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20"/>
  </p:notesMasterIdLst>
  <p:handoutMasterIdLst>
    <p:handoutMasterId r:id="rId21"/>
  </p:handoutMasterIdLst>
  <p:sldIdLst>
    <p:sldId id="368" r:id="rId6"/>
    <p:sldId id="378" r:id="rId7"/>
    <p:sldId id="382" r:id="rId8"/>
    <p:sldId id="383" r:id="rId9"/>
    <p:sldId id="399" r:id="rId10"/>
    <p:sldId id="400" r:id="rId11"/>
    <p:sldId id="385" r:id="rId12"/>
    <p:sldId id="401" r:id="rId13"/>
    <p:sldId id="384" r:id="rId14"/>
    <p:sldId id="393" r:id="rId15"/>
    <p:sldId id="402" r:id="rId16"/>
    <p:sldId id="403" r:id="rId17"/>
    <p:sldId id="381" r:id="rId18"/>
    <p:sldId id="369" r:id="rId19"/>
  </p:sldIdLst>
  <p:sldSz cx="10972800" cy="8229600" type="B4JIS"/>
  <p:notesSz cx="6858000" cy="9144000"/>
  <p:defaultTex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2" pos="3456">
          <p15:clr>
            <a:srgbClr val="A4A3A4"/>
          </p15:clr>
        </p15:guide>
        <p15:guide id="5" orient="horz" pos="26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A594"/>
    <a:srgbClr val="A31527"/>
    <a:srgbClr val="A21727"/>
    <a:srgbClr val="CC0000"/>
    <a:srgbClr val="B01C32"/>
    <a:srgbClr val="CCCDCC"/>
    <a:srgbClr val="EDEEED"/>
    <a:srgbClr val="872C90"/>
    <a:srgbClr val="C51C30"/>
    <a:srgbClr val="90B26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72" autoAdjust="0"/>
    <p:restoredTop sz="83867" autoAdjust="0"/>
  </p:normalViewPr>
  <p:slideViewPr>
    <p:cSldViewPr snapToGrid="0" snapToObjects="1" showGuides="1">
      <p:cViewPr varScale="1">
        <p:scale>
          <a:sx n="70" d="100"/>
          <a:sy n="70" d="100"/>
        </p:scale>
        <p:origin x="1128" y="48"/>
      </p:cViewPr>
      <p:guideLst>
        <p:guide pos="3456"/>
        <p:guide orient="horz" pos="2692"/>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4B8A31-2B9F-A94B-A2CC-00F18DA57334}" type="datetimeFigureOut">
              <a:rPr lang="en-US" smtClean="0"/>
              <a:pPr/>
              <a:t>4/7/2023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0F604B-6C0D-8446-A61A-2AA75F371917}" type="slidenum">
              <a:rPr lang="en-US" smtClean="0"/>
              <a:pPr/>
              <a:t>‹#›</a:t>
            </a:fld>
            <a:endParaRPr lang="en-US"/>
          </a:p>
        </p:txBody>
      </p:sp>
    </p:spTree>
    <p:extLst>
      <p:ext uri="{BB962C8B-B14F-4D97-AF65-F5344CB8AC3E}">
        <p14:creationId xmlns:p14="http://schemas.microsoft.com/office/powerpoint/2010/main" val="13209439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1EC66E-FACF-7F40-AACA-BA49429FF6B3}" type="datetimeFigureOut">
              <a:rPr lang="en-US" smtClean="0"/>
              <a:pPr/>
              <a:t>4/7/2023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BDDD1B-7981-514B-B211-D97C9422D57B}" type="slidenum">
              <a:rPr lang="en-US" smtClean="0"/>
              <a:pPr/>
              <a:t>‹#›</a:t>
            </a:fld>
            <a:endParaRPr lang="en-US"/>
          </a:p>
        </p:txBody>
      </p:sp>
    </p:spTree>
    <p:extLst>
      <p:ext uri="{BB962C8B-B14F-4D97-AF65-F5344CB8AC3E}">
        <p14:creationId xmlns:p14="http://schemas.microsoft.com/office/powerpoint/2010/main" val="1375952119"/>
      </p:ext>
    </p:extLst>
  </p:cSld>
  <p:clrMap bg1="lt1" tx1="dk1" bg2="lt2" tx2="dk2" accent1="accent1" accent2="accent2" accent3="accent3" accent4="accent4" accent5="accent5" accent6="accent6" hlink="hlink" folHlink="folHlink"/>
  <p:notesStyle>
    <a:lvl1pPr marL="0" algn="l" defTabSz="731520" rtl="0" eaLnBrk="1" latinLnBrk="0" hangingPunct="1">
      <a:defRPr sz="1920" kern="1200">
        <a:solidFill>
          <a:schemeClr val="tx1"/>
        </a:solidFill>
        <a:latin typeface="+mn-lt"/>
        <a:ea typeface="+mn-ea"/>
        <a:cs typeface="+mn-cs"/>
      </a:defRPr>
    </a:lvl1pPr>
    <a:lvl2pPr marL="731520" algn="l" defTabSz="731520" rtl="0" eaLnBrk="1" latinLnBrk="0" hangingPunct="1">
      <a:defRPr sz="1920" kern="1200">
        <a:solidFill>
          <a:schemeClr val="tx1"/>
        </a:solidFill>
        <a:latin typeface="+mn-lt"/>
        <a:ea typeface="+mn-ea"/>
        <a:cs typeface="+mn-cs"/>
      </a:defRPr>
    </a:lvl2pPr>
    <a:lvl3pPr marL="1463040" algn="l" defTabSz="731520" rtl="0" eaLnBrk="1" latinLnBrk="0" hangingPunct="1">
      <a:defRPr sz="1920" kern="1200">
        <a:solidFill>
          <a:schemeClr val="tx1"/>
        </a:solidFill>
        <a:latin typeface="+mn-lt"/>
        <a:ea typeface="+mn-ea"/>
        <a:cs typeface="+mn-cs"/>
      </a:defRPr>
    </a:lvl3pPr>
    <a:lvl4pPr marL="2194560" algn="l" defTabSz="731520" rtl="0" eaLnBrk="1" latinLnBrk="0" hangingPunct="1">
      <a:defRPr sz="1920" kern="1200">
        <a:solidFill>
          <a:schemeClr val="tx1"/>
        </a:solidFill>
        <a:latin typeface="+mn-lt"/>
        <a:ea typeface="+mn-ea"/>
        <a:cs typeface="+mn-cs"/>
      </a:defRPr>
    </a:lvl4pPr>
    <a:lvl5pPr marL="2926080" algn="l" defTabSz="731520" rtl="0" eaLnBrk="1" latinLnBrk="0" hangingPunct="1">
      <a:defRPr sz="1920" kern="1200">
        <a:solidFill>
          <a:schemeClr val="tx1"/>
        </a:solidFill>
        <a:latin typeface="+mn-lt"/>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Hello everyone</a:t>
            </a:r>
          </a:p>
          <a:p>
            <a:pPr marL="342900" indent="-342900">
              <a:buFont typeface="Arial" panose="020B0604020202020204" pitchFamily="34" charset="0"/>
              <a:buChar char="•"/>
            </a:pPr>
            <a:r>
              <a:rPr lang="en-US" dirty="0"/>
              <a:t>My name is Chris Macintosh. I help teach the capstone courses.</a:t>
            </a:r>
          </a:p>
          <a:p>
            <a:pPr marL="342900" indent="-342900">
              <a:buFont typeface="Arial" panose="020B0604020202020204" pitchFamily="34" charset="0"/>
              <a:buChar char="•"/>
            </a:pPr>
            <a:r>
              <a:rPr lang="en-US" dirty="0"/>
              <a:t>In this video we’ll talk more in-depth about preparing your project kick-off meeting agenda.</a:t>
            </a:r>
          </a:p>
          <a:p>
            <a:pPr marL="342900" indent="-342900">
              <a:buFont typeface="Arial" panose="020B0604020202020204" pitchFamily="34" charset="0"/>
              <a:buChar char="•"/>
            </a:pPr>
            <a:r>
              <a:rPr lang="en-US" dirty="0"/>
              <a:t>[Next slide]</a:t>
            </a:r>
          </a:p>
        </p:txBody>
      </p:sp>
      <p:sp>
        <p:nvSpPr>
          <p:cNvPr id="4" name="Slide Number Placeholder 3"/>
          <p:cNvSpPr>
            <a:spLocks noGrp="1"/>
          </p:cNvSpPr>
          <p:nvPr>
            <p:ph type="sldNum" sz="quarter" idx="5"/>
          </p:nvPr>
        </p:nvSpPr>
        <p:spPr/>
        <p:txBody>
          <a:bodyPr/>
          <a:lstStyle/>
          <a:p>
            <a:fld id="{60BDDD1B-7981-514B-B211-D97C9422D57B}" type="slidenum">
              <a:rPr lang="en-US" smtClean="0"/>
              <a:pPr/>
              <a:t>1</a:t>
            </a:fld>
            <a:endParaRPr lang="en-US"/>
          </a:p>
        </p:txBody>
      </p:sp>
    </p:spTree>
    <p:extLst>
      <p:ext uri="{BB962C8B-B14F-4D97-AF65-F5344CB8AC3E}">
        <p14:creationId xmlns:p14="http://schemas.microsoft.com/office/powerpoint/2010/main" val="3531551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Remember to track the time you spend planning, preparing for meetings, and meeting with your preceptor in the </a:t>
            </a:r>
            <a:r>
              <a:rPr lang="en-US" dirty="0" err="1"/>
              <a:t>HoursLog</a:t>
            </a:r>
            <a:r>
              <a:rPr lang="en-US" dirty="0"/>
              <a:t> sheet of your Capstone Toolkit.</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[Next slide]</a:t>
            </a:r>
          </a:p>
          <a:p>
            <a:pPr marL="342900" indent="-34290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10</a:t>
            </a:fld>
            <a:endParaRPr lang="en-US"/>
          </a:p>
        </p:txBody>
      </p:sp>
    </p:spTree>
    <p:extLst>
      <p:ext uri="{BB962C8B-B14F-4D97-AF65-F5344CB8AC3E}">
        <p14:creationId xmlns:p14="http://schemas.microsoft.com/office/powerpoint/2010/main" val="2254740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This is a good time to think about what you would like to get out of this experience.</a:t>
            </a:r>
          </a:p>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Outside of the project, are there any additional things you would like to learn or get better at?</a:t>
            </a:r>
          </a:p>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The project kickoff meeting might be a good time to also discuss personal learning goals with your preceptor.</a:t>
            </a:r>
          </a:p>
          <a:p>
            <a:pPr marL="342900" indent="-34290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11</a:t>
            </a:fld>
            <a:endParaRPr lang="en-US"/>
          </a:p>
        </p:txBody>
      </p:sp>
    </p:spTree>
    <p:extLst>
      <p:ext uri="{BB962C8B-B14F-4D97-AF65-F5344CB8AC3E}">
        <p14:creationId xmlns:p14="http://schemas.microsoft.com/office/powerpoint/2010/main" val="206398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Do you have any additional site training you need to complete to be able to continue with your practicum?</a:t>
            </a:r>
          </a:p>
        </p:txBody>
      </p:sp>
      <p:sp>
        <p:nvSpPr>
          <p:cNvPr id="4" name="Slide Number Placeholder 3"/>
          <p:cNvSpPr>
            <a:spLocks noGrp="1"/>
          </p:cNvSpPr>
          <p:nvPr>
            <p:ph type="sldNum" sz="quarter" idx="5"/>
          </p:nvPr>
        </p:nvSpPr>
        <p:spPr/>
        <p:txBody>
          <a:bodyPr/>
          <a:lstStyle/>
          <a:p>
            <a:fld id="{60BDDD1B-7981-514B-B211-D97C9422D57B}" type="slidenum">
              <a:rPr lang="en-US" smtClean="0"/>
              <a:pPr/>
              <a:t>12</a:t>
            </a:fld>
            <a:endParaRPr lang="en-US"/>
          </a:p>
        </p:txBody>
      </p:sp>
    </p:spTree>
    <p:extLst>
      <p:ext uri="{BB962C8B-B14F-4D97-AF65-F5344CB8AC3E}">
        <p14:creationId xmlns:p14="http://schemas.microsoft.com/office/powerpoint/2010/main" val="925741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That’s all we’ll do in this video.</a:t>
            </a:r>
          </a:p>
          <a:p>
            <a:pPr marL="342900" indent="-342900">
              <a:buFont typeface="Arial" panose="020B0604020202020204" pitchFamily="34" charset="0"/>
              <a:buChar char="•"/>
            </a:pPr>
            <a:r>
              <a:rPr lang="en-US" dirty="0"/>
              <a:t>There is more to come.</a:t>
            </a:r>
          </a:p>
          <a:p>
            <a:pPr marL="342900" indent="-342900">
              <a:buFont typeface="Arial" panose="020B0604020202020204" pitchFamily="34" charset="0"/>
              <a:buChar char="•"/>
            </a:pPr>
            <a:r>
              <a:rPr lang="en-US" dirty="0"/>
              <a:t>[next slide]</a:t>
            </a:r>
          </a:p>
        </p:txBody>
      </p:sp>
      <p:sp>
        <p:nvSpPr>
          <p:cNvPr id="4" name="Slide Number Placeholder 3"/>
          <p:cNvSpPr>
            <a:spLocks noGrp="1"/>
          </p:cNvSpPr>
          <p:nvPr>
            <p:ph type="sldNum" sz="quarter" idx="5"/>
          </p:nvPr>
        </p:nvSpPr>
        <p:spPr/>
        <p:txBody>
          <a:bodyPr/>
          <a:lstStyle/>
          <a:p>
            <a:fld id="{60BDDD1B-7981-514B-B211-D97C9422D57B}" type="slidenum">
              <a:rPr lang="en-US" smtClean="0"/>
              <a:pPr/>
              <a:t>13</a:t>
            </a:fld>
            <a:endParaRPr lang="en-US"/>
          </a:p>
        </p:txBody>
      </p:sp>
    </p:spTree>
    <p:extLst>
      <p:ext uri="{BB962C8B-B14F-4D97-AF65-F5344CB8AC3E}">
        <p14:creationId xmlns:p14="http://schemas.microsoft.com/office/powerpoint/2010/main" val="3297534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These are the references.</a:t>
            </a:r>
          </a:p>
        </p:txBody>
      </p:sp>
      <p:sp>
        <p:nvSpPr>
          <p:cNvPr id="4" name="Slide Number Placeholder 3"/>
          <p:cNvSpPr>
            <a:spLocks noGrp="1"/>
          </p:cNvSpPr>
          <p:nvPr>
            <p:ph type="sldNum" sz="quarter" idx="5"/>
          </p:nvPr>
        </p:nvSpPr>
        <p:spPr/>
        <p:txBody>
          <a:bodyPr/>
          <a:lstStyle/>
          <a:p>
            <a:fld id="{60BDDD1B-7981-514B-B211-D97C9422D57B}" type="slidenum">
              <a:rPr lang="en-US" smtClean="0"/>
              <a:pPr/>
              <a:t>14</a:t>
            </a:fld>
            <a:endParaRPr lang="en-US"/>
          </a:p>
        </p:txBody>
      </p:sp>
    </p:spTree>
    <p:extLst>
      <p:ext uri="{BB962C8B-B14F-4D97-AF65-F5344CB8AC3E}">
        <p14:creationId xmlns:p14="http://schemas.microsoft.com/office/powerpoint/2010/main" val="173296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This is part of the initial stages of creating our project proposal.</a:t>
            </a:r>
          </a:p>
          <a:p>
            <a:pPr marL="342900" indent="-342900">
              <a:buFont typeface="Arial" panose="020B0604020202020204" pitchFamily="34" charset="0"/>
              <a:buChar char="•"/>
            </a:pPr>
            <a:r>
              <a:rPr lang="en-US" dirty="0"/>
              <a:t>[Next slide]</a:t>
            </a:r>
          </a:p>
          <a:p>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2</a:t>
            </a:fld>
            <a:endParaRPr lang="en-US"/>
          </a:p>
        </p:txBody>
      </p:sp>
    </p:spTree>
    <p:extLst>
      <p:ext uri="{BB962C8B-B14F-4D97-AF65-F5344CB8AC3E}">
        <p14:creationId xmlns:p14="http://schemas.microsoft.com/office/powerpoint/2010/main" val="2405458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As previously mentioned, we need to get an initial understanding of our project.</a:t>
            </a:r>
          </a:p>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You need to set up an initial meeting with your practicum preceptor.</a:t>
            </a:r>
          </a:p>
          <a:p>
            <a:pPr marL="342900" indent="-342900">
              <a:buFont typeface="Arial" panose="020B0604020202020204" pitchFamily="34" charset="0"/>
              <a:buChar char="•"/>
            </a:pPr>
            <a:r>
              <a:rPr lang="en-US" dirty="0"/>
              <a:t>Holding a project kick-off meeting is a great way to get your project off to a good start.</a:t>
            </a:r>
          </a:p>
          <a:p>
            <a:pPr marL="342900" indent="-342900">
              <a:buFont typeface="Arial" panose="020B0604020202020204" pitchFamily="34" charset="0"/>
              <a:buChar char="•"/>
            </a:pPr>
            <a:r>
              <a:rPr lang="en-US" dirty="0"/>
              <a:t>A kick-off meeting is a good way to allow everyone to meet each other, review project goals, and start future planning.</a:t>
            </a:r>
          </a:p>
          <a:p>
            <a:pPr marL="342900" indent="-342900">
              <a:buFont typeface="Arial" panose="020B0604020202020204" pitchFamily="34" charset="0"/>
              <a:buChar char="•"/>
            </a:pPr>
            <a:r>
              <a:rPr lang="en-US" dirty="0"/>
              <a:t>It is also a good place to clarify roles and responsibilities.</a:t>
            </a:r>
          </a:p>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It would be helpful in this initial planning phase, if you can have some kind of structure to help guide you through getting to know important parts of your project, how much has already been planned, and what parts still need to be ironed out.</a:t>
            </a:r>
          </a:p>
          <a:p>
            <a:pPr marL="342900" indent="-342900">
              <a:buFont typeface="Arial" panose="020B0604020202020204" pitchFamily="34" charset="0"/>
              <a:buChar char="•"/>
            </a:pPr>
            <a:r>
              <a:rPr lang="en-US" dirty="0"/>
              <a:t>You should have been introduced to the A3 template in your quality improvement course.</a:t>
            </a:r>
          </a:p>
          <a:p>
            <a:pPr marL="342900" indent="-342900">
              <a:buFont typeface="Arial" panose="020B0604020202020204" pitchFamily="34" charset="0"/>
              <a:buChar char="•"/>
            </a:pPr>
            <a:r>
              <a:rPr lang="en-US" dirty="0"/>
              <a:t>The A3 template is a one-page summary of a quality improvement project.</a:t>
            </a:r>
          </a:p>
          <a:p>
            <a:pPr marL="342900" indent="-342900">
              <a:buFont typeface="Arial" panose="020B0604020202020204" pitchFamily="34" charset="0"/>
              <a:buChar char="•"/>
            </a:pPr>
            <a:r>
              <a:rPr lang="en-US" dirty="0"/>
              <a:t>It is a good tool to use here to get a quick overview of your project and get an idea of what kind of planning still needs to happen.</a:t>
            </a:r>
          </a:p>
          <a:p>
            <a:pPr marL="342900" indent="-342900">
              <a:buFont typeface="Arial" panose="020B0604020202020204" pitchFamily="34" charset="0"/>
              <a:buChar char="•"/>
            </a:pPr>
            <a:r>
              <a:rPr lang="en-US" dirty="0"/>
              <a:t>[Next slide]</a:t>
            </a:r>
          </a:p>
          <a:p>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3</a:t>
            </a:fld>
            <a:endParaRPr lang="en-US"/>
          </a:p>
        </p:txBody>
      </p:sp>
    </p:spTree>
    <p:extLst>
      <p:ext uri="{BB962C8B-B14F-4D97-AF65-F5344CB8AC3E}">
        <p14:creationId xmlns:p14="http://schemas.microsoft.com/office/powerpoint/2010/main" val="4096904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You will find sample meeting agendas, including one for the project kick-off meeting in the Capstone Toolkit.</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[Next slide]</a:t>
            </a:r>
          </a:p>
          <a:p>
            <a:pPr marL="342900" indent="-34290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4</a:t>
            </a:fld>
            <a:endParaRPr lang="en-US"/>
          </a:p>
        </p:txBody>
      </p:sp>
    </p:spTree>
    <p:extLst>
      <p:ext uri="{BB962C8B-B14F-4D97-AF65-F5344CB8AC3E}">
        <p14:creationId xmlns:p14="http://schemas.microsoft.com/office/powerpoint/2010/main" val="218120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The Capstone Toolkit is an Excel workbook that contains multiple sheets.</a:t>
            </a:r>
          </a:p>
          <a:p>
            <a:pPr marL="342900" indent="-342900">
              <a:buFont typeface="Arial" panose="020B0604020202020204" pitchFamily="34" charset="0"/>
              <a:buChar char="•"/>
            </a:pPr>
            <a:r>
              <a:rPr lang="en-US" dirty="0"/>
              <a:t>Tabs for sheets can be seen along the bottom of the window.</a:t>
            </a:r>
          </a:p>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You can move the visible sheet tabs by clicking the left and right arrows in the bottom left corner of the window.</a:t>
            </a:r>
          </a:p>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Look through the available sheet tabs until you find the desired sheet and click on the tab.</a:t>
            </a:r>
          </a:p>
          <a:p>
            <a:pPr marL="342900" indent="-342900">
              <a:buFont typeface="Arial" panose="020B0604020202020204" pitchFamily="34" charset="0"/>
              <a:buChar char="•"/>
            </a:pPr>
            <a:r>
              <a:rPr lang="en-US" dirty="0"/>
              <a:t>[next slide]</a:t>
            </a:r>
          </a:p>
        </p:txBody>
      </p:sp>
      <p:sp>
        <p:nvSpPr>
          <p:cNvPr id="4" name="Slide Number Placeholder 3"/>
          <p:cNvSpPr>
            <a:spLocks noGrp="1"/>
          </p:cNvSpPr>
          <p:nvPr>
            <p:ph type="sldNum" sz="quarter" idx="5"/>
          </p:nvPr>
        </p:nvSpPr>
        <p:spPr/>
        <p:txBody>
          <a:bodyPr/>
          <a:lstStyle/>
          <a:p>
            <a:fld id="{60BDDD1B-7981-514B-B211-D97C9422D57B}" type="slidenum">
              <a:rPr lang="en-US" smtClean="0"/>
              <a:pPr/>
              <a:t>5</a:t>
            </a:fld>
            <a:endParaRPr lang="en-US"/>
          </a:p>
        </p:txBody>
      </p:sp>
    </p:spTree>
    <p:extLst>
      <p:ext uri="{BB962C8B-B14F-4D97-AF65-F5344CB8AC3E}">
        <p14:creationId xmlns:p14="http://schemas.microsoft.com/office/powerpoint/2010/main" val="2964844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The </a:t>
            </a:r>
            <a:r>
              <a:rPr lang="en-US" dirty="0" err="1"/>
              <a:t>MeetingAgendas</a:t>
            </a:r>
            <a:r>
              <a:rPr lang="en-US" dirty="0"/>
              <a:t> sheet has sections for agendas for weekly meetings.</a:t>
            </a:r>
          </a:p>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A section can be expanded by clicking the plus sign in the worksheet margin on the left.</a:t>
            </a:r>
          </a:p>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Expand the section for the Project Kickoff meeting to see the agenda.</a:t>
            </a:r>
          </a:p>
        </p:txBody>
      </p:sp>
      <p:sp>
        <p:nvSpPr>
          <p:cNvPr id="4" name="Slide Number Placeholder 3"/>
          <p:cNvSpPr>
            <a:spLocks noGrp="1"/>
          </p:cNvSpPr>
          <p:nvPr>
            <p:ph type="sldNum" sz="quarter" idx="5"/>
          </p:nvPr>
        </p:nvSpPr>
        <p:spPr/>
        <p:txBody>
          <a:bodyPr/>
          <a:lstStyle/>
          <a:p>
            <a:fld id="{60BDDD1B-7981-514B-B211-D97C9422D57B}" type="slidenum">
              <a:rPr lang="en-US" smtClean="0"/>
              <a:pPr/>
              <a:t>6</a:t>
            </a:fld>
            <a:endParaRPr lang="en-US"/>
          </a:p>
        </p:txBody>
      </p:sp>
    </p:spTree>
    <p:extLst>
      <p:ext uri="{BB962C8B-B14F-4D97-AF65-F5344CB8AC3E}">
        <p14:creationId xmlns:p14="http://schemas.microsoft.com/office/powerpoint/2010/main" val="2380366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Sample meeting agendas are included in the Capstone Toolkit, including one for the project kick-off meeting. (Shown here.)</a:t>
            </a:r>
          </a:p>
          <a:p>
            <a:pPr marL="342900" indent="-342900">
              <a:buFont typeface="Arial" panose="020B0604020202020204" pitchFamily="34" charset="0"/>
              <a:buChar char="•"/>
            </a:pPr>
            <a:r>
              <a:rPr lang="en-US" dirty="0"/>
              <a:t>Once you are assigned to a project site and preceptor, you should create a proposed agenda.</a:t>
            </a:r>
          </a:p>
          <a:p>
            <a:pPr marL="342900" indent="-342900">
              <a:buFont typeface="Arial" panose="020B0604020202020204" pitchFamily="34" charset="0"/>
              <a:buChar char="•"/>
            </a:pPr>
            <a:r>
              <a:rPr lang="en-US" dirty="0"/>
              <a:t>Review the proposed agenda for the project kickoff meeting. Does it contain the topics you think need to be covered?</a:t>
            </a:r>
          </a:p>
          <a:p>
            <a:pPr marL="342900" indent="-342900">
              <a:buFont typeface="Arial" panose="020B0604020202020204" pitchFamily="34" charset="0"/>
              <a:buChar char="•"/>
            </a:pPr>
            <a:r>
              <a:rPr lang="en-US" dirty="0"/>
              <a:t>Set up a time to meet with your preceptor.</a:t>
            </a:r>
          </a:p>
          <a:p>
            <a:pPr marL="342900" indent="-342900">
              <a:buFont typeface="Arial" panose="020B0604020202020204" pitchFamily="34" charset="0"/>
              <a:buChar char="•"/>
            </a:pPr>
            <a:r>
              <a:rPr lang="en-US" dirty="0"/>
              <a:t>Send the proposed agenda to your project preceptor and see what agenda items they feel are important to discuss.</a:t>
            </a:r>
          </a:p>
          <a:p>
            <a:pPr marL="342900" indent="-342900">
              <a:buFont typeface="Arial" panose="020B0604020202020204" pitchFamily="34" charset="0"/>
              <a:buChar char="•"/>
            </a:pPr>
            <a:r>
              <a:rPr lang="en-US" dirty="0"/>
              <a:t>I recommend setting up a regular meeting time so you can coordinate as needed and make steady progress.</a:t>
            </a:r>
          </a:p>
          <a:p>
            <a:pPr marL="342900" indent="-342900">
              <a:buFont typeface="Arial" panose="020B0604020202020204" pitchFamily="34" charset="0"/>
              <a:buChar char="•"/>
            </a:pPr>
            <a:r>
              <a:rPr lang="en-US" dirty="0"/>
              <a:t>Meeting weekly for 30 minutes is probably a good cadence, but you and your project preceptor can decide what works best for your project.</a:t>
            </a:r>
          </a:p>
          <a:p>
            <a:pPr marL="342900" indent="-342900">
              <a:buFont typeface="Arial" panose="020B0604020202020204" pitchFamily="34" charset="0"/>
              <a:buChar char="•"/>
            </a:pPr>
            <a:r>
              <a:rPr lang="en-US" dirty="0"/>
              <a:t>If no one has anything to report to the group, the meeting can always be cancelled if it’s not needed.</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[Next slide]</a:t>
            </a:r>
          </a:p>
          <a:p>
            <a:pPr marL="342900" indent="-34290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7</a:t>
            </a:fld>
            <a:endParaRPr lang="en-US"/>
          </a:p>
        </p:txBody>
      </p:sp>
    </p:spTree>
    <p:extLst>
      <p:ext uri="{BB962C8B-B14F-4D97-AF65-F5344CB8AC3E}">
        <p14:creationId xmlns:p14="http://schemas.microsoft.com/office/powerpoint/2010/main" val="3658155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Students should always prepare for every meeting.</a:t>
            </a:r>
          </a:p>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Meeting are expensive for an organization. </a:t>
            </a:r>
          </a:p>
          <a:p>
            <a:pPr marL="342900" indent="-342900">
              <a:buFont typeface="Arial" panose="020B0604020202020204" pitchFamily="34" charset="0"/>
              <a:buChar char="•"/>
            </a:pPr>
            <a:r>
              <a:rPr lang="en-US" dirty="0"/>
              <a:t>The more people attending the meeting, the more expensive it is.</a:t>
            </a:r>
          </a:p>
          <a:p>
            <a:pPr marL="342900" indent="-342900">
              <a:buFont typeface="Arial" panose="020B0604020202020204" pitchFamily="34" charset="0"/>
              <a:buChar char="•"/>
            </a:pPr>
            <a:r>
              <a:rPr lang="en-US" dirty="0"/>
              <a:t>Time spent in meetings is time spent away from other work.</a:t>
            </a:r>
          </a:p>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Your preceptor’s time is valuable. Don’t waste it.</a:t>
            </a:r>
          </a:p>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Being prepared will make a good impression and show you are a professional.</a:t>
            </a:r>
          </a:p>
          <a:p>
            <a:pPr marL="342900" indent="-342900">
              <a:buFont typeface="Arial" panose="020B0604020202020204" pitchFamily="34" charset="0"/>
              <a:buChar char="•"/>
            </a:pPr>
            <a:r>
              <a:rPr lang="en-US" dirty="0"/>
              <a:t>[next slide]</a:t>
            </a:r>
          </a:p>
        </p:txBody>
      </p:sp>
      <p:sp>
        <p:nvSpPr>
          <p:cNvPr id="4" name="Slide Number Placeholder 3"/>
          <p:cNvSpPr>
            <a:spLocks noGrp="1"/>
          </p:cNvSpPr>
          <p:nvPr>
            <p:ph type="sldNum" sz="quarter" idx="5"/>
          </p:nvPr>
        </p:nvSpPr>
        <p:spPr/>
        <p:txBody>
          <a:bodyPr/>
          <a:lstStyle/>
          <a:p>
            <a:fld id="{60BDDD1B-7981-514B-B211-D97C9422D57B}" type="slidenum">
              <a:rPr lang="en-US" smtClean="0"/>
              <a:pPr/>
              <a:t>8</a:t>
            </a:fld>
            <a:endParaRPr lang="en-US"/>
          </a:p>
        </p:txBody>
      </p:sp>
    </p:spTree>
    <p:extLst>
      <p:ext uri="{BB962C8B-B14F-4D97-AF65-F5344CB8AC3E}">
        <p14:creationId xmlns:p14="http://schemas.microsoft.com/office/powerpoint/2010/main" val="2674743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I’ve already introduced the A3 template.</a:t>
            </a:r>
          </a:p>
          <a:p>
            <a:pPr marL="342900" indent="-342900">
              <a:buFont typeface="Arial" panose="020B0604020202020204" pitchFamily="34" charset="0"/>
              <a:buChar char="•"/>
            </a:pPr>
            <a:r>
              <a:rPr lang="en-US" dirty="0"/>
              <a:t>If you preceptor has another planning/overview tool, be flexible and learn what it is.</a:t>
            </a:r>
          </a:p>
          <a:p>
            <a:pPr marL="342900" indent="-342900">
              <a:buFont typeface="Arial" panose="020B0604020202020204" pitchFamily="34" charset="0"/>
              <a:buChar char="•"/>
            </a:pPr>
            <a:r>
              <a:rPr lang="en-US" dirty="0"/>
              <a:t>I will love to learn about it.</a:t>
            </a:r>
          </a:p>
          <a:p>
            <a:pPr marL="342900" indent="-342900">
              <a:buFont typeface="Arial" panose="020B0604020202020204" pitchFamily="34" charset="0"/>
              <a:buChar char="•"/>
            </a:pPr>
            <a:r>
              <a:rPr lang="en-US" dirty="0"/>
              <a:t>The A3 template is provided here as an aid to help you get up to speed with your project quickly.</a:t>
            </a:r>
          </a:p>
          <a:p>
            <a:pPr marL="342900" indent="-342900">
              <a:buFont typeface="Arial" panose="020B0604020202020204" pitchFamily="34" charset="0"/>
              <a:buChar char="•"/>
            </a:pPr>
            <a:r>
              <a:rPr lang="en-US" dirty="0"/>
              <a:t>Here are the points about the A3 template I reviewed previously.</a:t>
            </a:r>
          </a:p>
          <a:p>
            <a:pPr marL="342900" indent="-342900">
              <a:buFont typeface="Arial" panose="020B0604020202020204" pitchFamily="34" charset="0"/>
              <a:buChar char="•"/>
            </a:pPr>
            <a:r>
              <a:rPr lang="en-US" dirty="0"/>
              <a:t>The A3 template is a one-page summary of a quality improvement project.</a:t>
            </a:r>
          </a:p>
          <a:p>
            <a:pPr marL="342900" indent="-342900">
              <a:buFont typeface="Arial" panose="020B0604020202020204" pitchFamily="34" charset="0"/>
              <a:buChar char="•"/>
            </a:pPr>
            <a:r>
              <a:rPr lang="en-US" dirty="0"/>
              <a:t>It is divided into two main sections.</a:t>
            </a:r>
          </a:p>
          <a:p>
            <a:pPr marL="342900" indent="-342900">
              <a:buFont typeface="Arial" panose="020B0604020202020204" pitchFamily="34" charset="0"/>
              <a:buChar char="•"/>
            </a:pPr>
            <a:r>
              <a:rPr lang="en-US" dirty="0"/>
              <a:t>The first section focuses on the problem you’re trying to solve.</a:t>
            </a:r>
          </a:p>
          <a:p>
            <a:pPr marL="342900" indent="-342900">
              <a:buFont typeface="Arial" panose="020B0604020202020204" pitchFamily="34" charset="0"/>
              <a:buChar char="•"/>
            </a:pPr>
            <a:r>
              <a:rPr lang="en-US" dirty="0"/>
              <a:t>And the second section focuses on the solution you’re trying to implement.</a:t>
            </a:r>
          </a:p>
          <a:p>
            <a:pPr marL="342900" indent="-342900">
              <a:buFont typeface="Arial" panose="020B0604020202020204" pitchFamily="34" charset="0"/>
              <a:buChar char="•"/>
            </a:pPr>
            <a:r>
              <a:rPr lang="en-US" dirty="0"/>
              <a:t>There are many different A3 templates available on the internet.</a:t>
            </a:r>
          </a:p>
          <a:p>
            <a:pPr marL="342900" indent="-342900">
              <a:buFont typeface="Arial" panose="020B0604020202020204" pitchFamily="34" charset="0"/>
              <a:buChar char="•"/>
            </a:pPr>
            <a:r>
              <a:rPr lang="en-US" dirty="0"/>
              <a:t>There are links to additional information about the A3 template in Canvas.</a:t>
            </a:r>
          </a:p>
          <a:p>
            <a:pPr marL="342900" indent="-342900">
              <a:buFont typeface="Arial" panose="020B0604020202020204" pitchFamily="34" charset="0"/>
              <a:buChar char="•"/>
            </a:pPr>
            <a:r>
              <a:rPr lang="en-US" dirty="0"/>
              <a:t>I have included a version formatted on an Excel worksheet in the Capstone Toolkit.</a:t>
            </a:r>
          </a:p>
          <a:p>
            <a:pPr marL="342900" indent="-342900">
              <a:buFont typeface="Arial" panose="020B0604020202020204" pitchFamily="34" charset="0"/>
              <a:buChar char="•"/>
            </a:pPr>
            <a:r>
              <a:rPr lang="en-US" dirty="0"/>
              <a:t>Individual sections of the A3 template here can be expanded by clicking on the plus signs in the sheet’s left margin.</a:t>
            </a:r>
          </a:p>
          <a:p>
            <a:pPr marL="342900" indent="-342900">
              <a:buFont typeface="Arial" panose="020B0604020202020204" pitchFamily="34" charset="0"/>
              <a:buChar char="•"/>
            </a:pPr>
            <a:r>
              <a:rPr lang="en-US" dirty="0"/>
              <a:t>The sections of the A3 template can help guide you and your practicum preceptor in discussing the key elements of your project.</a:t>
            </a:r>
          </a:p>
          <a:p>
            <a:pPr marL="342900" indent="-342900">
              <a:buFont typeface="Arial" panose="020B0604020202020204" pitchFamily="34" charset="0"/>
              <a:buChar char="•"/>
            </a:pPr>
            <a:r>
              <a:rPr lang="en-US" dirty="0"/>
              <a:t>It may also help you identify gaps in the project plan.</a:t>
            </a:r>
          </a:p>
          <a:p>
            <a:pPr marL="342900" indent="-342900">
              <a:buFont typeface="Arial" panose="020B0604020202020204" pitchFamily="34" charset="0"/>
              <a:buChar char="•"/>
            </a:pPr>
            <a:r>
              <a:rPr lang="en-US" dirty="0"/>
              <a:t>Once a gap in the plan has been identified, you and your project preceptor can work together to create what is still needed.</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[Next slide]</a:t>
            </a:r>
          </a:p>
          <a:p>
            <a:pPr marL="342900" indent="-34290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9</a:t>
            </a:fld>
            <a:endParaRPr lang="en-US"/>
          </a:p>
        </p:txBody>
      </p:sp>
    </p:spTree>
    <p:extLst>
      <p:ext uri="{BB962C8B-B14F-4D97-AF65-F5344CB8AC3E}">
        <p14:creationId xmlns:p14="http://schemas.microsoft.com/office/powerpoint/2010/main" val="7174155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3597358"/>
            <a:ext cx="9326880" cy="1764030"/>
          </a:xfrm>
          <a:prstGeom prst="rect">
            <a:avLst/>
          </a:prstGeom>
        </p:spPr>
        <p:txBody>
          <a:bodyPr>
            <a:normAutofit/>
          </a:bodyPr>
          <a:lstStyle>
            <a:lvl1pPr algn="ctr">
              <a:defRPr sz="4200" baseline="0">
                <a:solidFill>
                  <a:schemeClr val="tx1">
                    <a:lumMod val="65000"/>
                    <a:lumOff val="35000"/>
                  </a:schemeClr>
                </a:solidFill>
                <a:latin typeface="Century Gothic Bold" charset="0"/>
              </a:defRPr>
            </a:lvl1pPr>
          </a:lstStyle>
          <a:p>
            <a:r>
              <a:rPr lang="en-US" dirty="0"/>
              <a:t>Click to edit Master title style</a:t>
            </a:r>
          </a:p>
        </p:txBody>
      </p:sp>
      <p:sp>
        <p:nvSpPr>
          <p:cNvPr id="3" name="Subtitle 2"/>
          <p:cNvSpPr>
            <a:spLocks noGrp="1"/>
          </p:cNvSpPr>
          <p:nvPr>
            <p:ph type="subTitle" idx="1" hasCustomPrompt="1"/>
          </p:nvPr>
        </p:nvSpPr>
        <p:spPr>
          <a:xfrm>
            <a:off x="1645920" y="4925167"/>
            <a:ext cx="7680960" cy="247410"/>
          </a:xfrm>
          <a:prstGeom prst="rect">
            <a:avLst/>
          </a:prstGeom>
        </p:spPr>
        <p:txBody>
          <a:bodyPr>
            <a:normAutofit/>
          </a:bodyPr>
          <a:lstStyle>
            <a:lvl1pPr marL="0" indent="0" algn="ctr">
              <a:buNone/>
              <a:defRPr sz="1200" cap="all" baseline="0">
                <a:solidFill>
                  <a:srgbClr val="B01C32"/>
                </a:solidFill>
                <a:latin typeface="Century Gothic Bold Italic" charset="0"/>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dirty="0"/>
              <a:t>Click to edit PRESENTER NAME</a:t>
            </a:r>
          </a:p>
        </p:txBody>
      </p:sp>
      <p:cxnSp>
        <p:nvCxnSpPr>
          <p:cNvPr id="4" name="Straight Connector 3"/>
          <p:cNvCxnSpPr/>
          <p:nvPr userDrawn="1"/>
        </p:nvCxnSpPr>
        <p:spPr>
          <a:xfrm flipV="1">
            <a:off x="1754386" y="3489325"/>
            <a:ext cx="7464029" cy="6350"/>
          </a:xfrm>
          <a:prstGeom prst="line">
            <a:avLst/>
          </a:prstGeom>
          <a:ln w="3175" cmpd="sng">
            <a:solidFill>
              <a:srgbClr val="B01C3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2"/>
          <a:stretch>
            <a:fillRect/>
          </a:stretch>
        </p:blipFill>
        <p:spPr>
          <a:xfrm>
            <a:off x="4379033" y="2571496"/>
            <a:ext cx="2095775" cy="593144"/>
          </a:xfrm>
          <a:prstGeom prst="rect">
            <a:avLst/>
          </a:prstGeom>
        </p:spPr>
      </p:pic>
      <p:sp>
        <p:nvSpPr>
          <p:cNvPr id="8" name="TextBox 7">
            <a:extLst>
              <a:ext uri="{FF2B5EF4-FFF2-40B4-BE49-F238E27FC236}">
                <a16:creationId xmlns:a16="http://schemas.microsoft.com/office/drawing/2014/main" id="{23CF1CE0-4EE6-7E44-91A6-17143ACB8FA7}"/>
              </a:ext>
            </a:extLst>
          </p:cNvPr>
          <p:cNvSpPr txBox="1"/>
          <p:nvPr userDrawn="1"/>
        </p:nvSpPr>
        <p:spPr>
          <a:xfrm>
            <a:off x="7846017" y="7857642"/>
            <a:ext cx="2807115" cy="230832"/>
          </a:xfrm>
          <a:prstGeom prst="rect">
            <a:avLst/>
          </a:prstGeom>
          <a:noFill/>
        </p:spPr>
        <p:txBody>
          <a:bodyPr wrap="square">
            <a:spAutoFit/>
          </a:bodyPr>
          <a:lstStyle/>
          <a:p>
            <a:pPr algn="r" eaLnBrk="1" hangingPunct="1">
              <a:defRPr/>
            </a:pPr>
            <a:r>
              <a:rPr lang="de-DE" sz="900" b="1" spc="225" baseline="0" dirty="0">
                <a:solidFill>
                  <a:srgbClr val="A21727"/>
                </a:solidFill>
                <a:latin typeface="Century Gothic" charset="0"/>
                <a:ea typeface="Century Gothic" charset="0"/>
                <a:cs typeface="Century Gothic" charset="0"/>
              </a:rPr>
              <a:t>©</a:t>
            </a:r>
            <a:r>
              <a:rPr lang="en-US" sz="900" b="1" spc="225" baseline="0" dirty="0">
                <a:solidFill>
                  <a:srgbClr val="A21727"/>
                </a:solidFill>
                <a:latin typeface="Century Gothic" charset="0"/>
                <a:ea typeface="Century Gothic" charset="0"/>
                <a:cs typeface="Century Gothic" charset="0"/>
              </a:rPr>
              <a:t>UNIVERSITY OF UTAH HEALTH</a:t>
            </a:r>
            <a:endParaRPr lang="en-US" sz="900" b="1" spc="225" dirty="0">
              <a:solidFill>
                <a:srgbClr val="A21727"/>
              </a:solidFill>
              <a:latin typeface="Century Gothic" charset="0"/>
              <a:ea typeface="Century Gothic" charset="0"/>
              <a:cs typeface="Century Gothic" charset="0"/>
            </a:endParaRPr>
          </a:p>
        </p:txBody>
      </p:sp>
    </p:spTree>
    <p:extLst>
      <p:ext uri="{BB962C8B-B14F-4D97-AF65-F5344CB8AC3E}">
        <p14:creationId xmlns:p14="http://schemas.microsoft.com/office/powerpoint/2010/main" val="3299018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wo Column Text/Title and One Column with Photo">
    <p:spTree>
      <p:nvGrpSpPr>
        <p:cNvPr id="1" name=""/>
        <p:cNvGrpSpPr/>
        <p:nvPr/>
      </p:nvGrpSpPr>
      <p:grpSpPr>
        <a:xfrm>
          <a:off x="0" y="0"/>
          <a:ext cx="0" cy="0"/>
          <a:chOff x="0" y="0"/>
          <a:chExt cx="0" cy="0"/>
        </a:xfrm>
      </p:grpSpPr>
      <p:sp>
        <p:nvSpPr>
          <p:cNvPr id="2" name="Title 1"/>
          <p:cNvSpPr>
            <a:spLocks noGrp="1"/>
          </p:cNvSpPr>
          <p:nvPr>
            <p:ph type="title"/>
          </p:nvPr>
        </p:nvSpPr>
        <p:spPr>
          <a:xfrm>
            <a:off x="828675" y="694482"/>
            <a:ext cx="9595485" cy="659444"/>
          </a:xfrm>
          <a:prstGeom prst="rect">
            <a:avLst/>
          </a:prstGeom>
        </p:spPr>
        <p:txBody>
          <a:bodyPr/>
          <a:lstStyle/>
          <a:p>
            <a:r>
              <a:rPr lang="en-US" dirty="0"/>
              <a:t>Click to edit Master title style</a:t>
            </a:r>
          </a:p>
        </p:txBody>
      </p:sp>
      <p:sp>
        <p:nvSpPr>
          <p:cNvPr id="4" name="Rectangle 3"/>
          <p:cNvSpPr/>
          <p:nvPr userDrawn="1"/>
        </p:nvSpPr>
        <p:spPr>
          <a:xfrm>
            <a:off x="0" y="0"/>
            <a:ext cx="95250" cy="8302625"/>
          </a:xfrm>
          <a:prstGeom prst="rect">
            <a:avLst/>
          </a:prstGeom>
          <a:solidFill>
            <a:srgbClr val="AF282C">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548640" eaLnBrk="1" fontAlgn="auto" hangingPunct="1">
              <a:spcBef>
                <a:spcPts val="0"/>
              </a:spcBef>
              <a:spcAft>
                <a:spcPts val="0"/>
              </a:spcAft>
              <a:defRPr/>
            </a:pPr>
            <a:endParaRPr lang="en-US" sz="3456"/>
          </a:p>
        </p:txBody>
      </p:sp>
      <p:sp>
        <p:nvSpPr>
          <p:cNvPr id="5" name="Content Placeholder 2"/>
          <p:cNvSpPr>
            <a:spLocks noGrp="1"/>
          </p:cNvSpPr>
          <p:nvPr>
            <p:ph sz="half" idx="1"/>
          </p:nvPr>
        </p:nvSpPr>
        <p:spPr>
          <a:xfrm>
            <a:off x="828674" y="2114868"/>
            <a:ext cx="9595485" cy="5350804"/>
          </a:xfrm>
          <a:prstGeom prst="rect">
            <a:avLst/>
          </a:prstGeo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7"/>
          <p:cNvSpPr>
            <a:spLocks noGrp="1"/>
          </p:cNvSpPr>
          <p:nvPr>
            <p:ph type="body" sz="quarter" idx="11" hasCustomPrompt="1"/>
          </p:nvPr>
        </p:nvSpPr>
        <p:spPr>
          <a:xfrm>
            <a:off x="1944573" y="7866925"/>
            <a:ext cx="893365" cy="304800"/>
          </a:xfrm>
          <a:prstGeom prst="rect">
            <a:avLst/>
          </a:prstGeom>
        </p:spPr>
        <p:txBody>
          <a:bodyPr/>
          <a:lstStyle>
            <a:lvl1pPr marL="0" indent="0">
              <a:buNone/>
              <a:defRPr sz="900" b="1" i="0" spc="150" baseline="0">
                <a:solidFill>
                  <a:srgbClr val="A21727"/>
                </a:solidFill>
              </a:defRPr>
            </a:lvl1pPr>
          </a:lstStyle>
          <a:p>
            <a:pPr lvl="0"/>
            <a:r>
              <a:rPr lang="en-US" dirty="0"/>
              <a:t>@HANDLE</a:t>
            </a:r>
          </a:p>
        </p:txBody>
      </p:sp>
      <p:sp>
        <p:nvSpPr>
          <p:cNvPr id="12" name="Text Placeholder 17"/>
          <p:cNvSpPr>
            <a:spLocks noGrp="1"/>
          </p:cNvSpPr>
          <p:nvPr>
            <p:ph type="body" sz="quarter" idx="12" hasCustomPrompt="1"/>
          </p:nvPr>
        </p:nvSpPr>
        <p:spPr>
          <a:xfrm>
            <a:off x="3107704" y="7866925"/>
            <a:ext cx="893365" cy="304800"/>
          </a:xfrm>
          <a:prstGeom prst="rect">
            <a:avLst/>
          </a:prstGeom>
        </p:spPr>
        <p:txBody>
          <a:bodyPr/>
          <a:lstStyle>
            <a:lvl1pPr marL="0" indent="0">
              <a:buNone/>
              <a:defRPr sz="900" b="1" i="0" spc="150" baseline="0">
                <a:solidFill>
                  <a:srgbClr val="A21727"/>
                </a:solidFill>
              </a:defRPr>
            </a:lvl1pPr>
          </a:lstStyle>
          <a:p>
            <a:pPr lvl="0"/>
            <a:r>
              <a:rPr lang="en-US" dirty="0"/>
              <a:t>HASHTAG</a:t>
            </a:r>
          </a:p>
        </p:txBody>
      </p:sp>
      <p:sp>
        <p:nvSpPr>
          <p:cNvPr id="13" name="Text Placeholder 17"/>
          <p:cNvSpPr>
            <a:spLocks noGrp="1"/>
          </p:cNvSpPr>
          <p:nvPr>
            <p:ph type="body" sz="quarter" idx="13" hasCustomPrompt="1"/>
          </p:nvPr>
        </p:nvSpPr>
        <p:spPr>
          <a:xfrm>
            <a:off x="4270836" y="7866925"/>
            <a:ext cx="893365" cy="304800"/>
          </a:xfrm>
          <a:prstGeom prst="rect">
            <a:avLst/>
          </a:prstGeom>
        </p:spPr>
        <p:txBody>
          <a:bodyPr/>
          <a:lstStyle>
            <a:lvl1pPr marL="0" indent="0">
              <a:buNone/>
              <a:defRPr sz="900" b="1" i="0" spc="150" baseline="0">
                <a:solidFill>
                  <a:srgbClr val="A21727"/>
                </a:solidFill>
              </a:defRPr>
            </a:lvl1pPr>
          </a:lstStyle>
          <a:p>
            <a:pPr lvl="0"/>
            <a:r>
              <a:rPr lang="en-US" dirty="0"/>
              <a:t>MISC</a:t>
            </a:r>
          </a:p>
        </p:txBody>
      </p:sp>
      <p:cxnSp>
        <p:nvCxnSpPr>
          <p:cNvPr id="15" name="Straight Connector 14"/>
          <p:cNvCxnSpPr/>
          <p:nvPr userDrawn="1"/>
        </p:nvCxnSpPr>
        <p:spPr>
          <a:xfrm>
            <a:off x="1932385" y="7856538"/>
            <a:ext cx="9545240" cy="0"/>
          </a:xfrm>
          <a:prstGeom prst="line">
            <a:avLst/>
          </a:prstGeom>
          <a:ln w="12700" cmpd="sng">
            <a:solidFill>
              <a:srgbClr val="A21727"/>
            </a:solidFill>
          </a:ln>
          <a:effectLst/>
        </p:spPr>
        <p:style>
          <a:lnRef idx="2">
            <a:schemeClr val="accent1"/>
          </a:lnRef>
          <a:fillRef idx="0">
            <a:schemeClr val="accent1"/>
          </a:fillRef>
          <a:effectRef idx="1">
            <a:schemeClr val="accent1"/>
          </a:effectRef>
          <a:fontRef idx="minor">
            <a:schemeClr val="tx1"/>
          </a:fontRef>
        </p:style>
      </p:cxnSp>
      <p:sp>
        <p:nvSpPr>
          <p:cNvPr id="18" name="Text Placeholder 16"/>
          <p:cNvSpPr>
            <a:spLocks noGrp="1"/>
          </p:cNvSpPr>
          <p:nvPr>
            <p:ph type="body" sz="quarter" idx="16" hasCustomPrompt="1"/>
          </p:nvPr>
        </p:nvSpPr>
        <p:spPr>
          <a:xfrm>
            <a:off x="5164201" y="7486650"/>
            <a:ext cx="5808600" cy="369888"/>
          </a:xfrm>
          <a:prstGeom prst="rect">
            <a:avLst/>
          </a:prstGeom>
        </p:spPr>
        <p:txBody>
          <a:bodyPr/>
          <a:lstStyle>
            <a:lvl1pPr marL="0" indent="0">
              <a:buNone/>
              <a:defRPr sz="900" baseline="0">
                <a:solidFill>
                  <a:srgbClr val="A31527"/>
                </a:solidFill>
              </a:defRPr>
            </a:lvl1pPr>
          </a:lstStyle>
          <a:p>
            <a:pPr lvl="0"/>
            <a:r>
              <a:rPr lang="en-US" dirty="0"/>
              <a:t>Source:</a:t>
            </a:r>
          </a:p>
        </p:txBody>
      </p:sp>
      <p:pic>
        <p:nvPicPr>
          <p:cNvPr id="17" name="Picture 16"/>
          <p:cNvPicPr>
            <a:picLocks noChangeAspect="1"/>
          </p:cNvPicPr>
          <p:nvPr userDrawn="1"/>
        </p:nvPicPr>
        <p:blipFill>
          <a:blip r:embed="rId2"/>
          <a:stretch>
            <a:fillRect/>
          </a:stretch>
        </p:blipFill>
        <p:spPr>
          <a:xfrm>
            <a:off x="505687" y="7717536"/>
            <a:ext cx="1240592" cy="351111"/>
          </a:xfrm>
          <a:prstGeom prst="rect">
            <a:avLst/>
          </a:prstGeom>
        </p:spPr>
      </p:pic>
      <p:sp>
        <p:nvSpPr>
          <p:cNvPr id="14" name="TextBox 13">
            <a:extLst>
              <a:ext uri="{FF2B5EF4-FFF2-40B4-BE49-F238E27FC236}">
                <a16:creationId xmlns:a16="http://schemas.microsoft.com/office/drawing/2014/main" id="{BA271A89-D371-544F-A1BD-936380A64FE6}"/>
              </a:ext>
            </a:extLst>
          </p:cNvPr>
          <p:cNvSpPr txBox="1"/>
          <p:nvPr userDrawn="1"/>
        </p:nvSpPr>
        <p:spPr>
          <a:xfrm>
            <a:off x="7846017" y="7857642"/>
            <a:ext cx="2807115" cy="230832"/>
          </a:xfrm>
          <a:prstGeom prst="rect">
            <a:avLst/>
          </a:prstGeom>
          <a:noFill/>
        </p:spPr>
        <p:txBody>
          <a:bodyPr wrap="square">
            <a:spAutoFit/>
          </a:bodyPr>
          <a:lstStyle/>
          <a:p>
            <a:pPr algn="r" eaLnBrk="1" hangingPunct="1">
              <a:defRPr/>
            </a:pPr>
            <a:r>
              <a:rPr lang="de-DE" sz="900" b="1" spc="225" baseline="0" dirty="0">
                <a:solidFill>
                  <a:srgbClr val="A21727"/>
                </a:solidFill>
                <a:latin typeface="Century Gothic" charset="0"/>
                <a:ea typeface="Century Gothic" charset="0"/>
                <a:cs typeface="Century Gothic" charset="0"/>
              </a:rPr>
              <a:t>©</a:t>
            </a:r>
            <a:r>
              <a:rPr lang="en-US" sz="900" b="1" spc="225" baseline="0" dirty="0">
                <a:solidFill>
                  <a:srgbClr val="A21727"/>
                </a:solidFill>
                <a:latin typeface="Century Gothic" charset="0"/>
                <a:ea typeface="Century Gothic" charset="0"/>
                <a:cs typeface="Century Gothic" charset="0"/>
              </a:rPr>
              <a:t>UNIVERSITY OF UTAH HEALTH</a:t>
            </a:r>
            <a:endParaRPr lang="en-US" sz="900" b="1" spc="225" dirty="0">
              <a:solidFill>
                <a:srgbClr val="A21727"/>
              </a:solidFill>
              <a:latin typeface="Century Gothic" charset="0"/>
              <a:ea typeface="Century Gothic" charset="0"/>
              <a:cs typeface="Century Gothic"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6451245"/>
      </p:ext>
    </p:extLst>
  </p:cSld>
  <p:clrMap bg1="lt1" tx1="dk1" bg2="lt2" tx2="dk2" accent1="accent1" accent2="accent2" accent3="accent3" accent4="accent4" accent5="accent5" accent6="accent6" hlink="hlink" folHlink="folHlink"/>
  <p:sldLayoutIdLst>
    <p:sldLayoutId id="2147483649" r:id="rId1"/>
    <p:sldLayoutId id="2147483665"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548640" rtl="0" eaLnBrk="1" latinLnBrk="0" hangingPunct="1">
        <a:spcBef>
          <a:spcPct val="0"/>
        </a:spcBef>
        <a:buNone/>
        <a:defRPr sz="3360" b="0" i="0" kern="1200" cap="all" baseline="0">
          <a:solidFill>
            <a:srgbClr val="B01C32"/>
          </a:solidFill>
          <a:latin typeface="Century Gothic" charset="0"/>
          <a:ea typeface="+mj-ea"/>
          <a:cs typeface="Avenir Roman"/>
        </a:defRPr>
      </a:lvl1pPr>
    </p:titleStyle>
    <p:bodyStyle>
      <a:lvl1pPr marL="411480" indent="-411480" algn="l" defTabSz="548640" rtl="0" eaLnBrk="1" latinLnBrk="0" hangingPunct="1">
        <a:spcBef>
          <a:spcPct val="20000"/>
        </a:spcBef>
        <a:buFont typeface="Arial"/>
        <a:buChar char="•"/>
        <a:defRPr sz="3360" b="0" i="0" kern="1200" baseline="0">
          <a:solidFill>
            <a:schemeClr val="tx1">
              <a:lumMod val="65000"/>
              <a:lumOff val="35000"/>
            </a:schemeClr>
          </a:solidFill>
          <a:latin typeface="Century Gothic" charset="0"/>
          <a:ea typeface="+mn-ea"/>
          <a:cs typeface="Avenir Roman"/>
        </a:defRPr>
      </a:lvl1pPr>
      <a:lvl2pPr marL="891540" indent="-342900" algn="l" defTabSz="548640"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2pPr>
      <a:lvl3pPr marL="1371600" indent="-274320" algn="l" defTabSz="548640" rtl="0" eaLnBrk="1" latinLnBrk="0" hangingPunct="1">
        <a:spcBef>
          <a:spcPct val="20000"/>
        </a:spcBef>
        <a:buFont typeface="Arial"/>
        <a:buChar char="•"/>
        <a:defRPr sz="2400" b="0" i="0" kern="1200" baseline="0">
          <a:solidFill>
            <a:schemeClr val="tx1">
              <a:lumMod val="65000"/>
              <a:lumOff val="35000"/>
            </a:schemeClr>
          </a:solidFill>
          <a:latin typeface="Century Gothic" charset="0"/>
          <a:ea typeface="Century Gothic" charset="0"/>
          <a:cs typeface="Century Gothic" charset="0"/>
        </a:defRPr>
      </a:lvl3pPr>
      <a:lvl4pPr marL="1920240" indent="-274320" algn="l" defTabSz="548640" rtl="0" eaLnBrk="1" latinLnBrk="0" hangingPunct="1">
        <a:spcBef>
          <a:spcPct val="20000"/>
        </a:spcBef>
        <a:buFont typeface="Arial"/>
        <a:buChar char="–"/>
        <a:defRPr sz="1920" b="0" i="0" kern="1200" baseline="0">
          <a:solidFill>
            <a:schemeClr val="tx1">
              <a:lumMod val="65000"/>
              <a:lumOff val="35000"/>
            </a:schemeClr>
          </a:solidFill>
          <a:latin typeface="Century Gothic" charset="0"/>
          <a:ea typeface="+mn-ea"/>
          <a:cs typeface="Avenir Roman"/>
        </a:defRPr>
      </a:lvl4pPr>
      <a:lvl5pPr marL="2468880" indent="-274320" algn="l" defTabSz="548640" rtl="0" eaLnBrk="1" latinLnBrk="0" hangingPunct="1">
        <a:spcBef>
          <a:spcPct val="20000"/>
        </a:spcBef>
        <a:buFont typeface="Arial"/>
        <a:buChar char="»"/>
        <a:defRPr sz="1440" b="0" i="0" kern="1200" baseline="0">
          <a:solidFill>
            <a:schemeClr val="tx1">
              <a:lumMod val="65000"/>
              <a:lumOff val="35000"/>
            </a:schemeClr>
          </a:solidFill>
          <a:latin typeface="Century Gothic" charset="0"/>
          <a:ea typeface="+mn-ea"/>
          <a:cs typeface="Avenir Roman"/>
        </a:defRPr>
      </a:lvl5pPr>
      <a:lvl6pPr marL="3017520" indent="-274320" algn="l" defTabSz="548640" rtl="0" eaLnBrk="1" latinLnBrk="0" hangingPunct="1">
        <a:spcBef>
          <a:spcPct val="20000"/>
        </a:spcBef>
        <a:buFont typeface="Arial"/>
        <a:buChar char="•"/>
        <a:defRPr sz="2400" kern="1200">
          <a:solidFill>
            <a:schemeClr val="tx1"/>
          </a:solidFill>
          <a:latin typeface="+mn-lt"/>
          <a:ea typeface="+mn-ea"/>
          <a:cs typeface="+mn-cs"/>
        </a:defRPr>
      </a:lvl6pPr>
      <a:lvl7pPr marL="3566160" indent="-274320" algn="l" defTabSz="548640" rtl="0" eaLnBrk="1" latinLnBrk="0" hangingPunct="1">
        <a:spcBef>
          <a:spcPct val="20000"/>
        </a:spcBef>
        <a:buFont typeface="Arial"/>
        <a:buChar char="•"/>
        <a:defRPr sz="2400" kern="1200">
          <a:solidFill>
            <a:schemeClr val="tx1"/>
          </a:solidFill>
          <a:latin typeface="+mn-lt"/>
          <a:ea typeface="+mn-ea"/>
          <a:cs typeface="+mn-cs"/>
        </a:defRPr>
      </a:lvl7pPr>
      <a:lvl8pPr marL="4114800" indent="-274320" algn="l" defTabSz="548640" rtl="0" eaLnBrk="1" latinLnBrk="0" hangingPunct="1">
        <a:spcBef>
          <a:spcPct val="20000"/>
        </a:spcBef>
        <a:buFont typeface="Arial"/>
        <a:buChar char="•"/>
        <a:defRPr sz="2400" kern="1200">
          <a:solidFill>
            <a:schemeClr val="tx1"/>
          </a:solidFill>
          <a:latin typeface="+mn-lt"/>
          <a:ea typeface="+mn-ea"/>
          <a:cs typeface="+mn-cs"/>
        </a:defRPr>
      </a:lvl8pPr>
      <a:lvl9pPr marL="4663440" indent="-274320" algn="l" defTabSz="548640" rtl="0" eaLnBrk="1" latinLnBrk="0" hangingPunct="1">
        <a:spcBef>
          <a:spcPct val="20000"/>
        </a:spcBef>
        <a:buFont typeface="Arial"/>
        <a:buChar char="•"/>
        <a:defRPr sz="2400" kern="1200">
          <a:solidFill>
            <a:schemeClr val="tx1"/>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2" userDrawn="1">
          <p15:clr>
            <a:srgbClr val="F26B43"/>
          </p15:clr>
        </p15:guide>
        <p15:guide id="2" orient="horz" pos="49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2.sv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4.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Prepare your project kick-off meeting agenda</a:t>
            </a:r>
          </a:p>
        </p:txBody>
      </p:sp>
      <p:sp>
        <p:nvSpPr>
          <p:cNvPr id="3" name="Subtitle 2"/>
          <p:cNvSpPr>
            <a:spLocks noGrp="1"/>
          </p:cNvSpPr>
          <p:nvPr>
            <p:ph type="subTitle" idx="1"/>
          </p:nvPr>
        </p:nvSpPr>
        <p:spPr/>
        <p:txBody>
          <a:bodyPr>
            <a:normAutofit fontScale="92500" lnSpcReduction="10000"/>
          </a:bodyPr>
          <a:lstStyle/>
          <a:p>
            <a:r>
              <a:rPr lang="en-US" dirty="0"/>
              <a:t>Christopher I. Macintosh, PhD, RN</a:t>
            </a:r>
          </a:p>
        </p:txBody>
      </p:sp>
    </p:spTree>
    <p:extLst>
      <p:ext uri="{BB962C8B-B14F-4D97-AF65-F5344CB8AC3E}">
        <p14:creationId xmlns:p14="http://schemas.microsoft.com/office/powerpoint/2010/main" val="1035067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AF92-D3FF-4428-BA7B-80BDF9827596}"/>
              </a:ext>
            </a:extLst>
          </p:cNvPr>
          <p:cNvSpPr>
            <a:spLocks noGrp="1"/>
          </p:cNvSpPr>
          <p:nvPr>
            <p:ph type="title"/>
          </p:nvPr>
        </p:nvSpPr>
        <p:spPr/>
        <p:txBody>
          <a:bodyPr/>
          <a:lstStyle/>
          <a:p>
            <a:r>
              <a:rPr lang="en-US" dirty="0"/>
              <a:t>Tracking time</a:t>
            </a:r>
          </a:p>
        </p:txBody>
      </p:sp>
      <p:sp>
        <p:nvSpPr>
          <p:cNvPr id="3" name="Content Placeholder 2">
            <a:extLst>
              <a:ext uri="{FF2B5EF4-FFF2-40B4-BE49-F238E27FC236}">
                <a16:creationId xmlns:a16="http://schemas.microsoft.com/office/drawing/2014/main" id="{DC0199C3-1D2B-4BC9-915B-9457D5F35B93}"/>
              </a:ext>
            </a:extLst>
          </p:cNvPr>
          <p:cNvSpPr>
            <a:spLocks noGrp="1"/>
          </p:cNvSpPr>
          <p:nvPr>
            <p:ph sz="half" idx="1"/>
          </p:nvPr>
        </p:nvSpPr>
        <p:spPr/>
        <p:txBody>
          <a:bodyPr/>
          <a:lstStyle/>
          <a:p>
            <a:endParaRPr lang="en-US"/>
          </a:p>
        </p:txBody>
      </p:sp>
      <p:sp>
        <p:nvSpPr>
          <p:cNvPr id="4" name="Text Placeholder 3">
            <a:extLst>
              <a:ext uri="{FF2B5EF4-FFF2-40B4-BE49-F238E27FC236}">
                <a16:creationId xmlns:a16="http://schemas.microsoft.com/office/drawing/2014/main" id="{9E7EE1E2-234B-4FC9-AC6F-FD1B2B2FDD94}"/>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2A461D64-C199-4ED5-9EA7-4E4838E87C7B}"/>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D782B382-FBB3-4187-8FB2-5DACA5E75672}"/>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4893E695-C894-49CF-A020-90253027DA3E}"/>
              </a:ext>
            </a:extLst>
          </p:cNvPr>
          <p:cNvSpPr>
            <a:spLocks noGrp="1"/>
          </p:cNvSpPr>
          <p:nvPr>
            <p:ph type="body" sz="quarter" idx="16"/>
          </p:nvPr>
        </p:nvSpPr>
        <p:spPr/>
        <p:txBody>
          <a:bodyPr/>
          <a:lstStyle/>
          <a:p>
            <a:endParaRPr lang="en-US"/>
          </a:p>
        </p:txBody>
      </p:sp>
      <p:pic>
        <p:nvPicPr>
          <p:cNvPr id="9" name="Picture 8">
            <a:extLst>
              <a:ext uri="{FF2B5EF4-FFF2-40B4-BE49-F238E27FC236}">
                <a16:creationId xmlns:a16="http://schemas.microsoft.com/office/drawing/2014/main" id="{3900C63B-6F87-4998-A4BE-35C89A8C7DEB}"/>
              </a:ext>
            </a:extLst>
          </p:cNvPr>
          <p:cNvPicPr>
            <a:picLocks noChangeAspect="1"/>
          </p:cNvPicPr>
          <p:nvPr/>
        </p:nvPicPr>
        <p:blipFill>
          <a:blip r:embed="rId3"/>
          <a:stretch>
            <a:fillRect/>
          </a:stretch>
        </p:blipFill>
        <p:spPr>
          <a:xfrm>
            <a:off x="642261" y="1340242"/>
            <a:ext cx="9688277" cy="6125430"/>
          </a:xfrm>
          <a:prstGeom prst="rect">
            <a:avLst/>
          </a:prstGeom>
        </p:spPr>
      </p:pic>
      <p:pic>
        <p:nvPicPr>
          <p:cNvPr id="11" name="Picture 10">
            <a:extLst>
              <a:ext uri="{FF2B5EF4-FFF2-40B4-BE49-F238E27FC236}">
                <a16:creationId xmlns:a16="http://schemas.microsoft.com/office/drawing/2014/main" id="{83F4EB01-3D8D-46A7-8310-A9D41F943AEF}"/>
              </a:ext>
            </a:extLst>
          </p:cNvPr>
          <p:cNvPicPr>
            <a:picLocks noChangeAspect="1"/>
          </p:cNvPicPr>
          <p:nvPr/>
        </p:nvPicPr>
        <p:blipFill>
          <a:blip r:embed="rId4"/>
          <a:stretch>
            <a:fillRect/>
          </a:stretch>
        </p:blipFill>
        <p:spPr>
          <a:xfrm>
            <a:off x="3554386" y="3905221"/>
            <a:ext cx="3576043" cy="1512940"/>
          </a:xfrm>
          <a:prstGeom prst="rect">
            <a:avLst/>
          </a:prstGeom>
        </p:spPr>
      </p:pic>
    </p:spTree>
    <p:extLst>
      <p:ext uri="{BB962C8B-B14F-4D97-AF65-F5344CB8AC3E}">
        <p14:creationId xmlns:p14="http://schemas.microsoft.com/office/powerpoint/2010/main" val="73619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EF83A-E2FE-49DC-8B37-6D56DF2160F5}"/>
              </a:ext>
            </a:extLst>
          </p:cNvPr>
          <p:cNvSpPr>
            <a:spLocks noGrp="1"/>
          </p:cNvSpPr>
          <p:nvPr>
            <p:ph type="title"/>
          </p:nvPr>
        </p:nvSpPr>
        <p:spPr/>
        <p:txBody>
          <a:bodyPr/>
          <a:lstStyle/>
          <a:p>
            <a:r>
              <a:rPr lang="en-US" dirty="0"/>
              <a:t>Personal learning goals?</a:t>
            </a:r>
          </a:p>
        </p:txBody>
      </p:sp>
      <p:sp>
        <p:nvSpPr>
          <p:cNvPr id="3" name="Content Placeholder 2">
            <a:extLst>
              <a:ext uri="{FF2B5EF4-FFF2-40B4-BE49-F238E27FC236}">
                <a16:creationId xmlns:a16="http://schemas.microsoft.com/office/drawing/2014/main" id="{85210A44-BE12-4EC4-8E7F-214F93813D20}"/>
              </a:ext>
            </a:extLst>
          </p:cNvPr>
          <p:cNvSpPr>
            <a:spLocks noGrp="1"/>
          </p:cNvSpPr>
          <p:nvPr>
            <p:ph sz="half" idx="1"/>
          </p:nvPr>
        </p:nvSpPr>
        <p:spPr/>
        <p:txBody>
          <a:bodyPr/>
          <a:lstStyle/>
          <a:p>
            <a:endParaRPr lang="en-US"/>
          </a:p>
        </p:txBody>
      </p:sp>
      <p:sp>
        <p:nvSpPr>
          <p:cNvPr id="4" name="Text Placeholder 3">
            <a:extLst>
              <a:ext uri="{FF2B5EF4-FFF2-40B4-BE49-F238E27FC236}">
                <a16:creationId xmlns:a16="http://schemas.microsoft.com/office/drawing/2014/main" id="{E5F5139A-547A-4B07-BAA6-6539BD0E5A0A}"/>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22F76E62-B4BC-42FA-92F5-9B3B3400B608}"/>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11BE79ED-84B7-4877-B30B-D96FDE825102}"/>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E973D69B-C057-4AEC-9D8C-B4BF987A6F78}"/>
              </a:ext>
            </a:extLst>
          </p:cNvPr>
          <p:cNvSpPr>
            <a:spLocks noGrp="1"/>
          </p:cNvSpPr>
          <p:nvPr>
            <p:ph type="body" sz="quarter" idx="16"/>
          </p:nvPr>
        </p:nvSpPr>
        <p:spPr/>
        <p:txBody>
          <a:bodyPr/>
          <a:lstStyle/>
          <a:p>
            <a:endParaRPr lang="en-US"/>
          </a:p>
        </p:txBody>
      </p:sp>
      <p:pic>
        <p:nvPicPr>
          <p:cNvPr id="9" name="Graphic 8">
            <a:extLst>
              <a:ext uri="{FF2B5EF4-FFF2-40B4-BE49-F238E27FC236}">
                <a16:creationId xmlns:a16="http://schemas.microsoft.com/office/drawing/2014/main" id="{A74433D2-5DEA-48B6-81EB-F14C418A6DB0}"/>
              </a:ext>
            </a:extLst>
          </p:cNvPr>
          <p:cNvPicPr>
            <a:picLocks/>
          </p:cNvPicPr>
          <p:nvPr/>
        </p:nvPicPr>
        <p:blipFill>
          <a:blip r:embed="rId3">
            <a:extLst>
              <a:ext uri="{96DAC541-7B7A-43D3-8B79-37D633B846F1}">
                <asvg:svgBlip xmlns:asvg="http://schemas.microsoft.com/office/drawing/2016/SVG/main" r:embed="rId4"/>
              </a:ext>
            </a:extLst>
          </a:blip>
          <a:stretch>
            <a:fillRect/>
          </a:stretch>
        </p:blipFill>
        <p:spPr>
          <a:xfrm>
            <a:off x="992073" y="3321050"/>
            <a:ext cx="1905000" cy="1905000"/>
          </a:xfrm>
          <a:prstGeom prst="rect">
            <a:avLst/>
          </a:prstGeom>
        </p:spPr>
      </p:pic>
      <p:pic>
        <p:nvPicPr>
          <p:cNvPr id="10" name="Graphic 9">
            <a:extLst>
              <a:ext uri="{FF2B5EF4-FFF2-40B4-BE49-F238E27FC236}">
                <a16:creationId xmlns:a16="http://schemas.microsoft.com/office/drawing/2014/main" id="{EAADA80B-C576-47A7-BE2C-75287EB2D742}"/>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4533900" y="3321050"/>
            <a:ext cx="1905000" cy="1905000"/>
          </a:xfrm>
          <a:prstGeom prst="rect">
            <a:avLst/>
          </a:prstGeom>
        </p:spPr>
      </p:pic>
      <p:pic>
        <p:nvPicPr>
          <p:cNvPr id="11" name="Graphic 10">
            <a:extLst>
              <a:ext uri="{FF2B5EF4-FFF2-40B4-BE49-F238E27FC236}">
                <a16:creationId xmlns:a16="http://schemas.microsoft.com/office/drawing/2014/main" id="{A36EE478-748C-4307-A079-29B38394D166}"/>
              </a:ext>
            </a:extLst>
          </p:cNvPr>
          <p:cNvPicPr>
            <a:picLocks/>
          </p:cNvPicPr>
          <p:nvPr/>
        </p:nvPicPr>
        <p:blipFill>
          <a:blip r:embed="rId7">
            <a:extLst>
              <a:ext uri="{96DAC541-7B7A-43D3-8B79-37D633B846F1}">
                <asvg:svgBlip xmlns:asvg="http://schemas.microsoft.com/office/drawing/2016/SVG/main" r:embed="rId8"/>
              </a:ext>
            </a:extLst>
          </a:blip>
          <a:stretch>
            <a:fillRect/>
          </a:stretch>
        </p:blipFill>
        <p:spPr>
          <a:xfrm>
            <a:off x="8075727" y="3321050"/>
            <a:ext cx="1905000" cy="1905000"/>
          </a:xfrm>
          <a:prstGeom prst="rect">
            <a:avLst/>
          </a:prstGeom>
        </p:spPr>
      </p:pic>
    </p:spTree>
    <p:extLst>
      <p:ext uri="{BB962C8B-B14F-4D97-AF65-F5344CB8AC3E}">
        <p14:creationId xmlns:p14="http://schemas.microsoft.com/office/powerpoint/2010/main" val="2374617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2A26B-62FF-4822-B215-AE5B90BD50EF}"/>
              </a:ext>
            </a:extLst>
          </p:cNvPr>
          <p:cNvSpPr>
            <a:spLocks noGrp="1"/>
          </p:cNvSpPr>
          <p:nvPr>
            <p:ph type="title"/>
          </p:nvPr>
        </p:nvSpPr>
        <p:spPr/>
        <p:txBody>
          <a:bodyPr/>
          <a:lstStyle/>
          <a:p>
            <a:r>
              <a:rPr lang="en-US" dirty="0"/>
              <a:t>training</a:t>
            </a:r>
          </a:p>
        </p:txBody>
      </p:sp>
      <p:sp>
        <p:nvSpPr>
          <p:cNvPr id="3" name="Content Placeholder 2">
            <a:extLst>
              <a:ext uri="{FF2B5EF4-FFF2-40B4-BE49-F238E27FC236}">
                <a16:creationId xmlns:a16="http://schemas.microsoft.com/office/drawing/2014/main" id="{B19AC3E5-7112-44AF-AFDF-A3668484129B}"/>
              </a:ext>
            </a:extLst>
          </p:cNvPr>
          <p:cNvSpPr>
            <a:spLocks noGrp="1"/>
          </p:cNvSpPr>
          <p:nvPr>
            <p:ph sz="half" idx="1"/>
          </p:nvPr>
        </p:nvSpPr>
        <p:spPr/>
        <p:txBody>
          <a:bodyPr/>
          <a:lstStyle/>
          <a:p>
            <a:endParaRPr lang="en-US"/>
          </a:p>
        </p:txBody>
      </p:sp>
      <p:sp>
        <p:nvSpPr>
          <p:cNvPr id="4" name="Text Placeholder 3">
            <a:extLst>
              <a:ext uri="{FF2B5EF4-FFF2-40B4-BE49-F238E27FC236}">
                <a16:creationId xmlns:a16="http://schemas.microsoft.com/office/drawing/2014/main" id="{3EA6EE1C-269A-41B3-B2AB-1CCFA8E7E86B}"/>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942D28D6-CE88-4F07-BC0E-74C6409D23E7}"/>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D1B9921E-1FEC-4E97-8AA9-36E290B13913}"/>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508D0B27-D25B-43B3-A857-3B5E54E2175A}"/>
              </a:ext>
            </a:extLst>
          </p:cNvPr>
          <p:cNvSpPr>
            <a:spLocks noGrp="1"/>
          </p:cNvSpPr>
          <p:nvPr>
            <p:ph type="body" sz="quarter" idx="16"/>
          </p:nvPr>
        </p:nvSpPr>
        <p:spPr/>
        <p:txBody>
          <a:bodyPr/>
          <a:lstStyle/>
          <a:p>
            <a:endParaRPr lang="en-US"/>
          </a:p>
        </p:txBody>
      </p:sp>
      <p:pic>
        <p:nvPicPr>
          <p:cNvPr id="8" name="Graphic 7">
            <a:extLst>
              <a:ext uri="{FF2B5EF4-FFF2-40B4-BE49-F238E27FC236}">
                <a16:creationId xmlns:a16="http://schemas.microsoft.com/office/drawing/2014/main" id="{FB38E493-74AB-4855-BB02-03843FC073AF}"/>
              </a:ext>
            </a:extLst>
          </p:cNvPr>
          <p:cNvPicPr>
            <a:picLocks/>
          </p:cNvPicPr>
          <p:nvPr/>
        </p:nvPicPr>
        <p:blipFill>
          <a:blip r:embed="rId3">
            <a:extLst>
              <a:ext uri="{96DAC541-7B7A-43D3-8B79-37D633B846F1}">
                <asvg:svgBlip xmlns:asvg="http://schemas.microsoft.com/office/drawing/2016/SVG/main" r:embed="rId4"/>
              </a:ext>
            </a:extLst>
          </a:blip>
          <a:stretch>
            <a:fillRect/>
          </a:stretch>
        </p:blipFill>
        <p:spPr>
          <a:xfrm>
            <a:off x="3581400" y="2515288"/>
            <a:ext cx="3810000" cy="3810000"/>
          </a:xfrm>
          <a:prstGeom prst="rect">
            <a:avLst/>
          </a:prstGeom>
        </p:spPr>
      </p:pic>
    </p:spTree>
    <p:extLst>
      <p:ext uri="{BB962C8B-B14F-4D97-AF65-F5344CB8AC3E}">
        <p14:creationId xmlns:p14="http://schemas.microsoft.com/office/powerpoint/2010/main" val="3429193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4049B-C1BF-4335-91CA-7C6F254E5B9F}"/>
              </a:ext>
            </a:extLst>
          </p:cNvPr>
          <p:cNvSpPr>
            <a:spLocks noGrp="1"/>
          </p:cNvSpPr>
          <p:nvPr>
            <p:ph type="title"/>
          </p:nvPr>
        </p:nvSpPr>
        <p:spPr/>
        <p:txBody>
          <a:bodyPr/>
          <a:lstStyle/>
          <a:p>
            <a:r>
              <a:rPr lang="en-US" dirty="0"/>
              <a:t>More to come . . .</a:t>
            </a:r>
          </a:p>
        </p:txBody>
      </p:sp>
      <p:sp>
        <p:nvSpPr>
          <p:cNvPr id="3" name="Content Placeholder 2">
            <a:extLst>
              <a:ext uri="{FF2B5EF4-FFF2-40B4-BE49-F238E27FC236}">
                <a16:creationId xmlns:a16="http://schemas.microsoft.com/office/drawing/2014/main" id="{AFB2ABD3-FD4B-4CD0-8DCE-99C47BC6182C}"/>
              </a:ext>
            </a:extLst>
          </p:cNvPr>
          <p:cNvSpPr>
            <a:spLocks noGrp="1"/>
          </p:cNvSpPr>
          <p:nvPr>
            <p:ph sz="half" idx="1"/>
          </p:nvPr>
        </p:nvSpPr>
        <p:spPr/>
        <p:txBody>
          <a:bodyPr/>
          <a:lstStyle/>
          <a:p>
            <a:endParaRPr lang="en-US"/>
          </a:p>
        </p:txBody>
      </p:sp>
      <p:sp>
        <p:nvSpPr>
          <p:cNvPr id="4" name="Text Placeholder 3">
            <a:extLst>
              <a:ext uri="{FF2B5EF4-FFF2-40B4-BE49-F238E27FC236}">
                <a16:creationId xmlns:a16="http://schemas.microsoft.com/office/drawing/2014/main" id="{5AC0E8F1-556F-4683-B81C-16072D9616B4}"/>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095BAF77-6626-43BB-9F0A-4E3262C6839D}"/>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71DDB125-756A-4CDF-B7C0-017BD8C76450}"/>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350BE2BA-A043-4CCC-8DC8-1289F7757FD5}"/>
              </a:ext>
            </a:extLst>
          </p:cNvPr>
          <p:cNvSpPr>
            <a:spLocks noGrp="1"/>
          </p:cNvSpPr>
          <p:nvPr>
            <p:ph type="body" sz="quarter" idx="16"/>
          </p:nvPr>
        </p:nvSpPr>
        <p:spPr/>
        <p:txBody>
          <a:bodyPr/>
          <a:lstStyle/>
          <a:p>
            <a:endParaRPr lang="en-US"/>
          </a:p>
        </p:txBody>
      </p:sp>
      <p:pic>
        <p:nvPicPr>
          <p:cNvPr id="9" name="Graphic 8">
            <a:extLst>
              <a:ext uri="{FF2B5EF4-FFF2-40B4-BE49-F238E27FC236}">
                <a16:creationId xmlns:a16="http://schemas.microsoft.com/office/drawing/2014/main" id="{D060D2D0-528A-465C-A941-8E6B848C6011}"/>
              </a:ext>
            </a:extLst>
          </p:cNvPr>
          <p:cNvPicPr>
            <a:picLocks/>
          </p:cNvPicPr>
          <p:nvPr/>
        </p:nvPicPr>
        <p:blipFill>
          <a:blip r:embed="rId3">
            <a:extLst>
              <a:ext uri="{96DAC541-7B7A-43D3-8B79-37D633B846F1}">
                <asvg:svgBlip xmlns:asvg="http://schemas.microsoft.com/office/drawing/2016/SVG/main" r:embed="rId4"/>
              </a:ext>
            </a:extLst>
          </a:blip>
          <a:stretch>
            <a:fillRect/>
          </a:stretch>
        </p:blipFill>
        <p:spPr>
          <a:xfrm>
            <a:off x="3721416" y="2093890"/>
            <a:ext cx="3810000" cy="3810000"/>
          </a:xfrm>
          <a:prstGeom prst="rect">
            <a:avLst/>
          </a:prstGeom>
        </p:spPr>
      </p:pic>
    </p:spTree>
    <p:extLst>
      <p:ext uri="{BB962C8B-B14F-4D97-AF65-F5344CB8AC3E}">
        <p14:creationId xmlns:p14="http://schemas.microsoft.com/office/powerpoint/2010/main" val="69693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57350-0680-41D0-9765-80422BC89D81}"/>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59B4F8A2-E316-401C-905A-E11267CA8A16}"/>
              </a:ext>
            </a:extLst>
          </p:cNvPr>
          <p:cNvSpPr>
            <a:spLocks noGrp="1"/>
          </p:cNvSpPr>
          <p:nvPr>
            <p:ph sz="half" idx="1"/>
          </p:nvPr>
        </p:nvSpPr>
        <p:spPr/>
        <p:txBody>
          <a:bodyPr/>
          <a:lstStyle/>
          <a:p>
            <a:pPr marL="0" indent="-457200">
              <a:buNone/>
            </a:pPr>
            <a:r>
              <a:rPr lang="en-US" sz="1800" dirty="0">
                <a:latin typeface="Calibri" panose="020F0502020204030204" pitchFamily="34" charset="0"/>
              </a:rPr>
              <a:t>Schwalbe, K. (2021). </a:t>
            </a:r>
            <a:r>
              <a:rPr lang="en-US" sz="1800" i="1" dirty="0">
                <a:latin typeface="Calibri" panose="020F0502020204030204" pitchFamily="34" charset="0"/>
              </a:rPr>
              <a:t>Healthcare project management, third edition: Predictive, agile, and hybrid 	approaches. Schwalbe Publishing. </a:t>
            </a:r>
          </a:p>
          <a:p>
            <a:pPr marL="0" indent="0">
              <a:buNone/>
            </a:pPr>
            <a:endParaRPr lang="en-US" dirty="0"/>
          </a:p>
        </p:txBody>
      </p:sp>
      <p:sp>
        <p:nvSpPr>
          <p:cNvPr id="4" name="Text Placeholder 3">
            <a:extLst>
              <a:ext uri="{FF2B5EF4-FFF2-40B4-BE49-F238E27FC236}">
                <a16:creationId xmlns:a16="http://schemas.microsoft.com/office/drawing/2014/main" id="{4BE6D54D-1A01-49E6-8E69-976C1A139140}"/>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F0558688-2A02-4525-9CAE-560CBB5A35CB}"/>
              </a:ext>
            </a:extLst>
          </p:cNvPr>
          <p:cNvSpPr>
            <a:spLocks noGrp="1"/>
          </p:cNvSpPr>
          <p:nvPr>
            <p:ph type="body" sz="quarter" idx="12"/>
          </p:nvPr>
        </p:nvSpPr>
        <p:spPr/>
        <p:txBody>
          <a:bodyPr/>
          <a:lstStyle/>
          <a:p>
            <a:endParaRPr lang="en-US" dirty="0"/>
          </a:p>
        </p:txBody>
      </p:sp>
      <p:sp>
        <p:nvSpPr>
          <p:cNvPr id="6" name="Text Placeholder 5">
            <a:extLst>
              <a:ext uri="{FF2B5EF4-FFF2-40B4-BE49-F238E27FC236}">
                <a16:creationId xmlns:a16="http://schemas.microsoft.com/office/drawing/2014/main" id="{86FC6BAA-E0C2-4230-AE4B-55BF441E4130}"/>
              </a:ext>
            </a:extLst>
          </p:cNvPr>
          <p:cNvSpPr>
            <a:spLocks noGrp="1"/>
          </p:cNvSpPr>
          <p:nvPr>
            <p:ph type="body" sz="quarter" idx="13"/>
          </p:nvPr>
        </p:nvSpPr>
        <p:spPr/>
        <p:txBody>
          <a:bodyPr/>
          <a:lstStyle/>
          <a:p>
            <a:endParaRPr lang="en-US" dirty="0"/>
          </a:p>
        </p:txBody>
      </p:sp>
      <p:sp>
        <p:nvSpPr>
          <p:cNvPr id="7" name="Text Placeholder 6">
            <a:extLst>
              <a:ext uri="{FF2B5EF4-FFF2-40B4-BE49-F238E27FC236}">
                <a16:creationId xmlns:a16="http://schemas.microsoft.com/office/drawing/2014/main" id="{9AF4CEDA-A95B-4579-9C89-8AD19F69F091}"/>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279480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8B66-5536-4752-8C7A-CF943D0C81A9}"/>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DC9A42FC-14E1-4BC8-AA8A-1764E9F4F929}"/>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E6AFE61B-219C-4866-B66D-79CCA4D3EDC1}"/>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7CE8D3FF-F9AC-4EF9-9C25-71F74B50F20A}"/>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9298F68F-3668-4DF9-8648-68DB9521F4FB}"/>
              </a:ext>
            </a:extLst>
          </p:cNvPr>
          <p:cNvSpPr>
            <a:spLocks noGrp="1"/>
          </p:cNvSpPr>
          <p:nvPr>
            <p:ph type="body" sz="quarter" idx="16"/>
          </p:nvPr>
        </p:nvSpPr>
        <p:spPr/>
        <p:txBody>
          <a:bodyPr/>
          <a:lstStyle/>
          <a:p>
            <a:endParaRPr lang="en-US"/>
          </a:p>
        </p:txBody>
      </p:sp>
      <p:pic>
        <p:nvPicPr>
          <p:cNvPr id="10" name="Content Placeholder 9" descr="Graphical user interface&#10;&#10;Description automatically generated with low confidence">
            <a:extLst>
              <a:ext uri="{FF2B5EF4-FFF2-40B4-BE49-F238E27FC236}">
                <a16:creationId xmlns:a16="http://schemas.microsoft.com/office/drawing/2014/main" id="{CAAA07F3-4062-40FF-8E5D-B3A1CC0E2BAF}"/>
              </a:ext>
            </a:extLst>
          </p:cNvPr>
          <p:cNvPicPr>
            <a:picLocks noGrp="1" noChangeAspect="1"/>
          </p:cNvPicPr>
          <p:nvPr>
            <p:ph sz="half" idx="1"/>
          </p:nvPr>
        </p:nvPicPr>
        <p:blipFill>
          <a:blip r:embed="rId3"/>
          <a:stretch>
            <a:fillRect/>
          </a:stretch>
        </p:blipFill>
        <p:spPr>
          <a:xfrm>
            <a:off x="1706666" y="78512"/>
            <a:ext cx="7559468" cy="7408138"/>
          </a:xfrm>
        </p:spPr>
      </p:pic>
    </p:spTree>
    <p:extLst>
      <p:ext uri="{BB962C8B-B14F-4D97-AF65-F5344CB8AC3E}">
        <p14:creationId xmlns:p14="http://schemas.microsoft.com/office/powerpoint/2010/main" val="3994018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4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8B66-5536-4752-8C7A-CF943D0C81A9}"/>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DC9A42FC-14E1-4BC8-AA8A-1764E9F4F929}"/>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E6AFE61B-219C-4866-B66D-79CCA4D3EDC1}"/>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7CE8D3FF-F9AC-4EF9-9C25-71F74B50F20A}"/>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9298F68F-3668-4DF9-8648-68DB9521F4FB}"/>
              </a:ext>
            </a:extLst>
          </p:cNvPr>
          <p:cNvSpPr>
            <a:spLocks noGrp="1"/>
          </p:cNvSpPr>
          <p:nvPr>
            <p:ph type="body" sz="quarter" idx="16"/>
          </p:nvPr>
        </p:nvSpPr>
        <p:spPr/>
        <p:txBody>
          <a:bodyPr/>
          <a:lstStyle/>
          <a:p>
            <a:r>
              <a:rPr lang="en-US" dirty="0"/>
              <a:t>(Schwalbe, 2021)</a:t>
            </a:r>
          </a:p>
        </p:txBody>
      </p:sp>
      <p:pic>
        <p:nvPicPr>
          <p:cNvPr id="16" name="Content Placeholder 15">
            <a:extLst>
              <a:ext uri="{FF2B5EF4-FFF2-40B4-BE49-F238E27FC236}">
                <a16:creationId xmlns:a16="http://schemas.microsoft.com/office/drawing/2014/main" id="{F3757EC6-0D34-41B7-8611-0D77CF63CDF2}"/>
              </a:ext>
            </a:extLst>
          </p:cNvPr>
          <p:cNvPicPr>
            <a:picLocks noGrp="1" noChangeAspect="1"/>
          </p:cNvPicPr>
          <p:nvPr>
            <p:ph sz="half" idx="1"/>
          </p:nvPr>
        </p:nvPicPr>
        <p:blipFill rotWithShape="1">
          <a:blip r:embed="rId3"/>
          <a:srcRect l="6602" t="17410" r="63330" b="58861"/>
          <a:stretch/>
        </p:blipFill>
        <p:spPr>
          <a:xfrm>
            <a:off x="2553880" y="2342475"/>
            <a:ext cx="5865039" cy="4535901"/>
          </a:xfrm>
          <a:prstGeom prst="rect">
            <a:avLst/>
          </a:prstGeom>
        </p:spPr>
      </p:pic>
      <p:sp>
        <p:nvSpPr>
          <p:cNvPr id="8" name="Rectangle 7">
            <a:extLst>
              <a:ext uri="{FF2B5EF4-FFF2-40B4-BE49-F238E27FC236}">
                <a16:creationId xmlns:a16="http://schemas.microsoft.com/office/drawing/2014/main" id="{E8D489A1-ADC2-4CAF-B302-FFF5E2EE8FA8}"/>
              </a:ext>
            </a:extLst>
          </p:cNvPr>
          <p:cNvSpPr/>
          <p:nvPr/>
        </p:nvSpPr>
        <p:spPr>
          <a:xfrm>
            <a:off x="3107704" y="2866030"/>
            <a:ext cx="2678947" cy="832513"/>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88750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4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2.73148E-6 3.14815E-6 L 0.17809 0.11439 " pathEditMode="relative" rAng="0" ptsTypes="AA">
                                      <p:cBhvr>
                                        <p:cTn id="11" dur="2000" fill="hold"/>
                                        <p:tgtEl>
                                          <p:spTgt spid="8"/>
                                        </p:tgtEl>
                                        <p:attrNameLst>
                                          <p:attrName>ppt_x</p:attrName>
                                          <p:attrName>ppt_y</p:attrName>
                                        </p:attrNameLst>
                                      </p:cBhvr>
                                      <p:rCtr x="8898" y="571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C1C49-8DA9-4F0A-B26B-2B81F7BB1B49}"/>
              </a:ext>
            </a:extLst>
          </p:cNvPr>
          <p:cNvSpPr>
            <a:spLocks noGrp="1"/>
          </p:cNvSpPr>
          <p:nvPr>
            <p:ph type="title"/>
          </p:nvPr>
        </p:nvSpPr>
        <p:spPr/>
        <p:txBody>
          <a:bodyPr/>
          <a:lstStyle/>
          <a:p>
            <a:r>
              <a:rPr lang="en-US" dirty="0"/>
              <a:t>the capstone toolkit</a:t>
            </a:r>
          </a:p>
        </p:txBody>
      </p:sp>
      <p:pic>
        <p:nvPicPr>
          <p:cNvPr id="8" name="Content Placeholder 7">
            <a:extLst>
              <a:ext uri="{FF2B5EF4-FFF2-40B4-BE49-F238E27FC236}">
                <a16:creationId xmlns:a16="http://schemas.microsoft.com/office/drawing/2014/main" id="{536BFC71-13D3-408C-A40A-52470477E12D}"/>
              </a:ext>
            </a:extLst>
          </p:cNvPr>
          <p:cNvPicPr>
            <a:picLocks noGrp="1" noChangeAspect="1"/>
          </p:cNvPicPr>
          <p:nvPr>
            <p:ph sz="half" idx="1"/>
          </p:nvPr>
        </p:nvPicPr>
        <p:blipFill>
          <a:blip r:embed="rId3"/>
          <a:stretch>
            <a:fillRect/>
          </a:stretch>
        </p:blipFill>
        <p:spPr>
          <a:xfrm>
            <a:off x="112196" y="1484874"/>
            <a:ext cx="5451483" cy="5870828"/>
          </a:xfrm>
          <a:prstGeom prst="rect">
            <a:avLst/>
          </a:prstGeom>
        </p:spPr>
      </p:pic>
      <p:sp>
        <p:nvSpPr>
          <p:cNvPr id="4" name="Text Placeholder 3">
            <a:extLst>
              <a:ext uri="{FF2B5EF4-FFF2-40B4-BE49-F238E27FC236}">
                <a16:creationId xmlns:a16="http://schemas.microsoft.com/office/drawing/2014/main" id="{DD75ED83-794A-452B-98A7-051834AB0A83}"/>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EFA89857-3C04-4808-8A39-AC2DC750F0BE}"/>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0A2D55BC-EFE7-437C-96EB-FA4675B159F5}"/>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3A971A90-96B6-490F-8C13-92C3F6D40469}"/>
              </a:ext>
            </a:extLst>
          </p:cNvPr>
          <p:cNvSpPr>
            <a:spLocks noGrp="1"/>
          </p:cNvSpPr>
          <p:nvPr>
            <p:ph type="body" sz="quarter" idx="16"/>
          </p:nvPr>
        </p:nvSpPr>
        <p:spPr/>
        <p:txBody>
          <a:bodyPr/>
          <a:lstStyle/>
          <a:p>
            <a:endParaRPr lang="en-US"/>
          </a:p>
        </p:txBody>
      </p:sp>
      <p:sp>
        <p:nvSpPr>
          <p:cNvPr id="9" name="Rectangle 8">
            <a:extLst>
              <a:ext uri="{FF2B5EF4-FFF2-40B4-BE49-F238E27FC236}">
                <a16:creationId xmlns:a16="http://schemas.microsoft.com/office/drawing/2014/main" id="{CB40C5C8-D02C-4BF3-A37E-1466AA65C367}"/>
              </a:ext>
            </a:extLst>
          </p:cNvPr>
          <p:cNvSpPr/>
          <p:nvPr/>
        </p:nvSpPr>
        <p:spPr>
          <a:xfrm>
            <a:off x="974096" y="6859905"/>
            <a:ext cx="3692769" cy="4957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EC1E049-E05A-455F-848A-4F91E7960B48}"/>
              </a:ext>
            </a:extLst>
          </p:cNvPr>
          <p:cNvPicPr>
            <a:picLocks noChangeAspect="1"/>
          </p:cNvPicPr>
          <p:nvPr/>
        </p:nvPicPr>
        <p:blipFill>
          <a:blip r:embed="rId4"/>
          <a:stretch>
            <a:fillRect/>
          </a:stretch>
        </p:blipFill>
        <p:spPr>
          <a:xfrm>
            <a:off x="5733385" y="3341272"/>
            <a:ext cx="1057423" cy="409632"/>
          </a:xfrm>
          <a:prstGeom prst="rect">
            <a:avLst/>
          </a:prstGeom>
        </p:spPr>
      </p:pic>
      <p:pic>
        <p:nvPicPr>
          <p:cNvPr id="13" name="Picture 12">
            <a:extLst>
              <a:ext uri="{FF2B5EF4-FFF2-40B4-BE49-F238E27FC236}">
                <a16:creationId xmlns:a16="http://schemas.microsoft.com/office/drawing/2014/main" id="{4A812CAD-D39B-49A9-91BE-B63D33DFDF28}"/>
              </a:ext>
            </a:extLst>
          </p:cNvPr>
          <p:cNvPicPr>
            <a:picLocks noChangeAspect="1"/>
          </p:cNvPicPr>
          <p:nvPr/>
        </p:nvPicPr>
        <p:blipFill>
          <a:blip r:embed="rId5"/>
          <a:stretch>
            <a:fillRect/>
          </a:stretch>
        </p:blipFill>
        <p:spPr>
          <a:xfrm>
            <a:off x="5690517" y="4088483"/>
            <a:ext cx="1143160" cy="400106"/>
          </a:xfrm>
          <a:prstGeom prst="rect">
            <a:avLst/>
          </a:prstGeom>
        </p:spPr>
      </p:pic>
      <p:pic>
        <p:nvPicPr>
          <p:cNvPr id="15" name="Picture 14">
            <a:extLst>
              <a:ext uri="{FF2B5EF4-FFF2-40B4-BE49-F238E27FC236}">
                <a16:creationId xmlns:a16="http://schemas.microsoft.com/office/drawing/2014/main" id="{1080E53E-0D98-4684-A4E1-65EAA1E9DC99}"/>
              </a:ext>
            </a:extLst>
          </p:cNvPr>
          <p:cNvPicPr>
            <a:picLocks noChangeAspect="1"/>
          </p:cNvPicPr>
          <p:nvPr/>
        </p:nvPicPr>
        <p:blipFill>
          <a:blip r:embed="rId6"/>
          <a:stretch>
            <a:fillRect/>
          </a:stretch>
        </p:blipFill>
        <p:spPr>
          <a:xfrm>
            <a:off x="5785781" y="4826168"/>
            <a:ext cx="1047896" cy="362001"/>
          </a:xfrm>
          <a:prstGeom prst="rect">
            <a:avLst/>
          </a:prstGeom>
        </p:spPr>
      </p:pic>
      <p:pic>
        <p:nvPicPr>
          <p:cNvPr id="17" name="Picture 16">
            <a:extLst>
              <a:ext uri="{FF2B5EF4-FFF2-40B4-BE49-F238E27FC236}">
                <a16:creationId xmlns:a16="http://schemas.microsoft.com/office/drawing/2014/main" id="{EBB9DF92-9B12-4803-B24C-DD233D8AA721}"/>
              </a:ext>
            </a:extLst>
          </p:cNvPr>
          <p:cNvPicPr>
            <a:picLocks noChangeAspect="1"/>
          </p:cNvPicPr>
          <p:nvPr/>
        </p:nvPicPr>
        <p:blipFill>
          <a:blip r:embed="rId7"/>
          <a:stretch>
            <a:fillRect/>
          </a:stretch>
        </p:blipFill>
        <p:spPr>
          <a:xfrm>
            <a:off x="7536995" y="3363271"/>
            <a:ext cx="905001" cy="371527"/>
          </a:xfrm>
          <a:prstGeom prst="rect">
            <a:avLst/>
          </a:prstGeom>
        </p:spPr>
      </p:pic>
      <p:pic>
        <p:nvPicPr>
          <p:cNvPr id="19" name="Picture 18">
            <a:extLst>
              <a:ext uri="{FF2B5EF4-FFF2-40B4-BE49-F238E27FC236}">
                <a16:creationId xmlns:a16="http://schemas.microsoft.com/office/drawing/2014/main" id="{0488B57B-761A-447B-B230-1249F46AC1DC}"/>
              </a:ext>
            </a:extLst>
          </p:cNvPr>
          <p:cNvPicPr>
            <a:picLocks noChangeAspect="1"/>
          </p:cNvPicPr>
          <p:nvPr/>
        </p:nvPicPr>
        <p:blipFill>
          <a:blip r:embed="rId8"/>
          <a:stretch>
            <a:fillRect/>
          </a:stretch>
        </p:blipFill>
        <p:spPr>
          <a:xfrm>
            <a:off x="7530263" y="4088845"/>
            <a:ext cx="1076475" cy="400106"/>
          </a:xfrm>
          <a:prstGeom prst="rect">
            <a:avLst/>
          </a:prstGeom>
        </p:spPr>
      </p:pic>
      <p:pic>
        <p:nvPicPr>
          <p:cNvPr id="21" name="Picture 20">
            <a:extLst>
              <a:ext uri="{FF2B5EF4-FFF2-40B4-BE49-F238E27FC236}">
                <a16:creationId xmlns:a16="http://schemas.microsoft.com/office/drawing/2014/main" id="{BC704E49-0DC9-48A2-8103-BA4FF42D97B0}"/>
              </a:ext>
            </a:extLst>
          </p:cNvPr>
          <p:cNvPicPr>
            <a:picLocks noChangeAspect="1"/>
          </p:cNvPicPr>
          <p:nvPr/>
        </p:nvPicPr>
        <p:blipFill>
          <a:blip r:embed="rId9"/>
          <a:stretch>
            <a:fillRect/>
          </a:stretch>
        </p:blipFill>
        <p:spPr>
          <a:xfrm>
            <a:off x="7454773" y="4782513"/>
            <a:ext cx="1276528" cy="362001"/>
          </a:xfrm>
          <a:prstGeom prst="rect">
            <a:avLst/>
          </a:prstGeom>
        </p:spPr>
      </p:pic>
      <p:pic>
        <p:nvPicPr>
          <p:cNvPr id="23" name="Picture 22">
            <a:extLst>
              <a:ext uri="{FF2B5EF4-FFF2-40B4-BE49-F238E27FC236}">
                <a16:creationId xmlns:a16="http://schemas.microsoft.com/office/drawing/2014/main" id="{7E0F3F0B-AE48-416C-A035-4357A7E21F5F}"/>
              </a:ext>
            </a:extLst>
          </p:cNvPr>
          <p:cNvPicPr>
            <a:picLocks noChangeAspect="1"/>
          </p:cNvPicPr>
          <p:nvPr/>
        </p:nvPicPr>
        <p:blipFill>
          <a:blip r:embed="rId10"/>
          <a:stretch>
            <a:fillRect/>
          </a:stretch>
        </p:blipFill>
        <p:spPr>
          <a:xfrm>
            <a:off x="7397615" y="5499514"/>
            <a:ext cx="1390844" cy="371527"/>
          </a:xfrm>
          <a:prstGeom prst="rect">
            <a:avLst/>
          </a:prstGeom>
        </p:spPr>
      </p:pic>
      <p:pic>
        <p:nvPicPr>
          <p:cNvPr id="25" name="Picture 24">
            <a:extLst>
              <a:ext uri="{FF2B5EF4-FFF2-40B4-BE49-F238E27FC236}">
                <a16:creationId xmlns:a16="http://schemas.microsoft.com/office/drawing/2014/main" id="{04FE4979-D9BB-4433-BAC1-BD9AB20709CC}"/>
              </a:ext>
            </a:extLst>
          </p:cNvPr>
          <p:cNvPicPr>
            <a:picLocks noChangeAspect="1"/>
          </p:cNvPicPr>
          <p:nvPr/>
        </p:nvPicPr>
        <p:blipFill>
          <a:blip r:embed="rId11"/>
          <a:stretch>
            <a:fillRect/>
          </a:stretch>
        </p:blipFill>
        <p:spPr>
          <a:xfrm>
            <a:off x="9371619" y="3363271"/>
            <a:ext cx="895475" cy="390580"/>
          </a:xfrm>
          <a:prstGeom prst="rect">
            <a:avLst/>
          </a:prstGeom>
        </p:spPr>
      </p:pic>
      <p:pic>
        <p:nvPicPr>
          <p:cNvPr id="27" name="Picture 26">
            <a:extLst>
              <a:ext uri="{FF2B5EF4-FFF2-40B4-BE49-F238E27FC236}">
                <a16:creationId xmlns:a16="http://schemas.microsoft.com/office/drawing/2014/main" id="{B2ABCE8F-D588-4050-8DD2-A38DE6D01416}"/>
              </a:ext>
            </a:extLst>
          </p:cNvPr>
          <p:cNvPicPr>
            <a:picLocks noChangeAspect="1"/>
          </p:cNvPicPr>
          <p:nvPr/>
        </p:nvPicPr>
        <p:blipFill>
          <a:blip r:embed="rId12"/>
          <a:stretch>
            <a:fillRect/>
          </a:stretch>
        </p:blipFill>
        <p:spPr>
          <a:xfrm>
            <a:off x="9266830" y="4095243"/>
            <a:ext cx="1105054" cy="371527"/>
          </a:xfrm>
          <a:prstGeom prst="rect">
            <a:avLst/>
          </a:prstGeom>
        </p:spPr>
      </p:pic>
      <p:sp>
        <p:nvSpPr>
          <p:cNvPr id="28" name="Rectangle 27">
            <a:extLst>
              <a:ext uri="{FF2B5EF4-FFF2-40B4-BE49-F238E27FC236}">
                <a16:creationId xmlns:a16="http://schemas.microsoft.com/office/drawing/2014/main" id="{563B3E82-68A6-4FB9-B566-DB9F7D3B5555}"/>
              </a:ext>
            </a:extLst>
          </p:cNvPr>
          <p:cNvSpPr/>
          <p:nvPr/>
        </p:nvSpPr>
        <p:spPr>
          <a:xfrm>
            <a:off x="7151341" y="5418394"/>
            <a:ext cx="1883391" cy="533765"/>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4170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B961A-5387-4AA1-9D68-3EC0A2B2D982}"/>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3B7763C7-BF9E-476B-8B10-A2252E864CBA}"/>
              </a:ext>
            </a:extLst>
          </p:cNvPr>
          <p:cNvPicPr>
            <a:picLocks noGrp="1" noChangeAspect="1"/>
          </p:cNvPicPr>
          <p:nvPr>
            <p:ph sz="half" idx="1"/>
          </p:nvPr>
        </p:nvPicPr>
        <p:blipFill>
          <a:blip r:embed="rId3"/>
          <a:stretch>
            <a:fillRect/>
          </a:stretch>
        </p:blipFill>
        <p:spPr>
          <a:xfrm>
            <a:off x="828675" y="2698496"/>
            <a:ext cx="9594850" cy="3063310"/>
          </a:xfrm>
        </p:spPr>
      </p:pic>
      <p:sp>
        <p:nvSpPr>
          <p:cNvPr id="4" name="Text Placeholder 3">
            <a:extLst>
              <a:ext uri="{FF2B5EF4-FFF2-40B4-BE49-F238E27FC236}">
                <a16:creationId xmlns:a16="http://schemas.microsoft.com/office/drawing/2014/main" id="{EC82494F-927E-4620-B5CC-E654D4F46C1A}"/>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157583BC-7AE7-4891-AF4A-F5D87653F88C}"/>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FD9A9FAB-8D67-405C-82EF-CDE989814B4A}"/>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02357149-B4DC-4326-93C1-3434B0E5CA6C}"/>
              </a:ext>
            </a:extLst>
          </p:cNvPr>
          <p:cNvSpPr>
            <a:spLocks noGrp="1"/>
          </p:cNvSpPr>
          <p:nvPr>
            <p:ph type="body" sz="quarter" idx="16"/>
          </p:nvPr>
        </p:nvSpPr>
        <p:spPr/>
        <p:txBody>
          <a:bodyPr/>
          <a:lstStyle/>
          <a:p>
            <a:endParaRPr lang="en-US"/>
          </a:p>
        </p:txBody>
      </p:sp>
      <p:sp>
        <p:nvSpPr>
          <p:cNvPr id="10" name="Arrow: Down 9">
            <a:extLst>
              <a:ext uri="{FF2B5EF4-FFF2-40B4-BE49-F238E27FC236}">
                <a16:creationId xmlns:a16="http://schemas.microsoft.com/office/drawing/2014/main" id="{E9D304A3-3F62-452A-A2B0-10F932324104}"/>
              </a:ext>
            </a:extLst>
          </p:cNvPr>
          <p:cNvSpPr/>
          <p:nvPr/>
        </p:nvSpPr>
        <p:spPr>
          <a:xfrm>
            <a:off x="5325300" y="2978473"/>
            <a:ext cx="322199" cy="818865"/>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B4D0CDA0-334B-4221-A039-E5B1185A4C56}"/>
              </a:ext>
            </a:extLst>
          </p:cNvPr>
          <p:cNvSpPr/>
          <p:nvPr/>
        </p:nvSpPr>
        <p:spPr>
          <a:xfrm>
            <a:off x="1165008" y="4273550"/>
            <a:ext cx="322199" cy="818865"/>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926695E9-464A-42D5-A010-1A4FDCAD7ADB}"/>
              </a:ext>
            </a:extLst>
          </p:cNvPr>
          <p:cNvSpPr/>
          <p:nvPr/>
        </p:nvSpPr>
        <p:spPr>
          <a:xfrm>
            <a:off x="4109736" y="4273549"/>
            <a:ext cx="322199" cy="818865"/>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2336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F99EA-08CF-41CE-BE4F-BC661C8EFB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8BF2081-89D0-4F34-8652-BAD623C858C7}"/>
              </a:ext>
            </a:extLst>
          </p:cNvPr>
          <p:cNvSpPr>
            <a:spLocks noGrp="1"/>
          </p:cNvSpPr>
          <p:nvPr>
            <p:ph sz="half" idx="1"/>
          </p:nvPr>
        </p:nvSpPr>
        <p:spPr/>
        <p:txBody>
          <a:bodyPr/>
          <a:lstStyle/>
          <a:p>
            <a:endParaRPr lang="en-US"/>
          </a:p>
        </p:txBody>
      </p:sp>
      <p:sp>
        <p:nvSpPr>
          <p:cNvPr id="4" name="Text Placeholder 3">
            <a:extLst>
              <a:ext uri="{FF2B5EF4-FFF2-40B4-BE49-F238E27FC236}">
                <a16:creationId xmlns:a16="http://schemas.microsoft.com/office/drawing/2014/main" id="{9022F14C-926F-4300-BE65-AA08C98B02B7}"/>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FEC8EDDA-8C63-4AEE-A331-3F8D05A30C44}"/>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CF3C060D-2170-4F45-98C1-A365A2A521AD}"/>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18078FA9-D3A5-480A-9050-9EC53C86C769}"/>
              </a:ext>
            </a:extLst>
          </p:cNvPr>
          <p:cNvSpPr>
            <a:spLocks noGrp="1"/>
          </p:cNvSpPr>
          <p:nvPr>
            <p:ph type="body" sz="quarter" idx="16"/>
          </p:nvPr>
        </p:nvSpPr>
        <p:spPr/>
        <p:txBody>
          <a:bodyPr/>
          <a:lstStyle/>
          <a:p>
            <a:endParaRPr lang="en-US"/>
          </a:p>
        </p:txBody>
      </p:sp>
      <p:pic>
        <p:nvPicPr>
          <p:cNvPr id="9" name="Picture 8">
            <a:extLst>
              <a:ext uri="{FF2B5EF4-FFF2-40B4-BE49-F238E27FC236}">
                <a16:creationId xmlns:a16="http://schemas.microsoft.com/office/drawing/2014/main" id="{4E065BAF-81C5-4ADE-A6CF-ED905B97223F}"/>
              </a:ext>
            </a:extLst>
          </p:cNvPr>
          <p:cNvPicPr>
            <a:picLocks noChangeAspect="1"/>
          </p:cNvPicPr>
          <p:nvPr/>
        </p:nvPicPr>
        <p:blipFill>
          <a:blip r:embed="rId3"/>
          <a:stretch>
            <a:fillRect/>
          </a:stretch>
        </p:blipFill>
        <p:spPr>
          <a:xfrm>
            <a:off x="2223632" y="771058"/>
            <a:ext cx="6525536" cy="6687483"/>
          </a:xfrm>
          <a:prstGeom prst="rect">
            <a:avLst/>
          </a:prstGeom>
        </p:spPr>
      </p:pic>
      <p:sp>
        <p:nvSpPr>
          <p:cNvPr id="10" name="Arrow: Left 9">
            <a:extLst>
              <a:ext uri="{FF2B5EF4-FFF2-40B4-BE49-F238E27FC236}">
                <a16:creationId xmlns:a16="http://schemas.microsoft.com/office/drawing/2014/main" id="{77A900CE-F177-4DF6-8872-13DC47C92795}"/>
              </a:ext>
            </a:extLst>
          </p:cNvPr>
          <p:cNvSpPr/>
          <p:nvPr/>
        </p:nvSpPr>
        <p:spPr>
          <a:xfrm>
            <a:off x="2520850" y="1556159"/>
            <a:ext cx="873457" cy="286603"/>
          </a:xfrm>
          <a:prstGeom prst="lef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Arrow: Left 10">
            <a:extLst>
              <a:ext uri="{FF2B5EF4-FFF2-40B4-BE49-F238E27FC236}">
                <a16:creationId xmlns:a16="http://schemas.microsoft.com/office/drawing/2014/main" id="{234AD8DF-08F4-48A2-8B06-939DFFDD40E6}"/>
              </a:ext>
            </a:extLst>
          </p:cNvPr>
          <p:cNvSpPr/>
          <p:nvPr/>
        </p:nvSpPr>
        <p:spPr>
          <a:xfrm>
            <a:off x="5400528" y="1391600"/>
            <a:ext cx="873457" cy="286603"/>
          </a:xfrm>
          <a:prstGeom prst="lef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6011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A201C-FFF2-45CD-B29E-CFEB02E4B878}"/>
              </a:ext>
            </a:extLst>
          </p:cNvPr>
          <p:cNvSpPr>
            <a:spLocks noGrp="1"/>
          </p:cNvSpPr>
          <p:nvPr>
            <p:ph type="title"/>
          </p:nvPr>
        </p:nvSpPr>
        <p:spPr/>
        <p:txBody>
          <a:bodyPr/>
          <a:lstStyle/>
          <a:p>
            <a:r>
              <a:rPr lang="en-US" dirty="0"/>
              <a:t>The project kick-off meeting</a:t>
            </a:r>
          </a:p>
        </p:txBody>
      </p:sp>
      <p:pic>
        <p:nvPicPr>
          <p:cNvPr id="9" name="Content Placeholder 8">
            <a:extLst>
              <a:ext uri="{FF2B5EF4-FFF2-40B4-BE49-F238E27FC236}">
                <a16:creationId xmlns:a16="http://schemas.microsoft.com/office/drawing/2014/main" id="{08F87C97-04FD-4CD8-9294-BF277E7A0475}"/>
              </a:ext>
            </a:extLst>
          </p:cNvPr>
          <p:cNvPicPr>
            <a:picLocks noGrp="1" noChangeAspect="1"/>
          </p:cNvPicPr>
          <p:nvPr>
            <p:ph sz="half" idx="1"/>
          </p:nvPr>
        </p:nvPicPr>
        <p:blipFill>
          <a:blip r:embed="rId3"/>
          <a:stretch>
            <a:fillRect/>
          </a:stretch>
        </p:blipFill>
        <p:spPr>
          <a:xfrm>
            <a:off x="1734307" y="1419817"/>
            <a:ext cx="7504185" cy="6000942"/>
          </a:xfrm>
        </p:spPr>
      </p:pic>
      <p:sp>
        <p:nvSpPr>
          <p:cNvPr id="4" name="Text Placeholder 3">
            <a:extLst>
              <a:ext uri="{FF2B5EF4-FFF2-40B4-BE49-F238E27FC236}">
                <a16:creationId xmlns:a16="http://schemas.microsoft.com/office/drawing/2014/main" id="{2CC7BECF-C91E-4C66-BFF6-19ED58ED0E46}"/>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4CC3B6A9-FF6E-4E88-9DA6-310259D8AD06}"/>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13AD9238-7B07-4531-BC91-DEE6DC5329DF}"/>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92E9BC5D-9945-4565-8098-5B0A89179191}"/>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405552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D53EA-7BB1-49AC-A5C5-BE694D7D849E}"/>
              </a:ext>
            </a:extLst>
          </p:cNvPr>
          <p:cNvSpPr>
            <a:spLocks noGrp="1"/>
          </p:cNvSpPr>
          <p:nvPr>
            <p:ph type="title"/>
          </p:nvPr>
        </p:nvSpPr>
        <p:spPr/>
        <p:txBody>
          <a:bodyPr/>
          <a:lstStyle/>
          <a:p>
            <a:r>
              <a:rPr lang="en-US" dirty="0"/>
              <a:t>Prepare for meetings</a:t>
            </a:r>
          </a:p>
        </p:txBody>
      </p:sp>
      <p:sp>
        <p:nvSpPr>
          <p:cNvPr id="3" name="Content Placeholder 2">
            <a:extLst>
              <a:ext uri="{FF2B5EF4-FFF2-40B4-BE49-F238E27FC236}">
                <a16:creationId xmlns:a16="http://schemas.microsoft.com/office/drawing/2014/main" id="{7BDB6513-266D-4575-A44B-151034B13A23}"/>
              </a:ext>
            </a:extLst>
          </p:cNvPr>
          <p:cNvSpPr>
            <a:spLocks noGrp="1"/>
          </p:cNvSpPr>
          <p:nvPr>
            <p:ph sz="half" idx="1"/>
          </p:nvPr>
        </p:nvSpPr>
        <p:spPr/>
        <p:txBody>
          <a:bodyPr/>
          <a:lstStyle/>
          <a:p>
            <a:endParaRPr lang="en-US"/>
          </a:p>
        </p:txBody>
      </p:sp>
      <p:sp>
        <p:nvSpPr>
          <p:cNvPr id="4" name="Text Placeholder 3">
            <a:extLst>
              <a:ext uri="{FF2B5EF4-FFF2-40B4-BE49-F238E27FC236}">
                <a16:creationId xmlns:a16="http://schemas.microsoft.com/office/drawing/2014/main" id="{26222DE6-32EC-46ED-9AAB-C87CEF557C5F}"/>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50FE8A73-B78C-45E2-ADF2-39410958F52D}"/>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CA05C18C-8B52-4546-B7AA-366D1221A265}"/>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96CCAF93-1588-403A-A407-6D6867248E77}"/>
              </a:ext>
            </a:extLst>
          </p:cNvPr>
          <p:cNvSpPr>
            <a:spLocks noGrp="1"/>
          </p:cNvSpPr>
          <p:nvPr>
            <p:ph type="body" sz="quarter" idx="16"/>
          </p:nvPr>
        </p:nvSpPr>
        <p:spPr/>
        <p:txBody>
          <a:bodyPr/>
          <a:lstStyle/>
          <a:p>
            <a:endParaRPr lang="en-US"/>
          </a:p>
        </p:txBody>
      </p:sp>
      <p:pic>
        <p:nvPicPr>
          <p:cNvPr id="9" name="Graphic 8">
            <a:extLst>
              <a:ext uri="{FF2B5EF4-FFF2-40B4-BE49-F238E27FC236}">
                <a16:creationId xmlns:a16="http://schemas.microsoft.com/office/drawing/2014/main" id="{1B245A1B-4824-4D06-BB33-7DC501075DEE}"/>
              </a:ext>
            </a:extLst>
          </p:cNvPr>
          <p:cNvPicPr>
            <a:picLocks/>
          </p:cNvPicPr>
          <p:nvPr/>
        </p:nvPicPr>
        <p:blipFill>
          <a:blip r:embed="rId3">
            <a:extLst>
              <a:ext uri="{96DAC541-7B7A-43D3-8B79-37D633B846F1}">
                <asvg:svgBlip xmlns:asvg="http://schemas.microsoft.com/office/drawing/2016/SVG/main" r:embed="rId4"/>
              </a:ext>
            </a:extLst>
          </a:blip>
          <a:stretch>
            <a:fillRect/>
          </a:stretch>
        </p:blipFill>
        <p:spPr>
          <a:xfrm>
            <a:off x="819840" y="3321050"/>
            <a:ext cx="1905000" cy="1905000"/>
          </a:xfrm>
          <a:prstGeom prst="rect">
            <a:avLst/>
          </a:prstGeom>
        </p:spPr>
      </p:pic>
      <p:pic>
        <p:nvPicPr>
          <p:cNvPr id="10" name="Graphic 9">
            <a:extLst>
              <a:ext uri="{FF2B5EF4-FFF2-40B4-BE49-F238E27FC236}">
                <a16:creationId xmlns:a16="http://schemas.microsoft.com/office/drawing/2014/main" id="{B5BE8AA5-F31A-4362-A36A-E1DB512505CC}"/>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4533900" y="3321050"/>
            <a:ext cx="1905000" cy="1905000"/>
          </a:xfrm>
          <a:prstGeom prst="rect">
            <a:avLst/>
          </a:prstGeom>
        </p:spPr>
      </p:pic>
      <p:pic>
        <p:nvPicPr>
          <p:cNvPr id="11" name="Graphic 10">
            <a:extLst>
              <a:ext uri="{FF2B5EF4-FFF2-40B4-BE49-F238E27FC236}">
                <a16:creationId xmlns:a16="http://schemas.microsoft.com/office/drawing/2014/main" id="{BA506600-1013-4A72-9F9C-BCB0EF8CC61D}"/>
              </a:ext>
            </a:extLst>
          </p:cNvPr>
          <p:cNvPicPr>
            <a:picLocks/>
          </p:cNvPicPr>
          <p:nvPr/>
        </p:nvPicPr>
        <p:blipFill>
          <a:blip r:embed="rId7">
            <a:extLst>
              <a:ext uri="{96DAC541-7B7A-43D3-8B79-37D633B846F1}">
                <asvg:svgBlip xmlns:asvg="http://schemas.microsoft.com/office/drawing/2016/SVG/main" r:embed="rId8"/>
              </a:ext>
            </a:extLst>
          </a:blip>
          <a:stretch>
            <a:fillRect/>
          </a:stretch>
        </p:blipFill>
        <p:spPr>
          <a:xfrm>
            <a:off x="8247960" y="3467788"/>
            <a:ext cx="1905000" cy="1905000"/>
          </a:xfrm>
          <a:prstGeom prst="rect">
            <a:avLst/>
          </a:prstGeom>
        </p:spPr>
      </p:pic>
    </p:spTree>
    <p:extLst>
      <p:ext uri="{BB962C8B-B14F-4D97-AF65-F5344CB8AC3E}">
        <p14:creationId xmlns:p14="http://schemas.microsoft.com/office/powerpoint/2010/main" val="293069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BDA22-B805-420D-8550-FDE102632113}"/>
              </a:ext>
            </a:extLst>
          </p:cNvPr>
          <p:cNvSpPr>
            <a:spLocks noGrp="1"/>
          </p:cNvSpPr>
          <p:nvPr>
            <p:ph type="title"/>
          </p:nvPr>
        </p:nvSpPr>
        <p:spPr/>
        <p:txBody>
          <a:bodyPr/>
          <a:lstStyle/>
          <a:p>
            <a:r>
              <a:rPr lang="en-US" dirty="0"/>
              <a:t>The A3 template</a:t>
            </a:r>
          </a:p>
        </p:txBody>
      </p:sp>
      <p:sp>
        <p:nvSpPr>
          <p:cNvPr id="3" name="Content Placeholder 2">
            <a:extLst>
              <a:ext uri="{FF2B5EF4-FFF2-40B4-BE49-F238E27FC236}">
                <a16:creationId xmlns:a16="http://schemas.microsoft.com/office/drawing/2014/main" id="{0AA37A3C-7066-4712-A97C-F12690EFD52A}"/>
              </a:ext>
            </a:extLst>
          </p:cNvPr>
          <p:cNvSpPr>
            <a:spLocks noGrp="1"/>
          </p:cNvSpPr>
          <p:nvPr>
            <p:ph sz="half" idx="1"/>
          </p:nvPr>
        </p:nvSpPr>
        <p:spPr/>
        <p:txBody>
          <a:bodyPr/>
          <a:lstStyle/>
          <a:p>
            <a:endParaRPr lang="en-US"/>
          </a:p>
        </p:txBody>
      </p:sp>
      <p:sp>
        <p:nvSpPr>
          <p:cNvPr id="4" name="Text Placeholder 3">
            <a:extLst>
              <a:ext uri="{FF2B5EF4-FFF2-40B4-BE49-F238E27FC236}">
                <a16:creationId xmlns:a16="http://schemas.microsoft.com/office/drawing/2014/main" id="{3B9FC0E3-45EB-4EDC-ADD5-8DD7DB330918}"/>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0D0547ED-252E-4454-A9E0-33978D4FD6A6}"/>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A1B478BB-0A18-417B-96DA-C3DF25D00702}"/>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7CA0EB0D-0C1B-454F-BEBD-AED2BBB7410F}"/>
              </a:ext>
            </a:extLst>
          </p:cNvPr>
          <p:cNvSpPr>
            <a:spLocks noGrp="1"/>
          </p:cNvSpPr>
          <p:nvPr>
            <p:ph type="body" sz="quarter" idx="16"/>
          </p:nvPr>
        </p:nvSpPr>
        <p:spPr/>
        <p:txBody>
          <a:bodyPr/>
          <a:lstStyle/>
          <a:p>
            <a:endParaRPr lang="en-US"/>
          </a:p>
        </p:txBody>
      </p:sp>
      <p:pic>
        <p:nvPicPr>
          <p:cNvPr id="9" name="Picture 8">
            <a:extLst>
              <a:ext uri="{FF2B5EF4-FFF2-40B4-BE49-F238E27FC236}">
                <a16:creationId xmlns:a16="http://schemas.microsoft.com/office/drawing/2014/main" id="{A07F2122-F63B-4D1A-9E82-B6794C223B77}"/>
              </a:ext>
            </a:extLst>
          </p:cNvPr>
          <p:cNvPicPr>
            <a:picLocks noChangeAspect="1"/>
          </p:cNvPicPr>
          <p:nvPr/>
        </p:nvPicPr>
        <p:blipFill>
          <a:blip r:embed="rId3"/>
          <a:stretch>
            <a:fillRect/>
          </a:stretch>
        </p:blipFill>
        <p:spPr>
          <a:xfrm>
            <a:off x="1375789" y="1749874"/>
            <a:ext cx="8221222" cy="5715798"/>
          </a:xfrm>
          <a:prstGeom prst="rect">
            <a:avLst/>
          </a:prstGeom>
        </p:spPr>
      </p:pic>
    </p:spTree>
    <p:extLst>
      <p:ext uri="{BB962C8B-B14F-4D97-AF65-F5344CB8AC3E}">
        <p14:creationId xmlns:p14="http://schemas.microsoft.com/office/powerpoint/2010/main" val="753276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57A5DF3-9AEE-476E-9D9C-94CABA9D5CB4}">
  <we:reference id="wa104381063" version="1.0.0.1" store="en-US"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7F15D18245C1458954909DB36AE657" ma:contentTypeVersion="0" ma:contentTypeDescription="Create a new document." ma:contentTypeScope="" ma:versionID="671241fb1ebdeb4b2d4f105b2a61c745">
  <xsd:schema xmlns:xsd="http://www.w3.org/2001/XMLSchema" xmlns:xs="http://www.w3.org/2001/XMLSchema" xmlns:p="http://schemas.microsoft.com/office/2006/metadata/properties" xmlns:ns2="402b49ca-617a-4412-a136-22a821ef8eb4" targetNamespace="http://schemas.microsoft.com/office/2006/metadata/properties" ma:root="true" ma:fieldsID="367bc80b74cbe435d94d5e8f171105a8" ns2:_="">
    <xsd:import namespace="402b49ca-617a-4412-a136-22a821ef8eb4"/>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2b49ca-617a-4412-a136-22a821ef8eb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_dlc_DocId xmlns="402b49ca-617a-4412-a136-22a821ef8eb4">PULSEDOC-1743074161-357</_dlc_DocId>
    <_dlc_DocIdUrl xmlns="402b49ca-617a-4412-a136-22a821ef8eb4">
      <Url>https://pulse.utah.edu/site/marcomm/_layouts/15/DocIdRedir.aspx?ID=PULSEDOC-1743074161-357</Url>
      <Description>PULSEDOC-1743074161-357</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A862C5-AA50-4A3B-BC6C-230494CB9A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2b49ca-617a-4412-a136-22a821ef8e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6F08B7-1F71-4F99-B35D-690FBC859C9A}">
  <ds:schemaRefs>
    <ds:schemaRef ds:uri="http://schemas.microsoft.com/sharepoint/events"/>
  </ds:schemaRefs>
</ds:datastoreItem>
</file>

<file path=customXml/itemProps3.xml><?xml version="1.0" encoding="utf-8"?>
<ds:datastoreItem xmlns:ds="http://schemas.openxmlformats.org/officeDocument/2006/customXml" ds:itemID="{405D53D2-4C8C-4500-874F-8AD70E4DEB2D}">
  <ds:schemaRefs>
    <ds:schemaRef ds:uri="http://schemas.microsoft.com/office/2006/metadata/properties"/>
    <ds:schemaRef ds:uri="http://schemas.microsoft.com/office/infopath/2007/PartnerControls"/>
    <ds:schemaRef ds:uri="402b49ca-617a-4412-a136-22a821ef8eb4"/>
  </ds:schemaRefs>
</ds:datastoreItem>
</file>

<file path=customXml/itemProps4.xml><?xml version="1.0" encoding="utf-8"?>
<ds:datastoreItem xmlns:ds="http://schemas.openxmlformats.org/officeDocument/2006/customXml" ds:itemID="{BCDE85B8-B306-4605-8819-4A30DA8C0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6747</TotalTime>
  <Words>1108</Words>
  <Application>Microsoft Office PowerPoint</Application>
  <PresentationFormat>Custom</PresentationFormat>
  <Paragraphs>110</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Century Gothic Bold</vt:lpstr>
      <vt:lpstr>Century Gothic Bold Italic</vt:lpstr>
      <vt:lpstr>Office Theme</vt:lpstr>
      <vt:lpstr>Prepare your project kick-off meeting agenda</vt:lpstr>
      <vt:lpstr>PowerPoint Presentation</vt:lpstr>
      <vt:lpstr>PowerPoint Presentation</vt:lpstr>
      <vt:lpstr>the capstone toolkit</vt:lpstr>
      <vt:lpstr>PowerPoint Presentation</vt:lpstr>
      <vt:lpstr>PowerPoint Presentation</vt:lpstr>
      <vt:lpstr>The project kick-off meeting</vt:lpstr>
      <vt:lpstr>Prepare for meetings</vt:lpstr>
      <vt:lpstr>The A3 template</vt:lpstr>
      <vt:lpstr>Tracking time</vt:lpstr>
      <vt:lpstr>Personal learning goals?</vt:lpstr>
      <vt:lpstr>training</vt:lpstr>
      <vt:lpstr>More to come . .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Lucas Svaren</dc:creator>
  <cp:lastModifiedBy>Christopher Ian Macintosh</cp:lastModifiedBy>
  <cp:revision>335</cp:revision>
  <cp:lastPrinted>2016-08-31T21:58:28Z</cp:lastPrinted>
  <dcterms:created xsi:type="dcterms:W3CDTF">2016-08-02T16:41:37Z</dcterms:created>
  <dcterms:modified xsi:type="dcterms:W3CDTF">2023-04-09T23:13:46Z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0x0101000B7F15D18245C1458954909DB36AE657</vt:lpwstr>
  </property>
  <property fmtid="{D5CDD505-2E9C-101B-9397-08002B2CF9AE}" pid="3" name="_dlc_DocIdItemGuid">
    <vt:lpwstr>2829bd39-e2ed-40b1-bb37-59f0037004bf</vt:lpwstr>
  </property>
</Properties>
</file>