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6"/>
  </p:notesMasterIdLst>
  <p:handoutMasterIdLst>
    <p:handoutMasterId r:id="rId17"/>
  </p:handoutMasterIdLst>
  <p:sldIdLst>
    <p:sldId id="368" r:id="rId6"/>
    <p:sldId id="377" r:id="rId7"/>
    <p:sldId id="404" r:id="rId8"/>
    <p:sldId id="408" r:id="rId9"/>
    <p:sldId id="409" r:id="rId10"/>
    <p:sldId id="387" r:id="rId11"/>
    <p:sldId id="410" r:id="rId12"/>
    <p:sldId id="411" r:id="rId13"/>
    <p:sldId id="405" r:id="rId14"/>
    <p:sldId id="381" r:id="rId15"/>
  </p:sldIdLst>
  <p:sldSz cx="10972800" cy="8229600" type="B4JIS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" userDrawn="1">
          <p15:clr>
            <a:srgbClr val="A4A3A4"/>
          </p15:clr>
        </p15:guide>
        <p15:guide id="2" pos="3456">
          <p15:clr>
            <a:srgbClr val="A4A3A4"/>
          </p15:clr>
        </p15:guide>
        <p15:guide id="4" pos="5184" userDrawn="1">
          <p15:clr>
            <a:srgbClr val="A4A3A4"/>
          </p15:clr>
        </p15:guide>
        <p15:guide id="5" orient="horz" pos="2592" userDrawn="1">
          <p15:clr>
            <a:srgbClr val="A4A3A4"/>
          </p15:clr>
        </p15:guide>
        <p15:guide id="6" orient="horz" pos="4872" userDrawn="1">
          <p15:clr>
            <a:srgbClr val="A4A3A4"/>
          </p15:clr>
        </p15:guide>
        <p15:guide id="7" pos="1728" userDrawn="1">
          <p15:clr>
            <a:srgbClr val="A4A3A4"/>
          </p15:clr>
        </p15:guide>
        <p15:guide id="8" orient="horz" pos="3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A594"/>
    <a:srgbClr val="A31527"/>
    <a:srgbClr val="A21727"/>
    <a:srgbClr val="CC0000"/>
    <a:srgbClr val="B01C32"/>
    <a:srgbClr val="CCCDCC"/>
    <a:srgbClr val="EDEEED"/>
    <a:srgbClr val="872C90"/>
    <a:srgbClr val="C51C30"/>
    <a:srgbClr val="90B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2" autoAdjust="0"/>
    <p:restoredTop sz="83867" autoAdjust="0"/>
  </p:normalViewPr>
  <p:slideViewPr>
    <p:cSldViewPr snapToGrid="0" snapToObjects="1" showGuides="1">
      <p:cViewPr varScale="1">
        <p:scale>
          <a:sx n="70" d="100"/>
          <a:sy n="70" d="100"/>
        </p:scale>
        <p:origin x="2124" y="48"/>
      </p:cViewPr>
      <p:guideLst>
        <p:guide orient="horz" pos="216"/>
        <p:guide pos="3456"/>
        <p:guide pos="5184"/>
        <p:guide orient="horz" pos="2592"/>
        <p:guide orient="horz" pos="4872"/>
        <p:guide pos="1728"/>
        <p:guide orient="horz" pos="3672"/>
      </p:guideLst>
    </p:cSldViewPr>
  </p:slideViewPr>
  <p:notesTextViewPr>
    <p:cViewPr>
      <p:scale>
        <a:sx n="100" d="100"/>
        <a:sy n="100" d="100"/>
      </p:scale>
      <p:origin x="0" y="-72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B8A31-2B9F-A94B-A2CC-00F18DA57334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F604B-6C0D-8446-A61A-2AA75F3719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43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EC66E-FACF-7F40-AACA-BA49429FF6B3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DDD1B-7981-514B-B211-D97C9422D5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5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Hello everyone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 name is Chris Macintosh. I help teach the capstone courses.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Today we’re talking about describing the context of where your project is taking place.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51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That’s all we’ll do in this video.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is more to come.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34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are working on the project proposal portion of your capstone experience.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32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Last time we talked about defining a specific aim and objectives.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2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Today we’re going to talk about describing the context of your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63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should be addressing any feedback on your assignments and pasting updated content in the appropriate sections.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41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haven’t finished, you should continue working on the Available Knowledge section.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78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Before we go any further in outlining your project, it would be good to describe the setting and current condition of where your project is being conducted.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is the context.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do current conditions look like?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the setting where your project is taking place?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the patient population, staffing, system affiliation?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Who are the sponsors, team members, and beneficiaries of your project?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Describe who will directly and indirectly be impacted by your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don’t need to name specific individuals, but you can refer to people by their roles and titles.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could describe the process currently in place before you started your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might consider creating a diagram or flow chart.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 your capstone project part of a larger project?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so, describe how it fits in with the larger project or meets the goals of the organization.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Describe any contextual factors that may impact the success of your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22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Quality improvement projects should follow standard ethical practices in healthcare.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Are there any ethical considerations relevant to your project?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What are they?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What kind of ethical review process is used for quality improvement at your location?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Do you have any conflicts of interest?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Find an article related to ethical considerations in quality improvement relevant to your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[next slide]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74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assignment is to write about the contextual factors of your project mentioned in the previous slide.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proper APA citations and references where appropriate.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 sure to cite and add your article about ethics in quality improvement to </a:t>
            </a:r>
            <a:r>
              <a:rPr lang="en-US"/>
              <a:t>your reference list.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Include any tables or figures after the References section.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80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597358"/>
            <a:ext cx="9326880" cy="176403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45920" y="4925167"/>
            <a:ext cx="7680960" cy="247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 cap="all" baseline="0">
                <a:solidFill>
                  <a:srgbClr val="B01C32"/>
                </a:solidFill>
                <a:latin typeface="Century Gothic Bold Italic" charset="0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PRESENTER NAME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V="1">
            <a:off x="1754386" y="3489325"/>
            <a:ext cx="7464029" cy="6350"/>
          </a:xfrm>
          <a:prstGeom prst="line">
            <a:avLst/>
          </a:prstGeom>
          <a:ln w="3175" cmpd="sng">
            <a:solidFill>
              <a:srgbClr val="B01C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9033" y="2571496"/>
            <a:ext cx="2095775" cy="593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CF1CE0-4EE6-7E44-91A6-17143ACB8FA7}"/>
              </a:ext>
            </a:extLst>
          </p:cNvPr>
          <p:cNvSpPr txBox="1"/>
          <p:nvPr userDrawn="1"/>
        </p:nvSpPr>
        <p:spPr>
          <a:xfrm>
            <a:off x="7846017" y="7857642"/>
            <a:ext cx="28071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1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/Title and One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28674" y="2114868"/>
            <a:ext cx="9595485" cy="5350804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687" y="7717536"/>
            <a:ext cx="1240592" cy="3511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271A89-D371-544F-A1BD-936380A64FE6}"/>
              </a:ext>
            </a:extLst>
          </p:cNvPr>
          <p:cNvSpPr txBox="1"/>
          <p:nvPr userDrawn="1"/>
        </p:nvSpPr>
        <p:spPr>
          <a:xfrm>
            <a:off x="7846017" y="7857642"/>
            <a:ext cx="28071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45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548640" rtl="0" eaLnBrk="1" latinLnBrk="0" hangingPunct="1">
        <a:spcBef>
          <a:spcPct val="0"/>
        </a:spcBef>
        <a:buNone/>
        <a:defRPr sz="3360" b="0" i="0" kern="1200" cap="all" baseline="0">
          <a:solidFill>
            <a:srgbClr val="B01C32"/>
          </a:solidFill>
          <a:latin typeface="Century Gothic" charset="0"/>
          <a:ea typeface="+mj-ea"/>
          <a:cs typeface="Avenir Roman"/>
        </a:defRPr>
      </a:lvl1pPr>
    </p:titleStyle>
    <p:bodyStyle>
      <a:lvl1pPr marL="411480" indent="-411480" algn="l" defTabSz="548640" rtl="0" eaLnBrk="1" latinLnBrk="0" hangingPunct="1">
        <a:spcBef>
          <a:spcPct val="20000"/>
        </a:spcBef>
        <a:buFont typeface="Arial"/>
        <a:buChar char="•"/>
        <a:defRPr sz="336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288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Century Gothic" charset="0"/>
          <a:cs typeface="Century Gothic" charset="0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192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144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orient="horz" pos="4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18" Type="http://schemas.openxmlformats.org/officeDocument/2006/relationships/image" Target="../media/image3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32.svg"/><Relationship Id="rId4" Type="http://schemas.openxmlformats.org/officeDocument/2006/relationships/image" Target="../media/image6.sv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Christopher I. Macintosh, PhD, RN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049B-C1BF-4335-91CA-7C6F254E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come . .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2ABD3-FD4B-4CD0-8DCE-99C47BC618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0E8F1-556F-4683-B81C-16072D9616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BAF77-6626-43BB-9F0A-4E3262C683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B125-756A-4CDF-B7C0-017BD8C764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0BE2BA-A043-4CCC-8DC8-1289F7757F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060D2D0-528A-465C-A941-8E6B848C601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21416" y="209389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3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50385" y="90215"/>
            <a:ext cx="7872029" cy="771444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1FE0A8-7539-411E-AAD8-C493210C3B89}"/>
              </a:ext>
            </a:extLst>
          </p:cNvPr>
          <p:cNvSpPr/>
          <p:nvPr/>
        </p:nvSpPr>
        <p:spPr>
          <a:xfrm>
            <a:off x="1550385" y="342900"/>
            <a:ext cx="2564415" cy="7391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0416" t="48213" r="67598" b="29489"/>
          <a:stretch/>
        </p:blipFill>
        <p:spPr>
          <a:xfrm>
            <a:off x="3162891" y="1462830"/>
            <a:ext cx="4927052" cy="489702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B6A016-92C1-4398-A139-40076523DEC4}"/>
              </a:ext>
            </a:extLst>
          </p:cNvPr>
          <p:cNvSpPr/>
          <p:nvPr/>
        </p:nvSpPr>
        <p:spPr>
          <a:xfrm>
            <a:off x="5334000" y="3124200"/>
            <a:ext cx="26670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0416" t="53008" r="67598" b="24694"/>
          <a:stretch/>
        </p:blipFill>
        <p:spPr>
          <a:xfrm>
            <a:off x="3162891" y="1462830"/>
            <a:ext cx="4927052" cy="489702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B6A016-92C1-4398-A139-40076523DEC4}"/>
              </a:ext>
            </a:extLst>
          </p:cNvPr>
          <p:cNvSpPr/>
          <p:nvPr/>
        </p:nvSpPr>
        <p:spPr>
          <a:xfrm>
            <a:off x="5334000" y="3124200"/>
            <a:ext cx="26670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91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83A7-65DB-4D8C-8B53-7F0EAB71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4C069-76A0-4688-8C3A-8311B7486A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8F2F6-F60D-4400-A140-15A297569B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0A268-97CC-4CB0-AFA0-9362CD810F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2312B4-134B-43F5-9E6D-6FBEA6C230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766AA2-8685-4BB9-8889-980329FB72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1E754E9-75A2-4687-9230-68E6B2782AE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2676" y="214673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9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48D0-64D1-4297-82B3-44DE614C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985C5-CDCA-465A-BD74-AC204E1603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BE3EE-5FD4-45CB-92F3-7EA7E9FA6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BEB53-9A45-4070-8ADD-16673F47E5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CDF827-AED5-40B4-97ED-94F807230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3A95E7-6148-4869-BD88-3739D62DFB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531D26B-3B56-48D8-B6C6-3AEE90D6DDA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6416" y="2230895"/>
            <a:ext cx="3810000" cy="3810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40FD11A1-564D-4F65-AD3A-315D685306D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64242" y="209868"/>
            <a:ext cx="1905000" cy="1905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DC1D3F9-E12A-4723-B75A-ED06EC52C446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64242" y="2123758"/>
            <a:ext cx="1905000" cy="1905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6D798FD-0C69-45BE-81DB-0CD161A60812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64242" y="4037648"/>
            <a:ext cx="1905000" cy="19050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14387AA-3191-44D8-88FE-4AD7835FD7B3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64242" y="595153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9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3A43-91E9-4CD8-9FDC-117CA0DE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99877-19E3-4E5D-BDB0-22C6B9E85B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FB3DF-3426-4C8D-BEE0-57EFA1859A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763A6-07DB-4901-BAE7-85919840B3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2F7A84-A469-411D-B09E-5A7339D75F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D2FEF-060F-40C4-BA90-B900683AD3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D894014-A1A0-419B-8961-B61ED5ACF15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1400" y="2431999"/>
            <a:ext cx="3810000" cy="381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B97F5CE-7F4E-4FD7-BB1C-80C889DC2714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3000" y="783334"/>
            <a:ext cx="1066800" cy="10668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BE4A683-9BCA-4778-902F-CB897B66E765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3062" y="1720228"/>
            <a:ext cx="1066800" cy="10668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94A45786-5870-4510-8561-57029D19DE2D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17691" y="4134839"/>
            <a:ext cx="1066800" cy="10668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CF82BB4-26AD-4360-A81F-4A3E786117AE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06183" y="6288444"/>
            <a:ext cx="1066800" cy="10668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C507994-429D-44F5-A617-39F848C73326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99818" y="6288444"/>
            <a:ext cx="1066800" cy="10668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0260340D-FC4A-44A2-827F-3904F968AFF4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81200" y="4256870"/>
            <a:ext cx="1066800" cy="10668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B9C4D0D-6AAA-45E0-8A83-D113BE453723}"/>
              </a:ext>
            </a:extLst>
          </p:cNvPr>
          <p:cNvPicPr>
            <a:picLocks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21709" y="1726458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45C3-A7F7-4C87-ADA9-B187D6F3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54609-97D8-4AF2-8474-BD7176E869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Ethical considerations relevant to project?</a:t>
            </a:r>
          </a:p>
          <a:p>
            <a:r>
              <a:rPr lang="en-US" dirty="0"/>
              <a:t>Ethical review process?</a:t>
            </a:r>
          </a:p>
          <a:p>
            <a:r>
              <a:rPr lang="en-US" dirty="0"/>
              <a:t>Conflicts of interest?</a:t>
            </a:r>
          </a:p>
          <a:p>
            <a:r>
              <a:rPr lang="en-US" dirty="0"/>
              <a:t>Find an article related to ethics in QI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07271-E02D-456B-B4FF-58991DCF25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506A4-A77E-4D96-9F88-DEF6570CF7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AE0BB9-212D-4C9D-A640-43C76A795B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754974-164A-472C-8BD7-CCE7F4F207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8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48D0-64D1-4297-82B3-44DE614C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985C5-CDCA-465A-BD74-AC204E1603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BE3EE-5FD4-45CB-92F3-7EA7E9FA6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BEB53-9A45-4070-8ADD-16673F47E5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CDF827-AED5-40B4-97ED-94F807230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3A95E7-6148-4869-BD88-3739D62DFB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531D26B-3B56-48D8-B6C6-3AEE90D6DDA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6416" y="2230895"/>
            <a:ext cx="3810000" cy="3810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1D2559-1D91-4207-86A8-06523C641CC0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02816" y="1024204"/>
            <a:ext cx="1905000" cy="1905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DF074B0-03C9-46E7-8416-D8AFD56E0C23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02816" y="3292438"/>
            <a:ext cx="1905000" cy="1905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A23920B-0AF5-4637-9CA7-B6D4DDD3422A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02816" y="556067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0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57A5DF3-9AEE-476E-9D9C-94CABA9D5CB4}">
  <we:reference id="wa104381063" version="1.0.0.1" store="en-US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7F15D18245C1458954909DB36AE657" ma:contentTypeVersion="0" ma:contentTypeDescription="Create a new document." ma:contentTypeScope="" ma:versionID="671241fb1ebdeb4b2d4f105b2a61c745">
  <xsd:schema xmlns:xsd="http://www.w3.org/2001/XMLSchema" xmlns:xs="http://www.w3.org/2001/XMLSchema" xmlns:p="http://schemas.microsoft.com/office/2006/metadata/properties" xmlns:ns2="402b49ca-617a-4412-a136-22a821ef8eb4" targetNamespace="http://schemas.microsoft.com/office/2006/metadata/properties" ma:root="true" ma:fieldsID="367bc80b74cbe435d94d5e8f171105a8" ns2:_="">
    <xsd:import namespace="402b49ca-617a-4412-a136-22a821ef8eb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b49ca-617a-4412-a136-22a821ef8eb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02b49ca-617a-4412-a136-22a821ef8eb4">PULSEDOC-1743074161-357</_dlc_DocId>
    <_dlc_DocIdUrl xmlns="402b49ca-617a-4412-a136-22a821ef8eb4">
      <Url>https://pulse.utah.edu/site/marcomm/_layouts/15/DocIdRedir.aspx?ID=PULSEDOC-1743074161-357</Url>
      <Description>PULSEDOC-1743074161-357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49A862C5-AA50-4A3B-BC6C-230494CB9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2b49ca-617a-4412-a136-22a821ef8e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DE85B8-B306-4605-8819-4A30DA8C0D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5D53D2-4C8C-4500-874F-8AD70E4DEB2D}">
  <ds:schemaRefs>
    <ds:schemaRef ds:uri="http://schemas.microsoft.com/office/2006/metadata/properties"/>
    <ds:schemaRef ds:uri="http://schemas.microsoft.com/office/infopath/2007/PartnerControls"/>
    <ds:schemaRef ds:uri="402b49ca-617a-4412-a136-22a821ef8eb4"/>
  </ds:schemaRefs>
</ds:datastoreItem>
</file>

<file path=customXml/itemProps4.xml><?xml version="1.0" encoding="utf-8"?>
<ds:datastoreItem xmlns:ds="http://schemas.openxmlformats.org/officeDocument/2006/customXml" ds:itemID="{496F08B7-1F71-4F99-B35D-690FBC859C9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4163</TotalTime>
  <Words>548</Words>
  <Application>Microsoft Office PowerPoint</Application>
  <PresentationFormat>Custom</PresentationFormat>
  <Paragraphs>79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Century Gothic Bold</vt:lpstr>
      <vt:lpstr>Century Gothic Bold Italic</vt:lpstr>
      <vt:lpstr>Office Theme</vt:lpstr>
      <vt:lpstr>Context</vt:lpstr>
      <vt:lpstr>PowerPoint Presentation</vt:lpstr>
      <vt:lpstr>PowerPoint Presentation</vt:lpstr>
      <vt:lpstr>PowerPoint Presentation</vt:lpstr>
      <vt:lpstr>Address feedback</vt:lpstr>
      <vt:lpstr>available knowledge</vt:lpstr>
      <vt:lpstr>PowerPoint Presentation</vt:lpstr>
      <vt:lpstr>Ethical considerations</vt:lpstr>
      <vt:lpstr>assignment</vt:lpstr>
      <vt:lpstr>More to come . . 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Svaren</dc:creator>
  <cp:lastModifiedBy>Christopher Ian Macintosh</cp:lastModifiedBy>
  <cp:revision>331</cp:revision>
  <cp:lastPrinted>2016-08-31T21:58:28Z</cp:lastPrinted>
  <dcterms:created xsi:type="dcterms:W3CDTF">2016-08-02T16:41:37Z</dcterms:created>
  <dcterms:modified xsi:type="dcterms:W3CDTF">2023-04-13T03:31:29Z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0x0101000B7F15D18245C1458954909DB36AE657</vt:lpwstr>
  </property>
  <property fmtid="{D5CDD505-2E9C-101B-9397-08002B2CF9AE}" pid="3" name="_dlc_DocIdItemGuid">
    <vt:lpwstr>2829bd39-e2ed-40b1-bb37-59f0037004bf</vt:lpwstr>
  </property>
</Properties>
</file>