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68" r:id="rId6"/>
    <p:sldId id="377" r:id="rId7"/>
    <p:sldId id="439" r:id="rId8"/>
    <p:sldId id="443" r:id="rId9"/>
    <p:sldId id="409" r:id="rId10"/>
    <p:sldId id="440" r:id="rId11"/>
    <p:sldId id="444" r:id="rId12"/>
    <p:sldId id="445" r:id="rId13"/>
    <p:sldId id="447" r:id="rId14"/>
    <p:sldId id="448" r:id="rId15"/>
    <p:sldId id="449" r:id="rId16"/>
    <p:sldId id="450" r:id="rId17"/>
    <p:sldId id="405" r:id="rId18"/>
    <p:sldId id="381" r:id="rId19"/>
    <p:sldId id="412" r:id="rId20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128" y="60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how to create a sequenced task list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task list is created, you can sort the list so the tasks are arranged in chronological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on the button in the Planned Start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option to Sort Oldest to Newest.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summary information is displayed along the top of the </a:t>
            </a:r>
            <a:r>
              <a:rPr lang="en-US" dirty="0" err="1"/>
              <a:t>TaskGanttBlank</a:t>
            </a:r>
            <a:r>
              <a:rPr lang="en-US" dirty="0"/>
              <a:t> 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an overall start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overall end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a task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Along with other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scroll to the right of the project list, you will see a graphical representation of tasks organized by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type of chart is called a Gantt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name is not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just a nice way to see how the tasks of a project line up according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create a sequenced task list and timeline for your project in a copy of the </a:t>
            </a:r>
            <a:r>
              <a:rPr lang="en-US" dirty="0" err="1"/>
              <a:t>TaskGanttBlank</a:t>
            </a:r>
            <a:r>
              <a:rPr lang="en-US" dirty="0"/>
              <a:t> sheet of your Capstone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Submit the sheet in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create a work breakdown structure list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how to create a sequenced task list and project timeline.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the deliverables have been defined in the WBS, the tasks required to produce each deliverable should be defined. </a:t>
            </a:r>
            <a:endParaRPr lang="en-US" dirty="0"/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have included a tool to help you create your task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called the </a:t>
            </a:r>
            <a:r>
              <a:rPr lang="en-US" dirty="0" err="1"/>
              <a:t>TaskGanttBlank</a:t>
            </a:r>
            <a:r>
              <a:rPr lang="en-US" dirty="0"/>
              <a:t> sheet in your Capstone </a:t>
            </a:r>
            <a:r>
              <a:rPr lang="en-US" dirty="0" err="1"/>
              <a:t>Tookit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suggest you create a copy of the sheet and work in the copy.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 way you can delete the copy if you want to start 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Right-click on the </a:t>
            </a:r>
            <a:r>
              <a:rPr lang="en-US" dirty="0" err="1"/>
              <a:t>TaskGanttBlank</a:t>
            </a:r>
            <a:r>
              <a:rPr lang="en-US" dirty="0"/>
              <a:t> sheet tab.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Move or Copy…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Move or Copy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the box for Create a copy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select which sheet you want to copy to be next 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include some functionality I desired, I needed to include some information in a Settings sheet in the Capstone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You’ll see the tab for the sheet close to the </a:t>
            </a:r>
            <a:r>
              <a:rPr lang="en-US" dirty="0" err="1"/>
              <a:t>TaskGanttBlank</a:t>
            </a:r>
            <a:r>
              <a:rPr lang="en-US" dirty="0"/>
              <a:t>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shouldn’t have to change anything in this sheet, but you can customize it if you want.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now, you can probably leave things as they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what the task list part of the </a:t>
            </a:r>
            <a:r>
              <a:rPr lang="en-US" dirty="0" err="1"/>
              <a:t>TaskGanttBlank</a:t>
            </a:r>
            <a:r>
              <a:rPr lang="en-US" dirty="0"/>
              <a:t> sheet looks 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how I suggest you go about creating your task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would start with your first objective, and go through the deliverables in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deliverable is straightforward without multiple tasks, you can just list the deliverable name in the Task Short Description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multiple tasks need to be completed, give each task a short name in the Task Short Description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 each task a unique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starting with number 1 and use sequential number from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actual ID number doesn’t matter much. It’s just an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need to make changes later, ID numbers will get out of order, but it doesn’t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ID numbers are just a way to keep track of the tasks if they need to be related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Task Group for each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associating tasks with the appropriate objective.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task needs a duration (called Planned Workdays).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days do you think it will take you to complete the task?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 that number in the Planned Workdays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not sure how long it will take, just make your best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always be changed later and all the dates in the sheet will be automatically recalculated.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don’t enter a number, the formulas in the sheet will assume it will take 1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another task needs to be completed before the current task starts, then the ID for the other task needs to be entered in the Dependency ID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have dependencies, you don’t need to specify a start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start date will be automatically calculated for you depending on when the previous task is scheduled to be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update the schedule, the new dates for the task will automatically be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task doesn’t depend on another task to be completed first, then you can enter an independent start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just be an estimated date. The date can always be changed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 through each objective and each dependency and add tasks in this manner until all the tasks for your project have been added to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you enter all this information, the Planned Start and Planned End columns will automatically populate with the projected start date and end date for each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Sequenced task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709DC-17CE-4566-B53F-355570B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147"/>
            <a:ext cx="10972800" cy="120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9484725-7D6B-4063-A162-E9E6683CF9C5}"/>
              </a:ext>
            </a:extLst>
          </p:cNvPr>
          <p:cNvSpPr/>
          <p:nvPr/>
        </p:nvSpPr>
        <p:spPr>
          <a:xfrm>
            <a:off x="6792190" y="49223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7CB8E4-7AE6-460A-8403-217B1249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38" y="5677629"/>
            <a:ext cx="5268060" cy="847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E0DCAB-4BBA-40B5-8052-B8B7E6863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497" y="6447459"/>
            <a:ext cx="2905530" cy="1724266"/>
          </a:xfrm>
          <a:prstGeom prst="rect">
            <a:avLst/>
          </a:prstGeom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C75A91B9-C99B-490F-BD29-624143B80BDE}"/>
              </a:ext>
            </a:extLst>
          </p:cNvPr>
          <p:cNvSpPr/>
          <p:nvPr/>
        </p:nvSpPr>
        <p:spPr>
          <a:xfrm>
            <a:off x="9625532" y="689199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13373-7A63-4412-B741-30148DBF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34" y="2213311"/>
            <a:ext cx="10831266" cy="380297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6095453B-09BB-490E-8C63-99A432CDEEDA}"/>
              </a:ext>
            </a:extLst>
          </p:cNvPr>
          <p:cNvSpPr/>
          <p:nvPr/>
        </p:nvSpPr>
        <p:spPr>
          <a:xfrm>
            <a:off x="3362332" y="281093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4F4D642-65B3-483E-BCEF-405F743B0BCB}"/>
              </a:ext>
            </a:extLst>
          </p:cNvPr>
          <p:cNvSpPr/>
          <p:nvPr/>
        </p:nvSpPr>
        <p:spPr>
          <a:xfrm>
            <a:off x="3362331" y="3029296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D07D558-4D9D-495F-A4B1-DE5FE6AE44D0}"/>
              </a:ext>
            </a:extLst>
          </p:cNvPr>
          <p:cNvSpPr/>
          <p:nvPr/>
        </p:nvSpPr>
        <p:spPr>
          <a:xfrm>
            <a:off x="7269874" y="281093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BAEA4-DB7A-4F70-BD27-612083B17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82" y="1816982"/>
            <a:ext cx="10168276" cy="5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8A035F-4ED2-43B6-9782-49A805AB6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87" y="2950996"/>
            <a:ext cx="4025839" cy="23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1F84-DCEE-4BBF-BD2F-7F29D6D40D2F}"/>
              </a:ext>
            </a:extLst>
          </p:cNvPr>
          <p:cNvSpPr txBox="1"/>
          <p:nvPr/>
        </p:nvSpPr>
        <p:spPr>
          <a:xfrm>
            <a:off x="828674" y="1746528"/>
            <a:ext cx="9315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latin typeface="Calibri" panose="020F0502020204030204" pitchFamily="34" charset="0"/>
              </a:rPr>
              <a:t>Schwalbe, K. (2021). </a:t>
            </a:r>
            <a:r>
              <a:rPr lang="en-US" sz="2400" i="1" dirty="0">
                <a:latin typeface="Calibri" panose="020F0502020204030204" pitchFamily="34" charset="0"/>
              </a:rPr>
              <a:t>Healthcare project management, third edition: 	Predictive, agile, and hybrid approaches. Schwalbe Publishing. </a:t>
            </a:r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72351" r="67598" b="5351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6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78240" r="67598" b="-53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3253-920B-4CAA-92C8-7288F246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Wbs</a:t>
            </a:r>
            <a:r>
              <a:rPr lang="en-US" dirty="0"/>
              <a:t>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85255-B48E-4895-B7D9-25C758956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3ADD-CA3C-48D7-BE26-89E4176DF7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8A57E6-CDC2-447F-9D92-249C53CA0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FAE718-FC5E-4F5D-92C8-B887DAA506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6BCFB-C6C0-4A2F-916E-45AB0597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01" y="399214"/>
            <a:ext cx="3215777" cy="1279004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453326B-360F-442A-881D-9EBC517974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9023714"/>
              </p:ext>
            </p:extLst>
          </p:nvPr>
        </p:nvGraphicFramePr>
        <p:xfrm>
          <a:off x="469364" y="2915780"/>
          <a:ext cx="10034072" cy="3336790"/>
        </p:xfrm>
        <a:graphic>
          <a:graphicData uri="http://schemas.openxmlformats.org/drawingml/2006/table">
            <a:tbl>
              <a:tblPr/>
              <a:tblGrid>
                <a:gridCol w="2553762">
                  <a:extLst>
                    <a:ext uri="{9D8B030D-6E8A-4147-A177-3AD203B41FA5}">
                      <a16:colId xmlns:a16="http://schemas.microsoft.com/office/drawing/2014/main" val="1913539426"/>
                    </a:ext>
                  </a:extLst>
                </a:gridCol>
                <a:gridCol w="2553762">
                  <a:extLst>
                    <a:ext uri="{9D8B030D-6E8A-4147-A177-3AD203B41FA5}">
                      <a16:colId xmlns:a16="http://schemas.microsoft.com/office/drawing/2014/main" val="2846520907"/>
                    </a:ext>
                  </a:extLst>
                </a:gridCol>
                <a:gridCol w="2553762">
                  <a:extLst>
                    <a:ext uri="{9D8B030D-6E8A-4147-A177-3AD203B41FA5}">
                      <a16:colId xmlns:a16="http://schemas.microsoft.com/office/drawing/2014/main" val="3496112840"/>
                    </a:ext>
                  </a:extLst>
                </a:gridCol>
                <a:gridCol w="2372786">
                  <a:extLst>
                    <a:ext uri="{9D8B030D-6E8A-4147-A177-3AD203B41FA5}">
                      <a16:colId xmlns:a16="http://schemas.microsoft.com/office/drawing/2014/main" val="4174687292"/>
                    </a:ext>
                  </a:extLst>
                </a:gridCol>
              </a:tblGrid>
              <a:tr h="39923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Name</a:t>
                      </a:r>
                    </a:p>
                  </a:txBody>
                  <a:tcPr marL="191632" marR="191632" marT="95816" marB="9581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00365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087336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1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4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7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8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44034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2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4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9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66863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5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826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6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571012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</a:txBody>
                  <a:tcPr marL="399234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5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62243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3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 6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961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4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1138-3A40-4510-AE67-DD84F1A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6928-0DC5-4534-A423-CBE0DA447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DB39-2056-447A-B392-56FF6C1E8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A74BB-7EE3-4CAA-AFA9-372DC5BE2F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EA46C-2616-446D-B513-0FAF30CF8A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3E10C8-2B77-4DAE-9CE1-9B0DF7D7D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AC708-4B91-48F1-A895-6B0C75E4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01" y="507527"/>
            <a:ext cx="3483290" cy="9378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4D635E-5E62-445A-B8AB-D8DEC6448588}"/>
              </a:ext>
            </a:extLst>
          </p:cNvPr>
          <p:cNvGrpSpPr/>
          <p:nvPr/>
        </p:nvGrpSpPr>
        <p:grpSpPr>
          <a:xfrm>
            <a:off x="1729354" y="3036650"/>
            <a:ext cx="2756700" cy="3029373"/>
            <a:chOff x="828675" y="1760897"/>
            <a:chExt cx="2756700" cy="30293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308252-2046-49F6-9587-5F14E31F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675" y="1760897"/>
              <a:ext cx="2191056" cy="3029373"/>
            </a:xfrm>
            <a:prstGeom prst="rect">
              <a:avLst/>
            </a:prstGeom>
          </p:spPr>
        </p:pic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E96671CA-94FF-47C1-A015-1CA0D28CE696}"/>
                </a:ext>
              </a:extLst>
            </p:cNvPr>
            <p:cNvSpPr/>
            <p:nvPr/>
          </p:nvSpPr>
          <p:spPr>
            <a:xfrm>
              <a:off x="2630032" y="2722222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FC9369-E10F-4004-ACFE-C2832376E12F}"/>
              </a:ext>
            </a:extLst>
          </p:cNvPr>
          <p:cNvGrpSpPr/>
          <p:nvPr/>
        </p:nvGrpSpPr>
        <p:grpSpPr>
          <a:xfrm>
            <a:off x="6328832" y="2874703"/>
            <a:ext cx="3248478" cy="3353268"/>
            <a:chOff x="3114795" y="4112404"/>
            <a:chExt cx="3248478" cy="33532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955518-F8BD-47E5-ABBD-98166E34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4795" y="4112404"/>
              <a:ext cx="3248478" cy="3353268"/>
            </a:xfrm>
            <a:prstGeom prst="rect">
              <a:avLst/>
            </a:prstGeom>
          </p:spPr>
        </p:pic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4C3EEA1-83C9-4E9F-8401-E4A536E77D4C}"/>
                </a:ext>
              </a:extLst>
            </p:cNvPr>
            <p:cNvSpPr/>
            <p:nvPr/>
          </p:nvSpPr>
          <p:spPr>
            <a:xfrm>
              <a:off x="4317747" y="6450336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8ABC9D45-8170-485B-98A9-F050E704B3D1}"/>
                </a:ext>
              </a:extLst>
            </p:cNvPr>
            <p:cNvSpPr/>
            <p:nvPr/>
          </p:nvSpPr>
          <p:spPr>
            <a:xfrm>
              <a:off x="4795418" y="6170993"/>
              <a:ext cx="955343" cy="20471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D7E6-823F-4644-852B-0AA0E64E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4320-C17E-49CC-93DD-3E366A706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9F9F1-08C3-49BE-9EA8-118C816D4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D209A-EBE0-420B-86F7-0BCEBB3B34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932DE-8164-420D-B2C1-E46AD04FC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4530B-92BA-4B87-8B60-6E31A41220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C0636-5F4A-4D8D-9504-ADE53D87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6" y="536888"/>
            <a:ext cx="2344383" cy="974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82E382-37DC-4E41-B615-0213A526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6" y="1957275"/>
            <a:ext cx="10272410" cy="43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63-7711-48DA-8B1D-9285C92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0310-D983-4B07-ADAA-ED6B4B4B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1352-B4ED-4F02-89AC-5DE34B04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B3A9-02E1-46C3-86E9-59519583A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B66D6-1536-46F8-9E5C-56853293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9C26B-E7B4-434C-B48C-07A2F8322F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709DC-17CE-4566-B53F-355570B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147"/>
            <a:ext cx="10972800" cy="120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97C4B-6B8B-46EC-B4CC-8C66B6EB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6" y="477919"/>
            <a:ext cx="3483290" cy="93781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9484725-7D6B-4063-A162-E9E6683CF9C5}"/>
              </a:ext>
            </a:extLst>
          </p:cNvPr>
          <p:cNvSpPr/>
          <p:nvPr/>
        </p:nvSpPr>
        <p:spPr>
          <a:xfrm>
            <a:off x="937301" y="278414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695403F-BBAF-4D2A-A59C-9184F9CAAF8C}"/>
              </a:ext>
            </a:extLst>
          </p:cNvPr>
          <p:cNvSpPr/>
          <p:nvPr/>
        </p:nvSpPr>
        <p:spPr>
          <a:xfrm>
            <a:off x="217255" y="2783314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80C0B73-6AB3-494C-BFAD-A4D8EA94C253}"/>
              </a:ext>
            </a:extLst>
          </p:cNvPr>
          <p:cNvSpPr/>
          <p:nvPr/>
        </p:nvSpPr>
        <p:spPr>
          <a:xfrm>
            <a:off x="2776318" y="27786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6225EE6-1041-45C4-AC02-5D596FA6F600}"/>
              </a:ext>
            </a:extLst>
          </p:cNvPr>
          <p:cNvSpPr/>
          <p:nvPr/>
        </p:nvSpPr>
        <p:spPr>
          <a:xfrm>
            <a:off x="10424159" y="2788706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CFA8EFF-CDCB-4EC1-A04D-6EEA67C5A19A}"/>
              </a:ext>
            </a:extLst>
          </p:cNvPr>
          <p:cNvSpPr/>
          <p:nvPr/>
        </p:nvSpPr>
        <p:spPr>
          <a:xfrm>
            <a:off x="8419449" y="2788706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69646F-E82B-4F60-BE6C-2A1B8C0600A0}"/>
              </a:ext>
            </a:extLst>
          </p:cNvPr>
          <p:cNvSpPr/>
          <p:nvPr/>
        </p:nvSpPr>
        <p:spPr>
          <a:xfrm>
            <a:off x="7085708" y="2778663"/>
            <a:ext cx="331386" cy="7080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9F01C1B-139D-4E18-9539-763E67127DF9}"/>
              </a:ext>
            </a:extLst>
          </p:cNvPr>
          <p:cNvSpPr/>
          <p:nvPr/>
        </p:nvSpPr>
        <p:spPr>
          <a:xfrm>
            <a:off x="1710953" y="3970992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7CB8E4-7AE6-460A-8403-217B1249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38" y="5677629"/>
            <a:ext cx="5268060" cy="847843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F69CECB3-378F-44DB-8FA3-8915B817E0BB}"/>
              </a:ext>
            </a:extLst>
          </p:cNvPr>
          <p:cNvSpPr/>
          <p:nvPr/>
        </p:nvSpPr>
        <p:spPr>
          <a:xfrm>
            <a:off x="8136045" y="6157748"/>
            <a:ext cx="798627" cy="2183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1123</Words>
  <Application>Microsoft Office PowerPoint</Application>
  <PresentationFormat>Custom</PresentationFormat>
  <Paragraphs>150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Sequenced task list</vt:lpstr>
      <vt:lpstr>PowerPoint Presentation</vt:lpstr>
      <vt:lpstr>PowerPoint Presentation</vt:lpstr>
      <vt:lpstr>PowerPoint Presentation</vt:lpstr>
      <vt:lpstr>Address feedback</vt:lpstr>
      <vt:lpstr>Wbs list</vt:lpstr>
      <vt:lpstr>Copy sheet</vt:lpstr>
      <vt:lpstr>Settings</vt:lpstr>
      <vt:lpstr>Creating the task list</vt:lpstr>
      <vt:lpstr>sorting the task list</vt:lpstr>
      <vt:lpstr>Project summary</vt:lpstr>
      <vt:lpstr>Gantt chart</vt:lpstr>
      <vt:lpstr>assignment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368</cp:revision>
  <cp:lastPrinted>2016-08-31T21:58:28Z</cp:lastPrinted>
  <dcterms:created xsi:type="dcterms:W3CDTF">2016-08-02T16:41:37Z</dcterms:created>
  <dcterms:modified xsi:type="dcterms:W3CDTF">2023-04-13T20:15:47Z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