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72" r:id="rId5"/>
    <p:sldId id="273" r:id="rId6"/>
    <p:sldId id="274" r:id="rId7"/>
    <p:sldId id="267" r:id="rId8"/>
    <p:sldId id="269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DFB9-9B87-459A-873C-143A1FA2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2B993-B288-4E1E-8D50-5C538E342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9DF1-A285-47BF-BBEC-C0C73D4C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39F0-AA35-4F4A-A783-8955EF87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D63F-B48F-4D40-9C82-2E2462E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01A-5861-48C1-83B1-CC8BEF7D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CD93-5A63-4A0A-9AC8-303AAA3D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61D9-9A36-42C6-8145-129A5FA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3560-5906-4EF8-923B-CAB40EF4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2537-FA0B-4310-8AB7-A5AB8B8F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C672A-AC6E-4C09-A051-AFA8DB14A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8B84A-C50B-4572-9617-99E43FC7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D9CF-F51F-4E8D-9C63-917B8165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039E-AFB4-4C3E-AD7E-4F539CD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F85F-F015-45C6-B7B4-51EC5584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1D93-7D7F-472D-80EC-18890A2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F41-272F-44A9-94D1-C6098133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7BC3-6E4D-4E71-AD16-8DC29FB0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3179-09B7-4B2D-8C62-DFE86107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AECE-8B52-4D5A-9D9C-452D39F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4BF7-D37F-4F4A-8871-C4D5EE8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B885-AE7C-4721-AD36-1FC622CF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0D90-8E0F-4780-AD60-990C45A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9409-1F36-428A-8435-E79A87BA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2C8-3A09-4DC6-A287-D4F15FB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16E2-D444-4C85-B191-36363C4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993-2300-4221-81B2-DAC1CD9E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C3333-D523-45F4-85F4-37C8F7C8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1871-5255-4CDC-B12F-C767197E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C539-08E2-4969-8E9E-85DA099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C7A0-AC18-40F0-9DC2-7F043822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CDED-BCB0-4421-B75F-2FE68642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CB83-E396-4BA9-A4D2-889A19DC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024F5-13FF-4F45-B8F6-FD1B4B99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D533E-8148-405B-87B1-84FF649D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E37C-45C7-4F74-838E-027B7A5E8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1F993-8A09-43BF-8366-7D42937C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97DF0-F89F-4E13-9B2E-E8C80188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2A056-6536-4A65-94EC-B5881127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0368-0E56-411E-ADE8-D71506E1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5A772-D9A3-4CFF-B954-00FB5D9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3753-588D-448D-BA3B-A10C2D4D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0D7AA-F2CA-4C8C-8FE2-4F33BF4A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DE04-A7AC-465F-A60B-2735D18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F374-0307-4070-81FD-E9515B3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A911-F976-4AF1-9AB8-8B015905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F3FA-0AAE-4CD7-97A5-82AF520C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37E-B6DC-44A7-9852-C589784A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C134-9288-4CE4-B7C1-C1201582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BE52-44BE-4C4F-97FB-15AB1942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78A7-F034-446A-90D5-883161A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8A9B-3FA3-4CB0-A53E-60D54A42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F3A3-BF11-4D65-9EBD-311A950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12723-746E-40BE-B274-9D5FFB0B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120E-6717-4747-9C2C-F5439817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0489-5C4E-43B0-8772-BBCC738A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F2F9-EE05-400B-BBD6-6F6DAD9D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C223F-63B4-44D5-A80E-C903425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C7ACE-4821-4324-943D-23DB279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83FE-589E-402A-B50B-105B19B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B278-9ABF-4A51-896B-16F9A448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CC58-CA34-4354-816E-34371E496FF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DE09-43C0-4E57-9AC0-F8EE30E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225-4326-4175-ADCE-2DF0B1BD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22F37-4A30-486A-BA04-F86A66FB0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4" b="213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F54BE-C50B-4F59-AD76-CE5FD624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Week 2 Key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50683-8BE4-4C65-97E2-C0D01113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NURS 6075</a:t>
            </a:r>
          </a:p>
          <a:p>
            <a:r>
              <a:rPr lang="en-US">
                <a:solidFill>
                  <a:srgbClr val="FFFFFF"/>
                </a:solidFill>
              </a:rPr>
              <a:t>Chris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68510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F7803-E8FA-478B-B1B4-4DD580E2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 Analysis Process – Data Cleaning (Tidy)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6BAC5-0F04-49C1-B298-4A2EA009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38041"/>
            <a:ext cx="7188199" cy="26416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7E60FF-1F41-410D-AA1A-3D25688B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Last week we learned how to open a data set in </a:t>
            </a:r>
            <a:r>
              <a:rPr lang="en-US" sz="1800" dirty="0" err="1"/>
              <a:t>Rstudio</a:t>
            </a:r>
            <a:r>
              <a:rPr lang="en-US" sz="1800" dirty="0"/>
              <a:t>.</a:t>
            </a:r>
          </a:p>
          <a:p>
            <a:r>
              <a:rPr lang="en-US" sz="1800" dirty="0"/>
              <a:t>Before we can do anything meaningful with it we need to make sure it’s suitable to analyze.</a:t>
            </a:r>
          </a:p>
          <a:p>
            <a:r>
              <a:rPr lang="en-US" sz="1800" dirty="0"/>
              <a:t>Any mistakes in the data identified later in the analysis have to be corrected and the analysis has to be redone from scratch. This is important.</a:t>
            </a:r>
          </a:p>
        </p:txBody>
      </p:sp>
    </p:spTree>
    <p:extLst>
      <p:ext uri="{BB962C8B-B14F-4D97-AF65-F5344CB8AC3E}">
        <p14:creationId xmlns:p14="http://schemas.microsoft.com/office/powerpoint/2010/main" val="9224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2950-959E-4BCA-97DD-07B00710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76C6-CFFD-447B-8490-9DB32A1C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Dr. Erin M. Buchanan lists steps to take before analyzing data citing Tabachnick and Fidell (authors of a well-known advanced statistics text).</a:t>
            </a:r>
          </a:p>
          <a:p>
            <a:r>
              <a:rPr lang="en-US" sz="1800"/>
              <a:t>Check and fix accuracy of the data.</a:t>
            </a:r>
          </a:p>
          <a:p>
            <a:r>
              <a:rPr lang="en-US" sz="1800"/>
              <a:t>Assess and address missing data.</a:t>
            </a:r>
          </a:p>
          <a:p>
            <a:r>
              <a:rPr lang="en-US" sz="1800"/>
              <a:t>Examine and decide what to do with outliers.</a:t>
            </a:r>
          </a:p>
          <a:p>
            <a:r>
              <a:rPr lang="en-US" sz="1800"/>
              <a:t>Assess statistical assumptions.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AF314-F13D-400A-95ED-44FFB0FB1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918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34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15D7D6-9CD5-496E-B1E9-9C1DD187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" r="-2" b="7431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97B97-EA6A-45C8-85C9-2381F2F3D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" r="16613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956B8-B0EC-41F4-89DF-68609AAE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Data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E093-05A1-4558-8050-584A7C42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Score instruments if needed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Reverse score items if needed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Check for typos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Look for nonsensical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Make sure data types are correct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Convert variables to factors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Check categories are appropriate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Check counts in categories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Correct problems if possible or delete so it’s missing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Be transparent about problems encountered and how solved</a:t>
            </a:r>
          </a:p>
        </p:txBody>
      </p:sp>
    </p:spTree>
    <p:extLst>
      <p:ext uri="{BB962C8B-B14F-4D97-AF65-F5344CB8AC3E}">
        <p14:creationId xmlns:p14="http://schemas.microsoft.com/office/powerpoint/2010/main" val="13186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FCFF-C7B0-4A54-83F7-C4D9EEAB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How to Check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44188-FC4E-4994-9275-8FE442C1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96" y="2589086"/>
            <a:ext cx="4143575" cy="275547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77A7-9F68-4182-A7F0-80B151A4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Data viewer in Rstudio View()</a:t>
            </a:r>
          </a:p>
          <a:p>
            <a:r>
              <a:rPr lang="en-US" sz="2400"/>
              <a:t>Histograms</a:t>
            </a:r>
          </a:p>
          <a:p>
            <a:r>
              <a:rPr lang="en-US" sz="2400"/>
              <a:t>Box plots</a:t>
            </a:r>
          </a:p>
          <a:p>
            <a:r>
              <a:rPr lang="en-US" sz="2400"/>
              <a:t>Scatter plots</a:t>
            </a:r>
          </a:p>
          <a:p>
            <a:r>
              <a:rPr lang="en-US" sz="240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290997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8B9B-8B67-440B-8147-13FB44F0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4C2F-FC26-43FC-A6DD-0203A5B8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Complex topic</a:t>
            </a:r>
          </a:p>
          <a:p>
            <a:r>
              <a:rPr lang="en-US" sz="1900" dirty="0"/>
              <a:t>R for Data Science 5.2.3, 7.4</a:t>
            </a:r>
          </a:p>
          <a:p>
            <a:r>
              <a:rPr lang="en-US" sz="1900" dirty="0"/>
              <a:t>Missing Completely at Random (MCAR) is good</a:t>
            </a:r>
          </a:p>
          <a:p>
            <a:pPr lvl="1"/>
            <a:r>
              <a:rPr lang="en-US" sz="1900" dirty="0"/>
              <a:t>Accidental mistake here and there </a:t>
            </a:r>
            <a:br>
              <a:rPr lang="en-US" sz="1900" dirty="0"/>
            </a:br>
            <a:r>
              <a:rPr lang="en-US" sz="1900" dirty="0"/>
              <a:t>(no pattern)</a:t>
            </a:r>
          </a:p>
          <a:p>
            <a:r>
              <a:rPr lang="en-US" sz="1900" dirty="0"/>
              <a:t>Missing Not at Random (MNAR) is bad</a:t>
            </a:r>
          </a:p>
          <a:p>
            <a:pPr lvl="1"/>
            <a:r>
              <a:rPr lang="en-US" sz="1900" dirty="0"/>
              <a:t>Something happened for specific reason (pattern)</a:t>
            </a:r>
          </a:p>
          <a:p>
            <a:r>
              <a:rPr lang="en-US" sz="1900" dirty="0"/>
              <a:t>Choose to exclude from analysis or impute</a:t>
            </a:r>
          </a:p>
          <a:p>
            <a:pPr lvl="1"/>
            <a:r>
              <a:rPr lang="en-US" sz="1900" dirty="0"/>
              <a:t>Imputing &lt; 5% of large data set considered acceptable</a:t>
            </a:r>
          </a:p>
          <a:p>
            <a:pPr lvl="1"/>
            <a:r>
              <a:rPr lang="en-US" sz="1900" dirty="0"/>
              <a:t>&gt; 5% missing or small data set – imputation probably shouldn’t be done</a:t>
            </a:r>
          </a:p>
          <a:p>
            <a:pPr lvl="1"/>
            <a:r>
              <a:rPr lang="en-US" sz="1900" dirty="0"/>
              <a:t>We won’t impute in this course (complex)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86227-1113-4C2F-8A63-CD134A217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79" b="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839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CD42-C951-4EEC-98F7-EFF604C1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BF80-D309-40A8-A38D-415D1FEF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/>
              <a:t>We’ll talk more about outliers later</a:t>
            </a:r>
          </a:p>
          <a:p>
            <a:r>
              <a:rPr lang="en-US" sz="1800"/>
              <a:t>Univariate – z-scores</a:t>
            </a:r>
          </a:p>
          <a:p>
            <a:r>
              <a:rPr lang="en-US" sz="1800"/>
              <a:t>Multivariate – Mahalanobis distance</a:t>
            </a:r>
          </a:p>
          <a:p>
            <a:r>
              <a:rPr lang="en-US" sz="1800"/>
              <a:t>Plots</a:t>
            </a:r>
          </a:p>
          <a:p>
            <a:r>
              <a:rPr lang="en-US" sz="1800"/>
              <a:t>Need to decide to keep in analysis or drop</a:t>
            </a:r>
          </a:p>
          <a:p>
            <a:r>
              <a:rPr lang="en-US" sz="1800"/>
              <a:t>Have a justification</a:t>
            </a:r>
          </a:p>
          <a:p>
            <a:r>
              <a:rPr lang="en-US" sz="1800"/>
              <a:t>Be transparent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D723-D969-49E1-81B9-483AD4477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r="13973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6989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E0D1-F184-44B3-8E41-B302ACDC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225A-C512-4766-A900-708342E7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One shortcoming of the Field text is the lack of a chapter on probability. </a:t>
            </a:r>
          </a:p>
          <a:p>
            <a:pPr marL="0" indent="0">
              <a:buNone/>
            </a:pPr>
            <a:r>
              <a:rPr lang="en-US" sz="2000" dirty="0"/>
              <a:t>I added some videos and readings which are relevant, although we won’t do a lot of exercises with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02B84-C556-494F-8ADE-20942D475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r="13969" b="-1"/>
          <a:stretch/>
        </p:blipFill>
        <p:spPr>
          <a:xfrm>
            <a:off x="5449917" y="643467"/>
            <a:ext cx="594646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B50E-50EB-4FEE-A664-E8152B62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Note about R and the Tidyverse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B4D09-0534-483E-B189-5CCF34FBC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9" b="18385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0F28-4C55-4E9B-B45F-B6DE5CB6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There are many ways to accomplish the same task in R.</a:t>
            </a:r>
          </a:p>
          <a:p>
            <a:r>
              <a:rPr lang="en-US" sz="1400" dirty="0"/>
              <a:t>One challenge when searching for solutions is the multitude of options.</a:t>
            </a:r>
          </a:p>
          <a:p>
            <a:r>
              <a:rPr lang="en-US" sz="1400" dirty="0"/>
              <a:t>One reason for this is R has been around a while and is still evolving.</a:t>
            </a:r>
          </a:p>
          <a:p>
            <a:r>
              <a:rPr lang="en-US" sz="1400" dirty="0"/>
              <a:t>Sometimes old examples no longer work, or some packages don’t work well together</a:t>
            </a:r>
          </a:p>
          <a:p>
            <a:r>
              <a:rPr lang="en-US" sz="1400" dirty="0"/>
              <a:t>For this reason I have opted to try to use </a:t>
            </a:r>
            <a:r>
              <a:rPr lang="en-US" sz="1400" dirty="0" err="1"/>
              <a:t>Tidyverse</a:t>
            </a:r>
            <a:r>
              <a:rPr lang="en-US" sz="1400" dirty="0"/>
              <a:t> resources as much as possible (R for Data Science) for this class.</a:t>
            </a:r>
          </a:p>
          <a:p>
            <a:r>
              <a:rPr lang="en-US" sz="1400" dirty="0"/>
              <a:t>When searching for how to do something in R, I usually include the term “</a:t>
            </a:r>
            <a:r>
              <a:rPr lang="en-US" sz="1400" dirty="0" err="1"/>
              <a:t>Tidyverse</a:t>
            </a:r>
            <a:r>
              <a:rPr lang="en-US" sz="1400" dirty="0"/>
              <a:t>”.</a:t>
            </a:r>
          </a:p>
          <a:p>
            <a:r>
              <a:rPr lang="en-US" sz="1400" dirty="0"/>
              <a:t>I thought I’d pass that along as you’re learning to do statistics with R.</a:t>
            </a:r>
          </a:p>
        </p:txBody>
      </p:sp>
    </p:spTree>
    <p:extLst>
      <p:ext uri="{BB962C8B-B14F-4D97-AF65-F5344CB8AC3E}">
        <p14:creationId xmlns:p14="http://schemas.microsoft.com/office/powerpoint/2010/main" val="142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2 Key Concepts</vt:lpstr>
      <vt:lpstr>Data Analysis Process – Data Cleaning (Tidy)</vt:lpstr>
      <vt:lpstr>Data Cleaning Steps</vt:lpstr>
      <vt:lpstr>Data Accuracy</vt:lpstr>
      <vt:lpstr>How to Check Data</vt:lpstr>
      <vt:lpstr>Missing Data</vt:lpstr>
      <vt:lpstr>Outliers</vt:lpstr>
      <vt:lpstr>Probability</vt:lpstr>
      <vt:lpstr>Note about R and the Tidyverse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Key Concepts</dc:title>
  <dc:creator>Chris Macintosh</dc:creator>
  <cp:lastModifiedBy>Chris Macintosh</cp:lastModifiedBy>
  <cp:revision>1</cp:revision>
  <dcterms:created xsi:type="dcterms:W3CDTF">2019-09-24T22:21:57Z</dcterms:created>
  <dcterms:modified xsi:type="dcterms:W3CDTF">2020-04-23T20:39:33Z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Chris.Macintosh@imail.org</vt:lpwstr>
  </property>
  <property fmtid="{D5CDD505-2E9C-101B-9397-08002B2CF9AE}" pid="5" name="MSIP_Label_ba1a4512-8026-4a73-bfb7-8d52c1779a3a_SetDate">
    <vt:lpwstr>2019-09-24T22:25:26.5663207Z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fbd137e4-a4cb-4755-b161-e7d892e98d14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