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2A29-7A84-404D-9501-80B4DEDA8234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90FA-0A52-4BEB-885D-53F23703799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2A29-7A84-404D-9501-80B4DEDA8234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90FA-0A52-4BEB-885D-53F2370379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2A29-7A84-404D-9501-80B4DEDA8234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90FA-0A52-4BEB-885D-53F2370379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2A29-7A84-404D-9501-80B4DEDA8234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90FA-0A52-4BEB-885D-53F2370379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2A29-7A84-404D-9501-80B4DEDA8234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90FA-0A52-4BEB-885D-53F23703799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2A29-7A84-404D-9501-80B4DEDA8234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90FA-0A52-4BEB-885D-53F2370379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2A29-7A84-404D-9501-80B4DEDA8234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90FA-0A52-4BEB-885D-53F23703799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2A29-7A84-404D-9501-80B4DEDA8234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90FA-0A52-4BEB-885D-53F2370379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2A29-7A84-404D-9501-80B4DEDA8234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90FA-0A52-4BEB-885D-53F2370379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2A29-7A84-404D-9501-80B4DEDA8234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90FA-0A52-4BEB-885D-53F23703799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2A29-7A84-404D-9501-80B4DEDA8234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90FA-0A52-4BEB-885D-53F2370379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1162A29-7A84-404D-9501-80B4DEDA8234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22690FA-0A52-4BEB-885D-53F23703799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brary.cmu.edu/ctms/ctms/simulink/examples/susp/suspsim.htm" TargetMode="External"/><Relationship Id="rId2" Type="http://schemas.openxmlformats.org/officeDocument/2006/relationships/hyperlink" Target="http://mece.utpa.edu/Kypuros/teaching/mece-4305/notes/VehicleSuspensionModelingNotes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470025"/>
          </a:xfrm>
        </p:spPr>
        <p:txBody>
          <a:bodyPr/>
          <a:lstStyle/>
          <a:p>
            <a:pPr algn="ctr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Simulation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of the Half-Car Model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36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Calculation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0" dirty="0" smtClean="0"/>
                  <a:t>In the case of the car at rest and sitting on a flat surface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θ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𝑐𝑜𝑚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𝑓𝑡</m:t>
                        </m:r>
                      </m:sub>
                    </m:sSub>
                  </m:oMath>
                </a14:m>
                <a:r>
                  <a:rPr lang="en-US" dirty="0" smtClean="0"/>
                  <a:t> can be solved analytically (but not easily)</a:t>
                </a:r>
              </a:p>
              <a:p>
                <a:r>
                  <a:rPr lang="en-US" dirty="0" smtClean="0"/>
                  <a:t>Evaluate static equilibrium equations</a:t>
                </a:r>
              </a:p>
              <a:p>
                <a:pPr lvl="1"/>
                <a:r>
                  <a:rPr lang="en-US" dirty="0" smtClean="0"/>
                  <a:t>set forces equal to zero, gives a system of equations</a:t>
                </a:r>
              </a:p>
              <a:p>
                <a:pPr lvl="1"/>
                <a:r>
                  <a:rPr lang="en-US" dirty="0" smtClean="0"/>
                  <a:t>Easier to work with linear equations. To linearize,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𝐿𝑓𝑐𝑜𝑠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θ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𝐹𝑟𝑜𝑛𝑡𝐶𝑎𝑟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θ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𝑅𝑒𝑎𝑟</m:t>
                        </m:r>
                        <m:r>
                          <a:rPr lang="en-US" i="1">
                            <a:latin typeface="Cambria Math"/>
                          </a:rPr>
                          <m:t>𝐶𝑎𝑟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endParaRPr lang="en-US" dirty="0" smtClean="0"/>
              </a:p>
              <a:p>
                <a:pPr marL="54864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4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4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𝑟𝑠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𝑓𝑠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𝑟𝑠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𝑓𝑠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𝑓𝑠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𝑟𝑠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𝑟𝑡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𝑟𝑠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𝑓𝑠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𝑓𝑡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𝑓𝑠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𝑟𝑜𝑛𝑡𝐶𝑎𝑟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𝑅𝑒𝑎𝑟𝐶𝑎𝑟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𝐹𝑟𝑜𝑛𝑡𝑇𝑖𝑟𝑒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𝑅𝑒𝑎𝑟𝑇𝑖𝑟𝑒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i="1" dirty="0" smtClean="0">
                  <a:latin typeface="Cambria Math"/>
                </a:endParaRPr>
              </a:p>
              <a:p>
                <a:pPr marL="548640" lvl="2" indent="0">
                  <a:buNone/>
                </a:pPr>
                <a:endParaRPr lang="en-US" sz="1400" b="0" i="1" dirty="0" smtClean="0">
                  <a:latin typeface="Cambria Math"/>
                </a:endParaRPr>
              </a:p>
              <a:p>
                <a:pPr marL="54864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4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𝑎𝑟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/>
                                  </a:rPr>
                                  <m:t>𝑔</m:t>
                                </m:r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4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4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/>
                                  </a:rPr>
                                  <m:t>𝑓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400" b="0" i="1" smtClean="0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4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4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4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/>
                                  </a:rPr>
                                  <m:t>𝑓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400" b="0" i="1" smtClean="0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4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𝑐𝑎𝑟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𝑔</m:t>
                                </m:r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𝑓𝑠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𝐿</m:t>
                                </m:r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𝑓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𝑓𝑠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𝑟𝑡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𝑔</m:t>
                                </m:r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𝑟𝑡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𝑓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𝑟𝑡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𝑟𝑠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𝑓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𝑟𝑠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𝑟𝑡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𝑟𝑜𝑎𝑑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𝑓𝑡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𝑔</m:t>
                                </m:r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𝑓𝑡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𝑓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𝑓𝑡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𝑓𝑠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𝑓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𝑓𝑠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𝑓𝑡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𝑟𝑜𝑎𝑑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𝐿</m:t>
                                </m:r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 smtClean="0"/>
              </a:p>
              <a:p>
                <a:pPr marL="548640" lvl="2" indent="0">
                  <a:buNone/>
                </a:pPr>
                <a:endParaRPr lang="en-US" sz="1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625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35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Calculation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Drop car from height, wait for transient response to decay, observe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𝑟𝑡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𝑓𝑡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𝑓𝐶𝑎𝑟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𝑟𝐶𝑎𝑟</m:t>
                        </m:r>
                      </m:sub>
                    </m:sSub>
                  </m:oMath>
                </a14:m>
                <a:r>
                  <a:rPr lang="en-US" dirty="0" smtClean="0"/>
                  <a:t> and compare to </a:t>
                </a:r>
                <a:r>
                  <a:rPr lang="en-US" smtClean="0"/>
                  <a:t>equilibrium </a:t>
                </a:r>
                <a:r>
                  <a:rPr lang="en-US" smtClean="0"/>
                  <a:t>values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Test the </a:t>
                </a:r>
                <a:r>
                  <a:rPr lang="en-US" dirty="0" smtClean="0"/>
                  <a:t>simulation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49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mece.utpa.edu/Kypuros/teaching/mece-4305/notes/VehicleSuspensionModelingNotes.pdf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Dixon, John. </a:t>
            </a:r>
            <a:r>
              <a:rPr lang="en-US" u="sng" dirty="0" smtClean="0"/>
              <a:t>The Shock Absorber Handbook.</a:t>
            </a:r>
          </a:p>
          <a:p>
            <a:endParaRPr lang="en-US" u="sng" dirty="0"/>
          </a:p>
          <a:p>
            <a:r>
              <a:rPr lang="en-US" dirty="0">
                <a:hlinkClick r:id="rId3"/>
              </a:rPr>
              <a:t>http://www.library.cmu.edu/ctms/ctms/simulink/examples/susp/suspsim.htm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6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53594"/>
            <a:ext cx="8229600" cy="3170012"/>
          </a:xfrm>
        </p:spPr>
      </p:pic>
    </p:spTree>
    <p:extLst>
      <p:ext uri="{BB962C8B-B14F-4D97-AF65-F5344CB8AC3E}">
        <p14:creationId xmlns:p14="http://schemas.microsoft.com/office/powerpoint/2010/main" val="248405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the Half-Car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r>
                  <a:rPr lang="en-US" u="sng" dirty="0" smtClean="0"/>
                  <a:t>Suspension</a:t>
                </a:r>
                <a:r>
                  <a:rPr lang="en-US" dirty="0" smtClean="0"/>
                  <a:t>: </a:t>
                </a:r>
                <a:r>
                  <a:rPr lang="en-US" sz="2000" dirty="0" smtClean="0"/>
                  <a:t>Springs and </a:t>
                </a:r>
                <a:r>
                  <a:rPr lang="en-US" sz="2000" dirty="0" smtClean="0"/>
                  <a:t>dampers</a:t>
                </a:r>
              </a:p>
              <a:p>
                <a:endParaRPr lang="en-US" sz="2000" dirty="0" smtClean="0"/>
              </a:p>
              <a:p>
                <a:r>
                  <a:rPr lang="en-US" u="sng" dirty="0" smtClean="0"/>
                  <a:t>Tires</a:t>
                </a:r>
                <a:r>
                  <a:rPr lang="en-US" dirty="0" smtClean="0"/>
                  <a:t>: </a:t>
                </a:r>
                <a:r>
                  <a:rPr lang="en-US" sz="2000" dirty="0" smtClean="0"/>
                  <a:t>Springs (wall stiffness) and dampers (air pressure</a:t>
                </a:r>
                <a:r>
                  <a:rPr lang="en-US" sz="2000" dirty="0" smtClean="0"/>
                  <a:t>)</a:t>
                </a:r>
              </a:p>
              <a:p>
                <a:endParaRPr lang="en-US" sz="2000" dirty="0" smtClean="0"/>
              </a:p>
              <a:p>
                <a:r>
                  <a:rPr lang="en-US" dirty="0"/>
                  <a:t>Second-order governing </a:t>
                </a:r>
                <a:r>
                  <a:rPr lang="en-US" dirty="0" smtClean="0"/>
                  <a:t>equations</a:t>
                </a:r>
              </a:p>
              <a:p>
                <a:endParaRPr lang="en-US" sz="2000" dirty="0" smtClean="0"/>
              </a:p>
              <a:p>
                <a:r>
                  <a:rPr lang="en-US" u="sng" dirty="0"/>
                  <a:t>8</a:t>
                </a:r>
                <a:r>
                  <a:rPr lang="en-US" u="sng" dirty="0" smtClean="0"/>
                  <a:t> state-variables</a:t>
                </a:r>
                <a:r>
                  <a:rPr lang="en-US" dirty="0" smtClean="0"/>
                  <a:t>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0" i="1" smtClean="0">
                        <a:latin typeface="Cambria Math"/>
                      </a:rPr>
                      <m:t>θ</m:t>
                    </m:r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𝑐𝑜𝑚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𝑟𝑡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𝑓𝑡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sz="2800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/>
                          </a:rPr>
                          <m:t>θ</m:t>
                        </m:r>
                      </m:e>
                    </m:acc>
                  </m:oMath>
                </a14:m>
                <a:r>
                  <a:rPr lang="en-US" sz="2800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80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𝑐𝑜𝑚</m:t>
                        </m:r>
                      </m:sub>
                    </m:sSub>
                  </m:oMath>
                </a14:m>
                <a:r>
                  <a:rPr lang="en-US" sz="2800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80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𝑟𝑡</m:t>
                        </m:r>
                      </m:sub>
                    </m:sSub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80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𝑓𝑡</m:t>
                        </m:r>
                      </m:sub>
                    </m:sSub>
                  </m:oMath>
                </a14:m>
                <a:endParaRPr lang="en-US" sz="2800" baseline="-25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51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 smtClean="0"/>
              <a:t>road surface </a:t>
            </a:r>
          </a:p>
          <a:p>
            <a:pPr lvl="1"/>
            <a:r>
              <a:rPr lang="en-US" sz="2400" dirty="0" smtClean="0"/>
              <a:t>spring constants and damper coefficients</a:t>
            </a:r>
          </a:p>
          <a:p>
            <a:pPr lvl="1"/>
            <a:r>
              <a:rPr lang="en-US" sz="2400" dirty="0" smtClean="0"/>
              <a:t>free length of all springs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ire masses</a:t>
            </a:r>
          </a:p>
          <a:p>
            <a:pPr lvl="1"/>
            <a:r>
              <a:rPr lang="en-US" sz="2400" dirty="0"/>
              <a:t>car </a:t>
            </a:r>
            <a:r>
              <a:rPr lang="en-US" sz="2400" dirty="0" smtClean="0"/>
              <a:t>mass</a:t>
            </a:r>
          </a:p>
          <a:p>
            <a:pPr lvl="1"/>
            <a:r>
              <a:rPr lang="en-US" sz="2400" dirty="0" smtClean="0"/>
              <a:t>car length</a:t>
            </a:r>
          </a:p>
          <a:p>
            <a:pPr lvl="1"/>
            <a:r>
              <a:rPr lang="en-US" sz="2400" dirty="0" smtClean="0"/>
              <a:t>location of center of mass</a:t>
            </a:r>
          </a:p>
          <a:p>
            <a:pPr lvl="1"/>
            <a:endParaRPr lang="en-US" sz="2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2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Free Body Diagram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89" y="1600200"/>
            <a:ext cx="7566021" cy="4876800"/>
          </a:xfrm>
        </p:spPr>
      </p:pic>
    </p:spTree>
    <p:extLst>
      <p:ext uri="{BB962C8B-B14F-4D97-AF65-F5344CB8AC3E}">
        <p14:creationId xmlns:p14="http://schemas.microsoft.com/office/powerpoint/2010/main" val="193418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Governing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u="sng" dirty="0" smtClean="0"/>
                  <a:t>Rear Tire</a:t>
                </a:r>
              </a:p>
              <a:p>
                <a:pPr marL="0" indent="0">
                  <a:buNone/>
                </a:pPr>
                <a:endParaRPr lang="en-US" sz="24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/>
                        </a:rPr>
                        <m:t>Σ</m:t>
                      </m:r>
                      <m:r>
                        <a:rPr lang="en-US" sz="2400" b="0" i="1" smtClean="0">
                          <a:latin typeface="Cambria Math"/>
                        </a:rPr>
                        <m:t>𝐹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𝑟𝑡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𝑟𝑡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𝑟𝑡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𝑔</m:t>
                      </m:r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𝑟𝑡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/>
                            </a:rPr>
                            <m:t>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𝑟𝑡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𝑟𝑡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/>
                                </a:rPr>
                                <m:t>δ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𝑟𝑡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𝑟𝑠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/>
                            </a:rPr>
                            <m:t>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𝑟𝑠</m:t>
                          </m:r>
                        </m:sub>
                      </m:sSub>
                      <m:r>
                        <a:rPr lang="en-US" sz="2400" b="0" i="0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𝑟𝑠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/>
                                </a:rPr>
                                <m:t>δ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𝑟𝑠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𝑟𝑡</m:t>
                        </m:r>
                      </m:sub>
                    </m:sSub>
                    <m:r>
                      <a:rPr lang="en-US" sz="24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𝑟𝑡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𝑟𝑜𝑎𝑑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𝑟𝑡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     ,</m:t>
                    </m:r>
                  </m:oMath>
                </a14:m>
                <a:endParaRPr lang="en-US" sz="24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𝑟𝑠</m:t>
                        </m:r>
                      </m:sub>
                    </m:sSub>
                  </m:oMath>
                </a14:m>
                <a:r>
                  <a:rPr lang="en-US" sz="2400" b="0" i="1" dirty="0" smtClean="0">
                    <a:latin typeface="Cambria Math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𝑐𝑜𝑚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</a:rPr>
                      <m:t>𝐿𝑟</m:t>
                    </m:r>
                    <m:r>
                      <a:rPr lang="en-US" sz="2400" b="0" i="1" smtClean="0">
                        <a:latin typeface="Cambria Math"/>
                      </a:rPr>
                      <m:t>∗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θ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𝑟𝑡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𝑟𝑠</m:t>
                        </m:r>
                      </m:sub>
                    </m:sSub>
                  </m:oMath>
                </a14:m>
                <a:endParaRPr lang="en-US" sz="24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𝑓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𝑟𝑡</m:t>
                        </m:r>
                      </m:sub>
                    </m:sSub>
                  </m:oMath>
                </a14:m>
                <a:r>
                  <a:rPr lang="en-US" sz="2000" b="0" dirty="0" smtClean="0"/>
                  <a:t> is the ‘length’ of the tire under gravity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𝑓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𝑟𝑠</m:t>
                        </m:r>
                      </m:sub>
                    </m:sSub>
                  </m:oMath>
                </a14:m>
                <a:r>
                  <a:rPr lang="en-US" sz="2000" dirty="0" smtClean="0"/>
                  <a:t> is the length of the rear spring under gravity</a:t>
                </a:r>
              </a:p>
              <a:p>
                <a:pPr marL="0" indent="0">
                  <a:buNone/>
                </a:pPr>
                <a:endParaRPr lang="en-US" sz="2000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90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u="sng" dirty="0" smtClean="0"/>
                  <a:t>Front Tire</a:t>
                </a:r>
              </a:p>
              <a:p>
                <a:pPr marL="0" indent="0">
                  <a:buNone/>
                </a:pPr>
                <a:endParaRPr lang="en-US" sz="24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/>
                        </a:rPr>
                        <m:t>Σ</m:t>
                      </m:r>
                      <m:r>
                        <a:rPr lang="en-US" sz="2400" b="0" i="1" smtClean="0">
                          <a:latin typeface="Cambria Math"/>
                        </a:rPr>
                        <m:t>𝐹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𝑓𝑡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𝑓𝑡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𝑓𝑡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𝑔</m:t>
                      </m:r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𝑓𝑡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/>
                            </a:rPr>
                            <m:t>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𝑓𝑡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𝑓𝑡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/>
                                </a:rPr>
                                <m:t>δ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𝑓𝑡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𝑓𝑠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/>
                            </a:rPr>
                            <m:t>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𝑓𝑠</m:t>
                          </m:r>
                        </m:sub>
                      </m:sSub>
                      <m:r>
                        <a:rPr lang="en-US" sz="2400" b="0" i="0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𝑓𝑠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/>
                                </a:rPr>
                                <m:t>δ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𝑓𝑠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𝑓𝑡</m:t>
                        </m:r>
                      </m:sub>
                    </m:sSub>
                    <m:r>
                      <a:rPr lang="en-US" sz="24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𝑓𝑡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𝑟𝑜𝑎𝑑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𝐿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𝑓𝑡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     ,</m:t>
                    </m:r>
                  </m:oMath>
                </a14:m>
                <a:endParaRPr lang="en-US" sz="24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𝑓𝑠</m:t>
                        </m:r>
                      </m:sub>
                    </m:sSub>
                  </m:oMath>
                </a14:m>
                <a:r>
                  <a:rPr lang="en-US" sz="2400" b="0" i="1" dirty="0" smtClean="0">
                    <a:latin typeface="Cambria Math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𝑐𝑜𝑚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𝐿𝑓</m:t>
                    </m:r>
                    <m:r>
                      <a:rPr lang="en-US" sz="2400" b="0" i="1" smtClean="0">
                        <a:latin typeface="Cambria Math"/>
                      </a:rPr>
                      <m:t>∗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/>
                              </a:rPr>
                              <m:t>θ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𝑓𝑡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𝑓𝑠</m:t>
                        </m:r>
                      </m:sub>
                    </m:sSub>
                  </m:oMath>
                </a14:m>
                <a:endParaRPr lang="en-US" sz="24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𝑓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𝑟𝑡</m:t>
                        </m:r>
                      </m:sub>
                    </m:sSub>
                  </m:oMath>
                </a14:m>
                <a:r>
                  <a:rPr lang="en-US" sz="2000" b="0" dirty="0" smtClean="0"/>
                  <a:t> is the ‘length’ of the tire under gravity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𝑓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𝑟𝑠</m:t>
                        </m:r>
                      </m:sub>
                    </m:sSub>
                  </m:oMath>
                </a14:m>
                <a:r>
                  <a:rPr lang="en-US" sz="2000" dirty="0" smtClean="0"/>
                  <a:t> is the length of the front spring under gravity</a:t>
                </a:r>
              </a:p>
              <a:p>
                <a:pPr marL="0" indent="0">
                  <a:buNone/>
                </a:pPr>
                <a:endParaRPr lang="en-US" sz="2000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79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u="sng" dirty="0" smtClean="0"/>
                  <a:t>Car Body</a:t>
                </a:r>
              </a:p>
              <a:p>
                <a:endParaRPr lang="en-US" sz="2000" u="sng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/>
                            </a:rPr>
                            <m:t>Στ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𝑐𝑎𝑟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/>
                            </a:rPr>
                            <m:t>θ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𝑓𝑠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𝑓𝑠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𝑓𝑠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b="0" i="1" smtClean="0">
                                      <a:latin typeface="Cambria Math"/>
                                    </a:rPr>
                                    <m:t>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𝑓𝑠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𝐿𝑓𝑐𝑜𝑠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/>
                            </a:rPr>
                            <m:t>θ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𝑟𝑠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𝑟𝑠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𝑟𝑠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b="0" i="1" smtClean="0">
                                      <a:latin typeface="Cambria Math"/>
                                    </a:rPr>
                                    <m:t>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𝑟𝑠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𝐿𝑟𝑐𝑜𝑠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/>
                            </a:rPr>
                            <m:t>θ</m:t>
                          </m:r>
                        </m:e>
                      </m:d>
                    </m:oMath>
                  </m:oMathPara>
                </a14:m>
                <a:endParaRPr lang="en-US" sz="2400" b="0" i="1" dirty="0" smtClean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𝑐𝑎𝑟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𝐿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𝐿𝑟𝐿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𝐿𝑓𝐿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𝑐𝑎𝑟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  <a:p>
                <a:pPr marL="0" indent="0" algn="just">
                  <a:buNone/>
                </a:pPr>
                <a:endParaRPr lang="en-US" sz="2000" i="1" dirty="0" smtClean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/>
                        </a:rPr>
                        <m:t>Σ</m:t>
                      </m:r>
                      <m:r>
                        <a:rPr lang="en-US" sz="2400" b="0" i="1" smtClean="0">
                          <a:latin typeface="Cambria Math"/>
                        </a:rPr>
                        <m:t>𝐹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𝑐𝑎𝑟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𝑐𝑜𝑚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𝑐𝑎𝑟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𝑔</m:t>
                      </m:r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𝑓𝑠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/>
                            </a:rPr>
                            <m:t>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𝑓𝑠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𝑓𝑠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/>
                                </a:rPr>
                                <m:t>δ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𝑓𝑠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𝑟𝑠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/>
                            </a:rPr>
                            <m:t>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𝑟𝑠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𝑟𝑠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/>
                                </a:rPr>
                                <m:t>δ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𝑟𝑠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85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the Simulation: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Runge-Kutta4 algorithm solves the equations over discrete time steps</a:t>
            </a:r>
          </a:p>
          <a:p>
            <a:endParaRPr lang="en-US" dirty="0" smtClean="0"/>
          </a:p>
          <a:p>
            <a:r>
              <a:rPr lang="en-US" dirty="0" smtClean="0"/>
              <a:t>Road and car are plotted over time</a:t>
            </a:r>
          </a:p>
          <a:p>
            <a:endParaRPr lang="en-US" dirty="0" smtClean="0"/>
          </a:p>
          <a:p>
            <a:r>
              <a:rPr lang="en-US" dirty="0" smtClean="0"/>
              <a:t>Show </a:t>
            </a:r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7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179</TotalTime>
  <Words>854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Simulation of the Half-Car Model</vt:lpstr>
      <vt:lpstr>PowerPoint Presentation</vt:lpstr>
      <vt:lpstr>Describing the Half-Car</vt:lpstr>
      <vt:lpstr>User Inputs</vt:lpstr>
      <vt:lpstr>Free Body Diagram</vt:lpstr>
      <vt:lpstr>Governing Equations</vt:lpstr>
      <vt:lpstr>PowerPoint Presentation</vt:lpstr>
      <vt:lpstr>PowerPoint Presentation</vt:lpstr>
      <vt:lpstr>What’s In the Simulation:</vt:lpstr>
      <vt:lpstr>Test Calculation</vt:lpstr>
      <vt:lpstr>Test Calculation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the Half-Car Model</dc:title>
  <dc:creator>Connor</dc:creator>
  <cp:lastModifiedBy>Connor</cp:lastModifiedBy>
  <cp:revision>46</cp:revision>
  <dcterms:created xsi:type="dcterms:W3CDTF">2013-04-09T14:19:48Z</dcterms:created>
  <dcterms:modified xsi:type="dcterms:W3CDTF">2013-04-12T03:21:49Z</dcterms:modified>
</cp:coreProperties>
</file>