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5143500" cx="9144000"/>
  <p:notesSz cx="6858000" cy="9144000"/>
  <p:embeddedFontLst>
    <p:embeddedFont>
      <p:font typeface="Raleway"/>
      <p:regular r:id="rId34"/>
      <p:bold r:id="rId35"/>
      <p:italic r:id="rId36"/>
      <p:boldItalic r:id="rId37"/>
    </p:embeddedFont>
    <p:embeddedFont>
      <p:font typeface="Roboto"/>
      <p:regular r:id="rId38"/>
      <p:bold r:id="rId39"/>
      <p:italic r:id="rId40"/>
      <p:boldItalic r:id="rId41"/>
    </p:embeddedFont>
    <p:embeddedFont>
      <p:font typeface="Source Sans Pr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Julia Smith"/>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C48ED02-3F35-489F-964A-1B0FC6BB8253}">
  <a:tblStyle styleId="{5C48ED02-3F35-489F-964A-1B0FC6BB825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D7C55F9-958C-48C5-9B30-B020B3CC5A50}"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3.xml"/><Relationship Id="rId42" Type="http://schemas.openxmlformats.org/officeDocument/2006/relationships/font" Target="fonts/SourceSansPro-regular.fntdata"/><Relationship Id="rId41" Type="http://schemas.openxmlformats.org/officeDocument/2006/relationships/font" Target="fonts/Roboto-boldItalic.fntdata"/><Relationship Id="rId22" Type="http://schemas.openxmlformats.org/officeDocument/2006/relationships/slide" Target="slides/slide15.xml"/><Relationship Id="rId44" Type="http://schemas.openxmlformats.org/officeDocument/2006/relationships/font" Target="fonts/SourceSansPro-italic.fntdata"/><Relationship Id="rId21" Type="http://schemas.openxmlformats.org/officeDocument/2006/relationships/slide" Target="slides/slide14.xml"/><Relationship Id="rId43" Type="http://schemas.openxmlformats.org/officeDocument/2006/relationships/font" Target="fonts/SourceSansPro-bold.fntdata"/><Relationship Id="rId24" Type="http://schemas.openxmlformats.org/officeDocument/2006/relationships/slide" Target="slides/slide17.xml"/><Relationship Id="rId23" Type="http://schemas.openxmlformats.org/officeDocument/2006/relationships/slide" Target="slides/slide16.xml"/><Relationship Id="rId45" Type="http://schemas.openxmlformats.org/officeDocument/2006/relationships/font" Target="fonts/SourceSansPr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Raleway-bold.fntdata"/><Relationship Id="rId12" Type="http://schemas.openxmlformats.org/officeDocument/2006/relationships/slide" Target="slides/slide5.xml"/><Relationship Id="rId34" Type="http://schemas.openxmlformats.org/officeDocument/2006/relationships/font" Target="fonts/Raleway-regular.fntdata"/><Relationship Id="rId15" Type="http://schemas.openxmlformats.org/officeDocument/2006/relationships/slide" Target="slides/slide8.xml"/><Relationship Id="rId37" Type="http://schemas.openxmlformats.org/officeDocument/2006/relationships/font" Target="fonts/Raleway-boldItalic.fntdata"/><Relationship Id="rId14" Type="http://schemas.openxmlformats.org/officeDocument/2006/relationships/slide" Target="slides/slide7.xml"/><Relationship Id="rId36" Type="http://schemas.openxmlformats.org/officeDocument/2006/relationships/font" Target="fonts/Raleway-italic.fntdata"/><Relationship Id="rId17" Type="http://schemas.openxmlformats.org/officeDocument/2006/relationships/slide" Target="slides/slide10.xml"/><Relationship Id="rId39" Type="http://schemas.openxmlformats.org/officeDocument/2006/relationships/font" Target="fonts/Roboto-bold.fntdata"/><Relationship Id="rId16" Type="http://schemas.openxmlformats.org/officeDocument/2006/relationships/slide" Target="slides/slide9.xml"/><Relationship Id="rId38" Type="http://schemas.openxmlformats.org/officeDocument/2006/relationships/font" Target="fonts/Roboto-regular.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19-03-28T13:30:16.858">
    <p:pos x="6000" y="0"/>
    <p:text>Hey Catherine! 
Thanks again for sharing your research with us at SAGA yesterday - it was really fascinating and enlightening! And you presented the material very articulately and confidently. Good luck trying to condense it for the class presentation. 
The only thing I'd suggest is making the charts larger or focusing in on certain parts of the charts so they can be larger and more easily read from a distance. 
Well done!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dailynutmeg.com/wp-content/themes/Editorial/functions/thumb.php?src=wp-content/uploads/2017/11/EllaTGrasso_mashup_1200-1024x683.png&amp;w=606&amp;h=0&amp;zc=1&amp;q=90"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slowley.com/niv2011_comparison/Matthew.html"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un.org/en/gender-inclusive-language/guidelines.shtml"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un.org/en/gender-inclusive-language/guidelines.shtml"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un.org/en/gender-inclusive-language/guidelines.shtml"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un.org/en/gender-inclusive-language/guidelines.shtml"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jstor.org/stable/27702068?seq=4#metadata_info_tab_contents"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15 slides, about 1 minute per slide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50a80a506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0a80a506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Wikipedia chart on 3rd person personal pronouns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50a80a506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0a80a506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“Throughout its history, as English made the gradual change from grammatical to natural gender, words denoting occupations or professions could be and from time to time were used for females and males without distinction. But because males are consciously or unconsciously considered the norm, new feminine designations were introduced and accepted whenever the need was felt to assert male prerogatives. As the language itself documents, once certain occupations ceased to be women’s work and became trades or vocations in which men predominated, the old feminine-gender words were annexed by men and became appropriate male designations. Then new endings were assigned to women, quite possibly, in Fowler’s phrase, to keep a woman from “asserting her right” to a male’s name (or his job).” - Words and Women (Sex and Gender)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52930b5730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2930b5730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Campaign in 1974</a:t>
            </a:r>
            <a:endParaRPr/>
          </a:p>
          <a:p>
            <a:pPr indent="0" lvl="0" marL="0" rtl="0" algn="l">
              <a:spcBef>
                <a:spcPts val="0"/>
              </a:spcBef>
              <a:spcAft>
                <a:spcPts val="0"/>
              </a:spcAft>
              <a:buNone/>
            </a:pPr>
            <a:r>
              <a:rPr lang="en"/>
              <a:t>Image source: </a:t>
            </a:r>
            <a:r>
              <a:rPr lang="en" u="sng">
                <a:solidFill>
                  <a:schemeClr val="hlink"/>
                </a:solidFill>
                <a:hlinkClick r:id="rId2"/>
              </a:rPr>
              <a:t>http://dailynutmeg.com/wp-content/themes/Editorial/functions/thumb.php?src=wp-content/uploads/2017/11/EllaTGrasso_mashup_1200-1024x683.png&amp;w=606&amp;h=0&amp;zc=1&amp;q=90</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Words and Women (Semantic Polarization)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5256f8f18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256f8f18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“Ms., which first appeared in secretarial handbooks in the 1940s” - Handbook of Nonsexist Writing</a:t>
            </a:r>
            <a:endParaRPr/>
          </a:p>
          <a:p>
            <a:pPr indent="0" lvl="0" marL="0" rtl="0" algn="l">
              <a:spcBef>
                <a:spcPts val="0"/>
              </a:spcBef>
              <a:spcAft>
                <a:spcPts val="0"/>
              </a:spcAft>
              <a:buNone/>
            </a:pPr>
            <a:r>
              <a:rPr lang="en"/>
              <a:t>“Sometime in the late eighteenth century the social title Miss began to be used to distinguish single women from married women, and in the nineteenth century the custom developed of prefixing Mrs. to a man’s first and last name to identify his wife” - Handbook of Nonsexist Writing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513d893a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13d893a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501ad6f86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01ad6f86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evident that, in all the varieties of English analyzed, plural/neutral pronouns and determiners account for the</a:t>
            </a:r>
            <a:endParaRPr/>
          </a:p>
          <a:p>
            <a:pPr indent="0" lvl="0" marL="0" rtl="0" algn="l">
              <a:spcBef>
                <a:spcPts val="0"/>
              </a:spcBef>
              <a:spcAft>
                <a:spcPts val="0"/>
              </a:spcAft>
              <a:buClr>
                <a:schemeClr val="dk2"/>
              </a:buClr>
              <a:buSzPts val="1100"/>
              <a:buFont typeface="Arial"/>
              <a:buNone/>
            </a:pPr>
            <a:r>
              <a:rPr lang="en"/>
              <a:t>majority of usages. Diachronically, the pattern is that plural/ neutral pronouns and determiners have become more</a:t>
            </a:r>
            <a:endParaRPr/>
          </a:p>
          <a:p>
            <a:pPr indent="0" lvl="0" marL="0" rtl="0" algn="l">
              <a:spcBef>
                <a:spcPts val="0"/>
              </a:spcBef>
              <a:spcAft>
                <a:spcPts val="0"/>
              </a:spcAft>
              <a:buClr>
                <a:schemeClr val="dk2"/>
              </a:buClr>
              <a:buSzPts val="1100"/>
              <a:buFont typeface="Arial"/>
              <a:buNone/>
            </a:pPr>
            <a:r>
              <a:rPr lang="en"/>
              <a:t>frequent since 1990; this increase is particularly marked in general and US written English and in Evangelical</a:t>
            </a:r>
            <a:endParaRPr/>
          </a:p>
          <a:p>
            <a:pPr indent="0" lvl="0" marL="0" rtl="0" algn="l">
              <a:spcBef>
                <a:spcPts val="0"/>
              </a:spcBef>
              <a:spcAft>
                <a:spcPts val="0"/>
              </a:spcAft>
              <a:buClr>
                <a:schemeClr val="dk2"/>
              </a:buClr>
              <a:buSzPts val="1100"/>
              <a:buFont typeface="Arial"/>
              <a:buNone/>
            </a:pPr>
            <a:r>
              <a:rPr lang="en"/>
              <a:t>English. There has been a slight decrease in gender-neutral uses since 2005 in Evangelical English, and a</a:t>
            </a:r>
            <a:endParaRPr/>
          </a:p>
          <a:p>
            <a:pPr indent="0" lvl="0" marL="0" rtl="0" algn="l">
              <a:spcBef>
                <a:spcPts val="0"/>
              </a:spcBef>
              <a:spcAft>
                <a:spcPts val="0"/>
              </a:spcAft>
              <a:buClr>
                <a:schemeClr val="dk2"/>
              </a:buClr>
              <a:buSzPts val="1100"/>
              <a:buFont typeface="Arial"/>
              <a:buNone/>
            </a:pPr>
            <a:r>
              <a:rPr lang="en"/>
              <a:t>corresponding increase in masculine uses, but gender-neutral pronouns and determiners are still over three</a:t>
            </a:r>
            <a:endParaRPr/>
          </a:p>
          <a:p>
            <a:pPr indent="0" lvl="0" marL="0" rtl="0" algn="l">
              <a:spcBef>
                <a:spcPts val="0"/>
              </a:spcBef>
              <a:spcAft>
                <a:spcPts val="0"/>
              </a:spcAft>
              <a:buClr>
                <a:schemeClr val="dk2"/>
              </a:buClr>
              <a:buSzPts val="1100"/>
              <a:buFont typeface="Arial"/>
              <a:buNone/>
            </a:pPr>
            <a:r>
              <a:rPr lang="en"/>
              <a:t>times more frequent than masculine ones in current Evangelical English.</a:t>
            </a:r>
            <a:endParaRPr/>
          </a:p>
          <a:p>
            <a:pPr indent="0" lvl="0" marL="0" rtl="0" algn="l">
              <a:spcBef>
                <a:spcPts val="0"/>
              </a:spcBef>
              <a:spcAft>
                <a:spcPts val="0"/>
              </a:spcAft>
              <a:buClr>
                <a:schemeClr val="dk2"/>
              </a:buClr>
              <a:buSzPts val="1100"/>
              <a:buFont typeface="Arial"/>
              <a:buNone/>
            </a:pPr>
            <a:r>
              <a:rPr lang="en"/>
              <a:t>The other main pattern is the decrease in alternative forms such as ‘him or her’, particularly in Evangelical English,</a:t>
            </a:r>
            <a:endParaRPr/>
          </a:p>
          <a:p>
            <a:pPr indent="0" lvl="0" marL="0" rtl="0" algn="l">
              <a:spcBef>
                <a:spcPts val="0"/>
              </a:spcBef>
              <a:spcAft>
                <a:spcPts val="0"/>
              </a:spcAft>
              <a:buClr>
                <a:schemeClr val="dk2"/>
              </a:buClr>
              <a:buSzPts val="1100"/>
              <a:buFont typeface="Arial"/>
              <a:buNone/>
            </a:pPr>
            <a:r>
              <a:rPr lang="en"/>
              <a:t>and also in US written English. These were quite frequent in the 90s in Evangelical English, particularly following</a:t>
            </a:r>
            <a:endParaRPr/>
          </a:p>
          <a:p>
            <a:pPr indent="0" lvl="0" marL="0" rtl="0" algn="l">
              <a:spcBef>
                <a:spcPts val="0"/>
              </a:spcBef>
              <a:spcAft>
                <a:spcPts val="0"/>
              </a:spcAft>
              <a:buClr>
                <a:schemeClr val="dk2"/>
              </a:buClr>
              <a:buSzPts val="1100"/>
              <a:buFont typeface="Arial"/>
              <a:buNone/>
            </a:pPr>
            <a:r>
              <a:rPr lang="en"/>
              <a:t>non-gender-specific nouns (a person, every child, etc.). However, in current Evangelical English they account for</a:t>
            </a:r>
            <a:endParaRPr/>
          </a:p>
          <a:p>
            <a:pPr indent="0" lvl="0" marL="0" rtl="0" algn="l">
              <a:spcBef>
                <a:spcPts val="0"/>
              </a:spcBef>
              <a:spcAft>
                <a:spcPts val="0"/>
              </a:spcAft>
              <a:buNone/>
            </a:pPr>
            <a:r>
              <a:rPr lang="en"/>
              <a:t>only 10% of occurrences.”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51b757557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1b757557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People instead of men, children instead of sons (gender neutral nouns)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http://www.slowley.com/niv2011_comparison/Matthew.html</a:t>
            </a:r>
            <a:r>
              <a:rPr lang="en"/>
              <a: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51b757557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1b757557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Brother or sister instead of brother, them or that person instead of your brother (gender indication, singular they)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51b757557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1b757557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ogether instead of with him, your adversary instead of he (removing pronouns, antecedent repetition)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501ad6f865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01ad6f86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Taken from </a:t>
            </a:r>
            <a:r>
              <a:rPr lang="en" u="sng">
                <a:solidFill>
                  <a:schemeClr val="hlink"/>
                </a:solidFill>
                <a:hlinkClick r:id="rId2"/>
              </a:rPr>
              <a:t>http://www.un.org/en/gender-inclusive-language/guidelines.shtml</a:t>
            </a:r>
            <a:r>
              <a:rPr lang="en"/>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50a80a506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0a80a506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 this slide out?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52930b5730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2930b5730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Taken from </a:t>
            </a:r>
            <a:r>
              <a:rPr lang="en" u="sng">
                <a:solidFill>
                  <a:schemeClr val="hlink"/>
                </a:solidFill>
                <a:hlinkClick r:id="rId2"/>
              </a:rPr>
              <a:t>http://www.un.org/en/gender-inclusive-language/guidelines.shtml</a:t>
            </a:r>
            <a:r>
              <a:rPr lang="en"/>
              <a: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52930b5730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2930b5730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Taken from </a:t>
            </a:r>
            <a:r>
              <a:rPr lang="en" u="sng">
                <a:solidFill>
                  <a:schemeClr val="hlink"/>
                </a:solidFill>
                <a:hlinkClick r:id="rId2"/>
              </a:rPr>
              <a:t>http://www.un.org/en/gender-inclusive-language/guidelines.shtml</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Nonbinary</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52930b5730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2930b5730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Taken from </a:t>
            </a:r>
            <a:r>
              <a:rPr lang="en" u="sng">
                <a:solidFill>
                  <a:schemeClr val="hlink"/>
                </a:solidFill>
                <a:hlinkClick r:id="rId2"/>
              </a:rPr>
              <a:t>http://www.un.org/en/gender-inclusive-language/guidelines.shtml</a:t>
            </a:r>
            <a:r>
              <a:rPr lang="en"/>
              <a:t>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50cd71c1b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0cd71c1b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5812be491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812be491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5812be491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812be491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5812be491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812be491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529b98ef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29b98ef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52930b5730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2930b5730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The man’s status as a person remains intact whereas the woman’s is changed from person to role” - Handbook of Nonsexist Writing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that tongue [Old English], man meant a human being of either sex, and wif and wer were the words for an adult female and male respectively. The parallel usage was somewhat analogous to the relative status of women and men in the society. Women had personal and property rights equal to those of men, and they worked at a wide variety of trades. By the end of the fifteenth century, the point marking the transition from Middle English to Modern English, women’s options had been greatly reduced and their rights curtailed under English common law. Their diminished status relative to men was symbolized in the growing exclusion of women from the very word men. Wer had by now dropped out of the language, though it survived in a few combinations like werewolf… Man and men were used increasingly for males only, leaving no unequivocal monosyllable that included members of both sexes.” - Words and Women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“Members of the women’s movement in France were arrested for displaying the slogan “One Frenchman in Two Is a Woman”; it was taken by some outraged French males to mean that 50 percent of their number were homosexuals” - Words and Women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52930b5730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2930b5730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https://www.jstor.org/stable/27702068?seq=4#metadata_info_tab_contents</a:t>
            </a:r>
            <a:r>
              <a:rPr lang="en"/>
              <a:t> (1973 study by sociologists at Drake University)</a:t>
            </a:r>
            <a:endParaRPr/>
          </a:p>
          <a:p>
            <a:pPr indent="0" lvl="0" marL="0" rtl="0" algn="l">
              <a:spcBef>
                <a:spcPts val="0"/>
              </a:spcBef>
              <a:spcAft>
                <a:spcPts val="0"/>
              </a:spcAft>
              <a:buNone/>
            </a:pPr>
            <a:r>
              <a:rPr lang="en"/>
              <a:t>q values are p values adjusted to handle false positives of multiple tests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4d2559e5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d2559e5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52930b5730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2930b5730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51b757557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1b757557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word entered around 1200AD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50a80a506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0a80a506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Everything you ever wanted to know about singular they</a:t>
            </a:r>
            <a:endParaRPr/>
          </a:p>
          <a:p>
            <a:pPr indent="0" lvl="0" marL="0" rtl="0" algn="l">
              <a:spcBef>
                <a:spcPts val="0"/>
              </a:spcBef>
              <a:spcAft>
                <a:spcPts val="0"/>
              </a:spcAft>
              <a:buNone/>
            </a:pPr>
            <a:r>
              <a:rPr lang="en"/>
              <a:t>4: Seeing Women and Girls as People - Masculinity, Femininity, and Other Sex-Linked Descriptives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1" Type="http://schemas.openxmlformats.org/officeDocument/2006/relationships/hyperlink" Target="https://www.washingtonpost.com/posteverything/wp/2014/11/12/you-should-stop-using-gendered-pronouns-immediately/?noredirect=on&amp;utm_term=.c4ea19ae72a1" TargetMode="External"/><Relationship Id="rId10" Type="http://schemas.openxmlformats.org/officeDocument/2006/relationships/hyperlink" Target="https://stroppyeditor.wordpress.com/2015/04/21/everything-you-ever-wanted-to-know-about-singular-they/" TargetMode="External"/><Relationship Id="rId13" Type="http://schemas.openxmlformats.org/officeDocument/2006/relationships/hyperlink" Target="https://www.thenivbible.com/wp-content/uploads/2015/02/Collins-Report-Final.pdf" TargetMode="External"/><Relationship Id="rId12" Type="http://schemas.openxmlformats.org/officeDocument/2006/relationships/hyperlink" Target="https://www.jstor.org/stable/27702068" TargetMode="External"/><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s://en.wikipedia.org/wiki/Gender_in_English" TargetMode="External"/><Relationship Id="rId4" Type="http://schemas.openxmlformats.org/officeDocument/2006/relationships/hyperlink" Target="https://en.wikipedia.org/wiki/Gender-neutral_language" TargetMode="External"/><Relationship Id="rId9" Type="http://schemas.openxmlformats.org/officeDocument/2006/relationships/hyperlink" Target="http://www.oed.com/" TargetMode="External"/><Relationship Id="rId15" Type="http://schemas.openxmlformats.org/officeDocument/2006/relationships/hyperlink" Target="http://www.slowley.com/niv2011_comparison/" TargetMode="External"/><Relationship Id="rId14" Type="http://schemas.openxmlformats.org/officeDocument/2006/relationships/hyperlink" Target="https://www.biblica.com/articles/collins-report-gender-language-english/" TargetMode="External"/><Relationship Id="rId16" Type="http://schemas.openxmlformats.org/officeDocument/2006/relationships/hyperlink" Target="http://www.un.org/en/gender-inclusive-language/guidelines.shtml" TargetMode="External"/><Relationship Id="rId5" Type="http://schemas.openxmlformats.org/officeDocument/2006/relationships/hyperlink" Target="https://en.wikipedia.org/wiki/Gender_marking_in_job_titles" TargetMode="External"/><Relationship Id="rId6" Type="http://schemas.openxmlformats.org/officeDocument/2006/relationships/hyperlink" Target="https://en.wikipedia.org/wiki/Third-person_pronoun" TargetMode="External"/><Relationship Id="rId7" Type="http://schemas.openxmlformats.org/officeDocument/2006/relationships/hyperlink" Target="https://books.google.com/books/about/Words_and_Women.html?id=BP4HF6-I7-gC&amp;printsec=frontcover&amp;source=kp_read_button#v=onepage&amp;q&amp;f=false" TargetMode="External"/><Relationship Id="rId8" Type="http://schemas.openxmlformats.org/officeDocument/2006/relationships/hyperlink" Target="https://books.google.com/books/about/The_Handbook_of_Nonsexist_Writing.html?id=KY_XiQa5PhMC&amp;printsec=frontcover&amp;source=kp_read_button#v=onepage&amp;q&amp;f=fals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blogs.discovermagazine.com/crux/2018/06/01/gendered-language-pronouns-perceptions/#.XGYc8qxKiCg" TargetMode="External"/><Relationship Id="rId4" Type="http://schemas.openxmlformats.org/officeDocument/2006/relationships/hyperlink" Target="https://link.springer.com/article/10.1007/s11199-011-0083-5" TargetMode="External"/><Relationship Id="rId5" Type="http://schemas.openxmlformats.org/officeDocument/2006/relationships/hyperlink" Target="https://www.montclair.edu/media/montclairedu/chss/departments/linguistics/lingpages/APLN605-top.pdf" TargetMode="External"/><Relationship Id="rId6" Type="http://schemas.openxmlformats.org/officeDocument/2006/relationships/hyperlink" Target="https://www.psychologytoday.com/us/blog/culture-conscious/201209/masculine-or-feminine-and-why-it-matters" TargetMode="External"/><Relationship Id="rId7" Type="http://schemas.openxmlformats.org/officeDocument/2006/relationships/hyperlink" Target="https://web.stanford.edu/class/linguist156/Boroditsky_ea_2003.pdf" TargetMode="External"/><Relationship Id="rId8" Type="http://schemas.openxmlformats.org/officeDocument/2006/relationships/hyperlink" Target="https://www.druide.com/en/reports/metaphorical-gender-english-feminine-boats-masculine-tools-and-neuter-animals" TargetMode="External"/></Relationships>
</file>

<file path=ppt/slides/_rels/slide25.xml.rels><?xml version="1.0" encoding="UTF-8" standalone="yes"?><Relationships xmlns="http://schemas.openxmlformats.org/package/2006/relationships"><Relationship Id="rId11" Type="http://schemas.openxmlformats.org/officeDocument/2006/relationships/hyperlink" Target="https://blogs.illinois.edu/view/25/280996" TargetMode="External"/><Relationship Id="rId10" Type="http://schemas.openxmlformats.org/officeDocument/2006/relationships/hyperlink" Target="https://motivatedgrammar.wordpress.com/2009/09/10/singular-they-and-the-many-reasons-why-its-correct/" TargetMode="External"/><Relationship Id="rId13" Type="http://schemas.openxmlformats.org/officeDocument/2006/relationships/hyperlink" Target="http://www.english.illinois.edu/-people-/faculty/debaron/essays/epicene.htm" TargetMode="External"/><Relationship Id="rId12" Type="http://schemas.openxmlformats.org/officeDocument/2006/relationships/hyperlink" Target="https://blogs.illinois.edu/view/25/247504" TargetMode="External"/><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jstor.org/stable/4166805" TargetMode="External"/><Relationship Id="rId4" Type="http://schemas.openxmlformats.org/officeDocument/2006/relationships/hyperlink" Target="https://public.oed.com/blog/a-brief-history-of-singular-they/" TargetMode="External"/><Relationship Id="rId9" Type="http://schemas.openxmlformats.org/officeDocument/2006/relationships/hyperlink" Target="http://www.english.illinois.edu/-people-/faculty/debaron/essays/Pronoun_showdown_2016.pdf" TargetMode="External"/><Relationship Id="rId5" Type="http://schemas.openxmlformats.org/officeDocument/2006/relationships/hyperlink" Target="http://oxfordre.com/communication/view/10.1093/acrefore/9780190228613.001.0001/acrefore-9780190228613-e-470" TargetMode="External"/><Relationship Id="rId6" Type="http://schemas.openxmlformats.org/officeDocument/2006/relationships/hyperlink" Target="https://www.justice.gc.ca/eng/rp-pr/csj-sjc/legis-redact/legistics/p1p32.html" TargetMode="External"/><Relationship Id="rId7" Type="http://schemas.openxmlformats.org/officeDocument/2006/relationships/hyperlink" Target="http://the-toast.net/2014/06/02/a-linguist-gendered-pronouns/" TargetMode="External"/><Relationship Id="rId8" Type="http://schemas.openxmlformats.org/officeDocument/2006/relationships/hyperlink" Target="https://www.jstor.org/stable/378587" TargetMode="External"/></Relationships>
</file>

<file path=ppt/slides/_rels/slide26.xml.rels><?xml version="1.0" encoding="UTF-8" standalone="yes"?><Relationships xmlns="http://schemas.openxmlformats.org/package/2006/relationships"><Relationship Id="rId11" Type="http://schemas.openxmlformats.org/officeDocument/2006/relationships/hyperlink" Target="https://ling.yale.edu/sites/default/files/files/Margaret%20Ott.pdf" TargetMode="External"/><Relationship Id="rId10" Type="http://schemas.openxmlformats.org/officeDocument/2006/relationships/hyperlink" Target="http://www.magnanimitas.cz/ADALTA/0302/papers/A_schmidtova.pdf" TargetMode="External"/><Relationship Id="rId13" Type="http://schemas.openxmlformats.org/officeDocument/2006/relationships/hyperlink" Target="https://slate.com/human-interest/2014/05/ancillary-justice-gender-pronouns-comparing-sci-fi-and-natural-language-in-ann-leckie-s-nebula-winner.html" TargetMode="External"/><Relationship Id="rId12" Type="http://schemas.openxmlformats.org/officeDocument/2006/relationships/hyperlink" Target="https://scholar.lib.vt.edu/ejournals/old-WILLA/fall94/h2-isele.html" TargetMode="External"/><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journals.openedition.org/anglophonia/140" TargetMode="External"/><Relationship Id="rId4" Type="http://schemas.openxmlformats.org/officeDocument/2006/relationships/hyperlink" Target="https://www.english-corpora.org/" TargetMode="External"/><Relationship Id="rId9" Type="http://schemas.openxmlformats.org/officeDocument/2006/relationships/hyperlink" Target="https://www.tandfonline.com/doi/pdf/10.1080/00393279408588126?needAccess=true" TargetMode="External"/><Relationship Id="rId14" Type="http://schemas.openxmlformats.org/officeDocument/2006/relationships/hyperlink" Target="https://pdfs.semanticscholar.org/9c85/d2dd7e6d924a1078fb93cac9baaa8a850d3e.pdf" TargetMode="External"/><Relationship Id="rId5" Type="http://schemas.openxmlformats.org/officeDocument/2006/relationships/hyperlink" Target="https://drive.google.com/open?id=1kYMAxZLh7wsDm0pHyoHzO46LxOcn1zl6VWhnelDn-1k" TargetMode="External"/><Relationship Id="rId6" Type="http://schemas.openxmlformats.org/officeDocument/2006/relationships/hyperlink" Target="https://books.google.com/books/about/The_Feminist_Critique_of_Language.html?id=4tAd-9g2bMkC" TargetMode="External"/><Relationship Id="rId7" Type="http://schemas.openxmlformats.org/officeDocument/2006/relationships/hyperlink" Target="https://plato.stanford.edu/archives/fall2017/entries/feminism-language/" TargetMode="External"/><Relationship Id="rId8" Type="http://schemas.openxmlformats.org/officeDocument/2006/relationships/hyperlink" Target="https://www.jstor.org/stable/4288778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lucidchart.com/documents/edit/604e000a-f77f-4056-9927-e45f04a803f6/0?callback=close&amp;name=slides&amp;callback_type=back&amp;v=209&amp;s=720" TargetMode="External"/><Relationship Id="rId4" Type="http://schemas.openxmlformats.org/officeDocument/2006/relationships/image" Target="../media/image14.png"/><Relationship Id="rId5" Type="http://schemas.openxmlformats.org/officeDocument/2006/relationships/hyperlink" Target="https://www.lucidchart.com/documents/edit/f07387a1-08a2-476a-8354-bb64c062cb67/0?callback=close&amp;name=slides&amp;callback_type=back&amp;v=164&amp;s=720" TargetMode="External"/><Relationship Id="rId6"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86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Gender Neutral Language</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Catherine DeJager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make a new pronoun!</a:t>
            </a:r>
            <a:endParaRPr/>
          </a:p>
        </p:txBody>
      </p:sp>
      <p:graphicFrame>
        <p:nvGraphicFramePr>
          <p:cNvPr id="115" name="Google Shape;115;p22"/>
          <p:cNvGraphicFramePr/>
          <p:nvPr/>
        </p:nvGraphicFramePr>
        <p:xfrm>
          <a:off x="311700" y="945550"/>
          <a:ext cx="3000000" cy="3000000"/>
        </p:xfrm>
        <a:graphic>
          <a:graphicData uri="http://schemas.openxmlformats.org/drawingml/2006/table">
            <a:tbl>
              <a:tblPr>
                <a:noFill/>
                <a:tableStyleId>{5C48ED02-3F35-489F-964A-1B0FC6BB8253}</a:tableStyleId>
              </a:tblPr>
              <a:tblGrid>
                <a:gridCol w="1463775"/>
                <a:gridCol w="1419900"/>
                <a:gridCol w="1191650"/>
                <a:gridCol w="1411100"/>
                <a:gridCol w="1305800"/>
                <a:gridCol w="1728375"/>
              </a:tblGrid>
              <a:tr h="190725">
                <a:tc>
                  <a:txBody>
                    <a:bodyPr/>
                    <a:lstStyle/>
                    <a:p>
                      <a:pPr indent="0" lvl="0" marL="0" rtl="0" algn="l">
                        <a:lnSpc>
                          <a:spcPct val="115000"/>
                        </a:lnSpc>
                        <a:spcBef>
                          <a:spcPts val="0"/>
                        </a:spcBef>
                        <a:spcAft>
                          <a:spcPts val="0"/>
                        </a:spcAft>
                        <a:buNone/>
                      </a:pPr>
                      <a:r>
                        <a:rPr lang="en" sz="1000"/>
                        <a:t>Ae (Lindsay, 1920)[58]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Ae is laughing</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I called *aer*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*Aer* eyes gleam</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That is *aers*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Ae likes *aerself*</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0725">
                <a:tc>
                  <a:txBody>
                    <a:bodyPr/>
                    <a:lstStyle/>
                    <a:p>
                      <a:pPr indent="0" lvl="0" marL="0" rtl="0" algn="l">
                        <a:lnSpc>
                          <a:spcPct val="115000"/>
                        </a:lnSpc>
                        <a:spcBef>
                          <a:spcPts val="0"/>
                        </a:spcBef>
                        <a:spcAft>
                          <a:spcPts val="0"/>
                        </a:spcAft>
                        <a:buNone/>
                      </a:pPr>
                      <a:r>
                        <a:rPr lang="en" sz="1000"/>
                        <a:t>E (Spivak, 1983)[59][60]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E is laughing</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I called *Em*</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*Eir* eyes gleam</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That is *Eirs*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E likes *Emself*</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0725">
                <a:tc>
                  <a:txBody>
                    <a:bodyPr/>
                    <a:lstStyle/>
                    <a:p>
                      <a:pPr indent="0" lvl="0" marL="0" rtl="0" algn="l">
                        <a:lnSpc>
                          <a:spcPct val="115000"/>
                        </a:lnSpc>
                        <a:spcBef>
                          <a:spcPts val="0"/>
                        </a:spcBef>
                        <a:spcAft>
                          <a:spcPts val="0"/>
                        </a:spcAft>
                        <a:buNone/>
                      </a:pPr>
                      <a:r>
                        <a:rPr lang="en" sz="1000"/>
                        <a:t>Ey (Elverson, 1975)[61]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*Ey* is laughing</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I called *em*</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*Eir* eyes gleam</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That is *eirs*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Ey likes *eirself*</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0725">
                <a:tc>
                  <a:txBody>
                    <a:bodyPr/>
                    <a:lstStyle/>
                    <a:p>
                      <a:pPr indent="0" lvl="0" marL="0" rtl="0" algn="l">
                        <a:lnSpc>
                          <a:spcPct val="115000"/>
                        </a:lnSpc>
                        <a:spcBef>
                          <a:spcPts val="0"/>
                        </a:spcBef>
                        <a:spcAft>
                          <a:spcPts val="0"/>
                        </a:spcAft>
                        <a:buNone/>
                      </a:pPr>
                      <a:r>
                        <a:rPr lang="en" sz="1000"/>
                        <a:t>Hou (Gom, 2017)[62]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*Hou* is laughing</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I called *hee*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*Hy* eyes gleam</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That is *hine*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Hou likes *hyself*</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0725">
                <a:tc>
                  <a:txBody>
                    <a:bodyPr/>
                    <a:lstStyle/>
                    <a:p>
                      <a:pPr indent="0" lvl="0" marL="0" rtl="0" algn="l">
                        <a:lnSpc>
                          <a:spcPct val="115000"/>
                        </a:lnSpc>
                        <a:spcBef>
                          <a:spcPts val="0"/>
                        </a:spcBef>
                        <a:spcAft>
                          <a:spcPts val="0"/>
                        </a:spcAft>
                        <a:buNone/>
                      </a:pPr>
                      <a:r>
                        <a:rPr lang="en" sz="1000"/>
                        <a:t>Hu (Humanist, 1982)[63]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*Hu* is laughing</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I called *hum*</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*Hus* eyes gleam</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That is *hus*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Hu likes *humself*</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0725">
                <a:tc>
                  <a:txBody>
                    <a:bodyPr/>
                    <a:lstStyle/>
                    <a:p>
                      <a:pPr indent="0" lvl="0" marL="0" rtl="0" algn="l">
                        <a:lnSpc>
                          <a:spcPct val="115000"/>
                        </a:lnSpc>
                        <a:spcBef>
                          <a:spcPts val="0"/>
                        </a:spcBef>
                        <a:spcAft>
                          <a:spcPts val="0"/>
                        </a:spcAft>
                        <a:buNone/>
                      </a:pPr>
                      <a:r>
                        <a:rPr lang="en" sz="1000"/>
                        <a:t>Peh (Dicebox, 2012?)[64][65]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*Peh* is laughing</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I called *pehm*</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*Peh's* eyes gleam</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That is *peh's*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Peh likes *pehself*</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0725">
                <a:tc>
                  <a:txBody>
                    <a:bodyPr/>
                    <a:lstStyle/>
                    <a:p>
                      <a:pPr indent="0" lvl="0" marL="0" rtl="0" algn="l">
                        <a:lnSpc>
                          <a:spcPct val="115000"/>
                        </a:lnSpc>
                        <a:spcBef>
                          <a:spcPts val="0"/>
                        </a:spcBef>
                        <a:spcAft>
                          <a:spcPts val="0"/>
                        </a:spcAft>
                        <a:buNone/>
                      </a:pPr>
                      <a:r>
                        <a:rPr lang="en" sz="1000"/>
                        <a:t>Per (Piercy, 1979)[66]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*Per* is laughing</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I called *per*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*Per* eyes gleam</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That is *pers*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Per likes *perself*</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6550">
                <a:tc>
                  <a:txBody>
                    <a:bodyPr/>
                    <a:lstStyle/>
                    <a:p>
                      <a:pPr indent="0" lvl="0" marL="0" rtl="0" algn="l">
                        <a:lnSpc>
                          <a:spcPct val="115000"/>
                        </a:lnSpc>
                        <a:spcBef>
                          <a:spcPts val="0"/>
                        </a:spcBef>
                        <a:spcAft>
                          <a:spcPts val="0"/>
                        </a:spcAft>
                        <a:buNone/>
                      </a:pPr>
                      <a:r>
                        <a:rPr lang="en" sz="1000"/>
                        <a:t>Thon (Converse, 1884)[67]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*Thon* is laughing</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I called *thon*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*Thons* eyes gleam</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That is *thons*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Thon likes *thonself*</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0725">
                <a:tc>
                  <a:txBody>
                    <a:bodyPr/>
                    <a:lstStyle/>
                    <a:p>
                      <a:pPr indent="0" lvl="0" marL="0" rtl="0" algn="l">
                        <a:lnSpc>
                          <a:spcPct val="115000"/>
                        </a:lnSpc>
                        <a:spcBef>
                          <a:spcPts val="0"/>
                        </a:spcBef>
                        <a:spcAft>
                          <a:spcPts val="0"/>
                        </a:spcAft>
                        <a:buNone/>
                      </a:pPr>
                      <a:r>
                        <a:rPr lang="en" sz="1000"/>
                        <a:t>Ve (Hulme, c. 1980)[68]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*Ve* is laughing</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I called *ver*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*Vis* eyes gleam</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That is *vis*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Ve likes *verself*</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0725">
                <a:tc>
                  <a:txBody>
                    <a:bodyPr/>
                    <a:lstStyle/>
                    <a:p>
                      <a:pPr indent="0" lvl="0" marL="0" rtl="0" algn="l">
                        <a:lnSpc>
                          <a:spcPct val="115000"/>
                        </a:lnSpc>
                        <a:spcBef>
                          <a:spcPts val="0"/>
                        </a:spcBef>
                        <a:spcAft>
                          <a:spcPts val="0"/>
                        </a:spcAft>
                        <a:buNone/>
                      </a:pPr>
                      <a:r>
                        <a:rPr lang="en" sz="1000"/>
                        <a:t>Xe (Rickter, c. 1973)[69]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*Xe* is laughing</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I called *xem*</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*Xyr* eyes gleam</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That is *xyrs*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Xe likes *xemself*</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0725">
                <a:tc>
                  <a:txBody>
                    <a:bodyPr/>
                    <a:lstStyle/>
                    <a:p>
                      <a:pPr indent="0" lvl="0" marL="0" rtl="0" algn="l">
                        <a:lnSpc>
                          <a:spcPct val="115000"/>
                        </a:lnSpc>
                        <a:spcBef>
                          <a:spcPts val="0"/>
                        </a:spcBef>
                        <a:spcAft>
                          <a:spcPts val="0"/>
                        </a:spcAft>
                        <a:buNone/>
                      </a:pPr>
                      <a:r>
                        <a:rPr lang="en" sz="1000"/>
                        <a:t>Yo (regional, c. 2004)[70][71]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*Yo* is laughing</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I called *yo*</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6550">
                <a:tc>
                  <a:txBody>
                    <a:bodyPr/>
                    <a:lstStyle/>
                    <a:p>
                      <a:pPr indent="0" lvl="0" marL="0" rtl="0" algn="l">
                        <a:lnSpc>
                          <a:spcPct val="115000"/>
                        </a:lnSpc>
                        <a:spcBef>
                          <a:spcPts val="0"/>
                        </a:spcBef>
                        <a:spcAft>
                          <a:spcPts val="0"/>
                        </a:spcAft>
                        <a:buNone/>
                      </a:pPr>
                      <a:r>
                        <a:rPr lang="en" sz="1000"/>
                        <a:t>Ze, hir (Bornstein, n.d.)[72]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*Ze (Zie, Sie)* is laughing</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I called *hir*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*Hir* eyes gleam</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That is *hirs*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Ze (Zie, Sie) likes *hirself*</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0725">
                <a:tc>
                  <a:txBody>
                    <a:bodyPr/>
                    <a:lstStyle/>
                    <a:p>
                      <a:pPr indent="0" lvl="0" marL="0" rtl="0" algn="l">
                        <a:lnSpc>
                          <a:spcPct val="115000"/>
                        </a:lnSpc>
                        <a:spcBef>
                          <a:spcPts val="0"/>
                        </a:spcBef>
                        <a:spcAft>
                          <a:spcPts val="0"/>
                        </a:spcAft>
                        <a:buNone/>
                      </a:pPr>
                      <a:r>
                        <a:rPr lang="en" sz="1000"/>
                        <a:t>Ze, mer (Creel, 1997)[73]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*Ze* is laughing</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I called *mer*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*Zer* eyes gleam</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That is *zers*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Ze likes *zemself*</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62400">
                <a:tc>
                  <a:txBody>
                    <a:bodyPr/>
                    <a:lstStyle/>
                    <a:p>
                      <a:pPr indent="0" lvl="0" marL="0" rtl="0" algn="l">
                        <a:lnSpc>
                          <a:spcPct val="115000"/>
                        </a:lnSpc>
                        <a:spcBef>
                          <a:spcPts val="0"/>
                        </a:spcBef>
                        <a:spcAft>
                          <a:spcPts val="0"/>
                        </a:spcAft>
                        <a:buNone/>
                      </a:pPr>
                      <a:r>
                        <a:rPr lang="en" sz="1000"/>
                        <a:t>Ze, zir (unknown, c. 2013)[74]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*Ze (Zie, Sie)* is laughing</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I called *zir/zem*</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*Zir/Zes* eyes gleam</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That is *zirs/zes*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Ze (Zie, Sie) likes *zirself/zemself*</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0725">
                <a:tc>
                  <a:txBody>
                    <a:bodyPr/>
                    <a:lstStyle/>
                    <a:p>
                      <a:pPr indent="0" lvl="0" marL="0" rtl="0" algn="l">
                        <a:lnSpc>
                          <a:spcPct val="115000"/>
                        </a:lnSpc>
                        <a:spcBef>
                          <a:spcPts val="0"/>
                        </a:spcBef>
                        <a:spcAft>
                          <a:spcPts val="0"/>
                        </a:spcAft>
                        <a:buNone/>
                      </a:pPr>
                      <a:r>
                        <a:rPr lang="en" sz="1000"/>
                        <a:t>Zhe (Foldvary, 2000)[75]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*Zhe* is laughing</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I called *zhim*</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*Zher* eyes gleam</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That is *zhers*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Zhe likes *zhimself*</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Feminine noun endings</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“-ess”</a:t>
            </a:r>
            <a:endParaRPr/>
          </a:p>
          <a:p>
            <a:pPr indent="-317500" lvl="1" marL="914400" rtl="0" algn="l">
              <a:spcBef>
                <a:spcPts val="0"/>
              </a:spcBef>
              <a:spcAft>
                <a:spcPts val="0"/>
              </a:spcAft>
              <a:buSzPts val="1400"/>
              <a:buChar char="○"/>
            </a:pPr>
            <a:r>
              <a:rPr lang="en"/>
              <a:t>neighboress, singeress, servantess, dwelleress, sinneress, friendess  and spousess (Wycliffe Bible, 1300s), herdess, charmeress, constabless and guideress (Chaucer)</a:t>
            </a:r>
            <a:endParaRPr/>
          </a:p>
          <a:p>
            <a:pPr indent="-342900" lvl="0" marL="457200" rtl="0" algn="l">
              <a:spcBef>
                <a:spcPts val="0"/>
              </a:spcBef>
              <a:spcAft>
                <a:spcPts val="0"/>
              </a:spcAft>
              <a:buSzPts val="1800"/>
              <a:buChar char="●"/>
            </a:pPr>
            <a:r>
              <a:rPr lang="en"/>
              <a:t>“-ster”</a:t>
            </a:r>
            <a:endParaRPr/>
          </a:p>
          <a:p>
            <a:pPr indent="-317500" lvl="1" marL="914400" rtl="0" algn="l">
              <a:spcBef>
                <a:spcPts val="0"/>
              </a:spcBef>
              <a:spcAft>
                <a:spcPts val="0"/>
              </a:spcAft>
              <a:buSzPts val="1400"/>
              <a:buChar char="○"/>
            </a:pPr>
            <a:r>
              <a:rPr lang="en"/>
              <a:t>Spinster, brewster, singster</a:t>
            </a:r>
            <a:endParaRPr/>
          </a:p>
          <a:p>
            <a:pPr indent="-342900" lvl="0" marL="457200" rtl="0" algn="l">
              <a:spcBef>
                <a:spcPts val="0"/>
              </a:spcBef>
              <a:spcAft>
                <a:spcPts val="0"/>
              </a:spcAft>
              <a:buSzPts val="1800"/>
              <a:buChar char="●"/>
            </a:pPr>
            <a:r>
              <a:rPr lang="en"/>
              <a:t>“-trix”</a:t>
            </a:r>
            <a:endParaRPr/>
          </a:p>
          <a:p>
            <a:pPr indent="-317500" lvl="1" marL="914400" rtl="0" algn="l">
              <a:spcBef>
                <a:spcPts val="0"/>
              </a:spcBef>
              <a:spcAft>
                <a:spcPts val="0"/>
              </a:spcAft>
              <a:buSzPts val="1400"/>
              <a:buChar char="○"/>
            </a:pPr>
            <a:r>
              <a:rPr lang="en"/>
              <a:t>admistratrixes, executrixes, mediatrixes (female mediators) and inheritrixes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“Connecticut doesn’t need a governess”</a:t>
            </a:r>
            <a:endParaRPr/>
          </a:p>
        </p:txBody>
      </p:sp>
      <p:pic>
        <p:nvPicPr>
          <p:cNvPr id="127" name="Google Shape;127;p24"/>
          <p:cNvPicPr preferRelativeResize="0"/>
          <p:nvPr/>
        </p:nvPicPr>
        <p:blipFill>
          <a:blip r:embed="rId3">
            <a:alphaModFix/>
          </a:blip>
          <a:stretch>
            <a:fillRect/>
          </a:stretch>
        </p:blipFill>
        <p:spPr>
          <a:xfrm>
            <a:off x="1685925" y="1068425"/>
            <a:ext cx="5772150" cy="3848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your title?</a:t>
            </a:r>
            <a:endParaRPr/>
          </a:p>
        </p:txBody>
      </p:sp>
      <p:sp>
        <p:nvSpPr>
          <p:cNvPr id="133" name="Google Shape;133;p25"/>
          <p:cNvSpPr txBox="1"/>
          <p:nvPr>
            <p:ph idx="1" type="body"/>
          </p:nvPr>
        </p:nvSpPr>
        <p:spPr>
          <a:xfrm>
            <a:off x="311700" y="1152475"/>
            <a:ext cx="8520600" cy="1068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“What is manipulative is taking the original word ‘mistress’ and contracting it in two ways, ‘Mrs.’ and ‘Miss’, not for brevity but to indicate whether a woman is a possession or up for grabs” - poet Ann Sheldon, as cited in </a:t>
            </a:r>
            <a:r>
              <a:rPr i="1" lang="en"/>
              <a:t>Words and Women</a:t>
            </a:r>
            <a:endParaRPr/>
          </a:p>
        </p:txBody>
      </p:sp>
      <p:graphicFrame>
        <p:nvGraphicFramePr>
          <p:cNvPr id="134" name="Google Shape;134;p25"/>
          <p:cNvGraphicFramePr/>
          <p:nvPr/>
        </p:nvGraphicFramePr>
        <p:xfrm>
          <a:off x="197625" y="2220775"/>
          <a:ext cx="3000000" cy="3000000"/>
        </p:xfrm>
        <a:graphic>
          <a:graphicData uri="http://schemas.openxmlformats.org/drawingml/2006/table">
            <a:tbl>
              <a:tblPr>
                <a:noFill/>
                <a:tableStyleId>{ED7C55F9-958C-48C5-9B30-B020B3CC5A50}</a:tableStyleId>
              </a:tblPr>
              <a:tblGrid>
                <a:gridCol w="1458125"/>
                <a:gridCol w="1458125"/>
                <a:gridCol w="1458125"/>
                <a:gridCol w="1458125"/>
                <a:gridCol w="1458125"/>
                <a:gridCol w="1458125"/>
              </a:tblGrid>
              <a:tr h="1048775">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2"/>
                          </a:solidFill>
                        </a:rPr>
                        <a:t>Male</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2"/>
                          </a:solidFill>
                        </a:rPr>
                        <a:t>Female, married</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2"/>
                          </a:solidFill>
                        </a:rPr>
                        <a:t>Female, unmarried</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2"/>
                          </a:solidFill>
                        </a:rPr>
                        <a:t>Female</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2"/>
                          </a:solidFill>
                        </a:rPr>
                        <a:t>Gender neutral</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683700">
                <a:tc>
                  <a:txBody>
                    <a:bodyPr/>
                    <a:lstStyle/>
                    <a:p>
                      <a:pPr indent="0" lvl="0" marL="0" rtl="0" algn="l">
                        <a:spcBef>
                          <a:spcPts val="0"/>
                        </a:spcBef>
                        <a:spcAft>
                          <a:spcPts val="0"/>
                        </a:spcAft>
                        <a:buNone/>
                      </a:pPr>
                      <a:r>
                        <a:rPr lang="en">
                          <a:solidFill>
                            <a:schemeClr val="lt2"/>
                          </a:solidFill>
                        </a:rPr>
                        <a:t>Title</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2"/>
                          </a:solidFill>
                        </a:rPr>
                        <a:t>Mr</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2"/>
                          </a:solidFill>
                        </a:rPr>
                        <a:t>Mrs</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2"/>
                          </a:solidFill>
                        </a:rPr>
                        <a:t>Miss</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2"/>
                          </a:solidFill>
                        </a:rPr>
                        <a:t>Ms</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2"/>
                          </a:solidFill>
                        </a:rPr>
                        <a:t>Mx</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1048775">
                <a:tc>
                  <a:txBody>
                    <a:bodyPr/>
                    <a:lstStyle/>
                    <a:p>
                      <a:pPr indent="0" lvl="0" marL="0" rtl="0" algn="l">
                        <a:spcBef>
                          <a:spcPts val="0"/>
                        </a:spcBef>
                        <a:spcAft>
                          <a:spcPts val="0"/>
                        </a:spcAft>
                        <a:buNone/>
                      </a:pPr>
                      <a:r>
                        <a:rPr lang="en">
                          <a:solidFill>
                            <a:schemeClr val="lt2"/>
                          </a:solidFill>
                        </a:rPr>
                        <a:t>Year of introduction (according to OED)</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2"/>
                          </a:solidFill>
                        </a:rPr>
                        <a:t>1449</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2"/>
                          </a:solidFill>
                        </a:rPr>
                        <a:t>1485</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2"/>
                          </a:solidFill>
                        </a:rPr>
                        <a:t>1667</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2"/>
                          </a:solidFill>
                        </a:rPr>
                        <a:t>1901</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2"/>
                          </a:solidFill>
                        </a:rPr>
                        <a:t>1977</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Language about God</a:t>
            </a:r>
            <a:endParaRPr/>
          </a:p>
        </p:txBody>
      </p:sp>
      <p:sp>
        <p:nvSpPr>
          <p:cNvPr id="140" name="Google Shape;140;p26"/>
          <p:cNvSpPr txBox="1"/>
          <p:nvPr>
            <p:ph idx="1" type="body"/>
          </p:nvPr>
        </p:nvSpPr>
        <p:spPr>
          <a:xfrm>
            <a:off x="311700" y="1011750"/>
            <a:ext cx="8520600" cy="413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rPr>
              <a:t>“But inevitably, when words like </a:t>
            </a:r>
            <a:r>
              <a:rPr i="1" lang="en">
                <a:highlight>
                  <a:srgbClr val="FFFFFF"/>
                </a:highlight>
              </a:rPr>
              <a:t>father</a:t>
            </a:r>
            <a:r>
              <a:rPr lang="en">
                <a:highlight>
                  <a:srgbClr val="FFFFFF"/>
                </a:highlight>
              </a:rPr>
              <a:t> and </a:t>
            </a:r>
            <a:r>
              <a:rPr i="1" lang="en">
                <a:highlight>
                  <a:srgbClr val="FFFFFF"/>
                </a:highlight>
              </a:rPr>
              <a:t>king</a:t>
            </a:r>
            <a:r>
              <a:rPr lang="en">
                <a:highlight>
                  <a:srgbClr val="FFFFFF"/>
                </a:highlight>
              </a:rPr>
              <a:t> are used to evoke the image of a personal God, at some level of consciousness it is a male image that takes hold. And since the same symbols are used of male human beings--from whom, out of analogy, the images of God have been drawn--female human beings become less God-like, less perfect, different, “the other.”” - </a:t>
            </a:r>
            <a:r>
              <a:rPr i="1" lang="en">
                <a:highlight>
                  <a:srgbClr val="FFFFFF"/>
                </a:highlight>
              </a:rPr>
              <a:t>Words and Women</a:t>
            </a:r>
            <a:endParaRPr>
              <a:highlight>
                <a:srgbClr val="FFFFFF"/>
              </a:highlight>
            </a:endParaRPr>
          </a:p>
          <a:p>
            <a:pPr indent="0" lvl="0" marL="0" rtl="0" algn="l">
              <a:spcBef>
                <a:spcPts val="1000"/>
              </a:spcBef>
              <a:spcAft>
                <a:spcPts val="0"/>
              </a:spcAft>
              <a:buNone/>
            </a:pPr>
            <a:r>
              <a:rPr lang="en" sz="1800">
                <a:highlight>
                  <a:srgbClr val="FFFFFF"/>
                </a:highlight>
              </a:rPr>
              <a:t>“When women challenge the masculine linguistic symbols for God, what they are asking, among other things, is whether these metaphors do not encourage a double standard for evaluating human beings in addition to reinforcing an idolatrous concept of the deity.” - </a:t>
            </a:r>
            <a:r>
              <a:rPr i="1" lang="en" sz="1800">
                <a:highlight>
                  <a:srgbClr val="FFFFFF"/>
                </a:highlight>
              </a:rPr>
              <a:t>Words and Women</a:t>
            </a:r>
            <a:endParaRPr>
              <a:solidFill>
                <a:schemeClr val="dk2"/>
              </a:solidFill>
              <a:highlight>
                <a:srgbClr val="FFFFFF"/>
              </a:highlight>
            </a:endParaRPr>
          </a:p>
          <a:p>
            <a:pPr indent="0" lvl="0" marL="0" rtl="0" algn="l">
              <a:spcBef>
                <a:spcPts val="1000"/>
              </a:spcBef>
              <a:spcAft>
                <a:spcPts val="1000"/>
              </a:spcAft>
              <a:buClr>
                <a:schemeClr val="dk2"/>
              </a:buClr>
              <a:buSzPts val="1100"/>
              <a:buFont typeface="Arial"/>
              <a:buNone/>
            </a:pPr>
            <a:r>
              <a:rPr lang="en"/>
              <a:t>“We ought therefore to recall that God transcends the human distinction between the sexes. He is neither man nor woman: he is God.” - Pope John Paul, </a:t>
            </a:r>
            <a:r>
              <a:rPr i="1" lang="en"/>
              <a:t>Catechism of the Catholic Church</a:t>
            </a:r>
            <a:r>
              <a:rPr lang="en"/>
              <a:t> (article 239), 1992</a:t>
            </a:r>
            <a:endParaRPr>
              <a:solidFill>
                <a:schemeClr val="dk2"/>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Collins Report (2010)</a:t>
            </a:r>
            <a:endParaRPr/>
          </a:p>
        </p:txBody>
      </p:sp>
      <p:pic>
        <p:nvPicPr>
          <p:cNvPr id="146" name="Google Shape;146;p27"/>
          <p:cNvPicPr preferRelativeResize="0"/>
          <p:nvPr/>
        </p:nvPicPr>
        <p:blipFill>
          <a:blip r:embed="rId3">
            <a:alphaModFix/>
          </a:blip>
          <a:stretch>
            <a:fillRect/>
          </a:stretch>
        </p:blipFill>
        <p:spPr>
          <a:xfrm>
            <a:off x="152400" y="1068425"/>
            <a:ext cx="3354487" cy="3770275"/>
          </a:xfrm>
          <a:prstGeom prst="rect">
            <a:avLst/>
          </a:prstGeom>
          <a:noFill/>
          <a:ln>
            <a:noFill/>
          </a:ln>
        </p:spPr>
      </p:pic>
      <p:pic>
        <p:nvPicPr>
          <p:cNvPr id="147" name="Google Shape;147;p27"/>
          <p:cNvPicPr preferRelativeResize="0"/>
          <p:nvPr/>
        </p:nvPicPr>
        <p:blipFill>
          <a:blip r:embed="rId4">
            <a:alphaModFix/>
          </a:blip>
          <a:stretch>
            <a:fillRect/>
          </a:stretch>
        </p:blipFill>
        <p:spPr>
          <a:xfrm>
            <a:off x="3659287" y="1220825"/>
            <a:ext cx="5332313" cy="324389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8"/>
          <p:cNvPicPr preferRelativeResize="0"/>
          <p:nvPr/>
        </p:nvPicPr>
        <p:blipFill>
          <a:blip r:embed="rId3">
            <a:alphaModFix/>
          </a:blip>
          <a:stretch>
            <a:fillRect/>
          </a:stretch>
        </p:blipFill>
        <p:spPr>
          <a:xfrm>
            <a:off x="-12" y="-12"/>
            <a:ext cx="7419975" cy="2105025"/>
          </a:xfrm>
          <a:prstGeom prst="rect">
            <a:avLst/>
          </a:prstGeom>
          <a:noFill/>
          <a:ln>
            <a:noFill/>
          </a:ln>
        </p:spPr>
      </p:pic>
      <p:pic>
        <p:nvPicPr>
          <p:cNvPr id="153" name="Google Shape;153;p28"/>
          <p:cNvPicPr preferRelativeResize="0"/>
          <p:nvPr/>
        </p:nvPicPr>
        <p:blipFill>
          <a:blip r:embed="rId4">
            <a:alphaModFix/>
          </a:blip>
          <a:stretch>
            <a:fillRect/>
          </a:stretch>
        </p:blipFill>
        <p:spPr>
          <a:xfrm>
            <a:off x="-12" y="2801825"/>
            <a:ext cx="6162675" cy="2057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9"/>
          <p:cNvPicPr preferRelativeResize="0"/>
          <p:nvPr/>
        </p:nvPicPr>
        <p:blipFill>
          <a:blip r:embed="rId3">
            <a:alphaModFix/>
          </a:blip>
          <a:stretch>
            <a:fillRect/>
          </a:stretch>
        </p:blipFill>
        <p:spPr>
          <a:xfrm>
            <a:off x="0" y="-6"/>
            <a:ext cx="9144000" cy="2026811"/>
          </a:xfrm>
          <a:prstGeom prst="rect">
            <a:avLst/>
          </a:prstGeom>
          <a:noFill/>
          <a:ln>
            <a:noFill/>
          </a:ln>
        </p:spPr>
      </p:pic>
      <p:pic>
        <p:nvPicPr>
          <p:cNvPr id="159" name="Google Shape;159;p29"/>
          <p:cNvPicPr preferRelativeResize="0"/>
          <p:nvPr/>
        </p:nvPicPr>
        <p:blipFill>
          <a:blip r:embed="rId4">
            <a:alphaModFix/>
          </a:blip>
          <a:stretch>
            <a:fillRect/>
          </a:stretch>
        </p:blipFill>
        <p:spPr>
          <a:xfrm>
            <a:off x="0" y="2026812"/>
            <a:ext cx="9144000" cy="17637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30"/>
          <p:cNvPicPr preferRelativeResize="0"/>
          <p:nvPr/>
        </p:nvPicPr>
        <p:blipFill rotWithShape="1">
          <a:blip r:embed="rId3">
            <a:alphaModFix/>
          </a:blip>
          <a:srcRect b="0" l="0" r="0" t="0"/>
          <a:stretch/>
        </p:blipFill>
        <p:spPr>
          <a:xfrm>
            <a:off x="0" y="11"/>
            <a:ext cx="9143999" cy="193787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make your language gender neutral</a:t>
            </a:r>
            <a:endParaRPr/>
          </a:p>
        </p:txBody>
      </p:sp>
      <p:sp>
        <p:nvSpPr>
          <p:cNvPr id="170" name="Google Shape;170;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Use non-discriminatory language</a:t>
            </a:r>
            <a:endParaRPr/>
          </a:p>
          <a:p>
            <a:pPr indent="-317500" lvl="1" marL="914400" rtl="0" algn="l">
              <a:spcBef>
                <a:spcPts val="0"/>
              </a:spcBef>
              <a:spcAft>
                <a:spcPts val="0"/>
              </a:spcAft>
              <a:buSzPts val="1400"/>
              <a:buAutoNum type="arabicPeriod"/>
            </a:pPr>
            <a:r>
              <a:rPr lang="en"/>
              <a:t>Forms of address</a:t>
            </a:r>
            <a:endParaRPr/>
          </a:p>
          <a:p>
            <a:pPr indent="-317500" lvl="1" marL="914400" rtl="0" algn="l">
              <a:spcBef>
                <a:spcPts val="0"/>
              </a:spcBef>
              <a:spcAft>
                <a:spcPts val="0"/>
              </a:spcAft>
              <a:buSzPts val="1400"/>
              <a:buAutoNum type="arabicPeriod"/>
            </a:pPr>
            <a:r>
              <a:rPr lang="en"/>
              <a:t>Avoid expressions that reinforce gender stereotypes</a:t>
            </a:r>
            <a:endParaRPr/>
          </a:p>
          <a:p>
            <a:pPr indent="-342900" lvl="0" marL="457200" rtl="0" algn="l">
              <a:spcBef>
                <a:spcPts val="0"/>
              </a:spcBef>
              <a:spcAft>
                <a:spcPts val="0"/>
              </a:spcAft>
              <a:buSzPts val="1800"/>
              <a:buAutoNum type="arabicPeriod"/>
            </a:pPr>
            <a:r>
              <a:rPr lang="en"/>
              <a:t>Make gender visible when it is relevant for communication</a:t>
            </a:r>
            <a:endParaRPr/>
          </a:p>
          <a:p>
            <a:pPr indent="-317500" lvl="1" marL="914400" rtl="0" algn="l">
              <a:spcBef>
                <a:spcPts val="0"/>
              </a:spcBef>
              <a:spcAft>
                <a:spcPts val="0"/>
              </a:spcAft>
              <a:buSzPts val="1400"/>
              <a:buAutoNum type="arabicPeriod"/>
            </a:pPr>
            <a:r>
              <a:rPr lang="en"/>
              <a:t>Using feminine and masculine pronouns</a:t>
            </a:r>
            <a:endParaRPr/>
          </a:p>
          <a:p>
            <a:pPr indent="-317500" lvl="1" marL="914400" rtl="0" algn="l">
              <a:spcBef>
                <a:spcPts val="0"/>
              </a:spcBef>
              <a:spcAft>
                <a:spcPts val="0"/>
              </a:spcAft>
              <a:buSzPts val="1400"/>
              <a:buAutoNum type="arabicPeriod"/>
            </a:pPr>
            <a:r>
              <a:rPr lang="en"/>
              <a:t>Using two different words</a:t>
            </a:r>
            <a:endParaRPr/>
          </a:p>
          <a:p>
            <a:pPr indent="-342900" lvl="0" marL="457200" rtl="0" algn="l">
              <a:spcBef>
                <a:spcPts val="0"/>
              </a:spcBef>
              <a:spcAft>
                <a:spcPts val="0"/>
              </a:spcAft>
              <a:buSzPts val="1800"/>
              <a:buAutoNum type="arabicPeriod"/>
            </a:pPr>
            <a:r>
              <a:rPr lang="en"/>
              <a:t>Do not make gender visible when it is not relevant for communication</a:t>
            </a:r>
            <a:endParaRPr/>
          </a:p>
          <a:p>
            <a:pPr indent="-317500" lvl="1" marL="914400" rtl="0" algn="l">
              <a:spcBef>
                <a:spcPts val="0"/>
              </a:spcBef>
              <a:spcAft>
                <a:spcPts val="0"/>
              </a:spcAft>
              <a:buSzPts val="1400"/>
              <a:buAutoNum type="arabicPeriod"/>
            </a:pPr>
            <a:r>
              <a:rPr lang="en"/>
              <a:t>Use gender-neutral words</a:t>
            </a:r>
            <a:endParaRPr/>
          </a:p>
          <a:p>
            <a:pPr indent="-317500" lvl="1" marL="914400" rtl="0" algn="l">
              <a:spcBef>
                <a:spcPts val="0"/>
              </a:spcBef>
              <a:spcAft>
                <a:spcPts val="0"/>
              </a:spcAft>
              <a:buSzPts val="1400"/>
              <a:buAutoNum type="arabicPeriod"/>
            </a:pPr>
            <a:r>
              <a:rPr lang="en"/>
              <a:t>Using plural pronouns/adjectives</a:t>
            </a:r>
            <a:endParaRPr/>
          </a:p>
          <a:p>
            <a:pPr indent="-317500" lvl="1" marL="914400" rtl="0" algn="l">
              <a:spcBef>
                <a:spcPts val="0"/>
              </a:spcBef>
              <a:spcAft>
                <a:spcPts val="0"/>
              </a:spcAft>
              <a:buSzPts val="1400"/>
              <a:buAutoNum type="arabicPeriod"/>
            </a:pPr>
            <a:r>
              <a:rPr lang="en"/>
              <a:t>Use the pronoun </a:t>
            </a:r>
            <a:r>
              <a:rPr i="1" lang="en"/>
              <a:t>one</a:t>
            </a:r>
            <a:endParaRPr/>
          </a:p>
          <a:p>
            <a:pPr indent="-317500" lvl="1" marL="914400" rtl="0" algn="l">
              <a:spcBef>
                <a:spcPts val="0"/>
              </a:spcBef>
              <a:spcAft>
                <a:spcPts val="0"/>
              </a:spcAft>
              <a:buSzPts val="1400"/>
              <a:buAutoNum type="arabicPeriod"/>
            </a:pPr>
            <a:r>
              <a:rPr lang="en"/>
              <a:t>Use the relative pronoun </a:t>
            </a:r>
            <a:r>
              <a:rPr i="1" lang="en"/>
              <a:t>who</a:t>
            </a:r>
            <a:endParaRPr/>
          </a:p>
          <a:p>
            <a:pPr indent="-317500" lvl="1" marL="914400" rtl="0" algn="l">
              <a:spcBef>
                <a:spcPts val="0"/>
              </a:spcBef>
              <a:spcAft>
                <a:spcPts val="0"/>
              </a:spcAft>
              <a:buSzPts val="1400"/>
              <a:buAutoNum type="arabicPeriod"/>
            </a:pPr>
            <a:r>
              <a:rPr lang="en"/>
              <a:t>Use a plural antecedent</a:t>
            </a:r>
            <a:endParaRPr/>
          </a:p>
          <a:p>
            <a:pPr indent="-317500" lvl="1" marL="914400" rtl="0" algn="l">
              <a:spcBef>
                <a:spcPts val="0"/>
              </a:spcBef>
              <a:spcAft>
                <a:spcPts val="0"/>
              </a:spcAft>
              <a:buSzPts val="1400"/>
              <a:buAutoNum type="arabicPeriod"/>
            </a:pPr>
            <a:r>
              <a:rPr lang="en"/>
              <a:t>Omit the gendered word</a:t>
            </a:r>
            <a:endParaRPr/>
          </a:p>
          <a:p>
            <a:pPr indent="-317500" lvl="1" marL="914400" rtl="0" algn="l">
              <a:spcBef>
                <a:spcPts val="0"/>
              </a:spcBef>
              <a:spcAft>
                <a:spcPts val="0"/>
              </a:spcAft>
              <a:buSzPts val="1400"/>
              <a:buAutoNum type="arabicPeriod"/>
            </a:pPr>
            <a:r>
              <a:rPr lang="en"/>
              <a:t>Use the passive voice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gender neutral language?</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“language that avoids bias towards a particular sex or social gender.” (Wikipedia)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make your language gender neutral</a:t>
            </a:r>
            <a:endParaRPr/>
          </a:p>
        </p:txBody>
      </p:sp>
      <p:sp>
        <p:nvSpPr>
          <p:cNvPr id="176" name="Google Shape;176;p32"/>
          <p:cNvSpPr txBox="1"/>
          <p:nvPr>
            <p:ph idx="1" type="body"/>
          </p:nvPr>
        </p:nvSpPr>
        <p:spPr>
          <a:xfrm>
            <a:off x="311700" y="1152475"/>
            <a:ext cx="8520600" cy="216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Use non-discriminatory language</a:t>
            </a:r>
            <a:endParaRPr/>
          </a:p>
          <a:p>
            <a:pPr indent="-317500" lvl="1" marL="914400" rtl="0" algn="l">
              <a:spcBef>
                <a:spcPts val="0"/>
              </a:spcBef>
              <a:spcAft>
                <a:spcPts val="0"/>
              </a:spcAft>
              <a:buSzPts val="1400"/>
              <a:buAutoNum type="arabicPeriod"/>
            </a:pPr>
            <a:r>
              <a:rPr lang="en"/>
              <a:t>Forms of address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17500" lvl="1" marL="914400" rtl="0" algn="l">
              <a:spcBef>
                <a:spcPts val="1600"/>
              </a:spcBef>
              <a:spcAft>
                <a:spcPts val="0"/>
              </a:spcAft>
              <a:buSzPts val="1400"/>
              <a:buAutoNum type="arabicPeriod"/>
            </a:pPr>
            <a:r>
              <a:rPr lang="en"/>
              <a:t>Avoid gender-biased expressions or expressions that reinforce gender stereotypes</a:t>
            </a:r>
            <a:endParaRPr/>
          </a:p>
        </p:txBody>
      </p:sp>
      <p:graphicFrame>
        <p:nvGraphicFramePr>
          <p:cNvPr id="177" name="Google Shape;177;p32"/>
          <p:cNvGraphicFramePr/>
          <p:nvPr/>
        </p:nvGraphicFramePr>
        <p:xfrm>
          <a:off x="0" y="1953750"/>
          <a:ext cx="3000000" cy="3000000"/>
        </p:xfrm>
        <a:graphic>
          <a:graphicData uri="http://schemas.openxmlformats.org/drawingml/2006/table">
            <a:tbl>
              <a:tblPr>
                <a:noFill/>
                <a:tableStyleId>{ED7C55F9-958C-48C5-9B30-B020B3CC5A50}</a:tableStyleId>
              </a:tblPr>
              <a:tblGrid>
                <a:gridCol w="4572000"/>
                <a:gridCol w="4572000"/>
              </a:tblGrid>
              <a:tr h="338475">
                <a:tc>
                  <a:txBody>
                    <a:bodyPr/>
                    <a:lstStyle/>
                    <a:p>
                      <a:pPr indent="0" lvl="0" marL="0" rtl="0" algn="l">
                        <a:spcBef>
                          <a:spcPts val="0"/>
                        </a:spcBef>
                        <a:spcAft>
                          <a:spcPts val="0"/>
                        </a:spcAft>
                        <a:buNone/>
                      </a:pPr>
                      <a:r>
                        <a:rPr lang="en"/>
                        <a:t>Less inclusive</a:t>
                      </a:r>
                      <a:endParaRPr/>
                    </a:p>
                  </a:txBody>
                  <a:tcPr marT="91425" marB="91425" marR="91425" marL="91425"/>
                </a:tc>
                <a:tc>
                  <a:txBody>
                    <a:bodyPr/>
                    <a:lstStyle/>
                    <a:p>
                      <a:pPr indent="0" lvl="0" marL="0" rtl="0" algn="l">
                        <a:spcBef>
                          <a:spcPts val="0"/>
                        </a:spcBef>
                        <a:spcAft>
                          <a:spcPts val="0"/>
                        </a:spcAft>
                        <a:buNone/>
                      </a:pPr>
                      <a:r>
                        <a:rPr lang="en"/>
                        <a:t>More inclusive</a:t>
                      </a:r>
                      <a:endParaRPr/>
                    </a:p>
                  </a:txBody>
                  <a:tcPr marT="91425" marB="91425" marR="91425" marL="91425"/>
                </a:tc>
              </a:tr>
              <a:tr h="455075">
                <a:tc>
                  <a:txBody>
                    <a:bodyPr/>
                    <a:lstStyle/>
                    <a:p>
                      <a:pPr indent="0" lvl="0" marL="0" rtl="0" algn="l">
                        <a:spcBef>
                          <a:spcPts val="0"/>
                        </a:spcBef>
                        <a:spcAft>
                          <a:spcPts val="0"/>
                        </a:spcAft>
                        <a:buNone/>
                      </a:pPr>
                      <a:r>
                        <a:rPr lang="en" sz="1050">
                          <a:solidFill>
                            <a:schemeClr val="accent1"/>
                          </a:solidFill>
                          <a:highlight>
                            <a:srgbClr val="FFFFFF"/>
                          </a:highlight>
                          <a:latin typeface="Roboto"/>
                          <a:ea typeface="Roboto"/>
                          <a:cs typeface="Roboto"/>
                          <a:sym typeface="Roboto"/>
                        </a:rPr>
                        <a:t>“Professor Smith (surname and title for a man) and Madeline (first name for a woman) will attend the luncheon.”</a:t>
                      </a:r>
                      <a:endParaRPr/>
                    </a:p>
                  </a:txBody>
                  <a:tcPr marT="91425" marB="91425" marR="91425" marL="91425"/>
                </a:tc>
                <a:tc>
                  <a:txBody>
                    <a:bodyPr/>
                    <a:lstStyle/>
                    <a:p>
                      <a:pPr indent="0" lvl="0" marL="0" rtl="0" algn="l">
                        <a:spcBef>
                          <a:spcPts val="0"/>
                        </a:spcBef>
                        <a:spcAft>
                          <a:spcPts val="0"/>
                        </a:spcAft>
                        <a:buNone/>
                      </a:pPr>
                      <a:r>
                        <a:rPr lang="en" sz="1050">
                          <a:solidFill>
                            <a:schemeClr val="accent1"/>
                          </a:solidFill>
                          <a:highlight>
                            <a:srgbClr val="FFFFFF"/>
                          </a:highlight>
                          <a:latin typeface="Roboto"/>
                          <a:ea typeface="Roboto"/>
                          <a:cs typeface="Roboto"/>
                          <a:sym typeface="Roboto"/>
                        </a:rPr>
                        <a:t>“Professor Smith and Professor Jones will attend the luncheon (surname and title for both).”</a:t>
                      </a:r>
                      <a:endParaRPr/>
                    </a:p>
                  </a:txBody>
                  <a:tcPr marT="91425" marB="91425" marR="91425" marL="91425"/>
                </a:tc>
              </a:tr>
            </a:tbl>
          </a:graphicData>
        </a:graphic>
      </p:graphicFrame>
      <p:graphicFrame>
        <p:nvGraphicFramePr>
          <p:cNvPr id="178" name="Google Shape;178;p32"/>
          <p:cNvGraphicFramePr/>
          <p:nvPr/>
        </p:nvGraphicFramePr>
        <p:xfrm>
          <a:off x="0" y="3317875"/>
          <a:ext cx="3000000" cy="3000000"/>
        </p:xfrm>
        <a:graphic>
          <a:graphicData uri="http://schemas.openxmlformats.org/drawingml/2006/table">
            <a:tbl>
              <a:tblPr>
                <a:noFill/>
                <a:tableStyleId>{ED7C55F9-958C-48C5-9B30-B020B3CC5A50}</a:tableStyleId>
              </a:tblPr>
              <a:tblGrid>
                <a:gridCol w="4572000"/>
                <a:gridCol w="4572000"/>
              </a:tblGrid>
              <a:tr h="338475">
                <a:tc>
                  <a:txBody>
                    <a:bodyPr/>
                    <a:lstStyle/>
                    <a:p>
                      <a:pPr indent="0" lvl="0" marL="0" rtl="0" algn="l">
                        <a:spcBef>
                          <a:spcPts val="0"/>
                        </a:spcBef>
                        <a:spcAft>
                          <a:spcPts val="0"/>
                        </a:spcAft>
                        <a:buNone/>
                      </a:pPr>
                      <a:r>
                        <a:rPr lang="en"/>
                        <a:t>Less inclusive</a:t>
                      </a:r>
                      <a:endParaRPr/>
                    </a:p>
                  </a:txBody>
                  <a:tcPr marT="91425" marB="91425" marR="91425" marL="91425"/>
                </a:tc>
                <a:tc>
                  <a:txBody>
                    <a:bodyPr/>
                    <a:lstStyle/>
                    <a:p>
                      <a:pPr indent="0" lvl="0" marL="0" rtl="0" algn="l">
                        <a:spcBef>
                          <a:spcPts val="0"/>
                        </a:spcBef>
                        <a:spcAft>
                          <a:spcPts val="0"/>
                        </a:spcAft>
                        <a:buNone/>
                      </a:pPr>
                      <a:r>
                        <a:rPr lang="en"/>
                        <a:t>More inclusive</a:t>
                      </a:r>
                      <a:endParaRPr/>
                    </a:p>
                  </a:txBody>
                  <a:tcPr marT="91425" marB="91425" marR="91425" marL="91425"/>
                </a:tc>
              </a:tr>
              <a:tr h="455075">
                <a:tc>
                  <a:txBody>
                    <a:bodyPr/>
                    <a:lstStyle/>
                    <a:p>
                      <a:pPr indent="0" lvl="0" marL="0" rtl="0" algn="l">
                        <a:spcBef>
                          <a:spcPts val="0"/>
                        </a:spcBef>
                        <a:spcAft>
                          <a:spcPts val="0"/>
                        </a:spcAft>
                        <a:buNone/>
                      </a:pPr>
                      <a:r>
                        <a:rPr lang="en" sz="1050">
                          <a:solidFill>
                            <a:schemeClr val="accent1"/>
                          </a:solidFill>
                          <a:highlight>
                            <a:srgbClr val="FFFFFF"/>
                          </a:highlight>
                          <a:latin typeface="Roboto"/>
                          <a:ea typeface="Roboto"/>
                          <a:cs typeface="Roboto"/>
                          <a:sym typeface="Roboto"/>
                        </a:rPr>
                        <a:t>“Guests are cordially invited to attend with their wives.”</a:t>
                      </a:r>
                      <a:endParaRPr/>
                    </a:p>
                  </a:txBody>
                  <a:tcPr marT="91425" marB="91425" marR="91425" marL="91425"/>
                </a:tc>
                <a:tc>
                  <a:txBody>
                    <a:bodyPr/>
                    <a:lstStyle/>
                    <a:p>
                      <a:pPr indent="0" lvl="0" marL="0" rtl="0" algn="l">
                        <a:spcBef>
                          <a:spcPts val="0"/>
                        </a:spcBef>
                        <a:spcAft>
                          <a:spcPts val="0"/>
                        </a:spcAft>
                        <a:buNone/>
                      </a:pPr>
                      <a:r>
                        <a:rPr lang="en" sz="1050">
                          <a:solidFill>
                            <a:schemeClr val="accent1"/>
                          </a:solidFill>
                          <a:highlight>
                            <a:srgbClr val="FFFFFF"/>
                          </a:highlight>
                          <a:latin typeface="Roboto"/>
                          <a:ea typeface="Roboto"/>
                          <a:cs typeface="Roboto"/>
                          <a:sym typeface="Roboto"/>
                        </a:rPr>
                        <a:t>“Guests are cordially invited to attend with their partners.”</a:t>
                      </a:r>
                      <a:endParaRPr/>
                    </a:p>
                  </a:txBody>
                  <a:tcPr marT="91425" marB="91425" marR="91425" marL="91425"/>
                </a:tc>
              </a:tr>
            </a:tbl>
          </a:graphicData>
        </a:graphic>
      </p:graphicFrame>
      <p:sp>
        <p:nvSpPr>
          <p:cNvPr id="179" name="Google Shape;179;p32"/>
          <p:cNvSpPr txBox="1"/>
          <p:nvPr/>
        </p:nvSpPr>
        <p:spPr>
          <a:xfrm>
            <a:off x="90950" y="4262075"/>
            <a:ext cx="9053100" cy="5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Discriminatory examples: “She throws/runs/fights like a girl”, “In a manly way.”, “Oh, that’s women’s work”</a:t>
            </a:r>
            <a:endParaRPr>
              <a:latin typeface="Source Sans Pro"/>
              <a:ea typeface="Source Sans Pro"/>
              <a:cs typeface="Source Sans Pro"/>
              <a:sym typeface="Source Sans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make your language gender neutral</a:t>
            </a:r>
            <a:endParaRPr/>
          </a:p>
        </p:txBody>
      </p:sp>
      <p:sp>
        <p:nvSpPr>
          <p:cNvPr id="185" name="Google Shape;185;p33"/>
          <p:cNvSpPr txBox="1"/>
          <p:nvPr>
            <p:ph idx="1" type="body"/>
          </p:nvPr>
        </p:nvSpPr>
        <p:spPr>
          <a:xfrm>
            <a:off x="311700" y="1152475"/>
            <a:ext cx="8520600" cy="240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Make gender visible when it is relevant for communication</a:t>
            </a:r>
            <a:endParaRPr/>
          </a:p>
          <a:p>
            <a:pPr indent="-317500" lvl="1" marL="914400" rtl="0" algn="l">
              <a:spcBef>
                <a:spcPts val="0"/>
              </a:spcBef>
              <a:spcAft>
                <a:spcPts val="0"/>
              </a:spcAft>
              <a:buSzPts val="1400"/>
              <a:buAutoNum type="arabicPeriod"/>
            </a:pPr>
            <a:r>
              <a:rPr lang="en"/>
              <a:t>Using feminine and masculine pronouns</a:t>
            </a:r>
            <a:endParaRPr/>
          </a:p>
          <a:p>
            <a:pPr indent="0" lvl="0" marL="0" rtl="0" algn="l">
              <a:spcBef>
                <a:spcPts val="1600"/>
              </a:spcBef>
              <a:spcAft>
                <a:spcPts val="0"/>
              </a:spcAft>
              <a:buNone/>
            </a:pPr>
            <a:r>
              <a:t/>
            </a:r>
            <a:endParaRPr/>
          </a:p>
          <a:p>
            <a:pPr indent="-317500" lvl="1" marL="914400" rtl="0" algn="l">
              <a:spcBef>
                <a:spcPts val="1600"/>
              </a:spcBef>
              <a:spcAft>
                <a:spcPts val="0"/>
              </a:spcAft>
              <a:buSzPts val="1400"/>
              <a:buAutoNum type="arabicPeriod"/>
            </a:pPr>
            <a:r>
              <a:rPr lang="en"/>
              <a:t>Using two different words</a:t>
            </a:r>
            <a:endParaRPr/>
          </a:p>
          <a:p>
            <a:pPr indent="0" lvl="0" marL="0" rtl="0" algn="l">
              <a:spcBef>
                <a:spcPts val="1600"/>
              </a:spcBef>
              <a:spcAft>
                <a:spcPts val="1600"/>
              </a:spcAft>
              <a:buNone/>
            </a:pPr>
            <a:r>
              <a:t/>
            </a:r>
            <a:endParaRPr/>
          </a:p>
        </p:txBody>
      </p:sp>
      <p:sp>
        <p:nvSpPr>
          <p:cNvPr id="186" name="Google Shape;186;p33"/>
          <p:cNvSpPr txBox="1"/>
          <p:nvPr/>
        </p:nvSpPr>
        <p:spPr>
          <a:xfrm>
            <a:off x="311700" y="1786875"/>
            <a:ext cx="8520600" cy="5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1"/>
                </a:solidFill>
                <a:highlight>
                  <a:srgbClr val="FFFFFF"/>
                </a:highlight>
                <a:latin typeface="Roboto"/>
                <a:ea typeface="Roboto"/>
                <a:cs typeface="Roboto"/>
                <a:sym typeface="Roboto"/>
              </a:rPr>
              <a:t>“When a staff member accepts an offer of employment, </a:t>
            </a:r>
            <a:r>
              <a:rPr b="1" lang="en" sz="1200">
                <a:solidFill>
                  <a:schemeClr val="accent1"/>
                </a:solidFill>
                <a:highlight>
                  <a:srgbClr val="FFFFFF"/>
                </a:highlight>
                <a:latin typeface="Roboto"/>
                <a:ea typeface="Roboto"/>
                <a:cs typeface="Roboto"/>
                <a:sym typeface="Roboto"/>
              </a:rPr>
              <a:t>he or she</a:t>
            </a:r>
            <a:r>
              <a:rPr lang="en" sz="1200">
                <a:solidFill>
                  <a:schemeClr val="accent1"/>
                </a:solidFill>
                <a:highlight>
                  <a:srgbClr val="FFFFFF"/>
                </a:highlight>
                <a:latin typeface="Roboto"/>
                <a:ea typeface="Roboto"/>
                <a:cs typeface="Roboto"/>
                <a:sym typeface="Roboto"/>
              </a:rPr>
              <a:t> must be able to assume that the offer is duly authorized. To qualify for payment of the mobility incentive, </a:t>
            </a:r>
            <a:r>
              <a:rPr b="1" lang="en" sz="1200">
                <a:solidFill>
                  <a:schemeClr val="accent1"/>
                </a:solidFill>
                <a:highlight>
                  <a:srgbClr val="FFFFFF"/>
                </a:highlight>
                <a:latin typeface="Roboto"/>
                <a:ea typeface="Roboto"/>
                <a:cs typeface="Roboto"/>
                <a:sym typeface="Roboto"/>
              </a:rPr>
              <a:t>she or he</a:t>
            </a:r>
            <a:r>
              <a:rPr lang="en" sz="1200">
                <a:solidFill>
                  <a:schemeClr val="accent1"/>
                </a:solidFill>
                <a:highlight>
                  <a:srgbClr val="FFFFFF"/>
                </a:highlight>
                <a:latin typeface="Roboto"/>
                <a:ea typeface="Roboto"/>
                <a:cs typeface="Roboto"/>
                <a:sym typeface="Roboto"/>
              </a:rPr>
              <a:t> must have five years’ prior continuous service on a fixed-term or continuing appointment.”</a:t>
            </a:r>
            <a:endParaRPr sz="1200">
              <a:latin typeface="Source Sans Pro"/>
              <a:ea typeface="Source Sans Pro"/>
              <a:cs typeface="Source Sans Pro"/>
              <a:sym typeface="Source Sans Pro"/>
            </a:endParaRPr>
          </a:p>
        </p:txBody>
      </p:sp>
      <p:sp>
        <p:nvSpPr>
          <p:cNvPr id="187" name="Google Shape;187;p33"/>
          <p:cNvSpPr txBox="1"/>
          <p:nvPr/>
        </p:nvSpPr>
        <p:spPr>
          <a:xfrm>
            <a:off x="311700" y="2963025"/>
            <a:ext cx="8520600" cy="589800"/>
          </a:xfrm>
          <a:prstGeom prst="rect">
            <a:avLst/>
          </a:prstGeom>
          <a:noFill/>
          <a:ln>
            <a:noFill/>
          </a:ln>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Clr>
                <a:schemeClr val="accent1"/>
              </a:buClr>
              <a:buSzPts val="1050"/>
              <a:buFont typeface="Roboto"/>
              <a:buChar char="●"/>
            </a:pPr>
            <a:r>
              <a:rPr lang="en" sz="1050">
                <a:solidFill>
                  <a:schemeClr val="accent1"/>
                </a:solidFill>
                <a:latin typeface="Roboto"/>
                <a:ea typeface="Roboto"/>
                <a:cs typeface="Roboto"/>
                <a:sym typeface="Roboto"/>
              </a:rPr>
              <a:t>“Boys and girls should attend the first cooking class with their parents.”</a:t>
            </a:r>
            <a:endParaRPr sz="1050">
              <a:solidFill>
                <a:schemeClr val="accent1"/>
              </a:solidFill>
              <a:latin typeface="Roboto"/>
              <a:ea typeface="Roboto"/>
              <a:cs typeface="Roboto"/>
              <a:sym typeface="Roboto"/>
            </a:endParaRPr>
          </a:p>
          <a:p>
            <a:pPr indent="-295275" lvl="0" marL="457200" rtl="0" algn="l">
              <a:lnSpc>
                <a:spcPct val="115000"/>
              </a:lnSpc>
              <a:spcBef>
                <a:spcPts val="0"/>
              </a:spcBef>
              <a:spcAft>
                <a:spcPts val="0"/>
              </a:spcAft>
              <a:buClr>
                <a:schemeClr val="accent1"/>
              </a:buClr>
              <a:buSzPts val="1050"/>
              <a:buFont typeface="Roboto"/>
              <a:buChar char="●"/>
            </a:pPr>
            <a:r>
              <a:rPr lang="en" sz="1050">
                <a:solidFill>
                  <a:schemeClr val="accent1"/>
                </a:solidFill>
                <a:latin typeface="Roboto"/>
                <a:ea typeface="Roboto"/>
                <a:cs typeface="Roboto"/>
                <a:sym typeface="Roboto"/>
              </a:rPr>
              <a:t>“All of the soldiers, both men and women, responded negatively to question 5 in the survey.”</a:t>
            </a:r>
            <a:endParaRPr>
              <a:latin typeface="Source Sans Pro"/>
              <a:ea typeface="Source Sans Pro"/>
              <a:cs typeface="Source Sans Pro"/>
              <a:sym typeface="Source Sans Pro"/>
            </a:endParaRPr>
          </a:p>
        </p:txBody>
      </p:sp>
      <p:sp>
        <p:nvSpPr>
          <p:cNvPr id="188" name="Google Shape;188;p33"/>
          <p:cNvSpPr txBox="1"/>
          <p:nvPr/>
        </p:nvSpPr>
        <p:spPr>
          <a:xfrm>
            <a:off x="311700" y="3552825"/>
            <a:ext cx="85206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Source Sans Pro"/>
                <a:ea typeface="Source Sans Pro"/>
                <a:cs typeface="Source Sans Pro"/>
                <a:sym typeface="Source Sans Pro"/>
              </a:rPr>
              <a:t>Note: while language like this that indicates gender is explicitly inclusive of women, it is not inclusive of nonbinary people. Thus, you will want to consider the context of your audience to decide whether this language is appropriate.</a:t>
            </a:r>
            <a:endParaRPr>
              <a:solidFill>
                <a:schemeClr val="lt2"/>
              </a:solidFill>
              <a:latin typeface="Source Sans Pro"/>
              <a:ea typeface="Source Sans Pro"/>
              <a:cs typeface="Source Sans Pro"/>
              <a:sym typeface="Source Sans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make your language gender neutral</a:t>
            </a:r>
            <a:endParaRPr/>
          </a:p>
        </p:txBody>
      </p:sp>
      <p:sp>
        <p:nvSpPr>
          <p:cNvPr id="194" name="Google Shape;194;p34"/>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Do not make gender visible when it is not relevant for communication</a:t>
            </a:r>
            <a:endParaRPr/>
          </a:p>
          <a:p>
            <a:pPr indent="-317500" lvl="1" marL="914400" rtl="0" algn="l">
              <a:spcBef>
                <a:spcPts val="0"/>
              </a:spcBef>
              <a:spcAft>
                <a:spcPts val="0"/>
              </a:spcAft>
              <a:buSzPts val="1400"/>
              <a:buAutoNum type="arabicPeriod"/>
            </a:pPr>
            <a:r>
              <a:rPr lang="en"/>
              <a:t>Use gender-neutral words (mankind -&gt; humanity or people)</a:t>
            </a:r>
            <a:endParaRPr/>
          </a:p>
          <a:p>
            <a:pPr indent="-317500" lvl="1" marL="914400" rtl="0" algn="l">
              <a:spcBef>
                <a:spcPts val="0"/>
              </a:spcBef>
              <a:spcAft>
                <a:spcPts val="0"/>
              </a:spcAft>
              <a:buSzPts val="1400"/>
              <a:buAutoNum type="arabicPeriod"/>
            </a:pPr>
            <a:r>
              <a:rPr lang="en"/>
              <a:t>Using plural pronouns/adjectives</a:t>
            </a:r>
            <a:endParaRPr/>
          </a:p>
          <a:p>
            <a:pPr indent="-317500" lvl="2" marL="1371600" rtl="0" algn="l">
              <a:spcBef>
                <a:spcPts val="0"/>
              </a:spcBef>
              <a:spcAft>
                <a:spcPts val="0"/>
              </a:spcAft>
              <a:buSzPts val="1400"/>
              <a:buAutoNum type="arabicPeriod"/>
            </a:pPr>
            <a:r>
              <a:rPr lang="en"/>
              <a:t>“</a:t>
            </a:r>
            <a:r>
              <a:rPr lang="en" sz="1050">
                <a:solidFill>
                  <a:schemeClr val="accent1"/>
                </a:solidFill>
                <a:highlight>
                  <a:srgbClr val="FFFFFF"/>
                </a:highlight>
                <a:latin typeface="Roboto"/>
                <a:ea typeface="Roboto"/>
                <a:cs typeface="Roboto"/>
                <a:sym typeface="Roboto"/>
              </a:rPr>
              <a:t>Before submitting your document, send it to the focal point for </a:t>
            </a:r>
            <a:r>
              <a:rPr b="1" lang="en" sz="1050">
                <a:solidFill>
                  <a:schemeClr val="accent1"/>
                </a:solidFill>
                <a:highlight>
                  <a:srgbClr val="FFFFFF"/>
                </a:highlight>
                <a:latin typeface="Roboto"/>
                <a:ea typeface="Roboto"/>
                <a:cs typeface="Roboto"/>
                <a:sym typeface="Roboto"/>
              </a:rPr>
              <a:t>their</a:t>
            </a:r>
            <a:r>
              <a:rPr lang="en" sz="1050">
                <a:solidFill>
                  <a:schemeClr val="accent1"/>
                </a:solidFill>
                <a:highlight>
                  <a:srgbClr val="FFFFFF"/>
                </a:highlight>
                <a:latin typeface="Roboto"/>
                <a:ea typeface="Roboto"/>
                <a:cs typeface="Roboto"/>
                <a:sym typeface="Roboto"/>
              </a:rPr>
              <a:t> review; </a:t>
            </a:r>
            <a:r>
              <a:rPr b="1" lang="en" sz="1050">
                <a:solidFill>
                  <a:schemeClr val="accent1"/>
                </a:solidFill>
                <a:highlight>
                  <a:srgbClr val="FFFFFF"/>
                </a:highlight>
                <a:latin typeface="Roboto"/>
                <a:ea typeface="Roboto"/>
                <a:cs typeface="Roboto"/>
                <a:sym typeface="Roboto"/>
              </a:rPr>
              <a:t>they</a:t>
            </a:r>
            <a:r>
              <a:rPr lang="en" sz="1050">
                <a:solidFill>
                  <a:schemeClr val="accent1"/>
                </a:solidFill>
                <a:highlight>
                  <a:srgbClr val="FFFFFF"/>
                </a:highlight>
                <a:latin typeface="Roboto"/>
                <a:ea typeface="Roboto"/>
                <a:cs typeface="Roboto"/>
                <a:sym typeface="Roboto"/>
              </a:rPr>
              <a:t> will return it to you with comments.”</a:t>
            </a:r>
            <a:endParaRPr/>
          </a:p>
          <a:p>
            <a:pPr indent="-317500" lvl="1" marL="914400" rtl="0" algn="l">
              <a:spcBef>
                <a:spcPts val="0"/>
              </a:spcBef>
              <a:spcAft>
                <a:spcPts val="0"/>
              </a:spcAft>
              <a:buSzPts val="1400"/>
              <a:buAutoNum type="arabicPeriod"/>
            </a:pPr>
            <a:r>
              <a:rPr lang="en"/>
              <a:t>Use the pronoun </a:t>
            </a:r>
            <a:r>
              <a:rPr i="1" lang="en"/>
              <a:t>one</a:t>
            </a:r>
            <a:endParaRPr/>
          </a:p>
          <a:p>
            <a:pPr indent="-317500" lvl="2" marL="1371600" rtl="0" algn="l">
              <a:spcBef>
                <a:spcPts val="0"/>
              </a:spcBef>
              <a:spcAft>
                <a:spcPts val="0"/>
              </a:spcAft>
              <a:buSzPts val="1400"/>
              <a:buAutoNum type="arabicPeriod"/>
            </a:pPr>
            <a:r>
              <a:rPr lang="en"/>
              <a:t>“</a:t>
            </a:r>
            <a:r>
              <a:rPr lang="en" sz="1050">
                <a:solidFill>
                  <a:schemeClr val="accent1"/>
                </a:solidFill>
                <a:highlight>
                  <a:srgbClr val="FFFFFF"/>
                </a:highlight>
                <a:latin typeface="Roboto"/>
                <a:ea typeface="Roboto"/>
                <a:cs typeface="Roboto"/>
                <a:sym typeface="Roboto"/>
              </a:rPr>
              <a:t>A staff member in Antarctica earns less than </a:t>
            </a:r>
            <a:r>
              <a:rPr b="1" lang="en" sz="1050">
                <a:solidFill>
                  <a:schemeClr val="accent1"/>
                </a:solidFill>
                <a:highlight>
                  <a:srgbClr val="FFFFFF"/>
                </a:highlight>
                <a:latin typeface="Roboto"/>
                <a:ea typeface="Roboto"/>
                <a:cs typeface="Roboto"/>
                <a:sym typeface="Roboto"/>
              </a:rPr>
              <a:t>one</a:t>
            </a:r>
            <a:r>
              <a:rPr lang="en" sz="1050">
                <a:solidFill>
                  <a:schemeClr val="accent1"/>
                </a:solidFill>
                <a:highlight>
                  <a:srgbClr val="FFFFFF"/>
                </a:highlight>
                <a:latin typeface="Roboto"/>
                <a:ea typeface="Roboto"/>
                <a:cs typeface="Roboto"/>
                <a:sym typeface="Roboto"/>
              </a:rPr>
              <a:t> in New York.</a:t>
            </a:r>
            <a:r>
              <a:rPr lang="en"/>
              <a:t>”</a:t>
            </a:r>
            <a:endParaRPr/>
          </a:p>
          <a:p>
            <a:pPr indent="-317500" lvl="1" marL="914400" rtl="0" algn="l">
              <a:spcBef>
                <a:spcPts val="0"/>
              </a:spcBef>
              <a:spcAft>
                <a:spcPts val="0"/>
              </a:spcAft>
              <a:buSzPts val="1400"/>
              <a:buAutoNum type="arabicPeriod"/>
            </a:pPr>
            <a:r>
              <a:rPr lang="en"/>
              <a:t>Use the relative pronoun </a:t>
            </a:r>
            <a:r>
              <a:rPr i="1" lang="en"/>
              <a:t>who</a:t>
            </a:r>
            <a:endParaRPr/>
          </a:p>
          <a:p>
            <a:pPr indent="-317500" lvl="2" marL="1371600" rtl="0" algn="l">
              <a:spcBef>
                <a:spcPts val="0"/>
              </a:spcBef>
              <a:spcAft>
                <a:spcPts val="0"/>
              </a:spcAft>
              <a:buSzPts val="1400"/>
              <a:buAutoNum type="arabicPeriod"/>
            </a:pPr>
            <a:r>
              <a:rPr lang="en"/>
              <a:t>“</a:t>
            </a:r>
            <a:r>
              <a:rPr lang="en" sz="1050">
                <a:solidFill>
                  <a:schemeClr val="accent1"/>
                </a:solidFill>
                <a:highlight>
                  <a:srgbClr val="FFFFFF"/>
                </a:highlight>
                <a:latin typeface="Roboto"/>
                <a:ea typeface="Roboto"/>
                <a:cs typeface="Roboto"/>
                <a:sym typeface="Roboto"/>
              </a:rPr>
              <a:t>A complainant </a:t>
            </a:r>
            <a:r>
              <a:rPr b="1" lang="en" sz="1050">
                <a:solidFill>
                  <a:schemeClr val="accent1"/>
                </a:solidFill>
                <a:highlight>
                  <a:srgbClr val="FFFFFF"/>
                </a:highlight>
                <a:latin typeface="Roboto"/>
                <a:ea typeface="Roboto"/>
                <a:cs typeface="Roboto"/>
                <a:sym typeface="Roboto"/>
              </a:rPr>
              <a:t>who</a:t>
            </a:r>
            <a:r>
              <a:rPr lang="en" sz="1050">
                <a:solidFill>
                  <a:schemeClr val="accent1"/>
                </a:solidFill>
                <a:highlight>
                  <a:srgbClr val="FFFFFF"/>
                </a:highlight>
                <a:latin typeface="Roboto"/>
                <a:ea typeface="Roboto"/>
                <a:cs typeface="Roboto"/>
                <a:sym typeface="Roboto"/>
              </a:rPr>
              <a:t> is not satisfied with the board’s decision can ask for a rehearing.</a:t>
            </a:r>
            <a:r>
              <a:rPr lang="en"/>
              <a:t>”</a:t>
            </a:r>
            <a:endParaRPr/>
          </a:p>
          <a:p>
            <a:pPr indent="-317500" lvl="1" marL="914400" rtl="0" algn="l">
              <a:spcBef>
                <a:spcPts val="0"/>
              </a:spcBef>
              <a:spcAft>
                <a:spcPts val="0"/>
              </a:spcAft>
              <a:buSzPts val="1400"/>
              <a:buAutoNum type="arabicPeriod"/>
            </a:pPr>
            <a:r>
              <a:rPr lang="en"/>
              <a:t>Use a plural antecedent</a:t>
            </a:r>
            <a:endParaRPr/>
          </a:p>
          <a:p>
            <a:pPr indent="-317500" lvl="2" marL="1371600" rtl="0" algn="l">
              <a:spcBef>
                <a:spcPts val="0"/>
              </a:spcBef>
              <a:spcAft>
                <a:spcPts val="0"/>
              </a:spcAft>
              <a:buSzPts val="1400"/>
              <a:buAutoNum type="arabicPeriod"/>
            </a:pPr>
            <a:r>
              <a:rPr lang="en"/>
              <a:t>“</a:t>
            </a:r>
            <a:r>
              <a:rPr lang="en" sz="1050">
                <a:solidFill>
                  <a:schemeClr val="accent1"/>
                </a:solidFill>
                <a:highlight>
                  <a:srgbClr val="FFFFFF"/>
                </a:highlight>
                <a:latin typeface="Roboto"/>
                <a:ea typeface="Roboto"/>
                <a:cs typeface="Roboto"/>
                <a:sym typeface="Roboto"/>
              </a:rPr>
              <a:t>Substitute judges must certify that </a:t>
            </a:r>
            <a:r>
              <a:rPr b="1" lang="en" sz="1050">
                <a:solidFill>
                  <a:schemeClr val="accent1"/>
                </a:solidFill>
                <a:highlight>
                  <a:srgbClr val="FFFFFF"/>
                </a:highlight>
                <a:latin typeface="Roboto"/>
                <a:ea typeface="Roboto"/>
                <a:cs typeface="Roboto"/>
                <a:sym typeface="Roboto"/>
              </a:rPr>
              <a:t>they</a:t>
            </a:r>
            <a:r>
              <a:rPr lang="en" sz="1050">
                <a:solidFill>
                  <a:schemeClr val="accent1"/>
                </a:solidFill>
                <a:highlight>
                  <a:srgbClr val="FFFFFF"/>
                </a:highlight>
                <a:latin typeface="Roboto"/>
                <a:ea typeface="Roboto"/>
                <a:cs typeface="Roboto"/>
                <a:sym typeface="Roboto"/>
              </a:rPr>
              <a:t> have familiarized </a:t>
            </a:r>
            <a:r>
              <a:rPr b="1" lang="en" sz="1050">
                <a:solidFill>
                  <a:schemeClr val="accent1"/>
                </a:solidFill>
                <a:highlight>
                  <a:srgbClr val="FFFFFF"/>
                </a:highlight>
                <a:latin typeface="Roboto"/>
                <a:ea typeface="Roboto"/>
                <a:cs typeface="Roboto"/>
                <a:sym typeface="Roboto"/>
              </a:rPr>
              <a:t>themselves</a:t>
            </a:r>
            <a:r>
              <a:rPr lang="en" sz="1050">
                <a:solidFill>
                  <a:schemeClr val="accent1"/>
                </a:solidFill>
                <a:highlight>
                  <a:srgbClr val="FFFFFF"/>
                </a:highlight>
                <a:latin typeface="Roboto"/>
                <a:ea typeface="Roboto"/>
                <a:cs typeface="Roboto"/>
                <a:sym typeface="Roboto"/>
              </a:rPr>
              <a:t> with the record of the proceedings.</a:t>
            </a:r>
            <a:r>
              <a:rPr lang="en"/>
              <a:t>”</a:t>
            </a:r>
            <a:endParaRPr/>
          </a:p>
          <a:p>
            <a:pPr indent="-317500" lvl="1" marL="914400" rtl="0" algn="l">
              <a:spcBef>
                <a:spcPts val="0"/>
              </a:spcBef>
              <a:spcAft>
                <a:spcPts val="0"/>
              </a:spcAft>
              <a:buSzPts val="1400"/>
              <a:buAutoNum type="arabicPeriod"/>
            </a:pPr>
            <a:r>
              <a:rPr lang="en"/>
              <a:t>Omit the gendered word</a:t>
            </a:r>
            <a:endParaRPr/>
          </a:p>
          <a:p>
            <a:pPr indent="-317500" lvl="2" marL="1371600" rtl="0" algn="l">
              <a:spcBef>
                <a:spcPts val="0"/>
              </a:spcBef>
              <a:spcAft>
                <a:spcPts val="0"/>
              </a:spcAft>
              <a:buSzPts val="1400"/>
              <a:buAutoNum type="arabicPeriod"/>
            </a:pPr>
            <a:r>
              <a:rPr lang="en"/>
              <a:t>“</a:t>
            </a:r>
            <a:r>
              <a:rPr lang="en" sz="1050">
                <a:solidFill>
                  <a:schemeClr val="accent1"/>
                </a:solidFill>
                <a:highlight>
                  <a:srgbClr val="FFFFFF"/>
                </a:highlight>
                <a:latin typeface="Roboto"/>
                <a:ea typeface="Roboto"/>
                <a:cs typeface="Roboto"/>
                <a:sym typeface="Roboto"/>
              </a:rPr>
              <a:t>A person must reside continuously in the Territory for 20 years before applying for permanent residence.</a:t>
            </a:r>
            <a:r>
              <a:rPr lang="en"/>
              <a:t>”</a:t>
            </a:r>
            <a:endParaRPr/>
          </a:p>
          <a:p>
            <a:pPr indent="-317500" lvl="1" marL="914400" rtl="0" algn="l">
              <a:spcBef>
                <a:spcPts val="0"/>
              </a:spcBef>
              <a:spcAft>
                <a:spcPts val="0"/>
              </a:spcAft>
              <a:buSzPts val="1400"/>
              <a:buAutoNum type="arabicPeriod"/>
            </a:pPr>
            <a:r>
              <a:rPr lang="en"/>
              <a:t>Use the passive voice</a:t>
            </a:r>
            <a:endParaRPr/>
          </a:p>
          <a:p>
            <a:pPr indent="-317500" lvl="2" marL="1371600" rtl="0" algn="l">
              <a:spcBef>
                <a:spcPts val="0"/>
              </a:spcBef>
              <a:spcAft>
                <a:spcPts val="0"/>
              </a:spcAft>
              <a:buSzPts val="1400"/>
              <a:buAutoNum type="arabicPeriod"/>
            </a:pPr>
            <a:r>
              <a:rPr lang="en"/>
              <a:t>“</a:t>
            </a:r>
            <a:r>
              <a:rPr lang="en" sz="1050">
                <a:solidFill>
                  <a:schemeClr val="accent1"/>
                </a:solidFill>
                <a:highlight>
                  <a:srgbClr val="FFFFFF"/>
                </a:highlight>
                <a:latin typeface="Roboto"/>
                <a:ea typeface="Roboto"/>
                <a:cs typeface="Roboto"/>
                <a:sym typeface="Roboto"/>
              </a:rPr>
              <a:t>The author of a communication must have direct and reliable evidence of the situation being described.</a:t>
            </a:r>
            <a:r>
              <a:rPr lang="en"/>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311700" y="0"/>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200" name="Google Shape;200;p35"/>
          <p:cNvSpPr txBox="1"/>
          <p:nvPr/>
        </p:nvSpPr>
        <p:spPr>
          <a:xfrm>
            <a:off x="311700" y="623400"/>
            <a:ext cx="8520600" cy="4520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Times New Roman"/>
              <a:buChar char="●"/>
            </a:pPr>
            <a:r>
              <a:rPr lang="en"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https://en.wikipedia.org/wiki/Gender_in_English</a:t>
            </a:r>
            <a:r>
              <a:rPr lang="en">
                <a:solidFill>
                  <a:schemeClr val="dk2"/>
                </a:solidFill>
                <a:latin typeface="Times New Roman"/>
                <a:ea typeface="Times New Roman"/>
                <a:cs typeface="Times New Roman"/>
                <a:sym typeface="Times New Roman"/>
              </a:rPr>
              <a:t> </a:t>
            </a:r>
            <a:endParaRPr>
              <a:solidFill>
                <a:schemeClr val="dk2"/>
              </a:solidFill>
              <a:latin typeface="Times New Roman"/>
              <a:ea typeface="Times New Roman"/>
              <a:cs typeface="Times New Roman"/>
              <a:sym typeface="Times New Roman"/>
            </a:endParaRPr>
          </a:p>
          <a:p>
            <a:pPr indent="-317500" lvl="0" marL="457200" rtl="0" algn="l">
              <a:spcBef>
                <a:spcPts val="0"/>
              </a:spcBef>
              <a:spcAft>
                <a:spcPts val="0"/>
              </a:spcAft>
              <a:buClr>
                <a:schemeClr val="dk2"/>
              </a:buClr>
              <a:buSzPts val="1400"/>
              <a:buFont typeface="Times New Roman"/>
              <a:buChar char="●"/>
            </a:pPr>
            <a:r>
              <a:rPr lang="en"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https://en.wikipedia.org/wiki/Gender-neutral_language</a:t>
            </a:r>
            <a:r>
              <a:rPr lang="en">
                <a:solidFill>
                  <a:schemeClr val="dk2"/>
                </a:solidFill>
                <a:latin typeface="Times New Roman"/>
                <a:ea typeface="Times New Roman"/>
                <a:cs typeface="Times New Roman"/>
                <a:sym typeface="Times New Roman"/>
              </a:rPr>
              <a:t> </a:t>
            </a:r>
            <a:endParaRPr>
              <a:solidFill>
                <a:schemeClr val="dk2"/>
              </a:solidFill>
              <a:latin typeface="Times New Roman"/>
              <a:ea typeface="Times New Roman"/>
              <a:cs typeface="Times New Roman"/>
              <a:sym typeface="Times New Roman"/>
            </a:endParaRPr>
          </a:p>
          <a:p>
            <a:pPr indent="-317500" lvl="0" marL="457200" rtl="0" algn="l">
              <a:spcBef>
                <a:spcPts val="0"/>
              </a:spcBef>
              <a:spcAft>
                <a:spcPts val="0"/>
              </a:spcAft>
              <a:buClr>
                <a:schemeClr val="dk2"/>
              </a:buClr>
              <a:buSzPts val="1400"/>
              <a:buFont typeface="Times New Roman"/>
              <a:buChar char="●"/>
            </a:pPr>
            <a:r>
              <a:rPr lang="en"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https://en.wikipedia.org/wiki/Gender_marking_in_job_titles</a:t>
            </a:r>
            <a:r>
              <a:rPr lang="en">
                <a:solidFill>
                  <a:schemeClr val="dk2"/>
                </a:solidFill>
                <a:latin typeface="Times New Roman"/>
                <a:ea typeface="Times New Roman"/>
                <a:cs typeface="Times New Roman"/>
                <a:sym typeface="Times New Roman"/>
              </a:rPr>
              <a:t> </a:t>
            </a:r>
            <a:endParaRPr>
              <a:solidFill>
                <a:schemeClr val="dk2"/>
              </a:solidFill>
              <a:latin typeface="Times New Roman"/>
              <a:ea typeface="Times New Roman"/>
              <a:cs typeface="Times New Roman"/>
              <a:sym typeface="Times New Roman"/>
            </a:endParaRPr>
          </a:p>
          <a:p>
            <a:pPr indent="-317500" lvl="0" marL="457200" rtl="0" algn="l">
              <a:spcBef>
                <a:spcPts val="0"/>
              </a:spcBef>
              <a:spcAft>
                <a:spcPts val="0"/>
              </a:spcAft>
              <a:buClr>
                <a:schemeClr val="dk2"/>
              </a:buClr>
              <a:buSzPts val="1400"/>
              <a:buFont typeface="Times New Roman"/>
              <a:buChar char="●"/>
            </a:pPr>
            <a:r>
              <a:rPr lang="en" u="sng">
                <a:solidFill>
                  <a:srgbClr val="1155CC"/>
                </a:solidFill>
                <a:latin typeface="Times New Roman"/>
                <a:ea typeface="Times New Roman"/>
                <a:cs typeface="Times New Roman"/>
                <a:sym typeface="Times New Roman"/>
                <a:hlinkClick r:id="rId6">
                  <a:extLst>
                    <a:ext uri="{A12FA001-AC4F-418D-AE19-62706E023703}">
                      <ahyp:hlinkClr val="tx"/>
                    </a:ext>
                  </a:extLst>
                </a:hlinkClick>
              </a:rPr>
              <a:t>https://en.wikipedia.org/wiki/Third-person_pronoun</a:t>
            </a:r>
            <a:r>
              <a:rPr lang="en">
                <a:solidFill>
                  <a:schemeClr val="dk2"/>
                </a:solidFill>
                <a:latin typeface="Times New Roman"/>
                <a:ea typeface="Times New Roman"/>
                <a:cs typeface="Times New Roman"/>
                <a:sym typeface="Times New Roman"/>
              </a:rPr>
              <a:t> </a:t>
            </a:r>
            <a:endParaRPr>
              <a:solidFill>
                <a:schemeClr val="dk2"/>
              </a:solidFill>
              <a:latin typeface="Times New Roman"/>
              <a:ea typeface="Times New Roman"/>
              <a:cs typeface="Times New Roman"/>
              <a:sym typeface="Times New Roman"/>
            </a:endParaRPr>
          </a:p>
          <a:p>
            <a:pPr indent="-317500" lvl="0" marL="457200" rtl="0" algn="l">
              <a:spcBef>
                <a:spcPts val="0"/>
              </a:spcBef>
              <a:spcAft>
                <a:spcPts val="0"/>
              </a:spcAft>
              <a:buClr>
                <a:schemeClr val="dk2"/>
              </a:buClr>
              <a:buSzPts val="1400"/>
              <a:buFont typeface="Times New Roman"/>
              <a:buChar char="●"/>
            </a:pPr>
            <a:r>
              <a:rPr lang="en" u="sng">
                <a:solidFill>
                  <a:srgbClr val="1155CC"/>
                </a:solidFill>
                <a:latin typeface="Times New Roman"/>
                <a:ea typeface="Times New Roman"/>
                <a:cs typeface="Times New Roman"/>
                <a:sym typeface="Times New Roman"/>
                <a:hlinkClick r:id="rId7">
                  <a:extLst>
                    <a:ext uri="{A12FA001-AC4F-418D-AE19-62706E023703}">
                      <ahyp:hlinkClr val="tx"/>
                    </a:ext>
                  </a:extLst>
                </a:hlinkClick>
              </a:rPr>
              <a:t>Words and Women</a:t>
            </a:r>
            <a:r>
              <a:rPr lang="en">
                <a:solidFill>
                  <a:schemeClr val="dk2"/>
                </a:solidFill>
                <a:latin typeface="Times New Roman"/>
                <a:ea typeface="Times New Roman"/>
                <a:cs typeface="Times New Roman"/>
                <a:sym typeface="Times New Roman"/>
              </a:rPr>
              <a:t> - analysis of how language is used in ways that further oppression of women and suggestions for how to use language that promotes gender equality (Miller, C. &amp; Swift, K. (1976))</a:t>
            </a:r>
            <a:endParaRPr>
              <a:solidFill>
                <a:schemeClr val="dk2"/>
              </a:solidFill>
              <a:latin typeface="Times New Roman"/>
              <a:ea typeface="Times New Roman"/>
              <a:cs typeface="Times New Roman"/>
              <a:sym typeface="Times New Roman"/>
            </a:endParaRPr>
          </a:p>
          <a:p>
            <a:pPr indent="-317500" lvl="0" marL="457200" rtl="0" algn="l">
              <a:spcBef>
                <a:spcPts val="0"/>
              </a:spcBef>
              <a:spcAft>
                <a:spcPts val="0"/>
              </a:spcAft>
              <a:buClr>
                <a:schemeClr val="dk2"/>
              </a:buClr>
              <a:buSzPts val="1400"/>
              <a:buFont typeface="Times New Roman"/>
              <a:buChar char="●"/>
            </a:pPr>
            <a:r>
              <a:rPr lang="en" u="sng">
                <a:solidFill>
                  <a:srgbClr val="1155CC"/>
                </a:solidFill>
                <a:latin typeface="Times New Roman"/>
                <a:ea typeface="Times New Roman"/>
                <a:cs typeface="Times New Roman"/>
                <a:sym typeface="Times New Roman"/>
                <a:hlinkClick r:id="rId8">
                  <a:extLst>
                    <a:ext uri="{A12FA001-AC4F-418D-AE19-62706E023703}">
                      <ahyp:hlinkClr val="tx"/>
                    </a:ext>
                  </a:extLst>
                </a:hlinkClick>
              </a:rPr>
              <a:t>The Handbook of Nonsexist Writing</a:t>
            </a:r>
            <a:r>
              <a:rPr lang="en">
                <a:solidFill>
                  <a:schemeClr val="dk2"/>
                </a:solidFill>
                <a:latin typeface="Times New Roman"/>
                <a:ea typeface="Times New Roman"/>
                <a:cs typeface="Times New Roman"/>
                <a:sym typeface="Times New Roman"/>
              </a:rPr>
              <a:t> - style guide (Miller C. &amp; Swift, K. (1980))</a:t>
            </a:r>
            <a:endParaRPr>
              <a:solidFill>
                <a:schemeClr val="dk2"/>
              </a:solidFill>
              <a:latin typeface="Times New Roman"/>
              <a:ea typeface="Times New Roman"/>
              <a:cs typeface="Times New Roman"/>
              <a:sym typeface="Times New Roman"/>
            </a:endParaRPr>
          </a:p>
          <a:p>
            <a:pPr indent="-317500" lvl="0" marL="457200" rtl="0" algn="l">
              <a:spcBef>
                <a:spcPts val="0"/>
              </a:spcBef>
              <a:spcAft>
                <a:spcPts val="0"/>
              </a:spcAft>
              <a:buClr>
                <a:schemeClr val="dk2"/>
              </a:buClr>
              <a:buSzPts val="1400"/>
              <a:buFont typeface="Times New Roman"/>
              <a:buChar char="●"/>
            </a:pPr>
            <a:r>
              <a:rPr lang="en">
                <a:solidFill>
                  <a:schemeClr val="dk2"/>
                </a:solidFill>
                <a:latin typeface="Times New Roman"/>
                <a:ea typeface="Times New Roman"/>
                <a:cs typeface="Times New Roman"/>
                <a:sym typeface="Times New Roman"/>
              </a:rPr>
              <a:t>Chart taken from Professor Saupe’s Chapter 7 powerpoint</a:t>
            </a:r>
            <a:endParaRPr>
              <a:solidFill>
                <a:schemeClr val="dk2"/>
              </a:solidFill>
              <a:latin typeface="Times New Roman"/>
              <a:ea typeface="Times New Roman"/>
              <a:cs typeface="Times New Roman"/>
              <a:sym typeface="Times New Roman"/>
            </a:endParaRPr>
          </a:p>
          <a:p>
            <a:pPr indent="-317500" lvl="0" marL="457200" rtl="0" algn="l">
              <a:spcBef>
                <a:spcPts val="0"/>
              </a:spcBef>
              <a:spcAft>
                <a:spcPts val="0"/>
              </a:spcAft>
              <a:buClr>
                <a:schemeClr val="dk2"/>
              </a:buClr>
              <a:buSzPts val="1400"/>
              <a:buFont typeface="Times New Roman"/>
              <a:buChar char="●"/>
            </a:pPr>
            <a:r>
              <a:rPr lang="en" u="sng">
                <a:solidFill>
                  <a:srgbClr val="1155CC"/>
                </a:solidFill>
                <a:latin typeface="Times New Roman"/>
                <a:ea typeface="Times New Roman"/>
                <a:cs typeface="Times New Roman"/>
                <a:sym typeface="Times New Roman"/>
                <a:hlinkClick r:id="rId9">
                  <a:extLst>
                    <a:ext uri="{A12FA001-AC4F-418D-AE19-62706E023703}">
                      <ahyp:hlinkClr val="tx"/>
                    </a:ext>
                  </a:extLst>
                </a:hlinkClick>
              </a:rPr>
              <a:t>Oxford English Dictionary</a:t>
            </a:r>
            <a:endParaRPr>
              <a:solidFill>
                <a:schemeClr val="dk2"/>
              </a:solidFill>
              <a:latin typeface="Times New Roman"/>
              <a:ea typeface="Times New Roman"/>
              <a:cs typeface="Times New Roman"/>
              <a:sym typeface="Times New Roman"/>
            </a:endParaRPr>
          </a:p>
          <a:p>
            <a:pPr indent="-317500" lvl="0" marL="457200" rtl="0" algn="l">
              <a:spcBef>
                <a:spcPts val="0"/>
              </a:spcBef>
              <a:spcAft>
                <a:spcPts val="0"/>
              </a:spcAft>
              <a:buClr>
                <a:schemeClr val="dk2"/>
              </a:buClr>
              <a:buSzPts val="1400"/>
              <a:buFont typeface="Times New Roman"/>
              <a:buChar char="●"/>
            </a:pPr>
            <a:r>
              <a:rPr lang="en">
                <a:solidFill>
                  <a:schemeClr val="dk2"/>
                </a:solidFill>
                <a:latin typeface="Times New Roman"/>
                <a:ea typeface="Times New Roman"/>
                <a:cs typeface="Times New Roman"/>
                <a:sym typeface="Times New Roman"/>
              </a:rPr>
              <a:t>Quotes from 17th-18th century grammarians about generic “he”: </a:t>
            </a:r>
            <a:r>
              <a:rPr lang="en" u="sng">
                <a:solidFill>
                  <a:srgbClr val="1155CC"/>
                </a:solidFill>
                <a:highlight>
                  <a:srgbClr val="FFFFFF"/>
                </a:highlight>
                <a:latin typeface="Times New Roman"/>
                <a:ea typeface="Times New Roman"/>
                <a:cs typeface="Times New Roman"/>
                <a:sym typeface="Times New Roman"/>
                <a:hlinkClick r:id="rId10">
                  <a:extLst>
                    <a:ext uri="{A12FA001-AC4F-418D-AE19-62706E023703}">
                      <ahyp:hlinkClr val="tx"/>
                    </a:ext>
                  </a:extLst>
                </a:hlinkClick>
              </a:rPr>
              <a:t>Everything you ever wanted to know about singular “they”</a:t>
            </a:r>
            <a:r>
              <a:rPr lang="en">
                <a:solidFill>
                  <a:schemeClr val="dk2"/>
                </a:solidFill>
                <a:latin typeface="Times New Roman"/>
                <a:ea typeface="Times New Roman"/>
                <a:cs typeface="Times New Roman"/>
                <a:sym typeface="Times New Roman"/>
              </a:rPr>
              <a:t> (Stroppy Editor, Freeman, T. (2015))</a:t>
            </a:r>
            <a:endParaRPr>
              <a:solidFill>
                <a:schemeClr val="dk2"/>
              </a:solidFill>
              <a:latin typeface="Times New Roman"/>
              <a:ea typeface="Times New Roman"/>
              <a:cs typeface="Times New Roman"/>
              <a:sym typeface="Times New Roman"/>
            </a:endParaRPr>
          </a:p>
          <a:p>
            <a:pPr indent="-317500" lvl="0" marL="457200" rtl="0" algn="l">
              <a:spcBef>
                <a:spcPts val="0"/>
              </a:spcBef>
              <a:spcAft>
                <a:spcPts val="0"/>
              </a:spcAft>
              <a:buClr>
                <a:schemeClr val="dk2"/>
              </a:buClr>
              <a:buSzPts val="1400"/>
              <a:buFont typeface="Times New Roman"/>
              <a:buChar char="●"/>
            </a:pPr>
            <a:r>
              <a:rPr lang="en">
                <a:solidFill>
                  <a:schemeClr val="dk2"/>
                </a:solidFill>
                <a:latin typeface="Times New Roman"/>
                <a:ea typeface="Times New Roman"/>
                <a:cs typeface="Times New Roman"/>
                <a:sym typeface="Times New Roman"/>
              </a:rPr>
              <a:t>Article on gendered nouns: </a:t>
            </a:r>
            <a:r>
              <a:rPr lang="en" u="sng">
                <a:solidFill>
                  <a:srgbClr val="1155CC"/>
                </a:solidFill>
                <a:latin typeface="Times New Roman"/>
                <a:ea typeface="Times New Roman"/>
                <a:cs typeface="Times New Roman"/>
                <a:sym typeface="Times New Roman"/>
                <a:hlinkClick r:id="rId11">
                  <a:extLst>
                    <a:ext uri="{A12FA001-AC4F-418D-AE19-62706E023703}">
                      <ahyp:hlinkClr val="tx"/>
                    </a:ext>
                  </a:extLst>
                </a:hlinkClick>
              </a:rPr>
              <a:t>You should basically stop using gendered nouns</a:t>
            </a:r>
            <a:r>
              <a:rPr lang="en">
                <a:solidFill>
                  <a:schemeClr val="dk2"/>
                </a:solidFill>
                <a:latin typeface="Times New Roman"/>
                <a:ea typeface="Times New Roman"/>
                <a:cs typeface="Times New Roman"/>
                <a:sym typeface="Times New Roman"/>
              </a:rPr>
              <a:t> (The Washington Post, Fogarty, M. (2014))</a:t>
            </a:r>
            <a:endParaRPr>
              <a:solidFill>
                <a:schemeClr val="dk2"/>
              </a:solidFill>
              <a:latin typeface="Times New Roman"/>
              <a:ea typeface="Times New Roman"/>
              <a:cs typeface="Times New Roman"/>
              <a:sym typeface="Times New Roman"/>
            </a:endParaRPr>
          </a:p>
          <a:p>
            <a:pPr indent="-317500" lvl="0" marL="457200" rtl="0" algn="l">
              <a:spcBef>
                <a:spcPts val="0"/>
              </a:spcBef>
              <a:spcAft>
                <a:spcPts val="0"/>
              </a:spcAft>
              <a:buClr>
                <a:schemeClr val="dk2"/>
              </a:buClr>
              <a:buSzPts val="1400"/>
              <a:buFont typeface="Times New Roman"/>
              <a:buChar char="●"/>
            </a:pPr>
            <a:r>
              <a:rPr lang="en" u="sng">
                <a:solidFill>
                  <a:srgbClr val="1155CC"/>
                </a:solidFill>
                <a:latin typeface="Times New Roman"/>
                <a:ea typeface="Times New Roman"/>
                <a:cs typeface="Times New Roman"/>
                <a:sym typeface="Times New Roman"/>
                <a:hlinkClick r:id="rId12">
                  <a:extLst>
                    <a:ext uri="{A12FA001-AC4F-418D-AE19-62706E023703}">
                      <ahyp:hlinkClr val="tx"/>
                    </a:ext>
                  </a:extLst>
                </a:hlinkClick>
              </a:rPr>
              <a:t>Sex Role Imagery and Use of the Generic "Man" in Introductory Texts: A Case in the Sociology of Sociology</a:t>
            </a:r>
            <a:r>
              <a:rPr lang="en">
                <a:solidFill>
                  <a:schemeClr val="dk2"/>
                </a:solidFill>
                <a:latin typeface="Times New Roman"/>
                <a:ea typeface="Times New Roman"/>
                <a:cs typeface="Times New Roman"/>
                <a:sym typeface="Times New Roman"/>
              </a:rPr>
              <a:t> (Drake University, Schneider, J. &amp; Hacker, S. (1973))</a:t>
            </a:r>
            <a:endParaRPr>
              <a:solidFill>
                <a:schemeClr val="dk2"/>
              </a:solidFill>
              <a:latin typeface="Times New Roman"/>
              <a:ea typeface="Times New Roman"/>
              <a:cs typeface="Times New Roman"/>
              <a:sym typeface="Times New Roman"/>
            </a:endParaRPr>
          </a:p>
          <a:p>
            <a:pPr indent="-317500" lvl="0" marL="457200" rtl="0" algn="l">
              <a:spcBef>
                <a:spcPts val="0"/>
              </a:spcBef>
              <a:spcAft>
                <a:spcPts val="0"/>
              </a:spcAft>
              <a:buClr>
                <a:schemeClr val="dk2"/>
              </a:buClr>
              <a:buSzPts val="1400"/>
              <a:buFont typeface="Times New Roman"/>
              <a:buChar char="●"/>
            </a:pPr>
            <a:r>
              <a:rPr lang="en">
                <a:solidFill>
                  <a:schemeClr val="dk2"/>
                </a:solidFill>
                <a:latin typeface="Times New Roman"/>
                <a:ea typeface="Times New Roman"/>
                <a:cs typeface="Times New Roman"/>
                <a:sym typeface="Times New Roman"/>
              </a:rPr>
              <a:t>Development and use of gender language in contemporary english: a corpus analysis [Collins Report] - full report at </a:t>
            </a:r>
            <a:r>
              <a:rPr lang="en" u="sng">
                <a:solidFill>
                  <a:srgbClr val="1155CC"/>
                </a:solidFill>
                <a:latin typeface="Times New Roman"/>
                <a:ea typeface="Times New Roman"/>
                <a:cs typeface="Times New Roman"/>
                <a:sym typeface="Times New Roman"/>
                <a:hlinkClick r:id="rId13">
                  <a:extLst>
                    <a:ext uri="{A12FA001-AC4F-418D-AE19-62706E023703}">
                      <ahyp:hlinkClr val="tx"/>
                    </a:ext>
                  </a:extLst>
                </a:hlinkClick>
              </a:rPr>
              <a:t>https://www.thenivbible.com/wp-content/uploads/2015/02/Collins-Report-Final.pdf</a:t>
            </a:r>
            <a:r>
              <a:rPr lang="en">
                <a:solidFill>
                  <a:schemeClr val="dk2"/>
                </a:solidFill>
                <a:latin typeface="Times New Roman"/>
                <a:ea typeface="Times New Roman"/>
                <a:cs typeface="Times New Roman"/>
                <a:sym typeface="Times New Roman"/>
              </a:rPr>
              <a:t>, summary at  </a:t>
            </a:r>
            <a:r>
              <a:rPr lang="en" u="sng">
                <a:solidFill>
                  <a:srgbClr val="1155CC"/>
                </a:solidFill>
                <a:latin typeface="Times New Roman"/>
                <a:ea typeface="Times New Roman"/>
                <a:cs typeface="Times New Roman"/>
                <a:sym typeface="Times New Roman"/>
                <a:hlinkClick r:id="rId14">
                  <a:extLst>
                    <a:ext uri="{A12FA001-AC4F-418D-AE19-62706E023703}">
                      <ahyp:hlinkClr val="tx"/>
                    </a:ext>
                  </a:extLst>
                </a:hlinkClick>
              </a:rPr>
              <a:t>https://www.biblica.com/articles/collins-report-gender-language-english/</a:t>
            </a:r>
            <a:r>
              <a:rPr lang="en">
                <a:solidFill>
                  <a:schemeClr val="dk2"/>
                </a:solidFill>
                <a:latin typeface="Times New Roman"/>
                <a:ea typeface="Times New Roman"/>
                <a:cs typeface="Times New Roman"/>
                <a:sym typeface="Times New Roman"/>
              </a:rPr>
              <a:t> (2010)</a:t>
            </a:r>
            <a:endParaRPr>
              <a:solidFill>
                <a:schemeClr val="dk2"/>
              </a:solidFill>
              <a:latin typeface="Times New Roman"/>
              <a:ea typeface="Times New Roman"/>
              <a:cs typeface="Times New Roman"/>
              <a:sym typeface="Times New Roman"/>
            </a:endParaRPr>
          </a:p>
          <a:p>
            <a:pPr indent="-317500" lvl="0" marL="457200" rtl="0" algn="l">
              <a:spcBef>
                <a:spcPts val="0"/>
              </a:spcBef>
              <a:spcAft>
                <a:spcPts val="0"/>
              </a:spcAft>
              <a:buClr>
                <a:schemeClr val="dk2"/>
              </a:buClr>
              <a:buSzPts val="1400"/>
              <a:buFont typeface="Times New Roman"/>
              <a:buChar char="●"/>
            </a:pPr>
            <a:r>
              <a:rPr lang="en">
                <a:solidFill>
                  <a:schemeClr val="dk2"/>
                </a:solidFill>
                <a:latin typeface="Times New Roman"/>
                <a:ea typeface="Times New Roman"/>
                <a:cs typeface="Times New Roman"/>
                <a:sym typeface="Times New Roman"/>
              </a:rPr>
              <a:t>Comparison between NIV 1984, TNIV, and NIV 2011: </a:t>
            </a:r>
            <a:r>
              <a:rPr lang="en" u="sng">
                <a:solidFill>
                  <a:srgbClr val="1155CC"/>
                </a:solidFill>
                <a:latin typeface="Times New Roman"/>
                <a:ea typeface="Times New Roman"/>
                <a:cs typeface="Times New Roman"/>
                <a:sym typeface="Times New Roman"/>
                <a:hlinkClick r:id="rId15">
                  <a:extLst>
                    <a:ext uri="{A12FA001-AC4F-418D-AE19-62706E023703}">
                      <ahyp:hlinkClr val="tx"/>
                    </a:ext>
                  </a:extLst>
                </a:hlinkClick>
              </a:rPr>
              <a:t>http://www.slowley.com/niv2011_comparison/</a:t>
            </a:r>
            <a:r>
              <a:rPr lang="en">
                <a:solidFill>
                  <a:schemeClr val="dk2"/>
                </a:solidFill>
                <a:latin typeface="Times New Roman"/>
                <a:ea typeface="Times New Roman"/>
                <a:cs typeface="Times New Roman"/>
                <a:sym typeface="Times New Roman"/>
              </a:rPr>
              <a:t> </a:t>
            </a:r>
            <a:endParaRPr>
              <a:solidFill>
                <a:schemeClr val="dk2"/>
              </a:solidFill>
              <a:latin typeface="Times New Roman"/>
              <a:ea typeface="Times New Roman"/>
              <a:cs typeface="Times New Roman"/>
              <a:sym typeface="Times New Roman"/>
            </a:endParaRPr>
          </a:p>
          <a:p>
            <a:pPr indent="-317500" lvl="0" marL="457200" rtl="0" algn="l">
              <a:spcBef>
                <a:spcPts val="0"/>
              </a:spcBef>
              <a:spcAft>
                <a:spcPts val="0"/>
              </a:spcAft>
              <a:buClr>
                <a:schemeClr val="dk2"/>
              </a:buClr>
              <a:buSzPts val="1400"/>
              <a:buFont typeface="Times New Roman"/>
              <a:buChar char="●"/>
            </a:pPr>
            <a:r>
              <a:rPr lang="en" u="sng">
                <a:solidFill>
                  <a:srgbClr val="1155CC"/>
                </a:solidFill>
                <a:latin typeface="Times New Roman"/>
                <a:ea typeface="Times New Roman"/>
                <a:cs typeface="Times New Roman"/>
                <a:sym typeface="Times New Roman"/>
                <a:hlinkClick r:id="rId16">
                  <a:extLst>
                    <a:ext uri="{A12FA001-AC4F-418D-AE19-62706E023703}">
                      <ahyp:hlinkClr val="tx"/>
                    </a:ext>
                  </a:extLst>
                </a:hlinkClick>
              </a:rPr>
              <a:t>Guidelines for gender-inclusive language in English</a:t>
            </a:r>
            <a:r>
              <a:rPr lang="en">
                <a:solidFill>
                  <a:schemeClr val="dk2"/>
                </a:solidFill>
                <a:latin typeface="Times New Roman"/>
                <a:ea typeface="Times New Roman"/>
                <a:cs typeface="Times New Roman"/>
                <a:sym typeface="Times New Roman"/>
              </a:rPr>
              <a:t> (United Nations)</a:t>
            </a:r>
            <a:endParaRPr>
              <a:solidFill>
                <a:schemeClr val="dk2"/>
              </a:solidFill>
              <a:latin typeface="Times New Roman"/>
              <a:ea typeface="Times New Roman"/>
              <a:cs typeface="Times New Roman"/>
              <a:sym typeface="Times New Roman"/>
            </a:endParaRPr>
          </a:p>
          <a:p>
            <a:pPr indent="-317500" lvl="0" marL="457200" rtl="0" algn="l">
              <a:spcBef>
                <a:spcPts val="0"/>
              </a:spcBef>
              <a:spcAft>
                <a:spcPts val="0"/>
              </a:spcAft>
              <a:buClr>
                <a:schemeClr val="dk2"/>
              </a:buClr>
              <a:buSzPts val="1400"/>
              <a:buFont typeface="Times New Roman"/>
              <a:buChar char="●"/>
            </a:pPr>
            <a:r>
              <a:rPr lang="en">
                <a:solidFill>
                  <a:schemeClr val="dk2"/>
                </a:solidFill>
                <a:latin typeface="Times New Roman"/>
                <a:ea typeface="Times New Roman"/>
                <a:cs typeface="Times New Roman"/>
                <a:sym typeface="Times New Roman"/>
              </a:rPr>
              <a:t>A History of the English Language (Baugh &amp; Cable (2002))</a:t>
            </a:r>
            <a:endParaRPr>
              <a:latin typeface="Source Sans Pro"/>
              <a:ea typeface="Source Sans Pro"/>
              <a:cs typeface="Source Sans Pro"/>
              <a:sym typeface="Source Sans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resources - effects of grammatical gender</a:t>
            </a:r>
            <a:endParaRPr/>
          </a:p>
        </p:txBody>
      </p:sp>
      <p:sp>
        <p:nvSpPr>
          <p:cNvPr id="206" name="Google Shape;206;p36"/>
          <p:cNvSpPr txBox="1"/>
          <p:nvPr>
            <p:ph idx="1" type="body"/>
          </p:nvPr>
        </p:nvSpPr>
        <p:spPr>
          <a:xfrm>
            <a:off x="311700" y="1517175"/>
            <a:ext cx="8520600" cy="362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2"/>
              </a:buClr>
              <a:buSzPts val="1800"/>
              <a:buFont typeface="Times New Roman"/>
              <a:buChar char="●"/>
            </a:pPr>
            <a:r>
              <a:rPr lang="en"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From Mouth to Mind: How Language Governs Our Perceptions of Gender</a:t>
            </a:r>
            <a:r>
              <a:rPr lang="en">
                <a:solidFill>
                  <a:schemeClr val="dk2"/>
                </a:solidFill>
                <a:latin typeface="Times New Roman"/>
                <a:ea typeface="Times New Roman"/>
                <a:cs typeface="Times New Roman"/>
                <a:sym typeface="Times New Roman"/>
              </a:rPr>
              <a:t>  (Discover Magazine, Cottier, C. (2018))</a:t>
            </a:r>
            <a:endParaRPr/>
          </a:p>
          <a:p>
            <a:pPr indent="-342900" lvl="0" marL="457200" rtl="0" algn="l">
              <a:lnSpc>
                <a:spcPct val="100000"/>
              </a:lnSpc>
              <a:spcBef>
                <a:spcPts val="0"/>
              </a:spcBef>
              <a:spcAft>
                <a:spcPts val="0"/>
              </a:spcAft>
              <a:buClr>
                <a:schemeClr val="dk2"/>
              </a:buClr>
              <a:buSzPts val="1800"/>
              <a:buFont typeface="Times New Roman"/>
              <a:buChar char="●"/>
            </a:pPr>
            <a:r>
              <a:rPr lang="en"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The Gendering of Language: A Comparison of Gender Equality in Countries with Gendered, Natural Gender, and Genderless Languages</a:t>
            </a:r>
            <a:r>
              <a:rPr lang="en">
                <a:solidFill>
                  <a:schemeClr val="dk2"/>
                </a:solidFill>
                <a:latin typeface="Times New Roman"/>
                <a:ea typeface="Times New Roman"/>
                <a:cs typeface="Times New Roman"/>
                <a:sym typeface="Times New Roman"/>
              </a:rPr>
              <a:t> (Prewitt-Freilino, J. &amp; Caswell, T. &amp; Laasko, E. (2011))</a:t>
            </a:r>
            <a:endParaRPr/>
          </a:p>
          <a:p>
            <a:pPr indent="-342900" lvl="0" marL="457200" rtl="0" algn="l">
              <a:lnSpc>
                <a:spcPct val="100000"/>
              </a:lnSpc>
              <a:spcBef>
                <a:spcPts val="0"/>
              </a:spcBef>
              <a:spcAft>
                <a:spcPts val="0"/>
              </a:spcAft>
              <a:buClr>
                <a:schemeClr val="dk2"/>
              </a:buClr>
              <a:buSzPts val="1800"/>
              <a:buFont typeface="Times New Roman"/>
              <a:buChar char="●"/>
            </a:pPr>
            <a:r>
              <a:rPr lang="en"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Linguistic relativity: Can gendered languages predict sexist attitudes?</a:t>
            </a:r>
            <a:r>
              <a:rPr lang="en">
                <a:solidFill>
                  <a:schemeClr val="dk2"/>
                </a:solidFill>
                <a:latin typeface="Times New Roman"/>
                <a:ea typeface="Times New Roman"/>
                <a:cs typeface="Times New Roman"/>
                <a:sym typeface="Times New Roman"/>
              </a:rPr>
              <a:t> (Montclair State University, Thompson, A. (2014))</a:t>
            </a:r>
            <a:endParaRPr/>
          </a:p>
          <a:p>
            <a:pPr indent="-342900" lvl="0" marL="457200" rtl="0" algn="l">
              <a:lnSpc>
                <a:spcPct val="100000"/>
              </a:lnSpc>
              <a:spcBef>
                <a:spcPts val="0"/>
              </a:spcBef>
              <a:spcAft>
                <a:spcPts val="0"/>
              </a:spcAft>
              <a:buClr>
                <a:schemeClr val="dk2"/>
              </a:buClr>
              <a:buSzPts val="1800"/>
              <a:buFont typeface="Times New Roman"/>
              <a:buChar char="●"/>
            </a:pPr>
            <a:r>
              <a:rPr lang="en" u="sng">
                <a:solidFill>
                  <a:srgbClr val="1155CC"/>
                </a:solidFill>
                <a:latin typeface="Times New Roman"/>
                <a:ea typeface="Times New Roman"/>
                <a:cs typeface="Times New Roman"/>
                <a:sym typeface="Times New Roman"/>
                <a:hlinkClick r:id="rId6">
                  <a:extLst>
                    <a:ext uri="{A12FA001-AC4F-418D-AE19-62706E023703}">
                      <ahyp:hlinkClr val="tx"/>
                    </a:ext>
                  </a:extLst>
                </a:hlinkClick>
              </a:rPr>
              <a:t>Masculine or Feminine and Why it Matters</a:t>
            </a:r>
            <a:r>
              <a:rPr lang="en">
                <a:solidFill>
                  <a:schemeClr val="dk2"/>
                </a:solidFill>
                <a:latin typeface="Times New Roman"/>
                <a:ea typeface="Times New Roman"/>
                <a:cs typeface="Times New Roman"/>
                <a:sym typeface="Times New Roman"/>
              </a:rPr>
              <a:t> (Psychology Today, Jackson, S. (2012))</a:t>
            </a:r>
            <a:endParaRPr>
              <a:solidFill>
                <a:schemeClr val="dk2"/>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2"/>
              </a:buClr>
              <a:buSzPts val="1800"/>
              <a:buFont typeface="Times New Roman"/>
              <a:buChar char="●"/>
            </a:pPr>
            <a:r>
              <a:rPr lang="en" u="sng">
                <a:solidFill>
                  <a:srgbClr val="1155CC"/>
                </a:solidFill>
                <a:latin typeface="Times New Roman"/>
                <a:ea typeface="Times New Roman"/>
                <a:cs typeface="Times New Roman"/>
                <a:sym typeface="Times New Roman"/>
                <a:hlinkClick r:id="rId7">
                  <a:extLst>
                    <a:ext uri="{A12FA001-AC4F-418D-AE19-62706E023703}">
                      <ahyp:hlinkClr val="tx"/>
                    </a:ext>
                  </a:extLst>
                </a:hlinkClick>
              </a:rPr>
              <a:t>Sex, Syntax, and Semantics</a:t>
            </a:r>
            <a:r>
              <a:rPr lang="en">
                <a:solidFill>
                  <a:schemeClr val="dk2"/>
                </a:solidFill>
                <a:latin typeface="Times New Roman"/>
                <a:ea typeface="Times New Roman"/>
                <a:cs typeface="Times New Roman"/>
                <a:sym typeface="Times New Roman"/>
              </a:rPr>
              <a:t> (MIT, Boroditsky, L., Scmidt, L. A., &amp; Phillips, W. (2003))</a:t>
            </a:r>
            <a:endParaRPr>
              <a:solidFill>
                <a:schemeClr val="dk2"/>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2"/>
              </a:buClr>
              <a:buSzPts val="1800"/>
              <a:buFont typeface="Times New Roman"/>
              <a:buChar char="●"/>
            </a:pPr>
            <a:r>
              <a:rPr lang="en" u="sng">
                <a:solidFill>
                  <a:srgbClr val="1155CC"/>
                </a:solidFill>
                <a:latin typeface="Times New Roman"/>
                <a:ea typeface="Times New Roman"/>
                <a:cs typeface="Times New Roman"/>
                <a:sym typeface="Times New Roman"/>
                <a:hlinkClick r:id="rId8">
                  <a:extLst>
                    <a:ext uri="{A12FA001-AC4F-418D-AE19-62706E023703}">
                      <ahyp:hlinkClr val="tx"/>
                    </a:ext>
                  </a:extLst>
                </a:hlinkClick>
              </a:rPr>
              <a:t>Metaphorical Gender in English: Feminine Boats, Masculine Tools and Neuter Animals</a:t>
            </a:r>
            <a:r>
              <a:rPr lang="en">
                <a:solidFill>
                  <a:schemeClr val="dk2"/>
                </a:solidFill>
                <a:latin typeface="Times New Roman"/>
                <a:ea typeface="Times New Roman"/>
                <a:cs typeface="Times New Roman"/>
                <a:sym typeface="Times New Roman"/>
              </a:rPr>
              <a:t> (Druide (2017))</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txBox="1"/>
          <p:nvPr>
            <p:ph type="title"/>
          </p:nvPr>
        </p:nvSpPr>
        <p:spPr>
          <a:xfrm>
            <a:off x="311700" y="0"/>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resources - pronouns</a:t>
            </a:r>
            <a:endParaRPr/>
          </a:p>
        </p:txBody>
      </p:sp>
      <p:sp>
        <p:nvSpPr>
          <p:cNvPr id="212" name="Google Shape;212;p37"/>
          <p:cNvSpPr txBox="1"/>
          <p:nvPr>
            <p:ph idx="1" type="body"/>
          </p:nvPr>
        </p:nvSpPr>
        <p:spPr>
          <a:xfrm>
            <a:off x="311700" y="623400"/>
            <a:ext cx="8520600" cy="45201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chemeClr val="dk2"/>
              </a:buClr>
              <a:buSzPts val="1700"/>
              <a:buFont typeface="Times New Roman"/>
              <a:buChar char="●"/>
            </a:pPr>
            <a:r>
              <a:rPr lang="en" sz="1700" u="sng">
                <a:solidFill>
                  <a:srgbClr val="1155CC"/>
                </a:solidFill>
                <a:highlight>
                  <a:srgbClr val="FFFFFF"/>
                </a:highlight>
                <a:latin typeface="Times New Roman"/>
                <a:ea typeface="Times New Roman"/>
                <a:cs typeface="Times New Roman"/>
                <a:sym typeface="Times New Roman"/>
                <a:hlinkClick r:id="rId3">
                  <a:extLst>
                    <a:ext uri="{A12FA001-AC4F-418D-AE19-62706E023703}">
                      <ahyp:hlinkClr val="tx"/>
                    </a:ext>
                  </a:extLst>
                </a:hlinkClick>
              </a:rPr>
              <a:t>Androcentrism in Prescriptive Grammar: Singular 'They', Sex-Indefinite 'He', and 'He or She'</a:t>
            </a:r>
            <a:r>
              <a:rPr lang="en" sz="1700">
                <a:solidFill>
                  <a:schemeClr val="accent1"/>
                </a:solidFill>
                <a:highlight>
                  <a:srgbClr val="FFFFFF"/>
                </a:highlight>
                <a:latin typeface="Times New Roman"/>
                <a:ea typeface="Times New Roman"/>
                <a:cs typeface="Times New Roman"/>
                <a:sym typeface="Times New Roman"/>
              </a:rPr>
              <a:t> </a:t>
            </a:r>
            <a:r>
              <a:rPr lang="en" sz="1700">
                <a:solidFill>
                  <a:schemeClr val="dk2"/>
                </a:solidFill>
                <a:highlight>
                  <a:srgbClr val="FFFFFF"/>
                </a:highlight>
                <a:latin typeface="Times New Roman"/>
                <a:ea typeface="Times New Roman"/>
                <a:cs typeface="Times New Roman"/>
                <a:sym typeface="Times New Roman"/>
              </a:rPr>
              <a:t>(Rutgers University, Bodine, A. (1975))</a:t>
            </a:r>
            <a:endParaRPr sz="1700">
              <a:solidFill>
                <a:schemeClr val="dk2"/>
              </a:solidFill>
              <a:highlight>
                <a:srgbClr val="FFFFFF"/>
              </a:highlight>
              <a:latin typeface="Times New Roman"/>
              <a:ea typeface="Times New Roman"/>
              <a:cs typeface="Times New Roman"/>
              <a:sym typeface="Times New Roman"/>
            </a:endParaRPr>
          </a:p>
          <a:p>
            <a:pPr indent="-336550" lvl="0" marL="457200" rtl="0" algn="l">
              <a:lnSpc>
                <a:spcPct val="100000"/>
              </a:lnSpc>
              <a:spcBef>
                <a:spcPts val="0"/>
              </a:spcBef>
              <a:spcAft>
                <a:spcPts val="0"/>
              </a:spcAft>
              <a:buClr>
                <a:schemeClr val="dk2"/>
              </a:buClr>
              <a:buSzPts val="1700"/>
              <a:buFont typeface="Times New Roman"/>
              <a:buChar char="●"/>
            </a:pPr>
            <a:r>
              <a:rPr lang="en" sz="1700" u="sng">
                <a:solidFill>
                  <a:srgbClr val="1155CC"/>
                </a:solidFill>
                <a:highlight>
                  <a:schemeClr val="lt1"/>
                </a:highlight>
                <a:latin typeface="Times New Roman"/>
                <a:ea typeface="Times New Roman"/>
                <a:cs typeface="Times New Roman"/>
                <a:sym typeface="Times New Roman"/>
                <a:hlinkClick r:id="rId4">
                  <a:extLst>
                    <a:ext uri="{A12FA001-AC4F-418D-AE19-62706E023703}">
                      <ahyp:hlinkClr val="tx"/>
                    </a:ext>
                  </a:extLst>
                </a:hlinkClick>
              </a:rPr>
              <a:t>A brief history of singular ‘they’</a:t>
            </a:r>
            <a:r>
              <a:rPr lang="en" sz="1700">
                <a:solidFill>
                  <a:schemeClr val="dk2"/>
                </a:solidFill>
                <a:latin typeface="Times New Roman"/>
                <a:ea typeface="Times New Roman"/>
                <a:cs typeface="Times New Roman"/>
                <a:sym typeface="Times New Roman"/>
              </a:rPr>
              <a:t> (Oxford English Dictionary Blog, Baron, D. (2018))</a:t>
            </a:r>
            <a:endParaRPr sz="1700">
              <a:solidFill>
                <a:schemeClr val="dk2"/>
              </a:solidFill>
              <a:highlight>
                <a:srgbClr val="FFFFFF"/>
              </a:highlight>
              <a:latin typeface="Times New Roman"/>
              <a:ea typeface="Times New Roman"/>
              <a:cs typeface="Times New Roman"/>
              <a:sym typeface="Times New Roman"/>
            </a:endParaRPr>
          </a:p>
          <a:p>
            <a:pPr indent="-336550" lvl="0" marL="457200" rtl="0" algn="l">
              <a:lnSpc>
                <a:spcPct val="100000"/>
              </a:lnSpc>
              <a:spcBef>
                <a:spcPts val="0"/>
              </a:spcBef>
              <a:spcAft>
                <a:spcPts val="0"/>
              </a:spcAft>
              <a:buClr>
                <a:schemeClr val="dk2"/>
              </a:buClr>
              <a:buSzPts val="1700"/>
              <a:buFont typeface="Times New Roman"/>
              <a:buChar char="●"/>
            </a:pPr>
            <a:r>
              <a:rPr lang="en" sz="17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Gender Bias and Sexism in Language</a:t>
            </a:r>
            <a:r>
              <a:rPr lang="en" sz="1700">
                <a:solidFill>
                  <a:schemeClr val="dk2"/>
                </a:solidFill>
                <a:latin typeface="Times New Roman"/>
                <a:ea typeface="Times New Roman"/>
                <a:cs typeface="Times New Roman"/>
                <a:sym typeface="Times New Roman"/>
              </a:rPr>
              <a:t> (University of Bologna, Menegatti, M. &amp; Rubini, M. (2017))</a:t>
            </a:r>
            <a:endParaRPr sz="1700">
              <a:solidFill>
                <a:schemeClr val="dk2"/>
              </a:solidFill>
              <a:highlight>
                <a:srgbClr val="FFFFFF"/>
              </a:highlight>
              <a:latin typeface="Times New Roman"/>
              <a:ea typeface="Times New Roman"/>
              <a:cs typeface="Times New Roman"/>
              <a:sym typeface="Times New Roman"/>
            </a:endParaRPr>
          </a:p>
          <a:p>
            <a:pPr indent="-336550" lvl="0" marL="457200" rtl="0" algn="l">
              <a:lnSpc>
                <a:spcPct val="100000"/>
              </a:lnSpc>
              <a:spcBef>
                <a:spcPts val="0"/>
              </a:spcBef>
              <a:spcAft>
                <a:spcPts val="0"/>
              </a:spcAft>
              <a:buClr>
                <a:schemeClr val="dk2"/>
              </a:buClr>
              <a:buSzPts val="1700"/>
              <a:buFont typeface="Times New Roman"/>
              <a:buChar char="●"/>
            </a:pPr>
            <a:r>
              <a:rPr lang="en" sz="1700" u="sng">
                <a:solidFill>
                  <a:srgbClr val="1155CC"/>
                </a:solidFill>
                <a:highlight>
                  <a:schemeClr val="lt1"/>
                </a:highlight>
                <a:latin typeface="Times New Roman"/>
                <a:ea typeface="Times New Roman"/>
                <a:cs typeface="Times New Roman"/>
                <a:sym typeface="Times New Roman"/>
                <a:hlinkClick r:id="rId6">
                  <a:extLst>
                    <a:ext uri="{A12FA001-AC4F-418D-AE19-62706E023703}">
                      <ahyp:hlinkClr val="tx"/>
                    </a:ext>
                  </a:extLst>
                </a:hlinkClick>
              </a:rPr>
              <a:t>Legistics - Singular "They"</a:t>
            </a:r>
            <a:r>
              <a:rPr lang="en" sz="1700">
                <a:solidFill>
                  <a:schemeClr val="dk2"/>
                </a:solidFill>
                <a:latin typeface="Times New Roman"/>
                <a:ea typeface="Times New Roman"/>
                <a:cs typeface="Times New Roman"/>
                <a:sym typeface="Times New Roman"/>
              </a:rPr>
              <a:t> (Canada Department of Justice (2015))</a:t>
            </a:r>
            <a:endParaRPr sz="1700">
              <a:solidFill>
                <a:schemeClr val="dk2"/>
              </a:solidFill>
              <a:latin typeface="Times New Roman"/>
              <a:ea typeface="Times New Roman"/>
              <a:cs typeface="Times New Roman"/>
              <a:sym typeface="Times New Roman"/>
            </a:endParaRPr>
          </a:p>
          <a:p>
            <a:pPr indent="-336550" lvl="0" marL="457200" rtl="0" algn="l">
              <a:lnSpc>
                <a:spcPct val="100000"/>
              </a:lnSpc>
              <a:spcBef>
                <a:spcPts val="0"/>
              </a:spcBef>
              <a:spcAft>
                <a:spcPts val="0"/>
              </a:spcAft>
              <a:buClr>
                <a:schemeClr val="dk2"/>
              </a:buClr>
              <a:buSzPts val="1700"/>
              <a:buFont typeface="Times New Roman"/>
              <a:buChar char="●"/>
            </a:pPr>
            <a:r>
              <a:rPr lang="en" sz="1700" u="sng">
                <a:solidFill>
                  <a:srgbClr val="1155CC"/>
                </a:solidFill>
                <a:highlight>
                  <a:schemeClr val="lt1"/>
                </a:highlight>
                <a:latin typeface="Times New Roman"/>
                <a:ea typeface="Times New Roman"/>
                <a:cs typeface="Times New Roman"/>
                <a:sym typeface="Times New Roman"/>
                <a:hlinkClick r:id="rId7">
                  <a:extLst>
                    <a:ext uri="{A12FA001-AC4F-418D-AE19-62706E023703}">
                      <ahyp:hlinkClr val="tx"/>
                    </a:ext>
                  </a:extLst>
                </a:hlinkClick>
              </a:rPr>
              <a:t>A Linguist On the Story of Gendered Pronouns</a:t>
            </a:r>
            <a:r>
              <a:rPr lang="en" sz="1700">
                <a:solidFill>
                  <a:schemeClr val="dk2"/>
                </a:solidFill>
                <a:latin typeface="Times New Roman"/>
                <a:ea typeface="Times New Roman"/>
                <a:cs typeface="Times New Roman"/>
                <a:sym typeface="Times New Roman"/>
              </a:rPr>
              <a:t> (The Toast, McCulloch, G. (2014))</a:t>
            </a:r>
            <a:endParaRPr sz="1700">
              <a:solidFill>
                <a:schemeClr val="dk2"/>
              </a:solidFill>
              <a:highlight>
                <a:srgbClr val="FFFFFF"/>
              </a:highlight>
              <a:latin typeface="Times New Roman"/>
              <a:ea typeface="Times New Roman"/>
              <a:cs typeface="Times New Roman"/>
              <a:sym typeface="Times New Roman"/>
            </a:endParaRPr>
          </a:p>
          <a:p>
            <a:pPr indent="-336550" lvl="0" marL="457200" rtl="0" algn="l">
              <a:lnSpc>
                <a:spcPct val="100000"/>
              </a:lnSpc>
              <a:spcBef>
                <a:spcPts val="0"/>
              </a:spcBef>
              <a:spcAft>
                <a:spcPts val="0"/>
              </a:spcAft>
              <a:buClr>
                <a:schemeClr val="dk2"/>
              </a:buClr>
              <a:buSzPts val="1700"/>
              <a:buFont typeface="Times New Roman"/>
              <a:buChar char="●"/>
            </a:pPr>
            <a:r>
              <a:rPr lang="en" sz="1700" u="sng">
                <a:solidFill>
                  <a:srgbClr val="1155CC"/>
                </a:solidFill>
                <a:highlight>
                  <a:srgbClr val="FFFFFF"/>
                </a:highlight>
                <a:latin typeface="Times New Roman"/>
                <a:ea typeface="Times New Roman"/>
                <a:cs typeface="Times New Roman"/>
                <a:sym typeface="Times New Roman"/>
                <a:hlinkClick r:id="rId8">
                  <a:extLst>
                    <a:ext uri="{A12FA001-AC4F-418D-AE19-62706E023703}">
                      <ahyp:hlinkClr val="tx"/>
                    </a:ext>
                  </a:extLst>
                </a:hlinkClick>
              </a:rPr>
              <a:t>The Politics of Grammar Handbooks: Generic He and Singular They</a:t>
            </a:r>
            <a:r>
              <a:rPr lang="en" sz="1700">
                <a:solidFill>
                  <a:schemeClr val="dk2"/>
                </a:solidFill>
                <a:highlight>
                  <a:srgbClr val="FFFFFF"/>
                </a:highlight>
                <a:latin typeface="Times New Roman"/>
                <a:ea typeface="Times New Roman"/>
                <a:cs typeface="Times New Roman"/>
                <a:sym typeface="Times New Roman"/>
              </a:rPr>
              <a:t> (Zuber, S. &amp; Reed, A. (1993))</a:t>
            </a:r>
            <a:endParaRPr sz="1700">
              <a:solidFill>
                <a:schemeClr val="dk2"/>
              </a:solidFill>
              <a:highlight>
                <a:srgbClr val="FFFFFF"/>
              </a:highlight>
              <a:latin typeface="Times New Roman"/>
              <a:ea typeface="Times New Roman"/>
              <a:cs typeface="Times New Roman"/>
              <a:sym typeface="Times New Roman"/>
            </a:endParaRPr>
          </a:p>
          <a:p>
            <a:pPr indent="-336550" lvl="0" marL="457200" rtl="0" algn="l">
              <a:lnSpc>
                <a:spcPct val="100000"/>
              </a:lnSpc>
              <a:spcBef>
                <a:spcPts val="0"/>
              </a:spcBef>
              <a:spcAft>
                <a:spcPts val="0"/>
              </a:spcAft>
              <a:buClr>
                <a:schemeClr val="dk2"/>
              </a:buClr>
              <a:buSzPts val="1700"/>
              <a:buFont typeface="Times New Roman"/>
              <a:buChar char="●"/>
            </a:pPr>
            <a:r>
              <a:rPr lang="en" sz="1700" u="sng">
                <a:solidFill>
                  <a:srgbClr val="1155CC"/>
                </a:solidFill>
                <a:highlight>
                  <a:schemeClr val="lt1"/>
                </a:highlight>
                <a:latin typeface="Times New Roman"/>
                <a:ea typeface="Times New Roman"/>
                <a:cs typeface="Times New Roman"/>
                <a:sym typeface="Times New Roman"/>
                <a:hlinkClick r:id="rId9">
                  <a:extLst>
                    <a:ext uri="{A12FA001-AC4F-418D-AE19-62706E023703}">
                      <ahyp:hlinkClr val="tx"/>
                    </a:ext>
                  </a:extLst>
                </a:hlinkClick>
              </a:rPr>
              <a:t>Pronoun showdown 2016: Are nonbinary pronouns and singular they ruining the language or making English great again?</a:t>
            </a:r>
            <a:r>
              <a:rPr lang="en" sz="1700">
                <a:solidFill>
                  <a:schemeClr val="dk2"/>
                </a:solidFill>
                <a:highlight>
                  <a:schemeClr val="lt1"/>
                </a:highlight>
                <a:latin typeface="Times New Roman"/>
                <a:ea typeface="Times New Roman"/>
                <a:cs typeface="Times New Roman"/>
                <a:sym typeface="Times New Roman"/>
              </a:rPr>
              <a:t> (University of Illinois, Baron, D. (2016))</a:t>
            </a:r>
            <a:endParaRPr sz="1700">
              <a:solidFill>
                <a:schemeClr val="dk2"/>
              </a:solidFill>
              <a:highlight>
                <a:srgbClr val="FFFFFF"/>
              </a:highlight>
              <a:latin typeface="Times New Roman"/>
              <a:ea typeface="Times New Roman"/>
              <a:cs typeface="Times New Roman"/>
              <a:sym typeface="Times New Roman"/>
            </a:endParaRPr>
          </a:p>
          <a:p>
            <a:pPr indent="-336550" lvl="0" marL="457200" rtl="0" algn="l">
              <a:lnSpc>
                <a:spcPct val="100000"/>
              </a:lnSpc>
              <a:spcBef>
                <a:spcPts val="0"/>
              </a:spcBef>
              <a:spcAft>
                <a:spcPts val="0"/>
              </a:spcAft>
              <a:buClr>
                <a:schemeClr val="dk2"/>
              </a:buClr>
              <a:buSzPts val="1700"/>
              <a:buFont typeface="Times New Roman"/>
              <a:buChar char="●"/>
            </a:pPr>
            <a:r>
              <a:rPr lang="en" sz="1700" u="sng">
                <a:solidFill>
                  <a:srgbClr val="1155CC"/>
                </a:solidFill>
                <a:highlight>
                  <a:schemeClr val="lt1"/>
                </a:highlight>
                <a:latin typeface="Times New Roman"/>
                <a:ea typeface="Times New Roman"/>
                <a:cs typeface="Times New Roman"/>
                <a:sym typeface="Times New Roman"/>
                <a:hlinkClick r:id="rId10">
                  <a:extLst>
                    <a:ext uri="{A12FA001-AC4F-418D-AE19-62706E023703}">
                      <ahyp:hlinkClr val="tx"/>
                    </a:ext>
                  </a:extLst>
                </a:hlinkClick>
              </a:rPr>
              <a:t>Singular “they” and the many reasons why it’s correct</a:t>
            </a:r>
            <a:r>
              <a:rPr lang="en" sz="1700">
                <a:solidFill>
                  <a:schemeClr val="dk2"/>
                </a:solidFill>
                <a:highlight>
                  <a:schemeClr val="lt1"/>
                </a:highlight>
                <a:latin typeface="Times New Roman"/>
                <a:ea typeface="Times New Roman"/>
                <a:cs typeface="Times New Roman"/>
                <a:sym typeface="Times New Roman"/>
              </a:rPr>
              <a:t> (University of California, Doyle, G. (2009))</a:t>
            </a:r>
            <a:endParaRPr sz="1700">
              <a:solidFill>
                <a:schemeClr val="dk2"/>
              </a:solidFill>
              <a:highlight>
                <a:srgbClr val="FFFFFF"/>
              </a:highlight>
              <a:latin typeface="Times New Roman"/>
              <a:ea typeface="Times New Roman"/>
              <a:cs typeface="Times New Roman"/>
              <a:sym typeface="Times New Roman"/>
            </a:endParaRPr>
          </a:p>
          <a:p>
            <a:pPr indent="-336550" lvl="0" marL="457200" rtl="0" algn="l">
              <a:lnSpc>
                <a:spcPct val="100000"/>
              </a:lnSpc>
              <a:spcBef>
                <a:spcPts val="0"/>
              </a:spcBef>
              <a:spcAft>
                <a:spcPts val="0"/>
              </a:spcAft>
              <a:buClr>
                <a:schemeClr val="dk2"/>
              </a:buClr>
              <a:buSzPts val="1700"/>
              <a:buFont typeface="Times New Roman"/>
              <a:buChar char="●"/>
            </a:pPr>
            <a:r>
              <a:rPr lang="en" sz="1700" u="sng">
                <a:solidFill>
                  <a:srgbClr val="1155CC"/>
                </a:solidFill>
                <a:highlight>
                  <a:srgbClr val="FFFFFF"/>
                </a:highlight>
                <a:latin typeface="Times New Roman"/>
                <a:ea typeface="Times New Roman"/>
                <a:cs typeface="Times New Roman"/>
                <a:sym typeface="Times New Roman"/>
                <a:hlinkClick r:id="rId11">
                  <a:extLst>
                    <a:ext uri="{A12FA001-AC4F-418D-AE19-62706E023703}">
                      <ahyp:hlinkClr val="tx"/>
                    </a:ext>
                  </a:extLst>
                </a:hlinkClick>
              </a:rPr>
              <a:t>Singular they is word of the year</a:t>
            </a:r>
            <a:r>
              <a:rPr lang="en" sz="1700">
                <a:solidFill>
                  <a:schemeClr val="dk2"/>
                </a:solidFill>
                <a:highlight>
                  <a:srgbClr val="FFFFFF"/>
                </a:highlight>
                <a:latin typeface="Times New Roman"/>
                <a:ea typeface="Times New Roman"/>
                <a:cs typeface="Times New Roman"/>
                <a:sym typeface="Times New Roman"/>
              </a:rPr>
              <a:t> (The Web of Language, Baron, D. (2015))</a:t>
            </a:r>
            <a:endParaRPr sz="1700">
              <a:solidFill>
                <a:schemeClr val="dk2"/>
              </a:solidFill>
              <a:highlight>
                <a:srgbClr val="FFFFFF"/>
              </a:highlight>
              <a:latin typeface="Times New Roman"/>
              <a:ea typeface="Times New Roman"/>
              <a:cs typeface="Times New Roman"/>
              <a:sym typeface="Times New Roman"/>
            </a:endParaRPr>
          </a:p>
          <a:p>
            <a:pPr indent="-336550" lvl="0" marL="457200" rtl="0" algn="l">
              <a:lnSpc>
                <a:spcPct val="100000"/>
              </a:lnSpc>
              <a:spcBef>
                <a:spcPts val="0"/>
              </a:spcBef>
              <a:spcAft>
                <a:spcPts val="0"/>
              </a:spcAft>
              <a:buClr>
                <a:schemeClr val="dk2"/>
              </a:buClr>
              <a:buSzPts val="1700"/>
              <a:buFont typeface="Times New Roman"/>
              <a:buChar char="●"/>
            </a:pPr>
            <a:r>
              <a:rPr lang="en" sz="1700" u="sng">
                <a:solidFill>
                  <a:srgbClr val="1155CC"/>
                </a:solidFill>
                <a:highlight>
                  <a:srgbClr val="FFFFFF"/>
                </a:highlight>
                <a:latin typeface="Times New Roman"/>
                <a:ea typeface="Times New Roman"/>
                <a:cs typeface="Times New Roman"/>
                <a:sym typeface="Times New Roman"/>
                <a:hlinkClick r:id="rId12">
                  <a:extLst>
                    <a:ext uri="{A12FA001-AC4F-418D-AE19-62706E023703}">
                      <ahyp:hlinkClr val="tx"/>
                    </a:ext>
                  </a:extLst>
                </a:hlinkClick>
              </a:rPr>
              <a:t>Some notes on singular they</a:t>
            </a:r>
            <a:r>
              <a:rPr lang="en" sz="1700">
                <a:solidFill>
                  <a:schemeClr val="dk2"/>
                </a:solidFill>
                <a:highlight>
                  <a:srgbClr val="FFFFFF"/>
                </a:highlight>
                <a:latin typeface="Times New Roman"/>
                <a:ea typeface="Times New Roman"/>
                <a:cs typeface="Times New Roman"/>
                <a:sym typeface="Times New Roman"/>
              </a:rPr>
              <a:t> (The Web of Language, Baron, D. (2015))</a:t>
            </a:r>
            <a:endParaRPr sz="1700">
              <a:solidFill>
                <a:schemeClr val="dk2"/>
              </a:solidFill>
              <a:highlight>
                <a:srgbClr val="FFFFFF"/>
              </a:highlight>
              <a:latin typeface="Times New Roman"/>
              <a:ea typeface="Times New Roman"/>
              <a:cs typeface="Times New Roman"/>
              <a:sym typeface="Times New Roman"/>
            </a:endParaRPr>
          </a:p>
          <a:p>
            <a:pPr indent="-336550" lvl="0" marL="457200" rtl="0" algn="l">
              <a:lnSpc>
                <a:spcPct val="100000"/>
              </a:lnSpc>
              <a:spcBef>
                <a:spcPts val="0"/>
              </a:spcBef>
              <a:spcAft>
                <a:spcPts val="0"/>
              </a:spcAft>
              <a:buClr>
                <a:schemeClr val="dk2"/>
              </a:buClr>
              <a:buSzPts val="1700"/>
              <a:buFont typeface="Times New Roman"/>
              <a:buChar char="●"/>
            </a:pPr>
            <a:r>
              <a:rPr lang="en" sz="1700" u="sng">
                <a:solidFill>
                  <a:srgbClr val="1155CC"/>
                </a:solidFill>
                <a:highlight>
                  <a:srgbClr val="FFFFFF"/>
                </a:highlight>
                <a:latin typeface="Times New Roman"/>
                <a:ea typeface="Times New Roman"/>
                <a:cs typeface="Times New Roman"/>
                <a:sym typeface="Times New Roman"/>
                <a:hlinkClick r:id="rId13">
                  <a:extLst>
                    <a:ext uri="{A12FA001-AC4F-418D-AE19-62706E023703}">
                      <ahyp:hlinkClr val="tx"/>
                    </a:ext>
                  </a:extLst>
                </a:hlinkClick>
              </a:rPr>
              <a:t>The Words that Failed: A chronology of early nonbinary pronouns</a:t>
            </a:r>
            <a:r>
              <a:rPr lang="en" sz="1700">
                <a:solidFill>
                  <a:schemeClr val="dk2"/>
                </a:solidFill>
                <a:highlight>
                  <a:srgbClr val="FFFFFF"/>
                </a:highlight>
                <a:latin typeface="Times New Roman"/>
                <a:ea typeface="Times New Roman"/>
                <a:cs typeface="Times New Roman"/>
                <a:sym typeface="Times New Roman"/>
              </a:rPr>
              <a:t> (University of Illinois, Baron, D. (2016?))</a:t>
            </a:r>
            <a:endParaRPr sz="1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311700" y="0"/>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resources - other</a:t>
            </a:r>
            <a:endParaRPr/>
          </a:p>
        </p:txBody>
      </p:sp>
      <p:sp>
        <p:nvSpPr>
          <p:cNvPr id="218" name="Google Shape;218;p38"/>
          <p:cNvSpPr txBox="1"/>
          <p:nvPr>
            <p:ph idx="1" type="body"/>
          </p:nvPr>
        </p:nvSpPr>
        <p:spPr>
          <a:xfrm>
            <a:off x="311700" y="623400"/>
            <a:ext cx="8520600" cy="45201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accent1"/>
              </a:buClr>
              <a:buSzPts val="1400"/>
              <a:buFont typeface="Times New Roman"/>
              <a:buChar char="●"/>
            </a:pPr>
            <a:r>
              <a:rPr lang="en" sz="14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The Conceptualization of Natural Gender in English</a:t>
            </a:r>
            <a:r>
              <a:rPr lang="en" sz="1400">
                <a:solidFill>
                  <a:schemeClr val="dk2"/>
                </a:solidFill>
                <a:latin typeface="Times New Roman"/>
                <a:ea typeface="Times New Roman"/>
                <a:cs typeface="Times New Roman"/>
                <a:sym typeface="Times New Roman"/>
              </a:rPr>
              <a:t> (Anglophonia, Mignot, E. 2012)</a:t>
            </a:r>
            <a:endParaRPr sz="1400"/>
          </a:p>
          <a:p>
            <a:pPr indent="-317500" lvl="0" marL="457200" rtl="0" algn="l">
              <a:lnSpc>
                <a:spcPct val="100000"/>
              </a:lnSpc>
              <a:spcBef>
                <a:spcPts val="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Corpus analysis using TIME corpora and Corpus of Historical American English (COHA): corpora at </a:t>
            </a:r>
            <a:r>
              <a:rPr lang="en" sz="14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https://www.english-corpora.org/</a:t>
            </a:r>
            <a:r>
              <a:rPr lang="en" sz="1400">
                <a:solidFill>
                  <a:schemeClr val="dk2"/>
                </a:solidFill>
                <a:latin typeface="Times New Roman"/>
                <a:ea typeface="Times New Roman"/>
                <a:cs typeface="Times New Roman"/>
                <a:sym typeface="Times New Roman"/>
              </a:rPr>
              <a:t>, analysis at </a:t>
            </a:r>
            <a:r>
              <a:rPr lang="en" sz="14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https://drive.google.com/open?id=1kYMAxZLh7wsDm0pHyoHzO46LxOcn1zl6VWhnelDn-1k</a:t>
            </a:r>
            <a:r>
              <a:rPr lang="en" sz="1400">
                <a:solidFill>
                  <a:schemeClr val="dk2"/>
                </a:solidFill>
                <a:latin typeface="Times New Roman"/>
                <a:ea typeface="Times New Roman"/>
                <a:cs typeface="Times New Roman"/>
                <a:sym typeface="Times New Roman"/>
              </a:rPr>
              <a:t> </a:t>
            </a:r>
            <a:endParaRPr sz="1400"/>
          </a:p>
          <a:p>
            <a:pPr indent="-317500" lvl="0" marL="457200" rtl="0" algn="l">
              <a:lnSpc>
                <a:spcPct val="100000"/>
              </a:lnSpc>
              <a:spcBef>
                <a:spcPts val="0"/>
              </a:spcBef>
              <a:spcAft>
                <a:spcPts val="0"/>
              </a:spcAft>
              <a:buClr>
                <a:schemeClr val="accent1"/>
              </a:buClr>
              <a:buSzPts val="1400"/>
              <a:buFont typeface="Times New Roman"/>
              <a:buChar char="●"/>
            </a:pPr>
            <a:r>
              <a:rPr lang="en" sz="1400" u="sng">
                <a:solidFill>
                  <a:srgbClr val="1155CC"/>
                </a:solidFill>
                <a:latin typeface="Times New Roman"/>
                <a:ea typeface="Times New Roman"/>
                <a:cs typeface="Times New Roman"/>
                <a:sym typeface="Times New Roman"/>
                <a:hlinkClick r:id="rId6">
                  <a:extLst>
                    <a:ext uri="{A12FA001-AC4F-418D-AE19-62706E023703}">
                      <ahyp:hlinkClr val="tx"/>
                    </a:ext>
                  </a:extLst>
                </a:hlinkClick>
              </a:rPr>
              <a:t>The Feminist Critique of Language: A Reader</a:t>
            </a:r>
            <a:r>
              <a:rPr lang="en" sz="1400">
                <a:solidFill>
                  <a:schemeClr val="dk2"/>
                </a:solidFill>
                <a:latin typeface="Times New Roman"/>
                <a:ea typeface="Times New Roman"/>
                <a:cs typeface="Times New Roman"/>
                <a:sym typeface="Times New Roman"/>
              </a:rPr>
              <a:t> (Cameron, D. (1998))</a:t>
            </a:r>
            <a:endParaRPr sz="1400"/>
          </a:p>
          <a:p>
            <a:pPr indent="-317500" lvl="0" marL="457200" rtl="0" algn="l">
              <a:lnSpc>
                <a:spcPct val="100000"/>
              </a:lnSpc>
              <a:spcBef>
                <a:spcPts val="0"/>
              </a:spcBef>
              <a:spcAft>
                <a:spcPts val="0"/>
              </a:spcAft>
              <a:buClr>
                <a:schemeClr val="accent1"/>
              </a:buClr>
              <a:buSzPts val="1400"/>
              <a:buFont typeface="Times New Roman"/>
              <a:buChar char="●"/>
            </a:pPr>
            <a:r>
              <a:rPr lang="en" sz="1400" u="sng">
                <a:solidFill>
                  <a:srgbClr val="1155CC"/>
                </a:solidFill>
                <a:latin typeface="Times New Roman"/>
                <a:ea typeface="Times New Roman"/>
                <a:cs typeface="Times New Roman"/>
                <a:sym typeface="Times New Roman"/>
                <a:hlinkClick r:id="rId7">
                  <a:extLst>
                    <a:ext uri="{A12FA001-AC4F-418D-AE19-62706E023703}">
                      <ahyp:hlinkClr val="tx"/>
                    </a:ext>
                  </a:extLst>
                </a:hlinkClick>
              </a:rPr>
              <a:t>Feminist Philosophy of Language</a:t>
            </a:r>
            <a:r>
              <a:rPr lang="en" sz="1400">
                <a:solidFill>
                  <a:schemeClr val="dk2"/>
                </a:solidFill>
                <a:latin typeface="Times New Roman"/>
                <a:ea typeface="Times New Roman"/>
                <a:cs typeface="Times New Roman"/>
                <a:sym typeface="Times New Roman"/>
              </a:rPr>
              <a:t> (Stanford Encyclopedia of Philosophy Archive, Saul, J. &amp; Diaz-Leon, L. (2004))</a:t>
            </a:r>
            <a:endParaRPr sz="1400"/>
          </a:p>
          <a:p>
            <a:pPr indent="-317500" lvl="0" marL="457200" rtl="0" algn="l">
              <a:lnSpc>
                <a:spcPct val="100000"/>
              </a:lnSpc>
              <a:spcBef>
                <a:spcPts val="0"/>
              </a:spcBef>
              <a:spcAft>
                <a:spcPts val="0"/>
              </a:spcAft>
              <a:buClr>
                <a:schemeClr val="accent1"/>
              </a:buClr>
              <a:buSzPts val="1400"/>
              <a:buFont typeface="Times New Roman"/>
              <a:buChar char="●"/>
            </a:pPr>
            <a:r>
              <a:rPr lang="en" sz="1400" u="sng">
                <a:solidFill>
                  <a:srgbClr val="1155CC"/>
                </a:solidFill>
                <a:latin typeface="Times New Roman"/>
                <a:ea typeface="Times New Roman"/>
                <a:cs typeface="Times New Roman"/>
                <a:sym typeface="Times New Roman"/>
                <a:hlinkClick r:id="rId8">
                  <a:extLst>
                    <a:ext uri="{A12FA001-AC4F-418D-AE19-62706E023703}">
                      <ahyp:hlinkClr val="tx"/>
                    </a:ext>
                  </a:extLst>
                </a:hlinkClick>
              </a:rPr>
              <a:t>Gender-based language reform and the social construction of meaning</a:t>
            </a:r>
            <a:r>
              <a:rPr lang="en" sz="1400">
                <a:solidFill>
                  <a:schemeClr val="dk2"/>
                </a:solidFill>
                <a:latin typeface="Times New Roman"/>
                <a:ea typeface="Times New Roman"/>
                <a:cs typeface="Times New Roman"/>
                <a:sym typeface="Times New Roman"/>
              </a:rPr>
              <a:t> (Discourse &amp; Society, Ehrlich, S. &amp; King, R. (1992))</a:t>
            </a:r>
            <a:endParaRPr sz="1400"/>
          </a:p>
          <a:p>
            <a:pPr indent="-317500" lvl="0" marL="457200" rtl="0" algn="l">
              <a:lnSpc>
                <a:spcPct val="100000"/>
              </a:lnSpc>
              <a:spcBef>
                <a:spcPts val="0"/>
              </a:spcBef>
              <a:spcAft>
                <a:spcPts val="0"/>
              </a:spcAft>
              <a:buClr>
                <a:schemeClr val="accent1"/>
              </a:buClr>
              <a:buSzPts val="1400"/>
              <a:buFont typeface="Times New Roman"/>
              <a:buChar char="●"/>
            </a:pPr>
            <a:r>
              <a:rPr lang="en" sz="1400" u="sng">
                <a:solidFill>
                  <a:srgbClr val="1155CC"/>
                </a:solidFill>
                <a:latin typeface="Times New Roman"/>
                <a:ea typeface="Times New Roman"/>
                <a:cs typeface="Times New Roman"/>
                <a:sym typeface="Times New Roman"/>
                <a:hlinkClick r:id="rId9">
                  <a:extLst>
                    <a:ext uri="{A12FA001-AC4F-418D-AE19-62706E023703}">
                      <ahyp:hlinkClr val="tx"/>
                    </a:ext>
                  </a:extLst>
                </a:hlinkClick>
              </a:rPr>
              <a:t>Lexical inequities in marriage: Old English Wif, Wer, and Husbonda</a:t>
            </a:r>
            <a:r>
              <a:rPr lang="en" sz="1400">
                <a:solidFill>
                  <a:schemeClr val="dk2"/>
                </a:solidFill>
                <a:latin typeface="Times New Roman"/>
                <a:ea typeface="Times New Roman"/>
                <a:cs typeface="Times New Roman"/>
                <a:sym typeface="Times New Roman"/>
              </a:rPr>
              <a:t> (Studia Neophilologica, Riedinger, A. (1994))</a:t>
            </a:r>
            <a:endParaRPr sz="1400"/>
          </a:p>
          <a:p>
            <a:pPr indent="-317500" lvl="0" marL="457200" rtl="0" algn="l">
              <a:lnSpc>
                <a:spcPct val="100000"/>
              </a:lnSpc>
              <a:spcBef>
                <a:spcPts val="0"/>
              </a:spcBef>
              <a:spcAft>
                <a:spcPts val="0"/>
              </a:spcAft>
              <a:buClr>
                <a:schemeClr val="accent1"/>
              </a:buClr>
              <a:buSzPts val="1400"/>
              <a:buFont typeface="Times New Roman"/>
              <a:buChar char="●"/>
            </a:pPr>
            <a:r>
              <a:rPr lang="en" sz="1400" u="sng">
                <a:solidFill>
                  <a:srgbClr val="1155CC"/>
                </a:solidFill>
                <a:latin typeface="Times New Roman"/>
                <a:ea typeface="Times New Roman"/>
                <a:cs typeface="Times New Roman"/>
                <a:sym typeface="Times New Roman"/>
                <a:hlinkClick r:id="rId10">
                  <a:extLst>
                    <a:ext uri="{A12FA001-AC4F-418D-AE19-62706E023703}">
                      <ahyp:hlinkClr val="tx"/>
                    </a:ext>
                  </a:extLst>
                </a:hlinkClick>
              </a:rPr>
              <a:t>Semantics of gender marked nominations of person in english</a:t>
            </a:r>
            <a:r>
              <a:rPr lang="en" sz="1400">
                <a:solidFill>
                  <a:schemeClr val="dk2"/>
                </a:solidFill>
                <a:latin typeface="Times New Roman"/>
                <a:ea typeface="Times New Roman"/>
                <a:cs typeface="Times New Roman"/>
                <a:sym typeface="Times New Roman"/>
              </a:rPr>
              <a:t> (Ad Atla: Journal of Interdisciplinary Research, Mariana, S. (2013))</a:t>
            </a:r>
            <a:endParaRPr sz="1400">
              <a:solidFill>
                <a:schemeClr val="dk2"/>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accent1"/>
              </a:buClr>
              <a:buSzPts val="1400"/>
              <a:buFont typeface="Times New Roman"/>
              <a:buChar char="●"/>
            </a:pPr>
            <a:r>
              <a:rPr lang="en" sz="1400" u="sng">
                <a:solidFill>
                  <a:srgbClr val="1155CC"/>
                </a:solidFill>
                <a:latin typeface="Times New Roman"/>
                <a:ea typeface="Times New Roman"/>
                <a:cs typeface="Times New Roman"/>
                <a:sym typeface="Times New Roman"/>
                <a:hlinkClick r:id="rId11">
                  <a:extLst>
                    <a:ext uri="{A12FA001-AC4F-418D-AE19-62706E023703}">
                      <ahyp:hlinkClr val="tx"/>
                    </a:ext>
                  </a:extLst>
                </a:hlinkClick>
              </a:rPr>
              <a:t>Tweet like a girl: a corpus analysis of gendered language in social media</a:t>
            </a:r>
            <a:r>
              <a:rPr lang="en" sz="1400">
                <a:solidFill>
                  <a:schemeClr val="dk2"/>
                </a:solidFill>
                <a:latin typeface="Times New Roman"/>
                <a:ea typeface="Times New Roman"/>
                <a:cs typeface="Times New Roman"/>
                <a:sym typeface="Times New Roman"/>
              </a:rPr>
              <a:t> (Yale University, Ott, M. (2016))</a:t>
            </a:r>
            <a:endParaRPr sz="1400">
              <a:solidFill>
                <a:schemeClr val="dk2"/>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dk2"/>
              </a:buClr>
              <a:buSzPts val="1400"/>
              <a:buFont typeface="Times New Roman"/>
              <a:buChar char="●"/>
            </a:pPr>
            <a:r>
              <a:rPr lang="en" sz="1400" u="sng">
                <a:solidFill>
                  <a:srgbClr val="1155CC"/>
                </a:solidFill>
                <a:latin typeface="Times New Roman"/>
                <a:ea typeface="Times New Roman"/>
                <a:cs typeface="Times New Roman"/>
                <a:sym typeface="Times New Roman"/>
                <a:hlinkClick r:id="rId12">
                  <a:extLst>
                    <a:ext uri="{A12FA001-AC4F-418D-AE19-62706E023703}">
                      <ahyp:hlinkClr val="tx"/>
                    </a:ext>
                  </a:extLst>
                </a:hlinkClick>
              </a:rPr>
              <a:t>Casey Miller and Kate Swift: Women Who Dared To Disturb the Lexicon</a:t>
            </a:r>
            <a:r>
              <a:rPr lang="en" sz="1400">
                <a:solidFill>
                  <a:schemeClr val="dk2"/>
                </a:solidFill>
                <a:latin typeface="Times New Roman"/>
                <a:ea typeface="Times New Roman"/>
                <a:cs typeface="Times New Roman"/>
                <a:sym typeface="Times New Roman"/>
              </a:rPr>
              <a:t> (Virginia Tech, Isele, E. (1994))</a:t>
            </a:r>
            <a:endParaRPr sz="1400">
              <a:solidFill>
                <a:schemeClr val="dk2"/>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accent1"/>
              </a:buClr>
              <a:buSzPts val="1400"/>
              <a:buFont typeface="Times New Roman"/>
              <a:buChar char="●"/>
            </a:pPr>
            <a:r>
              <a:rPr lang="en" sz="1400" u="sng">
                <a:solidFill>
                  <a:srgbClr val="1155CC"/>
                </a:solidFill>
                <a:latin typeface="Times New Roman"/>
                <a:ea typeface="Times New Roman"/>
                <a:cs typeface="Times New Roman"/>
                <a:sym typeface="Times New Roman"/>
                <a:hlinkClick r:id="rId13">
                  <a:extLst>
                    <a:ext uri="{A12FA001-AC4F-418D-AE19-62706E023703}">
                      <ahyp:hlinkClr val="tx"/>
                    </a:ext>
                  </a:extLst>
                </a:hlinkClick>
              </a:rPr>
              <a:t>What Does “She” in Science Fiction Tell Us About Language on Earth?</a:t>
            </a:r>
            <a:r>
              <a:rPr lang="en" sz="1400">
                <a:solidFill>
                  <a:schemeClr val="dk2"/>
                </a:solidFill>
                <a:latin typeface="Times New Roman"/>
                <a:ea typeface="Times New Roman"/>
                <a:cs typeface="Times New Roman"/>
                <a:sym typeface="Times New Roman"/>
              </a:rPr>
              <a:t> (Slate, McCulloch, G. (2014))</a:t>
            </a:r>
            <a:endParaRPr sz="1400">
              <a:solidFill>
                <a:schemeClr val="dk2"/>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accent1"/>
              </a:buClr>
              <a:buSzPts val="1400"/>
              <a:buFont typeface="Times New Roman"/>
              <a:buChar char="●"/>
            </a:pPr>
            <a:r>
              <a:rPr lang="en" sz="1400" u="sng">
                <a:solidFill>
                  <a:srgbClr val="1155CC"/>
                </a:solidFill>
                <a:latin typeface="Times New Roman"/>
                <a:ea typeface="Times New Roman"/>
                <a:cs typeface="Times New Roman"/>
                <a:sym typeface="Times New Roman"/>
                <a:hlinkClick r:id="rId14">
                  <a:extLst>
                    <a:ext uri="{A12FA001-AC4F-418D-AE19-62706E023703}">
                      <ahyp:hlinkClr val="tx"/>
                    </a:ext>
                  </a:extLst>
                </a:hlinkClick>
              </a:rPr>
              <a:t>Women, fire, and dangerous things: what categories reveal about the mind</a:t>
            </a:r>
            <a:r>
              <a:rPr lang="en" sz="1400">
                <a:solidFill>
                  <a:schemeClr val="dk2"/>
                </a:solidFill>
                <a:latin typeface="Times New Roman"/>
                <a:ea typeface="Times New Roman"/>
                <a:cs typeface="Times New Roman"/>
                <a:sym typeface="Times New Roman"/>
              </a:rPr>
              <a:t> (University of Chicago, Lakoff, G. (1987))</a:t>
            </a:r>
            <a:endParaRPr sz="1400">
              <a:solidFill>
                <a:schemeClr val="dk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use gender neutral language?</a:t>
            </a:r>
            <a:endParaRPr/>
          </a:p>
        </p:txBody>
      </p:sp>
      <p:sp>
        <p:nvSpPr>
          <p:cNvPr id="71" name="Google Shape;71;p15"/>
          <p:cNvSpPr txBox="1"/>
          <p:nvPr>
            <p:ph idx="1" type="body"/>
          </p:nvPr>
        </p:nvSpPr>
        <p:spPr>
          <a:xfrm>
            <a:off x="311700" y="1152475"/>
            <a:ext cx="8520600" cy="200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Avoid perpetuating gender stereotypes, including the “male as norm” stereotype</a:t>
            </a:r>
            <a:endParaRPr/>
          </a:p>
          <a:p>
            <a:pPr indent="-342900" lvl="0" marL="457200" rtl="0" algn="l">
              <a:spcBef>
                <a:spcPts val="0"/>
              </a:spcBef>
              <a:spcAft>
                <a:spcPts val="0"/>
              </a:spcAft>
              <a:buSzPts val="1800"/>
              <a:buChar char="●"/>
            </a:pPr>
            <a:r>
              <a:rPr lang="en"/>
              <a:t>Make people feel welcome and included regardless of gender</a:t>
            </a:r>
            <a:endParaRPr/>
          </a:p>
          <a:p>
            <a:pPr indent="-342900" lvl="0" marL="457200" rtl="0" algn="l">
              <a:spcBef>
                <a:spcPts val="0"/>
              </a:spcBef>
              <a:spcAft>
                <a:spcPts val="0"/>
              </a:spcAft>
              <a:buSzPts val="1800"/>
              <a:buChar char="●"/>
            </a:pPr>
            <a:r>
              <a:rPr lang="en"/>
              <a:t>Help people to have more inclusive attitudes about gender (Sapir-Whorf Hypothesis)</a:t>
            </a:r>
            <a:endParaRPr/>
          </a:p>
          <a:p>
            <a:pPr indent="-342900" lvl="0" marL="457200" rtl="0" algn="l">
              <a:spcBef>
                <a:spcPts val="0"/>
              </a:spcBef>
              <a:spcAft>
                <a:spcPts val="0"/>
              </a:spcAft>
              <a:buSzPts val="1800"/>
              <a:buChar char="●"/>
            </a:pPr>
            <a:r>
              <a:rPr lang="en"/>
              <a:t>Avoid unnecessarily revealing gender (e.g., to keep someone anonymous or to keep the detail of their gender from distracting from the message)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 and wife</a:t>
            </a:r>
            <a:endParaRPr/>
          </a:p>
        </p:txBody>
      </p:sp>
      <p:pic>
        <p:nvPicPr>
          <p:cNvPr id="77" name="Google Shape;77;p16">
            <a:hlinkClick r:id="rId3"/>
          </p:cNvPr>
          <p:cNvPicPr preferRelativeResize="0"/>
          <p:nvPr/>
        </p:nvPicPr>
        <p:blipFill>
          <a:blip r:embed="rId4">
            <a:alphaModFix/>
          </a:blip>
          <a:stretch>
            <a:fillRect/>
          </a:stretch>
        </p:blipFill>
        <p:spPr>
          <a:xfrm>
            <a:off x="0" y="1068425"/>
            <a:ext cx="4607125" cy="2828925"/>
          </a:xfrm>
          <a:prstGeom prst="rect">
            <a:avLst/>
          </a:prstGeom>
          <a:noFill/>
          <a:ln>
            <a:noFill/>
          </a:ln>
        </p:spPr>
      </p:pic>
      <p:pic>
        <p:nvPicPr>
          <p:cNvPr id="78" name="Google Shape;78;p16">
            <a:hlinkClick r:id="rId5"/>
          </p:cNvPr>
          <p:cNvPicPr preferRelativeResize="0"/>
          <p:nvPr/>
        </p:nvPicPr>
        <p:blipFill>
          <a:blip r:embed="rId6">
            <a:alphaModFix/>
          </a:blip>
          <a:stretch>
            <a:fillRect/>
          </a:stretch>
        </p:blipFill>
        <p:spPr>
          <a:xfrm>
            <a:off x="4607150" y="1068425"/>
            <a:ext cx="4536850" cy="2828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67600"/>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Sex Role Imagery and Use of the Generic "Man" in Introductory Texts: A Case in the Sociology of Sociology</a:t>
            </a:r>
            <a:endParaRPr sz="2400"/>
          </a:p>
        </p:txBody>
      </p:sp>
      <p:pic>
        <p:nvPicPr>
          <p:cNvPr id="84" name="Google Shape;84;p17"/>
          <p:cNvPicPr preferRelativeResize="0"/>
          <p:nvPr/>
        </p:nvPicPr>
        <p:blipFill>
          <a:blip r:embed="rId3">
            <a:alphaModFix/>
          </a:blip>
          <a:stretch>
            <a:fillRect/>
          </a:stretch>
        </p:blipFill>
        <p:spPr>
          <a:xfrm>
            <a:off x="2581275" y="974188"/>
            <a:ext cx="3981450" cy="3914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8"/>
          <p:cNvPicPr preferRelativeResize="0"/>
          <p:nvPr/>
        </p:nvPicPr>
        <p:blipFill>
          <a:blip r:embed="rId3">
            <a:alphaModFix/>
          </a:blip>
          <a:stretch>
            <a:fillRect/>
          </a:stretch>
        </p:blipFill>
        <p:spPr>
          <a:xfrm>
            <a:off x="0" y="627338"/>
            <a:ext cx="9143999" cy="388882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Middle English - they got new pronouns</a:t>
            </a:r>
            <a:endParaRPr/>
          </a:p>
        </p:txBody>
      </p:sp>
      <p:pic>
        <p:nvPicPr>
          <p:cNvPr id="95" name="Google Shape;95;p19"/>
          <p:cNvPicPr preferRelativeResize="0"/>
          <p:nvPr/>
        </p:nvPicPr>
        <p:blipFill>
          <a:blip r:embed="rId3">
            <a:alphaModFix/>
          </a:blip>
          <a:stretch>
            <a:fillRect/>
          </a:stretch>
        </p:blipFill>
        <p:spPr>
          <a:xfrm>
            <a:off x="447675" y="1229600"/>
            <a:ext cx="8248650" cy="304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Middle English - they used these pronouns</a:t>
            </a:r>
            <a:endParaRPr/>
          </a:p>
        </p:txBody>
      </p:sp>
      <p:pic>
        <p:nvPicPr>
          <p:cNvPr id="101" name="Google Shape;101;p20"/>
          <p:cNvPicPr preferRelativeResize="0"/>
          <p:nvPr/>
        </p:nvPicPr>
        <p:blipFill>
          <a:blip r:embed="rId3">
            <a:alphaModFix/>
          </a:blip>
          <a:stretch>
            <a:fillRect/>
          </a:stretch>
        </p:blipFill>
        <p:spPr>
          <a:xfrm>
            <a:off x="1045688" y="1068425"/>
            <a:ext cx="7052631" cy="37702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Modern English - you say prescriptivist, I say prejudiced</a:t>
            </a:r>
            <a:endParaRPr/>
          </a:p>
        </p:txBody>
      </p:sp>
      <p:sp>
        <p:nvSpPr>
          <p:cNvPr id="107" name="Google Shape;107;p21"/>
          <p:cNvSpPr txBox="1"/>
          <p:nvPr>
            <p:ph idx="1" type="body"/>
          </p:nvPr>
        </p:nvSpPr>
        <p:spPr>
          <a:xfrm>
            <a:off x="311700" y="1528400"/>
            <a:ext cx="8520600" cy="10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Relative agrees with the Antecedent in gender, number and person… The Relative shall agree in gender with the Antecedent of the more worthy gender: as, the King and Queen whom I honor. The Masculine gender is more worthy than the feminine.” - Joshua Poole, grammarian, 1646</a:t>
            </a:r>
            <a:endParaRPr/>
          </a:p>
          <a:p>
            <a:pPr indent="0" lvl="0" marL="0" rtl="0" algn="l">
              <a:spcBef>
                <a:spcPts val="1600"/>
              </a:spcBef>
              <a:spcAft>
                <a:spcPts val="1600"/>
              </a:spcAft>
              <a:buNone/>
            </a:pPr>
            <a:r>
              <a:t/>
            </a:r>
            <a:endParaRPr/>
          </a:p>
        </p:txBody>
      </p:sp>
      <p:pic>
        <p:nvPicPr>
          <p:cNvPr id="108" name="Google Shape;108;p21"/>
          <p:cNvPicPr preferRelativeResize="0"/>
          <p:nvPr/>
        </p:nvPicPr>
        <p:blipFill>
          <a:blip r:embed="rId3">
            <a:alphaModFix/>
          </a:blip>
          <a:stretch>
            <a:fillRect/>
          </a:stretch>
        </p:blipFill>
        <p:spPr>
          <a:xfrm>
            <a:off x="2715863" y="2866075"/>
            <a:ext cx="3571875" cy="495300"/>
          </a:xfrm>
          <a:prstGeom prst="rect">
            <a:avLst/>
          </a:prstGeom>
          <a:noFill/>
          <a:ln>
            <a:noFill/>
          </a:ln>
        </p:spPr>
      </p:pic>
      <p:sp>
        <p:nvSpPr>
          <p:cNvPr id="109" name="Google Shape;109;p21"/>
          <p:cNvSpPr txBox="1"/>
          <p:nvPr/>
        </p:nvSpPr>
        <p:spPr>
          <a:xfrm>
            <a:off x="311700" y="3361375"/>
            <a:ext cx="8520600" cy="133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2"/>
              </a:buClr>
              <a:buSzPts val="1100"/>
              <a:buFont typeface="Arial"/>
              <a:buNone/>
            </a:pPr>
            <a:r>
              <a:rPr lang="en" sz="1800">
                <a:solidFill>
                  <a:schemeClr val="lt2"/>
                </a:solidFill>
                <a:latin typeface="Source Sans Pro"/>
                <a:ea typeface="Source Sans Pro"/>
                <a:cs typeface="Source Sans Pro"/>
                <a:sym typeface="Source Sans Pro"/>
              </a:rPr>
              <a:t>“The masculine Person answers to the general Name, which comprehends both Male and Female; as Any Person, who knows what he says.” - J. Kirby, “A New Grammar” (1746)</a:t>
            </a:r>
            <a:endParaRPr>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