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D339D0-F89C-4C77-B622-AF1D16A66F0A}">
  <a:tblStyle styleId="{C7D339D0-F89C-4C77-B622-AF1D16A66F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785b980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785b980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022bc2c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022bc2c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minoritized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785b980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785b980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“Concepts that secure power” is like “technicism” in Schuurman’s book. Restorative justice: “decisions should be made in ways that recognize and rectify any harms of the past” (61)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explain everything)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7503631a2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7503631a2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feminism teaches us to value multiple forms of knowledge, including the knowledge that comes from people as living, feeling bodies in the world.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785b980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785b980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785b9801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785b9801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 is a reductive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022bc2c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022bc2c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feminism requires us to challenge the gender binary, along with other systems of counting and classification that perpetuate oppression.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785b9801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85b9801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785b9801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85b9801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022bc2cb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022bc2cb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feminism insists that the most complete knowledge comes from synthesizing multiple perspectives, with priority given to local, Indigenous, and experiential ways of knowing.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022bc2c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22bc2c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Intersectionality: I have the intersecting privileges of being white and college educated, and I have the intersecting oppression of being female and being not neurotypical?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Black woman intersectionality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785b980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85b980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outsiders, and it’s good to get multiple people involved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022bc2cb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022bc2cb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022bc2cb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022bc2c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feminism asserts that the data are not neutral or objective. They are the products of unequal social relations, and this context is essential for conducting accurate, ethical analysis.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785b9801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85b9801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022bc2cb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022bc2cb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of first photo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785b9801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85b9801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022bc2cb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022bc2cb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work of data science, like all work in the world, is the work of many hands. Data feminism makes this labor visible so that it can be recognized and valued.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785b9801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785b9801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785b9801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785b9801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785b9801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785b9801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785b9801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785b9801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785b9801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785b9801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785b980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785b980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785b980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785b980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022bc2c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022bc2c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configuration of structural privilege and structural oppression”. How the systems of power are configured and experienced. (sociologist Patricia Hill Collins, from Black Feminist Thought in 1990).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785b980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785b980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022bc2cb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22bc2c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privilege hazard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7503631a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7503631a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feminism commits to challenging unequal power structures and working toward justice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vis4.net/blog/2016/11/jittery-gauges-election-forecas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heguardian.com/us-news/ng-interactive/2018/nov/15/new-congress-us-house-of-representatives-sena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Feminism</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power</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Analyze and expose oppression</a:t>
            </a:r>
            <a:endParaRPr/>
          </a:p>
          <a:p>
            <a:pPr indent="-342900" lvl="0" marL="457200" rtl="0" algn="l">
              <a:spcBef>
                <a:spcPts val="0"/>
              </a:spcBef>
              <a:spcAft>
                <a:spcPts val="0"/>
              </a:spcAft>
              <a:buSzPts val="1800"/>
              <a:buChar char="●"/>
            </a:pPr>
            <a:r>
              <a:rPr lang="en"/>
              <a:t>The pitfalls of proof</a:t>
            </a:r>
            <a:endParaRPr/>
          </a:p>
          <a:p>
            <a:pPr indent="-342900" lvl="0" marL="457200" rtl="0" algn="l">
              <a:spcBef>
                <a:spcPts val="0"/>
              </a:spcBef>
              <a:spcAft>
                <a:spcPts val="0"/>
              </a:spcAft>
              <a:buSzPts val="1800"/>
              <a:buChar char="●"/>
            </a:pPr>
            <a:r>
              <a:rPr lang="en"/>
              <a:t>Envision equity, imagine co-liberation</a:t>
            </a:r>
            <a:endParaRPr/>
          </a:p>
          <a:p>
            <a:pPr indent="-342900" lvl="0" marL="457200" rtl="0" algn="l">
              <a:spcBef>
                <a:spcPts val="0"/>
              </a:spcBef>
              <a:spcAft>
                <a:spcPts val="0"/>
              </a:spcAft>
              <a:buSzPts val="1800"/>
              <a:buChar char="●"/>
            </a:pPr>
            <a:r>
              <a:rPr lang="en"/>
              <a:t>Teach data like an intersectional feminist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pitfalls of proof</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if a person/administration refuses to change unless provided with proof?</a:t>
            </a:r>
            <a:endParaRPr/>
          </a:p>
          <a:p>
            <a:pPr indent="-317500" lvl="1" marL="914400" rtl="0" algn="l">
              <a:spcBef>
                <a:spcPts val="0"/>
              </a:spcBef>
              <a:spcAft>
                <a:spcPts val="0"/>
              </a:spcAft>
              <a:buSzPts val="1400"/>
              <a:buChar char="○"/>
            </a:pPr>
            <a:r>
              <a:rPr lang="en"/>
              <a:t>“On whom is the burden of proof placed?” (58)</a:t>
            </a:r>
            <a:endParaRPr/>
          </a:p>
          <a:p>
            <a:pPr indent="-317500" lvl="1" marL="914400" rtl="0" algn="l">
              <a:spcBef>
                <a:spcPts val="0"/>
              </a:spcBef>
              <a:spcAft>
                <a:spcPts val="0"/>
              </a:spcAft>
              <a:buSzPts val="1400"/>
              <a:buChar char="○"/>
            </a:pPr>
            <a:r>
              <a:rPr lang="en"/>
              <a:t>“Any data-based evidence can be minimized” (58)</a:t>
            </a:r>
            <a:endParaRPr/>
          </a:p>
          <a:p>
            <a:pPr indent="-342900" lvl="0" marL="457200" rtl="0" algn="l">
              <a:spcBef>
                <a:spcPts val="0"/>
              </a:spcBef>
              <a:spcAft>
                <a:spcPts val="0"/>
              </a:spcAft>
              <a:buSzPts val="1800"/>
              <a:buChar char="●"/>
            </a:pPr>
            <a:r>
              <a:rPr i="1" lang="en"/>
              <a:t>Deficit narratives</a:t>
            </a:r>
            <a:r>
              <a:rPr lang="en"/>
              <a:t>: “reduce a group or culture to its “problems,” rather than portraying it with the strengths, creativity, and agency that people from those cultures possess” (58)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0"/>
            <a:ext cx="85206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Envision equity, imagine coliberation</a:t>
            </a:r>
            <a:endParaRPr/>
          </a:p>
          <a:p>
            <a:pPr indent="0" lvl="0" marL="0" rtl="0" algn="l">
              <a:spcBef>
                <a:spcPts val="0"/>
              </a:spcBef>
              <a:spcAft>
                <a:spcPts val="0"/>
              </a:spcAft>
              <a:buNone/>
            </a:pPr>
            <a:r>
              <a:rPr lang="en" sz="2000"/>
              <a:t>From data ethics to data justice (Table 2.1, page 60)</a:t>
            </a:r>
            <a:endParaRPr sz="2000"/>
          </a:p>
        </p:txBody>
      </p:sp>
      <p:graphicFrame>
        <p:nvGraphicFramePr>
          <p:cNvPr id="126" name="Google Shape;126;p24"/>
          <p:cNvGraphicFramePr/>
          <p:nvPr/>
        </p:nvGraphicFramePr>
        <p:xfrm>
          <a:off x="952500" y="1047750"/>
          <a:ext cx="3000000" cy="3000000"/>
        </p:xfrm>
        <a:graphic>
          <a:graphicData uri="http://schemas.openxmlformats.org/drawingml/2006/table">
            <a:tbl>
              <a:tblPr>
                <a:noFill/>
                <a:tableStyleId>{C7D339D0-F89C-4C77-B622-AF1D16A66F0A}</a:tableStyleId>
              </a:tblPr>
              <a:tblGrid>
                <a:gridCol w="3619500"/>
                <a:gridCol w="3619500"/>
              </a:tblGrid>
              <a:tr h="619550">
                <a:tc>
                  <a:txBody>
                    <a:bodyPr/>
                    <a:lstStyle/>
                    <a:p>
                      <a:pPr indent="0" lvl="0" marL="0" rtl="0" algn="l">
                        <a:spcBef>
                          <a:spcPts val="0"/>
                        </a:spcBef>
                        <a:spcAft>
                          <a:spcPts val="0"/>
                        </a:spcAft>
                        <a:buNone/>
                      </a:pPr>
                      <a:r>
                        <a:rPr b="1" lang="en" sz="1100">
                          <a:solidFill>
                            <a:srgbClr val="FFFFFF"/>
                          </a:solidFill>
                        </a:rPr>
                        <a:t>Concepts that secure power</a:t>
                      </a:r>
                      <a:endParaRPr b="1" sz="1100">
                        <a:solidFill>
                          <a:srgbClr val="FFFFFF"/>
                        </a:solidFill>
                      </a:endParaRPr>
                    </a:p>
                    <a:p>
                      <a:pPr indent="0" lvl="0" marL="0" rtl="0" algn="l">
                        <a:spcBef>
                          <a:spcPts val="0"/>
                        </a:spcBef>
                        <a:spcAft>
                          <a:spcPts val="0"/>
                        </a:spcAft>
                        <a:buNone/>
                      </a:pPr>
                      <a:r>
                        <a:rPr lang="en" sz="1100">
                          <a:solidFill>
                            <a:srgbClr val="FFFFFF"/>
                          </a:solidFill>
                        </a:rPr>
                        <a:t>Because they locate the source of the problem in individuals or technical systems</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FFFF"/>
                          </a:solidFill>
                        </a:rPr>
                        <a:t>Concepts that challenge power</a:t>
                      </a:r>
                      <a:endParaRPr b="1" sz="1100">
                        <a:solidFill>
                          <a:srgbClr val="FFFFFF"/>
                        </a:solidFill>
                      </a:endParaRPr>
                    </a:p>
                    <a:p>
                      <a:pPr indent="0" lvl="0" marL="0" rtl="0" algn="l">
                        <a:spcBef>
                          <a:spcPts val="0"/>
                        </a:spcBef>
                        <a:spcAft>
                          <a:spcPts val="0"/>
                        </a:spcAft>
                        <a:buNone/>
                      </a:pPr>
                      <a:r>
                        <a:rPr lang="en" sz="1100">
                          <a:solidFill>
                            <a:srgbClr val="FFFFFF"/>
                          </a:solidFill>
                        </a:rPr>
                        <a:t>Because they acknowledge structural power differentials and work toward dismantling them</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225">
                <a:tc>
                  <a:txBody>
                    <a:bodyPr/>
                    <a:lstStyle/>
                    <a:p>
                      <a:pPr indent="0" lvl="0" marL="0" rtl="0" algn="l">
                        <a:spcBef>
                          <a:spcPts val="0"/>
                        </a:spcBef>
                        <a:spcAft>
                          <a:spcPts val="0"/>
                        </a:spcAft>
                        <a:buNone/>
                      </a:pPr>
                      <a:r>
                        <a:rPr lang="en" sz="1100">
                          <a:solidFill>
                            <a:srgbClr val="FFFFFF"/>
                          </a:solidFill>
                        </a:rPr>
                        <a:t>Ethics</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Justice</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225">
                <a:tc>
                  <a:txBody>
                    <a:bodyPr/>
                    <a:lstStyle/>
                    <a:p>
                      <a:pPr indent="0" lvl="0" marL="0" rtl="0" algn="l">
                        <a:spcBef>
                          <a:spcPts val="0"/>
                        </a:spcBef>
                        <a:spcAft>
                          <a:spcPts val="0"/>
                        </a:spcAft>
                        <a:buNone/>
                      </a:pPr>
                      <a:r>
                        <a:rPr lang="en" sz="1100">
                          <a:solidFill>
                            <a:srgbClr val="FFFFFF"/>
                          </a:solidFill>
                        </a:rPr>
                        <a:t>Bias</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Oppression</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225">
                <a:tc>
                  <a:txBody>
                    <a:bodyPr/>
                    <a:lstStyle/>
                    <a:p>
                      <a:pPr indent="0" lvl="0" marL="0" rtl="0" algn="l">
                        <a:spcBef>
                          <a:spcPts val="0"/>
                        </a:spcBef>
                        <a:spcAft>
                          <a:spcPts val="0"/>
                        </a:spcAft>
                        <a:buNone/>
                      </a:pPr>
                      <a:r>
                        <a:rPr lang="en" sz="1100">
                          <a:solidFill>
                            <a:srgbClr val="FFFFFF"/>
                          </a:solidFill>
                        </a:rPr>
                        <a:t>Fairness</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Equity</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225">
                <a:tc>
                  <a:txBody>
                    <a:bodyPr/>
                    <a:lstStyle/>
                    <a:p>
                      <a:pPr indent="0" lvl="0" marL="0" rtl="0" algn="l">
                        <a:spcBef>
                          <a:spcPts val="0"/>
                        </a:spcBef>
                        <a:spcAft>
                          <a:spcPts val="0"/>
                        </a:spcAft>
                        <a:buNone/>
                      </a:pPr>
                      <a:r>
                        <a:rPr lang="en" sz="1100">
                          <a:solidFill>
                            <a:srgbClr val="FFFFFF"/>
                          </a:solidFill>
                        </a:rPr>
                        <a:t>Accountability</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Co-liberation</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225">
                <a:tc>
                  <a:txBody>
                    <a:bodyPr/>
                    <a:lstStyle/>
                    <a:p>
                      <a:pPr indent="0" lvl="0" marL="0" rtl="0" algn="l">
                        <a:spcBef>
                          <a:spcPts val="0"/>
                        </a:spcBef>
                        <a:spcAft>
                          <a:spcPts val="0"/>
                        </a:spcAft>
                        <a:buNone/>
                      </a:pPr>
                      <a:r>
                        <a:rPr lang="en" sz="1100">
                          <a:solidFill>
                            <a:srgbClr val="FFFFFF"/>
                          </a:solidFill>
                        </a:rPr>
                        <a:t>Transparency</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Reflexivity</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225">
                <a:tc>
                  <a:txBody>
                    <a:bodyPr/>
                    <a:lstStyle/>
                    <a:p>
                      <a:pPr indent="0" lvl="0" marL="0" rtl="0" algn="l">
                        <a:spcBef>
                          <a:spcPts val="0"/>
                        </a:spcBef>
                        <a:spcAft>
                          <a:spcPts val="0"/>
                        </a:spcAft>
                        <a:buNone/>
                      </a:pPr>
                      <a:r>
                        <a:rPr lang="en" sz="1100">
                          <a:solidFill>
                            <a:srgbClr val="FFFFFF"/>
                          </a:solidFill>
                        </a:rPr>
                        <a:t>Understanding algorithms</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FFFFFF"/>
                          </a:solidFill>
                        </a:rPr>
                        <a:t>Understanding history, culture, and context</a:t>
                      </a:r>
                      <a:endParaRPr sz="11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7" name="Google Shape;127;p24"/>
          <p:cNvSpPr txBox="1"/>
          <p:nvPr/>
        </p:nvSpPr>
        <p:spPr>
          <a:xfrm>
            <a:off x="192875" y="3808450"/>
            <a:ext cx="8679600" cy="1170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Average"/>
              <a:buChar char="●"/>
            </a:pPr>
            <a:r>
              <a:rPr i="1" lang="en">
                <a:solidFill>
                  <a:schemeClr val="accent3"/>
                </a:solidFill>
                <a:latin typeface="Average"/>
                <a:ea typeface="Average"/>
                <a:cs typeface="Average"/>
                <a:sym typeface="Average"/>
              </a:rPr>
              <a:t>Equity</a:t>
            </a:r>
            <a:r>
              <a:rPr lang="en">
                <a:solidFill>
                  <a:schemeClr val="accent3"/>
                </a:solidFill>
                <a:latin typeface="Average"/>
                <a:ea typeface="Average"/>
                <a:cs typeface="Average"/>
                <a:sym typeface="Average"/>
              </a:rPr>
              <a:t>: a kind of justice that takes into account “time, history, and differential power” (62)</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i="1" lang="en">
                <a:solidFill>
                  <a:schemeClr val="accent3"/>
                </a:solidFill>
                <a:latin typeface="Average"/>
                <a:ea typeface="Average"/>
                <a:cs typeface="Average"/>
                <a:sym typeface="Average"/>
              </a:rPr>
              <a:t>Co-liberation</a:t>
            </a:r>
            <a:r>
              <a:rPr lang="en">
                <a:solidFill>
                  <a:schemeClr val="accent3"/>
                </a:solidFill>
                <a:latin typeface="Average"/>
                <a:ea typeface="Average"/>
                <a:cs typeface="Average"/>
                <a:sym typeface="Average"/>
              </a:rPr>
              <a:t>: “free the people”; dominant groups and minoritized groups working together (“requires a commitment to and a belief in mutual benefit”) (63)</a:t>
            </a:r>
            <a:endParaRPr>
              <a:solidFill>
                <a:schemeClr val="accent3"/>
              </a:solidFill>
              <a:latin typeface="Average"/>
              <a:ea typeface="Average"/>
              <a:cs typeface="Average"/>
              <a:sym typeface="Average"/>
            </a:endParaRPr>
          </a:p>
          <a:p>
            <a:pPr indent="-317500" lvl="0" marL="457200" rtl="0" algn="l">
              <a:lnSpc>
                <a:spcPct val="115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Reflexivity: “the ability to reflect on and take responsibility for one’s own position within the multiple, intersecting dimensions of the matrix of domination” (64)</a:t>
            </a:r>
            <a:endParaRPr>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3: On Rational, Scientific, Objective Viewpoints from Mythical, Imaginary, Impossible Standpoints</a:t>
            </a:r>
            <a:endParaRPr/>
          </a:p>
          <a:p>
            <a:pPr indent="0" lvl="0" marL="0" rtl="0" algn="ctr">
              <a:spcBef>
                <a:spcPts val="0"/>
              </a:spcBef>
              <a:spcAft>
                <a:spcPts val="0"/>
              </a:spcAft>
              <a:buNone/>
            </a:pPr>
            <a:r>
              <a:rPr lang="en"/>
              <a:t>(elevate emotion and embodiment)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Elevate emotion and embodiment</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Visualization as rhetoric</a:t>
            </a:r>
            <a:endParaRPr/>
          </a:p>
          <a:p>
            <a:pPr indent="-342900" lvl="0" marL="457200" rtl="0" algn="l">
              <a:spcBef>
                <a:spcPts val="0"/>
              </a:spcBef>
              <a:spcAft>
                <a:spcPts val="0"/>
              </a:spcAft>
              <a:buSzPts val="1800"/>
              <a:buChar char="●"/>
            </a:pPr>
            <a:r>
              <a:rPr lang="en"/>
              <a:t>Data visceralization</a:t>
            </a:r>
            <a:endParaRPr/>
          </a:p>
          <a:p>
            <a:pPr indent="-342900" lvl="0" marL="457200" rtl="0" algn="l">
              <a:spcBef>
                <a:spcPts val="0"/>
              </a:spcBef>
              <a:spcAft>
                <a:spcPts val="0"/>
              </a:spcAft>
              <a:buSzPts val="1800"/>
              <a:buChar char="●"/>
            </a:pPr>
            <a:r>
              <a:rPr lang="en"/>
              <a:t>Visceralizing uncertainty</a:t>
            </a:r>
            <a:endParaRPr/>
          </a:p>
          <a:p>
            <a:pPr indent="-342900" lvl="0" marL="457200" rtl="0" algn="l">
              <a:spcBef>
                <a:spcPts val="0"/>
              </a:spcBef>
              <a:spcAft>
                <a:spcPts val="0"/>
              </a:spcAft>
              <a:buSzPts val="1800"/>
              <a:buChar char="●"/>
            </a:pPr>
            <a:r>
              <a:rPr lang="en"/>
              <a:t>Don’t never do a God trick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Visceralizing uncertainty</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3">
                  <a:extLst>
                    <a:ext uri="{A12FA001-AC4F-418D-AE19-62706E023703}">
                      <ahyp:hlinkClr val="tx"/>
                    </a:ext>
                  </a:extLst>
                </a:hlinkClick>
              </a:rPr>
              <a:t>https://www.vis4.net/blog/2016/11/jittery-gauges-election-forecast/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4: What Gets Counted Counts</a:t>
            </a:r>
            <a:endParaRPr/>
          </a:p>
          <a:p>
            <a:pPr indent="0" lvl="0" marL="0" rtl="0" algn="ctr">
              <a:spcBef>
                <a:spcPts val="0"/>
              </a:spcBef>
              <a:spcAft>
                <a:spcPts val="0"/>
              </a:spcAft>
              <a:buNone/>
            </a:pPr>
            <a:r>
              <a:rPr lang="en"/>
              <a:t>(rethink binaries and hierarchies)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Rethink binaries and hierarchies</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Questioning classification</a:t>
            </a:r>
            <a:endParaRPr/>
          </a:p>
          <a:p>
            <a:pPr indent="-342900" lvl="0" marL="457200" rtl="0" algn="l">
              <a:spcBef>
                <a:spcPts val="0"/>
              </a:spcBef>
              <a:spcAft>
                <a:spcPts val="0"/>
              </a:spcAft>
              <a:buSzPts val="1800"/>
              <a:buChar char="●"/>
            </a:pPr>
            <a:r>
              <a:rPr lang="en"/>
              <a:t>Rethinking binaries in data visualization</a:t>
            </a:r>
            <a:endParaRPr/>
          </a:p>
          <a:p>
            <a:pPr indent="-342900" lvl="0" marL="457200" rtl="0" algn="l">
              <a:spcBef>
                <a:spcPts val="0"/>
              </a:spcBef>
              <a:spcAft>
                <a:spcPts val="0"/>
              </a:spcAft>
              <a:buSzPts val="1800"/>
              <a:buChar char="●"/>
            </a:pPr>
            <a:r>
              <a:rPr lang="en"/>
              <a:t>Refusing data, recovering data</a:t>
            </a:r>
            <a:endParaRPr/>
          </a:p>
          <a:p>
            <a:pPr indent="-342900" lvl="0" marL="457200" rtl="0" algn="l">
              <a:spcBef>
                <a:spcPts val="0"/>
              </a:spcBef>
              <a:spcAft>
                <a:spcPts val="0"/>
              </a:spcAft>
              <a:buSzPts val="1800"/>
              <a:buChar char="●"/>
            </a:pPr>
            <a:r>
              <a:rPr lang="en"/>
              <a:t>Counting as healing, counting as accountability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Rethinking binaries in data visualization</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u="sng">
                <a:solidFill>
                  <a:schemeClr val="accent5"/>
                </a:solidFill>
                <a:latin typeface="Arial"/>
                <a:ea typeface="Arial"/>
                <a:cs typeface="Arial"/>
                <a:sym typeface="Arial"/>
                <a:hlinkClick r:id="rId3">
                  <a:extLst>
                    <a:ext uri="{A12FA001-AC4F-418D-AE19-62706E023703}">
                      <ahyp:hlinkClr val="tx"/>
                    </a:ext>
                  </a:extLst>
                </a:hlinkClick>
              </a:rPr>
              <a:t>https://www.theguardian.com/us-news/ng-interactive/2018/nov/15/new-congress-us-house-of-representatives-senate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5: Unicorns, Janitors, Ninjas, Wizards, and Rock Stars </a:t>
            </a:r>
            <a:endParaRPr/>
          </a:p>
          <a:p>
            <a:pPr indent="0" lvl="0" marL="0" rtl="0" algn="ctr">
              <a:spcBef>
                <a:spcPts val="0"/>
              </a:spcBef>
              <a:spcAft>
                <a:spcPts val="0"/>
              </a:spcAft>
              <a:buNone/>
            </a:pPr>
            <a:r>
              <a:rPr lang="en"/>
              <a:t>(embrace pluralism)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terms</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Feminism</a:t>
            </a:r>
            <a:r>
              <a:rPr lang="en"/>
              <a:t>: “shorthand for the diverse and wide-ranging projects that name and challenge sexism and other forces of oppression, as well as those which seek to create more just, equitable, and livable futures” (6-7)</a:t>
            </a:r>
            <a:endParaRPr/>
          </a:p>
          <a:p>
            <a:pPr indent="-342900" lvl="0" marL="457200" rtl="0" algn="l">
              <a:spcBef>
                <a:spcPts val="0"/>
              </a:spcBef>
              <a:spcAft>
                <a:spcPts val="0"/>
              </a:spcAft>
              <a:buSzPts val="1800"/>
              <a:buChar char="●"/>
            </a:pPr>
            <a:r>
              <a:rPr i="1" lang="en"/>
              <a:t>Intersectionality</a:t>
            </a:r>
            <a:r>
              <a:rPr lang="en"/>
              <a:t>: “intersecting aspects of a person’s identity” as well as “intersecting forces of privilege and oppression” (7-8)</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Embrace pluralism</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Strangers in the dataset</a:t>
            </a:r>
            <a:endParaRPr/>
          </a:p>
          <a:p>
            <a:pPr indent="-342900" lvl="0" marL="457200" rtl="0" algn="l">
              <a:spcBef>
                <a:spcPts val="0"/>
              </a:spcBef>
              <a:spcAft>
                <a:spcPts val="0"/>
              </a:spcAft>
              <a:buSzPts val="1800"/>
              <a:buChar char="●"/>
            </a:pPr>
            <a:r>
              <a:rPr lang="en"/>
              <a:t>On power, pluralism, and process</a:t>
            </a:r>
            <a:endParaRPr/>
          </a:p>
          <a:p>
            <a:pPr indent="-342900" lvl="0" marL="457200" rtl="0" algn="l">
              <a:spcBef>
                <a:spcPts val="0"/>
              </a:spcBef>
              <a:spcAft>
                <a:spcPts val="0"/>
              </a:spcAft>
              <a:buSzPts val="1800"/>
              <a:buChar char="●"/>
            </a:pPr>
            <a:r>
              <a:rPr lang="en"/>
              <a:t>Data for “good” versus data for co-liberation</a:t>
            </a:r>
            <a:endParaRPr/>
          </a:p>
          <a:p>
            <a:pPr indent="-342900" lvl="0" marL="457200" rtl="0" algn="l">
              <a:spcBef>
                <a:spcPts val="0"/>
              </a:spcBef>
              <a:spcAft>
                <a:spcPts val="0"/>
              </a:spcAft>
              <a:buSzPts val="1800"/>
              <a:buChar char="●"/>
            </a:pPr>
            <a:r>
              <a:rPr lang="en"/>
              <a:t>Data for co-liberation in action</a:t>
            </a:r>
            <a:endParaRPr/>
          </a:p>
          <a:p>
            <a:pPr indent="-342900" lvl="0" marL="457200" rtl="0" algn="l">
              <a:spcBef>
                <a:spcPts val="0"/>
              </a:spcBef>
              <a:spcAft>
                <a:spcPts val="0"/>
              </a:spcAft>
              <a:buSzPts val="1800"/>
              <a:buChar char="●"/>
            </a:pPr>
            <a:r>
              <a:rPr lang="en"/>
              <a:t>Does the campfire scale?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for co-liberation</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Leadership by members of minoritized groups working in community</a:t>
            </a:r>
            <a:endParaRPr/>
          </a:p>
          <a:p>
            <a:pPr indent="-342900" lvl="0" marL="457200" rtl="0" algn="l">
              <a:spcBef>
                <a:spcPts val="0"/>
              </a:spcBef>
              <a:spcAft>
                <a:spcPts val="0"/>
              </a:spcAft>
              <a:buSzPts val="1800"/>
              <a:buChar char="●"/>
            </a:pPr>
            <a:r>
              <a:rPr lang="en"/>
              <a:t>Money and resources managed by members of minoritized groups</a:t>
            </a:r>
            <a:endParaRPr/>
          </a:p>
          <a:p>
            <a:pPr indent="-342900" lvl="0" marL="457200" rtl="0" algn="l">
              <a:spcBef>
                <a:spcPts val="0"/>
              </a:spcBef>
              <a:spcAft>
                <a:spcPts val="0"/>
              </a:spcAft>
              <a:buSzPts val="1800"/>
              <a:buChar char="●"/>
            </a:pPr>
            <a:r>
              <a:rPr lang="en"/>
              <a:t>Data owned and governed by the community</a:t>
            </a:r>
            <a:endParaRPr/>
          </a:p>
          <a:p>
            <a:pPr indent="-342900" lvl="0" marL="457200" rtl="0" algn="l">
              <a:spcBef>
                <a:spcPts val="0"/>
              </a:spcBef>
              <a:spcAft>
                <a:spcPts val="0"/>
              </a:spcAft>
              <a:buSzPts val="1800"/>
              <a:buChar char="●"/>
            </a:pPr>
            <a:r>
              <a:rPr lang="en"/>
              <a:t>Quantitative data analysis “ground truthed” through a participatory, community-centered data analysis process</a:t>
            </a:r>
            <a:endParaRPr/>
          </a:p>
          <a:p>
            <a:pPr indent="-342900" lvl="0" marL="457200" rtl="0" algn="l">
              <a:spcBef>
                <a:spcPts val="0"/>
              </a:spcBef>
              <a:spcAft>
                <a:spcPts val="0"/>
              </a:spcAft>
              <a:buSzPts val="1800"/>
              <a:buChar char="●"/>
            </a:pPr>
            <a:r>
              <a:rPr lang="en"/>
              <a:t>Data scientists are not rock stars and wizards, but rather facilitators and guides</a:t>
            </a:r>
            <a:endParaRPr/>
          </a:p>
          <a:p>
            <a:pPr indent="-342900" lvl="0" marL="457200" rtl="0" algn="l">
              <a:spcBef>
                <a:spcPts val="0"/>
              </a:spcBef>
              <a:spcAft>
                <a:spcPts val="0"/>
              </a:spcAft>
              <a:buSzPts val="1800"/>
              <a:buChar char="●"/>
            </a:pPr>
            <a:r>
              <a:rPr lang="en"/>
              <a:t>Data education and knowledge transfer are part of the project design</a:t>
            </a:r>
            <a:endParaRPr/>
          </a:p>
          <a:p>
            <a:pPr indent="-342900" lvl="0" marL="457200" rtl="0" algn="l">
              <a:spcBef>
                <a:spcPts val="0"/>
              </a:spcBef>
              <a:spcAft>
                <a:spcPts val="0"/>
              </a:spcAft>
              <a:buSzPts val="1800"/>
              <a:buChar char="●"/>
            </a:pPr>
            <a:r>
              <a:rPr lang="en"/>
              <a:t>Building social infrastructure--community solidarity and shared understanding--is part of the project design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6: The numbers don’t speak for themselves </a:t>
            </a:r>
            <a:endParaRPr/>
          </a:p>
          <a:p>
            <a:pPr indent="0" lvl="0" marL="0" rtl="0" algn="ctr">
              <a:spcBef>
                <a:spcPts val="0"/>
              </a:spcBef>
              <a:spcAft>
                <a:spcPts val="0"/>
              </a:spcAft>
              <a:buNone/>
            </a:pPr>
            <a:r>
              <a:rPr lang="en"/>
              <a:t>(consider context)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context</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Situating data on the wild wild web</a:t>
            </a:r>
            <a:endParaRPr/>
          </a:p>
          <a:p>
            <a:pPr indent="-342900" lvl="0" marL="457200" rtl="0" algn="l">
              <a:spcBef>
                <a:spcPts val="0"/>
              </a:spcBef>
              <a:spcAft>
                <a:spcPts val="0"/>
              </a:spcAft>
              <a:buSzPts val="1800"/>
              <a:buChar char="●"/>
            </a:pPr>
            <a:r>
              <a:rPr lang="en"/>
              <a:t>Raw data, cooked data, cooking</a:t>
            </a:r>
            <a:endParaRPr/>
          </a:p>
          <a:p>
            <a:pPr indent="-342900" lvl="0" marL="457200" rtl="0" algn="l">
              <a:spcBef>
                <a:spcPts val="0"/>
              </a:spcBef>
              <a:spcAft>
                <a:spcPts val="0"/>
              </a:spcAft>
              <a:buSzPts val="1800"/>
              <a:buChar char="●"/>
            </a:pPr>
            <a:r>
              <a:rPr lang="en"/>
              <a:t>Communicating context</a:t>
            </a:r>
            <a:endParaRPr/>
          </a:p>
          <a:p>
            <a:pPr indent="-342900" lvl="0" marL="457200" rtl="0" algn="l">
              <a:spcBef>
                <a:spcPts val="0"/>
              </a:spcBef>
              <a:spcAft>
                <a:spcPts val="0"/>
              </a:spcAft>
              <a:buSzPts val="1800"/>
              <a:buChar char="●"/>
            </a:pPr>
            <a:r>
              <a:rPr lang="en"/>
              <a:t>Restoring context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200">
                <a:solidFill>
                  <a:srgbClr val="FFFFFF"/>
                </a:solidFill>
              </a:rPr>
              <a:t>Two portrayals of the same data analysis. The data are from a study of people incarcerated for the first time in NYC jails between 2011 and 2013. Graphics by Catherine D’Ignazio. Data from Fatos Kaba et al., “Disparities in Mental Health Referral and Diagnosis in the New York City Jail Mental Health Service.” </a:t>
            </a:r>
            <a:endParaRPr sz="1200">
              <a:solidFill>
                <a:srgbClr val="FFFFFF"/>
              </a:solidFil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95" name="Google Shape;195;p36"/>
          <p:cNvPicPr preferRelativeResize="0"/>
          <p:nvPr/>
        </p:nvPicPr>
        <p:blipFill>
          <a:blip r:embed="rId3">
            <a:alphaModFix/>
          </a:blip>
          <a:stretch>
            <a:fillRect/>
          </a:stretch>
        </p:blipFill>
        <p:spPr>
          <a:xfrm>
            <a:off x="723900" y="442925"/>
            <a:ext cx="3258600" cy="3378074"/>
          </a:xfrm>
          <a:prstGeom prst="rect">
            <a:avLst/>
          </a:prstGeom>
          <a:noFill/>
          <a:ln>
            <a:noFill/>
          </a:ln>
        </p:spPr>
      </p:pic>
      <p:pic>
        <p:nvPicPr>
          <p:cNvPr id="196" name="Google Shape;196;p36"/>
          <p:cNvPicPr preferRelativeResize="0"/>
          <p:nvPr/>
        </p:nvPicPr>
        <p:blipFill>
          <a:blip r:embed="rId4">
            <a:alphaModFix/>
          </a:blip>
          <a:stretch>
            <a:fillRect/>
          </a:stretch>
        </p:blipFill>
        <p:spPr>
          <a:xfrm>
            <a:off x="4806425" y="442925"/>
            <a:ext cx="3258600" cy="33780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200">
                <a:solidFill>
                  <a:srgbClr val="FFFFFF"/>
                </a:solidFill>
              </a:rPr>
              <a:t>A third portrayal of the same data, with only the framing title and subtitle changed. </a:t>
            </a:r>
            <a:r>
              <a:rPr i="1" lang="en" sz="1200">
                <a:solidFill>
                  <a:srgbClr val="FFFFFF"/>
                </a:solidFill>
              </a:rPr>
              <a:t>Source: </a:t>
            </a:r>
            <a:r>
              <a:rPr lang="en" sz="1200">
                <a:solidFill>
                  <a:srgbClr val="FFFFFF"/>
                </a:solidFill>
              </a:rPr>
              <a:t>Data from Kaba et al., “Disparities in Mental Health Referral and Diagnosis in the New York City Jail Mental Health Service.” Graphic by Catherine D’Ignazio. Data from Fatos Kaba et al., “Disparities in Mental Health.” </a:t>
            </a:r>
            <a:endParaRPr sz="1200">
              <a:solidFill>
                <a:srgbClr val="FFFFFF"/>
              </a:solidFil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02" name="Google Shape;202;p37"/>
          <p:cNvPicPr preferRelativeResize="0"/>
          <p:nvPr/>
        </p:nvPicPr>
        <p:blipFill>
          <a:blip r:embed="rId3">
            <a:alphaModFix/>
          </a:blip>
          <a:stretch>
            <a:fillRect/>
          </a:stretch>
        </p:blipFill>
        <p:spPr>
          <a:xfrm>
            <a:off x="2517000" y="259550"/>
            <a:ext cx="3590925" cy="372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7: Show your work</a:t>
            </a:r>
            <a:endParaRPr/>
          </a:p>
          <a:p>
            <a:pPr indent="0" lvl="0" marL="0" rtl="0" algn="ctr">
              <a:spcBef>
                <a:spcPts val="0"/>
              </a:spcBef>
              <a:spcAft>
                <a:spcPts val="0"/>
              </a:spcAft>
              <a:buNone/>
            </a:pPr>
            <a:r>
              <a:rPr lang="en"/>
              <a:t>(make labor visible)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labor visible</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invisible labor of data science</a:t>
            </a:r>
            <a:endParaRPr/>
          </a:p>
          <a:p>
            <a:pPr indent="-342900" lvl="0" marL="457200" rtl="0" algn="l">
              <a:spcBef>
                <a:spcPts val="0"/>
              </a:spcBef>
              <a:spcAft>
                <a:spcPts val="0"/>
              </a:spcAft>
              <a:buSzPts val="1800"/>
              <a:buChar char="●"/>
            </a:pPr>
            <a:r>
              <a:rPr lang="en"/>
              <a:t>Examining data production</a:t>
            </a:r>
            <a:endParaRPr/>
          </a:p>
          <a:p>
            <a:pPr indent="-342900" lvl="0" marL="457200" rtl="0" algn="l">
              <a:spcBef>
                <a:spcPts val="0"/>
              </a:spcBef>
              <a:spcAft>
                <a:spcPts val="0"/>
              </a:spcAft>
              <a:buSzPts val="1800"/>
              <a:buChar char="●"/>
            </a:pPr>
            <a:r>
              <a:rPr lang="en"/>
              <a:t>Crediting data work</a:t>
            </a:r>
            <a:endParaRPr/>
          </a:p>
          <a:p>
            <a:pPr indent="-342900" lvl="0" marL="457200" rtl="0" algn="l">
              <a:spcBef>
                <a:spcPts val="0"/>
              </a:spcBef>
              <a:spcAft>
                <a:spcPts val="0"/>
              </a:spcAft>
              <a:buSzPts val="1800"/>
              <a:buChar char="●"/>
            </a:pPr>
            <a:r>
              <a:rPr lang="en"/>
              <a:t>Crediting emotional labor and care 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us to consider</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we do assignments or projects that engage more with the community and/or are more connected to current issues?</a:t>
            </a:r>
            <a:endParaRPr/>
          </a:p>
          <a:p>
            <a:pPr indent="-342900" lvl="0" marL="457200" rtl="0" algn="l">
              <a:spcBef>
                <a:spcPts val="0"/>
              </a:spcBef>
              <a:spcAft>
                <a:spcPts val="0"/>
              </a:spcAft>
              <a:buSzPts val="1800"/>
              <a:buChar char="●"/>
            </a:pPr>
            <a:r>
              <a:rPr lang="en"/>
              <a:t>What ways can we show data (other types of visualization, visceralization, etc.) that we might not have considered before?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wrote this?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 authors: Catherine D’Ignazio and Lauren F. Klein (see handout for details)</a:t>
            </a:r>
            <a:endParaRPr/>
          </a:p>
          <a:p>
            <a:pPr indent="0" lvl="0" marL="0" rtl="0" algn="l">
              <a:spcBef>
                <a:spcPts val="1600"/>
              </a:spcBef>
              <a:spcAft>
                <a:spcPts val="1600"/>
              </a:spcAft>
              <a:buNone/>
            </a:pPr>
            <a:r>
              <a:rPr lang="en"/>
              <a:t>Presentation author: Catherine DeJager (I’m a </a:t>
            </a:r>
            <a:r>
              <a:rPr lang="en"/>
              <a:t>white, female</a:t>
            </a:r>
            <a:r>
              <a:rPr lang="en"/>
              <a:t> university student majoring in CS and minoring in data science, math, and linguistics)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 book!</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recommend this book because it will make you think about important perspectives you hadn’t considered, and it’s interesting, actionable, and well-written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The Power Chapter (</a:t>
            </a:r>
            <a:r>
              <a:rPr lang="en" u="sng"/>
              <a:t>examine power</a:t>
            </a:r>
            <a:r>
              <a:rPr lang="en"/>
              <a:t>)</a:t>
            </a:r>
            <a:endParaRPr/>
          </a:p>
          <a:p>
            <a:pPr indent="-342900" lvl="0" marL="457200" rtl="0" algn="l">
              <a:spcBef>
                <a:spcPts val="0"/>
              </a:spcBef>
              <a:spcAft>
                <a:spcPts val="0"/>
              </a:spcAft>
              <a:buSzPts val="1800"/>
              <a:buAutoNum type="arabicPeriod"/>
            </a:pPr>
            <a:r>
              <a:rPr lang="en"/>
              <a:t>Collect, Analyze, Imagine, Teach (</a:t>
            </a:r>
            <a:r>
              <a:rPr lang="en" u="sng"/>
              <a:t>challenge power</a:t>
            </a:r>
            <a:r>
              <a:rPr lang="en"/>
              <a:t>)</a:t>
            </a:r>
            <a:endParaRPr/>
          </a:p>
          <a:p>
            <a:pPr indent="-342900" lvl="0" marL="457200" rtl="0" algn="l">
              <a:spcBef>
                <a:spcPts val="0"/>
              </a:spcBef>
              <a:spcAft>
                <a:spcPts val="0"/>
              </a:spcAft>
              <a:buSzPts val="1800"/>
              <a:buAutoNum type="arabicPeriod"/>
            </a:pPr>
            <a:r>
              <a:rPr lang="en"/>
              <a:t>On Rational, Scientific, Objective Viewpoints from Mythical, Imaginary, Impossible Standpoints (</a:t>
            </a:r>
            <a:r>
              <a:rPr lang="en" u="sng"/>
              <a:t>elevate emotion and embodiment</a:t>
            </a:r>
            <a:r>
              <a:rPr lang="en"/>
              <a:t>)</a:t>
            </a:r>
            <a:endParaRPr/>
          </a:p>
          <a:p>
            <a:pPr indent="-342900" lvl="0" marL="457200" rtl="0" algn="l">
              <a:spcBef>
                <a:spcPts val="0"/>
              </a:spcBef>
              <a:spcAft>
                <a:spcPts val="0"/>
              </a:spcAft>
              <a:buSzPts val="1800"/>
              <a:buAutoNum type="arabicPeriod"/>
            </a:pPr>
            <a:r>
              <a:rPr lang="en"/>
              <a:t>What Gets Counted Counts (</a:t>
            </a:r>
            <a:r>
              <a:rPr lang="en" u="sng"/>
              <a:t>rethink binaries and hierarchies</a:t>
            </a:r>
            <a:r>
              <a:rPr lang="en"/>
              <a:t>)</a:t>
            </a:r>
            <a:endParaRPr/>
          </a:p>
          <a:p>
            <a:pPr indent="-342900" lvl="0" marL="457200" rtl="0" algn="l">
              <a:spcBef>
                <a:spcPts val="0"/>
              </a:spcBef>
              <a:spcAft>
                <a:spcPts val="0"/>
              </a:spcAft>
              <a:buSzPts val="1800"/>
              <a:buAutoNum type="arabicPeriod"/>
            </a:pPr>
            <a:r>
              <a:rPr lang="en"/>
              <a:t>Unicorns, Janitors, Ninjas, Wizards, and Rock Stars (</a:t>
            </a:r>
            <a:r>
              <a:rPr lang="en" u="sng"/>
              <a:t>embrace pluralism</a:t>
            </a:r>
            <a:r>
              <a:rPr lang="en"/>
              <a:t>)</a:t>
            </a:r>
            <a:endParaRPr/>
          </a:p>
          <a:p>
            <a:pPr indent="-342900" lvl="0" marL="457200" rtl="0" algn="l">
              <a:spcBef>
                <a:spcPts val="0"/>
              </a:spcBef>
              <a:spcAft>
                <a:spcPts val="0"/>
              </a:spcAft>
              <a:buSzPts val="1800"/>
              <a:buAutoNum type="arabicPeriod"/>
            </a:pPr>
            <a:r>
              <a:rPr lang="en"/>
              <a:t>The Numbers Don’t Speak for Themselves (</a:t>
            </a:r>
            <a:r>
              <a:rPr lang="en" u="sng"/>
              <a:t>consider context</a:t>
            </a:r>
            <a:r>
              <a:rPr lang="en"/>
              <a:t>)</a:t>
            </a:r>
            <a:endParaRPr/>
          </a:p>
          <a:p>
            <a:pPr indent="-342900" lvl="0" marL="457200" rtl="0" algn="l">
              <a:spcBef>
                <a:spcPts val="0"/>
              </a:spcBef>
              <a:spcAft>
                <a:spcPts val="0"/>
              </a:spcAft>
              <a:buSzPts val="1800"/>
              <a:buAutoNum type="arabicPeriod"/>
            </a:pPr>
            <a:r>
              <a:rPr lang="en"/>
              <a:t>Show Your Work (</a:t>
            </a:r>
            <a:r>
              <a:rPr lang="en" u="sng"/>
              <a:t>make labor visible</a:t>
            </a:r>
            <a:r>
              <a:rPr lang="en"/>
              <a:t>)</a:t>
            </a:r>
            <a:endParaRPr/>
          </a:p>
          <a:p>
            <a:pPr indent="0" lvl="0" marL="0" rtl="0" algn="l">
              <a:spcBef>
                <a:spcPts val="1600"/>
              </a:spcBef>
              <a:spcAft>
                <a:spcPts val="1600"/>
              </a:spcAft>
              <a:buNone/>
            </a:pPr>
            <a:r>
              <a:rPr lang="en"/>
              <a:t>Conclusion: Now Let’s Multiply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1: The Power Chapter </a:t>
            </a:r>
            <a:endParaRPr/>
          </a:p>
          <a:p>
            <a:pPr indent="0" lvl="0" marL="0" rtl="0" algn="ctr">
              <a:spcBef>
                <a:spcPts val="0"/>
              </a:spcBef>
              <a:spcAft>
                <a:spcPts val="0"/>
              </a:spcAft>
              <a:buNone/>
            </a:pPr>
            <a:r>
              <a:rPr lang="en"/>
              <a:t>(examine power)</a:t>
            </a:r>
            <a:endParaRPr/>
          </a:p>
        </p:txBody>
      </p:sp>
      <p:sp>
        <p:nvSpPr>
          <p:cNvPr id="84" name="Google Shape;84;p17"/>
          <p:cNvSpPr txBox="1"/>
          <p:nvPr/>
        </p:nvSpPr>
        <p:spPr>
          <a:xfrm>
            <a:off x="2514600" y="3550475"/>
            <a:ext cx="41148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Matrix of Domination</a:t>
            </a:r>
            <a:endParaRPr/>
          </a:p>
        </p:txBody>
      </p:sp>
      <p:graphicFrame>
        <p:nvGraphicFramePr>
          <p:cNvPr id="90" name="Google Shape;90;p18"/>
          <p:cNvGraphicFramePr/>
          <p:nvPr/>
        </p:nvGraphicFramePr>
        <p:xfrm>
          <a:off x="952500" y="1301375"/>
          <a:ext cx="3000000" cy="3000000"/>
        </p:xfrm>
        <a:graphic>
          <a:graphicData uri="http://schemas.openxmlformats.org/drawingml/2006/table">
            <a:tbl>
              <a:tblPr>
                <a:noFill/>
                <a:tableStyleId>{C7D339D0-F89C-4C77-B622-AF1D16A66F0A}</a:tableStyleId>
              </a:tblPr>
              <a:tblGrid>
                <a:gridCol w="3619500"/>
                <a:gridCol w="3619500"/>
              </a:tblGrid>
              <a:tr h="1389475">
                <a:tc>
                  <a:txBody>
                    <a:bodyPr/>
                    <a:lstStyle/>
                    <a:p>
                      <a:pPr indent="0" lvl="0" marL="0" rtl="0" algn="l">
                        <a:spcBef>
                          <a:spcPts val="0"/>
                        </a:spcBef>
                        <a:spcAft>
                          <a:spcPts val="0"/>
                        </a:spcAft>
                        <a:buNone/>
                      </a:pPr>
                      <a:r>
                        <a:rPr b="1" lang="en" sz="1600">
                          <a:solidFill>
                            <a:srgbClr val="FFFFFF"/>
                          </a:solidFill>
                        </a:rPr>
                        <a:t>Structural domain</a:t>
                      </a:r>
                      <a:endParaRPr b="1" sz="1600">
                        <a:solidFill>
                          <a:srgbClr val="FFFFFF"/>
                        </a:solidFill>
                      </a:endParaRPr>
                    </a:p>
                    <a:p>
                      <a:pPr indent="0" lvl="0" marL="0" rtl="0" algn="l">
                        <a:spcBef>
                          <a:spcPts val="0"/>
                        </a:spcBef>
                        <a:spcAft>
                          <a:spcPts val="0"/>
                        </a:spcAft>
                        <a:buNone/>
                      </a:pPr>
                      <a:r>
                        <a:rPr lang="en" sz="1600">
                          <a:solidFill>
                            <a:srgbClr val="FFFFFF"/>
                          </a:solidFill>
                        </a:rPr>
                        <a:t>Organizes oppression: laws and policies</a:t>
                      </a:r>
                      <a:endParaRPr sz="16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FFFFFF"/>
                          </a:solidFill>
                        </a:rPr>
                        <a:t>Disciplinary domain</a:t>
                      </a:r>
                      <a:endParaRPr b="1" sz="1600">
                        <a:solidFill>
                          <a:srgbClr val="FFFFFF"/>
                        </a:solidFill>
                      </a:endParaRPr>
                    </a:p>
                    <a:p>
                      <a:pPr indent="0" lvl="0" marL="0" rtl="0" algn="l">
                        <a:spcBef>
                          <a:spcPts val="0"/>
                        </a:spcBef>
                        <a:spcAft>
                          <a:spcPts val="0"/>
                        </a:spcAft>
                        <a:buNone/>
                      </a:pPr>
                      <a:r>
                        <a:rPr lang="en" sz="1600">
                          <a:solidFill>
                            <a:srgbClr val="FFFFFF"/>
                          </a:solidFill>
                        </a:rPr>
                        <a:t>Administers and manages oppression. Implements and enforces laws and policies.</a:t>
                      </a:r>
                      <a:endParaRPr sz="16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54100">
                <a:tc>
                  <a:txBody>
                    <a:bodyPr/>
                    <a:lstStyle/>
                    <a:p>
                      <a:pPr indent="0" lvl="0" marL="0" rtl="0" algn="l">
                        <a:spcBef>
                          <a:spcPts val="0"/>
                        </a:spcBef>
                        <a:spcAft>
                          <a:spcPts val="0"/>
                        </a:spcAft>
                        <a:buNone/>
                      </a:pPr>
                      <a:r>
                        <a:rPr b="1" lang="en" sz="1600">
                          <a:solidFill>
                            <a:srgbClr val="FFFFFF"/>
                          </a:solidFill>
                        </a:rPr>
                        <a:t>Hegemonic domain</a:t>
                      </a:r>
                      <a:endParaRPr b="1" sz="1600">
                        <a:solidFill>
                          <a:srgbClr val="FFFFFF"/>
                        </a:solidFill>
                      </a:endParaRPr>
                    </a:p>
                    <a:p>
                      <a:pPr indent="0" lvl="0" marL="0" rtl="0" algn="l">
                        <a:spcBef>
                          <a:spcPts val="0"/>
                        </a:spcBef>
                        <a:spcAft>
                          <a:spcPts val="0"/>
                        </a:spcAft>
                        <a:buNone/>
                      </a:pPr>
                      <a:r>
                        <a:rPr lang="en" sz="1600">
                          <a:solidFill>
                            <a:srgbClr val="FFFFFF"/>
                          </a:solidFill>
                        </a:rPr>
                        <a:t>Circulates oppressive ideas: culture and media</a:t>
                      </a:r>
                      <a:endParaRPr sz="16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600">
                          <a:solidFill>
                            <a:srgbClr val="FFFFFF"/>
                          </a:solidFill>
                        </a:rPr>
                        <a:t>Interpersonal domain</a:t>
                      </a:r>
                      <a:endParaRPr b="1" sz="1600">
                        <a:solidFill>
                          <a:srgbClr val="FFFFFF"/>
                        </a:solidFill>
                      </a:endParaRPr>
                    </a:p>
                    <a:p>
                      <a:pPr indent="0" lvl="0" marL="0" rtl="0" algn="l">
                        <a:spcBef>
                          <a:spcPts val="0"/>
                        </a:spcBef>
                        <a:spcAft>
                          <a:spcPts val="0"/>
                        </a:spcAft>
                        <a:buNone/>
                      </a:pPr>
                      <a:r>
                        <a:rPr lang="en" sz="1600">
                          <a:solidFill>
                            <a:srgbClr val="FFFFFF"/>
                          </a:solidFill>
                        </a:rPr>
                        <a:t>Individual experiences of oppression</a:t>
                      </a:r>
                      <a:endParaRPr sz="1600">
                        <a:solidFill>
                          <a:srgbClr val="FFFFFF"/>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1" name="Google Shape;91;p18"/>
          <p:cNvSpPr txBox="1"/>
          <p:nvPr/>
        </p:nvSpPr>
        <p:spPr>
          <a:xfrm>
            <a:off x="814400" y="4128600"/>
            <a:ext cx="7377000" cy="8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Table 1.1 The four domains of the matrix of domination</a:t>
            </a:r>
            <a:endParaRPr>
              <a:solidFill>
                <a:srgbClr val="FFFFFF"/>
              </a:solidFill>
              <a:latin typeface="Oswald"/>
              <a:ea typeface="Oswald"/>
              <a:cs typeface="Oswald"/>
              <a:sym typeface="Oswald"/>
            </a:endParaRPr>
          </a:p>
          <a:p>
            <a:pPr indent="0" lvl="0" marL="0" rtl="0" algn="l">
              <a:spcBef>
                <a:spcPts val="0"/>
              </a:spcBef>
              <a:spcAft>
                <a:spcPts val="0"/>
              </a:spcAft>
              <a:buNone/>
            </a:pPr>
            <a:r>
              <a:rPr lang="en">
                <a:solidFill>
                  <a:srgbClr val="FFFFFF"/>
                </a:solidFill>
                <a:latin typeface="Oswald"/>
                <a:ea typeface="Oswald"/>
                <a:cs typeface="Oswald"/>
                <a:sym typeface="Oswald"/>
              </a:rPr>
              <a:t>Chart based on concepts introduced by Patricia Hill Collins in </a:t>
            </a:r>
            <a:r>
              <a:rPr i="1" lang="en">
                <a:solidFill>
                  <a:srgbClr val="FFFFFF"/>
                </a:solidFill>
                <a:latin typeface="Oswald"/>
                <a:ea typeface="Oswald"/>
                <a:cs typeface="Oswald"/>
                <a:sym typeface="Oswald"/>
              </a:rPr>
              <a:t>Black Feminist Thought:  Knowledge, Consciousness, and the Politics of Empowerment</a:t>
            </a:r>
            <a:endParaRPr>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ask</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science by whom?</a:t>
            </a:r>
            <a:endParaRPr/>
          </a:p>
          <a:p>
            <a:pPr indent="-342900" lvl="0" marL="457200" rtl="0" algn="l">
              <a:spcBef>
                <a:spcPts val="0"/>
              </a:spcBef>
              <a:spcAft>
                <a:spcPts val="0"/>
              </a:spcAft>
              <a:buSzPts val="1800"/>
              <a:buChar char="●"/>
            </a:pPr>
            <a:r>
              <a:rPr lang="en"/>
              <a:t>Data science for whom?</a:t>
            </a:r>
            <a:endParaRPr/>
          </a:p>
          <a:p>
            <a:pPr indent="-342900" lvl="0" marL="457200" rtl="0" algn="l">
              <a:spcBef>
                <a:spcPts val="0"/>
              </a:spcBef>
              <a:spcAft>
                <a:spcPts val="0"/>
              </a:spcAft>
              <a:buSzPts val="1800"/>
              <a:buChar char="●"/>
            </a:pPr>
            <a:r>
              <a:rPr lang="en"/>
              <a:t>Data science with whose interests and goals?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Minoritized</a:t>
            </a:r>
            <a:r>
              <a:rPr lang="en"/>
              <a:t>: “a social group is actively devalued and oppressed by a dominant group, one that holds more economic, social, and political power” (26)</a:t>
            </a:r>
            <a:endParaRPr/>
          </a:p>
          <a:p>
            <a:pPr indent="-342900" lvl="0" marL="457200" rtl="0" algn="l">
              <a:spcBef>
                <a:spcPts val="0"/>
              </a:spcBef>
              <a:spcAft>
                <a:spcPts val="0"/>
              </a:spcAft>
              <a:buSzPts val="1800"/>
              <a:buChar char="●"/>
            </a:pPr>
            <a:r>
              <a:rPr i="1" lang="en"/>
              <a:t>Privilege hazard</a:t>
            </a:r>
            <a:r>
              <a:rPr lang="en"/>
              <a:t>: </a:t>
            </a:r>
            <a:endParaRPr/>
          </a:p>
          <a:p>
            <a:pPr indent="-317500" lvl="1" marL="914400" rtl="0" algn="l">
              <a:spcBef>
                <a:spcPts val="0"/>
              </a:spcBef>
              <a:spcAft>
                <a:spcPts val="0"/>
              </a:spcAft>
              <a:buSzPts val="1400"/>
              <a:buChar char="○"/>
            </a:pPr>
            <a:r>
              <a:rPr lang="en"/>
              <a:t>context: “When data teams are primarily composed of people from dominant groups, those perspectives come to exert outsized influence on the decisions being made--to the exclusion of other identities and perspectives” </a:t>
            </a:r>
            <a:endParaRPr/>
          </a:p>
          <a:p>
            <a:pPr indent="-317500" lvl="1" marL="914400" rtl="0" algn="l">
              <a:spcBef>
                <a:spcPts val="0"/>
              </a:spcBef>
              <a:spcAft>
                <a:spcPts val="0"/>
              </a:spcAft>
              <a:buSzPts val="1400"/>
              <a:buChar char="○"/>
            </a:pPr>
            <a:r>
              <a:rPr lang="en"/>
              <a:t>definition: being “poorly equipped to recognize instances of oppression in the world” because you don’t experience it (28)</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2: Collect, Analyze, Imagine, Teach (challenge power)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