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1365" r:id="rId3"/>
    <p:sldId id="1316" r:id="rId4"/>
    <p:sldId id="1317" r:id="rId5"/>
    <p:sldId id="1318" r:id="rId6"/>
    <p:sldId id="1319" r:id="rId7"/>
    <p:sldId id="1320" r:id="rId8"/>
    <p:sldId id="1321" r:id="rId9"/>
    <p:sldId id="1322" r:id="rId10"/>
    <p:sldId id="1323" r:id="rId11"/>
    <p:sldId id="1324" r:id="rId12"/>
    <p:sldId id="1325" r:id="rId13"/>
    <p:sldId id="1327" r:id="rId14"/>
    <p:sldId id="1326" r:id="rId15"/>
    <p:sldId id="1328" r:id="rId16"/>
    <p:sldId id="1329" r:id="rId17"/>
    <p:sldId id="1330" r:id="rId18"/>
    <p:sldId id="1331" r:id="rId19"/>
    <p:sldId id="1332" r:id="rId20"/>
    <p:sldId id="1333" r:id="rId21"/>
    <p:sldId id="1334" r:id="rId22"/>
    <p:sldId id="1335" r:id="rId23"/>
    <p:sldId id="1336" r:id="rId24"/>
    <p:sldId id="1337" r:id="rId25"/>
    <p:sldId id="1339" r:id="rId26"/>
    <p:sldId id="1346" r:id="rId27"/>
    <p:sldId id="1347" r:id="rId28"/>
    <p:sldId id="1348" r:id="rId29"/>
    <p:sldId id="1349" r:id="rId30"/>
    <p:sldId id="1350" r:id="rId31"/>
    <p:sldId id="1352" r:id="rId32"/>
    <p:sldId id="1353" r:id="rId33"/>
    <p:sldId id="1355" r:id="rId34"/>
    <p:sldId id="1361" r:id="rId35"/>
    <p:sldId id="1411" r:id="rId36"/>
    <p:sldId id="1412" r:id="rId37"/>
    <p:sldId id="1362" r:id="rId3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17850" y="1417955"/>
            <a:ext cx="6204585" cy="2399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7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杂题选讲</a:t>
            </a:r>
            <a:r>
              <a:rPr lang="en-US" altLang="zh-CN" sz="7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2</a:t>
            </a:r>
          </a:p>
          <a:p>
            <a:pPr algn="ctr"/>
            <a:endParaRPr lang="en-US" altLang="zh-CN" sz="40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/>
            <a:r>
              <a:rPr lang="en-US" altLang="zh-CN" sz="4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POI,</a:t>
            </a:r>
            <a:r>
              <a:rPr lang="zh-CN" altLang="en-US" sz="4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省选</a:t>
            </a:r>
            <a:r>
              <a:rPr lang="en-US" altLang="zh-CN" sz="4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lang="zh-CN" altLang="en-US" sz="4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其他集训题等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59275" y="4958715"/>
            <a:ext cx="3474085" cy="5988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3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唐正纲</a:t>
            </a:r>
            <a:endParaRPr lang="zh-CN" altLang="en-US" sz="33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1249: HERO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起初凸包上只有三个点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（不共线）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，然后每次加入一个点，询问新凸包的面积。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极角序维护动态凸包，初始三个点的重心作为原点，通过与前驱后继的叉积判断是否插入，与前驱和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前驱的前驱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叉积判断是否弹掉前驱，后继类似。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水平序也可，维护上下两个凸壳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2095: [Poi2010]Bridges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988550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个岛屿，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座桥，对于第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座桥连接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ai,bi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需要经受风力为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的风，从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需要经受风力为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的风，问从岛屿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出发经过所有桥恰好一次并回到岛屿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所经受的最大风力最小可以是多少？不能完成输出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NIE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n&lt;=1000,m&lt;=2000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二分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+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网络流判断混合图欧拉图能否成立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2091: [Poi2010]The Minima Game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123805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给出N个正整数，A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B两个人轮流取数，A先取。每次可以取任意多个数，直到N个数都被取走。每次获得的得分为取的数中的最小值，A和B的策略都是尽可能使得自己的得分减去对手的得分更大。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问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最终A的得分减去B的得分为多少。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N&lt;=100w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显然若某一次取到的最小数为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，那么所有大于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的数都会被取走（否则在先手收益不变的情况下，后手会有更多选择）注意到两者面临局面一样，维护一个数组即可：设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f[i]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表示剩下的数为第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1~i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小的数时，先手的最高收益。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f[i] = max(a[j+1]-f[j])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。扫一遍即可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2241: [SDOI2011]打地鼠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n*m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的网格，每个网格中有若干地鼠，你有一个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r*c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的锤子，锤子所砸之处所有网格内地鼠数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（若已经是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则不能砸）你可以随意规定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，但固定后不能修改，问最小砸几次可以把所有地鼠消灭（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r=1,c=1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是可以的，所以问题一定有解）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n,m&lt;=100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不满足单调性，枚举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r,c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判定即可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边的无向图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(n&lt;=200,m&lt;=400)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是一个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0~1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均匀分布的随机变量，第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条边的边长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=a*x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+(1-a)*y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，问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最短路的期望长度？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允许的精度误差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&lt;1e-6)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f(x)=a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等于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时最短路的值，对其积分即可。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815975"/>
            <a:ext cx="984440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??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的幻想乡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2212: [Poi2011]Tree Rotations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988550" cy="51695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有一棵二叉树，所有非叶子节点都有两个孩子。在每个叶子节点上有一个权值(有n个叶子节点，满足这些权值为1..n的一个排列)。可以任意交换每个非叶子节点的左右孩子。要求进行一系列交换，使得最终所有叶子节点的权值按照遍历序写出来，逆序对个数最少。</a:t>
            </a:r>
            <a:r>
              <a:rPr lang="en-US"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n&lt;=20w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我们可以逐层算逆序数。显然不管子节点是否选择</a:t>
            </a:r>
            <a:r>
              <a:rPr lang="en-US" altLang="zh-CN"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reverse</a:t>
            </a:r>
            <a:r>
              <a:rPr lang="zh-CN" altLang="en-US" sz="275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，不影响父节点的选择。每一层用平衡树维护，合并时分别算出旋转与否的逆序数                                         （其实用线段树即可）</a:t>
            </a:r>
            <a:endParaRPr lang="en-US" altLang="zh-CN" sz="275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65" y="4815205"/>
            <a:ext cx="348551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1022540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2216: [Poi2011]Lightning Conductor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311130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已知一个长度为n的序列a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,...,a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</a:p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对于每个1&lt;=i&lt;=n，找到最小的非负整数p满足对于任意的j, 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&lt; = a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+ p - sqrt(abs(i-j))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令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f[i] = max(a</a:t>
            </a:r>
            <a:r>
              <a:rPr lang="en-US" altLang="zh-CN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+sqrt(abs(i-j)))-a</a:t>
            </a:r>
            <a:r>
              <a:rPr lang="en-US" altLang="zh-CN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，即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 = max(f[i])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正反扫两遍即可去掉绝对值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注意到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f(x) = sqrt(x)-sqrt(x-1)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是单调递减的，所以如果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k&lt;j&lt;i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且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比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k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更优，对于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any i'&gt;i 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都有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比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k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更优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单调栈维护区间即可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1069: [SCOI2007] 最大土地面积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在某块平面土地上有N个点，你可以选择其中的任意四个点，将这片土地围起来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问所能围成的最大值</a:t>
            </a: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 N&lt;=2000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调整法可以证明四个点都在凸包上，凸包上枚举第一个点A，然后顺时针依次枚举第二个点B，设C、 D分别表示在直线AB两侧距离AB最远的点，四边形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ABCD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即为候选答案。易发现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C,D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在极角上是单调的。                             复杂度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圆圈游戏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简化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个圆，不存在相交和相切关系（即只有内含和外离）请把圆套圆的森林建出来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n&lt;=10w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set+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扫描线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BZOJ 1124 POI2008 </a:t>
            </a:r>
            <a:r>
              <a:rPr sz="4000" dirty="0" err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枪战Maf</a:t>
            </a:r>
            <a:endParaRPr sz="4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个人，每个人瞄准某一个人（可能是自己）并开枪，你可以任意给定开枪顺序，问最多、最少死多少人。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构成基环树，分类讨论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8880" y="1589405"/>
            <a:ext cx="1012380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已经过程序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random_shuffle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，保证题目难度、出处、类型均被打乱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2276: </a:t>
            </a:r>
            <a:r>
              <a:rPr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[Poi2011]Temperature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某国进行了连续n天的温度测量，测量存在误差，测量结果是第i天温度在</a:t>
            </a:r>
            <a:r>
              <a:rPr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[</a:t>
            </a:r>
            <a:r>
              <a:rPr lang="en-US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sz="3000" baseline="-25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en-US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U</a:t>
            </a:r>
            <a:r>
              <a:rPr sz="3000" baseline="-25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]</a:t>
            </a:r>
            <a:r>
              <a:rPr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范围内。求最长的连续的一段，满足该段内可能温度不降。</a:t>
            </a:r>
            <a:r>
              <a:rPr lang="en-US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&lt;=100w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注意到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[</a:t>
            </a:r>
            <a:r>
              <a:rPr lang="en-US" altLang="zh-CN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l,r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]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满足题意当且仅当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[l,r-1]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满足题意并且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max(D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i~j-1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 &lt;= </a:t>
            </a:r>
            <a:r>
              <a:rPr lang="en-US" altLang="zh-CN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U</a:t>
            </a:r>
            <a:r>
              <a:rPr lang="en-US" altLang="zh-CN" sz="3000" baseline="-25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，显然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单调递增时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单调递增。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维护一个关于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的单调（递减）队列即可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3046: lagoon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n*m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的池塘，池塘由下图中两种图形拼成（弧形半圆为分隔，水不可越过，一个例子如右下图）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次操作，每次向点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,y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灌入污水（不会正好灌在弧形上），问有多少面积的水被污染？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(n,m,q&lt;=1000)</a:t>
            </a: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并查集求得每一联通块面积，分类讨论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      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每次水滴入的联通块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65" y="4434205"/>
            <a:ext cx="1515110" cy="757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770" y="3808730"/>
            <a:ext cx="2731770" cy="2717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2741: 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一个长为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的序列，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次询问，每次询问区间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内最大连续异或和，强制在线，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n&lt;=12000,m&lt;=6000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sz="28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~a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的前缀和异或和，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xor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l+1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xor ... xor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xor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 S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xor S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；即变为两个数的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xor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分成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sqrt(n)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个块，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f[i][j]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表示左右端点在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块到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块的最大连续异或和，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f[i][j] = max(f[i][j-1], Sl-1 xor Sr | any l ∈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i~j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且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 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r∈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j)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后者用可持久化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trie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树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O(sqrt(n)log(1e9))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BZOJ 2788 Poi2012 Festival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453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有n个正整数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,...,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，再给出m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+m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个限制条件，限制分为两类：1. 给出a,b (1&lt;=a,b&lt;=n)，要求满足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+ 1 = 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；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 给出c,d (1&lt;=c,d&lt;=n)，要求满足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&lt;= 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在满足所有限制的条件下，求集合{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}大小的最大值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，或输出无解   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n&lt;=400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差分约束建图，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spfa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floyd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找正环判无解。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实际上不同联通块的值只受大于或小于的限制，可任意升降，因而可任意错开，即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ans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总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所有联通块内部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ans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之和。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SCC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缩点。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89128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BZOJ 2788 Poi2012 Festival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207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因为所有点的取值都是整数，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ans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 max - min + 1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我们可以固定某个点的值，让其他值尽可能大，算差值的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max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，在差分约束中即为任意两点间的最长最短路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实际上差分约束跑最短路的时候也构造出了一组答案，正好有 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ans = max - min + 1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2433: [NOI2011] 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智能车比赛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若干个矩形排成一排（同一个x之上最多有一个矩形），矩形i和i+1相邻。给定两点S和T，两点均在矩形内。求S到T的最短路径。只能在矩形内部走。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n&lt;=5000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调整法可以证明，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若不能直接到达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，只会以若干顶点为拐点，问题即变为从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dp(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一个矩形的一边只有两个顶点，随便转移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，但每次判断某两个点间是否有阻隔的复杂度为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，总复杂度为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</a:t>
            </a:r>
            <a:r>
              <a:rPr lang="en-US" altLang="zh-CN" sz="27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，需优化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固定左起点，在枚举右终点时维护一个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窗口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，均摊一个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1453: [W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]Dface双面棋盘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75241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n*n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的正方形网格（形如下），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次修改，每次翻转其中一个格子中的颜色，输出每次修改后全局的联通块数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(n&lt;=200,m&lt;=1w)</a:t>
            </a: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6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线段树维护，对于每一节点，需要维护的信息只有边界处的颜色、联通情况和封闭在内部的联通块数，每次靠并查集合并更新</a:t>
            </a: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60" y="3514090"/>
            <a:ext cx="2849245" cy="191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2182495"/>
            <a:ext cx="4774565" cy="232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等差数列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一个长为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的序列，维护以下操作和询问：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区间加等差数列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求区间和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求区间最小值</a:t>
            </a: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线段树，每一节点维护等差数列的首项和公差即可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2079: [Poi2010]Guilds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12380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一张无向图，要求你用黑白给点染色，且满足对于任意一个黑点，至少有一个白点和他相邻；对于任意一个白点，至少有一个黑点与他相邻，问能否成功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只要不存在只有单独点的联通块，就一定能成功（可以生成随便一个生成树然后显然）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2653: middle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544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一个长为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的序列，询问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次，每次询问左端点在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,b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内，右端点在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[c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,d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内的区间的中位数的最大值（有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&lt;c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，规定中位数为排序后第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ceil(length/2)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大）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n,q&lt;=10w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二分中位数为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，将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&gt;=x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的数表示为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&lt;x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的表示为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，即为判定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,b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[c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,d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间是否存在区间和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&gt;0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，最大区间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=[a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,b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最大右子段和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+[b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+1,c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-1]+[c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,d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最大左子段和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主席树维护，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tree[x]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表示以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划分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1,-1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时的线段树，其上维护左右最大子段和与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巧克力之树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个点的树，每条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边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上有权值，问有多少个点对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(x,y)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使得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的路径上所有边权值最大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-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最小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&lt;=k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将边按边权排序，用双指针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l,r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扫描，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r-l&lt;=k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link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cut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ans +=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-=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左右联通块大小之积，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LCT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即可（注意不要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moveroot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2844: albus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已知一个长度为n的正整数序列A（下标从1开始）， 令 S = { x | 1 &lt;= x &lt;= n }, S 的幂集2^S定义为S 所有子集构成的集合。定义映射 f : 2^S -&gt; Z；f(</a:t>
            </a:r>
            <a:r>
              <a:rPr lang="en-US" altLang="zh-CN" sz="2700">
                <a:solidFill>
                  <a:schemeClr val="bg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∅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 = 0；f(T) = XOR A[t] 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|any 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∈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T。现在albus把2^S中每个集合的f值计算出来， 从小到大排成一行， 记为序列B（下标从1开始）。 给定一个数， 那么这个数在序列B中第1次出现时的下标是多少呢？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对这组数按位高斯消元成阶梯型和若干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向量，这些向量所能表示的数和变换前一样（初等变换不改变线性无关性）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踩气球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一个长为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的一维格子，第</a:t>
            </a:r>
            <a:r>
              <a:rPr lang="en-US" altLang="zh-CN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个格子中放有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Ai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个气球，第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次操作将格子</a:t>
            </a:r>
            <a:r>
              <a:rPr lang="en-US" altLang="zh-CN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Bj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里的</a:t>
            </a:r>
            <a:r>
              <a:rPr lang="zh-CN" altLang="en-US" sz="30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气球踩爆</a:t>
            </a:r>
            <a:r>
              <a:rPr 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，有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个熊孩子，第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个孩子希望</a:t>
            </a:r>
            <a:r>
              <a:rPr lang="en-US" altLang="zh-CN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Lk~Rk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的气球都被踩爆（一旦满足他会永远开心）问每次操作后有多少熊孩子开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心。强制在线</a:t>
            </a:r>
            <a:endParaRPr lang="en-US" altLang="zh-CN" sz="3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主席树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JZPLCM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一个长为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的序列，每次询问区间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LCM mod 1e9+7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n&lt;=10w, A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&lt;=1e9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把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Ai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分解质因数：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n1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n2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</a:t>
            </a:r>
            <a:r>
              <a:rPr lang="en-US" altLang="zh-CN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3000" baseline="-25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sz="3000" baseline="30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nq</a:t>
            </a:r>
            <a:endParaRPr lang="en-US" altLang="zh-CN" sz="3000" baseline="30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把每一个数展开成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,p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,p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,...,p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n1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,p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,p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,...,p</a:t>
            </a:r>
            <a:r>
              <a:rPr lang="en-US" altLang="zh-CN" sz="3000" baseline="-25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n2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,...</a:t>
            </a:r>
            <a:r>
              <a:rPr lang="en-US" altLang="zh-CN" sz="3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3000" baseline="-25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sz="3000" baseline="30000" dirty="0" err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nq</a:t>
            </a:r>
            <a:endParaRPr lang="en-US" altLang="zh-CN" sz="3000" baseline="30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原问题化为：区间内不重复的数之积，经典离线问题</a:t>
            </a:r>
            <a:endParaRPr lang="en-US" altLang="zh-CN" sz="3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3165: [H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EOI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2013]Segment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在一个平面内执行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次操作：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加入一条线段（端点为整点，横坐标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&lt;=4w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查询与直线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x=k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相交的最高线段的编号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(k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为整数，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&lt;=4w)</a:t>
            </a:r>
            <a:endParaRPr lang="zh-CN" altLang="en-US" sz="3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n&lt;=10w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按横坐标建立线段树，每一节点存储比其他任意线段都高的优势线段（若只是部分优势递归入下一层）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O(nlog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序列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一个长为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排列，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次询问，每次询问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间最长的连续值域段有多长   比如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 = [1,2,4,3,7,8,6,5]  l = 4,r = 8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7,8,6,5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为最长连续值域段（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5,6,7,8;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长为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n,m&lt;=5w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莫队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堆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O(nsqrt(n)log(n)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发现莫队的扩展边界很好办，撤回呢？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改成只有扩展的莫队，每次记录修改过程，修改后还原。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8880" y="1589405"/>
            <a:ext cx="10123805" cy="4892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endParaRPr lang="en-US" alt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n,m&lt;=1e18, p&lt;=1e9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打表发现：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f(0,n) = n+1  f(1,n) = 2 + (n + 3) - 3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f(2,n) = 2 * (n + 3) - 3   f(3,n) = 2 ^ (n + 3) - 3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f(4,n) = 2 ^ 2 ^ 2...(n+3)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  - 3   (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加法，乘法，幂，迭代次幂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......)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85" y="1696720"/>
            <a:ext cx="5821045" cy="2254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 &gt;= 5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的时候，会是更复（我）杂（也）的（不）形（会）式，但至少可以表示为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2^2^2...(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若干个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的形式，实际上，对于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f(5,1)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已达到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2^2...(65536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的规模，在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modp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意义下视为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2^2...(+∞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已无区别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小了暴力，大了按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∞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迭代次幂算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01340" y="2390140"/>
            <a:ext cx="5201285" cy="1628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100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THANKS</a:t>
            </a:r>
            <a:endParaRPr lang="en-US" altLang="zh-CN" sz="100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3834: [Poi2014]Solar Panels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12380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n组询问，每次问smin&lt;=x&lt;=smax, wmin&lt;=y&lt;=wmax时gcd(x, y)的最大值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(n&lt;=1000,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其他变量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&lt;=1e9)</a:t>
            </a: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根号内取值个数为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O(sqrt(1e9))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，复杂度为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nsqrt(1e9)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85" y="3033395"/>
            <a:ext cx="4726940" cy="70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4569: SCOI2016萌萌哒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38309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2700">
                <a:solidFill>
                  <a:schemeClr val="bg1"/>
                </a:solidFill>
                <a:sym typeface="+mn-ea"/>
              </a:rPr>
              <a:t>有一个无前导0的n位数，有m个限制形如[l1,r1]=[l2,r2]，问满足条件的数有多少种，答案模1</a:t>
            </a:r>
            <a:r>
              <a:rPr lang="en-US" sz="2700">
                <a:solidFill>
                  <a:schemeClr val="bg1"/>
                </a:solidFill>
                <a:sym typeface="+mn-ea"/>
              </a:rPr>
              <a:t>e</a:t>
            </a:r>
            <a:r>
              <a:rPr sz="2700">
                <a:solidFill>
                  <a:schemeClr val="bg1"/>
                </a:solidFill>
                <a:sym typeface="+mn-ea"/>
              </a:rPr>
              <a:t>9+7。  </a:t>
            </a:r>
            <a:r>
              <a:rPr lang="en-US" sz="2700">
                <a:solidFill>
                  <a:schemeClr val="bg1"/>
                </a:solidFill>
                <a:sym typeface="+mn-ea"/>
              </a:rPr>
              <a:t>( n,m&lt;=10w )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sym typeface="+mn-ea"/>
              </a:rPr>
              <a:t>并查集合并后剩下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2700">
                <a:solidFill>
                  <a:schemeClr val="bg1"/>
                </a:solidFill>
                <a:sym typeface="+mn-ea"/>
              </a:rPr>
              <a:t>个集合，答案即为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9*10</a:t>
            </a:r>
            <a:r>
              <a:rPr lang="en-US" altLang="zh-CN" sz="2700" baseline="30000">
                <a:solidFill>
                  <a:schemeClr val="bg1"/>
                </a:solidFill>
                <a:sym typeface="+mn-ea"/>
              </a:rPr>
              <a:t>x-1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sym typeface="+mn-ea"/>
              </a:rPr>
              <a:t>直接并查集会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T</a:t>
            </a:r>
            <a:r>
              <a:rPr lang="zh-CN" altLang="en-US" sz="2700">
                <a:solidFill>
                  <a:schemeClr val="bg1"/>
                </a:solidFill>
                <a:sym typeface="+mn-ea"/>
              </a:rPr>
              <a:t>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sym typeface="+mn-ea"/>
              </a:rPr>
              <a:t>用类似于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ST</a:t>
            </a:r>
            <a:r>
              <a:rPr lang="zh-CN" altLang="en-US" sz="2700">
                <a:solidFill>
                  <a:schemeClr val="bg1"/>
                </a:solidFill>
                <a:sym typeface="+mn-ea"/>
              </a:rPr>
              <a:t>表的思路，每个操作被拆为两部分，最后逐层</a:t>
            </a:r>
            <a:r>
              <a:rPr lang="en-US" altLang="zh-CN" sz="2700">
                <a:solidFill>
                  <a:schemeClr val="bg1"/>
                </a:solidFill>
                <a:sym typeface="+mn-ea"/>
              </a:rPr>
              <a:t>pushdown</a:t>
            </a:r>
            <a:r>
              <a:rPr lang="zh-CN" altLang="en-US" sz="2700">
                <a:solidFill>
                  <a:schemeClr val="bg1"/>
                </a:solidFill>
                <a:sym typeface="+mn-ea"/>
              </a:rPr>
              <a:t>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2710: </a:t>
            </a:r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追风者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25844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龙卷风（视为一个半径为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的圆）在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A,B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两地往复运动，速度不变，你从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匀速前往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，问你离龙卷风最近的距离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以自己为静止，相当于龙卷风走出锯齿状折线，问题转化为点与若干平行线段和圆的最近距离问题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2001: [HNOI2010]City 城市建设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个点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条边的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有边权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连通无向图，Q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次修改，</a:t>
            </a:r>
            <a:r>
              <a:rPr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每次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修改某一条边，并询问之后最小生成树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如果修改后的边都是更高（低）的？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LCT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分治，将修改边置为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+∞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MST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，这时未被使用的边在更深层也一定不会被使用，删去，边数变为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，将修改边置为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-∞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MST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，这时被使用边在更深层定会被使用，缩点，点数变为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O(N)</a:t>
            </a:r>
          </a:p>
          <a:p>
            <a:pPr lvl="0" indent="601345" fontAlgn="auto">
              <a:lnSpc>
                <a:spcPct val="150000"/>
              </a:lnSpc>
            </a:pP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3123: [Sdoi2013]森林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8880" y="1589405"/>
            <a:ext cx="1012380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一棵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点的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森林，每个点上有一权值，两种操作或询问：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询问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x,y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间第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大的权值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x,y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相连（保证之前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x,y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不连通）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强制在线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n&lt;=8w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主席树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启发式合并（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点上的主席树从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fa[x]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继承）</a:t>
            </a: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O(nlog^2n)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815975"/>
            <a:ext cx="944372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BZOJ </a:t>
            </a:r>
            <a:r>
              <a:rPr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2789: [Poi2012]Letters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12380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给出两个长度相同且由大写英文字母组成的字符串A、B，保证A和B中每种字母出现的次数相同。现在每次可以交换A中相邻两个字符，求最少需要交换多少次可以使得A变成B。</a:t>
            </a: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如果字符串中没有重复字母，答案即为排列逆序数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有重复子母相当于相同子母可随便乱排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2931</Words>
  <Application>Microsoft Office PowerPoint</Application>
  <PresentationFormat>宽屏</PresentationFormat>
  <Paragraphs>153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黑体</vt:lpstr>
      <vt:lpstr>华文宋体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*&amp;邢泽宇</cp:lastModifiedBy>
  <cp:revision>913</cp:revision>
  <dcterms:created xsi:type="dcterms:W3CDTF">2017-02-14T16:03:00Z</dcterms:created>
  <dcterms:modified xsi:type="dcterms:W3CDTF">2018-02-06T09:43:31Z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