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0"/>
  </p:notesMasterIdLst>
  <p:sldIdLst>
    <p:sldId id="256" r:id="rId2"/>
    <p:sldId id="322" r:id="rId3"/>
    <p:sldId id="314" r:id="rId4"/>
    <p:sldId id="315" r:id="rId5"/>
    <p:sldId id="306" r:id="rId6"/>
    <p:sldId id="307" r:id="rId7"/>
    <p:sldId id="266" r:id="rId8"/>
    <p:sldId id="267" r:id="rId9"/>
    <p:sldId id="260" r:id="rId10"/>
    <p:sldId id="261" r:id="rId11"/>
    <p:sldId id="262" r:id="rId12"/>
    <p:sldId id="263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C02A4-9440-4E22-B22C-718B08A5D8D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A258B-A6C0-4197-8F90-BDAF11706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8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16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8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620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76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4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84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76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95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9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09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17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3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44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75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6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7959D-124B-4591-B005-FA990203A76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49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8FB43-D289-4717-867A-31791AA1E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杂题选讲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9FE008-BB05-49B5-B760-CEA85112B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石家庄二中 李毓浩</a:t>
            </a:r>
          </a:p>
        </p:txBody>
      </p:sp>
    </p:spTree>
    <p:extLst>
      <p:ext uri="{BB962C8B-B14F-4D97-AF65-F5344CB8AC3E}">
        <p14:creationId xmlns:p14="http://schemas.microsoft.com/office/powerpoint/2010/main" val="1294508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5B057-E7CF-4AC6-8CF7-76B07E60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BZOJ1150: [CTSC2007]</a:t>
            </a:r>
            <a:r>
              <a:rPr lang="zh-CN" altLang="en-US" dirty="0">
                <a:effectLst/>
              </a:rPr>
              <a:t>数据备份</a:t>
            </a:r>
            <a:r>
              <a:rPr lang="en-US" altLang="zh-CN" dirty="0">
                <a:effectLst/>
              </a:rPr>
              <a:t>Backup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E2AE2-D6DF-49B2-B842-4E06A503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数据范围很大，考虑贪心求解</a:t>
            </a:r>
            <a:endParaRPr lang="en-US" altLang="zh-CN" dirty="0"/>
          </a:p>
          <a:p>
            <a:r>
              <a:rPr lang="zh-CN" altLang="en-US" dirty="0"/>
              <a:t>显然选出的每对中的两个点必然两两相邻，否则必然可以找到更优的解。</a:t>
            </a:r>
            <a:endParaRPr lang="en-US" altLang="zh-CN" dirty="0"/>
          </a:p>
          <a:p>
            <a:r>
              <a:rPr lang="zh-CN" altLang="en-US" dirty="0"/>
              <a:t>首先定义段，段是每两个相邻点的距离，共</a:t>
            </a:r>
            <a:r>
              <a:rPr lang="en-US" altLang="zh-CN" dirty="0"/>
              <a:t>n-1</a:t>
            </a:r>
            <a:r>
              <a:rPr lang="zh-CN" altLang="en-US" dirty="0"/>
              <a:t>段</a:t>
            </a:r>
            <a:endParaRPr lang="en-US" altLang="zh-CN" dirty="0"/>
          </a:p>
          <a:p>
            <a:r>
              <a:rPr lang="zh-CN" altLang="en-US" dirty="0"/>
              <a:t>如果仅仅贪心选择最小的段加入，则显然错误，如</a:t>
            </a:r>
            <a:r>
              <a:rPr lang="en-US" altLang="zh-CN" dirty="0"/>
              <a:t>2126</a:t>
            </a:r>
            <a:r>
              <a:rPr lang="zh-CN" altLang="en-US" dirty="0"/>
              <a:t>，共</a:t>
            </a:r>
            <a:r>
              <a:rPr lang="en-US" altLang="zh-CN" dirty="0"/>
              <a:t>4</a:t>
            </a:r>
            <a:r>
              <a:rPr lang="zh-CN" altLang="en-US" dirty="0"/>
              <a:t>段，选择</a:t>
            </a:r>
            <a:r>
              <a:rPr lang="en-US" altLang="zh-CN" dirty="0"/>
              <a:t>2</a:t>
            </a:r>
            <a:r>
              <a:rPr lang="zh-CN" altLang="en-US" dirty="0"/>
              <a:t>段</a:t>
            </a:r>
            <a:endParaRPr lang="en-US" altLang="zh-CN" dirty="0"/>
          </a:p>
          <a:p>
            <a:r>
              <a:rPr lang="zh-CN" altLang="en-US" dirty="0"/>
              <a:t>考虑修正的贪心算法，每次选择了一段后，删除它本身和相邻的两段，并加入新的一段的长度为</a:t>
            </a:r>
            <a:r>
              <a:rPr lang="en-US" altLang="zh-CN" dirty="0" err="1"/>
              <a:t>len</a:t>
            </a:r>
            <a:r>
              <a:rPr lang="en-US" altLang="zh-CN" dirty="0"/>
              <a:t>[now-1]+</a:t>
            </a:r>
            <a:r>
              <a:rPr lang="en-US" altLang="zh-CN" dirty="0" err="1"/>
              <a:t>len</a:t>
            </a:r>
            <a:r>
              <a:rPr lang="en-US" altLang="zh-CN" dirty="0"/>
              <a:t>[now+1]-</a:t>
            </a:r>
            <a:r>
              <a:rPr lang="en-US" altLang="zh-CN" dirty="0" err="1"/>
              <a:t>len</a:t>
            </a:r>
            <a:r>
              <a:rPr lang="en-US" altLang="zh-CN" dirty="0"/>
              <a:t>[now]</a:t>
            </a:r>
            <a:r>
              <a:rPr lang="zh-CN" altLang="en-US" dirty="0"/>
              <a:t>。下一次选择了新加入相当于去掉中间的线段而加入另外两个线段。</a:t>
            </a:r>
            <a:endParaRPr lang="en-US" altLang="zh-CN" dirty="0"/>
          </a:p>
          <a:p>
            <a:r>
              <a:rPr lang="zh-CN" altLang="en-US" dirty="0"/>
              <a:t>类似于网络流寻找增广路的思想</a:t>
            </a:r>
          </a:p>
        </p:txBody>
      </p:sp>
    </p:spTree>
    <p:extLst>
      <p:ext uri="{BB962C8B-B14F-4D97-AF65-F5344CB8AC3E}">
        <p14:creationId xmlns:p14="http://schemas.microsoft.com/office/powerpoint/2010/main" val="309879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DA29F-A63D-4BCC-B0EC-650E17FB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Cf172 k-Maximum Subsequence Sum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6259A-1004-4DAD-B602-C4783145F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给定一个长度为</a:t>
            </a:r>
            <a:r>
              <a:rPr lang="en-US" altLang="zh-CN" dirty="0"/>
              <a:t>N</a:t>
            </a:r>
            <a:r>
              <a:rPr lang="zh-CN" altLang="en-US" dirty="0"/>
              <a:t>的数组，要求支持两种操作。</a:t>
            </a:r>
            <a:r>
              <a:rPr lang="en-US" altLang="zh-CN" dirty="0"/>
              <a:t>1.</a:t>
            </a:r>
            <a:r>
              <a:rPr lang="zh-CN" altLang="en-US" dirty="0"/>
              <a:t>修改一个数。</a:t>
            </a:r>
            <a:r>
              <a:rPr lang="en-US" altLang="zh-CN" dirty="0"/>
              <a:t>2.</a:t>
            </a:r>
            <a:r>
              <a:rPr lang="zh-CN" altLang="en-US" dirty="0"/>
              <a:t>给定</a:t>
            </a:r>
            <a:r>
              <a:rPr lang="en-US" altLang="zh-CN" dirty="0" err="1"/>
              <a:t>l,r,k</a:t>
            </a:r>
            <a:r>
              <a:rPr lang="zh-CN" altLang="en-US" dirty="0"/>
              <a:t>，询问在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中选最多</a:t>
            </a:r>
            <a:r>
              <a:rPr lang="en-US" altLang="zh-CN" dirty="0"/>
              <a:t>k</a:t>
            </a:r>
            <a:r>
              <a:rPr lang="zh-CN" altLang="en-US" dirty="0"/>
              <a:t>个不相交的子段，最大的和是多少。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effectLst/>
              </a:rPr>
              <a:t>1 ≤ </a:t>
            </a:r>
            <a:r>
              <a:rPr lang="en-US" altLang="zh-CN" i="1" dirty="0">
                <a:effectLst/>
              </a:rPr>
              <a:t>n</a:t>
            </a:r>
            <a:r>
              <a:rPr lang="en-US" altLang="zh-CN" dirty="0">
                <a:effectLst/>
              </a:rPr>
              <a:t> ≤ 10</a:t>
            </a:r>
            <a:r>
              <a:rPr lang="en-US" altLang="zh-CN" baseline="30000" dirty="0">
                <a:effectLst/>
              </a:rPr>
              <a:t>5</a:t>
            </a:r>
          </a:p>
          <a:p>
            <a:r>
              <a:rPr lang="en-US" altLang="zh-CN" dirty="0">
                <a:effectLst/>
              </a:rPr>
              <a:t>1 ≤ </a:t>
            </a:r>
            <a:r>
              <a:rPr lang="en-US" altLang="zh-CN" i="1" dirty="0">
                <a:effectLst/>
              </a:rPr>
              <a:t>m</a:t>
            </a:r>
            <a:r>
              <a:rPr lang="en-US" altLang="zh-CN" dirty="0">
                <a:effectLst/>
              </a:rPr>
              <a:t> ≤ 10</a:t>
            </a:r>
            <a:r>
              <a:rPr lang="en-US" altLang="zh-CN" baseline="30000" dirty="0">
                <a:effectLst/>
              </a:rPr>
              <a:t>5</a:t>
            </a:r>
          </a:p>
          <a:p>
            <a:r>
              <a:rPr lang="en-US" altLang="zh-CN" dirty="0">
                <a:effectLst/>
              </a:rPr>
              <a:t>|</a:t>
            </a:r>
            <a:r>
              <a:rPr lang="en-US" altLang="zh-CN" i="1" dirty="0" err="1">
                <a:effectLst/>
              </a:rPr>
              <a:t>val</a:t>
            </a:r>
            <a:r>
              <a:rPr lang="en-US" altLang="zh-CN" dirty="0">
                <a:effectLst/>
              </a:rPr>
              <a:t>| ≤ 500.</a:t>
            </a:r>
          </a:p>
          <a:p>
            <a:r>
              <a:rPr lang="pt-BR" altLang="zh-CN" dirty="0">
                <a:effectLst/>
              </a:rPr>
              <a:t>1 ≤ </a:t>
            </a:r>
            <a:r>
              <a:rPr lang="pt-BR" altLang="zh-CN" i="1" dirty="0">
                <a:effectLst/>
              </a:rPr>
              <a:t>l</a:t>
            </a:r>
            <a:r>
              <a:rPr lang="pt-BR" altLang="zh-CN" dirty="0">
                <a:effectLst/>
              </a:rPr>
              <a:t> ≤ </a:t>
            </a:r>
            <a:r>
              <a:rPr lang="pt-BR" altLang="zh-CN" i="1" dirty="0">
                <a:effectLst/>
              </a:rPr>
              <a:t>r</a:t>
            </a:r>
            <a:r>
              <a:rPr lang="pt-BR" altLang="zh-CN" dirty="0">
                <a:effectLst/>
              </a:rPr>
              <a:t> ≤ </a:t>
            </a:r>
            <a:r>
              <a:rPr lang="pt-BR" altLang="zh-CN" i="1" dirty="0">
                <a:effectLst/>
              </a:rPr>
              <a:t>n</a:t>
            </a:r>
            <a:r>
              <a:rPr lang="pt-BR" altLang="zh-CN" dirty="0">
                <a:effectLst/>
              </a:rPr>
              <a:t>, 1 ≤ </a:t>
            </a:r>
            <a:r>
              <a:rPr lang="pt-BR" altLang="zh-CN" i="1" dirty="0">
                <a:effectLst/>
              </a:rPr>
              <a:t>k</a:t>
            </a:r>
            <a:r>
              <a:rPr lang="pt-BR" altLang="zh-CN" dirty="0">
                <a:effectLst/>
              </a:rPr>
              <a:t> ≤ 20,sum(</a:t>
            </a:r>
            <a:r>
              <a:rPr lang="en-US" altLang="zh-CN" dirty="0">
                <a:effectLst/>
              </a:rPr>
              <a:t>k)&lt;=10000</a:t>
            </a:r>
            <a:endParaRPr lang="en-US" altLang="zh-CN" baseline="30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240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9971E-200D-4347-9B8E-67BE432B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Cf172 k-Maximum Subsequence Sum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561CC-FE94-45D6-AF7B-45EB02BB4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受到上一题的启发，我们考虑网络流的建图，</a:t>
            </a:r>
            <a:r>
              <a:rPr lang="en-US" altLang="zh-CN" dirty="0" err="1"/>
              <a:t>i</a:t>
            </a:r>
            <a:r>
              <a:rPr lang="zh-CN" altLang="en-US" dirty="0"/>
              <a:t>向</a:t>
            </a:r>
            <a:r>
              <a:rPr lang="en-US" altLang="zh-CN" dirty="0"/>
              <a:t>i+1</a:t>
            </a:r>
            <a:r>
              <a:rPr lang="zh-CN" altLang="en-US" dirty="0"/>
              <a:t>连容量为</a:t>
            </a:r>
            <a:r>
              <a:rPr lang="en-US" altLang="zh-CN" dirty="0"/>
              <a:t>1</a:t>
            </a:r>
            <a:r>
              <a:rPr lang="zh-CN" altLang="en-US" dirty="0"/>
              <a:t>费用为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的边，</a:t>
            </a:r>
            <a:r>
              <a:rPr lang="en-US" altLang="zh-CN" dirty="0"/>
              <a:t>s</a:t>
            </a:r>
            <a:r>
              <a:rPr lang="zh-CN" altLang="en-US" dirty="0"/>
              <a:t>向</a:t>
            </a:r>
            <a:r>
              <a:rPr lang="en-US" altLang="zh-CN" dirty="0" err="1"/>
              <a:t>i</a:t>
            </a:r>
            <a:r>
              <a:rPr lang="zh-CN" altLang="en-US" dirty="0"/>
              <a:t>连容量为</a:t>
            </a:r>
            <a:r>
              <a:rPr lang="en-US" altLang="zh-CN" dirty="0"/>
              <a:t>1</a:t>
            </a:r>
            <a:r>
              <a:rPr lang="zh-CN" altLang="en-US" dirty="0"/>
              <a:t>费用为</a:t>
            </a:r>
            <a:r>
              <a:rPr lang="en-US" altLang="zh-CN" dirty="0"/>
              <a:t>0</a:t>
            </a:r>
            <a:r>
              <a:rPr lang="zh-CN" altLang="en-US" dirty="0"/>
              <a:t>的边，</a:t>
            </a:r>
            <a:r>
              <a:rPr lang="en-US" altLang="zh-CN" dirty="0" err="1"/>
              <a:t>i</a:t>
            </a:r>
            <a:r>
              <a:rPr lang="zh-CN" altLang="en-US" dirty="0"/>
              <a:t>向</a:t>
            </a:r>
            <a:r>
              <a:rPr lang="en-US" altLang="zh-CN" dirty="0"/>
              <a:t>t</a:t>
            </a:r>
            <a:r>
              <a:rPr lang="zh-CN" altLang="en-US" dirty="0"/>
              <a:t>连容量为</a:t>
            </a:r>
            <a:r>
              <a:rPr lang="en-US" altLang="zh-CN" dirty="0"/>
              <a:t>1</a:t>
            </a:r>
            <a:r>
              <a:rPr lang="zh-CN" altLang="en-US" dirty="0"/>
              <a:t>费用为</a:t>
            </a:r>
            <a:r>
              <a:rPr lang="en-US" altLang="zh-CN" dirty="0"/>
              <a:t>0</a:t>
            </a:r>
            <a:r>
              <a:rPr lang="zh-CN" altLang="en-US" dirty="0"/>
              <a:t>的边，在</a:t>
            </a:r>
            <a:r>
              <a:rPr lang="en-US" altLang="zh-CN" dirty="0"/>
              <a:t>[l,r+1]</a:t>
            </a:r>
            <a:r>
              <a:rPr lang="zh-CN" altLang="en-US" dirty="0"/>
              <a:t>上跑费用流最多</a:t>
            </a:r>
            <a:r>
              <a:rPr lang="en-US" altLang="zh-CN" dirty="0"/>
              <a:t>k</a:t>
            </a:r>
            <a:r>
              <a:rPr lang="zh-CN" altLang="en-US" dirty="0"/>
              <a:t>次增广即可。</a:t>
            </a:r>
            <a:endParaRPr lang="en-US" altLang="zh-CN" dirty="0"/>
          </a:p>
          <a:p>
            <a:r>
              <a:rPr lang="zh-CN" altLang="en-US" dirty="0"/>
              <a:t>但事实上不需要真的跑网络流，注意到图的特殊性，可以直接用线段树维护，任务实际是找到区间最大子段和，区间取反，可以用线段树来维护，每次找到区间最大子段和并取反该区间，直到</a:t>
            </a:r>
            <a:r>
              <a:rPr lang="en-US" altLang="zh-CN" dirty="0"/>
              <a:t>k</a:t>
            </a:r>
            <a:r>
              <a:rPr lang="zh-CN" altLang="en-US" dirty="0"/>
              <a:t>次或区间最大字段和非正，停止即可。</a:t>
            </a:r>
          </a:p>
        </p:txBody>
      </p:sp>
    </p:spTree>
    <p:extLst>
      <p:ext uri="{BB962C8B-B14F-4D97-AF65-F5344CB8AC3E}">
        <p14:creationId xmlns:p14="http://schemas.microsoft.com/office/powerpoint/2010/main" val="177381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E4E1D-66B5-4E8D-8126-4C0567BC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4444: [Scoi2015]</a:t>
            </a:r>
            <a:r>
              <a:rPr lang="zh-CN" altLang="en-US" dirty="0">
                <a:effectLst/>
              </a:rPr>
              <a:t>国旗计划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30364-C17D-4AE3-BD4F-D18E840C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给定一个大小为</a:t>
            </a:r>
            <a:r>
              <a:rPr lang="en-US" altLang="zh-CN" dirty="0"/>
              <a:t>M</a:t>
            </a:r>
            <a:r>
              <a:rPr lang="zh-CN" altLang="en-US" dirty="0"/>
              <a:t>的环，顺时针编号</a:t>
            </a:r>
            <a:r>
              <a:rPr lang="en-US" altLang="zh-CN" dirty="0"/>
              <a:t>1~M</a:t>
            </a:r>
            <a:r>
              <a:rPr lang="zh-CN" altLang="en-US" dirty="0"/>
              <a:t>，以及</a:t>
            </a:r>
            <a:r>
              <a:rPr lang="en-US" altLang="zh-CN" dirty="0"/>
              <a:t>N</a:t>
            </a:r>
            <a:r>
              <a:rPr lang="zh-CN" altLang="en-US" dirty="0"/>
              <a:t>个人，每个人有一个给定的属性</a:t>
            </a:r>
            <a:r>
              <a:rPr lang="en-US" altLang="zh-CN" dirty="0" err="1"/>
              <a:t>Li,Ri</a:t>
            </a:r>
            <a:r>
              <a:rPr lang="zh-CN" altLang="en-US" dirty="0"/>
              <a:t>表示可以覆盖顺时针方向的</a:t>
            </a:r>
            <a:r>
              <a:rPr lang="en-US" altLang="zh-CN" dirty="0"/>
              <a:t>Li</a:t>
            </a:r>
            <a:r>
              <a:rPr lang="zh-CN" altLang="en-US" dirty="0"/>
              <a:t>到</a:t>
            </a:r>
            <a:r>
              <a:rPr lang="en-US" altLang="zh-CN" dirty="0"/>
              <a:t>Ri</a:t>
            </a:r>
            <a:r>
              <a:rPr lang="zh-CN" altLang="en-US" dirty="0"/>
              <a:t>，任意两个人的区间不包含。现在要求选最少的人覆盖掉整个环（包括两个点之间的区间），问当第</a:t>
            </a:r>
            <a:r>
              <a:rPr lang="en-US" altLang="zh-CN" dirty="0" err="1"/>
              <a:t>i</a:t>
            </a:r>
            <a:r>
              <a:rPr lang="zh-CN" altLang="en-US" dirty="0"/>
              <a:t>个人必选时，至少选多少个人。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effectLst/>
              </a:rPr>
              <a:t> N≤2×10^5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M&lt; 10^9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1≤Ci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 err="1">
                <a:effectLst/>
              </a:rPr>
              <a:t>Di≤M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46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F7CBF-38E6-4944-8165-1AA3ED30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4444: [Scoi2015]</a:t>
            </a:r>
            <a:r>
              <a:rPr lang="zh-CN" altLang="en-US" dirty="0">
                <a:effectLst/>
              </a:rPr>
              <a:t>国旗计划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DFB4B-8B79-4983-B7EE-82F400AE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第一思路肯定是拆环为链，则覆盖整个环意味着覆盖任意一段</a:t>
            </a:r>
            <a:r>
              <a:rPr lang="en-US" altLang="zh-CN" dirty="0"/>
              <a:t>[</a:t>
            </a:r>
            <a:r>
              <a:rPr lang="en-US" altLang="zh-CN" dirty="0" err="1"/>
              <a:t>L,L+n</a:t>
            </a:r>
            <a:r>
              <a:rPr lang="en-US" altLang="zh-CN" dirty="0"/>
              <a:t>]</a:t>
            </a:r>
            <a:r>
              <a:rPr lang="zh-CN" altLang="en-US" dirty="0"/>
              <a:t>。强制选第</a:t>
            </a:r>
            <a:r>
              <a:rPr lang="en-US" altLang="zh-CN" dirty="0" err="1"/>
              <a:t>i</a:t>
            </a:r>
            <a:r>
              <a:rPr lang="zh-CN" altLang="en-US" dirty="0"/>
              <a:t>个人表示</a:t>
            </a:r>
            <a:r>
              <a:rPr lang="en-US" altLang="zh-CN" dirty="0"/>
              <a:t>L</a:t>
            </a:r>
            <a:r>
              <a:rPr lang="zh-CN" altLang="en-US" dirty="0"/>
              <a:t>取</a:t>
            </a:r>
            <a:r>
              <a:rPr lang="en-US" altLang="zh-CN" dirty="0"/>
              <a:t>Li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表示左端点小于等于</a:t>
            </a:r>
            <a:r>
              <a:rPr lang="en-US" altLang="zh-CN" dirty="0" err="1"/>
              <a:t>i</a:t>
            </a:r>
            <a:r>
              <a:rPr lang="zh-CN" altLang="en-US" dirty="0"/>
              <a:t>时右端点的最大值，则</a:t>
            </a:r>
            <a:r>
              <a:rPr lang="en-US" altLang="zh-CN" dirty="0"/>
              <a:t>f</a:t>
            </a:r>
            <a:r>
              <a:rPr lang="zh-CN" altLang="en-US" dirty="0"/>
              <a:t>可以</a:t>
            </a:r>
            <a:r>
              <a:rPr lang="en-US" altLang="zh-CN" dirty="0"/>
              <a:t>o(n)</a:t>
            </a:r>
            <a:r>
              <a:rPr lang="zh-CN" altLang="en-US" dirty="0"/>
              <a:t>递推出来。枚举强制选哪一个人</a:t>
            </a:r>
            <a:r>
              <a:rPr lang="en-US" altLang="zh-CN" dirty="0"/>
              <a:t>o(n)</a:t>
            </a:r>
            <a:r>
              <a:rPr lang="zh-CN" altLang="en-US" dirty="0"/>
              <a:t>递推一遍，我们得到了一个</a:t>
            </a:r>
            <a:r>
              <a:rPr lang="en-US" altLang="zh-CN" dirty="0"/>
              <a:t>o(</a:t>
            </a:r>
            <a:r>
              <a:rPr lang="en-US" altLang="zh-CN" dirty="0">
                <a:effectLst/>
              </a:rPr>
              <a:t>n^2)</a:t>
            </a:r>
            <a:r>
              <a:rPr lang="zh-CN" altLang="en-US" dirty="0">
                <a:effectLst/>
              </a:rPr>
              <a:t>的做法。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注意到强制选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个人得到的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个答案相差不超过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，因为在最优答案的基础上强制选</a:t>
            </a:r>
            <a:r>
              <a:rPr lang="en-US" altLang="zh-CN" dirty="0" err="1">
                <a:effectLst/>
              </a:rPr>
              <a:t>i</a:t>
            </a:r>
            <a:r>
              <a:rPr lang="zh-CN" altLang="en-US" dirty="0">
                <a:effectLst/>
              </a:rPr>
              <a:t>最多使答案</a:t>
            </a:r>
            <a:r>
              <a:rPr lang="en-US" altLang="zh-CN" dirty="0">
                <a:effectLst/>
              </a:rPr>
              <a:t>+1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考虑</a:t>
            </a:r>
            <a:r>
              <a:rPr lang="en-US" altLang="zh-CN" dirty="0">
                <a:effectLst/>
              </a:rPr>
              <a:t>f[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]</a:t>
            </a:r>
            <a:r>
              <a:rPr lang="zh-CN" altLang="en-US" dirty="0">
                <a:effectLst/>
              </a:rPr>
              <a:t>向</a:t>
            </a:r>
            <a:r>
              <a:rPr lang="en-US" altLang="zh-CN" dirty="0" err="1">
                <a:effectLst/>
              </a:rPr>
              <a:t>i</a:t>
            </a:r>
            <a:r>
              <a:rPr lang="zh-CN" altLang="en-US" dirty="0">
                <a:effectLst/>
              </a:rPr>
              <a:t>连边，则一条链变成了一棵树，强制选第</a:t>
            </a:r>
            <a:r>
              <a:rPr lang="en-US" altLang="zh-CN" dirty="0" err="1">
                <a:effectLst/>
              </a:rPr>
              <a:t>i</a:t>
            </a:r>
            <a:r>
              <a:rPr lang="zh-CN" altLang="en-US" dirty="0">
                <a:effectLst/>
              </a:rPr>
              <a:t>个人的答案是</a:t>
            </a:r>
            <a:r>
              <a:rPr lang="en-US" altLang="zh-CN" dirty="0">
                <a:effectLst/>
              </a:rPr>
              <a:t>a[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]</a:t>
            </a:r>
            <a:r>
              <a:rPr lang="zh-CN" altLang="en-US" dirty="0">
                <a:effectLst/>
              </a:rPr>
              <a:t>到根这条链上的一段。考虑从根开始</a:t>
            </a:r>
            <a:r>
              <a:rPr lang="en-US" altLang="zh-CN" dirty="0" err="1">
                <a:effectLst/>
              </a:rPr>
              <a:t>dfs</a:t>
            </a:r>
            <a:r>
              <a:rPr lang="zh-CN" altLang="en-US" dirty="0">
                <a:effectLst/>
              </a:rPr>
              <a:t>，维护欧拉序的方法维护当前节点到根这条链，因为答案差距不超过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，直接暴力即可。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最优答案将得到的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个答案取</a:t>
            </a:r>
            <a:r>
              <a:rPr lang="en-US" altLang="zh-CN" dirty="0">
                <a:effectLst/>
              </a:rPr>
              <a:t>min</a:t>
            </a:r>
            <a:r>
              <a:rPr lang="zh-CN" altLang="en-US" dirty="0">
                <a:effectLst/>
              </a:rPr>
              <a:t>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58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CB306-B4CE-4364-B1C0-F87E1F73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4373: </a:t>
            </a:r>
            <a:r>
              <a:rPr lang="zh-CN" altLang="en-US" dirty="0">
                <a:effectLst/>
              </a:rPr>
              <a:t>算术天才⑨与等差数列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F365D-88C8-4356-A35F-593483AB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给定一个长度为</a:t>
            </a:r>
            <a:r>
              <a:rPr lang="en-US" altLang="zh-CN" dirty="0"/>
              <a:t>n</a:t>
            </a:r>
            <a:r>
              <a:rPr lang="zh-CN" altLang="en-US" dirty="0"/>
              <a:t>的序列，有</a:t>
            </a:r>
            <a:r>
              <a:rPr lang="en-US" altLang="zh-CN" dirty="0"/>
              <a:t>m</a:t>
            </a:r>
            <a:r>
              <a:rPr lang="zh-CN" altLang="en-US" dirty="0"/>
              <a:t>个操作，写一个程序支持以下两个操作： 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修改一个值 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给出三个数</a:t>
            </a:r>
            <a:r>
              <a:rPr lang="en-US" altLang="zh-CN" dirty="0" err="1"/>
              <a:t>l,r,k</a:t>
            </a:r>
            <a:r>
              <a:rPr lang="zh-CN" altLang="en-US" dirty="0"/>
              <a:t>，询问：如果把区间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的数从小到大排序，能否形成公差为</a:t>
            </a:r>
            <a:r>
              <a:rPr lang="en-US" altLang="zh-CN" dirty="0"/>
              <a:t>k</a:t>
            </a:r>
            <a:r>
              <a:rPr lang="zh-CN" altLang="en-US" dirty="0"/>
              <a:t>的等差数列。 </a:t>
            </a:r>
            <a:endParaRPr lang="en-US" altLang="zh-CN" dirty="0"/>
          </a:p>
          <a:p>
            <a:r>
              <a:rPr lang="pt-BR" altLang="zh-CN" dirty="0"/>
              <a:t>n,m≤300000 0≤k,a[i]≤</a:t>
            </a:r>
            <a:r>
              <a:rPr lang="en-US" altLang="zh-CN" dirty="0"/>
              <a:t>10^9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14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392CE-33A4-4D11-9FD8-A2FB2D4A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4373: </a:t>
            </a:r>
            <a:r>
              <a:rPr lang="zh-CN" altLang="en-US" dirty="0">
                <a:effectLst/>
              </a:rPr>
              <a:t>算术天才⑨与等差数列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F8F3D-7CBC-43D2-BB32-E25E0336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线段树直接维护区间等差数列很困难，所以挖掘一下等差数列的性质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区间中相邻两数差的</a:t>
            </a:r>
            <a:r>
              <a:rPr lang="en-US" altLang="zh-CN" dirty="0" err="1"/>
              <a:t>gcd</a:t>
            </a:r>
            <a:r>
              <a:rPr lang="zh-CN" altLang="en-US" dirty="0"/>
              <a:t>是</a:t>
            </a:r>
            <a:r>
              <a:rPr lang="en-US" altLang="zh-CN" dirty="0"/>
              <a:t>k</a:t>
            </a:r>
          </a:p>
          <a:p>
            <a:pPr lvl="1"/>
            <a:r>
              <a:rPr lang="en-US" altLang="zh-CN" dirty="0"/>
              <a:t>2.max-min=(r-l)*k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没有重复的数</a:t>
            </a:r>
            <a:endParaRPr lang="en-US" altLang="zh-CN" dirty="0"/>
          </a:p>
          <a:p>
            <a:r>
              <a:rPr lang="zh-CN" altLang="en-US" dirty="0"/>
              <a:t>可以证明满足这三点的区间排序后是等差数列</a:t>
            </a:r>
            <a:endParaRPr lang="en-US" altLang="zh-CN" dirty="0"/>
          </a:p>
          <a:p>
            <a:r>
              <a:rPr lang="zh-CN" altLang="en-US" dirty="0"/>
              <a:t>前两项可以线段树直接维护，第三项离散化后用线段树维护</a:t>
            </a:r>
            <a:r>
              <a:rPr lang="en-US" altLang="zh-CN" dirty="0"/>
              <a:t>pre</a:t>
            </a:r>
            <a:r>
              <a:rPr lang="zh-CN" altLang="en-US" dirty="0"/>
              <a:t>的</a:t>
            </a:r>
            <a:r>
              <a:rPr lang="en-US" altLang="zh-CN" dirty="0"/>
              <a:t>min</a:t>
            </a:r>
            <a:r>
              <a:rPr lang="zh-CN" altLang="en-US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89416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7C713-2746-4444-A5CA-22A0C161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2851: </a:t>
            </a:r>
            <a:r>
              <a:rPr lang="zh-CN" altLang="en-US" dirty="0">
                <a:effectLst/>
              </a:rPr>
              <a:t>极限满月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68C42-3BD3-4633-A9DD-AE070C039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725" y="4515416"/>
            <a:ext cx="5996550" cy="1117941"/>
          </a:xfrm>
        </p:spPr>
        <p:txBody>
          <a:bodyPr/>
          <a:lstStyle/>
          <a:p>
            <a:r>
              <a:rPr lang="en-US" altLang="zh-CN" dirty="0">
                <a:effectLst/>
              </a:rPr>
              <a:t>1 &lt;= n, m &lt;= 50000</a:t>
            </a:r>
          </a:p>
          <a:p>
            <a:r>
              <a:rPr lang="en-US" altLang="zh-CN" dirty="0">
                <a:effectLst/>
              </a:rPr>
              <a:t>-10^9 &lt;= a, b, x, y &lt;= 10^9</a:t>
            </a:r>
            <a:endParaRPr lang="zh-CN" altLang="en-US" dirty="0"/>
          </a:p>
        </p:txBody>
      </p:sp>
      <p:pic>
        <p:nvPicPr>
          <p:cNvPr id="3078" name="Picture 6" descr="http://www.lydsy.com/JudgeOnline/upload/201209/ss.jpg">
            <a:extLst>
              <a:ext uri="{FF2B5EF4-FFF2-40B4-BE49-F238E27FC236}">
                <a16:creationId xmlns:a16="http://schemas.microsoft.com/office/drawing/2014/main" id="{FF1D0994-B32A-49CD-BB9D-372FBC711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950" y="1935921"/>
            <a:ext cx="7029449" cy="246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14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ACFE7-3E0B-46EE-B74A-66938F4A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BZOJ2851: </a:t>
            </a:r>
            <a:r>
              <a:rPr lang="zh-CN" altLang="en-US" dirty="0"/>
              <a:t>极限满月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6F781-323E-4C6B-8182-31F483A2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这个题需要仔细理解</a:t>
            </a:r>
            <a:r>
              <a:rPr lang="en-US" altLang="zh-CN" dirty="0"/>
              <a:t>B</a:t>
            </a:r>
            <a:r>
              <a:rPr lang="zh-CN" altLang="en-US" dirty="0"/>
              <a:t>集合的定义，第</a:t>
            </a:r>
            <a:r>
              <a:rPr lang="en-US" altLang="zh-CN" dirty="0" err="1"/>
              <a:t>i</a:t>
            </a:r>
            <a:r>
              <a:rPr lang="zh-CN" altLang="en-US" dirty="0"/>
              <a:t>个集合是在</a:t>
            </a:r>
            <a:r>
              <a:rPr lang="en-US" altLang="zh-CN" dirty="0"/>
              <a:t>1~i-1</a:t>
            </a:r>
            <a:r>
              <a:rPr lang="zh-CN" altLang="en-US" dirty="0"/>
              <a:t>集合的基础上建立的。这样的建立方式让我们联想到树的生成。</a:t>
            </a:r>
            <a:endParaRPr lang="en-US" altLang="zh-CN" dirty="0"/>
          </a:p>
          <a:p>
            <a:r>
              <a:rPr lang="zh-CN" altLang="en-US" dirty="0"/>
              <a:t>以空集为根，第</a:t>
            </a:r>
            <a:r>
              <a:rPr lang="en-US" altLang="zh-CN" dirty="0" err="1"/>
              <a:t>i</a:t>
            </a:r>
            <a:r>
              <a:rPr lang="zh-CN" altLang="en-US" dirty="0"/>
              <a:t>个点到根所组成的集合作为</a:t>
            </a:r>
            <a:r>
              <a:rPr lang="en-US" altLang="zh-CN" dirty="0"/>
              <a:t>Bi</a:t>
            </a:r>
            <a:r>
              <a:rPr lang="zh-CN" altLang="en-US" dirty="0"/>
              <a:t>，则构造</a:t>
            </a:r>
            <a:r>
              <a:rPr lang="en-US" altLang="zh-CN" dirty="0"/>
              <a:t>Bi</a:t>
            </a:r>
            <a:r>
              <a:rPr lang="zh-CN" altLang="en-US" dirty="0"/>
              <a:t>时考虑</a:t>
            </a:r>
            <a:r>
              <a:rPr lang="en-US" altLang="zh-CN" dirty="0"/>
              <a:t>Ai</a:t>
            </a:r>
            <a:r>
              <a:rPr lang="zh-CN" altLang="en-US" dirty="0"/>
              <a:t>中所有点的</a:t>
            </a:r>
            <a:r>
              <a:rPr lang="en-US" altLang="zh-CN" dirty="0" err="1"/>
              <a:t>lca</a:t>
            </a:r>
            <a:r>
              <a:rPr lang="zh-CN" altLang="en-US" dirty="0"/>
              <a:t>作为</a:t>
            </a:r>
            <a:r>
              <a:rPr lang="en-US" altLang="zh-CN" dirty="0" err="1"/>
              <a:t>i</a:t>
            </a:r>
            <a:r>
              <a:rPr lang="zh-CN" altLang="en-US" dirty="0"/>
              <a:t>的父亲即可。</a:t>
            </a:r>
            <a:endParaRPr lang="en-US" altLang="zh-CN" dirty="0"/>
          </a:p>
          <a:p>
            <a:r>
              <a:rPr lang="zh-CN" altLang="en-US" dirty="0"/>
              <a:t>问题转化为给定点的集合，求它们到根的集合的并的大小，按照</a:t>
            </a:r>
            <a:r>
              <a:rPr lang="en-US" altLang="zh-CN" dirty="0" err="1"/>
              <a:t>dfn</a:t>
            </a:r>
            <a:r>
              <a:rPr lang="zh-CN" altLang="en-US" dirty="0"/>
              <a:t>将所有点排好序后所有点的</a:t>
            </a:r>
            <a:r>
              <a:rPr lang="en-US" altLang="zh-CN" dirty="0"/>
              <a:t>dep</a:t>
            </a:r>
            <a:r>
              <a:rPr lang="zh-CN" altLang="en-US" dirty="0"/>
              <a:t>和减去相邻两点的</a:t>
            </a:r>
            <a:r>
              <a:rPr lang="en-US" altLang="zh-CN" dirty="0" err="1"/>
              <a:t>lcadep</a:t>
            </a:r>
            <a:r>
              <a:rPr lang="zh-CN" altLang="en-US" dirty="0"/>
              <a:t>和即可。</a:t>
            </a:r>
          </a:p>
        </p:txBody>
      </p:sp>
    </p:spTree>
    <p:extLst>
      <p:ext uri="{BB962C8B-B14F-4D97-AF65-F5344CB8AC3E}">
        <p14:creationId xmlns:p14="http://schemas.microsoft.com/office/powerpoint/2010/main" val="271588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C55DA-57E1-4269-8B7F-8A7445F8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E9E3D-EC72-4FBA-924A-CF939441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下面的题基于分类，代码量，思维难度</a:t>
            </a:r>
            <a:r>
              <a:rPr lang="en-US" altLang="zh-CN" dirty="0"/>
              <a:t>...</a:t>
            </a:r>
          </a:p>
          <a:p>
            <a:r>
              <a:rPr lang="zh-CN" altLang="en-US" dirty="0"/>
              <a:t>的随机顺序。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23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7B9F3-693B-48F8-AB7C-3832832F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BZOJ4500: </a:t>
            </a:r>
            <a:r>
              <a:rPr lang="zh-CN" altLang="en-US" dirty="0"/>
              <a:t>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7FBCD-3D20-40C7-AE40-833E48E4E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n*m</a:t>
            </a:r>
            <a:r>
              <a:rPr lang="zh-CN" altLang="en-US" dirty="0"/>
              <a:t>的矩阵，初始每个格子的权值都为</a:t>
            </a:r>
            <a:r>
              <a:rPr lang="en-US" altLang="zh-CN" dirty="0"/>
              <a:t>0</a:t>
            </a:r>
            <a:r>
              <a:rPr lang="zh-CN" altLang="en-US" dirty="0"/>
              <a:t>，可以对矩阵执行两种操作：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选择一行，该行每个格子的权值加</a:t>
            </a:r>
            <a:r>
              <a:rPr lang="en-US" altLang="zh-CN" dirty="0"/>
              <a:t>1</a:t>
            </a:r>
            <a:r>
              <a:rPr lang="zh-CN" altLang="en-US" dirty="0"/>
              <a:t>或减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选择一列，该列每个格子的权值加</a:t>
            </a:r>
            <a:r>
              <a:rPr lang="en-US" altLang="zh-CN" dirty="0"/>
              <a:t>1</a:t>
            </a:r>
            <a:r>
              <a:rPr lang="zh-CN" altLang="en-US" dirty="0"/>
              <a:t>或减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现在有</a:t>
            </a:r>
            <a:r>
              <a:rPr lang="en-US" altLang="zh-CN" dirty="0"/>
              <a:t>K</a:t>
            </a:r>
            <a:r>
              <a:rPr lang="zh-CN" altLang="en-US" dirty="0"/>
              <a:t>个限制，每个限制为一个三元组</a:t>
            </a:r>
            <a:r>
              <a:rPr lang="en-US" altLang="zh-CN" dirty="0"/>
              <a:t>(</a:t>
            </a:r>
            <a:r>
              <a:rPr lang="en-US" altLang="zh-CN" dirty="0" err="1"/>
              <a:t>x,y,c</a:t>
            </a:r>
            <a:r>
              <a:rPr lang="en-US" altLang="zh-CN" dirty="0"/>
              <a:t>)</a:t>
            </a:r>
            <a:r>
              <a:rPr lang="zh-CN" altLang="en-US" dirty="0"/>
              <a:t>，代表格子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权值等于</a:t>
            </a:r>
            <a:r>
              <a:rPr lang="en-US" altLang="zh-CN" dirty="0"/>
              <a:t>c</a:t>
            </a:r>
            <a:r>
              <a:rPr lang="zh-CN" altLang="en-US" dirty="0"/>
              <a:t>。问是否存在一个操作序列，使得操作完后的矩阵满足所有的限制。如果存在输出”</a:t>
            </a:r>
            <a:r>
              <a:rPr lang="en-US" altLang="zh-CN" dirty="0"/>
              <a:t>Yes”</a:t>
            </a:r>
            <a:r>
              <a:rPr lang="zh-CN" altLang="en-US" dirty="0"/>
              <a:t>，否则输出”</a:t>
            </a:r>
            <a:r>
              <a:rPr lang="en-US" altLang="zh-CN" dirty="0"/>
              <a:t>No”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pt-BR" altLang="zh-CN" dirty="0">
                <a:effectLst/>
              </a:rPr>
              <a:t>1 &lt;= n, m,k &lt;= 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59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E2CBB-0379-49C1-8E34-895725B0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BZOJ4500: </a:t>
            </a:r>
            <a:r>
              <a:rPr lang="zh-CN" altLang="en-US" dirty="0"/>
              <a:t>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436DF-2148-4F80-876B-C0E39DA9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首先考虑这是一张二分图，设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行增加的权值，</a:t>
            </a:r>
            <a:r>
              <a:rPr lang="en-US" altLang="zh-CN" dirty="0"/>
              <a:t>y[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列增加的权值，那么就有下面的一些限制关系：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]+y[</a:t>
            </a:r>
            <a:r>
              <a:rPr lang="en-US" altLang="zh-CN" dirty="0" err="1"/>
              <a:t>i</a:t>
            </a:r>
            <a:r>
              <a:rPr lang="en-US" altLang="zh-CN" dirty="0"/>
              <a:t>]==c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于是我们将行当做左部点，列当做右部点，随便找一个初始点的权值设为随便一个数，</a:t>
            </a:r>
            <a:r>
              <a:rPr lang="en-US" altLang="zh-CN" dirty="0" err="1"/>
              <a:t>dfs</a:t>
            </a:r>
            <a:r>
              <a:rPr lang="zh-CN" altLang="en-US" dirty="0"/>
              <a:t>一遍判断是否矛盾即可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75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D2379-37A9-4754-BB24-EF965E46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BZOJ4378: [POI2015]</a:t>
            </a:r>
            <a:r>
              <a:rPr lang="en-US" altLang="zh-CN" dirty="0" err="1"/>
              <a:t>Logistyka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C58C8-0AB8-43F7-BCCE-943B7BA7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维护一个长度为</a:t>
            </a:r>
            <a:r>
              <a:rPr lang="en-US" altLang="zh-CN" dirty="0"/>
              <a:t>n</a:t>
            </a:r>
            <a:r>
              <a:rPr lang="zh-CN" altLang="en-US" dirty="0"/>
              <a:t>的序列，一开始都是</a:t>
            </a:r>
            <a:r>
              <a:rPr lang="en-US" altLang="zh-CN" dirty="0"/>
              <a:t>0</a:t>
            </a:r>
            <a:r>
              <a:rPr lang="zh-CN" altLang="en-US" dirty="0"/>
              <a:t>，支持以下两种操作：</a:t>
            </a:r>
          </a:p>
          <a:p>
            <a:r>
              <a:rPr lang="en-US" altLang="zh-CN" dirty="0"/>
              <a:t>1.U k a </a:t>
            </a:r>
            <a:r>
              <a:rPr lang="zh-CN" altLang="en-US" dirty="0"/>
              <a:t>将序列中第</a:t>
            </a:r>
            <a:r>
              <a:rPr lang="en-US" altLang="zh-CN" dirty="0"/>
              <a:t>k</a:t>
            </a:r>
            <a:r>
              <a:rPr lang="zh-CN" altLang="en-US" dirty="0"/>
              <a:t>个数修改为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2.Z c s </a:t>
            </a:r>
            <a:r>
              <a:rPr lang="zh-CN" altLang="en-US" dirty="0"/>
              <a:t>在这个序列上，每次选出</a:t>
            </a:r>
            <a:r>
              <a:rPr lang="en-US" altLang="zh-CN" dirty="0"/>
              <a:t>c</a:t>
            </a:r>
            <a:r>
              <a:rPr lang="zh-CN" altLang="en-US" dirty="0"/>
              <a:t>个正数，并将它们都减去</a:t>
            </a:r>
            <a:r>
              <a:rPr lang="en-US" altLang="zh-CN" dirty="0"/>
              <a:t>1</a:t>
            </a:r>
            <a:r>
              <a:rPr lang="zh-CN" altLang="en-US" dirty="0"/>
              <a:t>，询问能否进行</a:t>
            </a:r>
            <a:r>
              <a:rPr lang="en-US" altLang="zh-CN" dirty="0"/>
              <a:t>s</a:t>
            </a:r>
            <a:r>
              <a:rPr lang="zh-CN" altLang="en-US" dirty="0"/>
              <a:t>次操作。</a:t>
            </a:r>
            <a:endParaRPr lang="en-US" altLang="zh-CN" dirty="0"/>
          </a:p>
          <a:p>
            <a:r>
              <a:rPr lang="en-US" altLang="zh-CN" dirty="0">
                <a:effectLst/>
              </a:rPr>
              <a:t>1&lt;=</a:t>
            </a:r>
            <a:r>
              <a:rPr lang="en-US" altLang="zh-CN" dirty="0" err="1">
                <a:effectLst/>
              </a:rPr>
              <a:t>n,m</a:t>
            </a:r>
            <a:r>
              <a:rPr lang="en-US" altLang="zh-CN" dirty="0">
                <a:effectLst/>
              </a:rPr>
              <a:t>&lt;=1000000</a:t>
            </a:r>
          </a:p>
          <a:p>
            <a:r>
              <a:rPr lang="en-US" altLang="zh-CN" dirty="0">
                <a:effectLst/>
              </a:rPr>
              <a:t>1&lt;=</a:t>
            </a:r>
            <a:r>
              <a:rPr lang="en-US" altLang="zh-CN" dirty="0" err="1">
                <a:effectLst/>
              </a:rPr>
              <a:t>k,c</a:t>
            </a:r>
            <a:r>
              <a:rPr lang="en-US" altLang="zh-CN" dirty="0">
                <a:effectLst/>
              </a:rPr>
              <a:t>&lt;=n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0&lt;=a&lt;=10^9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1&lt;=s&lt;=10^9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61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57636-31B4-4591-83C4-CA9F0C8F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BZOJ4378: [POI2015]</a:t>
            </a:r>
            <a:r>
              <a:rPr lang="en-US" altLang="zh-CN" dirty="0" err="1"/>
              <a:t>Logistyka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5A923-0911-42C4-AACF-17A91C948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每个数对答案的贡献</a:t>
            </a:r>
            <a:r>
              <a:rPr lang="en-US" altLang="zh-CN" dirty="0"/>
              <a:t>=min(a[</a:t>
            </a:r>
            <a:r>
              <a:rPr lang="en-US" altLang="zh-CN" dirty="0" err="1"/>
              <a:t>i</a:t>
            </a:r>
            <a:r>
              <a:rPr lang="en-US" altLang="zh-CN" dirty="0"/>
              <a:t>],s)</a:t>
            </a:r>
          </a:p>
          <a:p>
            <a:r>
              <a:rPr lang="zh-CN" altLang="en-US" dirty="0"/>
              <a:t>所以用树状数组维护小于等于每个数的权值和以及个数</a:t>
            </a:r>
          </a:p>
          <a:p>
            <a:r>
              <a:rPr lang="zh-CN" altLang="en-US" dirty="0"/>
              <a:t>每次对于一个</a:t>
            </a:r>
            <a:r>
              <a:rPr lang="en-US" altLang="zh-CN" dirty="0"/>
              <a:t>s</a:t>
            </a:r>
            <a:r>
              <a:rPr lang="zh-CN" altLang="en-US" dirty="0"/>
              <a:t>，把小于</a:t>
            </a:r>
            <a:r>
              <a:rPr lang="en-US" altLang="zh-CN" dirty="0"/>
              <a:t>s</a:t>
            </a:r>
            <a:r>
              <a:rPr lang="zh-CN" altLang="en-US" dirty="0"/>
              <a:t>的所有数加起来，再把大于</a:t>
            </a:r>
            <a:r>
              <a:rPr lang="en-US" altLang="zh-CN" dirty="0"/>
              <a:t>s</a:t>
            </a:r>
            <a:r>
              <a:rPr lang="zh-CN" altLang="en-US" dirty="0"/>
              <a:t>的当成</a:t>
            </a:r>
            <a:r>
              <a:rPr lang="en-US" altLang="zh-CN" dirty="0"/>
              <a:t>s</a:t>
            </a:r>
            <a:r>
              <a:rPr lang="zh-CN" altLang="en-US" dirty="0"/>
              <a:t>，统计一下贡献，看能否实现</a:t>
            </a:r>
          </a:p>
        </p:txBody>
      </p:sp>
    </p:spTree>
    <p:extLst>
      <p:ext uri="{BB962C8B-B14F-4D97-AF65-F5344CB8AC3E}">
        <p14:creationId xmlns:p14="http://schemas.microsoft.com/office/powerpoint/2010/main" val="43949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EA127-0CC9-40AF-9612-1AC658D4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1778: [Usaco2010 </a:t>
            </a:r>
            <a:r>
              <a:rPr lang="en-US" altLang="zh-CN" dirty="0" err="1">
                <a:effectLst/>
              </a:rPr>
              <a:t>Hol</a:t>
            </a:r>
            <a:r>
              <a:rPr lang="en-US" altLang="zh-CN" dirty="0">
                <a:effectLst/>
              </a:rPr>
              <a:t>]</a:t>
            </a:r>
            <a:r>
              <a:rPr lang="en-US" altLang="zh-CN" dirty="0" err="1">
                <a:effectLst/>
              </a:rPr>
              <a:t>Dotp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驱逐猪猡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C449D-278D-48CB-BDA7-B570A544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给定一个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个点的无向图，节点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有一个炸弹，在每个单位时间内，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有可能在这个节点以</a:t>
            </a:r>
            <a:r>
              <a:rPr lang="en-US" altLang="zh-CN" dirty="0">
                <a:effectLst/>
              </a:rPr>
              <a:t>p/q</a:t>
            </a:r>
            <a:r>
              <a:rPr lang="zh-CN" altLang="en-US" dirty="0">
                <a:effectLst/>
              </a:rPr>
              <a:t>的概率炸掉，或者随机选择一条出去的路到其他的节点上。问最终炸弹在每个节点上爆炸的概率。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43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D18C8-3FDC-490B-8257-588E08C8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1778: [Usaco2010 </a:t>
            </a:r>
            <a:r>
              <a:rPr lang="en-US" altLang="zh-CN" dirty="0" err="1">
                <a:effectLst/>
              </a:rPr>
              <a:t>Hol</a:t>
            </a:r>
            <a:r>
              <a:rPr lang="en-US" altLang="zh-CN" dirty="0">
                <a:effectLst/>
              </a:rPr>
              <a:t>]</a:t>
            </a:r>
            <a:r>
              <a:rPr lang="en-US" altLang="zh-CN" dirty="0" err="1">
                <a:effectLst/>
              </a:rPr>
              <a:t>Dotp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驱逐猪猡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E813D-9E86-40C0-AB59-4AF894863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effectLst/>
              </a:rPr>
              <a:t>dp</a:t>
            </a:r>
            <a:r>
              <a:rPr lang="en-US" altLang="zh-CN" dirty="0">
                <a:effectLst/>
              </a:rPr>
              <a:t>[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]</a:t>
            </a:r>
            <a:r>
              <a:rPr lang="zh-CN" altLang="en-US" dirty="0">
                <a:effectLst/>
              </a:rPr>
              <a:t>表示走到</a:t>
            </a:r>
            <a:r>
              <a:rPr lang="en-US" altLang="zh-CN" dirty="0" err="1">
                <a:effectLst/>
              </a:rPr>
              <a:t>i</a:t>
            </a:r>
            <a:r>
              <a:rPr lang="zh-CN" altLang="en-US" dirty="0">
                <a:effectLst/>
              </a:rPr>
              <a:t>的概率，则</a:t>
            </a:r>
            <a:r>
              <a:rPr lang="en-US" altLang="zh-CN" dirty="0" err="1">
                <a:effectLst/>
              </a:rPr>
              <a:t>dp</a:t>
            </a:r>
            <a:r>
              <a:rPr lang="en-US" altLang="zh-CN" dirty="0">
                <a:effectLst/>
              </a:rPr>
              <a:t>[u]=∑</a:t>
            </a:r>
            <a:r>
              <a:rPr lang="en-US" altLang="zh-CN" dirty="0" err="1">
                <a:effectLst/>
              </a:rPr>
              <a:t>dp</a:t>
            </a:r>
            <a:r>
              <a:rPr lang="en-US" altLang="zh-CN" dirty="0">
                <a:effectLst/>
              </a:rPr>
              <a:t>[v]*(1-p/q)/degree[v]+(u==1)*(1-p/q)</a:t>
            </a:r>
          </a:p>
          <a:p>
            <a:r>
              <a:rPr lang="zh-CN" altLang="en-US" dirty="0">
                <a:effectLst/>
              </a:rPr>
              <a:t>高斯消元即可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注意这里</a:t>
            </a:r>
            <a:r>
              <a:rPr lang="en-US" altLang="zh-CN" dirty="0" err="1">
                <a:effectLst/>
              </a:rPr>
              <a:t>dp</a:t>
            </a:r>
            <a:r>
              <a:rPr lang="en-US" altLang="zh-CN" dirty="0">
                <a:effectLst/>
              </a:rPr>
              <a:t>[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]</a:t>
            </a:r>
            <a:r>
              <a:rPr lang="zh-CN" altLang="en-US" dirty="0">
                <a:effectLst/>
              </a:rPr>
              <a:t>不能表示为在</a:t>
            </a:r>
            <a:r>
              <a:rPr lang="en-US" altLang="zh-CN" dirty="0" err="1">
                <a:effectLst/>
              </a:rPr>
              <a:t>i</a:t>
            </a:r>
            <a:r>
              <a:rPr lang="zh-CN" altLang="en-US" dirty="0">
                <a:effectLst/>
              </a:rPr>
              <a:t>爆炸的概率</a:t>
            </a:r>
            <a:endParaRPr lang="en-US" altLang="zh-CN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02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DE8D2-7474-4C33-8998-C80AEA46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BZOJ1150: [CTSC2007]</a:t>
            </a:r>
            <a:r>
              <a:rPr lang="zh-CN" altLang="en-US" dirty="0">
                <a:effectLst/>
              </a:rPr>
              <a:t>数据备份</a:t>
            </a:r>
            <a:r>
              <a:rPr lang="en-US" altLang="zh-CN" dirty="0">
                <a:effectLst/>
              </a:rPr>
              <a:t>Backup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79230-238F-4D15-B0FA-AD51C264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数轴上有</a:t>
            </a:r>
            <a:r>
              <a:rPr lang="en-US" altLang="zh-CN" dirty="0"/>
              <a:t>n</a:t>
            </a:r>
            <a:r>
              <a:rPr lang="zh-CN" altLang="en-US" dirty="0"/>
              <a:t>个点，选出其中的</a:t>
            </a:r>
            <a:r>
              <a:rPr lang="en-US" altLang="zh-CN" dirty="0"/>
              <a:t>k</a:t>
            </a:r>
            <a:r>
              <a:rPr lang="zh-CN" altLang="en-US" dirty="0"/>
              <a:t>对点，选出的点只允许出现在一对里，使得每对点距离的总和最小。</a:t>
            </a:r>
            <a:endParaRPr lang="en-US" altLang="zh-CN" dirty="0"/>
          </a:p>
          <a:p>
            <a:r>
              <a:rPr lang="zh-CN" altLang="en-US" dirty="0"/>
              <a:t>𝑛≤</a:t>
            </a:r>
            <a:r>
              <a:rPr lang="en-US" altLang="zh-CN" dirty="0"/>
              <a:t>100000,</a:t>
            </a:r>
            <a:r>
              <a:rPr lang="zh-CN" altLang="en-US" dirty="0"/>
              <a:t>𝑘≤𝑛</a:t>
            </a:r>
            <a:r>
              <a:rPr lang="en-US" altLang="zh-CN" dirty="0"/>
              <a:t>/2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72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7479</TotalTime>
  <Words>1579</Words>
  <Application>Microsoft Office PowerPoint</Application>
  <PresentationFormat>宽屏</PresentationFormat>
  <Paragraphs>78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宋体</vt:lpstr>
      <vt:lpstr>Arial</vt:lpstr>
      <vt:lpstr>Bookman Old Style</vt:lpstr>
      <vt:lpstr>Rockwell</vt:lpstr>
      <vt:lpstr>Damask</vt:lpstr>
      <vt:lpstr>杂题选讲</vt:lpstr>
      <vt:lpstr>PowerPoint 演示文稿</vt:lpstr>
      <vt:lpstr>BZOJ4500: 矩阵</vt:lpstr>
      <vt:lpstr>BZOJ4500: 矩阵</vt:lpstr>
      <vt:lpstr>BZOJ4378: [POI2015]Logistyka</vt:lpstr>
      <vt:lpstr>BZOJ4378: [POI2015]Logistyka</vt:lpstr>
      <vt:lpstr>BZOJ1778: [Usaco2010 Hol]Dotp 驱逐猪猡</vt:lpstr>
      <vt:lpstr>BZOJ1778: [Usaco2010 Hol]Dotp 驱逐猪猡</vt:lpstr>
      <vt:lpstr>BZOJ1150: [CTSC2007]数据备份Backup</vt:lpstr>
      <vt:lpstr>BZOJ1150: [CTSC2007]数据备份Backup</vt:lpstr>
      <vt:lpstr>Cf172 k-Maximum Subsequence Sum</vt:lpstr>
      <vt:lpstr>Cf172 k-Maximum Subsequence Sum</vt:lpstr>
      <vt:lpstr>BZOJ4444: [Scoi2015]国旗计划</vt:lpstr>
      <vt:lpstr>BZOJ4444: [Scoi2015]国旗计划</vt:lpstr>
      <vt:lpstr>BZOJ4373: 算术天才⑨与等差数列</vt:lpstr>
      <vt:lpstr>BZOJ4373: 算术天才⑨与等差数列</vt:lpstr>
      <vt:lpstr>BZOJ2851: 极限满月</vt:lpstr>
      <vt:lpstr>BZOJ2851: 极限满月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杂题选讲</dc:title>
  <dc:creator>MirrorGray</dc:creator>
  <cp:lastModifiedBy>MirrorGray</cp:lastModifiedBy>
  <cp:revision>264</cp:revision>
  <dcterms:created xsi:type="dcterms:W3CDTF">2017-09-30T00:29:27Z</dcterms:created>
  <dcterms:modified xsi:type="dcterms:W3CDTF">2018-02-07T09:11:04Z</dcterms:modified>
</cp:coreProperties>
</file>