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8"/>
  </p:notesMasterIdLst>
  <p:sldIdLst>
    <p:sldId id="256" r:id="rId2"/>
    <p:sldId id="322" r:id="rId3"/>
    <p:sldId id="314" r:id="rId4"/>
    <p:sldId id="315" r:id="rId5"/>
    <p:sldId id="306" r:id="rId6"/>
    <p:sldId id="307" r:id="rId7"/>
    <p:sldId id="266" r:id="rId8"/>
    <p:sldId id="267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4" r:id="rId24"/>
    <p:sldId id="285" r:id="rId25"/>
    <p:sldId id="286" r:id="rId26"/>
    <p:sldId id="287" r:id="rId27"/>
    <p:sldId id="292" r:id="rId28"/>
    <p:sldId id="293" r:id="rId29"/>
    <p:sldId id="294" r:id="rId30"/>
    <p:sldId id="295" r:id="rId31"/>
    <p:sldId id="296" r:id="rId32"/>
    <p:sldId id="297" r:id="rId33"/>
    <p:sldId id="300" r:id="rId34"/>
    <p:sldId id="301" r:id="rId35"/>
    <p:sldId id="298" r:id="rId36"/>
    <p:sldId id="299" r:id="rId37"/>
    <p:sldId id="308" r:id="rId38"/>
    <p:sldId id="309" r:id="rId39"/>
    <p:sldId id="311" r:id="rId40"/>
    <p:sldId id="310" r:id="rId41"/>
    <p:sldId id="312" r:id="rId42"/>
    <p:sldId id="313" r:id="rId43"/>
    <p:sldId id="317" r:id="rId44"/>
    <p:sldId id="316" r:id="rId45"/>
    <p:sldId id="318" r:id="rId46"/>
    <p:sldId id="31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02A4-9440-4E22-B22C-718B08A5D8D0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A258B-A6C0-4197-8F90-BDAF11706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8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20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76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4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7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5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9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5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6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959D-124B-4591-B005-FA990203A76E}" type="datetimeFigureOut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9526-0C21-4610-8617-27DBD5A2D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49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FB43-D289-4717-867A-31791AA1E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9FE008-BB05-49B5-B760-CEA85112B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石家庄二中 李毓浩</a:t>
            </a:r>
          </a:p>
        </p:txBody>
      </p:sp>
    </p:spTree>
    <p:extLst>
      <p:ext uri="{BB962C8B-B14F-4D97-AF65-F5344CB8AC3E}">
        <p14:creationId xmlns:p14="http://schemas.microsoft.com/office/powerpoint/2010/main" val="129450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B057-E7CF-4AC6-8CF7-76B07E6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BZOJ1150: [CTSC2007]</a:t>
            </a:r>
            <a:r>
              <a:rPr lang="zh-CN" altLang="en-US" dirty="0">
                <a:effectLst/>
              </a:rPr>
              <a:t>数据备份</a:t>
            </a:r>
            <a:r>
              <a:rPr lang="en-US" altLang="zh-CN" dirty="0">
                <a:effectLst/>
              </a:rPr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E2AE2-D6DF-49B2-B842-4E06A503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数据范围很大，考虑贪心求解</a:t>
            </a:r>
            <a:endParaRPr lang="en-US" altLang="zh-CN" dirty="0"/>
          </a:p>
          <a:p>
            <a:r>
              <a:rPr lang="zh-CN" altLang="en-US" dirty="0"/>
              <a:t>显然选出的每对中的两个点必然两两相邻，否则必然可以找到更优的解。</a:t>
            </a:r>
            <a:endParaRPr lang="en-US" altLang="zh-CN" dirty="0"/>
          </a:p>
          <a:p>
            <a:r>
              <a:rPr lang="zh-CN" altLang="en-US" dirty="0"/>
              <a:t>首先定义段，段是每两个相邻点的距离，共</a:t>
            </a:r>
            <a:r>
              <a:rPr lang="en-US" altLang="zh-CN" dirty="0"/>
              <a:t>n-1</a:t>
            </a:r>
            <a:r>
              <a:rPr lang="zh-CN" altLang="en-US" dirty="0"/>
              <a:t>段</a:t>
            </a:r>
            <a:endParaRPr lang="en-US" altLang="zh-CN" dirty="0"/>
          </a:p>
          <a:p>
            <a:r>
              <a:rPr lang="zh-CN" altLang="en-US" dirty="0"/>
              <a:t>如果仅仅贪心选择最小的段加入，则显然错误，如</a:t>
            </a:r>
            <a:r>
              <a:rPr lang="en-US" altLang="zh-CN" dirty="0"/>
              <a:t>2126</a:t>
            </a:r>
            <a:r>
              <a:rPr lang="zh-CN" altLang="en-US" dirty="0"/>
              <a:t>，共</a:t>
            </a:r>
            <a:r>
              <a:rPr lang="en-US" altLang="zh-CN" dirty="0"/>
              <a:t>4</a:t>
            </a:r>
            <a:r>
              <a:rPr lang="zh-CN" altLang="en-US" dirty="0"/>
              <a:t>段，选择</a:t>
            </a:r>
            <a:r>
              <a:rPr lang="en-US" altLang="zh-CN" dirty="0"/>
              <a:t>2</a:t>
            </a:r>
            <a:r>
              <a:rPr lang="zh-CN" altLang="en-US" dirty="0"/>
              <a:t>段</a:t>
            </a:r>
            <a:endParaRPr lang="en-US" altLang="zh-CN" dirty="0"/>
          </a:p>
          <a:p>
            <a:r>
              <a:rPr lang="zh-CN" altLang="en-US" dirty="0"/>
              <a:t>考虑修正的贪心算法，每次选择了一段后，删除它本身和相邻的两段，并加入新的一段的长度为</a:t>
            </a:r>
            <a:r>
              <a:rPr lang="en-US" altLang="zh-CN" dirty="0" err="1"/>
              <a:t>len</a:t>
            </a:r>
            <a:r>
              <a:rPr lang="en-US" altLang="zh-CN" dirty="0"/>
              <a:t>[now-1]+</a:t>
            </a:r>
            <a:r>
              <a:rPr lang="en-US" altLang="zh-CN" dirty="0" err="1"/>
              <a:t>len</a:t>
            </a:r>
            <a:r>
              <a:rPr lang="en-US" altLang="zh-CN" dirty="0"/>
              <a:t>[now+1]-</a:t>
            </a:r>
            <a:r>
              <a:rPr lang="en-US" altLang="zh-CN" dirty="0" err="1"/>
              <a:t>len</a:t>
            </a:r>
            <a:r>
              <a:rPr lang="en-US" altLang="zh-CN" dirty="0"/>
              <a:t>[now]</a:t>
            </a:r>
            <a:r>
              <a:rPr lang="zh-CN" altLang="en-US" dirty="0"/>
              <a:t>。下一次选择了新加入相当于去掉中间的线段而加入另外两个线段。</a:t>
            </a:r>
            <a:endParaRPr lang="en-US" altLang="zh-CN" dirty="0"/>
          </a:p>
          <a:p>
            <a:r>
              <a:rPr lang="zh-CN" altLang="en-US" dirty="0"/>
              <a:t>类似于网络流寻找增广路的思想</a:t>
            </a:r>
          </a:p>
        </p:txBody>
      </p:sp>
    </p:spTree>
    <p:extLst>
      <p:ext uri="{BB962C8B-B14F-4D97-AF65-F5344CB8AC3E}">
        <p14:creationId xmlns:p14="http://schemas.microsoft.com/office/powerpoint/2010/main" val="309879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DA29F-A63D-4BCC-B0EC-650E17FB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Cf172 k-Maximum Subsequence Sum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259A-1004-4DAD-B602-C4783145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的数组，要求支持两种操作。</a:t>
            </a:r>
            <a:r>
              <a:rPr lang="en-US" altLang="zh-CN" dirty="0"/>
              <a:t>1.</a:t>
            </a:r>
            <a:r>
              <a:rPr lang="zh-CN" altLang="en-US" dirty="0"/>
              <a:t>修改一个数。</a:t>
            </a:r>
            <a:r>
              <a:rPr lang="en-US" altLang="zh-CN" dirty="0"/>
              <a:t>2.</a:t>
            </a:r>
            <a:r>
              <a:rPr lang="zh-CN" altLang="en-US" dirty="0"/>
              <a:t>给定</a:t>
            </a:r>
            <a:r>
              <a:rPr lang="en-US" altLang="zh-CN" dirty="0" err="1"/>
              <a:t>l,r,k</a:t>
            </a:r>
            <a:r>
              <a:rPr lang="zh-CN" altLang="en-US" dirty="0"/>
              <a:t>，询问在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中选最多</a:t>
            </a:r>
            <a:r>
              <a:rPr lang="en-US" altLang="zh-CN" dirty="0"/>
              <a:t>k</a:t>
            </a:r>
            <a:r>
              <a:rPr lang="zh-CN" altLang="en-US" dirty="0"/>
              <a:t>个不相交的子段，最大的和是多少。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1 ≤ </a:t>
            </a:r>
            <a:r>
              <a:rPr lang="en-US" altLang="zh-CN" i="1" dirty="0">
                <a:effectLst/>
              </a:rPr>
              <a:t>n</a:t>
            </a:r>
            <a:r>
              <a:rPr lang="en-US" altLang="zh-CN" dirty="0">
                <a:effectLst/>
              </a:rPr>
              <a:t> ≤ 10</a:t>
            </a:r>
            <a:r>
              <a:rPr lang="en-US" altLang="zh-CN" baseline="30000" dirty="0">
                <a:effectLst/>
              </a:rPr>
              <a:t>5</a:t>
            </a:r>
          </a:p>
          <a:p>
            <a:r>
              <a:rPr lang="en-US" altLang="zh-CN" dirty="0">
                <a:effectLst/>
              </a:rPr>
              <a:t>1 ≤ </a:t>
            </a:r>
            <a:r>
              <a:rPr lang="en-US" altLang="zh-CN" i="1" dirty="0">
                <a:effectLst/>
              </a:rPr>
              <a:t>m</a:t>
            </a:r>
            <a:r>
              <a:rPr lang="en-US" altLang="zh-CN" dirty="0">
                <a:effectLst/>
              </a:rPr>
              <a:t> ≤ 10</a:t>
            </a:r>
            <a:r>
              <a:rPr lang="en-US" altLang="zh-CN" baseline="30000" dirty="0">
                <a:effectLst/>
              </a:rPr>
              <a:t>5</a:t>
            </a:r>
          </a:p>
          <a:p>
            <a:r>
              <a:rPr lang="en-US" altLang="zh-CN" dirty="0">
                <a:effectLst/>
              </a:rPr>
              <a:t>|</a:t>
            </a:r>
            <a:r>
              <a:rPr lang="en-US" altLang="zh-CN" i="1" dirty="0" err="1">
                <a:effectLst/>
              </a:rPr>
              <a:t>val</a:t>
            </a:r>
            <a:r>
              <a:rPr lang="en-US" altLang="zh-CN" dirty="0">
                <a:effectLst/>
              </a:rPr>
              <a:t>| ≤ 500.</a:t>
            </a:r>
          </a:p>
          <a:p>
            <a:r>
              <a:rPr lang="pt-BR" altLang="zh-CN" dirty="0">
                <a:effectLst/>
              </a:rPr>
              <a:t>1 ≤ </a:t>
            </a:r>
            <a:r>
              <a:rPr lang="pt-BR" altLang="zh-CN" i="1" dirty="0">
                <a:effectLst/>
              </a:rPr>
              <a:t>l</a:t>
            </a:r>
            <a:r>
              <a:rPr lang="pt-BR" altLang="zh-CN" dirty="0">
                <a:effectLst/>
              </a:rPr>
              <a:t> ≤ </a:t>
            </a:r>
            <a:r>
              <a:rPr lang="pt-BR" altLang="zh-CN" i="1" dirty="0">
                <a:effectLst/>
              </a:rPr>
              <a:t>r</a:t>
            </a:r>
            <a:r>
              <a:rPr lang="pt-BR" altLang="zh-CN" dirty="0">
                <a:effectLst/>
              </a:rPr>
              <a:t> ≤ </a:t>
            </a:r>
            <a:r>
              <a:rPr lang="pt-BR" altLang="zh-CN" i="1" dirty="0">
                <a:effectLst/>
              </a:rPr>
              <a:t>n</a:t>
            </a:r>
            <a:r>
              <a:rPr lang="pt-BR" altLang="zh-CN" dirty="0">
                <a:effectLst/>
              </a:rPr>
              <a:t>, 1 ≤ </a:t>
            </a:r>
            <a:r>
              <a:rPr lang="pt-BR" altLang="zh-CN" i="1" dirty="0">
                <a:effectLst/>
              </a:rPr>
              <a:t>k</a:t>
            </a:r>
            <a:r>
              <a:rPr lang="pt-BR" altLang="zh-CN" dirty="0">
                <a:effectLst/>
              </a:rPr>
              <a:t> ≤ 20,sum(</a:t>
            </a:r>
            <a:r>
              <a:rPr lang="en-US" altLang="zh-CN" dirty="0">
                <a:effectLst/>
              </a:rPr>
              <a:t>k)&lt;=10000</a:t>
            </a:r>
            <a:endParaRPr lang="en-US" altLang="zh-CN" baseline="30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40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9971E-200D-4347-9B8E-67BE432B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Cf172 k-Maximum Subsequence Sum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561CC-FE94-45D6-AF7B-45EB02BB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受到上一题的启发，我们考虑网络流的建图，</a:t>
            </a:r>
            <a:r>
              <a:rPr lang="en-US" altLang="zh-CN" dirty="0" err="1"/>
              <a:t>i</a:t>
            </a:r>
            <a:r>
              <a:rPr lang="zh-CN" altLang="en-US" dirty="0"/>
              <a:t>向</a:t>
            </a:r>
            <a:r>
              <a:rPr lang="en-US" altLang="zh-CN" dirty="0"/>
              <a:t>i+1</a:t>
            </a:r>
            <a:r>
              <a:rPr lang="zh-CN" altLang="en-US" dirty="0"/>
              <a:t>连容量为</a:t>
            </a:r>
            <a:r>
              <a:rPr lang="en-US" altLang="zh-CN" dirty="0"/>
              <a:t>1</a:t>
            </a:r>
            <a:r>
              <a:rPr lang="zh-CN" altLang="en-US" dirty="0"/>
              <a:t>费用为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的边，</a:t>
            </a:r>
            <a:r>
              <a:rPr lang="en-US" altLang="zh-CN" dirty="0"/>
              <a:t>s</a:t>
            </a:r>
            <a:r>
              <a:rPr lang="zh-CN" altLang="en-US" dirty="0"/>
              <a:t>向</a:t>
            </a:r>
            <a:r>
              <a:rPr lang="en-US" altLang="zh-CN" dirty="0" err="1"/>
              <a:t>i</a:t>
            </a:r>
            <a:r>
              <a:rPr lang="zh-CN" altLang="en-US" dirty="0"/>
              <a:t>连容量为</a:t>
            </a:r>
            <a:r>
              <a:rPr lang="en-US" altLang="zh-CN" dirty="0"/>
              <a:t>1</a:t>
            </a:r>
            <a:r>
              <a:rPr lang="zh-CN" altLang="en-US" dirty="0"/>
              <a:t>费用为</a:t>
            </a:r>
            <a:r>
              <a:rPr lang="en-US" altLang="zh-CN" dirty="0"/>
              <a:t>0</a:t>
            </a:r>
            <a:r>
              <a:rPr lang="zh-CN" altLang="en-US" dirty="0"/>
              <a:t>的边，</a:t>
            </a:r>
            <a:r>
              <a:rPr lang="en-US" altLang="zh-CN" dirty="0" err="1"/>
              <a:t>i</a:t>
            </a:r>
            <a:r>
              <a:rPr lang="zh-CN" altLang="en-US" dirty="0"/>
              <a:t>向</a:t>
            </a:r>
            <a:r>
              <a:rPr lang="en-US" altLang="zh-CN" dirty="0"/>
              <a:t>t</a:t>
            </a:r>
            <a:r>
              <a:rPr lang="zh-CN" altLang="en-US" dirty="0"/>
              <a:t>连容量为</a:t>
            </a:r>
            <a:r>
              <a:rPr lang="en-US" altLang="zh-CN" dirty="0"/>
              <a:t>1</a:t>
            </a:r>
            <a:r>
              <a:rPr lang="zh-CN" altLang="en-US" dirty="0"/>
              <a:t>费用为</a:t>
            </a:r>
            <a:r>
              <a:rPr lang="en-US" altLang="zh-CN" dirty="0"/>
              <a:t>0</a:t>
            </a:r>
            <a:r>
              <a:rPr lang="zh-CN" altLang="en-US" dirty="0"/>
              <a:t>的边，在</a:t>
            </a:r>
            <a:r>
              <a:rPr lang="en-US" altLang="zh-CN" dirty="0"/>
              <a:t>[l,r+1]</a:t>
            </a:r>
            <a:r>
              <a:rPr lang="zh-CN" altLang="en-US" dirty="0"/>
              <a:t>上跑费用流最多</a:t>
            </a:r>
            <a:r>
              <a:rPr lang="en-US" altLang="zh-CN" dirty="0"/>
              <a:t>k</a:t>
            </a:r>
            <a:r>
              <a:rPr lang="zh-CN" altLang="en-US" dirty="0"/>
              <a:t>次增广即可。</a:t>
            </a:r>
            <a:endParaRPr lang="en-US" altLang="zh-CN" dirty="0"/>
          </a:p>
          <a:p>
            <a:r>
              <a:rPr lang="zh-CN" altLang="en-US" dirty="0"/>
              <a:t>但事实上不需要真的跑网络流，注意到图的特殊性，可以直接用线段树维护，任务实际是找到区间最大子段和，区间取反，可以用线段树来维护，每次找到区间最大子段和并取反该区间，直到</a:t>
            </a:r>
            <a:r>
              <a:rPr lang="en-US" altLang="zh-CN" dirty="0"/>
              <a:t>k</a:t>
            </a:r>
            <a:r>
              <a:rPr lang="zh-CN" altLang="en-US" dirty="0"/>
              <a:t>次或区间最大字段和非正，停止即可。</a:t>
            </a:r>
          </a:p>
        </p:txBody>
      </p:sp>
    </p:spTree>
    <p:extLst>
      <p:ext uri="{BB962C8B-B14F-4D97-AF65-F5344CB8AC3E}">
        <p14:creationId xmlns:p14="http://schemas.microsoft.com/office/powerpoint/2010/main" val="177381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E4E1D-66B5-4E8D-8126-4C0567BC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4444: [Scoi2015]</a:t>
            </a:r>
            <a:r>
              <a:rPr lang="zh-CN" altLang="en-US" dirty="0">
                <a:effectLst/>
              </a:rPr>
              <a:t>国旗计划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30364-C17D-4AE3-BD4F-D18E840C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给定一个大小为</a:t>
            </a:r>
            <a:r>
              <a:rPr lang="en-US" altLang="zh-CN" dirty="0"/>
              <a:t>M</a:t>
            </a:r>
            <a:r>
              <a:rPr lang="zh-CN" altLang="en-US" dirty="0"/>
              <a:t>的环，顺时针编号</a:t>
            </a:r>
            <a:r>
              <a:rPr lang="en-US" altLang="zh-CN" dirty="0"/>
              <a:t>1~M</a:t>
            </a:r>
            <a:r>
              <a:rPr lang="zh-CN" altLang="en-US" dirty="0"/>
              <a:t>，以及</a:t>
            </a:r>
            <a:r>
              <a:rPr lang="en-US" altLang="zh-CN" dirty="0"/>
              <a:t>N</a:t>
            </a:r>
            <a:r>
              <a:rPr lang="zh-CN" altLang="en-US" dirty="0"/>
              <a:t>个人，每个人有一个给定的属性</a:t>
            </a:r>
            <a:r>
              <a:rPr lang="en-US" altLang="zh-CN" dirty="0" err="1"/>
              <a:t>Li,Ri</a:t>
            </a:r>
            <a:r>
              <a:rPr lang="zh-CN" altLang="en-US" dirty="0"/>
              <a:t>表示可以覆盖顺时针方向的</a:t>
            </a:r>
            <a:r>
              <a:rPr lang="en-US" altLang="zh-CN" dirty="0"/>
              <a:t>Li</a:t>
            </a:r>
            <a:r>
              <a:rPr lang="zh-CN" altLang="en-US" dirty="0"/>
              <a:t>到</a:t>
            </a:r>
            <a:r>
              <a:rPr lang="en-US" altLang="zh-CN" dirty="0"/>
              <a:t>Ri</a:t>
            </a:r>
            <a:r>
              <a:rPr lang="zh-CN" altLang="en-US" dirty="0"/>
              <a:t>，任意两个人的区间不包含。现在要求选最少的人覆盖掉整个环（包括两个点之间的区间），问当第</a:t>
            </a:r>
            <a:r>
              <a:rPr lang="en-US" altLang="zh-CN" dirty="0" err="1"/>
              <a:t>i</a:t>
            </a:r>
            <a:r>
              <a:rPr lang="zh-CN" altLang="en-US" dirty="0"/>
              <a:t>个人必选时，至少选多少个人。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 N≤2×10^5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M&lt; 10^9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1≤Ci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Di≤M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6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F7CBF-38E6-4944-8165-1AA3ED30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4444: [Scoi2015]</a:t>
            </a:r>
            <a:r>
              <a:rPr lang="zh-CN" altLang="en-US" dirty="0">
                <a:effectLst/>
              </a:rPr>
              <a:t>国旗计划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DFB4B-8B79-4983-B7EE-82F400AE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第一思路肯定是拆环为链，则覆盖整个环意味着覆盖任意一段</a:t>
            </a:r>
            <a:r>
              <a:rPr lang="en-US" altLang="zh-CN" dirty="0"/>
              <a:t>[</a:t>
            </a:r>
            <a:r>
              <a:rPr lang="en-US" altLang="zh-CN" dirty="0" err="1"/>
              <a:t>L,L+n</a:t>
            </a:r>
            <a:r>
              <a:rPr lang="en-US" altLang="zh-CN" dirty="0"/>
              <a:t>]</a:t>
            </a:r>
            <a:r>
              <a:rPr lang="zh-CN" altLang="en-US" dirty="0"/>
              <a:t>。强制选第</a:t>
            </a:r>
            <a:r>
              <a:rPr lang="en-US" altLang="zh-CN" dirty="0" err="1"/>
              <a:t>i</a:t>
            </a:r>
            <a:r>
              <a:rPr lang="zh-CN" altLang="en-US" dirty="0"/>
              <a:t>个人表示</a:t>
            </a:r>
            <a:r>
              <a:rPr lang="en-US" altLang="zh-CN" dirty="0"/>
              <a:t>L</a:t>
            </a:r>
            <a:r>
              <a:rPr lang="zh-CN" altLang="en-US" dirty="0"/>
              <a:t>取</a:t>
            </a:r>
            <a:r>
              <a:rPr lang="en-US" altLang="zh-CN" dirty="0"/>
              <a:t>Li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表示左端点小于等于</a:t>
            </a:r>
            <a:r>
              <a:rPr lang="en-US" altLang="zh-CN" dirty="0" err="1"/>
              <a:t>i</a:t>
            </a:r>
            <a:r>
              <a:rPr lang="zh-CN" altLang="en-US" dirty="0"/>
              <a:t>时右端点的最大值，则</a:t>
            </a:r>
            <a:r>
              <a:rPr lang="en-US" altLang="zh-CN" dirty="0"/>
              <a:t>f</a:t>
            </a:r>
            <a:r>
              <a:rPr lang="zh-CN" altLang="en-US" dirty="0"/>
              <a:t>可以</a:t>
            </a:r>
            <a:r>
              <a:rPr lang="en-US" altLang="zh-CN" dirty="0"/>
              <a:t>o(n)</a:t>
            </a:r>
            <a:r>
              <a:rPr lang="zh-CN" altLang="en-US" dirty="0"/>
              <a:t>递推出来。枚举强制选哪一个人</a:t>
            </a:r>
            <a:r>
              <a:rPr lang="en-US" altLang="zh-CN" dirty="0"/>
              <a:t>o(n)</a:t>
            </a:r>
            <a:r>
              <a:rPr lang="zh-CN" altLang="en-US" dirty="0"/>
              <a:t>递推一遍，我们得到了一个</a:t>
            </a:r>
            <a:r>
              <a:rPr lang="en-US" altLang="zh-CN" dirty="0"/>
              <a:t>o(</a:t>
            </a:r>
            <a:r>
              <a:rPr lang="en-US" altLang="zh-CN" dirty="0">
                <a:effectLst/>
              </a:rPr>
              <a:t>n^2)</a:t>
            </a:r>
            <a:r>
              <a:rPr lang="zh-CN" altLang="en-US" dirty="0">
                <a:effectLst/>
              </a:rPr>
              <a:t>的做法。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注意到强制选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个人得到的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个答案相差不超过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，因为在最优答案的基础上强制选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最多使答案</a:t>
            </a:r>
            <a:r>
              <a:rPr lang="en-US" altLang="zh-CN" dirty="0">
                <a:effectLst/>
              </a:rPr>
              <a:t>+1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考虑</a:t>
            </a:r>
            <a:r>
              <a:rPr lang="en-US" altLang="zh-CN" dirty="0">
                <a:effectLst/>
              </a:rPr>
              <a:t>f[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向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连边，则一条链变成了一棵树，强制选第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个人的答案是</a:t>
            </a:r>
            <a:r>
              <a:rPr lang="en-US" altLang="zh-CN" dirty="0">
                <a:effectLst/>
              </a:rPr>
              <a:t>a[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到根这条链上的一段。考虑从根开始</a:t>
            </a:r>
            <a:r>
              <a:rPr lang="en-US" altLang="zh-CN" dirty="0" err="1">
                <a:effectLst/>
              </a:rPr>
              <a:t>dfs</a:t>
            </a:r>
            <a:r>
              <a:rPr lang="zh-CN" altLang="en-US" dirty="0">
                <a:effectLst/>
              </a:rPr>
              <a:t>，维护欧拉序的方法维护当前节点到根这条链，因为答案差距不超过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，直接暴力即可。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最优答案将得到的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个答案取</a:t>
            </a:r>
            <a:r>
              <a:rPr lang="en-US" altLang="zh-CN" dirty="0">
                <a:effectLst/>
              </a:rPr>
              <a:t>min</a:t>
            </a:r>
            <a:r>
              <a:rPr lang="zh-CN" altLang="en-US" dirty="0">
                <a:effectLst/>
              </a:rPr>
              <a:t>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5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B306-B4CE-4364-B1C0-F87E1F73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4373: </a:t>
            </a:r>
            <a:r>
              <a:rPr lang="zh-CN" altLang="en-US" dirty="0">
                <a:effectLst/>
              </a:rPr>
              <a:t>算术天才⑨与等差数列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F365D-88C8-4356-A35F-593483AB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的序列，有</a:t>
            </a:r>
            <a:r>
              <a:rPr lang="en-US" altLang="zh-CN" dirty="0"/>
              <a:t>m</a:t>
            </a:r>
            <a:r>
              <a:rPr lang="zh-CN" altLang="en-US" dirty="0"/>
              <a:t>个操作，写一个程序支持以下两个操作：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修改一个值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给出三个数</a:t>
            </a:r>
            <a:r>
              <a:rPr lang="en-US" altLang="zh-CN" dirty="0" err="1"/>
              <a:t>l,r,k</a:t>
            </a:r>
            <a:r>
              <a:rPr lang="zh-CN" altLang="en-US" dirty="0"/>
              <a:t>，询问：如果把区间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的数从小到大排序，能否形成公差为</a:t>
            </a:r>
            <a:r>
              <a:rPr lang="en-US" altLang="zh-CN" dirty="0"/>
              <a:t>k</a:t>
            </a:r>
            <a:r>
              <a:rPr lang="zh-CN" altLang="en-US" dirty="0"/>
              <a:t>的等差数列。 </a:t>
            </a:r>
            <a:endParaRPr lang="en-US" altLang="zh-CN" dirty="0"/>
          </a:p>
          <a:p>
            <a:r>
              <a:rPr lang="pt-BR" altLang="zh-CN" dirty="0"/>
              <a:t>n,m≤300000 0≤k,a[i]≤</a:t>
            </a:r>
            <a:r>
              <a:rPr lang="en-US" altLang="zh-CN" dirty="0"/>
              <a:t>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4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92CE-33A4-4D11-9FD8-A2FB2D4A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4373: </a:t>
            </a:r>
            <a:r>
              <a:rPr lang="zh-CN" altLang="en-US" dirty="0">
                <a:effectLst/>
              </a:rPr>
              <a:t>算术天才⑨与等差数列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F8F3D-7CBC-43D2-BB32-E25E0336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线段树直接维护区间等差数列很困难，所以挖掘一下等差数列的性质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区间中相邻两数差的</a:t>
            </a:r>
            <a:r>
              <a:rPr lang="en-US" altLang="zh-CN" dirty="0" err="1"/>
              <a:t>gcd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</a:p>
          <a:p>
            <a:pPr lvl="1"/>
            <a:r>
              <a:rPr lang="en-US" altLang="zh-CN" dirty="0"/>
              <a:t>2.max-min=(r-l)*k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没有重复的数</a:t>
            </a:r>
            <a:endParaRPr lang="en-US" altLang="zh-CN" dirty="0"/>
          </a:p>
          <a:p>
            <a:r>
              <a:rPr lang="zh-CN" altLang="en-US" dirty="0"/>
              <a:t>可以证明满足这三点的区间排序后是等差数列</a:t>
            </a:r>
            <a:endParaRPr lang="en-US" altLang="zh-CN" dirty="0"/>
          </a:p>
          <a:p>
            <a:r>
              <a:rPr lang="zh-CN" altLang="en-US" dirty="0"/>
              <a:t>前两项可以线段树直接维护，第三项离散化后用线段树维护</a:t>
            </a:r>
            <a:r>
              <a:rPr lang="en-US" altLang="zh-CN" dirty="0"/>
              <a:t>pre</a:t>
            </a:r>
            <a:r>
              <a:rPr lang="zh-CN" altLang="en-US" dirty="0"/>
              <a:t>的</a:t>
            </a:r>
            <a:r>
              <a:rPr lang="en-US" altLang="zh-CN" dirty="0"/>
              <a:t>min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89416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C713-2746-4444-A5CA-22A0C161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2851: </a:t>
            </a:r>
            <a:r>
              <a:rPr lang="zh-CN" altLang="en-US" dirty="0">
                <a:effectLst/>
              </a:rPr>
              <a:t>极限满月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68C42-3BD3-4633-A9DD-AE070C03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725" y="4515416"/>
            <a:ext cx="5996550" cy="1117941"/>
          </a:xfrm>
        </p:spPr>
        <p:txBody>
          <a:bodyPr/>
          <a:lstStyle/>
          <a:p>
            <a:r>
              <a:rPr lang="en-US" altLang="zh-CN" dirty="0">
                <a:effectLst/>
              </a:rPr>
              <a:t>1 &lt;= n, m &lt;= 50000</a:t>
            </a:r>
          </a:p>
          <a:p>
            <a:r>
              <a:rPr lang="en-US" altLang="zh-CN" dirty="0">
                <a:effectLst/>
              </a:rPr>
              <a:t>-10^9 &lt;= a, b, x, y &lt;= 10^9</a:t>
            </a:r>
            <a:endParaRPr lang="zh-CN" altLang="en-US" dirty="0"/>
          </a:p>
        </p:txBody>
      </p:sp>
      <p:pic>
        <p:nvPicPr>
          <p:cNvPr id="3078" name="Picture 6" descr="http://www.lydsy.com/JudgeOnline/upload/201209/ss.jpg">
            <a:extLst>
              <a:ext uri="{FF2B5EF4-FFF2-40B4-BE49-F238E27FC236}">
                <a16:creationId xmlns:a16="http://schemas.microsoft.com/office/drawing/2014/main" id="{FF1D0994-B32A-49CD-BB9D-372FBC71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50" y="1935921"/>
            <a:ext cx="7029449" cy="24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4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CFE7-3E0B-46EE-B74A-66938F4A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BZOJ2851: </a:t>
            </a:r>
            <a:r>
              <a:rPr lang="zh-CN" altLang="en-US" dirty="0"/>
              <a:t>极限满月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6F781-323E-4C6B-8182-31F483A2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这个题需要仔细理解</a:t>
            </a:r>
            <a:r>
              <a:rPr lang="en-US" altLang="zh-CN" dirty="0"/>
              <a:t>B</a:t>
            </a:r>
            <a:r>
              <a:rPr lang="zh-CN" altLang="en-US" dirty="0"/>
              <a:t>集合的定义，第</a:t>
            </a:r>
            <a:r>
              <a:rPr lang="en-US" altLang="zh-CN" dirty="0" err="1"/>
              <a:t>i</a:t>
            </a:r>
            <a:r>
              <a:rPr lang="zh-CN" altLang="en-US" dirty="0"/>
              <a:t>个集合是在</a:t>
            </a:r>
            <a:r>
              <a:rPr lang="en-US" altLang="zh-CN" dirty="0"/>
              <a:t>1~i-1</a:t>
            </a:r>
            <a:r>
              <a:rPr lang="zh-CN" altLang="en-US" dirty="0"/>
              <a:t>集合的基础上建立的。这样的建立方式让我们联想到树的生成。</a:t>
            </a:r>
            <a:endParaRPr lang="en-US" altLang="zh-CN" dirty="0"/>
          </a:p>
          <a:p>
            <a:r>
              <a:rPr lang="zh-CN" altLang="en-US" dirty="0"/>
              <a:t>以空集为根，第</a:t>
            </a:r>
            <a:r>
              <a:rPr lang="en-US" altLang="zh-CN" dirty="0" err="1"/>
              <a:t>i</a:t>
            </a:r>
            <a:r>
              <a:rPr lang="zh-CN" altLang="en-US" dirty="0"/>
              <a:t>个点到根所组成的集合作为</a:t>
            </a:r>
            <a:r>
              <a:rPr lang="en-US" altLang="zh-CN" dirty="0"/>
              <a:t>Bi</a:t>
            </a:r>
            <a:r>
              <a:rPr lang="zh-CN" altLang="en-US" dirty="0"/>
              <a:t>，则构造</a:t>
            </a:r>
            <a:r>
              <a:rPr lang="en-US" altLang="zh-CN" dirty="0"/>
              <a:t>Bi</a:t>
            </a:r>
            <a:r>
              <a:rPr lang="zh-CN" altLang="en-US" dirty="0"/>
              <a:t>时考虑</a:t>
            </a:r>
            <a:r>
              <a:rPr lang="en-US" altLang="zh-CN" dirty="0"/>
              <a:t>Ai</a:t>
            </a:r>
            <a:r>
              <a:rPr lang="zh-CN" altLang="en-US" dirty="0"/>
              <a:t>中所有点的</a:t>
            </a:r>
            <a:r>
              <a:rPr lang="en-US" altLang="zh-CN" dirty="0" err="1"/>
              <a:t>lca</a:t>
            </a:r>
            <a:r>
              <a:rPr lang="zh-CN" altLang="en-US" dirty="0"/>
              <a:t>作为</a:t>
            </a:r>
            <a:r>
              <a:rPr lang="en-US" altLang="zh-CN" dirty="0" err="1"/>
              <a:t>i</a:t>
            </a:r>
            <a:r>
              <a:rPr lang="zh-CN" altLang="en-US" dirty="0"/>
              <a:t>的父亲即可。</a:t>
            </a:r>
            <a:endParaRPr lang="en-US" altLang="zh-CN" dirty="0"/>
          </a:p>
          <a:p>
            <a:r>
              <a:rPr lang="zh-CN" altLang="en-US" dirty="0"/>
              <a:t>问题转化为给定点的集合，求它们到根的集合的并的大小，按照</a:t>
            </a:r>
            <a:r>
              <a:rPr lang="en-US" altLang="zh-CN" dirty="0" err="1"/>
              <a:t>dfn</a:t>
            </a:r>
            <a:r>
              <a:rPr lang="zh-CN" altLang="en-US" dirty="0"/>
              <a:t>将所有点排好序后所有点的</a:t>
            </a:r>
            <a:r>
              <a:rPr lang="en-US" altLang="zh-CN" dirty="0"/>
              <a:t>dep</a:t>
            </a:r>
            <a:r>
              <a:rPr lang="zh-CN" altLang="en-US" dirty="0"/>
              <a:t>和减去相邻两点的</a:t>
            </a:r>
            <a:r>
              <a:rPr lang="en-US" altLang="zh-CN" dirty="0" err="1"/>
              <a:t>lcadep</a:t>
            </a:r>
            <a:r>
              <a:rPr lang="zh-CN" altLang="en-US" dirty="0"/>
              <a:t>和即可。</a:t>
            </a:r>
          </a:p>
        </p:txBody>
      </p:sp>
    </p:spTree>
    <p:extLst>
      <p:ext uri="{BB962C8B-B14F-4D97-AF65-F5344CB8AC3E}">
        <p14:creationId xmlns:p14="http://schemas.microsoft.com/office/powerpoint/2010/main" val="271588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5C54-5F9C-4249-B4FF-94AF9290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3504: [Cqoi2014]</a:t>
            </a:r>
            <a:r>
              <a:rPr lang="zh-CN" altLang="en-US" dirty="0">
                <a:effectLst/>
              </a:rPr>
              <a:t>危桥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F7AC9-ADBD-4209-9A62-A27D51E8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居住在一个由</a:t>
            </a:r>
            <a:r>
              <a:rPr lang="en-US" altLang="zh-CN" dirty="0"/>
              <a:t>N</a:t>
            </a:r>
            <a:r>
              <a:rPr lang="zh-CN" altLang="en-US" dirty="0"/>
              <a:t>座岛屿组成的国家，岛屿被编号为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。某些岛屿之间有桥相连，桥上的道路是双向的，但一次只能供一人通行。其中一些桥由于年久失修成为危桥，最多只能通行两次。</a:t>
            </a:r>
            <a:r>
              <a:rPr lang="en-US" altLang="zh-CN" dirty="0"/>
              <a:t>Alice</a:t>
            </a:r>
            <a:r>
              <a:rPr lang="zh-CN" altLang="en-US" dirty="0"/>
              <a:t>希望在岛屿</a:t>
            </a:r>
            <a:r>
              <a:rPr lang="en-US" altLang="zh-CN" dirty="0"/>
              <a:t>al</a:t>
            </a:r>
            <a:r>
              <a:rPr lang="zh-CN" altLang="en-US" dirty="0"/>
              <a:t>和</a:t>
            </a:r>
            <a:r>
              <a:rPr lang="en-US" altLang="zh-CN" dirty="0"/>
              <a:t>a2</a:t>
            </a:r>
            <a:r>
              <a:rPr lang="zh-CN" altLang="en-US" dirty="0"/>
              <a:t>之间往返</a:t>
            </a:r>
            <a:r>
              <a:rPr lang="en-US" altLang="zh-CN" dirty="0"/>
              <a:t>an</a:t>
            </a:r>
            <a:r>
              <a:rPr lang="zh-CN" altLang="en-US" dirty="0"/>
              <a:t>次（从</a:t>
            </a:r>
            <a:r>
              <a:rPr lang="en-US" altLang="zh-CN" dirty="0"/>
              <a:t>al</a:t>
            </a:r>
            <a:r>
              <a:rPr lang="zh-CN" altLang="en-US" dirty="0"/>
              <a:t>到</a:t>
            </a:r>
            <a:r>
              <a:rPr lang="en-US" altLang="zh-CN" dirty="0"/>
              <a:t>a2</a:t>
            </a:r>
            <a:r>
              <a:rPr lang="zh-CN" altLang="en-US" dirty="0"/>
              <a:t>再从</a:t>
            </a:r>
            <a:r>
              <a:rPr lang="en-US" altLang="zh-CN" dirty="0"/>
              <a:t>a2</a:t>
            </a:r>
            <a:r>
              <a:rPr lang="zh-CN" altLang="en-US" dirty="0"/>
              <a:t>到</a:t>
            </a:r>
            <a:r>
              <a:rPr lang="en-US" altLang="zh-CN" dirty="0"/>
              <a:t>al</a:t>
            </a:r>
            <a:r>
              <a:rPr lang="zh-CN" altLang="en-US" dirty="0"/>
              <a:t>算一次往返）。同时，</a:t>
            </a:r>
            <a:r>
              <a:rPr lang="en-US" altLang="zh-CN" dirty="0"/>
              <a:t>Bob</a:t>
            </a:r>
            <a:r>
              <a:rPr lang="zh-CN" altLang="en-US" dirty="0"/>
              <a:t>希望在岛屿</a:t>
            </a:r>
            <a:r>
              <a:rPr lang="en-US" altLang="zh-CN" dirty="0" err="1"/>
              <a:t>bl</a:t>
            </a:r>
            <a:r>
              <a:rPr lang="zh-CN" altLang="en-US" dirty="0"/>
              <a:t>和</a:t>
            </a:r>
            <a:r>
              <a:rPr lang="en-US" altLang="zh-CN" dirty="0"/>
              <a:t>b2</a:t>
            </a:r>
            <a:r>
              <a:rPr lang="zh-CN" altLang="en-US" dirty="0"/>
              <a:t>之间往返</a:t>
            </a:r>
            <a:r>
              <a:rPr lang="en-US" altLang="zh-CN" dirty="0" err="1"/>
              <a:t>bn</a:t>
            </a:r>
            <a:r>
              <a:rPr lang="zh-CN" altLang="en-US" dirty="0"/>
              <a:t>次。这个过程中，所有危桥最多通行两次，其余的桥可以无限次通行。请问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能完成他们的愿望吗？</a:t>
            </a:r>
            <a:endParaRPr lang="en-US" altLang="zh-CN" dirty="0"/>
          </a:p>
          <a:p>
            <a:endParaRPr lang="en-US" altLang="zh-CN" dirty="0"/>
          </a:p>
          <a:p>
            <a:r>
              <a:rPr lang="pt-BR" altLang="zh-CN" dirty="0">
                <a:effectLst/>
              </a:rPr>
              <a:t>4&lt;=N&lt;50</a:t>
            </a:r>
            <a:r>
              <a:rPr lang="en-US" altLang="zh-CN" dirty="0">
                <a:effectLst/>
              </a:rPr>
              <a:t>,0</a:t>
            </a:r>
            <a:r>
              <a:rPr lang="pt-BR" altLang="zh-CN" dirty="0">
                <a:effectLst/>
              </a:rPr>
              <a:t>&lt;=a1, a2, b1, b2&lt;=N-1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6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C55DA-57E1-4269-8B7F-8A7445F8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E9E3D-EC72-4FBA-924A-CF939441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下面的题基于分类，代码量，思维难度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的随机顺序。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2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5D8B-D07F-4E84-8341-0DDB55FA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BZOJ3504: [Cqoi2014]</a:t>
            </a:r>
            <a:r>
              <a:rPr lang="zh-CN" altLang="en-US" dirty="0"/>
              <a:t>危桥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2C6F-903F-4889-9A9B-79A606BF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很显然的网络流做法，</a:t>
            </a:r>
            <a:r>
              <a:rPr lang="zh-CN" altLang="en-US" dirty="0">
                <a:effectLst/>
              </a:rPr>
              <a:t>源点</a:t>
            </a:r>
            <a:r>
              <a:rPr lang="en-US" altLang="zh-CN" dirty="0">
                <a:effectLst/>
              </a:rPr>
              <a:t>S</a:t>
            </a:r>
            <a:r>
              <a:rPr lang="zh-CN" altLang="en-US" dirty="0">
                <a:effectLst/>
              </a:rPr>
              <a:t>向</a:t>
            </a:r>
            <a:r>
              <a:rPr lang="en-US" altLang="zh-CN" dirty="0">
                <a:effectLst/>
              </a:rPr>
              <a:t>a1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b1</a:t>
            </a:r>
            <a:r>
              <a:rPr lang="zh-CN" altLang="en-US" dirty="0">
                <a:effectLst/>
              </a:rPr>
              <a:t>连一条容量为</a:t>
            </a:r>
            <a:r>
              <a:rPr lang="en-US" altLang="zh-CN" dirty="0">
                <a:effectLst/>
              </a:rPr>
              <a:t>an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bn</a:t>
            </a:r>
            <a:r>
              <a:rPr lang="zh-CN" altLang="en-US" dirty="0">
                <a:effectLst/>
              </a:rPr>
              <a:t>的边，</a:t>
            </a:r>
            <a:r>
              <a:rPr lang="en-US" altLang="zh-CN" dirty="0">
                <a:effectLst/>
              </a:rPr>
              <a:t>a2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b2</a:t>
            </a:r>
            <a:r>
              <a:rPr lang="zh-CN" altLang="en-US" dirty="0">
                <a:effectLst/>
              </a:rPr>
              <a:t>向汇点</a:t>
            </a:r>
            <a:r>
              <a:rPr lang="en-US" altLang="zh-CN" dirty="0">
                <a:effectLst/>
              </a:rPr>
              <a:t>T</a:t>
            </a:r>
            <a:r>
              <a:rPr lang="zh-CN" altLang="en-US" dirty="0">
                <a:effectLst/>
              </a:rPr>
              <a:t>连一条容量为</a:t>
            </a:r>
            <a:r>
              <a:rPr lang="en-US" altLang="zh-CN" dirty="0">
                <a:effectLst/>
              </a:rPr>
              <a:t>an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bn</a:t>
            </a:r>
            <a:r>
              <a:rPr lang="zh-CN" altLang="en-US" dirty="0">
                <a:effectLst/>
              </a:rPr>
              <a:t>的边，对于原图的边，普通的边对应连一条容量为</a:t>
            </a:r>
            <a:r>
              <a:rPr lang="en-US" altLang="zh-CN" dirty="0" err="1">
                <a:effectLst/>
              </a:rPr>
              <a:t>inf</a:t>
            </a:r>
            <a:r>
              <a:rPr lang="zh-CN" altLang="en-US" dirty="0">
                <a:effectLst/>
              </a:rPr>
              <a:t>的边，危桥对应连一条容量为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的边，最大流</a:t>
            </a:r>
            <a:r>
              <a:rPr lang="en-US" altLang="zh-CN" dirty="0">
                <a:effectLst/>
              </a:rPr>
              <a:t>=</a:t>
            </a:r>
            <a:r>
              <a:rPr lang="en-US" altLang="zh-CN" dirty="0" err="1">
                <a:effectLst/>
              </a:rPr>
              <a:t>an+bn</a:t>
            </a:r>
            <a:r>
              <a:rPr lang="zh-CN" altLang="en-US" dirty="0">
                <a:effectLst/>
              </a:rPr>
              <a:t>的话可行。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但是有一个不大不小的</a:t>
            </a:r>
            <a:r>
              <a:rPr lang="en-US" altLang="zh-CN" dirty="0">
                <a:effectLst/>
              </a:rPr>
              <a:t>trick</a:t>
            </a:r>
            <a:r>
              <a:rPr lang="zh-CN" altLang="en-US" dirty="0">
                <a:effectLst/>
              </a:rPr>
              <a:t>，这样直接流可能出现</a:t>
            </a:r>
            <a:r>
              <a:rPr lang="en-US" altLang="zh-CN" dirty="0">
                <a:effectLst/>
              </a:rPr>
              <a:t>a1</a:t>
            </a:r>
            <a:r>
              <a:rPr lang="zh-CN" altLang="en-US" dirty="0">
                <a:effectLst/>
              </a:rPr>
              <a:t>流到</a:t>
            </a:r>
            <a:r>
              <a:rPr lang="en-US" altLang="zh-CN" dirty="0">
                <a:effectLst/>
              </a:rPr>
              <a:t>b2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b1</a:t>
            </a:r>
            <a:r>
              <a:rPr lang="zh-CN" altLang="en-US" dirty="0">
                <a:effectLst/>
              </a:rPr>
              <a:t>流到</a:t>
            </a:r>
            <a:r>
              <a:rPr lang="en-US" altLang="zh-CN" dirty="0">
                <a:effectLst/>
              </a:rPr>
              <a:t>a2</a:t>
            </a:r>
            <a:r>
              <a:rPr lang="zh-CN" altLang="en-US" dirty="0">
                <a:effectLst/>
              </a:rPr>
              <a:t>的情况，这时将</a:t>
            </a:r>
            <a:r>
              <a:rPr lang="en-US" altLang="zh-CN" dirty="0">
                <a:effectLst/>
              </a:rPr>
              <a:t>b1,b2</a:t>
            </a:r>
            <a:r>
              <a:rPr lang="zh-CN" altLang="en-US" dirty="0">
                <a:effectLst/>
              </a:rPr>
              <a:t>换一下再判断一下最大流即可。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因为如果</a:t>
            </a:r>
            <a:r>
              <a:rPr lang="en-US" altLang="zh-CN" dirty="0">
                <a:effectLst/>
              </a:rPr>
              <a:t>a1</a:t>
            </a:r>
            <a:r>
              <a:rPr lang="zh-CN" altLang="en-US" dirty="0">
                <a:effectLst/>
              </a:rPr>
              <a:t>能到达</a:t>
            </a:r>
            <a:r>
              <a:rPr lang="en-US" altLang="zh-CN" dirty="0">
                <a:effectLst/>
              </a:rPr>
              <a:t>b2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b1</a:t>
            </a:r>
            <a:r>
              <a:rPr lang="zh-CN" altLang="en-US" dirty="0">
                <a:effectLst/>
              </a:rPr>
              <a:t>，那么</a:t>
            </a:r>
            <a:r>
              <a:rPr lang="en-US" altLang="zh-CN" dirty="0">
                <a:effectLst/>
              </a:rPr>
              <a:t>b1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b2</a:t>
            </a:r>
            <a:r>
              <a:rPr lang="zh-CN" altLang="en-US" dirty="0">
                <a:effectLst/>
              </a:rPr>
              <a:t>就是联通的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74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017D-91B1-4790-8F14-407AB59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3237: [Ahoi2013]</a:t>
            </a:r>
            <a:r>
              <a:rPr lang="zh-CN" altLang="en-US" dirty="0">
                <a:effectLst/>
              </a:rPr>
              <a:t>连通图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1386C3-36E7-4396-A7A9-A70AB3962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4" y="1935921"/>
            <a:ext cx="6731721" cy="3695700"/>
          </a:xfrm>
        </p:spPr>
      </p:pic>
    </p:spTree>
    <p:extLst>
      <p:ext uri="{BB962C8B-B14F-4D97-AF65-F5344CB8AC3E}">
        <p14:creationId xmlns:p14="http://schemas.microsoft.com/office/powerpoint/2010/main" val="355434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BE4C-A021-4601-AC40-6387AA49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BZOJ3237: [Ahoi2013]</a:t>
            </a:r>
            <a:r>
              <a:rPr lang="zh-CN" altLang="en-US" dirty="0"/>
              <a:t>连通图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7E694-85F8-46CB-9B35-191853F5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CDQ</a:t>
            </a:r>
            <a:r>
              <a:rPr lang="zh-CN" altLang="en-US" dirty="0"/>
              <a:t>分治</a:t>
            </a:r>
            <a:r>
              <a:rPr lang="en-US" altLang="zh-CN" dirty="0"/>
              <a:t>+</a:t>
            </a:r>
            <a:r>
              <a:rPr lang="zh-CN" altLang="en-US" dirty="0"/>
              <a:t>并查集</a:t>
            </a:r>
            <a:endParaRPr lang="en-US" altLang="zh-CN" dirty="0"/>
          </a:p>
          <a:p>
            <a:r>
              <a:rPr lang="zh-CN" altLang="en-US" dirty="0"/>
              <a:t>先把所有询问不涉及的边都连接起来，考虑区间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时，如果一条边只在</a:t>
            </a:r>
            <a:r>
              <a:rPr lang="en-US" altLang="zh-CN" dirty="0"/>
              <a:t>[mid+1,r]</a:t>
            </a:r>
            <a:r>
              <a:rPr lang="zh-CN" altLang="en-US" dirty="0"/>
              <a:t>被删除，则把它在并查集中里闹、递归左面。右面同理，到达叶子节点时并查集的状态就是当前图的状态，通过</a:t>
            </a:r>
            <a:r>
              <a:rPr lang="en-US" altLang="zh-CN" dirty="0"/>
              <a:t>size</a:t>
            </a:r>
            <a:r>
              <a:rPr lang="zh-CN" altLang="en-US" dirty="0"/>
              <a:t>判断连通性即可。</a:t>
            </a:r>
          </a:p>
        </p:txBody>
      </p:sp>
    </p:spTree>
    <p:extLst>
      <p:ext uri="{BB962C8B-B14F-4D97-AF65-F5344CB8AC3E}">
        <p14:creationId xmlns:p14="http://schemas.microsoft.com/office/powerpoint/2010/main" val="253071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F3379-BCA4-4BA6-A90B-64900AAC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2006: [NOI2010]</a:t>
            </a:r>
            <a:r>
              <a:rPr lang="zh-CN" altLang="en-US" dirty="0">
                <a:effectLst/>
              </a:rPr>
              <a:t>超级钢琴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63B48-64E6-458B-A7EB-530FF188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的数组，要求挑出</a:t>
            </a:r>
            <a:r>
              <a:rPr lang="en-US" altLang="zh-CN" dirty="0"/>
              <a:t>k</a:t>
            </a:r>
            <a:r>
              <a:rPr lang="zh-CN" altLang="en-US" dirty="0"/>
              <a:t>个长度在</a:t>
            </a:r>
            <a:r>
              <a:rPr lang="en-US" altLang="zh-CN" dirty="0"/>
              <a:t>[L,R]</a:t>
            </a:r>
            <a:r>
              <a:rPr lang="zh-CN" altLang="en-US" dirty="0"/>
              <a:t>之间的区间，使得这些区间和最大。</a:t>
            </a:r>
            <a:endParaRPr lang="en-US" altLang="zh-CN" dirty="0"/>
          </a:p>
          <a:p>
            <a:r>
              <a:rPr lang="pt-BR" altLang="zh-CN" dirty="0">
                <a:effectLst/>
              </a:rPr>
              <a:t>N&lt;=500,000</a:t>
            </a:r>
          </a:p>
          <a:p>
            <a:r>
              <a:rPr lang="pt-BR" altLang="zh-CN" dirty="0">
                <a:effectLst/>
              </a:rPr>
              <a:t>k&lt;=500,000</a:t>
            </a:r>
          </a:p>
          <a:p>
            <a:r>
              <a:rPr lang="pt-BR" altLang="zh-CN" dirty="0">
                <a:effectLst/>
              </a:rPr>
              <a:t>-1000&lt;=Ai&lt;=1000,1&lt;=L&lt;=R&lt;=N</a:t>
            </a:r>
          </a:p>
        </p:txBody>
      </p:sp>
    </p:spTree>
    <p:extLst>
      <p:ext uri="{BB962C8B-B14F-4D97-AF65-F5344CB8AC3E}">
        <p14:creationId xmlns:p14="http://schemas.microsoft.com/office/powerpoint/2010/main" val="251581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01583-ACAA-481E-8380-D7A0D151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BZOJ2006: [NOI2010]</a:t>
            </a:r>
            <a:r>
              <a:rPr lang="zh-CN" altLang="en-US" dirty="0"/>
              <a:t>超级钢琴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7390D-69A2-421F-B36E-4FEF215E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用三元组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l, r)</a:t>
            </a:r>
            <a:r>
              <a:rPr lang="zh-CN" altLang="en-US" dirty="0"/>
              <a:t>表示右端点为</a:t>
            </a:r>
            <a:r>
              <a:rPr lang="en-US" altLang="zh-CN" dirty="0" err="1"/>
              <a:t>i</a:t>
            </a:r>
            <a:r>
              <a:rPr lang="zh-CN" altLang="en-US" dirty="0"/>
              <a:t>，左端点在</a:t>
            </a:r>
            <a:r>
              <a:rPr lang="en-US" altLang="zh-CN" dirty="0"/>
              <a:t>[l, r]</a:t>
            </a:r>
            <a:r>
              <a:rPr lang="zh-CN" altLang="en-US" dirty="0"/>
              <a:t>之间和最大的区间（</a:t>
            </a:r>
            <a:r>
              <a:rPr lang="en-US" altLang="zh-CN" dirty="0"/>
              <a:t>[l, r]</a:t>
            </a:r>
            <a:r>
              <a:rPr lang="zh-CN" altLang="en-US" dirty="0"/>
              <a:t>保证是对于</a:t>
            </a:r>
            <a:r>
              <a:rPr lang="en-US" altLang="zh-CN" dirty="0" err="1"/>
              <a:t>i</a:t>
            </a:r>
            <a:r>
              <a:rPr lang="zh-CN" altLang="en-US" dirty="0"/>
              <a:t>可行右端点区间的一个子区间），我们用堆维护一些这样的三元组。堆中初始的元素为每个</a:t>
            </a:r>
            <a:r>
              <a:rPr lang="en-US" altLang="zh-CN" dirty="0" err="1"/>
              <a:t>i</a:t>
            </a:r>
            <a:r>
              <a:rPr lang="zh-CN" altLang="en-US" dirty="0"/>
              <a:t>，并且</a:t>
            </a:r>
            <a:r>
              <a:rPr lang="en-US" altLang="zh-CN" dirty="0"/>
              <a:t>[l, r]</a:t>
            </a:r>
            <a:r>
              <a:rPr lang="zh-CN" altLang="en-US" dirty="0"/>
              <a:t>为这个</a:t>
            </a:r>
            <a:r>
              <a:rPr lang="en-US" altLang="zh-CN" dirty="0" err="1"/>
              <a:t>i</a:t>
            </a:r>
            <a:r>
              <a:rPr lang="zh-CN" altLang="en-US" dirty="0"/>
              <a:t>可行左端点的区间。假如某次最大值为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l, r)</a:t>
            </a:r>
            <a:r>
              <a:rPr lang="zh-CN" altLang="en-US" dirty="0"/>
              <a:t>，并且</a:t>
            </a:r>
            <a:r>
              <a:rPr lang="en-US" altLang="zh-CN" dirty="0"/>
              <a:t>j</a:t>
            </a:r>
            <a:r>
              <a:rPr lang="zh-CN" altLang="en-US" dirty="0"/>
              <a:t>为那个和最大区间的左端点，那么需要往堆中加入两个三元组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l, j-1)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j+1, r)</a:t>
            </a:r>
            <a:r>
              <a:rPr lang="zh-CN" altLang="en-US" dirty="0"/>
              <a:t>。对于一个三元组，计算对应最大和的问题实际就是一个</a:t>
            </a:r>
            <a:r>
              <a:rPr lang="en-US" altLang="zh-CN" dirty="0"/>
              <a:t>RMQ</a:t>
            </a:r>
            <a:r>
              <a:rPr lang="zh-CN" altLang="en-US" dirty="0"/>
              <a:t>问题，可以通过</a:t>
            </a:r>
            <a:r>
              <a:rPr lang="en-US" altLang="zh-CN" dirty="0"/>
              <a:t>Sparse Table</a:t>
            </a:r>
            <a:r>
              <a:rPr lang="zh-CN" altLang="en-US" dirty="0"/>
              <a:t>在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 – O(1)</a:t>
            </a:r>
            <a:r>
              <a:rPr lang="zh-CN" altLang="en-US" dirty="0"/>
              <a:t>的时间内解决。这个算法的总时间复杂度为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 + K log(N+K))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0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16F1-E220-4FBF-A5DB-D0E527D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2956: </a:t>
            </a:r>
            <a:r>
              <a:rPr lang="zh-CN" altLang="en-US" dirty="0">
                <a:effectLst/>
              </a:rPr>
              <a:t>模积和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010C5-BD53-4CAF-839F-D1DB6007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da-DK" dirty="0"/>
              <a:t>求∑∑</a:t>
            </a:r>
            <a:r>
              <a:rPr lang="da-DK" altLang="zh-CN" dirty="0"/>
              <a:t>((n mod i)*(m mod j))</a:t>
            </a:r>
            <a:r>
              <a:rPr lang="en-US" altLang="zh-CN" dirty="0">
                <a:effectLst/>
              </a:rPr>
              <a:t> mod 19940417</a:t>
            </a:r>
            <a:r>
              <a:rPr lang="zh-CN" altLang="da-DK" dirty="0"/>
              <a:t>其中</a:t>
            </a:r>
            <a:r>
              <a:rPr lang="da-DK" altLang="zh-CN" dirty="0"/>
              <a:t>1&lt;=i&lt;=n,1&lt;=j&lt;=m,i≠j</a:t>
            </a:r>
            <a:r>
              <a:rPr lang="zh-CN" altLang="da-DK" dirty="0"/>
              <a:t>。</a:t>
            </a:r>
            <a:endParaRPr lang="en-US" altLang="zh-CN" dirty="0"/>
          </a:p>
          <a:p>
            <a:r>
              <a:rPr lang="en-US" altLang="zh-CN" dirty="0" err="1">
                <a:effectLst/>
              </a:rPr>
              <a:t>n,m</a:t>
            </a:r>
            <a:r>
              <a:rPr lang="en-US" altLang="zh-CN" dirty="0">
                <a:effectLst/>
              </a:rPr>
              <a:t>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4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A895B-0D7E-4AE9-AB3A-2246D3BB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2956: </a:t>
            </a:r>
            <a:r>
              <a:rPr lang="zh-CN" altLang="en-US" dirty="0">
                <a:effectLst/>
              </a:rPr>
              <a:t>模积和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662628-5776-4DF8-9EB9-BB7D8EEC4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69" y="2095500"/>
            <a:ext cx="7354736" cy="3695700"/>
          </a:xfrm>
        </p:spPr>
      </p:pic>
    </p:spTree>
    <p:extLst>
      <p:ext uri="{BB962C8B-B14F-4D97-AF65-F5344CB8AC3E}">
        <p14:creationId xmlns:p14="http://schemas.microsoft.com/office/powerpoint/2010/main" val="3799821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F758-48BE-415E-8A01-E795438C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3879: </a:t>
            </a:r>
            <a:r>
              <a:rPr lang="en-US" altLang="zh-CN" dirty="0" err="1">
                <a:effectLst/>
              </a:rPr>
              <a:t>SvT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ED46B-BB85-423C-905A-1015E8AC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有一个长度为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的仅包含小写字母的字符串</a:t>
            </a:r>
            <a:r>
              <a:rPr lang="en-US" altLang="zh-CN" dirty="0">
                <a:effectLst/>
              </a:rPr>
              <a:t>S,</a:t>
            </a:r>
            <a:r>
              <a:rPr lang="zh-CN" altLang="en-US" dirty="0">
                <a:effectLst/>
              </a:rPr>
              <a:t>下标范围为</a:t>
            </a:r>
            <a:r>
              <a:rPr lang="en-US" altLang="zh-CN" dirty="0">
                <a:effectLst/>
              </a:rPr>
              <a:t>[1,n].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现在有若干组询问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对于每一个询问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我们给出若干个后缀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求这些后缀两两之间的</a:t>
            </a:r>
            <a:r>
              <a:rPr lang="en-US" altLang="zh-CN" dirty="0">
                <a:effectLst/>
              </a:rPr>
              <a:t>LCP</a:t>
            </a:r>
            <a:r>
              <a:rPr lang="zh-CN" altLang="en-US" dirty="0">
                <a:effectLst/>
              </a:rPr>
              <a:t>的长度之和</a:t>
            </a:r>
            <a:r>
              <a:rPr lang="en-US" altLang="zh-CN" dirty="0">
                <a:effectLst/>
              </a:rPr>
              <a:t>.</a:t>
            </a:r>
            <a:r>
              <a:rPr lang="zh-CN" altLang="en-US" dirty="0">
                <a:effectLst/>
              </a:rPr>
              <a:t>一对后缀之间的</a:t>
            </a:r>
            <a:r>
              <a:rPr lang="en-US" altLang="zh-CN" dirty="0">
                <a:effectLst/>
              </a:rPr>
              <a:t>LCP</a:t>
            </a:r>
            <a:r>
              <a:rPr lang="zh-CN" altLang="en-US" dirty="0">
                <a:effectLst/>
              </a:rPr>
              <a:t>长度仅统计一遍</a:t>
            </a:r>
            <a:r>
              <a:rPr lang="en-US" altLang="zh-CN" dirty="0">
                <a:effectLst/>
              </a:rPr>
              <a:t>.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S&lt;=5*10^5,</a:t>
            </a:r>
            <a:r>
              <a:rPr lang="zh-CN" altLang="en-US" dirty="0">
                <a:effectLst/>
              </a:rPr>
              <a:t>且</a:t>
            </a:r>
            <a:r>
              <a:rPr lang="el-GR" altLang="zh-CN" dirty="0">
                <a:effectLst/>
              </a:rPr>
              <a:t>Σ</a:t>
            </a:r>
            <a:r>
              <a:rPr lang="en-US" altLang="zh-CN" dirty="0">
                <a:effectLst/>
              </a:rPr>
              <a:t>t&lt;=3*10^6.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7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20EC5-89BC-43F2-B705-88D3B77A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3879: </a:t>
            </a:r>
            <a:r>
              <a:rPr lang="en-US" altLang="zh-CN" dirty="0" err="1">
                <a:effectLst/>
              </a:rPr>
              <a:t>SvT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0A82-6B98-4290-9C15-9EF0E704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后缀数组求出</a:t>
            </a:r>
            <a:r>
              <a:rPr lang="en-US" altLang="zh-CN" dirty="0"/>
              <a:t>height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单调栈求答案即可。</a:t>
            </a:r>
          </a:p>
        </p:txBody>
      </p:sp>
    </p:spTree>
    <p:extLst>
      <p:ext uri="{BB962C8B-B14F-4D97-AF65-F5344CB8AC3E}">
        <p14:creationId xmlns:p14="http://schemas.microsoft.com/office/powerpoint/2010/main" val="3363381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9DB5-61A5-4A8F-B07A-F55FD01B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1195: [HNOI2006]</a:t>
            </a:r>
            <a:r>
              <a:rPr lang="zh-CN" altLang="en-US" dirty="0">
                <a:effectLst/>
              </a:rPr>
              <a:t>最短母串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0DFE-E0C1-4BA0-9F6D-9C31EF59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给定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个字符串，要求找到一个最短的字符串</a:t>
            </a:r>
            <a:r>
              <a:rPr lang="en-US" altLang="zh-CN" dirty="0">
                <a:effectLst/>
              </a:rPr>
              <a:t>T</a:t>
            </a:r>
            <a:r>
              <a:rPr lang="zh-CN" altLang="en-US" dirty="0">
                <a:effectLst/>
              </a:rPr>
              <a:t>，使得这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个字符串都是</a:t>
            </a:r>
            <a:r>
              <a:rPr lang="en-US" altLang="zh-CN" dirty="0">
                <a:effectLst/>
              </a:rPr>
              <a:t>T</a:t>
            </a:r>
            <a:r>
              <a:rPr lang="zh-CN" altLang="en-US" dirty="0">
                <a:effectLst/>
              </a:rPr>
              <a:t>的子串。在保证最短的前提下，如果有多个字符串都满足要求，那么必须输出按字典序排列的第一个。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n&lt;=12</a:t>
            </a:r>
            <a:r>
              <a:rPr lang="zh-CN" altLang="en-US" dirty="0">
                <a:effectLst/>
              </a:rPr>
              <a:t>，每个字符串的长度不超过</a:t>
            </a:r>
            <a:r>
              <a:rPr lang="en-US" altLang="zh-CN" dirty="0">
                <a:effectLst/>
              </a:rPr>
              <a:t>50.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22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B9F3-693B-48F8-AB7C-3832832F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BZOJ4500: 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7FBCD-3D20-40C7-AE40-833E48E4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n*m</a:t>
            </a:r>
            <a:r>
              <a:rPr lang="zh-CN" altLang="en-US" dirty="0"/>
              <a:t>的矩阵，初始每个格子的权值都为</a:t>
            </a:r>
            <a:r>
              <a:rPr lang="en-US" altLang="zh-CN" dirty="0"/>
              <a:t>0</a:t>
            </a:r>
            <a:r>
              <a:rPr lang="zh-CN" altLang="en-US" dirty="0"/>
              <a:t>，可以对矩阵执行两种操作：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选择一行，该行每个格子的权值加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选择一列，该列每个格子的权值加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现在有</a:t>
            </a:r>
            <a:r>
              <a:rPr lang="en-US" altLang="zh-CN" dirty="0"/>
              <a:t>K</a:t>
            </a:r>
            <a:r>
              <a:rPr lang="zh-CN" altLang="en-US" dirty="0"/>
              <a:t>个限制，每个限制为一个三元组</a:t>
            </a:r>
            <a:r>
              <a:rPr lang="en-US" altLang="zh-CN" dirty="0"/>
              <a:t>(</a:t>
            </a:r>
            <a:r>
              <a:rPr lang="en-US" altLang="zh-CN" dirty="0" err="1"/>
              <a:t>x,y,c</a:t>
            </a:r>
            <a:r>
              <a:rPr lang="en-US" altLang="zh-CN" dirty="0"/>
              <a:t>)</a:t>
            </a:r>
            <a:r>
              <a:rPr lang="zh-CN" altLang="en-US" dirty="0"/>
              <a:t>，代表格子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权值等于</a:t>
            </a:r>
            <a:r>
              <a:rPr lang="en-US" altLang="zh-CN" dirty="0"/>
              <a:t>c</a:t>
            </a:r>
            <a:r>
              <a:rPr lang="zh-CN" altLang="en-US" dirty="0"/>
              <a:t>。问是否存在一个操作序列，使得操作完后的矩阵满足所有的限制。如果存在输出”</a:t>
            </a:r>
            <a:r>
              <a:rPr lang="en-US" altLang="zh-CN" dirty="0"/>
              <a:t>Yes”</a:t>
            </a:r>
            <a:r>
              <a:rPr lang="zh-CN" altLang="en-US" dirty="0"/>
              <a:t>，否则输出”</a:t>
            </a:r>
            <a:r>
              <a:rPr lang="en-US" altLang="zh-CN" dirty="0"/>
              <a:t>No”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pt-BR" altLang="zh-CN" dirty="0">
                <a:effectLst/>
              </a:rPr>
              <a:t>1 &lt;= n, m,k &lt;= 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90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AC151-3B93-47C9-817B-008AB9E4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1195: [HNOI2006]</a:t>
            </a:r>
            <a:r>
              <a:rPr lang="zh-CN" altLang="en-US" dirty="0">
                <a:effectLst/>
              </a:rPr>
              <a:t>最短母串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C968-0B32-45D0-A0A8-2E0ACB32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][s]</a:t>
            </a:r>
            <a:r>
              <a:rPr lang="zh-CN" altLang="en-US" dirty="0"/>
              <a:t>表示已经构成的母串中，结尾的串是</a:t>
            </a:r>
            <a:r>
              <a:rPr lang="en-US" altLang="zh-CN" dirty="0" err="1"/>
              <a:t>i</a:t>
            </a:r>
            <a:r>
              <a:rPr lang="zh-CN" altLang="en-US" dirty="0"/>
              <a:t>，已经包含的串的集合是</a:t>
            </a:r>
            <a:r>
              <a:rPr lang="en-US" altLang="zh-CN" dirty="0"/>
              <a:t>s</a:t>
            </a:r>
            <a:r>
              <a:rPr lang="zh-CN" altLang="en-US" dirty="0"/>
              <a:t>的最小长度。</a:t>
            </a:r>
            <a:endParaRPr lang="en-US" altLang="zh-CN" dirty="0"/>
          </a:p>
          <a:p>
            <a:r>
              <a:rPr lang="zh-CN" altLang="en-US" dirty="0"/>
              <a:t>预处理出转移数组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，表示在</a:t>
            </a:r>
            <a:r>
              <a:rPr lang="en-US" altLang="zh-CN" dirty="0" err="1"/>
              <a:t>i</a:t>
            </a:r>
            <a:r>
              <a:rPr lang="zh-CN" altLang="en-US" dirty="0"/>
              <a:t>后接</a:t>
            </a:r>
            <a:r>
              <a:rPr lang="en-US" altLang="zh-CN" dirty="0"/>
              <a:t>j</a:t>
            </a:r>
            <a:r>
              <a:rPr lang="zh-CN" altLang="en-US" dirty="0"/>
              <a:t>所需要的最小长度。这样可以</a:t>
            </a:r>
            <a:r>
              <a:rPr lang="en-US" altLang="zh-CN" dirty="0"/>
              <a:t>o(n)</a:t>
            </a:r>
            <a:r>
              <a:rPr lang="zh-CN" altLang="en-US" dirty="0"/>
              <a:t>转移，总复杂度</a:t>
            </a:r>
            <a:r>
              <a:rPr lang="en-US" altLang="zh-CN" dirty="0"/>
              <a:t>o(n^2*2^n)</a:t>
            </a:r>
          </a:p>
          <a:p>
            <a:r>
              <a:rPr lang="zh-CN" altLang="en-US" dirty="0"/>
              <a:t>这题需要输出字典序最小的母串，所以需要用</a:t>
            </a:r>
            <a:r>
              <a:rPr lang="en-US" altLang="zh-CN" dirty="0" err="1"/>
              <a:t>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][s]</a:t>
            </a:r>
            <a:r>
              <a:rPr lang="zh-CN" altLang="en-US" dirty="0"/>
              <a:t>记录出长度最短的母串。转移的时候的比较不能理论上不能暴力，因为复杂度要乘</a:t>
            </a:r>
            <a:r>
              <a:rPr lang="en-US" altLang="zh-CN" dirty="0"/>
              <a:t>600</a:t>
            </a:r>
            <a:r>
              <a:rPr lang="zh-CN" altLang="en-US" dirty="0"/>
              <a:t>，这里</a:t>
            </a:r>
            <a:r>
              <a:rPr lang="en-US" altLang="zh-CN" dirty="0"/>
              <a:t>hash</a:t>
            </a:r>
            <a:r>
              <a:rPr lang="zh-CN" altLang="en-US" dirty="0"/>
              <a:t>优化即可。</a:t>
            </a:r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o(n^2*2^n*log600)</a:t>
            </a:r>
          </a:p>
        </p:txBody>
      </p:sp>
    </p:spTree>
    <p:extLst>
      <p:ext uri="{BB962C8B-B14F-4D97-AF65-F5344CB8AC3E}">
        <p14:creationId xmlns:p14="http://schemas.microsoft.com/office/powerpoint/2010/main" val="3496039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03BC-5D86-488C-8ED6-645343D3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B382D9-02C8-446C-900C-03ECDD6FF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给定四个长度为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，下标从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的数组 </a:t>
                </a:r>
                <a:r>
                  <a:rPr lang="en-US" altLang="zh-CN" dirty="0"/>
                  <a:t>a, b, k, p</a:t>
                </a:r>
                <a:r>
                  <a:rPr lang="zh-CN" altLang="en-US" dirty="0"/>
                  <a:t>，保证 </a:t>
                </a:r>
                <a:r>
                  <a:rPr lang="en-US" altLang="zh-CN" dirty="0"/>
                  <a:t>p[1], p[2], ..., p[n]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1, 2, ..., n </a:t>
                </a:r>
                <a:r>
                  <a:rPr lang="zh-CN" altLang="en-US" dirty="0"/>
                  <a:t>的一个排列。你要对数组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进行恰好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次操作，每次可以在以下两种操作中选择一种：</a:t>
                </a:r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对所有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1, 2, ..., n</a:t>
                </a:r>
                <a:r>
                  <a:rPr lang="zh-CN" altLang="en-US" dirty="0"/>
                  <a:t>，将 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修改为 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en-US" altLang="zh-CN" dirty="0" err="1"/>
                  <a:t>xor</a:t>
                </a:r>
                <a:r>
                  <a:rPr lang="en-US" altLang="zh-CN" dirty="0"/>
                  <a:t> b[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；</a:t>
                </a:r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对所有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1, 2, ..., n</a:t>
                </a:r>
                <a:r>
                  <a:rPr lang="zh-CN" altLang="en-US" dirty="0"/>
                  <a:t>，将 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修改为 </a:t>
                </a:r>
                <a:r>
                  <a:rPr lang="en-US" altLang="zh-CN" dirty="0"/>
                  <a:t>a[p[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]] + r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请问，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次操作之后， </a:t>
                </a:r>
                <a:r>
                  <a:rPr lang="en-US" altLang="zh-CN" dirty="0"/>
                  <a:t>s 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的值最大可能是多少？</a:t>
                </a:r>
              </a:p>
              <a:p>
                <a:r>
                  <a:rPr lang="en-US" altLang="zh-CN" dirty="0"/>
                  <a:t>1 &lt;= n, u &lt;= 30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B382D9-02C8-446C-900C-03ECDD6FF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25" r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541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BF262-D609-488D-AD6B-B395F295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09524-DD07-4338-B645-6605CD73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暴搜是 </a:t>
            </a:r>
            <a:r>
              <a:rPr lang="en-US" altLang="zh-CN" dirty="0"/>
              <a:t>O(2^u) </a:t>
            </a:r>
            <a:r>
              <a:rPr lang="zh-CN" altLang="en-US" dirty="0"/>
              <a:t>的，会 </a:t>
            </a:r>
            <a:r>
              <a:rPr lang="en-US" altLang="zh-CN" dirty="0"/>
              <a:t>TLE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如何剪枝？看起来这个最优化的目标没什么规律？</a:t>
            </a:r>
          </a:p>
          <a:p>
            <a:r>
              <a:rPr lang="zh-CN" altLang="en-US" dirty="0"/>
              <a:t>不过，注意到操作 </a:t>
            </a:r>
            <a:r>
              <a:rPr lang="en-US" altLang="zh-CN" dirty="0"/>
              <a:t>1 </a:t>
            </a:r>
            <a:r>
              <a:rPr lang="zh-CN" altLang="en-US" dirty="0"/>
              <a:t>连做两次和没做一样，所以问题可以转成：操作次数和 </a:t>
            </a:r>
            <a:r>
              <a:rPr lang="en-US" altLang="zh-CN" dirty="0"/>
              <a:t>u </a:t>
            </a:r>
            <a:r>
              <a:rPr lang="zh-CN" altLang="en-US" dirty="0"/>
              <a:t>奇偶性相同，操作 </a:t>
            </a:r>
            <a:r>
              <a:rPr lang="en-US" altLang="zh-CN" dirty="0"/>
              <a:t>1 </a:t>
            </a:r>
            <a:r>
              <a:rPr lang="zh-CN" altLang="en-US" dirty="0"/>
              <a:t>不能连做两次，最大化 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这样的复杂度满足递归式 </a:t>
            </a:r>
            <a:r>
              <a:rPr lang="en-US" altLang="zh-CN" dirty="0"/>
              <a:t>T(u) = T(u-1) + T(u-2)</a:t>
            </a:r>
            <a:r>
              <a:rPr lang="zh-CN" altLang="en-US" dirty="0"/>
              <a:t>，为 </a:t>
            </a:r>
            <a:r>
              <a:rPr lang="en-US" altLang="zh-CN" dirty="0"/>
              <a:t>Fibonacci </a:t>
            </a:r>
            <a:r>
              <a:rPr lang="zh-CN" altLang="en-US" dirty="0"/>
              <a:t>数级别增长的复杂度，可以通过 </a:t>
            </a:r>
            <a:r>
              <a:rPr lang="en-US" altLang="zh-CN" dirty="0"/>
              <a:t>u = 30 </a:t>
            </a:r>
            <a:r>
              <a:rPr lang="zh-CN" altLang="en-US" dirty="0"/>
              <a:t>的数据。</a:t>
            </a:r>
          </a:p>
        </p:txBody>
      </p:sp>
    </p:spTree>
    <p:extLst>
      <p:ext uri="{BB962C8B-B14F-4D97-AF65-F5344CB8AC3E}">
        <p14:creationId xmlns:p14="http://schemas.microsoft.com/office/powerpoint/2010/main" val="393652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DA0E0-DBEB-4BC8-B291-9903B901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不知名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EFE7E-28AA-462C-B05A-8DB59B48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给定一个有向完全图（无重遍无自环），问其中三元环的数量。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267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B4A1A-CDCD-47F3-BF8A-FA6D499C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不知名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81977-8991-41C6-AA41-970AC879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考虑容斥原理，答案为</a:t>
            </a:r>
            <a:r>
              <a:rPr lang="en-US" altLang="zh-CN" dirty="0"/>
              <a:t>C[n][3]-sum(C[outdegree[</a:t>
            </a:r>
            <a:r>
              <a:rPr lang="en-US" altLang="zh-CN" dirty="0" err="1"/>
              <a:t>i</a:t>
            </a:r>
            <a:r>
              <a:rPr lang="en-US" altLang="zh-CN" dirty="0"/>
              <a:t>]][2])</a:t>
            </a:r>
          </a:p>
        </p:txBody>
      </p:sp>
    </p:spTree>
    <p:extLst>
      <p:ext uri="{BB962C8B-B14F-4D97-AF65-F5344CB8AC3E}">
        <p14:creationId xmlns:p14="http://schemas.microsoft.com/office/powerpoint/2010/main" val="630054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6A5AF-1445-4B2E-9B11-8646832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4430: [Nwerc2015]Guessing Camels</a:t>
            </a:r>
            <a:r>
              <a:rPr lang="zh-CN" altLang="en-US" dirty="0">
                <a:effectLst/>
              </a:rPr>
              <a:t>赌骆驼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A7E54-2B88-408C-835E-1E3358DC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给定三个</a:t>
            </a:r>
            <a:r>
              <a:rPr lang="en-US" altLang="zh-CN" dirty="0"/>
              <a:t>1~n</a:t>
            </a:r>
            <a:r>
              <a:rPr lang="zh-CN" altLang="en-US" dirty="0"/>
              <a:t>的排列，问有多少二元组在三个排列相对顺序相同。</a:t>
            </a:r>
            <a:endParaRPr lang="en-US" altLang="zh-CN" dirty="0"/>
          </a:p>
          <a:p>
            <a:r>
              <a:rPr lang="en-US" altLang="zh-CN" dirty="0"/>
              <a:t>n&lt;=200000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762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E1B4-B125-4E84-84AB-11664833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4430: [Nwerc2015]Guessing Camels</a:t>
            </a:r>
            <a:r>
              <a:rPr lang="zh-CN" altLang="en-US" dirty="0">
                <a:effectLst/>
              </a:rPr>
              <a:t>赌骆驼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2E331F-40FD-4F4B-8718-870F1653D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直接无脑</a:t>
                </a:r>
                <a:r>
                  <a:rPr lang="en-US" altLang="zh-CN" dirty="0"/>
                  <a:t>CDQ</a:t>
                </a:r>
                <a:r>
                  <a:rPr lang="zh-CN" altLang="en-US" dirty="0"/>
                  <a:t>分治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还是如上题容斥原理，某一对数不满足题意一定是两个排列中相同，与另一个排列不同。</a:t>
                </a:r>
                <a:endParaRPr lang="en-US" altLang="zh-CN" dirty="0"/>
              </a:p>
              <a:p>
                <a:r>
                  <a:rPr lang="zh-CN" altLang="en-US" dirty="0"/>
                  <a:t>所以只需要</a:t>
                </a:r>
                <a:r>
                  <a:rPr lang="zh-CN" altLang="en-US" dirty="0">
                    <a:effectLst/>
                  </a:rPr>
                  <a:t>统计两两排列之间不满足偏序关系的数对的个数，这样统计下来每对数都被统计了两次，除以</a:t>
                </a:r>
                <a:r>
                  <a:rPr lang="en-US" altLang="zh-CN" dirty="0">
                    <a:effectLst/>
                  </a:rPr>
                  <a:t>2</a:t>
                </a:r>
                <a:r>
                  <a:rPr lang="zh-CN" altLang="en-US" dirty="0">
                    <a:effectLst/>
                  </a:rPr>
                  <a:t>就是不满足条件的对数。</a:t>
                </a:r>
                <a:endParaRPr lang="en-US" altLang="zh-CN" dirty="0">
                  <a:effectLst/>
                </a:endParaRPr>
              </a:p>
              <a:p>
                <a:r>
                  <a:rPr lang="zh-CN" altLang="en-US" dirty="0">
                    <a:effectLst/>
                  </a:rPr>
                  <a:t>不满足偏序关系的数对的个数树状数组就可以维护，复杂度</a:t>
                </a:r>
                <a:r>
                  <a:rPr lang="en-US" altLang="zh-CN" dirty="0">
                    <a:effectLst/>
                  </a:rPr>
                  <a:t>o(3*</a:t>
                </a:r>
                <a:r>
                  <a:rPr lang="en-US" altLang="zh-CN" dirty="0" err="1">
                    <a:effectLst/>
                  </a:rPr>
                  <a:t>nlogn</a:t>
                </a:r>
                <a:r>
                  <a:rPr lang="en-US" altLang="zh-CN" dirty="0">
                    <a:effectLst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2E331F-40FD-4F4B-8718-870F1653D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25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D200E-FF30-42C4-9B21-BC216F7A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BZoj4555: [Tjoi2016&amp;Heoi2016]</a:t>
            </a:r>
            <a:r>
              <a:rPr lang="zh-CN" altLang="en-US" dirty="0"/>
              <a:t>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45A99-7D1A-4098-A5FD-8CD68BB9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83" y="2743200"/>
            <a:ext cx="8929871" cy="2362200"/>
          </a:xfrm>
        </p:spPr>
        <p:txBody>
          <a:bodyPr/>
          <a:lstStyle/>
          <a:p>
            <a:r>
              <a:rPr lang="en-US" altLang="zh-CN" dirty="0">
                <a:effectLst/>
              </a:rPr>
              <a:t>S(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, j)</a:t>
            </a:r>
            <a:r>
              <a:rPr lang="zh-CN" altLang="en-US" dirty="0">
                <a:effectLst/>
              </a:rPr>
              <a:t>表示第二类斯特林数，递推公式为</a:t>
            </a:r>
            <a:r>
              <a:rPr lang="en-US" altLang="zh-CN" dirty="0">
                <a:effectLst/>
              </a:rPr>
              <a:t>:</a:t>
            </a:r>
          </a:p>
          <a:p>
            <a:r>
              <a:rPr lang="en-US" altLang="zh-CN" dirty="0">
                <a:effectLst/>
              </a:rPr>
              <a:t>S(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, j) = j ∗ S(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− 1, j) + S(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− 1, j − 1), 1 &lt;= j &lt;=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− 1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zh-CN" altLang="en-US" dirty="0">
                <a:effectLst/>
              </a:rPr>
              <a:t>边界条件为：</a:t>
            </a:r>
            <a:r>
              <a:rPr lang="en-US" altLang="zh-CN" dirty="0">
                <a:effectLst/>
              </a:rPr>
              <a:t>S(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,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) = 1(0 &lt;=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), S(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, 0) = 0(1 &lt;=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输出</a:t>
            </a:r>
            <a:r>
              <a:rPr lang="en-US" altLang="zh-CN" dirty="0">
                <a:effectLst/>
              </a:rPr>
              <a:t>f(n)</a:t>
            </a:r>
            <a:r>
              <a:rPr lang="zh-CN" altLang="en-US" dirty="0">
                <a:effectLst/>
              </a:rPr>
              <a:t>对</a:t>
            </a:r>
            <a:r>
              <a:rPr lang="en-US" altLang="zh-CN" dirty="0">
                <a:effectLst/>
              </a:rPr>
              <a:t>998244353(7 × 17 × 223 + 1)</a:t>
            </a:r>
            <a:r>
              <a:rPr lang="zh-CN" altLang="en-US" dirty="0">
                <a:effectLst/>
              </a:rPr>
              <a:t>取模的结果即可。</a:t>
            </a:r>
            <a:r>
              <a:rPr lang="en-US" altLang="zh-CN" dirty="0">
                <a:effectLst/>
              </a:rPr>
              <a:t>1 ≤ n ≤ 100000</a:t>
            </a:r>
            <a:endParaRPr lang="zh-CN" altLang="en-US" dirty="0"/>
          </a:p>
        </p:txBody>
      </p:sp>
      <p:pic>
        <p:nvPicPr>
          <p:cNvPr id="1026" name="Picture 2" descr="http://www.lydsy.com/JudgeOnline/upload/201604/111(1).png">
            <a:extLst>
              <a:ext uri="{FF2B5EF4-FFF2-40B4-BE49-F238E27FC236}">
                <a16:creationId xmlns:a16="http://schemas.microsoft.com/office/drawing/2014/main" id="{E86A1B88-73C4-422B-8A1F-5C826C4C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86" y="1935921"/>
            <a:ext cx="7505977" cy="8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01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A37C2-412D-4AD2-9C8B-075EB032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BZoj4555: [Tjoi2016&amp;Heoi2016]</a:t>
            </a:r>
            <a:r>
              <a:rPr lang="zh-CN" altLang="en-US" dirty="0"/>
              <a:t>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0466B-2FF8-4840-9832-FF08F236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考虑这个式子的组合意义，对于每一个</a:t>
            </a:r>
            <a:r>
              <a:rPr lang="en-US" altLang="zh-CN" dirty="0" err="1"/>
              <a:t>i</a:t>
            </a:r>
            <a:r>
              <a:rPr lang="zh-CN" altLang="en-US" dirty="0"/>
              <a:t>，枚举</a:t>
            </a:r>
            <a:r>
              <a:rPr lang="en-US" altLang="zh-CN" dirty="0"/>
              <a:t>j</a:t>
            </a:r>
            <a:r>
              <a:rPr lang="zh-CN" altLang="en-US" dirty="0"/>
              <a:t>表示将</a:t>
            </a:r>
            <a:r>
              <a:rPr lang="en-US" altLang="zh-CN" dirty="0" err="1"/>
              <a:t>i</a:t>
            </a:r>
            <a:r>
              <a:rPr lang="zh-CN" altLang="en-US" dirty="0"/>
              <a:t>个小球放入</a:t>
            </a:r>
            <a:r>
              <a:rPr lang="en-US" altLang="zh-CN" dirty="0"/>
              <a:t>j</a:t>
            </a:r>
            <a:r>
              <a:rPr lang="zh-CN" altLang="en-US" dirty="0"/>
              <a:t>个有序集合，且每个集合选择或者不选的方案数。 </a:t>
            </a:r>
          </a:p>
          <a:p>
            <a:r>
              <a:rPr lang="zh-CN" altLang="en-US" dirty="0"/>
              <a:t>我们用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表示将</a:t>
            </a:r>
            <a:r>
              <a:rPr lang="en-US" altLang="zh-CN" dirty="0" err="1"/>
              <a:t>i</a:t>
            </a:r>
            <a:r>
              <a:rPr lang="zh-CN" altLang="en-US" dirty="0"/>
              <a:t>个小球放入任意个有序集合，且每个集合选择或不选的方案数，则枚举最后一个集合的大小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，可以得到递推式： 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1;i &lt;=n ;</a:t>
            </a:r>
            <a:r>
              <a:rPr lang="en-US" altLang="zh-CN" dirty="0" err="1"/>
              <a:t>i</a:t>
            </a:r>
            <a:r>
              <a:rPr lang="en-US" altLang="zh-CN" dirty="0"/>
              <a:t> ++) for(</a:t>
            </a:r>
            <a:r>
              <a:rPr lang="en-US" altLang="zh-CN" dirty="0" err="1"/>
              <a:t>int</a:t>
            </a:r>
            <a:r>
              <a:rPr lang="en-US" altLang="zh-CN" dirty="0"/>
              <a:t> j = 0;j &lt; </a:t>
            </a:r>
            <a:r>
              <a:rPr lang="en-US" altLang="zh-CN" dirty="0" err="1"/>
              <a:t>i</a:t>
            </a:r>
            <a:r>
              <a:rPr lang="en-US" altLang="zh-CN" dirty="0"/>
              <a:t> ;j ++)f[</a:t>
            </a:r>
            <a:r>
              <a:rPr lang="en-US" altLang="zh-CN" dirty="0" err="1"/>
              <a:t>i</a:t>
            </a:r>
            <a:r>
              <a:rPr lang="en-US" altLang="zh-CN" dirty="0"/>
              <a:t>]=(f[</a:t>
            </a:r>
            <a:r>
              <a:rPr lang="en-US" altLang="zh-CN" dirty="0" err="1"/>
              <a:t>i</a:t>
            </a:r>
            <a:r>
              <a:rPr lang="en-US" altLang="zh-CN" dirty="0"/>
              <a:t>]+f[j]*c[</a:t>
            </a:r>
            <a:r>
              <a:rPr lang="en-US" altLang="zh-CN" dirty="0" err="1"/>
              <a:t>i</a:t>
            </a:r>
            <a:r>
              <a:rPr lang="en-US" altLang="zh-CN" dirty="0"/>
              <a:t>][j]*2); </a:t>
            </a:r>
          </a:p>
          <a:p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是组合数。 </a:t>
            </a:r>
          </a:p>
          <a:p>
            <a:r>
              <a:rPr lang="zh-CN" altLang="en-US" dirty="0"/>
              <a:t>意义就是有</a:t>
            </a:r>
            <a:r>
              <a:rPr lang="en-US" altLang="zh-CN" dirty="0"/>
              <a:t>j</a:t>
            </a:r>
            <a:r>
              <a:rPr lang="zh-CN" altLang="en-US" dirty="0"/>
              <a:t>个小球任意组合，剩下的组成最后一个集合，且这个集合选或不选的方案数。 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写成</a:t>
            </a:r>
            <a:r>
              <a:rPr lang="en-US" altLang="zh-CN" dirty="0" err="1"/>
              <a:t>fac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inv</a:t>
            </a:r>
            <a:r>
              <a:rPr lang="en-US" altLang="zh-CN" dirty="0"/>
              <a:t>[j]*</a:t>
            </a:r>
            <a:r>
              <a:rPr lang="en-US" altLang="zh-CN" dirty="0" err="1"/>
              <a:t>inv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-j]</a:t>
            </a:r>
            <a:r>
              <a:rPr lang="zh-CN" altLang="en-US" dirty="0"/>
              <a:t>，</a:t>
            </a:r>
            <a:r>
              <a:rPr lang="en-US" altLang="zh-CN" dirty="0" err="1"/>
              <a:t>fac</a:t>
            </a:r>
            <a:r>
              <a:rPr lang="zh-CN" altLang="en-US" dirty="0"/>
              <a:t>是阶乘，</a:t>
            </a:r>
            <a:r>
              <a:rPr lang="en-US" altLang="zh-CN" dirty="0" err="1"/>
              <a:t>inv</a:t>
            </a:r>
            <a:r>
              <a:rPr lang="zh-CN" altLang="en-US" dirty="0"/>
              <a:t>是阶乘的逆元，那么显然这是一个卷积的形式。由于是同层转移，所以要分治一下。 </a:t>
            </a:r>
          </a:p>
          <a:p>
            <a:r>
              <a:rPr lang="zh-CN" altLang="en-US" dirty="0"/>
              <a:t>做法就呼之欲出了，</a:t>
            </a:r>
            <a:r>
              <a:rPr lang="en-US" altLang="zh-CN" dirty="0"/>
              <a:t>NTT+</a:t>
            </a:r>
            <a:r>
              <a:rPr lang="zh-CN" altLang="en-US" dirty="0"/>
              <a:t>分治。</a:t>
            </a:r>
          </a:p>
        </p:txBody>
      </p:sp>
    </p:spTree>
    <p:extLst>
      <p:ext uri="{BB962C8B-B14F-4D97-AF65-F5344CB8AC3E}">
        <p14:creationId xmlns:p14="http://schemas.microsoft.com/office/powerpoint/2010/main" val="841136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83CE5-BA26-4995-BFEC-FADA9F6B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BZOJ4071: [Apio2015]</a:t>
            </a:r>
            <a:r>
              <a:rPr lang="zh-CN" altLang="en-US" dirty="0"/>
              <a:t>巴邻旁之桥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25FC4-EA62-438A-97C2-B9B4F761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 一条东西走向的穆西河将巴邻旁市一分为二，分割成了区域 </a:t>
            </a:r>
            <a:r>
              <a:rPr lang="en-US" altLang="zh-CN" dirty="0"/>
              <a:t>A </a:t>
            </a:r>
            <a:r>
              <a:rPr lang="zh-CN" altLang="en-US" dirty="0"/>
              <a:t>和区域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每一块区域沿着河岸都建了恰好 </a:t>
            </a:r>
            <a:r>
              <a:rPr lang="en-US" altLang="zh-CN" dirty="0"/>
              <a:t>1000000001 </a:t>
            </a:r>
            <a:r>
              <a:rPr lang="zh-CN" altLang="en-US" dirty="0"/>
              <a:t>栋的建筑，每条岸边的建筑都从 </a:t>
            </a:r>
            <a:r>
              <a:rPr lang="en-US" altLang="zh-CN" dirty="0"/>
              <a:t>0 </a:t>
            </a:r>
            <a:r>
              <a:rPr lang="zh-CN" altLang="en-US" dirty="0"/>
              <a:t>编号到 </a:t>
            </a:r>
            <a:r>
              <a:rPr lang="en-US" altLang="zh-CN" dirty="0"/>
              <a:t>1000000000</a:t>
            </a:r>
            <a:r>
              <a:rPr lang="zh-CN" altLang="en-US" dirty="0"/>
              <a:t>。相邻的每对建筑相隔 </a:t>
            </a:r>
            <a:r>
              <a:rPr lang="en-US" altLang="zh-CN" dirty="0"/>
              <a:t>1 </a:t>
            </a:r>
            <a:r>
              <a:rPr lang="zh-CN" altLang="en-US" dirty="0"/>
              <a:t>个单位距离，河的宽度也是 </a:t>
            </a:r>
            <a:r>
              <a:rPr lang="en-US" altLang="zh-CN" dirty="0"/>
              <a:t>1 </a:t>
            </a:r>
            <a:r>
              <a:rPr lang="zh-CN" altLang="en-US" dirty="0"/>
              <a:t>个单位长度。区域 </a:t>
            </a:r>
            <a:r>
              <a:rPr lang="en-US" altLang="zh-CN" dirty="0"/>
              <a:t>A </a:t>
            </a:r>
            <a:r>
              <a:rPr lang="zh-CN" altLang="en-US" dirty="0"/>
              <a:t>中的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号建筑物恰好与区域 </a:t>
            </a:r>
            <a:r>
              <a:rPr lang="en-US" altLang="zh-CN" dirty="0"/>
              <a:t>B </a:t>
            </a:r>
            <a:r>
              <a:rPr lang="zh-CN" altLang="en-US" dirty="0"/>
              <a:t>中的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号建筑物隔河相对。</a:t>
            </a:r>
          </a:p>
          <a:p>
            <a:r>
              <a:rPr lang="zh-CN" altLang="en-US" dirty="0"/>
              <a:t>城市中有 </a:t>
            </a:r>
            <a:r>
              <a:rPr lang="en-US" altLang="zh-CN" dirty="0"/>
              <a:t>N </a:t>
            </a:r>
            <a:r>
              <a:rPr lang="zh-CN" altLang="en-US" dirty="0"/>
              <a:t>个居民。第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个居民的房子在区域 </a:t>
            </a:r>
            <a:r>
              <a:rPr lang="en-US" altLang="zh-CN" dirty="0"/>
              <a:t>Pi </a:t>
            </a:r>
            <a:r>
              <a:rPr lang="zh-CN" altLang="en-US" dirty="0"/>
              <a:t>的 </a:t>
            </a:r>
            <a:r>
              <a:rPr lang="en-US" altLang="zh-CN" dirty="0"/>
              <a:t>Si </a:t>
            </a:r>
            <a:r>
              <a:rPr lang="zh-CN" altLang="en-US" dirty="0"/>
              <a:t>号建筑上，同时他的办公室坐落在 </a:t>
            </a:r>
            <a:r>
              <a:rPr lang="en-US" altLang="zh-CN" dirty="0"/>
              <a:t>Qi </a:t>
            </a:r>
            <a:r>
              <a:rPr lang="zh-CN" altLang="en-US" dirty="0"/>
              <a:t>区域的 </a:t>
            </a:r>
            <a:r>
              <a:rPr lang="en-US" altLang="zh-CN" dirty="0" err="1"/>
              <a:t>Ti</a:t>
            </a:r>
            <a:r>
              <a:rPr lang="en-US" altLang="zh-CN" dirty="0"/>
              <a:t> </a:t>
            </a:r>
            <a:r>
              <a:rPr lang="zh-CN" altLang="en-US" dirty="0"/>
              <a:t>号建筑上。一个居民的房子和办公室可能分布在河的两岸，这样他就必须要搭乘船只才能从家中去往办公室，这种情况让很多人都觉得不方便。为了使居民们可以开车去工作，政府决定建造不超过 </a:t>
            </a:r>
            <a:r>
              <a:rPr lang="en-US" altLang="zh-CN" dirty="0"/>
              <a:t>K </a:t>
            </a:r>
            <a:r>
              <a:rPr lang="zh-CN" altLang="en-US" dirty="0"/>
              <a:t>座横跨河流的大桥。</a:t>
            </a:r>
          </a:p>
          <a:p>
            <a:r>
              <a:rPr lang="zh-CN" altLang="en-US" dirty="0"/>
              <a:t>由于技术上的原因，每一座桥必须刚好连接河的两岸，桥梁必须严格垂直于河流，并且桥与桥之间不能相交。当政府建造最多 </a:t>
            </a:r>
            <a:r>
              <a:rPr lang="en-US" altLang="zh-CN" dirty="0"/>
              <a:t>K </a:t>
            </a:r>
            <a:r>
              <a:rPr lang="zh-CN" altLang="en-US" dirty="0"/>
              <a:t>座桥之后，设 </a:t>
            </a:r>
            <a:r>
              <a:rPr lang="en-US" altLang="zh-CN" dirty="0"/>
              <a:t>Di </a:t>
            </a:r>
            <a:r>
              <a:rPr lang="zh-CN" altLang="en-US" dirty="0"/>
              <a:t>表示第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个居民此时开车从家里到办公室的最短距离。请帮助政府建造桥梁，使得 </a:t>
            </a:r>
            <a:r>
              <a:rPr lang="en-US" altLang="zh-CN" dirty="0"/>
              <a:t>D1+D2+⋯+DN </a:t>
            </a:r>
            <a:r>
              <a:rPr lang="zh-CN" altLang="en-US" dirty="0"/>
              <a:t>最小。</a:t>
            </a:r>
            <a:endParaRPr lang="en-US" altLang="zh-CN" dirty="0"/>
          </a:p>
          <a:p>
            <a:r>
              <a:rPr lang="en-US" altLang="zh-CN" dirty="0"/>
              <a:t>K=1 or K=2</a:t>
            </a:r>
          </a:p>
          <a:p>
            <a:r>
              <a:rPr lang="en-US" altLang="zh-CN" dirty="0">
                <a:effectLst/>
              </a:rPr>
              <a:t>1≤N≤100000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2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2CBB-0379-49C1-8E34-895725B0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BZOJ4500: 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436DF-2148-4F80-876B-C0E39DA9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首先考虑这是一张二分图，设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行增加的权值，</a:t>
            </a:r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列增加的权值，那么就有下面的一些限制关系：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]+y[</a:t>
            </a:r>
            <a:r>
              <a:rPr lang="en-US" altLang="zh-CN" dirty="0" err="1"/>
              <a:t>i</a:t>
            </a:r>
            <a:r>
              <a:rPr lang="en-US" altLang="zh-CN" dirty="0"/>
              <a:t>]==c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于是我们将行当做左部点，列当做右部点，随便找一个初始点的权值设为随便一个数，</a:t>
            </a:r>
            <a:r>
              <a:rPr lang="en-US" altLang="zh-CN" dirty="0" err="1"/>
              <a:t>dfs</a:t>
            </a:r>
            <a:r>
              <a:rPr lang="zh-CN" altLang="en-US" dirty="0"/>
              <a:t>一遍判断是否矛盾即可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51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EBA9-FF9F-4EDD-9A5E-732E777D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BZOJ4071: [Apio2015]</a:t>
            </a:r>
            <a:r>
              <a:rPr lang="zh-CN" altLang="en-US" dirty="0"/>
              <a:t>巴邻旁之桥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CCAAA-CC27-4C56-9537-A05AE167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首先对于家和公司在同一侧的预处理掉，这样就只剩家和公司不在同一侧的情况了。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k=1</a:t>
            </a:r>
            <a:r>
              <a:rPr lang="zh-CN" altLang="en-US" dirty="0"/>
              <a:t>时，</a:t>
            </a:r>
            <a:r>
              <a:rPr lang="en-US" altLang="zh-CN" dirty="0" err="1"/>
              <a:t>ans</a:t>
            </a:r>
            <a:r>
              <a:rPr lang="en-US" altLang="zh-CN" dirty="0"/>
              <a:t>=∑abs(x-</a:t>
            </a:r>
            <a:r>
              <a:rPr lang="en-US" altLang="zh-CN" dirty="0" err="1"/>
              <a:t>pos</a:t>
            </a:r>
            <a:r>
              <a:rPr lang="en-US" altLang="zh-CN" dirty="0"/>
              <a:t>)+abs(y-</a:t>
            </a:r>
            <a:r>
              <a:rPr lang="en-US" altLang="zh-CN" dirty="0" err="1"/>
              <a:t>pos</a:t>
            </a:r>
            <a:r>
              <a:rPr lang="en-US" altLang="zh-CN" dirty="0"/>
              <a:t>);</a:t>
            </a:r>
            <a:r>
              <a:rPr lang="zh-CN" altLang="en-US" dirty="0"/>
              <a:t>注意到与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是否在两侧无关，所以用经典的中位数处理思想</a:t>
            </a:r>
            <a:r>
              <a:rPr lang="en-US" altLang="zh-CN" dirty="0"/>
              <a:t>sort</a:t>
            </a:r>
            <a:r>
              <a:rPr lang="zh-CN" altLang="en-US" dirty="0"/>
              <a:t>一遍取中位数贪心即可。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k=2</a:t>
            </a:r>
            <a:r>
              <a:rPr lang="zh-CN" altLang="en-US" dirty="0"/>
              <a:t>时，一个人要走的距离是</a:t>
            </a:r>
            <a:r>
              <a:rPr lang="en-US" altLang="zh-CN" dirty="0"/>
              <a:t>abs(x-</a:t>
            </a:r>
            <a:r>
              <a:rPr lang="en-US" altLang="zh-CN" dirty="0" err="1"/>
              <a:t>pos</a:t>
            </a:r>
            <a:r>
              <a:rPr lang="en-US" altLang="zh-CN" dirty="0"/>
              <a:t>)+abs(y-</a:t>
            </a:r>
            <a:r>
              <a:rPr lang="en-US" altLang="zh-CN" dirty="0" err="1"/>
              <a:t>pos</a:t>
            </a:r>
            <a:r>
              <a:rPr lang="en-US" altLang="zh-CN" dirty="0"/>
              <a:t>)</a:t>
            </a:r>
            <a:r>
              <a:rPr lang="zh-CN" altLang="en-US" dirty="0"/>
              <a:t>，让它最短就是让中点距</a:t>
            </a:r>
            <a:r>
              <a:rPr lang="en-US" altLang="zh-CN" dirty="0" err="1"/>
              <a:t>pos</a:t>
            </a:r>
            <a:r>
              <a:rPr lang="zh-CN" altLang="en-US" dirty="0"/>
              <a:t>尽可能近，于是我们将所有区间按中点排序，枚举从哪个中点分成两块，左面走左面的桥右面走右面的桥，平衡树或者权值线段树动态维护中位数即可。 </a:t>
            </a:r>
          </a:p>
        </p:txBody>
      </p:sp>
    </p:spTree>
    <p:extLst>
      <p:ext uri="{BB962C8B-B14F-4D97-AF65-F5344CB8AC3E}">
        <p14:creationId xmlns:p14="http://schemas.microsoft.com/office/powerpoint/2010/main" val="3119432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5C60-7CE9-4B0D-9D6D-C15905C5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bzoj4070: [Apio2015]</a:t>
            </a:r>
            <a:r>
              <a:rPr lang="zh-CN" altLang="en-US" dirty="0"/>
              <a:t>雅加达的摩天楼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38781-09D3-44B3-B950-4ED8F4E1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个摩天楼编号为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N-1</a:t>
            </a:r>
            <a:r>
              <a:rPr lang="zh-CN" altLang="en-US" dirty="0"/>
              <a:t>，给定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doge</a:t>
            </a:r>
            <a:r>
              <a:rPr lang="zh-CN" altLang="en-US" dirty="0"/>
              <a:t>，</a:t>
            </a:r>
            <a:r>
              <a:rPr lang="zh-CN" altLang="en-US" dirty="0">
                <a:effectLst/>
              </a:rPr>
              <a:t>编号依次是 </a:t>
            </a:r>
            <a:r>
              <a:rPr lang="en-US" altLang="zh-CN" dirty="0">
                <a:effectLst/>
              </a:rPr>
              <a:t>0 </a:t>
            </a:r>
            <a:r>
              <a:rPr lang="zh-CN" altLang="en-US" dirty="0">
                <a:effectLst/>
              </a:rPr>
              <a:t>到 </a:t>
            </a:r>
            <a:r>
              <a:rPr lang="en-US" altLang="zh-CN" dirty="0">
                <a:effectLst/>
              </a:rPr>
              <a:t>M−1</a:t>
            </a:r>
            <a:r>
              <a:rPr lang="zh-CN" altLang="en-US" dirty="0">
                <a:effectLst/>
              </a:rPr>
              <a:t>。编号为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最初居住于编号为 </a:t>
            </a:r>
            <a:r>
              <a:rPr lang="en-US" altLang="zh-CN" dirty="0">
                <a:effectLst/>
              </a:rPr>
              <a:t>Bi </a:t>
            </a:r>
            <a:r>
              <a:rPr lang="zh-CN" altLang="en-US" dirty="0">
                <a:effectLst/>
              </a:rPr>
              <a:t>的摩天楼，编号为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的跳跃能力为 </a:t>
            </a:r>
            <a:r>
              <a:rPr lang="en-US" altLang="zh-CN" dirty="0">
                <a:effectLst/>
              </a:rPr>
              <a:t>Pi 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Pi&gt;0</a:t>
            </a:r>
            <a:r>
              <a:rPr lang="zh-CN" altLang="en-US" dirty="0">
                <a:effectLst/>
              </a:rPr>
              <a:t>）。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在一次跳跃中，位于摩天楼 </a:t>
            </a:r>
            <a:r>
              <a:rPr lang="en-US" altLang="zh-CN" dirty="0">
                <a:effectLst/>
              </a:rPr>
              <a:t>b </a:t>
            </a:r>
            <a:r>
              <a:rPr lang="zh-CN" altLang="en-US" dirty="0">
                <a:effectLst/>
              </a:rPr>
              <a:t>而跳跃能力为 </a:t>
            </a:r>
            <a:r>
              <a:rPr lang="en-US" altLang="zh-CN" dirty="0">
                <a:effectLst/>
              </a:rPr>
              <a:t>p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可以跳跃到编号为 </a:t>
            </a:r>
            <a:r>
              <a:rPr lang="en-US" altLang="zh-CN" dirty="0">
                <a:effectLst/>
              </a:rPr>
              <a:t>b−p </a:t>
            </a:r>
            <a:r>
              <a:rPr lang="zh-CN" altLang="en-US" dirty="0">
                <a:effectLst/>
              </a:rPr>
              <a:t>（如果 </a:t>
            </a:r>
            <a:r>
              <a:rPr lang="en-US" altLang="zh-CN" dirty="0">
                <a:effectLst/>
              </a:rPr>
              <a:t>0≤b−p&lt;N</a:t>
            </a:r>
            <a:r>
              <a:rPr lang="zh-CN" altLang="en-US" dirty="0">
                <a:effectLst/>
              </a:rPr>
              <a:t>）或 </a:t>
            </a:r>
            <a:r>
              <a:rPr lang="en-US" altLang="zh-CN" dirty="0" err="1">
                <a:effectLst/>
              </a:rPr>
              <a:t>b+p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（如果 </a:t>
            </a:r>
            <a:r>
              <a:rPr lang="en-US" altLang="zh-CN" dirty="0">
                <a:effectLst/>
              </a:rPr>
              <a:t>0≤b+p&lt;N</a:t>
            </a:r>
            <a:r>
              <a:rPr lang="zh-CN" altLang="en-US" dirty="0">
                <a:effectLst/>
              </a:rPr>
              <a:t>）的摩天楼。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编号为 </a:t>
            </a:r>
            <a:r>
              <a:rPr lang="en-US" altLang="zh-CN" dirty="0">
                <a:effectLst/>
              </a:rPr>
              <a:t>0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是所有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的首领，它有一条紧急的消息要尽快传送给编号为 </a:t>
            </a:r>
            <a:r>
              <a:rPr lang="en-US" altLang="zh-CN" dirty="0">
                <a:effectLst/>
              </a:rPr>
              <a:t>1 </a:t>
            </a:r>
            <a:r>
              <a:rPr lang="zh-CN" altLang="en-US" dirty="0">
                <a:effectLst/>
              </a:rPr>
              <a:t>的 </a:t>
            </a:r>
            <a:r>
              <a:rPr lang="en-US" altLang="zh-CN" dirty="0">
                <a:effectLst/>
              </a:rPr>
              <a:t>doge</a:t>
            </a:r>
            <a:r>
              <a:rPr lang="zh-CN" altLang="en-US" dirty="0">
                <a:effectLst/>
              </a:rPr>
              <a:t>。任何一个收到消息的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有以下两个选择</a:t>
            </a:r>
            <a:r>
              <a:rPr lang="en-US" altLang="zh-CN" dirty="0">
                <a:effectLst/>
              </a:rPr>
              <a:t>:</a:t>
            </a:r>
          </a:p>
          <a:p>
            <a:pPr lvl="1"/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跳跃到其他摩天楼上；</a:t>
            </a:r>
          </a:p>
          <a:p>
            <a:pPr lvl="1"/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将消息传递给它当前所在的摩天楼上的其他 </a:t>
            </a:r>
            <a:r>
              <a:rPr lang="en-US" altLang="zh-CN" dirty="0">
                <a:effectLst/>
              </a:rPr>
              <a:t>doge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zh-CN" altLang="en-US" dirty="0">
                <a:effectLst/>
              </a:rPr>
              <a:t>请帮助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们计算将消息从 </a:t>
            </a:r>
            <a:r>
              <a:rPr lang="en-US" altLang="zh-CN" dirty="0">
                <a:effectLst/>
              </a:rPr>
              <a:t>0 </a:t>
            </a:r>
            <a:r>
              <a:rPr lang="zh-CN" altLang="en-US" dirty="0">
                <a:effectLst/>
              </a:rPr>
              <a:t>号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传递到 </a:t>
            </a:r>
            <a:r>
              <a:rPr lang="en-US" altLang="zh-CN" dirty="0">
                <a:effectLst/>
              </a:rPr>
              <a:t>1 </a:t>
            </a:r>
            <a:r>
              <a:rPr lang="zh-CN" altLang="en-US" dirty="0">
                <a:effectLst/>
              </a:rPr>
              <a:t>号 </a:t>
            </a:r>
            <a:r>
              <a:rPr lang="en-US" altLang="zh-CN" dirty="0">
                <a:effectLst/>
              </a:rPr>
              <a:t>doge </a:t>
            </a:r>
            <a:r>
              <a:rPr lang="zh-CN" altLang="en-US" dirty="0">
                <a:effectLst/>
              </a:rPr>
              <a:t>所需要的最少总跳跃步数，或者告诉它们消息永远不可能传递到 </a:t>
            </a:r>
            <a:r>
              <a:rPr lang="en-US" altLang="zh-CN" dirty="0">
                <a:effectLst/>
              </a:rPr>
              <a:t>1 </a:t>
            </a:r>
            <a:r>
              <a:rPr lang="zh-CN" altLang="en-US" dirty="0">
                <a:effectLst/>
              </a:rPr>
              <a:t>号 </a:t>
            </a:r>
            <a:r>
              <a:rPr lang="en-US" altLang="zh-CN" dirty="0">
                <a:effectLst/>
              </a:rPr>
              <a:t>doge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1≤N≤30000,1≤Pi≤30000,2≤M≤30000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929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4B64C-35A4-4385-A7F5-81FE4B93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bzoj4070: [Apio2015]</a:t>
            </a:r>
            <a:r>
              <a:rPr lang="zh-CN" altLang="en-US" dirty="0"/>
              <a:t>雅加达的摩天楼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24BB6-38B8-4B7E-BEE3-F223861F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注意到当步长</a:t>
            </a:r>
            <a:r>
              <a:rPr lang="en-US" altLang="zh-CN" dirty="0"/>
              <a:t>&gt;sqrt(n)</a:t>
            </a:r>
            <a:r>
              <a:rPr lang="zh-CN" altLang="en-US" dirty="0"/>
              <a:t>的时候，建出的边只有</a:t>
            </a:r>
            <a:r>
              <a:rPr lang="en-US" altLang="zh-CN" dirty="0"/>
              <a:t>sqrt(n)</a:t>
            </a:r>
            <a:r>
              <a:rPr lang="zh-CN" altLang="en-US" dirty="0"/>
              <a:t>条，所以步长</a:t>
            </a:r>
            <a:r>
              <a:rPr lang="en-US" altLang="zh-CN" dirty="0"/>
              <a:t>&gt;sqrt(n)</a:t>
            </a:r>
            <a:r>
              <a:rPr lang="zh-CN" altLang="en-US" dirty="0"/>
              <a:t>的时候解决了，那么步长 </a:t>
            </a:r>
            <a:r>
              <a:rPr lang="en-US" altLang="zh-CN" dirty="0"/>
              <a:t>&lt; sqrt(n)</a:t>
            </a:r>
            <a:r>
              <a:rPr lang="zh-CN" altLang="en-US" dirty="0"/>
              <a:t>呢？ </a:t>
            </a:r>
          </a:p>
          <a:p>
            <a:r>
              <a:rPr lang="zh-CN" altLang="en-US" dirty="0"/>
              <a:t>也就是说每个点向外的步长 </a:t>
            </a:r>
            <a:r>
              <a:rPr lang="en-US" altLang="zh-CN" dirty="0"/>
              <a:t>&lt; sqrt(n)</a:t>
            </a:r>
            <a:r>
              <a:rPr lang="zh-CN" altLang="en-US" dirty="0"/>
              <a:t>的边数不会超过</a:t>
            </a:r>
            <a:r>
              <a:rPr lang="en-US" altLang="zh-CN" dirty="0"/>
              <a:t>sqrt(n)</a:t>
            </a:r>
            <a:r>
              <a:rPr lang="zh-CN" altLang="en-US" dirty="0"/>
              <a:t>条，很多边都是重合的，只需要将它们合并即可。 </a:t>
            </a:r>
            <a:endParaRPr lang="en-US" altLang="zh-CN" dirty="0"/>
          </a:p>
          <a:p>
            <a:r>
              <a:rPr lang="zh-CN" altLang="en-US" dirty="0"/>
              <a:t>建好图后跑</a:t>
            </a:r>
            <a:r>
              <a:rPr lang="en-US" altLang="zh-CN" dirty="0" err="1"/>
              <a:t>dijkstra</a:t>
            </a:r>
            <a:r>
              <a:rPr lang="zh-CN" altLang="en-US" dirty="0"/>
              <a:t>即可。</a:t>
            </a:r>
          </a:p>
          <a:p>
            <a:r>
              <a:rPr lang="zh-CN" altLang="en-US" dirty="0"/>
              <a:t>总复杂度</a:t>
            </a:r>
            <a:r>
              <a:rPr lang="en-US" altLang="zh-CN" dirty="0"/>
              <a:t>(n* sqrt(n) *</a:t>
            </a:r>
            <a:r>
              <a:rPr lang="en-US" altLang="zh-CN" dirty="0" err="1"/>
              <a:t>logn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350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38AC-F6C4-4250-9899-13EFF2FE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BZOJ3232: </a:t>
            </a:r>
            <a:r>
              <a:rPr lang="zh-CN" altLang="en-US" dirty="0"/>
              <a:t>圈地游戏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DCF17-32D6-4289-819F-F4C4C479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DZY</a:t>
            </a:r>
            <a:r>
              <a:rPr lang="zh-CN" altLang="en-US" sz="1400" dirty="0"/>
              <a:t>家的后院有一块地，由</a:t>
            </a:r>
            <a:r>
              <a:rPr lang="en-US" altLang="zh-CN" sz="1400" dirty="0"/>
              <a:t>N</a:t>
            </a:r>
            <a:r>
              <a:rPr lang="zh-CN" altLang="en-US" sz="1400" dirty="0"/>
              <a:t>行</a:t>
            </a:r>
            <a:r>
              <a:rPr lang="en-US" altLang="zh-CN" sz="1400" dirty="0"/>
              <a:t>M</a:t>
            </a:r>
            <a:r>
              <a:rPr lang="zh-CN" altLang="en-US" sz="1400" dirty="0"/>
              <a:t>列的方格组成，格子内种的菜有一定的价值，并且每一条单位长度的格线有一定的费用。</a:t>
            </a:r>
          </a:p>
          <a:p>
            <a:r>
              <a:rPr lang="en-US" altLang="zh-CN" sz="1400" dirty="0"/>
              <a:t>DZY</a:t>
            </a:r>
            <a:r>
              <a:rPr lang="zh-CN" altLang="en-US" sz="1400" dirty="0"/>
              <a:t>喜欢在地里散步。他总是从任意一个格点出发，沿着格线行走直到回到出发点，且在行走途中不允许与已走过的路线有任何相交或触碰（出发点除外）。记这条封闭路线内部的格子总价值为</a:t>
            </a:r>
            <a:r>
              <a:rPr lang="en-US" altLang="zh-CN" sz="1400" dirty="0"/>
              <a:t>V</a:t>
            </a:r>
            <a:r>
              <a:rPr lang="zh-CN" altLang="en-US" sz="1400" dirty="0"/>
              <a:t>，路线上的费用总和为</a:t>
            </a:r>
            <a:r>
              <a:rPr lang="en-US" altLang="zh-CN" sz="1400" dirty="0"/>
              <a:t>C</a:t>
            </a:r>
            <a:r>
              <a:rPr lang="zh-CN" altLang="en-US" sz="1400" dirty="0"/>
              <a:t>，</a:t>
            </a:r>
            <a:r>
              <a:rPr lang="en-US" altLang="zh-CN" sz="1400" dirty="0"/>
              <a:t>DZY</a:t>
            </a:r>
            <a:r>
              <a:rPr lang="zh-CN" altLang="en-US" sz="1400" dirty="0"/>
              <a:t>想知道</a:t>
            </a:r>
            <a:r>
              <a:rPr lang="en-US" altLang="zh-CN" sz="1400" dirty="0"/>
              <a:t>V/C</a:t>
            </a:r>
            <a:r>
              <a:rPr lang="zh-CN" altLang="en-US" sz="1400" dirty="0"/>
              <a:t>的最大值是多少。</a:t>
            </a:r>
          </a:p>
        </p:txBody>
      </p:sp>
      <p:pic>
        <p:nvPicPr>
          <p:cNvPr id="2050" name="Picture 2" descr="http://www.lydsy.com/JudgeOnline/upload/201306/1.jpg">
            <a:extLst>
              <a:ext uri="{FF2B5EF4-FFF2-40B4-BE49-F238E27FC236}">
                <a16:creationId xmlns:a16="http://schemas.microsoft.com/office/drawing/2014/main" id="{3609572E-045E-46F9-AC6E-7DD04C4F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82" y="3011489"/>
            <a:ext cx="4239986" cy="27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17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6F8DE-8C51-4CCD-AF6E-743F5F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BZOJ3232: </a:t>
            </a:r>
            <a:r>
              <a:rPr lang="zh-CN" altLang="en-US" dirty="0"/>
              <a:t>圈地游戏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D17A4-9FCB-42F6-9BD8-6380375E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首先比值类型的最大值一般要二分答案转判定。现在要你找到一个环使得</a:t>
            </a:r>
            <a:r>
              <a:rPr lang="en-US" altLang="zh-CN" dirty="0"/>
              <a:t>C*mid-V&lt;0</a:t>
            </a:r>
            <a:r>
              <a:rPr lang="zh-CN" altLang="en-US" dirty="0"/>
              <a:t>。这十分类似</a:t>
            </a:r>
            <a:r>
              <a:rPr lang="en-US" altLang="zh-CN" dirty="0" err="1"/>
              <a:t>spfa</a:t>
            </a:r>
            <a:r>
              <a:rPr lang="zh-CN" altLang="en-US" dirty="0"/>
              <a:t>判负环</a:t>
            </a:r>
            <a:r>
              <a:rPr lang="en-US" altLang="zh-CN" dirty="0"/>
              <a:t>… </a:t>
            </a:r>
          </a:p>
          <a:p>
            <a:r>
              <a:rPr lang="zh-CN" altLang="en-US" dirty="0"/>
              <a:t>所以我们考虑建图找负环，每个网格线的交点向周围四个方向建边，边权怎么办呢？将格子上的数在列方向做前缀和，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表示第</a:t>
            </a:r>
            <a:r>
              <a:rPr lang="en-US" altLang="zh-CN" dirty="0"/>
              <a:t>j</a:t>
            </a:r>
            <a:r>
              <a:rPr lang="zh-CN" altLang="en-US" dirty="0"/>
              <a:t>列，前</a:t>
            </a:r>
            <a:r>
              <a:rPr lang="en-US" altLang="zh-CN" dirty="0" err="1"/>
              <a:t>i</a:t>
            </a:r>
            <a:r>
              <a:rPr lang="zh-CN" altLang="en-US" dirty="0"/>
              <a:t>行格子的权值和，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是横向的格线上的费用，那么横向格线的边从左向右方向的权值是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][j]*</a:t>
            </a:r>
            <a:r>
              <a:rPr lang="en-US" altLang="zh-CN" dirty="0" err="1"/>
              <a:t>mid+a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，从右往左的权值是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][j]*mid-a[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，表示对于每一列来说，加上第一次经过的那条边向上所有格子的权值，减去第二次经过的那条边向上所有格子的权值，加上第三次，减掉第四次</a:t>
            </a:r>
            <a:r>
              <a:rPr lang="en-US" altLang="zh-CN" dirty="0"/>
              <a:t>…</a:t>
            </a:r>
            <a:r>
              <a:rPr lang="zh-CN" altLang="en-US" dirty="0"/>
              <a:t>以此类推，这样如果原图中存在一条负环，就说明存在一条回路，使得</a:t>
            </a:r>
            <a:r>
              <a:rPr lang="en-US" altLang="zh-CN" dirty="0"/>
              <a:t>C*mid-V&lt;0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9156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2741C-D0F0-4B4C-86FF-0428E185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BZOJ2525: [Poi2011]Dynamite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C2C45-C335-4A54-B08E-5CE90C2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</a:t>
            </a:r>
            <a:r>
              <a:rPr lang="en-US" altLang="zh-CN" dirty="0"/>
              <a:t>N</a:t>
            </a:r>
            <a:r>
              <a:rPr lang="zh-CN" altLang="en-US" dirty="0"/>
              <a:t>个节点的树，其中某些点上面已经安置了炸药，现在需要点燃</a:t>
            </a:r>
            <a:r>
              <a:rPr lang="en-US" altLang="zh-CN" dirty="0"/>
              <a:t>M</a:t>
            </a:r>
            <a:r>
              <a:rPr lang="zh-CN" altLang="en-US" dirty="0"/>
              <a:t>个点上的引线引爆所有的炸药。</a:t>
            </a:r>
          </a:p>
          <a:p>
            <a:r>
              <a:rPr lang="zh-CN" altLang="en-US" dirty="0"/>
              <a:t>某个点上的引线被点燃后的</a:t>
            </a:r>
            <a:r>
              <a:rPr lang="en-US" altLang="zh-CN" dirty="0"/>
              <a:t>1</a:t>
            </a:r>
            <a:r>
              <a:rPr lang="zh-CN" altLang="en-US" dirty="0"/>
              <a:t>单位时间内，在树上和它相邻的点的引线会被点燃。如果一个有炸药的点的引信被点燃，那么这个点上的炸药会爆炸。</a:t>
            </a:r>
          </a:p>
          <a:p>
            <a:r>
              <a:rPr lang="zh-CN" altLang="en-US" dirty="0"/>
              <a:t>求引爆所有炸药的最短时间。</a:t>
            </a:r>
          </a:p>
          <a:p>
            <a:r>
              <a:rPr lang="en-US" altLang="zh-CN" dirty="0"/>
              <a:t>1&lt;=m&lt;=n&lt;=300000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61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06494-38E9-4025-94DD-9F36F484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BZOJ2525: [Poi2011]Dynamite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8D959-72B7-4FDF-8D97-9E6C11AC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二分答案，我们只需要判定是否存在</a:t>
            </a:r>
            <a:r>
              <a:rPr lang="en-US" altLang="zh-CN" dirty="0"/>
              <a:t>M</a:t>
            </a:r>
            <a:r>
              <a:rPr lang="zh-CN" altLang="en-US" dirty="0"/>
              <a:t>个点能够在</a:t>
            </a:r>
            <a:r>
              <a:rPr lang="en-US" altLang="zh-CN" dirty="0"/>
              <a:t>mid</a:t>
            </a:r>
            <a:r>
              <a:rPr lang="zh-CN" altLang="en-US" dirty="0"/>
              <a:t>范围内到达所有关键点。 </a:t>
            </a:r>
          </a:p>
          <a:p>
            <a:r>
              <a:rPr lang="zh-CN" altLang="en-US" dirty="0"/>
              <a:t>考虑树形贪心。一个关键点要么被它的子树内的点管理，要么被它子树外的点管理，于是我们记录两个值，</a:t>
            </a:r>
            <a:r>
              <a:rPr lang="en-US" altLang="zh-CN" dirty="0"/>
              <a:t>first</a:t>
            </a:r>
            <a:r>
              <a:rPr lang="zh-CN" altLang="en-US" dirty="0"/>
              <a:t>表示以</a:t>
            </a:r>
            <a:r>
              <a:rPr lang="en-US" altLang="zh-CN" dirty="0"/>
              <a:t>x</a:t>
            </a:r>
            <a:r>
              <a:rPr lang="zh-CN" altLang="en-US" dirty="0"/>
              <a:t>为根的子树中目前还没有人管理的关键点距离</a:t>
            </a:r>
            <a:r>
              <a:rPr lang="en-US" altLang="zh-CN" dirty="0"/>
              <a:t>x</a:t>
            </a:r>
            <a:r>
              <a:rPr lang="zh-CN" altLang="en-US" dirty="0"/>
              <a:t>的最远的距离，</a:t>
            </a:r>
            <a:r>
              <a:rPr lang="en-US" altLang="zh-CN" dirty="0"/>
              <a:t>second</a:t>
            </a:r>
            <a:r>
              <a:rPr lang="zh-CN" altLang="en-US" dirty="0"/>
              <a:t>表示以</a:t>
            </a:r>
            <a:r>
              <a:rPr lang="en-US" altLang="zh-CN" dirty="0"/>
              <a:t>x</a:t>
            </a:r>
            <a:r>
              <a:rPr lang="zh-CN" altLang="en-US" dirty="0"/>
              <a:t>为根的子树中选择了的点距离</a:t>
            </a:r>
            <a:r>
              <a:rPr lang="en-US" altLang="zh-CN" dirty="0"/>
              <a:t>x</a:t>
            </a:r>
            <a:r>
              <a:rPr lang="zh-CN" altLang="en-US" dirty="0"/>
              <a:t>的最近的距离。 </a:t>
            </a:r>
          </a:p>
          <a:p>
            <a:r>
              <a:rPr lang="zh-CN" altLang="en-US" dirty="0"/>
              <a:t>显然</a:t>
            </a:r>
            <a:r>
              <a:rPr lang="en-US" altLang="zh-CN" dirty="0"/>
              <a:t>if(</a:t>
            </a:r>
            <a:r>
              <a:rPr lang="en-US" altLang="zh-CN" dirty="0" err="1"/>
              <a:t>first+second</a:t>
            </a:r>
            <a:r>
              <a:rPr lang="en-US" altLang="zh-CN" dirty="0"/>
              <a:t>&lt;=mid)</a:t>
            </a:r>
            <a:r>
              <a:rPr lang="zh-CN" altLang="en-US" dirty="0"/>
              <a:t>以</a:t>
            </a:r>
            <a:r>
              <a:rPr lang="en-US" altLang="zh-CN" dirty="0"/>
              <a:t>x</a:t>
            </a:r>
            <a:r>
              <a:rPr lang="zh-CN" altLang="en-US" dirty="0"/>
              <a:t>为根的树是可以自己处理的，但是</a:t>
            </a:r>
            <a:r>
              <a:rPr lang="en-US" altLang="zh-CN" dirty="0"/>
              <a:t>if(first==mid)</a:t>
            </a:r>
            <a:r>
              <a:rPr lang="zh-CN" altLang="en-US" dirty="0"/>
              <a:t>就意味着必须要选择</a:t>
            </a:r>
            <a:r>
              <a:rPr lang="en-US" altLang="zh-CN" dirty="0"/>
              <a:t>x</a:t>
            </a:r>
            <a:r>
              <a:rPr lang="zh-CN" altLang="en-US" dirty="0"/>
              <a:t>这个点了， 因为在向上一个点距离就超过</a:t>
            </a:r>
            <a:r>
              <a:rPr lang="en-US" altLang="zh-CN" dirty="0"/>
              <a:t>mid</a:t>
            </a:r>
            <a:r>
              <a:rPr lang="zh-CN" altLang="en-US" dirty="0"/>
              <a:t>了，这时候强制选择</a:t>
            </a:r>
            <a:r>
              <a:rPr lang="en-US" altLang="zh-CN" dirty="0"/>
              <a:t>x</a:t>
            </a:r>
            <a:r>
              <a:rPr lang="zh-CN" altLang="en-US" dirty="0"/>
              <a:t>这个点，并更新</a:t>
            </a:r>
            <a:r>
              <a:rPr lang="en-US" altLang="zh-CN" dirty="0"/>
              <a:t>first</a:t>
            </a:r>
            <a:r>
              <a:rPr lang="zh-CN" altLang="en-US" dirty="0"/>
              <a:t>，</a:t>
            </a:r>
            <a:r>
              <a:rPr lang="en-US" altLang="zh-CN" dirty="0"/>
              <a:t>second</a:t>
            </a:r>
            <a:r>
              <a:rPr lang="zh-CN" altLang="en-US" dirty="0"/>
              <a:t>即可。 </a:t>
            </a:r>
          </a:p>
          <a:p>
            <a:r>
              <a:rPr lang="zh-CN" altLang="en-US" dirty="0"/>
              <a:t>注意树形贪心结束要判断一下</a:t>
            </a:r>
            <a:r>
              <a:rPr lang="en-US" altLang="zh-CN" dirty="0"/>
              <a:t>1</a:t>
            </a:r>
            <a:r>
              <a:rPr lang="zh-CN" altLang="en-US" dirty="0"/>
              <a:t>号节点是不是已经处理完了</a:t>
            </a:r>
          </a:p>
        </p:txBody>
      </p:sp>
    </p:spTree>
    <p:extLst>
      <p:ext uri="{BB962C8B-B14F-4D97-AF65-F5344CB8AC3E}">
        <p14:creationId xmlns:p14="http://schemas.microsoft.com/office/powerpoint/2010/main" val="64573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D2379-37A9-4754-BB24-EF965E46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BZOJ4378: [POI2015]</a:t>
            </a:r>
            <a:r>
              <a:rPr lang="en-US" altLang="zh-CN" dirty="0" err="1"/>
              <a:t>Logistyka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C58C8-0AB8-43F7-BCCE-943B7BA7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维护一个长度为</a:t>
            </a:r>
            <a:r>
              <a:rPr lang="en-US" altLang="zh-CN" dirty="0"/>
              <a:t>n</a:t>
            </a:r>
            <a:r>
              <a:rPr lang="zh-CN" altLang="en-US" dirty="0"/>
              <a:t>的序列，一开始都是</a:t>
            </a:r>
            <a:r>
              <a:rPr lang="en-US" altLang="zh-CN" dirty="0"/>
              <a:t>0</a:t>
            </a:r>
            <a:r>
              <a:rPr lang="zh-CN" altLang="en-US" dirty="0"/>
              <a:t>，支持以下两种操作：</a:t>
            </a:r>
          </a:p>
          <a:p>
            <a:r>
              <a:rPr lang="en-US" altLang="zh-CN" dirty="0"/>
              <a:t>1.U k a </a:t>
            </a:r>
            <a:r>
              <a:rPr lang="zh-CN" altLang="en-US" dirty="0"/>
              <a:t>将序列中第</a:t>
            </a:r>
            <a:r>
              <a:rPr lang="en-US" altLang="zh-CN" dirty="0"/>
              <a:t>k</a:t>
            </a:r>
            <a:r>
              <a:rPr lang="zh-CN" altLang="en-US" dirty="0"/>
              <a:t>个数修改为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2.Z c s </a:t>
            </a:r>
            <a:r>
              <a:rPr lang="zh-CN" altLang="en-US" dirty="0"/>
              <a:t>在这个序列上，每次选出</a:t>
            </a:r>
            <a:r>
              <a:rPr lang="en-US" altLang="zh-CN" dirty="0"/>
              <a:t>c</a:t>
            </a:r>
            <a:r>
              <a:rPr lang="zh-CN" altLang="en-US" dirty="0"/>
              <a:t>个正数，并将它们都减去</a:t>
            </a:r>
            <a:r>
              <a:rPr lang="en-US" altLang="zh-CN" dirty="0"/>
              <a:t>1</a:t>
            </a:r>
            <a:r>
              <a:rPr lang="zh-CN" altLang="en-US" dirty="0"/>
              <a:t>，询问能否进行</a:t>
            </a:r>
            <a:r>
              <a:rPr lang="en-US" altLang="zh-CN" dirty="0"/>
              <a:t>s</a:t>
            </a:r>
            <a:r>
              <a:rPr lang="zh-CN" altLang="en-US" dirty="0"/>
              <a:t>次操作。</a:t>
            </a:r>
            <a:endParaRPr lang="en-US" altLang="zh-CN" dirty="0"/>
          </a:p>
          <a:p>
            <a:r>
              <a:rPr lang="en-US" altLang="zh-CN" dirty="0">
                <a:effectLst/>
              </a:rPr>
              <a:t>1&lt;=</a:t>
            </a:r>
            <a:r>
              <a:rPr lang="en-US" altLang="zh-CN" dirty="0" err="1">
                <a:effectLst/>
              </a:rPr>
              <a:t>n,m</a:t>
            </a:r>
            <a:r>
              <a:rPr lang="en-US" altLang="zh-CN" dirty="0">
                <a:effectLst/>
              </a:rPr>
              <a:t>&lt;=1000000</a:t>
            </a:r>
          </a:p>
          <a:p>
            <a:r>
              <a:rPr lang="en-US" altLang="zh-CN" dirty="0">
                <a:effectLst/>
              </a:rPr>
              <a:t>1&lt;=</a:t>
            </a:r>
            <a:r>
              <a:rPr lang="en-US" altLang="zh-CN" dirty="0" err="1">
                <a:effectLst/>
              </a:rPr>
              <a:t>k,c</a:t>
            </a:r>
            <a:r>
              <a:rPr lang="en-US" altLang="zh-CN" dirty="0">
                <a:effectLst/>
              </a:rPr>
              <a:t>&lt;=n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0&lt;=a&lt;=10^9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1&lt;=s&lt;=10^9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1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7636-31B4-4591-83C4-CA9F0C8F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BZOJ4378: [POI2015]</a:t>
            </a:r>
            <a:r>
              <a:rPr lang="en-US" altLang="zh-CN" dirty="0" err="1"/>
              <a:t>Logistyka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5A923-0911-42C4-AACF-17A91C94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每个数对答案的贡献</a:t>
            </a:r>
            <a:r>
              <a:rPr lang="en-US" altLang="zh-CN" dirty="0"/>
              <a:t>=min(a[</a:t>
            </a:r>
            <a:r>
              <a:rPr lang="en-US" altLang="zh-CN" dirty="0" err="1"/>
              <a:t>i</a:t>
            </a:r>
            <a:r>
              <a:rPr lang="en-US" altLang="zh-CN" dirty="0"/>
              <a:t>],s)</a:t>
            </a:r>
          </a:p>
          <a:p>
            <a:r>
              <a:rPr lang="zh-CN" altLang="en-US" dirty="0"/>
              <a:t>所以用树状数组维护小于等于每个数的权值和以及个数</a:t>
            </a:r>
          </a:p>
          <a:p>
            <a:r>
              <a:rPr lang="zh-CN" altLang="en-US" dirty="0"/>
              <a:t>每次对于一个</a:t>
            </a:r>
            <a:r>
              <a:rPr lang="en-US" altLang="zh-CN" dirty="0"/>
              <a:t>s</a:t>
            </a:r>
            <a:r>
              <a:rPr lang="zh-CN" altLang="en-US" dirty="0"/>
              <a:t>，把小于</a:t>
            </a:r>
            <a:r>
              <a:rPr lang="en-US" altLang="zh-CN" dirty="0"/>
              <a:t>s</a:t>
            </a:r>
            <a:r>
              <a:rPr lang="zh-CN" altLang="en-US" dirty="0"/>
              <a:t>的所有数加起来，再把大于</a:t>
            </a:r>
            <a:r>
              <a:rPr lang="en-US" altLang="zh-CN" dirty="0"/>
              <a:t>s</a:t>
            </a:r>
            <a:r>
              <a:rPr lang="zh-CN" altLang="en-US" dirty="0"/>
              <a:t>的当成</a:t>
            </a:r>
            <a:r>
              <a:rPr lang="en-US" altLang="zh-CN" dirty="0"/>
              <a:t>s</a:t>
            </a:r>
            <a:r>
              <a:rPr lang="zh-CN" altLang="en-US" dirty="0"/>
              <a:t>，统计一下贡献，看能否实现</a:t>
            </a:r>
          </a:p>
        </p:txBody>
      </p:sp>
    </p:spTree>
    <p:extLst>
      <p:ext uri="{BB962C8B-B14F-4D97-AF65-F5344CB8AC3E}">
        <p14:creationId xmlns:p14="http://schemas.microsoft.com/office/powerpoint/2010/main" val="43949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A127-0CC9-40AF-9612-1AC658D4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1778: [Usaco2010 </a:t>
            </a:r>
            <a:r>
              <a:rPr lang="en-US" altLang="zh-CN" dirty="0" err="1">
                <a:effectLst/>
              </a:rPr>
              <a:t>Hol</a:t>
            </a:r>
            <a:r>
              <a:rPr lang="en-US" altLang="zh-CN" dirty="0">
                <a:effectLst/>
              </a:rPr>
              <a:t>]</a:t>
            </a:r>
            <a:r>
              <a:rPr lang="en-US" altLang="zh-CN" dirty="0" err="1">
                <a:effectLst/>
              </a:rPr>
              <a:t>Dotp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驱逐猪猡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C449D-278D-48CB-BDA7-B570A544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给定一个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个点的无向图，节点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有一个炸弹，在每个单位时间内，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有可能在这个节点以</a:t>
            </a:r>
            <a:r>
              <a:rPr lang="en-US" altLang="zh-CN" dirty="0">
                <a:effectLst/>
              </a:rPr>
              <a:t>p/q</a:t>
            </a:r>
            <a:r>
              <a:rPr lang="zh-CN" altLang="en-US" dirty="0">
                <a:effectLst/>
              </a:rPr>
              <a:t>的概率炸掉，或者随机选择一条出去的路到其他的节点上。问最终炸弹在每个节点上爆炸的概率。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43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18C8-3FDC-490B-8257-588E08C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en-US" altLang="zh-CN" dirty="0">
                <a:effectLst/>
              </a:rPr>
              <a:t>1778: [Usaco2010 </a:t>
            </a:r>
            <a:r>
              <a:rPr lang="en-US" altLang="zh-CN" dirty="0" err="1">
                <a:effectLst/>
              </a:rPr>
              <a:t>Hol</a:t>
            </a:r>
            <a:r>
              <a:rPr lang="en-US" altLang="zh-CN" dirty="0">
                <a:effectLst/>
              </a:rPr>
              <a:t>]</a:t>
            </a:r>
            <a:r>
              <a:rPr lang="en-US" altLang="zh-CN" dirty="0" err="1">
                <a:effectLst/>
              </a:rPr>
              <a:t>Dotp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驱逐猪猡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E813D-9E86-40C0-AB59-4AF89486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表示走到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的概率，则</a:t>
            </a:r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[u]=∑</a:t>
            </a:r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[v]*(1-p/q)/degree[v]+(u==1)*(1-p/q)</a:t>
            </a:r>
          </a:p>
          <a:p>
            <a:r>
              <a:rPr lang="zh-CN" altLang="en-US" dirty="0">
                <a:effectLst/>
              </a:rPr>
              <a:t>高斯消元即可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注意这里</a:t>
            </a:r>
            <a:r>
              <a:rPr lang="en-US" altLang="zh-CN" dirty="0" err="1">
                <a:effectLst/>
              </a:rPr>
              <a:t>dp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]</a:t>
            </a:r>
            <a:r>
              <a:rPr lang="zh-CN" altLang="en-US" dirty="0">
                <a:effectLst/>
              </a:rPr>
              <a:t>不能表示为在</a:t>
            </a:r>
            <a:r>
              <a:rPr lang="en-US" altLang="zh-CN" dirty="0" err="1">
                <a:effectLst/>
              </a:rPr>
              <a:t>i</a:t>
            </a:r>
            <a:r>
              <a:rPr lang="zh-CN" altLang="en-US" dirty="0">
                <a:effectLst/>
              </a:rPr>
              <a:t>爆炸的概率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2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DE8D2-7474-4C33-8998-C80AEA46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BZOJ1150: [CTSC2007]</a:t>
            </a:r>
            <a:r>
              <a:rPr lang="zh-CN" altLang="en-US" dirty="0">
                <a:effectLst/>
              </a:rPr>
              <a:t>数据备份</a:t>
            </a:r>
            <a:r>
              <a:rPr lang="en-US" altLang="zh-CN" dirty="0">
                <a:effectLst/>
              </a:rPr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79230-238F-4D15-B0FA-AD51C264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数轴上有</a:t>
            </a:r>
            <a:r>
              <a:rPr lang="en-US" altLang="zh-CN" dirty="0"/>
              <a:t>n</a:t>
            </a:r>
            <a:r>
              <a:rPr lang="zh-CN" altLang="en-US" dirty="0"/>
              <a:t>个点，选出其中的</a:t>
            </a:r>
            <a:r>
              <a:rPr lang="en-US" altLang="zh-CN" dirty="0"/>
              <a:t>k</a:t>
            </a:r>
            <a:r>
              <a:rPr lang="zh-CN" altLang="en-US" dirty="0"/>
              <a:t>对点，选出的点只允许出现在一对里，使得每对点距离的总和最小。</a:t>
            </a:r>
            <a:endParaRPr lang="en-US" altLang="zh-CN" dirty="0"/>
          </a:p>
          <a:p>
            <a:r>
              <a:rPr lang="zh-CN" altLang="en-US" dirty="0"/>
              <a:t>𝑛≤</a:t>
            </a:r>
            <a:r>
              <a:rPr lang="en-US" altLang="zh-CN" dirty="0"/>
              <a:t>100000,</a:t>
            </a:r>
            <a:r>
              <a:rPr lang="zh-CN" altLang="en-US" dirty="0"/>
              <a:t>𝑘≤𝑛</a:t>
            </a:r>
            <a:r>
              <a:rPr lang="en-US" altLang="zh-CN" dirty="0"/>
              <a:t>/2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7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7652</TotalTime>
  <Words>4797</Words>
  <Application>Microsoft Office PowerPoint</Application>
  <PresentationFormat>宽屏</PresentationFormat>
  <Paragraphs>193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宋体</vt:lpstr>
      <vt:lpstr>Arial</vt:lpstr>
      <vt:lpstr>Bookman Old Style</vt:lpstr>
      <vt:lpstr>Cambria Math</vt:lpstr>
      <vt:lpstr>Rockwell</vt:lpstr>
      <vt:lpstr>Damask</vt:lpstr>
      <vt:lpstr>杂题选讲</vt:lpstr>
      <vt:lpstr>PowerPoint 演示文稿</vt:lpstr>
      <vt:lpstr>BZOJ4500: 矩阵</vt:lpstr>
      <vt:lpstr>BZOJ4500: 矩阵</vt:lpstr>
      <vt:lpstr>BZOJ4378: [POI2015]Logistyka</vt:lpstr>
      <vt:lpstr>BZOJ4378: [POI2015]Logistyka</vt:lpstr>
      <vt:lpstr>BZOJ1778: [Usaco2010 Hol]Dotp 驱逐猪猡</vt:lpstr>
      <vt:lpstr>BZOJ1778: [Usaco2010 Hol]Dotp 驱逐猪猡</vt:lpstr>
      <vt:lpstr>BZOJ1150: [CTSC2007]数据备份Backup</vt:lpstr>
      <vt:lpstr>BZOJ1150: [CTSC2007]数据备份Backup</vt:lpstr>
      <vt:lpstr>Cf172 k-Maximum Subsequence Sum</vt:lpstr>
      <vt:lpstr>Cf172 k-Maximum Subsequence Sum</vt:lpstr>
      <vt:lpstr>BZOJ4444: [Scoi2015]国旗计划</vt:lpstr>
      <vt:lpstr>BZOJ4444: [Scoi2015]国旗计划</vt:lpstr>
      <vt:lpstr>BZOJ4373: 算术天才⑨与等差数列</vt:lpstr>
      <vt:lpstr>BZOJ4373: 算术天才⑨与等差数列</vt:lpstr>
      <vt:lpstr>BZOJ2851: 极限满月</vt:lpstr>
      <vt:lpstr>BZOJ2851: 极限满月</vt:lpstr>
      <vt:lpstr>BZOJ3504: [Cqoi2014]危桥</vt:lpstr>
      <vt:lpstr>BZOJ3504: [Cqoi2014]危桥</vt:lpstr>
      <vt:lpstr>BZOJ3237: [Ahoi2013]连通图</vt:lpstr>
      <vt:lpstr>BZOJ3237: [Ahoi2013]连通图</vt:lpstr>
      <vt:lpstr>BZOJ2006: [NOI2010]超级钢琴</vt:lpstr>
      <vt:lpstr>BZOJ2006: [NOI2010]超级钢琴</vt:lpstr>
      <vt:lpstr>BZOJ2956: 模积和</vt:lpstr>
      <vt:lpstr>BZOJ2956: 模积和</vt:lpstr>
      <vt:lpstr>BZOJ3879: SvT</vt:lpstr>
      <vt:lpstr>BZOJ3879: SvT</vt:lpstr>
      <vt:lpstr>BZOJ1195: [HNOI2006]最短母串</vt:lpstr>
      <vt:lpstr>BZOJ1195: [HNOI2006]最短母串</vt:lpstr>
      <vt:lpstr>cf</vt:lpstr>
      <vt:lpstr>cf</vt:lpstr>
      <vt:lpstr>不知名</vt:lpstr>
      <vt:lpstr>不知名</vt:lpstr>
      <vt:lpstr>bzoj4430: [Nwerc2015]Guessing Camels赌骆驼</vt:lpstr>
      <vt:lpstr>bzoj4430: [Nwerc2015]Guessing Camels赌骆驼</vt:lpstr>
      <vt:lpstr>BZoj4555: [Tjoi2016&amp;Heoi2016]求和</vt:lpstr>
      <vt:lpstr>BZoj4555: [Tjoi2016&amp;Heoi2016]求和</vt:lpstr>
      <vt:lpstr>BZOJ4071: [Apio2015]巴邻旁之桥</vt:lpstr>
      <vt:lpstr>BZOJ4071: [Apio2015]巴邻旁之桥</vt:lpstr>
      <vt:lpstr>bzoj4070: [Apio2015]雅加达的摩天楼</vt:lpstr>
      <vt:lpstr>bzoj4070: [Apio2015]雅加达的摩天楼</vt:lpstr>
      <vt:lpstr>BZOJ3232: 圈地游戏</vt:lpstr>
      <vt:lpstr>BZOJ3232: 圈地游戏</vt:lpstr>
      <vt:lpstr>BZOJ2525: [Poi2011]Dynamite</vt:lpstr>
      <vt:lpstr>BZOJ2525: [Poi2011]Dynamite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杂题选讲</dc:title>
  <dc:creator>MirrorGray</dc:creator>
  <cp:lastModifiedBy>MirrorGray</cp:lastModifiedBy>
  <cp:revision>268</cp:revision>
  <dcterms:created xsi:type="dcterms:W3CDTF">2017-09-30T00:29:27Z</dcterms:created>
  <dcterms:modified xsi:type="dcterms:W3CDTF">2018-02-08T09:17:25Z</dcterms:modified>
</cp:coreProperties>
</file>