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6" r:id="rId71"/>
    <p:sldId id="327" r:id="rId72"/>
    <p:sldId id="328" r:id="rId73"/>
    <p:sldId id="329" r:id="rId74"/>
    <p:sldId id="330" r:id="rId75"/>
    <p:sldId id="325" r:id="rId76"/>
    <p:sldId id="331" r:id="rId77"/>
    <p:sldId id="332" r:id="rId78"/>
    <p:sldId id="333" r:id="rId79"/>
    <p:sldId id="334" r:id="rId80"/>
    <p:sldId id="335" r:id="rId81"/>
    <p:sldId id="337" r:id="rId82"/>
    <p:sldId id="336" r:id="rId83"/>
    <p:sldId id="338" r:id="rId84"/>
    <p:sldId id="339" r:id="rId85"/>
    <p:sldId id="340" r:id="rId86"/>
    <p:sldId id="341" r:id="rId87"/>
    <p:sldId id="342"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autoAdjust="0"/>
  </p:normalViewPr>
  <p:slideViewPr>
    <p:cSldViewPr snapToGrid="0">
      <p:cViewPr varScale="1">
        <p:scale>
          <a:sx n="91" d="100"/>
          <a:sy n="91" d="100"/>
        </p:scale>
        <p:origin x="84" y="78"/>
      </p:cViewPr>
      <p:guideLst>
        <p:guide orient="horz" pos="2160"/>
        <p:guide pos="3840"/>
      </p:guideLst>
    </p:cSldViewPr>
  </p:slideViewPr>
  <p:outlineViewPr>
    <p:cViewPr>
      <p:scale>
        <a:sx n="33" d="100"/>
        <a:sy n="33" d="100"/>
      </p:scale>
      <p:origin x="96" y="151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264180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345492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4782A3-EA9A-4C1A-A81B-7A074A91E1C7}"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8762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1321706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782A3-EA9A-4C1A-A81B-7A074A91E1C7}"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88899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编辑母版文本样式</a:t>
            </a:r>
          </a:p>
        </p:txBody>
      </p:sp>
      <p:sp>
        <p:nvSpPr>
          <p:cNvPr id="5" name="Date Placeholder 4"/>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356195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2826338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323409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2019028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3288358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1319863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357715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289706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259232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3401785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10E2EF5-AADF-45EF-826A-5AC55E33BDF8}" type="datetimeFigureOut">
              <a:rPr lang="zh-CN" altLang="en-US" smtClean="0"/>
              <a:t>2018/2/21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184999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0E2EF5-AADF-45EF-826A-5AC55E33BDF8}" type="datetimeFigureOut">
              <a:rPr lang="zh-CN" altLang="en-US" smtClean="0"/>
              <a:t>2018/2/21</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44782A3-EA9A-4C1A-A81B-7A074A91E1C7}" type="slidenum">
              <a:rPr lang="zh-CN" altLang="en-US" smtClean="0"/>
              <a:t>‹#›</a:t>
            </a:fld>
            <a:endParaRPr lang="zh-CN" altLang="en-US"/>
          </a:p>
        </p:txBody>
      </p:sp>
    </p:spTree>
    <p:extLst>
      <p:ext uri="{BB962C8B-B14F-4D97-AF65-F5344CB8AC3E}">
        <p14:creationId xmlns:p14="http://schemas.microsoft.com/office/powerpoint/2010/main" val="1570342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Problem%201023.%20--%20%5bSHOI2008%5dcactus&#20185;&#20154;&#25484;&#22270;.html"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D83F6-4D27-41D5-BF24-D36735CA8E50}"/>
              </a:ext>
            </a:extLst>
          </p:cNvPr>
          <p:cNvSpPr>
            <a:spLocks noGrp="1"/>
          </p:cNvSpPr>
          <p:nvPr>
            <p:ph type="ctrTitle"/>
          </p:nvPr>
        </p:nvSpPr>
        <p:spPr/>
        <p:txBody>
          <a:bodyPr/>
          <a:lstStyle/>
          <a:p>
            <a:r>
              <a:rPr lang="zh-CN" altLang="en-US" dirty="0"/>
              <a:t>动态规划</a:t>
            </a:r>
          </a:p>
        </p:txBody>
      </p:sp>
      <p:sp>
        <p:nvSpPr>
          <p:cNvPr id="3" name="副标题 2">
            <a:extLst>
              <a:ext uri="{FF2B5EF4-FFF2-40B4-BE49-F238E27FC236}">
                <a16:creationId xmlns:a16="http://schemas.microsoft.com/office/drawing/2014/main" id="{8ECF8E8D-1058-4DC5-8B50-FA7AA84E6809}"/>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817005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Donkey and Stars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先进行线性变换，将a1,a2变为[0,PI/2]，就变为最长上升子序列问题了。</a:t>
            </a:r>
          </a:p>
        </p:txBody>
      </p:sp>
    </p:spTree>
    <p:extLst>
      <p:ext uri="{BB962C8B-B14F-4D97-AF65-F5344CB8AC3E}">
        <p14:creationId xmlns:p14="http://schemas.microsoft.com/office/powerpoint/2010/main" val="573732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Transferring Pyramid</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一个三角形金字塔，两种操作：单点修改代价为3，修改一个点到底部的三角形，代价为2+size。给出N个需要被修改的点，问最小代价。</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1&lt;=n,k&lt;=10^5。</a:t>
            </a:r>
          </a:p>
        </p:txBody>
      </p:sp>
    </p:spTree>
    <p:extLst>
      <p:ext uri="{BB962C8B-B14F-4D97-AF65-F5344CB8AC3E}">
        <p14:creationId xmlns:p14="http://schemas.microsoft.com/office/powerpoint/2010/main" val="1932564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Transferring Pyramid</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发现需要整块修改的地方不会&gt;3n，否则一定不优于单点修改，由于size是平方级，故状态是根号级。故用二维状态DP[i][j]表示x&lt;=i全部处理好了，当前最高的线位于j处的最小花费，前缀和优化转移即可。</a:t>
            </a:r>
          </a:p>
        </p:txBody>
      </p:sp>
      <p:pic>
        <p:nvPicPr>
          <p:cNvPr id="6" name="图片 5">
            <a:extLst>
              <a:ext uri="{FF2B5EF4-FFF2-40B4-BE49-F238E27FC236}">
                <a16:creationId xmlns:a16="http://schemas.microsoft.com/office/drawing/2014/main" id="{A4DBB9E1-B806-468A-9572-3C255A1D6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3609" y="3770732"/>
            <a:ext cx="1714500" cy="2057400"/>
          </a:xfrm>
          <a:prstGeom prst="rect">
            <a:avLst/>
          </a:prstGeom>
        </p:spPr>
      </p:pic>
    </p:spTree>
    <p:extLst>
      <p:ext uri="{BB962C8B-B14F-4D97-AF65-F5344CB8AC3E}">
        <p14:creationId xmlns:p14="http://schemas.microsoft.com/office/powerpoint/2010/main" val="1094464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Greg and Caves</a:t>
            </a:r>
            <a:endParaRPr lang="zh-CN" altLang="en-US" dirty="0">
              <a:latin typeface="+mj-ea"/>
            </a:endParaRPr>
          </a:p>
        </p:txBody>
      </p:sp>
      <p:sp>
        <p:nvSpPr>
          <p:cNvPr id="3" name="内容占位符 2"/>
          <p:cNvSpPr>
            <a:spLocks noGrp="1"/>
          </p:cNvSpPr>
          <p:nvPr>
            <p:ph idx="1"/>
          </p:nvPr>
        </p:nvSpPr>
        <p:spPr/>
        <p:txBody>
          <a:bodyPr>
            <a:normAutofit/>
          </a:bodyPr>
          <a:lstStyle/>
          <a:p>
            <a:r>
              <a:rPr lang="zh-CN" altLang="zh-CN" sz="2000" dirty="0"/>
              <a:t>一个</a:t>
            </a:r>
            <a:r>
              <a:rPr lang="en-US" altLang="zh-CN" sz="2000" dirty="0"/>
              <a:t>N*M</a:t>
            </a:r>
            <a:r>
              <a:rPr lang="zh-CN" altLang="en-US" sz="2000" dirty="0"/>
              <a:t>的</a:t>
            </a:r>
            <a:r>
              <a:rPr lang="zh-CN" altLang="zh-CN" sz="2000" dirty="0"/>
              <a:t>平面矩阵，可以将一些格子染黑，问有多少种染色方法使得图中所有黑色的格子构成一个洞：即有黑格子的行号连续，且有黑格的行恰有两个黑格，存在一个中心行，使得在上面的黑格区间被包含于下面，下面的黑格区间被包含于上面。求方案数。</a:t>
            </a:r>
            <a:endParaRPr lang="en-US" altLang="zh-CN" sz="2000" dirty="0"/>
          </a:p>
          <a:p>
            <a:endParaRPr lang="en-US" altLang="zh-CN" sz="2000" dirty="0"/>
          </a:p>
          <a:p>
            <a:endParaRPr lang="en-US" altLang="zh-CN" sz="2000" dirty="0"/>
          </a:p>
          <a:p>
            <a:r>
              <a:rPr lang="en-US" altLang="zh-CN" sz="2000" dirty="0"/>
              <a:t>N*M&lt;=2000</a:t>
            </a:r>
            <a:endParaRPr lang="zh-CN" altLang="zh-CN" sz="2000" dirty="0"/>
          </a:p>
        </p:txBody>
      </p:sp>
    </p:spTree>
    <p:extLst>
      <p:ext uri="{BB962C8B-B14F-4D97-AF65-F5344CB8AC3E}">
        <p14:creationId xmlns:p14="http://schemas.microsoft.com/office/powerpoint/2010/main" val="14900182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Greg and Caves</a:t>
            </a:r>
            <a:endParaRPr lang="zh-CN" altLang="en-US" dirty="0">
              <a:latin typeface="+mj-ea"/>
            </a:endParaRPr>
          </a:p>
        </p:txBody>
      </p:sp>
      <p:sp>
        <p:nvSpPr>
          <p:cNvPr id="3" name="内容占位符 2"/>
          <p:cNvSpPr>
            <a:spLocks noGrp="1"/>
          </p:cNvSpPr>
          <p:nvPr>
            <p:ph idx="1"/>
          </p:nvPr>
        </p:nvSpPr>
        <p:spPr/>
        <p:txBody>
          <a:bodyPr>
            <a:normAutofit/>
          </a:bodyPr>
          <a:lstStyle/>
          <a:p>
            <a:r>
              <a:rPr lang="en-US" altLang="zh-CN" sz="2000" dirty="0"/>
              <a:t>DP</a:t>
            </a:r>
            <a:r>
              <a:rPr lang="zh-CN" altLang="en-US" sz="2000" dirty="0"/>
              <a:t>计数，设</a:t>
            </a:r>
            <a:r>
              <a:rPr lang="en-US" altLang="zh-CN" sz="2000" dirty="0"/>
              <a:t>F[i][j]</a:t>
            </a:r>
            <a:r>
              <a:rPr lang="zh-CN" altLang="en-US" sz="2000" dirty="0"/>
              <a:t>表示底边长度为</a:t>
            </a:r>
            <a:r>
              <a:rPr lang="en-US" altLang="zh-CN" sz="2000" dirty="0"/>
              <a:t>i</a:t>
            </a:r>
            <a:r>
              <a:rPr lang="zh-CN" altLang="en-US" sz="2000" dirty="0"/>
              <a:t>，最多占用</a:t>
            </a:r>
            <a:r>
              <a:rPr lang="en-US" altLang="zh-CN" sz="2000" dirty="0"/>
              <a:t>j</a:t>
            </a:r>
            <a:r>
              <a:rPr lang="zh-CN" altLang="en-US" sz="2000" dirty="0"/>
              <a:t>层的金字塔形状个数。用前缀和优化可以做到</a:t>
            </a:r>
            <a:r>
              <a:rPr lang="en-US" altLang="zh-CN" sz="2000" dirty="0"/>
              <a:t>O(N^2)</a:t>
            </a:r>
            <a:r>
              <a:rPr lang="zh-CN" altLang="en-US" sz="2000" dirty="0"/>
              <a:t>，然后枚举中心行累计答案即可。</a:t>
            </a:r>
            <a:endParaRPr lang="zh-CN" altLang="zh-CN" sz="2000" dirty="0"/>
          </a:p>
        </p:txBody>
      </p:sp>
    </p:spTree>
    <p:extLst>
      <p:ext uri="{BB962C8B-B14F-4D97-AF65-F5344CB8AC3E}">
        <p14:creationId xmlns:p14="http://schemas.microsoft.com/office/powerpoint/2010/main" val="42524697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Monsters and Diamonds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n种怪物，每种怪物有多种分裂方式：分裂为若干钻石和另外某几种(可能没有)怪物。问从每个怪物开始最少/最多能分解多少钻石。</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1≤m, n≤10^5</a:t>
            </a:r>
          </a:p>
        </p:txBody>
      </p:sp>
    </p:spTree>
    <p:extLst>
      <p:ext uri="{BB962C8B-B14F-4D97-AF65-F5344CB8AC3E}">
        <p14:creationId xmlns:p14="http://schemas.microsoft.com/office/powerpoint/2010/main" val="35943195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Monsters and Diamonds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建图，先DP出永远分不完的状态，将非法分裂方案去掉。然后DP无穷状态，将其去掉，最后再拓扑图上DP每种分裂方式的最值。</a:t>
            </a:r>
          </a:p>
        </p:txBody>
      </p:sp>
    </p:spTree>
    <p:extLst>
      <p:ext uri="{BB962C8B-B14F-4D97-AF65-F5344CB8AC3E}">
        <p14:creationId xmlns:p14="http://schemas.microsoft.com/office/powerpoint/2010/main" val="2188511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Yaroslav and Arrangements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有多少个长为N，数值小于等于M的单调不减的数列使得重排后能产生最少1个最多K个“相邻两项差为1(首尾也视为相邻),且首项为最小值”序列</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n，m，k≤100</a:t>
            </a:r>
          </a:p>
        </p:txBody>
      </p:sp>
    </p:spTree>
    <p:extLst>
      <p:ext uri="{BB962C8B-B14F-4D97-AF65-F5344CB8AC3E}">
        <p14:creationId xmlns:p14="http://schemas.microsoft.com/office/powerpoint/2010/main" val="319800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Yaroslav and Arrangements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问题等价于有多少种M个点N条边的无向图，编号i的结点只与编号i-1,i+1有边，存在欧拉回路并且有最多K种欧拉回路。</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用组合数DP即可。</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复杂度O(n^2mp)</a:t>
            </a:r>
          </a:p>
        </p:txBody>
      </p:sp>
    </p:spTree>
    <p:extLst>
      <p:ext uri="{BB962C8B-B14F-4D97-AF65-F5344CB8AC3E}">
        <p14:creationId xmlns:p14="http://schemas.microsoft.com/office/powerpoint/2010/main" val="2348506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Wall Bars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zh-CN" sz="2000" dirty="0">
                <a:latin typeface="楷体" pitchFamily="49" charset="-122"/>
                <a:sym typeface="楷体" pitchFamily="49" charset="-122"/>
              </a:rPr>
              <a:t>四个数组，将1~n按升序分别放入4个数组之一，使得最终至少一个数组大小相邻两数之差小于等于h，问方案数。</a:t>
            </a:r>
          </a:p>
          <a:p>
            <a:pPr marL="438150" indent="-319088">
              <a:buFont typeface="Wingdings 2" charset="0"/>
              <a:buChar char=""/>
            </a:pPr>
            <a:endParaRPr lang="zh-CN" altLang="zh-CN" sz="2000" dirty="0">
              <a:latin typeface="楷体" pitchFamily="49" charset="-122"/>
              <a:sym typeface="楷体" pitchFamily="49" charset="-122"/>
            </a:endParaRPr>
          </a:p>
          <a:p>
            <a:pPr marL="438150" indent="-319088">
              <a:buFont typeface="Wingdings 2" charset="0"/>
              <a:buChar char=""/>
            </a:pPr>
            <a:r>
              <a:rPr lang="zh-CN" altLang="zh-CN" sz="2000" dirty="0">
                <a:latin typeface="楷体" pitchFamily="49" charset="-122"/>
                <a:sym typeface="楷体" pitchFamily="49" charset="-122"/>
              </a:rPr>
              <a:t>1≤n≤1000, 1≤h≤min(n,30)</a:t>
            </a:r>
          </a:p>
        </p:txBody>
      </p:sp>
    </p:spTree>
    <p:extLst>
      <p:ext uri="{BB962C8B-B14F-4D97-AF65-F5344CB8AC3E}">
        <p14:creationId xmlns:p14="http://schemas.microsoft.com/office/powerpoint/2010/main" val="2018211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B6925-CE58-403A-9466-4F8104341F29}"/>
              </a:ext>
            </a:extLst>
          </p:cNvPr>
          <p:cNvSpPr>
            <a:spLocks noGrp="1"/>
          </p:cNvSpPr>
          <p:nvPr>
            <p:ph type="title"/>
          </p:nvPr>
        </p:nvSpPr>
        <p:spPr/>
        <p:txBody>
          <a:bodyPr/>
          <a:lstStyle/>
          <a:p>
            <a:r>
              <a:rPr lang="en-US" altLang="zh-CN" dirty="0"/>
              <a:t>DP</a:t>
            </a:r>
            <a:endParaRPr lang="zh-CN" altLang="en-US" dirty="0"/>
          </a:p>
        </p:txBody>
      </p:sp>
      <p:sp>
        <p:nvSpPr>
          <p:cNvPr id="3" name="内容占位符 2">
            <a:extLst>
              <a:ext uri="{FF2B5EF4-FFF2-40B4-BE49-F238E27FC236}">
                <a16:creationId xmlns:a16="http://schemas.microsoft.com/office/drawing/2014/main" id="{EDF54B77-86A1-425C-A85E-8FFAA173AA74}"/>
              </a:ext>
            </a:extLst>
          </p:cNvPr>
          <p:cNvSpPr>
            <a:spLocks noGrp="1"/>
          </p:cNvSpPr>
          <p:nvPr>
            <p:ph idx="1"/>
          </p:nvPr>
        </p:nvSpPr>
        <p:spPr/>
        <p:txBody>
          <a:bodyPr>
            <a:normAutofit fontScale="92500" lnSpcReduction="10000"/>
          </a:bodyPr>
          <a:lstStyle/>
          <a:p>
            <a:r>
              <a:rPr lang="zh-CN" altLang="en-US" dirty="0"/>
              <a:t>背包</a:t>
            </a:r>
            <a:endParaRPr lang="en-US" altLang="zh-CN" dirty="0"/>
          </a:p>
          <a:p>
            <a:r>
              <a:rPr lang="zh-CN" altLang="en-US" dirty="0"/>
              <a:t>区间</a:t>
            </a:r>
            <a:endParaRPr lang="en-US" altLang="zh-CN" dirty="0"/>
          </a:p>
          <a:p>
            <a:r>
              <a:rPr lang="zh-CN" altLang="en-US" dirty="0"/>
              <a:t>数位</a:t>
            </a:r>
            <a:endParaRPr lang="en-US" altLang="zh-CN" dirty="0"/>
          </a:p>
          <a:p>
            <a:r>
              <a:rPr lang="zh-CN" altLang="en-US" dirty="0"/>
              <a:t>状压</a:t>
            </a:r>
            <a:endParaRPr lang="en-US" altLang="zh-CN" dirty="0"/>
          </a:p>
          <a:p>
            <a:r>
              <a:rPr lang="zh-CN" altLang="en-US" dirty="0"/>
              <a:t>树形</a:t>
            </a:r>
            <a:r>
              <a:rPr lang="en-US" altLang="zh-CN" dirty="0"/>
              <a:t>/</a:t>
            </a:r>
            <a:r>
              <a:rPr lang="zh-CN" altLang="en-US" dirty="0"/>
              <a:t>基环树</a:t>
            </a:r>
            <a:r>
              <a:rPr lang="en-US" altLang="zh-CN" dirty="0"/>
              <a:t>/</a:t>
            </a:r>
            <a:r>
              <a:rPr lang="zh-CN" altLang="en-US" dirty="0"/>
              <a:t>仙人掌</a:t>
            </a:r>
            <a:endParaRPr lang="en-US" altLang="zh-CN" dirty="0"/>
          </a:p>
          <a:p>
            <a:r>
              <a:rPr lang="zh-CN" altLang="en-US" dirty="0"/>
              <a:t>斜率优化</a:t>
            </a:r>
            <a:r>
              <a:rPr lang="en-US" altLang="zh-CN" dirty="0"/>
              <a:t>/</a:t>
            </a:r>
            <a:r>
              <a:rPr lang="zh-CN" altLang="en-US" dirty="0"/>
              <a:t>矩阵</a:t>
            </a:r>
            <a:endParaRPr lang="en-US" altLang="zh-CN" dirty="0"/>
          </a:p>
          <a:p>
            <a:r>
              <a:rPr lang="zh-CN" altLang="en-US" dirty="0"/>
              <a:t>决策单调性</a:t>
            </a:r>
            <a:endParaRPr lang="en-US" altLang="zh-CN" dirty="0"/>
          </a:p>
          <a:p>
            <a:r>
              <a:rPr lang="zh-CN" altLang="en-US" dirty="0"/>
              <a:t>插头</a:t>
            </a:r>
            <a:endParaRPr lang="en-US" altLang="zh-CN" dirty="0"/>
          </a:p>
          <a:p>
            <a:r>
              <a:rPr lang="zh-CN" altLang="en-US" dirty="0"/>
              <a:t>数据结构</a:t>
            </a:r>
            <a:r>
              <a:rPr lang="en-US" altLang="zh-CN" dirty="0"/>
              <a:t>or</a:t>
            </a:r>
            <a:r>
              <a:rPr lang="zh-CN" altLang="en-US" dirty="0"/>
              <a:t>分治</a:t>
            </a:r>
            <a:endParaRPr lang="en-US" altLang="zh-CN" dirty="0"/>
          </a:p>
          <a:p>
            <a:r>
              <a:rPr lang="zh-CN" altLang="en-US" dirty="0"/>
              <a:t>胡乱</a:t>
            </a:r>
            <a:r>
              <a:rPr lang="en-US" altLang="zh-CN" dirty="0"/>
              <a:t>DP……</a:t>
            </a:r>
            <a:endParaRPr lang="zh-CN" altLang="en-US" dirty="0"/>
          </a:p>
        </p:txBody>
      </p:sp>
    </p:spTree>
    <p:extLst>
      <p:ext uri="{BB962C8B-B14F-4D97-AF65-F5344CB8AC3E}">
        <p14:creationId xmlns:p14="http://schemas.microsoft.com/office/powerpoint/2010/main" val="3815916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Wall Bars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zh-CN" sz="2000" dirty="0">
                <a:latin typeface="楷体" pitchFamily="49" charset="-122"/>
                <a:sym typeface="楷体" pitchFamily="49" charset="-122"/>
              </a:rPr>
              <a:t>DP，可以记录除了最高位所在的数组剩下三个数组最大值以及是否满足性质的方案数，然后DP就可以了。</a:t>
            </a:r>
          </a:p>
        </p:txBody>
      </p:sp>
    </p:spTree>
    <p:extLst>
      <p:ext uri="{BB962C8B-B14F-4D97-AF65-F5344CB8AC3E}">
        <p14:creationId xmlns:p14="http://schemas.microsoft.com/office/powerpoint/2010/main" val="1209975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Allergy Testing</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n种食物，为了找出某个特定的食物要实验若干次，每次选出一个子集，若子集包含它则</a:t>
            </a:r>
            <a:r>
              <a:rPr lang="zh-CN" altLang="en-US" sz="2000" dirty="0" smtClean="0">
                <a:latin typeface="楷体" pitchFamily="49" charset="-122"/>
                <a:sym typeface="楷体" pitchFamily="49" charset="-122"/>
              </a:rPr>
              <a:t>花费B</a:t>
            </a:r>
            <a:r>
              <a:rPr lang="zh-CN" altLang="en-US" sz="2000" dirty="0">
                <a:latin typeface="楷体" pitchFamily="49" charset="-122"/>
                <a:sym typeface="楷体" pitchFamily="49" charset="-122"/>
              </a:rPr>
              <a:t>，否则花费A。问科学的选择子集时最坏情况下花费最小是多少。</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T组数据</a:t>
            </a:r>
          </a:p>
          <a:p>
            <a:pPr marL="438150" indent="-319088">
              <a:buFont typeface="Wingdings 2" charset="0"/>
              <a:buChar char=""/>
            </a:pPr>
            <a:r>
              <a:rPr lang="zh-CN" altLang="en-US" sz="2000" dirty="0">
                <a:latin typeface="楷体" pitchFamily="49" charset="-122"/>
                <a:sym typeface="楷体" pitchFamily="49" charset="-122"/>
              </a:rPr>
              <a:t>1&lt;=n&lt;=10^15,1&lt;=A&lt;=B&lt;=10^12,1&lt;=T&lt;=10。</a:t>
            </a:r>
          </a:p>
        </p:txBody>
      </p:sp>
    </p:spTree>
    <p:extLst>
      <p:ext uri="{BB962C8B-B14F-4D97-AF65-F5344CB8AC3E}">
        <p14:creationId xmlns:p14="http://schemas.microsoft.com/office/powerpoint/2010/main" val="29703779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Allergy Testing</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可以用DP解决：DP[i]表示价值i最多可以识别的最大规模。已知随着i增加DP[i]指数级增长。故可以先每次+B枚举到上边界r，然后在(r-B,r)范围内二分答案ans。</a:t>
            </a:r>
          </a:p>
        </p:txBody>
      </p:sp>
    </p:spTree>
    <p:extLst>
      <p:ext uri="{BB962C8B-B14F-4D97-AF65-F5344CB8AC3E}">
        <p14:creationId xmlns:p14="http://schemas.microsoft.com/office/powerpoint/2010/main" val="3764108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Maxim and Calculator</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初始两个整数a=1,b=0。两种操作：①a=a*b②b++。问p步之内能变出多少个[l,r]之间的数。</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2&lt;=l&lt;=r&lt;=10^9,1&lt;=p&lt;=100.</a:t>
            </a:r>
          </a:p>
        </p:txBody>
      </p:sp>
    </p:spTree>
    <p:extLst>
      <p:ext uri="{BB962C8B-B14F-4D97-AF65-F5344CB8AC3E}">
        <p14:creationId xmlns:p14="http://schemas.microsoft.com/office/powerpoint/2010/main" val="914620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Maxim and Calculator</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由于p很小，先预处理p以内的所有素数以及他们能乘出来的所有数字(很少)。然后DP[i][j]表示凑出j，b=i时最小步数即可。</a:t>
            </a:r>
          </a:p>
        </p:txBody>
      </p:sp>
    </p:spTree>
    <p:extLst>
      <p:ext uri="{BB962C8B-B14F-4D97-AF65-F5344CB8AC3E}">
        <p14:creationId xmlns:p14="http://schemas.microsoft.com/office/powerpoint/2010/main" val="24330908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Sereja and Squares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有一个包含大小写字母的字符串，一些地方被擦去了，问有多少种字符串使得相同的字母两两配对后不会相交。</a:t>
            </a:r>
          </a:p>
          <a:p>
            <a:pPr marL="438150" indent="-319088">
              <a:buFont typeface="Wingdings 2" charset="0"/>
              <a:buChar char=""/>
            </a:pPr>
            <a:r>
              <a:rPr lang="zh-CN" altLang="en-US" sz="2000" dirty="0">
                <a:latin typeface="楷体" pitchFamily="49" charset="-122"/>
                <a:sym typeface="楷体" pitchFamily="49" charset="-122"/>
              </a:rPr>
              <a:t>必须是</a:t>
            </a:r>
            <a:r>
              <a:rPr lang="en-US" altLang="zh-CN" sz="2000" dirty="0">
                <a:latin typeface="楷体" pitchFamily="49" charset="-122"/>
                <a:sym typeface="楷体" pitchFamily="49" charset="-122"/>
              </a:rPr>
              <a:t>(</a:t>
            </a:r>
            <a:r>
              <a:rPr lang="zh-CN" altLang="en-US" sz="2000" dirty="0">
                <a:latin typeface="楷体" pitchFamily="49" charset="-122"/>
                <a:sym typeface="楷体" pitchFamily="49" charset="-122"/>
              </a:rPr>
              <a:t>小写字母</a:t>
            </a:r>
            <a:r>
              <a:rPr lang="en-US" altLang="zh-CN" sz="2000" dirty="0">
                <a:latin typeface="楷体" pitchFamily="49" charset="-122"/>
                <a:sym typeface="楷体" pitchFamily="49" charset="-122"/>
              </a:rPr>
              <a:t>,</a:t>
            </a:r>
            <a:r>
              <a:rPr lang="zh-CN" altLang="en-US" sz="2000" dirty="0">
                <a:latin typeface="楷体" pitchFamily="49" charset="-122"/>
                <a:sym typeface="楷体" pitchFamily="49" charset="-122"/>
              </a:rPr>
              <a:t>大写字母</a:t>
            </a:r>
            <a:r>
              <a:rPr lang="en-US" altLang="zh-CN" sz="2000" dirty="0">
                <a:latin typeface="楷体" pitchFamily="49" charset="-122"/>
                <a:sym typeface="楷体" pitchFamily="49" charset="-122"/>
              </a:rPr>
              <a:t>)</a:t>
            </a:r>
            <a:r>
              <a:rPr lang="zh-CN" altLang="en-US" sz="2000" dirty="0">
                <a:latin typeface="楷体" pitchFamily="49" charset="-122"/>
                <a:sym typeface="楷体" pitchFamily="49" charset="-122"/>
              </a:rPr>
              <a:t>这样的匹配，并且已经擦去了所有的大写字母。</a:t>
            </a:r>
            <a:endParaRPr lang="en-US" altLang="zh-CN" sz="2000" dirty="0">
              <a:latin typeface="楷体" pitchFamily="49" charset="-122"/>
              <a:sym typeface="楷体" pitchFamily="49" charset="-122"/>
            </a:endParaRP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N&lt;=100000</a:t>
            </a:r>
          </a:p>
        </p:txBody>
      </p:sp>
    </p:spTree>
    <p:extLst>
      <p:ext uri="{BB962C8B-B14F-4D97-AF65-F5344CB8AC3E}">
        <p14:creationId xmlns:p14="http://schemas.microsoft.com/office/powerpoint/2010/main" val="1347934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Sereja and Squares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转化为括号序列问题，最后乘上不同的字母方案数。括号序列可以DP，用一个滚动数组记录状态即可，用高超的常数优化技巧即可通过。</a:t>
            </a:r>
          </a:p>
        </p:txBody>
      </p:sp>
    </p:spTree>
    <p:extLst>
      <p:ext uri="{BB962C8B-B14F-4D97-AF65-F5344CB8AC3E}">
        <p14:creationId xmlns:p14="http://schemas.microsoft.com/office/powerpoint/2010/main" val="2572592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Positions in Permutations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一个1到n的排列P,问有多少种P满足恰好有K个位置|p[i]-i|=1</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1≤n≤1000,  0≤k≤n</a:t>
            </a:r>
          </a:p>
        </p:txBody>
      </p:sp>
    </p:spTree>
    <p:extLst>
      <p:ext uri="{BB962C8B-B14F-4D97-AF65-F5344CB8AC3E}">
        <p14:creationId xmlns:p14="http://schemas.microsoft.com/office/powerpoint/2010/main" val="2280869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Positions in Permutations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由于n=1000直接维护二维状态DP[i][j][4]表示前i个位置只用&lt;=i的填补剩余j个空位且i-1,i+1存在性用2位01串表示的方案数。暴力转移即可。</a:t>
            </a:r>
          </a:p>
        </p:txBody>
      </p:sp>
    </p:spTree>
    <p:extLst>
      <p:ext uri="{BB962C8B-B14F-4D97-AF65-F5344CB8AC3E}">
        <p14:creationId xmlns:p14="http://schemas.microsoft.com/office/powerpoint/2010/main" val="1038043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Sao</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一颗N个结点的树，要求依次将所有点删除。</a:t>
            </a:r>
          </a:p>
          <a:p>
            <a:pPr marL="438150" indent="-319088">
              <a:buFont typeface="Wingdings 2" charset="0"/>
              <a:buChar char=""/>
            </a:pPr>
            <a:r>
              <a:rPr lang="zh-CN" altLang="en-US" sz="2000" dirty="0">
                <a:latin typeface="楷体" pitchFamily="49" charset="-122"/>
                <a:sym typeface="楷体" pitchFamily="49" charset="-122"/>
              </a:rPr>
              <a:t>每条边都有一个方向，一条由u指向v的边，限定了u结点必须在结点v之前被删除。</a:t>
            </a:r>
          </a:p>
          <a:p>
            <a:pPr marL="438150" indent="-319088">
              <a:buFont typeface="Wingdings 2" charset="0"/>
              <a:buChar char=""/>
            </a:pPr>
            <a:r>
              <a:rPr lang="zh-CN" altLang="en-US" sz="2000" dirty="0">
                <a:latin typeface="楷体" pitchFamily="49" charset="-122"/>
                <a:sym typeface="楷体" pitchFamily="49" charset="-122"/>
              </a:rPr>
              <a:t>询问有多少种不同顺序的删除方案。</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T组数据</a:t>
            </a:r>
          </a:p>
          <a:p>
            <a:pPr marL="438150" indent="-319088">
              <a:buFont typeface="Wingdings 2" charset="0"/>
              <a:buChar char=""/>
            </a:pPr>
            <a:r>
              <a:rPr lang="zh-CN" altLang="en-US" sz="2000" dirty="0">
                <a:latin typeface="楷体" pitchFamily="49" charset="-122"/>
                <a:sym typeface="楷体" pitchFamily="49" charset="-122"/>
              </a:rPr>
              <a:t>T&lt;=5,N&lt;=1000</a:t>
            </a:r>
          </a:p>
        </p:txBody>
      </p:sp>
    </p:spTree>
    <p:extLst>
      <p:ext uri="{BB962C8B-B14F-4D97-AF65-F5344CB8AC3E}">
        <p14:creationId xmlns:p14="http://schemas.microsoft.com/office/powerpoint/2010/main" val="2163794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Rhombus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给定N*N矩阵，求一个位置(x,y)</a:t>
            </a:r>
          </a:p>
          <a:p>
            <a:pPr marL="438150" indent="-319088">
              <a:buFont typeface="Wingdings 2" charset="0"/>
              <a:buChar char=""/>
            </a:pPr>
            <a:r>
              <a:rPr lang="zh-CN" altLang="en-US" sz="2000" dirty="0">
                <a:latin typeface="楷体" pitchFamily="49" charset="-122"/>
                <a:sym typeface="楷体" pitchFamily="49" charset="-122"/>
              </a:rPr>
              <a:t>最大化∑(1&lt;=i,j&lt;=n)aij*max(0,K-(|x-i|+|y-j|))</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1&lt;=n,m&lt;=1000</a:t>
            </a:r>
          </a:p>
          <a:p>
            <a:pPr marL="438150" indent="-319088">
              <a:buFont typeface="Wingdings 2" charset="0"/>
              <a:buChar char=""/>
            </a:pPr>
            <a:endParaRPr lang="zh-CN" altLang="en-US" sz="2000" dirty="0">
              <a:latin typeface="楷体" pitchFamily="49" charset="-122"/>
              <a:sym typeface="楷体" pitchFamily="49" charset="-122"/>
            </a:endParaRPr>
          </a:p>
        </p:txBody>
      </p:sp>
    </p:spTree>
    <p:extLst>
      <p:ext uri="{BB962C8B-B14F-4D97-AF65-F5344CB8AC3E}">
        <p14:creationId xmlns:p14="http://schemas.microsoft.com/office/powerpoint/2010/main" val="1461093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Sao</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树形DP，dp[i][j]表示以节点i为根的子树满足节点i在第j个位置上的拓扑序列的个数。</a:t>
            </a:r>
          </a:p>
          <a:p>
            <a:pPr marL="438150" indent="-319088">
              <a:buFont typeface="Wingdings 2" charset="0"/>
              <a:buChar char=""/>
            </a:pPr>
            <a:r>
              <a:rPr lang="zh-CN" altLang="en-US" sz="2000" dirty="0">
                <a:latin typeface="楷体" pitchFamily="49" charset="-122"/>
                <a:sym typeface="楷体" pitchFamily="49" charset="-122"/>
              </a:rPr>
              <a:t>然后DP过程中，枚举儿子结点所在子树排在根节点之前的点的数量，用组合数计算方案数即可。</a:t>
            </a:r>
          </a:p>
        </p:txBody>
      </p:sp>
    </p:spTree>
    <p:extLst>
      <p:ext uri="{BB962C8B-B14F-4D97-AF65-F5344CB8AC3E}">
        <p14:creationId xmlns:p14="http://schemas.microsoft.com/office/powerpoint/2010/main" val="32985671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a:extLst>
              <a:ext uri="{FF2B5EF4-FFF2-40B4-BE49-F238E27FC236}">
                <a16:creationId xmlns:a16="http://schemas.microsoft.com/office/drawing/2014/main" id="{A3449CAE-826A-469D-A5AD-175EE51B5B3C}"/>
              </a:ext>
            </a:extLst>
          </p:cNvPr>
          <p:cNvSpPr>
            <a:spLocks noGrp="1"/>
          </p:cNvSpPr>
          <p:nvPr>
            <p:ph type="ctrTitle"/>
          </p:nvPr>
        </p:nvSpPr>
        <p:spPr/>
        <p:txBody>
          <a:bodyPr/>
          <a:lstStyle/>
          <a:p>
            <a:r>
              <a:rPr lang="zh-CN" altLang="en-US"/>
              <a:t>数位统计类问题</a:t>
            </a:r>
          </a:p>
        </p:txBody>
      </p:sp>
    </p:spTree>
    <p:extLst>
      <p:ext uri="{BB962C8B-B14F-4D97-AF65-F5344CB8AC3E}">
        <p14:creationId xmlns:p14="http://schemas.microsoft.com/office/powerpoint/2010/main" val="3590324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a:extLst>
              <a:ext uri="{FF2B5EF4-FFF2-40B4-BE49-F238E27FC236}">
                <a16:creationId xmlns:a16="http://schemas.microsoft.com/office/drawing/2014/main" id="{DC059F91-7BC0-4140-8E32-54D151675146}"/>
              </a:ext>
            </a:extLst>
          </p:cNvPr>
          <p:cNvSpPr>
            <a:spLocks noGrp="1"/>
          </p:cNvSpPr>
          <p:nvPr>
            <p:ph type="title"/>
          </p:nvPr>
        </p:nvSpPr>
        <p:spPr/>
        <p:txBody>
          <a:bodyPr/>
          <a:lstStyle/>
          <a:p>
            <a:r>
              <a:rPr lang="zh-CN" altLang="en-US"/>
              <a:t>什么是数位统计类问题</a:t>
            </a:r>
          </a:p>
        </p:txBody>
      </p:sp>
      <p:sp>
        <p:nvSpPr>
          <p:cNvPr id="3075" name="内容占位符 2">
            <a:extLst>
              <a:ext uri="{FF2B5EF4-FFF2-40B4-BE49-F238E27FC236}">
                <a16:creationId xmlns:a16="http://schemas.microsoft.com/office/drawing/2014/main" id="{BFDB04E9-6A18-4C53-B4B9-0CB0E137D1DE}"/>
              </a:ext>
            </a:extLst>
          </p:cNvPr>
          <p:cNvSpPr>
            <a:spLocks noGrp="1"/>
          </p:cNvSpPr>
          <p:nvPr>
            <p:ph idx="1"/>
          </p:nvPr>
        </p:nvSpPr>
        <p:spPr/>
        <p:txBody>
          <a:bodyPr/>
          <a:lstStyle/>
          <a:p>
            <a:r>
              <a:rPr lang="zh-CN" altLang="en-US"/>
              <a:t>一般来说，对某个区间，或者一些区间统计出满足题目要求的数个数</a:t>
            </a:r>
            <a:r>
              <a:rPr lang="en-US" altLang="zh-CN"/>
              <a:t>/</a:t>
            </a:r>
            <a:r>
              <a:rPr lang="zh-CN" altLang="en-US"/>
              <a:t>方案数等等等</a:t>
            </a:r>
            <a:endParaRPr lang="en-US" altLang="zh-CN"/>
          </a:p>
          <a:p>
            <a:r>
              <a:rPr lang="zh-CN" altLang="en-US"/>
              <a:t>我们先看一道简单的题目：</a:t>
            </a:r>
          </a:p>
        </p:txBody>
      </p:sp>
    </p:spTree>
    <p:extLst>
      <p:ext uri="{BB962C8B-B14F-4D97-AF65-F5344CB8AC3E}">
        <p14:creationId xmlns:p14="http://schemas.microsoft.com/office/powerpoint/2010/main" val="1942228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79C21AF2-CD37-4D5F-82C2-9E4FB99900D5}"/>
              </a:ext>
            </a:extLst>
          </p:cNvPr>
          <p:cNvSpPr>
            <a:spLocks noGrp="1"/>
          </p:cNvSpPr>
          <p:nvPr>
            <p:ph type="title"/>
          </p:nvPr>
        </p:nvSpPr>
        <p:spPr/>
        <p:txBody>
          <a:bodyPr/>
          <a:lstStyle/>
          <a:p>
            <a:r>
              <a:rPr lang="zh-CN" altLang="en-US"/>
              <a:t>数位求和问题</a:t>
            </a:r>
          </a:p>
        </p:txBody>
      </p:sp>
      <p:sp>
        <p:nvSpPr>
          <p:cNvPr id="4099" name="内容占位符 2">
            <a:extLst>
              <a:ext uri="{FF2B5EF4-FFF2-40B4-BE49-F238E27FC236}">
                <a16:creationId xmlns:a16="http://schemas.microsoft.com/office/drawing/2014/main" id="{2B101772-9A1A-4336-AD6A-173CAE8346D1}"/>
              </a:ext>
            </a:extLst>
          </p:cNvPr>
          <p:cNvSpPr>
            <a:spLocks noGrp="1"/>
          </p:cNvSpPr>
          <p:nvPr>
            <p:ph idx="1"/>
          </p:nvPr>
        </p:nvSpPr>
        <p:spPr/>
        <p:txBody>
          <a:bodyPr/>
          <a:lstStyle/>
          <a:p>
            <a:r>
              <a:rPr lang="zh-CN" altLang="en-US"/>
              <a:t>求出区间</a:t>
            </a:r>
            <a:r>
              <a:rPr lang="en-US" altLang="zh-CN"/>
              <a:t>[A,B]</a:t>
            </a:r>
            <a:r>
              <a:rPr lang="zh-CN" altLang="en-US"/>
              <a:t>中，所有数在</a:t>
            </a:r>
            <a:r>
              <a:rPr lang="en-US" altLang="zh-CN"/>
              <a:t>k</a:t>
            </a:r>
            <a:r>
              <a:rPr lang="zh-CN" altLang="en-US"/>
              <a:t>进制下的各个位数之和。</a:t>
            </a:r>
            <a:endParaRPr lang="en-US" altLang="zh-CN"/>
          </a:p>
          <a:p>
            <a:r>
              <a:rPr lang="en-US" altLang="zh-CN"/>
              <a:t>1&lt;=A&lt;B&lt;=10^16</a:t>
            </a:r>
            <a:r>
              <a:rPr lang="zh-CN" altLang="en-US"/>
              <a:t>。</a:t>
            </a:r>
            <a:endParaRPr lang="en-US" altLang="zh-CN"/>
          </a:p>
          <a:p>
            <a:r>
              <a:rPr lang="en-US" altLang="zh-CN"/>
              <a:t>K&lt;=16</a:t>
            </a:r>
            <a:endParaRPr lang="zh-CN" altLang="en-US"/>
          </a:p>
        </p:txBody>
      </p:sp>
    </p:spTree>
    <p:extLst>
      <p:ext uri="{BB962C8B-B14F-4D97-AF65-F5344CB8AC3E}">
        <p14:creationId xmlns:p14="http://schemas.microsoft.com/office/powerpoint/2010/main" val="42599219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DBE2B8E8-EB21-45E4-A5CD-07FEC01CF750}"/>
              </a:ext>
            </a:extLst>
          </p:cNvPr>
          <p:cNvSpPr>
            <a:spLocks noGrp="1"/>
          </p:cNvSpPr>
          <p:nvPr>
            <p:ph type="title"/>
          </p:nvPr>
        </p:nvSpPr>
        <p:spPr/>
        <p:txBody>
          <a:bodyPr/>
          <a:lstStyle/>
          <a:p>
            <a:r>
              <a:rPr lang="zh-CN" altLang="en-US"/>
              <a:t>例一</a:t>
            </a:r>
          </a:p>
        </p:txBody>
      </p:sp>
      <p:sp>
        <p:nvSpPr>
          <p:cNvPr id="5123" name="内容占位符 2">
            <a:extLst>
              <a:ext uri="{FF2B5EF4-FFF2-40B4-BE49-F238E27FC236}">
                <a16:creationId xmlns:a16="http://schemas.microsoft.com/office/drawing/2014/main" id="{C1CEED01-0BFB-4028-A985-562F7C6C510D}"/>
              </a:ext>
            </a:extLst>
          </p:cNvPr>
          <p:cNvSpPr>
            <a:spLocks noGrp="1"/>
          </p:cNvSpPr>
          <p:nvPr>
            <p:ph idx="1"/>
          </p:nvPr>
        </p:nvSpPr>
        <p:spPr/>
        <p:txBody>
          <a:bodyPr/>
          <a:lstStyle/>
          <a:p>
            <a:r>
              <a:rPr lang="zh-CN" altLang="en-US"/>
              <a:t>首先答案满足</a:t>
            </a:r>
            <a:r>
              <a:rPr lang="en-US" altLang="zh-CN"/>
              <a:t>Ans([a,b])=Ans([0,b])-Ans([0,a-1])</a:t>
            </a:r>
          </a:p>
          <a:p>
            <a:r>
              <a:rPr lang="zh-CN" altLang="en-US"/>
              <a:t>于是只要求出</a:t>
            </a:r>
            <a:r>
              <a:rPr lang="en-US" altLang="zh-CN"/>
              <a:t>[0,x]</a:t>
            </a:r>
            <a:r>
              <a:rPr lang="zh-CN" altLang="en-US"/>
              <a:t>的答案即可</a:t>
            </a:r>
          </a:p>
        </p:txBody>
      </p:sp>
    </p:spTree>
    <p:extLst>
      <p:ext uri="{BB962C8B-B14F-4D97-AF65-F5344CB8AC3E}">
        <p14:creationId xmlns:p14="http://schemas.microsoft.com/office/powerpoint/2010/main" val="39890898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67C54C6-0BF6-4187-A877-9D11CD53FCD9}"/>
              </a:ext>
            </a:extLst>
          </p:cNvPr>
          <p:cNvSpPr>
            <a:spLocks noGrp="1"/>
          </p:cNvSpPr>
          <p:nvPr>
            <p:ph type="title"/>
          </p:nvPr>
        </p:nvSpPr>
        <p:spPr/>
        <p:txBody>
          <a:bodyPr/>
          <a:lstStyle/>
          <a:p>
            <a:r>
              <a:rPr lang="zh-CN" altLang="en-US"/>
              <a:t>例一</a:t>
            </a:r>
          </a:p>
        </p:txBody>
      </p:sp>
      <p:sp>
        <p:nvSpPr>
          <p:cNvPr id="6147" name="内容占位符 2">
            <a:extLst>
              <a:ext uri="{FF2B5EF4-FFF2-40B4-BE49-F238E27FC236}">
                <a16:creationId xmlns:a16="http://schemas.microsoft.com/office/drawing/2014/main" id="{38BA3F37-2040-46D1-B014-2DF337C62475}"/>
              </a:ext>
            </a:extLst>
          </p:cNvPr>
          <p:cNvSpPr>
            <a:spLocks noGrp="1"/>
          </p:cNvSpPr>
          <p:nvPr>
            <p:ph idx="1"/>
          </p:nvPr>
        </p:nvSpPr>
        <p:spPr/>
        <p:txBody>
          <a:bodyPr/>
          <a:lstStyle/>
          <a:p>
            <a:r>
              <a:rPr lang="zh-CN" altLang="en-US"/>
              <a:t>如果</a:t>
            </a:r>
            <a:r>
              <a:rPr lang="en-US" altLang="zh-CN"/>
              <a:t>B=k^n-1.</a:t>
            </a:r>
            <a:r>
              <a:rPr lang="zh-CN" altLang="en-US"/>
              <a:t>那么十分方便。</a:t>
            </a:r>
            <a:endParaRPr lang="en-US" altLang="zh-CN"/>
          </a:p>
          <a:p>
            <a:r>
              <a:rPr lang="en-US" altLang="zh-CN"/>
              <a:t>Ans=(B+1)</a:t>
            </a:r>
            <a:r>
              <a:rPr lang="zh-CN" altLang="en-US"/>
              <a:t>*</a:t>
            </a:r>
            <a:r>
              <a:rPr lang="en-US" altLang="zh-CN"/>
              <a:t>n</a:t>
            </a:r>
            <a:r>
              <a:rPr lang="zh-CN" altLang="en-US"/>
              <a:t>*</a:t>
            </a:r>
            <a:r>
              <a:rPr lang="en-US" altLang="zh-CN"/>
              <a:t>(k-1)/2</a:t>
            </a:r>
            <a:endParaRPr lang="zh-CN" altLang="en-US"/>
          </a:p>
        </p:txBody>
      </p:sp>
    </p:spTree>
    <p:extLst>
      <p:ext uri="{BB962C8B-B14F-4D97-AF65-F5344CB8AC3E}">
        <p14:creationId xmlns:p14="http://schemas.microsoft.com/office/powerpoint/2010/main" val="2160552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09A15C3F-451F-429F-B239-73F382DD2D3B}"/>
              </a:ext>
            </a:extLst>
          </p:cNvPr>
          <p:cNvSpPr>
            <a:spLocks noGrp="1"/>
          </p:cNvSpPr>
          <p:nvPr>
            <p:ph type="title"/>
          </p:nvPr>
        </p:nvSpPr>
        <p:spPr/>
        <p:txBody>
          <a:bodyPr/>
          <a:lstStyle/>
          <a:p>
            <a:r>
              <a:rPr lang="zh-CN" altLang="en-US"/>
              <a:t>例一</a:t>
            </a:r>
          </a:p>
        </p:txBody>
      </p:sp>
      <p:sp>
        <p:nvSpPr>
          <p:cNvPr id="3" name="内容占位符 2">
            <a:extLst>
              <a:ext uri="{FF2B5EF4-FFF2-40B4-BE49-F238E27FC236}">
                <a16:creationId xmlns:a16="http://schemas.microsoft.com/office/drawing/2014/main" id="{0655D088-02A4-4D20-809E-211988001CF4}"/>
              </a:ext>
            </a:extLst>
          </p:cNvPr>
          <p:cNvSpPr>
            <a:spLocks noGrp="1"/>
          </p:cNvSpPr>
          <p:nvPr>
            <p:ph idx="1"/>
          </p:nvPr>
        </p:nvSpPr>
        <p:spPr/>
        <p:txBody>
          <a:bodyPr rtlCol="0">
            <a:normAutofit/>
          </a:bodyPr>
          <a:lstStyle/>
          <a:p>
            <a:pPr>
              <a:defRPr/>
            </a:pPr>
            <a:r>
              <a:rPr lang="zh-CN" altLang="en-US" dirty="0"/>
              <a:t>如果所求区间为</a:t>
            </a:r>
            <a:r>
              <a:rPr lang="en-US" altLang="zh-CN" dirty="0"/>
              <a:t>[</a:t>
            </a:r>
            <a:r>
              <a:rPr lang="en-US" altLang="zh-CN" dirty="0" err="1"/>
              <a:t>a,b</a:t>
            </a:r>
            <a:r>
              <a:rPr lang="en-US" altLang="zh-CN" dirty="0"/>
              <a:t>]</a:t>
            </a:r>
            <a:r>
              <a:rPr lang="zh-CN" altLang="en-US" dirty="0"/>
              <a:t>，且</a:t>
            </a:r>
            <a:r>
              <a:rPr lang="en-US" altLang="zh-CN" dirty="0"/>
              <a:t>[</a:t>
            </a:r>
            <a:r>
              <a:rPr lang="en-US" altLang="zh-CN" dirty="0" err="1"/>
              <a:t>a,b</a:t>
            </a:r>
            <a:r>
              <a:rPr lang="en-US" altLang="zh-CN" dirty="0"/>
              <a:t>]</a:t>
            </a:r>
            <a:r>
              <a:rPr lang="zh-CN" altLang="en-US" dirty="0"/>
              <a:t>包含</a:t>
            </a:r>
            <a:endParaRPr lang="en-US" altLang="zh-CN" dirty="0"/>
          </a:p>
          <a:p>
            <a:pPr>
              <a:defRPr/>
            </a:pPr>
            <a:r>
              <a:rPr lang="en-US" altLang="zh-CN" dirty="0"/>
              <a:t>[{x,0,0,0…},{x,k-1,k-1,k-1…}]</a:t>
            </a:r>
            <a:r>
              <a:rPr lang="zh-CN" altLang="en-US" dirty="0"/>
              <a:t>，那么这一部分的答案可以直接计算，否则递归。</a:t>
            </a:r>
            <a:endParaRPr lang="en-US" altLang="zh-CN" dirty="0"/>
          </a:p>
          <a:p>
            <a:pPr>
              <a:defRPr/>
            </a:pPr>
            <a:r>
              <a:rPr lang="zh-CN" altLang="en-US" dirty="0"/>
              <a:t>例如，十进制下计算</a:t>
            </a:r>
            <a:r>
              <a:rPr lang="en-US" altLang="zh-CN" dirty="0"/>
              <a:t>[1000,3423]</a:t>
            </a:r>
            <a:r>
              <a:rPr lang="zh-CN" altLang="en-US" dirty="0"/>
              <a:t>：</a:t>
            </a:r>
            <a:endParaRPr lang="en-US" altLang="zh-CN" dirty="0"/>
          </a:p>
          <a:p>
            <a:pPr>
              <a:defRPr/>
            </a:pPr>
            <a:r>
              <a:rPr lang="en-US" altLang="zh-CN" dirty="0"/>
              <a:t>[1000,1999]</a:t>
            </a:r>
          </a:p>
          <a:p>
            <a:pPr>
              <a:defRPr/>
            </a:pPr>
            <a:r>
              <a:rPr lang="en-US" altLang="zh-CN" dirty="0"/>
              <a:t>[2000,2999]</a:t>
            </a:r>
          </a:p>
          <a:p>
            <a:pPr>
              <a:defRPr/>
            </a:pPr>
            <a:r>
              <a:rPr lang="en-US" altLang="zh-CN" dirty="0"/>
              <a:t>[3000,3423]-&gt;</a:t>
            </a:r>
          </a:p>
          <a:p>
            <a:pPr>
              <a:defRPr/>
            </a:pPr>
            <a:r>
              <a:rPr lang="en-US" altLang="zh-CN" dirty="0"/>
              <a:t>[3000,3099],[3100,3199],[3200,3299],[3300,3399]</a:t>
            </a:r>
          </a:p>
          <a:p>
            <a:pPr>
              <a:defRPr/>
            </a:pPr>
            <a:r>
              <a:rPr lang="en-US" altLang="zh-CN" dirty="0"/>
              <a:t>[3400,3423]-&gt;[3400,3409],[3410,3419]</a:t>
            </a:r>
          </a:p>
          <a:p>
            <a:pPr>
              <a:defRPr/>
            </a:pPr>
            <a:r>
              <a:rPr lang="en-US" altLang="zh-CN" dirty="0"/>
              <a:t>[3420-3423]-&gt;[3420],[3421],[3422],[3423]</a:t>
            </a:r>
          </a:p>
        </p:txBody>
      </p:sp>
    </p:spTree>
    <p:extLst>
      <p:ext uri="{BB962C8B-B14F-4D97-AF65-F5344CB8AC3E}">
        <p14:creationId xmlns:p14="http://schemas.microsoft.com/office/powerpoint/2010/main" val="17646227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D5247F45-7266-46D3-AEED-A86D52FBC7E2}"/>
              </a:ext>
            </a:extLst>
          </p:cNvPr>
          <p:cNvSpPr>
            <a:spLocks noGrp="1"/>
          </p:cNvSpPr>
          <p:nvPr>
            <p:ph type="title"/>
          </p:nvPr>
        </p:nvSpPr>
        <p:spPr/>
        <p:txBody>
          <a:bodyPr/>
          <a:lstStyle/>
          <a:p>
            <a:r>
              <a:rPr lang="zh-CN" altLang="en-US"/>
              <a:t>例一</a:t>
            </a:r>
          </a:p>
        </p:txBody>
      </p:sp>
      <p:sp>
        <p:nvSpPr>
          <p:cNvPr id="8195" name="内容占位符 2">
            <a:extLst>
              <a:ext uri="{FF2B5EF4-FFF2-40B4-BE49-F238E27FC236}">
                <a16:creationId xmlns:a16="http://schemas.microsoft.com/office/drawing/2014/main" id="{1E8CE251-42C6-47EF-8E8D-810D5F87D159}"/>
              </a:ext>
            </a:extLst>
          </p:cNvPr>
          <p:cNvSpPr>
            <a:spLocks noGrp="1"/>
          </p:cNvSpPr>
          <p:nvPr>
            <p:ph idx="1"/>
          </p:nvPr>
        </p:nvSpPr>
        <p:spPr/>
        <p:txBody>
          <a:bodyPr/>
          <a:lstStyle/>
          <a:p>
            <a:r>
              <a:rPr lang="zh-CN" altLang="en-US"/>
              <a:t>这样，每个区间都被分为不超过</a:t>
            </a:r>
            <a:r>
              <a:rPr lang="en-US" altLang="zh-CN"/>
              <a:t>O(logn)</a:t>
            </a:r>
            <a:r>
              <a:rPr lang="zh-CN" altLang="en-US"/>
              <a:t>个区间，每个小区间的计算复杂度为</a:t>
            </a:r>
            <a:r>
              <a:rPr lang="en-US" altLang="zh-CN"/>
              <a:t>O(1)</a:t>
            </a:r>
            <a:r>
              <a:rPr lang="zh-CN" altLang="en-US"/>
              <a:t>，因此时间复杂度为</a:t>
            </a:r>
            <a:r>
              <a:rPr lang="en-US" altLang="zh-CN"/>
              <a:t>O(logn)</a:t>
            </a:r>
            <a:r>
              <a:rPr lang="zh-CN" altLang="en-US"/>
              <a:t>。十分理想</a:t>
            </a:r>
          </a:p>
        </p:txBody>
      </p:sp>
    </p:spTree>
    <p:extLst>
      <p:ext uri="{BB962C8B-B14F-4D97-AF65-F5344CB8AC3E}">
        <p14:creationId xmlns:p14="http://schemas.microsoft.com/office/powerpoint/2010/main" val="7350856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16E3AB50-6677-4343-BE16-E0FD4E831A68}"/>
              </a:ext>
            </a:extLst>
          </p:cNvPr>
          <p:cNvSpPr>
            <a:spLocks noGrp="1"/>
          </p:cNvSpPr>
          <p:nvPr>
            <p:ph type="title"/>
          </p:nvPr>
        </p:nvSpPr>
        <p:spPr/>
        <p:txBody>
          <a:bodyPr/>
          <a:lstStyle/>
          <a:p>
            <a:r>
              <a:rPr lang="zh-CN" altLang="en-US"/>
              <a:t>例一</a:t>
            </a:r>
          </a:p>
        </p:txBody>
      </p:sp>
      <p:sp>
        <p:nvSpPr>
          <p:cNvPr id="9219" name="内容占位符 2">
            <a:extLst>
              <a:ext uri="{FF2B5EF4-FFF2-40B4-BE49-F238E27FC236}">
                <a16:creationId xmlns:a16="http://schemas.microsoft.com/office/drawing/2014/main" id="{A79C7C03-4F65-4463-A945-2BE92064BB93}"/>
              </a:ext>
            </a:extLst>
          </p:cNvPr>
          <p:cNvSpPr>
            <a:spLocks noGrp="1"/>
          </p:cNvSpPr>
          <p:nvPr>
            <p:ph idx="1"/>
          </p:nvPr>
        </p:nvSpPr>
        <p:spPr/>
        <p:txBody>
          <a:bodyPr/>
          <a:lstStyle/>
          <a:p>
            <a:r>
              <a:rPr lang="zh-CN" altLang="en-US"/>
              <a:t>这是一道非常简单的问题。</a:t>
            </a:r>
            <a:endParaRPr lang="en-US" altLang="zh-CN"/>
          </a:p>
          <a:p>
            <a:r>
              <a:rPr lang="zh-CN" altLang="en-US"/>
              <a:t>但是也能发现在解决数位</a:t>
            </a:r>
            <a:r>
              <a:rPr lang="en-US" altLang="zh-CN"/>
              <a:t>DP</a:t>
            </a:r>
            <a:r>
              <a:rPr lang="zh-CN" altLang="en-US"/>
              <a:t>问题中的一些一般规律：</a:t>
            </a:r>
            <a:endParaRPr lang="en-US" altLang="zh-CN"/>
          </a:p>
          <a:p>
            <a:r>
              <a:rPr lang="zh-CN" altLang="en-US"/>
              <a:t>即，通常将原区间，转化为</a:t>
            </a:r>
            <a:r>
              <a:rPr lang="en-US" altLang="zh-CN"/>
              <a:t>[XXX000,XXX999]</a:t>
            </a:r>
            <a:r>
              <a:rPr lang="zh-CN" altLang="en-US"/>
              <a:t>这一类区间进行计算，因为这些区间内部，前缀相同，后面的数字可以任意指定，这样能够快速计算，又不会重复计数。</a:t>
            </a:r>
            <a:endParaRPr lang="en-US" altLang="zh-CN"/>
          </a:p>
          <a:p>
            <a:r>
              <a:rPr lang="zh-CN" altLang="en-US"/>
              <a:t>下面看一道稍微难一点的问题</a:t>
            </a:r>
          </a:p>
        </p:txBody>
      </p:sp>
    </p:spTree>
    <p:extLst>
      <p:ext uri="{BB962C8B-B14F-4D97-AF65-F5344CB8AC3E}">
        <p14:creationId xmlns:p14="http://schemas.microsoft.com/office/powerpoint/2010/main" val="3001215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3626E0F1-6AD4-4D55-B94E-E7FF567EEC10}"/>
              </a:ext>
            </a:extLst>
          </p:cNvPr>
          <p:cNvSpPr>
            <a:spLocks noGrp="1"/>
          </p:cNvSpPr>
          <p:nvPr>
            <p:ph type="title"/>
          </p:nvPr>
        </p:nvSpPr>
        <p:spPr/>
        <p:txBody>
          <a:bodyPr/>
          <a:lstStyle/>
          <a:p>
            <a:r>
              <a:rPr lang="zh-CN" altLang="en-US" dirty="0"/>
              <a:t>例二</a:t>
            </a:r>
          </a:p>
        </p:txBody>
      </p:sp>
      <p:sp>
        <p:nvSpPr>
          <p:cNvPr id="10243" name="内容占位符 2">
            <a:extLst>
              <a:ext uri="{FF2B5EF4-FFF2-40B4-BE49-F238E27FC236}">
                <a16:creationId xmlns:a16="http://schemas.microsoft.com/office/drawing/2014/main" id="{2093AED7-90F3-4B11-A73C-CA83DBE3F49C}"/>
              </a:ext>
            </a:extLst>
          </p:cNvPr>
          <p:cNvSpPr>
            <a:spLocks noGrp="1"/>
          </p:cNvSpPr>
          <p:nvPr>
            <p:ph idx="1"/>
          </p:nvPr>
        </p:nvSpPr>
        <p:spPr/>
        <p:txBody>
          <a:bodyPr/>
          <a:lstStyle/>
          <a:p>
            <a:r>
              <a:rPr lang="zh-CN" altLang="en-US" dirty="0"/>
              <a:t>考虑如下一个过程，第</a:t>
            </a:r>
            <a:r>
              <a:rPr lang="en-US" altLang="zh-CN" dirty="0" err="1"/>
              <a:t>i</a:t>
            </a:r>
            <a:r>
              <a:rPr lang="zh-CN" altLang="en-US" dirty="0"/>
              <a:t>张票的价值是</a:t>
            </a:r>
            <a:r>
              <a:rPr lang="en-US" altLang="zh-CN" dirty="0" err="1"/>
              <a:t>i</a:t>
            </a:r>
            <a:r>
              <a:rPr lang="zh-CN" altLang="en-US" dirty="0"/>
              <a:t>各位数字的和，</a:t>
            </a:r>
            <a:br>
              <a:rPr lang="zh-CN" altLang="en-US" dirty="0"/>
            </a:br>
            <a:r>
              <a:rPr lang="zh-CN" altLang="en-US" dirty="0"/>
              <a:t>我依次收到从第</a:t>
            </a:r>
            <a:r>
              <a:rPr lang="en-US" altLang="zh-CN" dirty="0"/>
              <a:t>l</a:t>
            </a:r>
            <a:r>
              <a:rPr lang="zh-CN" altLang="en-US" dirty="0"/>
              <a:t>张到第</a:t>
            </a:r>
            <a:r>
              <a:rPr lang="en-US" altLang="zh-CN" dirty="0"/>
              <a:t>r</a:t>
            </a:r>
            <a:r>
              <a:rPr lang="zh-CN" altLang="en-US" dirty="0"/>
              <a:t>张的票，每次当我手头上的票的价值总和</a:t>
            </a:r>
            <a:r>
              <a:rPr lang="en-US" altLang="zh-CN" dirty="0"/>
              <a:t>&gt;=M</a:t>
            </a:r>
            <a:r>
              <a:rPr lang="zh-CN" altLang="en-US" dirty="0"/>
              <a:t>的时候，我把这些票扔掉获得一个小石头，再接着来。。</a:t>
            </a:r>
            <a:br>
              <a:rPr lang="zh-CN" altLang="en-US" dirty="0"/>
            </a:br>
            <a:r>
              <a:rPr lang="zh-CN" altLang="en-US" dirty="0"/>
              <a:t>最后我能获得多少个小石头？</a:t>
            </a:r>
            <a:endParaRPr lang="en-US" altLang="zh-CN" dirty="0"/>
          </a:p>
          <a:p>
            <a:r>
              <a:rPr lang="en-US" altLang="zh-CN" dirty="0"/>
              <a:t>1&lt;=l&lt;=r&lt;=10^18 M&lt;=1000</a:t>
            </a:r>
          </a:p>
        </p:txBody>
      </p:sp>
    </p:spTree>
    <p:extLst>
      <p:ext uri="{BB962C8B-B14F-4D97-AF65-F5344CB8AC3E}">
        <p14:creationId xmlns:p14="http://schemas.microsoft.com/office/powerpoint/2010/main" val="5694298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Rhombus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zh-CN" sz="2000" dirty="0">
                <a:latin typeface="楷体" pitchFamily="49" charset="-122"/>
                <a:sym typeface="楷体" pitchFamily="49" charset="-122"/>
              </a:rPr>
              <a:t>前缀和优化公差为1等差数列和(横竖斜4个方向)，然后f(i,j)就可以O(1)转移到f(i,j+1)和f(i+1,j)</a:t>
            </a:r>
          </a:p>
        </p:txBody>
      </p:sp>
    </p:spTree>
    <p:extLst>
      <p:ext uri="{BB962C8B-B14F-4D97-AF65-F5344CB8AC3E}">
        <p14:creationId xmlns:p14="http://schemas.microsoft.com/office/powerpoint/2010/main" val="2233663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1BBB427F-279E-4308-B5DC-8767F36F97A4}"/>
              </a:ext>
            </a:extLst>
          </p:cNvPr>
          <p:cNvSpPr>
            <a:spLocks noGrp="1"/>
          </p:cNvSpPr>
          <p:nvPr>
            <p:ph type="title"/>
          </p:nvPr>
        </p:nvSpPr>
        <p:spPr/>
        <p:txBody>
          <a:bodyPr/>
          <a:lstStyle/>
          <a:p>
            <a:r>
              <a:rPr lang="zh-CN" altLang="en-US"/>
              <a:t>例二</a:t>
            </a:r>
          </a:p>
        </p:txBody>
      </p:sp>
      <p:sp>
        <p:nvSpPr>
          <p:cNvPr id="11267" name="内容占位符 2">
            <a:extLst>
              <a:ext uri="{FF2B5EF4-FFF2-40B4-BE49-F238E27FC236}">
                <a16:creationId xmlns:a16="http://schemas.microsoft.com/office/drawing/2014/main" id="{608C2611-9564-47D3-8104-9C811BDB42E2}"/>
              </a:ext>
            </a:extLst>
          </p:cNvPr>
          <p:cNvSpPr>
            <a:spLocks noGrp="1"/>
          </p:cNvSpPr>
          <p:nvPr>
            <p:ph idx="1"/>
          </p:nvPr>
        </p:nvSpPr>
        <p:spPr/>
        <p:txBody>
          <a:bodyPr/>
          <a:lstStyle/>
          <a:p>
            <a:r>
              <a:rPr lang="zh-CN" altLang="en-US"/>
              <a:t>这道题和刚刚那题有些类似，都是和数位和有关的问题。</a:t>
            </a:r>
            <a:endParaRPr lang="en-US" altLang="zh-CN"/>
          </a:p>
          <a:p>
            <a:r>
              <a:rPr lang="zh-CN" altLang="en-US"/>
              <a:t>但是，这题当中，如果我们还按照刚刚那样，拆分成若干个子区间进行计算，我们会发现，这些子区间有顺序关系！</a:t>
            </a:r>
            <a:endParaRPr lang="en-US" altLang="zh-CN"/>
          </a:p>
        </p:txBody>
      </p:sp>
    </p:spTree>
    <p:extLst>
      <p:ext uri="{BB962C8B-B14F-4D97-AF65-F5344CB8AC3E}">
        <p14:creationId xmlns:p14="http://schemas.microsoft.com/office/powerpoint/2010/main" val="34125652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F106FF51-1ACE-43ED-BF5D-3D175D1373FD}"/>
              </a:ext>
            </a:extLst>
          </p:cNvPr>
          <p:cNvSpPr>
            <a:spLocks noGrp="1"/>
          </p:cNvSpPr>
          <p:nvPr>
            <p:ph type="title"/>
          </p:nvPr>
        </p:nvSpPr>
        <p:spPr/>
        <p:txBody>
          <a:bodyPr/>
          <a:lstStyle/>
          <a:p>
            <a:r>
              <a:rPr lang="zh-CN" altLang="en-US"/>
              <a:t>例二</a:t>
            </a:r>
          </a:p>
        </p:txBody>
      </p:sp>
      <p:sp>
        <p:nvSpPr>
          <p:cNvPr id="12291" name="内容占位符 2">
            <a:extLst>
              <a:ext uri="{FF2B5EF4-FFF2-40B4-BE49-F238E27FC236}">
                <a16:creationId xmlns:a16="http://schemas.microsoft.com/office/drawing/2014/main" id="{D41A5169-691D-4B20-9A9C-500CAB53C6BE}"/>
              </a:ext>
            </a:extLst>
          </p:cNvPr>
          <p:cNvSpPr>
            <a:spLocks noGrp="1"/>
          </p:cNvSpPr>
          <p:nvPr>
            <p:ph idx="1"/>
          </p:nvPr>
        </p:nvSpPr>
        <p:spPr/>
        <p:txBody>
          <a:bodyPr/>
          <a:lstStyle/>
          <a:p>
            <a:r>
              <a:rPr lang="zh-CN" altLang="en-US"/>
              <a:t>在上一题中，如果我们改变区间求解的先后关系，是不影响答案的。</a:t>
            </a:r>
            <a:endParaRPr lang="en-US" altLang="zh-CN"/>
          </a:p>
          <a:p>
            <a:r>
              <a:rPr lang="zh-CN" altLang="en-US"/>
              <a:t>然而在这一题当中，必须严格遵循从小到大的顺序进行求解，否则就会产生错误。</a:t>
            </a:r>
          </a:p>
        </p:txBody>
      </p:sp>
    </p:spTree>
    <p:extLst>
      <p:ext uri="{BB962C8B-B14F-4D97-AF65-F5344CB8AC3E}">
        <p14:creationId xmlns:p14="http://schemas.microsoft.com/office/powerpoint/2010/main" val="33724550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8E68366B-E31A-4D8A-BB42-A79057696A95}"/>
              </a:ext>
            </a:extLst>
          </p:cNvPr>
          <p:cNvSpPr>
            <a:spLocks noGrp="1"/>
          </p:cNvSpPr>
          <p:nvPr>
            <p:ph type="title"/>
          </p:nvPr>
        </p:nvSpPr>
        <p:spPr/>
        <p:txBody>
          <a:bodyPr/>
          <a:lstStyle/>
          <a:p>
            <a:r>
              <a:rPr lang="zh-CN" altLang="en-US"/>
              <a:t>例二</a:t>
            </a:r>
          </a:p>
        </p:txBody>
      </p:sp>
      <p:sp>
        <p:nvSpPr>
          <p:cNvPr id="3" name="内容占位符 2">
            <a:extLst>
              <a:ext uri="{FF2B5EF4-FFF2-40B4-BE49-F238E27FC236}">
                <a16:creationId xmlns:a16="http://schemas.microsoft.com/office/drawing/2014/main" id="{F6077655-514E-48D0-9A4F-09C092DD306E}"/>
              </a:ext>
            </a:extLst>
          </p:cNvPr>
          <p:cNvSpPr>
            <a:spLocks noGrp="1"/>
          </p:cNvSpPr>
          <p:nvPr>
            <p:ph idx="1"/>
          </p:nvPr>
        </p:nvSpPr>
        <p:spPr/>
        <p:txBody>
          <a:bodyPr rtlCol="0">
            <a:normAutofit/>
          </a:bodyPr>
          <a:lstStyle/>
          <a:p>
            <a:pPr>
              <a:defRPr/>
            </a:pPr>
            <a:r>
              <a:rPr lang="zh-CN" altLang="en-US" dirty="0"/>
              <a:t>因此，我们按顺序从小到大把区间分解。</a:t>
            </a:r>
            <a:endParaRPr lang="en-US" altLang="zh-CN" dirty="0"/>
          </a:p>
          <a:p>
            <a:pPr>
              <a:defRPr/>
            </a:pPr>
            <a:r>
              <a:rPr lang="zh-CN" altLang="en-US" dirty="0"/>
              <a:t>对于每个区间</a:t>
            </a:r>
            <a:r>
              <a:rPr lang="en-US" altLang="zh-CN" dirty="0"/>
              <a:t>[XXX000…,XXX999…]</a:t>
            </a:r>
            <a:r>
              <a:rPr lang="zh-CN" altLang="en-US" dirty="0"/>
              <a:t>我们需要知道</a:t>
            </a:r>
            <a:r>
              <a:rPr lang="en-US" altLang="zh-CN" dirty="0"/>
              <a:t>XXX</a:t>
            </a:r>
            <a:r>
              <a:rPr lang="zh-CN" altLang="en-US" dirty="0"/>
              <a:t>的和，当前剩下可以任意指定的数的个数，和在此之前剩下来的零票数。</a:t>
            </a:r>
            <a:endParaRPr lang="en-US" altLang="zh-CN" dirty="0"/>
          </a:p>
          <a:p>
            <a:pPr>
              <a:defRPr/>
            </a:pPr>
            <a:r>
              <a:rPr lang="zh-CN" altLang="en-US" dirty="0"/>
              <a:t>接下来，由于没办法直接算出这一段能够产生的答案和零票数（直接把这一段的数位和</a:t>
            </a:r>
            <a:r>
              <a:rPr lang="en-US" altLang="zh-CN" dirty="0"/>
              <a:t>/M</a:t>
            </a:r>
            <a:r>
              <a:rPr lang="zh-CN" altLang="en-US" dirty="0"/>
              <a:t>显然是错误的）</a:t>
            </a:r>
            <a:endParaRPr lang="en-US" altLang="zh-CN" dirty="0"/>
          </a:p>
          <a:p>
            <a:pPr>
              <a:defRPr/>
            </a:pPr>
            <a:r>
              <a:rPr lang="zh-CN" altLang="en-US" dirty="0"/>
              <a:t>因此我们需要递归计算。</a:t>
            </a:r>
            <a:endParaRPr lang="en-US" altLang="zh-CN" dirty="0"/>
          </a:p>
          <a:p>
            <a:pPr>
              <a:defRPr/>
            </a:pPr>
            <a:r>
              <a:rPr lang="zh-CN" altLang="en-US" dirty="0"/>
              <a:t>为了保证时间复杂度，我们需要进行记忆化，数位和</a:t>
            </a:r>
            <a:r>
              <a:rPr lang="en-US" altLang="zh-CN" dirty="0"/>
              <a:t>&lt;200</a:t>
            </a:r>
            <a:r>
              <a:rPr lang="zh-CN" altLang="en-US" dirty="0"/>
              <a:t>，余票数</a:t>
            </a:r>
            <a:r>
              <a:rPr lang="en-US" altLang="zh-CN" dirty="0"/>
              <a:t>&lt;1000</a:t>
            </a:r>
            <a:r>
              <a:rPr lang="zh-CN" altLang="en-US" dirty="0"/>
              <a:t>，位数</a:t>
            </a:r>
            <a:r>
              <a:rPr lang="en-US" altLang="zh-CN" dirty="0"/>
              <a:t>&lt;20</a:t>
            </a:r>
            <a:r>
              <a:rPr lang="zh-CN" altLang="en-US" dirty="0"/>
              <a:t>，时空复杂度都能得到保证</a:t>
            </a:r>
            <a:endParaRPr lang="en-US" altLang="zh-CN" dirty="0"/>
          </a:p>
        </p:txBody>
      </p:sp>
    </p:spTree>
    <p:extLst>
      <p:ext uri="{BB962C8B-B14F-4D97-AF65-F5344CB8AC3E}">
        <p14:creationId xmlns:p14="http://schemas.microsoft.com/office/powerpoint/2010/main" val="26596564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9CD02A1-DC5A-4633-881A-900406556575}"/>
              </a:ext>
            </a:extLst>
          </p:cNvPr>
          <p:cNvSpPr>
            <a:spLocks noGrp="1"/>
          </p:cNvSpPr>
          <p:nvPr>
            <p:ph type="title"/>
          </p:nvPr>
        </p:nvSpPr>
        <p:spPr/>
        <p:txBody>
          <a:bodyPr/>
          <a:lstStyle/>
          <a:p>
            <a:r>
              <a:rPr lang="zh-CN" altLang="en-US"/>
              <a:t>例二</a:t>
            </a:r>
          </a:p>
        </p:txBody>
      </p:sp>
      <p:sp>
        <p:nvSpPr>
          <p:cNvPr id="14339" name="内容占位符 2">
            <a:extLst>
              <a:ext uri="{FF2B5EF4-FFF2-40B4-BE49-F238E27FC236}">
                <a16:creationId xmlns:a16="http://schemas.microsoft.com/office/drawing/2014/main" id="{BA5D0658-CF0F-4BF2-8576-235FBABA79B2}"/>
              </a:ext>
            </a:extLst>
          </p:cNvPr>
          <p:cNvSpPr>
            <a:spLocks noGrp="1"/>
          </p:cNvSpPr>
          <p:nvPr>
            <p:ph idx="1"/>
          </p:nvPr>
        </p:nvSpPr>
        <p:spPr/>
        <p:txBody>
          <a:bodyPr/>
          <a:lstStyle/>
          <a:p>
            <a:r>
              <a:rPr lang="zh-CN" altLang="en-US"/>
              <a:t>本题到此得到成功解决。</a:t>
            </a:r>
            <a:endParaRPr lang="en-US" altLang="zh-CN"/>
          </a:p>
          <a:p>
            <a:r>
              <a:rPr lang="zh-CN" altLang="en-US"/>
              <a:t>我们发现，这题中，尽管我们划分成了</a:t>
            </a:r>
            <a:r>
              <a:rPr lang="en-US" altLang="zh-CN"/>
              <a:t>[xxx000,xxx999]</a:t>
            </a:r>
            <a:r>
              <a:rPr lang="zh-CN" altLang="en-US"/>
              <a:t>这样的区间，然而我们无法直接计算这样的区间，因此我们进行了记忆化搜索。</a:t>
            </a:r>
            <a:endParaRPr lang="en-US" altLang="zh-CN"/>
          </a:p>
          <a:p>
            <a:r>
              <a:rPr lang="zh-CN" altLang="en-US"/>
              <a:t>下面我们来看一个有点综合性的例子</a:t>
            </a:r>
          </a:p>
        </p:txBody>
      </p:sp>
    </p:spTree>
    <p:extLst>
      <p:ext uri="{BB962C8B-B14F-4D97-AF65-F5344CB8AC3E}">
        <p14:creationId xmlns:p14="http://schemas.microsoft.com/office/powerpoint/2010/main" val="1419857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531D5-F1A9-4430-AACA-DB626119A0CC}"/>
              </a:ext>
            </a:extLst>
          </p:cNvPr>
          <p:cNvSpPr>
            <a:spLocks noGrp="1"/>
          </p:cNvSpPr>
          <p:nvPr>
            <p:ph type="title"/>
          </p:nvPr>
        </p:nvSpPr>
        <p:spPr/>
        <p:txBody>
          <a:bodyPr rtlCol="0">
            <a:normAutofit/>
          </a:bodyPr>
          <a:lstStyle/>
          <a:p>
            <a:pPr>
              <a:defRPr/>
            </a:pPr>
            <a:r>
              <a:rPr lang="en-US" altLang="zh-CN" b="1" dirty="0"/>
              <a:t>Graduated Lexicographical Ordering</a:t>
            </a:r>
            <a:endParaRPr lang="zh-CN" altLang="en-US" dirty="0"/>
          </a:p>
        </p:txBody>
      </p:sp>
      <p:sp>
        <p:nvSpPr>
          <p:cNvPr id="15363" name="内容占位符 2">
            <a:extLst>
              <a:ext uri="{FF2B5EF4-FFF2-40B4-BE49-F238E27FC236}">
                <a16:creationId xmlns:a16="http://schemas.microsoft.com/office/drawing/2014/main" id="{2A5F0BA5-C23B-4AE5-926A-93E66FDCBA72}"/>
              </a:ext>
            </a:extLst>
          </p:cNvPr>
          <p:cNvSpPr>
            <a:spLocks noGrp="1"/>
          </p:cNvSpPr>
          <p:nvPr>
            <p:ph idx="1"/>
          </p:nvPr>
        </p:nvSpPr>
        <p:spPr/>
        <p:txBody>
          <a:bodyPr/>
          <a:lstStyle/>
          <a:p>
            <a:r>
              <a:rPr lang="zh-CN" altLang="en-US"/>
              <a:t>现在定义两个数比大小为先比较数位和的大小，再比较字典序，</a:t>
            </a:r>
            <a:endParaRPr lang="en-US" altLang="zh-CN"/>
          </a:p>
          <a:p>
            <a:r>
              <a:rPr lang="zh-CN" altLang="en-US"/>
              <a:t>比如</a:t>
            </a:r>
            <a:r>
              <a:rPr lang="en-US" altLang="zh-CN"/>
              <a:t>1000&lt;5</a:t>
            </a:r>
          </a:p>
          <a:p>
            <a:r>
              <a:rPr lang="en-US" altLang="zh-CN"/>
              <a:t>555&lt;78</a:t>
            </a:r>
          </a:p>
          <a:p>
            <a:r>
              <a:rPr lang="en-US" altLang="zh-CN"/>
              <a:t>….</a:t>
            </a:r>
          </a:p>
          <a:p>
            <a:r>
              <a:rPr lang="zh-CN" altLang="en-US"/>
              <a:t>现在希望你求出</a:t>
            </a:r>
            <a:r>
              <a:rPr lang="en-US" altLang="zh-CN"/>
              <a:t>1-N</a:t>
            </a:r>
            <a:r>
              <a:rPr lang="zh-CN" altLang="en-US"/>
              <a:t>中的第</a:t>
            </a:r>
            <a:r>
              <a:rPr lang="en-US" altLang="zh-CN"/>
              <a:t>K</a:t>
            </a:r>
            <a:r>
              <a:rPr lang="zh-CN" altLang="en-US"/>
              <a:t>小数</a:t>
            </a:r>
            <a:endParaRPr lang="en-US" altLang="zh-CN"/>
          </a:p>
          <a:p>
            <a:r>
              <a:rPr lang="en-US" altLang="zh-CN"/>
              <a:t>1&lt;=k&lt;=N&lt;=10^18</a:t>
            </a:r>
            <a:endParaRPr lang="zh-CN" altLang="en-US"/>
          </a:p>
        </p:txBody>
      </p:sp>
    </p:spTree>
    <p:extLst>
      <p:ext uri="{BB962C8B-B14F-4D97-AF65-F5344CB8AC3E}">
        <p14:creationId xmlns:p14="http://schemas.microsoft.com/office/powerpoint/2010/main" val="41952631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73ACC4EF-4935-4005-8FB0-CC62BE98B9DB}"/>
              </a:ext>
            </a:extLst>
          </p:cNvPr>
          <p:cNvSpPr>
            <a:spLocks noGrp="1"/>
          </p:cNvSpPr>
          <p:nvPr>
            <p:ph type="title"/>
          </p:nvPr>
        </p:nvSpPr>
        <p:spPr/>
        <p:txBody>
          <a:bodyPr/>
          <a:lstStyle/>
          <a:p>
            <a:r>
              <a:rPr lang="zh-CN" altLang="en-US"/>
              <a:t>例三</a:t>
            </a:r>
          </a:p>
        </p:txBody>
      </p:sp>
      <p:sp>
        <p:nvSpPr>
          <p:cNvPr id="16387" name="内容占位符 2">
            <a:extLst>
              <a:ext uri="{FF2B5EF4-FFF2-40B4-BE49-F238E27FC236}">
                <a16:creationId xmlns:a16="http://schemas.microsoft.com/office/drawing/2014/main" id="{8F8AEA36-C84B-4BCD-9458-40C53F64DF3E}"/>
              </a:ext>
            </a:extLst>
          </p:cNvPr>
          <p:cNvSpPr>
            <a:spLocks noGrp="1"/>
          </p:cNvSpPr>
          <p:nvPr>
            <p:ph idx="1"/>
          </p:nvPr>
        </p:nvSpPr>
        <p:spPr/>
        <p:txBody>
          <a:bodyPr/>
          <a:lstStyle/>
          <a:p>
            <a:r>
              <a:rPr lang="zh-CN" altLang="en-US"/>
              <a:t>首先，我们发现要找出第</a:t>
            </a:r>
            <a:r>
              <a:rPr lang="en-US" altLang="zh-CN"/>
              <a:t>k</a:t>
            </a:r>
            <a:r>
              <a:rPr lang="zh-CN" altLang="en-US"/>
              <a:t>小数，这不同于我们之前所做的两个问题，我们熟悉的问题模型是“统计满足</a:t>
            </a:r>
            <a:r>
              <a:rPr lang="en-US" altLang="zh-CN"/>
              <a:t>XX</a:t>
            </a:r>
            <a:r>
              <a:rPr lang="zh-CN" altLang="en-US"/>
              <a:t>条件的数有多少个”</a:t>
            </a:r>
            <a:endParaRPr lang="en-US" altLang="zh-CN"/>
          </a:p>
          <a:p>
            <a:r>
              <a:rPr lang="zh-CN" altLang="en-US"/>
              <a:t>因此，我们需要用类似“二分”答案的思想来做这道题。</a:t>
            </a:r>
            <a:endParaRPr lang="en-US" altLang="zh-CN"/>
          </a:p>
          <a:p>
            <a:r>
              <a:rPr lang="zh-CN" altLang="en-US"/>
              <a:t>我们首先枚举数位和，然后从小到大枚举前缀，一旦我们枚举到了</a:t>
            </a:r>
            <a:r>
              <a:rPr lang="en-US" altLang="zh-CN"/>
              <a:t>x</a:t>
            </a:r>
            <a:r>
              <a:rPr lang="zh-CN" altLang="en-US"/>
              <a:t>，并且</a:t>
            </a:r>
            <a:r>
              <a:rPr lang="en-US" altLang="zh-CN"/>
              <a:t>&lt;x</a:t>
            </a:r>
            <a:r>
              <a:rPr lang="zh-CN" altLang="en-US"/>
              <a:t>的数共有</a:t>
            </a:r>
            <a:r>
              <a:rPr lang="en-US" altLang="zh-CN"/>
              <a:t>k-1</a:t>
            </a:r>
            <a:r>
              <a:rPr lang="zh-CN" altLang="en-US"/>
              <a:t>个，我们就得到了答案。</a:t>
            </a:r>
          </a:p>
        </p:txBody>
      </p:sp>
    </p:spTree>
    <p:extLst>
      <p:ext uri="{BB962C8B-B14F-4D97-AF65-F5344CB8AC3E}">
        <p14:creationId xmlns:p14="http://schemas.microsoft.com/office/powerpoint/2010/main" val="36483279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E61AA573-5E19-4989-B590-0E26090C05BB}"/>
              </a:ext>
            </a:extLst>
          </p:cNvPr>
          <p:cNvSpPr>
            <a:spLocks noGrp="1"/>
          </p:cNvSpPr>
          <p:nvPr>
            <p:ph type="title"/>
          </p:nvPr>
        </p:nvSpPr>
        <p:spPr/>
        <p:txBody>
          <a:bodyPr/>
          <a:lstStyle/>
          <a:p>
            <a:r>
              <a:rPr lang="zh-CN" altLang="en-US"/>
              <a:t>例三</a:t>
            </a:r>
          </a:p>
        </p:txBody>
      </p:sp>
      <p:sp>
        <p:nvSpPr>
          <p:cNvPr id="17411" name="内容占位符 2">
            <a:extLst>
              <a:ext uri="{FF2B5EF4-FFF2-40B4-BE49-F238E27FC236}">
                <a16:creationId xmlns:a16="http://schemas.microsoft.com/office/drawing/2014/main" id="{DB450623-3CCC-44A2-8AF3-80EEB2C505C3}"/>
              </a:ext>
            </a:extLst>
          </p:cNvPr>
          <p:cNvSpPr>
            <a:spLocks noGrp="1"/>
          </p:cNvSpPr>
          <p:nvPr>
            <p:ph idx="1"/>
          </p:nvPr>
        </p:nvSpPr>
        <p:spPr/>
        <p:txBody>
          <a:bodyPr/>
          <a:lstStyle/>
          <a:p>
            <a:r>
              <a:rPr lang="zh-CN" altLang="en-US"/>
              <a:t>这样，我们把求第</a:t>
            </a:r>
            <a:r>
              <a:rPr lang="en-US" altLang="zh-CN"/>
              <a:t>k</a:t>
            </a:r>
            <a:r>
              <a:rPr lang="zh-CN" altLang="en-US"/>
              <a:t>小数问题转化为了求出按照题目中描述的</a:t>
            </a:r>
            <a:r>
              <a:rPr lang="en-US" altLang="zh-CN"/>
              <a:t>&lt;</a:t>
            </a:r>
            <a:r>
              <a:rPr lang="zh-CN" altLang="en-US"/>
              <a:t>关系，有多少个数</a:t>
            </a:r>
            <a:r>
              <a:rPr lang="en-US" altLang="zh-CN"/>
              <a:t>&lt;x</a:t>
            </a:r>
            <a:r>
              <a:rPr lang="zh-CN" altLang="en-US"/>
              <a:t>。这该怎么做呢？</a:t>
            </a:r>
            <a:endParaRPr lang="en-US" altLang="zh-CN"/>
          </a:p>
          <a:p>
            <a:r>
              <a:rPr lang="zh-CN" altLang="en-US"/>
              <a:t>首先，我们要统计出数字和为</a:t>
            </a:r>
            <a:r>
              <a:rPr lang="en-US" altLang="zh-CN"/>
              <a:t>sum</a:t>
            </a:r>
            <a:r>
              <a:rPr lang="zh-CN" altLang="en-US"/>
              <a:t>的数个数，这个使用我们刚刚的知识很容易求出来。</a:t>
            </a:r>
            <a:endParaRPr lang="en-US" altLang="zh-CN"/>
          </a:p>
          <a:p>
            <a:r>
              <a:rPr lang="zh-CN" altLang="en-US"/>
              <a:t>求出了这个，我们可以在</a:t>
            </a:r>
            <a:r>
              <a:rPr lang="en-US" altLang="zh-CN"/>
              <a:t>logn</a:t>
            </a:r>
            <a:r>
              <a:rPr lang="zh-CN" altLang="en-US"/>
              <a:t>时间内求出比</a:t>
            </a:r>
            <a:r>
              <a:rPr lang="en-US" altLang="zh-CN"/>
              <a:t>x</a:t>
            </a:r>
            <a:r>
              <a:rPr lang="zh-CN" altLang="en-US"/>
              <a:t>数位和小的数个数。</a:t>
            </a:r>
          </a:p>
        </p:txBody>
      </p:sp>
    </p:spTree>
    <p:extLst>
      <p:ext uri="{BB962C8B-B14F-4D97-AF65-F5344CB8AC3E}">
        <p14:creationId xmlns:p14="http://schemas.microsoft.com/office/powerpoint/2010/main" val="5040910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35A1E95-F894-4C7F-B335-40BE66A91C14}"/>
              </a:ext>
            </a:extLst>
          </p:cNvPr>
          <p:cNvSpPr>
            <a:spLocks noGrp="1"/>
          </p:cNvSpPr>
          <p:nvPr>
            <p:ph type="title"/>
          </p:nvPr>
        </p:nvSpPr>
        <p:spPr/>
        <p:txBody>
          <a:bodyPr/>
          <a:lstStyle/>
          <a:p>
            <a:r>
              <a:rPr lang="zh-CN" altLang="en-US"/>
              <a:t>例三</a:t>
            </a:r>
          </a:p>
        </p:txBody>
      </p:sp>
      <p:sp>
        <p:nvSpPr>
          <p:cNvPr id="18435" name="内容占位符 2">
            <a:extLst>
              <a:ext uri="{FF2B5EF4-FFF2-40B4-BE49-F238E27FC236}">
                <a16:creationId xmlns:a16="http://schemas.microsoft.com/office/drawing/2014/main" id="{44129934-2810-4A56-A5C3-A91A1DC77456}"/>
              </a:ext>
            </a:extLst>
          </p:cNvPr>
          <p:cNvSpPr>
            <a:spLocks noGrp="1"/>
          </p:cNvSpPr>
          <p:nvPr>
            <p:ph idx="1"/>
          </p:nvPr>
        </p:nvSpPr>
        <p:spPr/>
        <p:txBody>
          <a:bodyPr/>
          <a:lstStyle/>
          <a:p>
            <a:r>
              <a:rPr lang="zh-CN" altLang="en-US"/>
              <a:t>下面，我们需要求出所有数位和等于</a:t>
            </a:r>
            <a:r>
              <a:rPr lang="en-US" altLang="zh-CN"/>
              <a:t>x</a:t>
            </a:r>
            <a:r>
              <a:rPr lang="zh-CN" altLang="en-US"/>
              <a:t>，但是字典序比</a:t>
            </a:r>
            <a:r>
              <a:rPr lang="en-US" altLang="zh-CN"/>
              <a:t>x</a:t>
            </a:r>
            <a:r>
              <a:rPr lang="zh-CN" altLang="en-US"/>
              <a:t>小的数的个数，这个通过枚举前缀来解决。</a:t>
            </a:r>
            <a:endParaRPr lang="en-US" altLang="zh-CN"/>
          </a:p>
          <a:p>
            <a:r>
              <a:rPr lang="zh-CN" altLang="en-US"/>
              <a:t>比如说</a:t>
            </a:r>
            <a:r>
              <a:rPr lang="en-US" altLang="zh-CN"/>
              <a:t>x=212</a:t>
            </a:r>
          </a:p>
          <a:p>
            <a:r>
              <a:rPr lang="zh-CN" altLang="en-US"/>
              <a:t>则我们需要求出前缀为</a:t>
            </a:r>
            <a:r>
              <a:rPr lang="en-US" altLang="zh-CN"/>
              <a:t>1</a:t>
            </a:r>
            <a:r>
              <a:rPr lang="zh-CN" altLang="en-US"/>
              <a:t>的数位和为</a:t>
            </a:r>
            <a:r>
              <a:rPr lang="en-US" altLang="zh-CN"/>
              <a:t>5</a:t>
            </a:r>
            <a:r>
              <a:rPr lang="zh-CN" altLang="en-US"/>
              <a:t>的数，前缀为</a:t>
            </a:r>
            <a:r>
              <a:rPr lang="en-US" altLang="zh-CN"/>
              <a:t>20</a:t>
            </a:r>
            <a:r>
              <a:rPr lang="zh-CN" altLang="en-US"/>
              <a:t>的和为</a:t>
            </a:r>
            <a:r>
              <a:rPr lang="en-US" altLang="zh-CN"/>
              <a:t>5</a:t>
            </a:r>
            <a:r>
              <a:rPr lang="zh-CN" altLang="en-US"/>
              <a:t>的数，前缀为</a:t>
            </a:r>
            <a:r>
              <a:rPr lang="en-US" altLang="zh-CN"/>
              <a:t>210</a:t>
            </a:r>
            <a:r>
              <a:rPr lang="zh-CN" altLang="en-US"/>
              <a:t>，</a:t>
            </a:r>
            <a:r>
              <a:rPr lang="en-US" altLang="zh-CN"/>
              <a:t>211</a:t>
            </a:r>
            <a:r>
              <a:rPr lang="zh-CN" altLang="en-US"/>
              <a:t>的和为</a:t>
            </a:r>
            <a:r>
              <a:rPr lang="en-US" altLang="zh-CN"/>
              <a:t>5</a:t>
            </a:r>
            <a:r>
              <a:rPr lang="zh-CN" altLang="en-US"/>
              <a:t>的数的个数。</a:t>
            </a:r>
          </a:p>
        </p:txBody>
      </p:sp>
    </p:spTree>
    <p:extLst>
      <p:ext uri="{BB962C8B-B14F-4D97-AF65-F5344CB8AC3E}">
        <p14:creationId xmlns:p14="http://schemas.microsoft.com/office/powerpoint/2010/main" val="322280690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8C9E4CD8-6835-4D4F-A741-47545C5AE261}"/>
              </a:ext>
            </a:extLst>
          </p:cNvPr>
          <p:cNvSpPr>
            <a:spLocks noGrp="1"/>
          </p:cNvSpPr>
          <p:nvPr>
            <p:ph type="title"/>
          </p:nvPr>
        </p:nvSpPr>
        <p:spPr/>
        <p:txBody>
          <a:bodyPr/>
          <a:lstStyle/>
          <a:p>
            <a:r>
              <a:rPr lang="zh-CN" altLang="en-US"/>
              <a:t>例三</a:t>
            </a:r>
          </a:p>
        </p:txBody>
      </p:sp>
      <p:sp>
        <p:nvSpPr>
          <p:cNvPr id="3" name="内容占位符 2">
            <a:extLst>
              <a:ext uri="{FF2B5EF4-FFF2-40B4-BE49-F238E27FC236}">
                <a16:creationId xmlns:a16="http://schemas.microsoft.com/office/drawing/2014/main" id="{824B28D0-0716-4A8C-9B1D-D6BC6B609DBD}"/>
              </a:ext>
            </a:extLst>
          </p:cNvPr>
          <p:cNvSpPr>
            <a:spLocks noGrp="1"/>
          </p:cNvSpPr>
          <p:nvPr>
            <p:ph idx="1"/>
          </p:nvPr>
        </p:nvSpPr>
        <p:spPr/>
        <p:txBody>
          <a:bodyPr rtlCol="0">
            <a:normAutofit/>
          </a:bodyPr>
          <a:lstStyle/>
          <a:p>
            <a:pPr>
              <a:defRPr/>
            </a:pPr>
            <a:r>
              <a:rPr lang="zh-CN" altLang="en-US" dirty="0"/>
              <a:t>因此，我们还需要知道前缀为</a:t>
            </a:r>
            <a:r>
              <a:rPr lang="en-US" altLang="zh-CN" dirty="0"/>
              <a:t>prefix</a:t>
            </a:r>
            <a:r>
              <a:rPr lang="zh-CN" altLang="en-US" dirty="0"/>
              <a:t>时，数位和为</a:t>
            </a:r>
            <a:r>
              <a:rPr lang="en-US" altLang="zh-CN" dirty="0"/>
              <a:t>sum</a:t>
            </a:r>
            <a:r>
              <a:rPr lang="zh-CN" altLang="en-US" dirty="0"/>
              <a:t>的数个数。</a:t>
            </a:r>
            <a:endParaRPr lang="en-US" altLang="zh-CN" dirty="0"/>
          </a:p>
          <a:p>
            <a:pPr>
              <a:defRPr/>
            </a:pPr>
            <a:r>
              <a:rPr lang="zh-CN" altLang="en-US" dirty="0"/>
              <a:t>显然不能求出所有</a:t>
            </a:r>
            <a:r>
              <a:rPr lang="en-US" altLang="zh-CN" dirty="0"/>
              <a:t>prefix</a:t>
            </a:r>
            <a:r>
              <a:rPr lang="zh-CN" altLang="en-US" dirty="0"/>
              <a:t>，只能到用的时候再求。</a:t>
            </a:r>
            <a:endParaRPr lang="en-US" altLang="zh-CN" dirty="0"/>
          </a:p>
          <a:p>
            <a:pPr>
              <a:defRPr/>
            </a:pPr>
            <a:r>
              <a:rPr lang="zh-CN" altLang="en-US" dirty="0"/>
              <a:t>注意到如果如果</a:t>
            </a:r>
            <a:r>
              <a:rPr lang="en-US" altLang="zh-CN" dirty="0"/>
              <a:t>prefix</a:t>
            </a:r>
            <a:r>
              <a:rPr lang="zh-CN" altLang="en-US" dirty="0"/>
              <a:t>不恰好是</a:t>
            </a:r>
            <a:r>
              <a:rPr lang="en-US" altLang="zh-CN" dirty="0"/>
              <a:t>N</a:t>
            </a:r>
            <a:r>
              <a:rPr lang="zh-CN" altLang="en-US" dirty="0"/>
              <a:t>的前缀的话，我们只要求出长度为</a:t>
            </a:r>
            <a:r>
              <a:rPr lang="en-US" altLang="zh-CN" dirty="0"/>
              <a:t>k</a:t>
            </a:r>
            <a:r>
              <a:rPr lang="zh-CN" altLang="en-US" dirty="0"/>
              <a:t>，数位和为</a:t>
            </a:r>
            <a:r>
              <a:rPr lang="en-US" altLang="zh-CN" dirty="0"/>
              <a:t>sum</a:t>
            </a:r>
            <a:r>
              <a:rPr lang="zh-CN" altLang="en-US" dirty="0"/>
              <a:t>的数的个数就行了，这个可以预处理出来。</a:t>
            </a:r>
            <a:endParaRPr lang="en-US" altLang="zh-CN" dirty="0"/>
          </a:p>
          <a:p>
            <a:pPr>
              <a:defRPr/>
            </a:pPr>
            <a:r>
              <a:rPr lang="zh-CN" altLang="en-US" dirty="0"/>
              <a:t>否则递归计算，整体复杂度为预处理的复杂度</a:t>
            </a:r>
            <a:r>
              <a:rPr lang="en-US" altLang="zh-CN" dirty="0"/>
              <a:t>O(logn^2)</a:t>
            </a:r>
            <a:r>
              <a:rPr lang="zh-CN" altLang="en-US" dirty="0"/>
              <a:t>。</a:t>
            </a:r>
          </a:p>
        </p:txBody>
      </p:sp>
    </p:spTree>
    <p:extLst>
      <p:ext uri="{BB962C8B-B14F-4D97-AF65-F5344CB8AC3E}">
        <p14:creationId xmlns:p14="http://schemas.microsoft.com/office/powerpoint/2010/main" val="9291776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FA6E143E-D4FC-4290-9352-3C89568562F7}"/>
              </a:ext>
            </a:extLst>
          </p:cNvPr>
          <p:cNvSpPr>
            <a:spLocks noGrp="1"/>
          </p:cNvSpPr>
          <p:nvPr>
            <p:ph type="title"/>
          </p:nvPr>
        </p:nvSpPr>
        <p:spPr/>
        <p:txBody>
          <a:bodyPr/>
          <a:lstStyle/>
          <a:p>
            <a:r>
              <a:rPr lang="zh-CN" altLang="en-US"/>
              <a:t>例三</a:t>
            </a:r>
          </a:p>
        </p:txBody>
      </p:sp>
      <p:sp>
        <p:nvSpPr>
          <p:cNvPr id="20483" name="内容占位符 2">
            <a:extLst>
              <a:ext uri="{FF2B5EF4-FFF2-40B4-BE49-F238E27FC236}">
                <a16:creationId xmlns:a16="http://schemas.microsoft.com/office/drawing/2014/main" id="{0EC0F3E3-40F1-4BFA-8AF5-28D9E9BD68C8}"/>
              </a:ext>
            </a:extLst>
          </p:cNvPr>
          <p:cNvSpPr>
            <a:spLocks noGrp="1"/>
          </p:cNvSpPr>
          <p:nvPr>
            <p:ph idx="1"/>
          </p:nvPr>
        </p:nvSpPr>
        <p:spPr/>
        <p:txBody>
          <a:bodyPr/>
          <a:lstStyle/>
          <a:p>
            <a:r>
              <a:rPr lang="zh-CN" altLang="en-US"/>
              <a:t>这道题目到此就解决了。</a:t>
            </a:r>
            <a:endParaRPr lang="en-US" altLang="zh-CN"/>
          </a:p>
          <a:p>
            <a:r>
              <a:rPr lang="zh-CN" altLang="en-US"/>
              <a:t>首先我们发现，这道题不是传统的数位统计类问题的问法，通过类似“二分”答案的思想，将他转化为数位统计</a:t>
            </a:r>
            <a:endParaRPr lang="en-US" altLang="zh-CN"/>
          </a:p>
          <a:p>
            <a:r>
              <a:rPr lang="zh-CN" altLang="en-US"/>
              <a:t>另外我们把这个问题拆分成了几个子问题，从而成功解决。</a:t>
            </a:r>
            <a:endParaRPr lang="en-US" altLang="zh-CN"/>
          </a:p>
          <a:p>
            <a:r>
              <a:rPr lang="zh-CN" altLang="en-US"/>
              <a:t>下面看一个比较非主流的问题</a:t>
            </a:r>
          </a:p>
        </p:txBody>
      </p:sp>
    </p:spTree>
    <p:extLst>
      <p:ext uri="{BB962C8B-B14F-4D97-AF65-F5344CB8AC3E}">
        <p14:creationId xmlns:p14="http://schemas.microsoft.com/office/powerpoint/2010/main" val="3221097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Cleaning Up</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N个数字共M种数字，现在要将N切分成若干连续的段，最小化∑(段里不同数字个数)^2</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1≤m≤n≤40000</a:t>
            </a:r>
          </a:p>
        </p:txBody>
      </p:sp>
    </p:spTree>
    <p:extLst>
      <p:ext uri="{BB962C8B-B14F-4D97-AF65-F5344CB8AC3E}">
        <p14:creationId xmlns:p14="http://schemas.microsoft.com/office/powerpoint/2010/main" val="31533846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DD2FD2C8-69D2-4EEC-8E7C-E4989F8A8102}"/>
              </a:ext>
            </a:extLst>
          </p:cNvPr>
          <p:cNvSpPr>
            <a:spLocks noGrp="1"/>
          </p:cNvSpPr>
          <p:nvPr>
            <p:ph type="title"/>
          </p:nvPr>
        </p:nvSpPr>
        <p:spPr/>
        <p:txBody>
          <a:bodyPr/>
          <a:lstStyle/>
          <a:p>
            <a:r>
              <a:rPr lang="en-US" altLang="zh-CN" dirty="0"/>
              <a:t>Incrementing The Integer</a:t>
            </a:r>
            <a:endParaRPr lang="zh-CN" altLang="en-US" dirty="0"/>
          </a:p>
        </p:txBody>
      </p:sp>
      <p:sp>
        <p:nvSpPr>
          <p:cNvPr id="21507" name="内容占位符 2">
            <a:extLst>
              <a:ext uri="{FF2B5EF4-FFF2-40B4-BE49-F238E27FC236}">
                <a16:creationId xmlns:a16="http://schemas.microsoft.com/office/drawing/2014/main" id="{2BD2B4ED-ABE0-40D4-9750-71D81C07E52C}"/>
              </a:ext>
            </a:extLst>
          </p:cNvPr>
          <p:cNvSpPr>
            <a:spLocks noGrp="1"/>
          </p:cNvSpPr>
          <p:nvPr>
            <p:ph idx="1"/>
          </p:nvPr>
        </p:nvSpPr>
        <p:spPr/>
        <p:txBody>
          <a:bodyPr/>
          <a:lstStyle/>
          <a:p>
            <a:r>
              <a:rPr lang="zh-CN" altLang="en-US"/>
              <a:t>每次可以选出</a:t>
            </a:r>
            <a:r>
              <a:rPr lang="en-US" altLang="zh-CN"/>
              <a:t>A</a:t>
            </a:r>
            <a:r>
              <a:rPr lang="zh-CN" altLang="en-US"/>
              <a:t>的某个数位（不能是</a:t>
            </a:r>
            <a:r>
              <a:rPr lang="en-US" altLang="zh-CN"/>
              <a:t>0</a:t>
            </a:r>
            <a:r>
              <a:rPr lang="zh-CN" altLang="en-US"/>
              <a:t>），加到自己身上，然后问你最少多少次能从</a:t>
            </a:r>
            <a:r>
              <a:rPr lang="en-US" altLang="zh-CN"/>
              <a:t>1</a:t>
            </a:r>
            <a:r>
              <a:rPr lang="zh-CN" altLang="en-US"/>
              <a:t>变成</a:t>
            </a:r>
            <a:r>
              <a:rPr lang="en-US" altLang="zh-CN"/>
              <a:t>B</a:t>
            </a:r>
          </a:p>
          <a:p>
            <a:r>
              <a:rPr lang="en-US" altLang="zh-CN"/>
              <a:t>1&lt;=B&lt;=10^9</a:t>
            </a:r>
            <a:endParaRPr lang="zh-CN" altLang="en-US"/>
          </a:p>
        </p:txBody>
      </p:sp>
    </p:spTree>
    <p:extLst>
      <p:ext uri="{BB962C8B-B14F-4D97-AF65-F5344CB8AC3E}">
        <p14:creationId xmlns:p14="http://schemas.microsoft.com/office/powerpoint/2010/main" val="40396538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C0CDF01B-D738-455F-AB92-4D224075E086}"/>
              </a:ext>
            </a:extLst>
          </p:cNvPr>
          <p:cNvSpPr>
            <a:spLocks noGrp="1"/>
          </p:cNvSpPr>
          <p:nvPr>
            <p:ph type="title"/>
          </p:nvPr>
        </p:nvSpPr>
        <p:spPr/>
        <p:txBody>
          <a:bodyPr/>
          <a:lstStyle/>
          <a:p>
            <a:r>
              <a:rPr lang="zh-CN" altLang="en-US"/>
              <a:t>例四</a:t>
            </a:r>
          </a:p>
        </p:txBody>
      </p:sp>
      <p:sp>
        <p:nvSpPr>
          <p:cNvPr id="22531" name="内容占位符 2">
            <a:extLst>
              <a:ext uri="{FF2B5EF4-FFF2-40B4-BE49-F238E27FC236}">
                <a16:creationId xmlns:a16="http://schemas.microsoft.com/office/drawing/2014/main" id="{52B58743-C6B4-4492-9C02-32D82CE06142}"/>
              </a:ext>
            </a:extLst>
          </p:cNvPr>
          <p:cNvSpPr>
            <a:spLocks noGrp="1"/>
          </p:cNvSpPr>
          <p:nvPr>
            <p:ph idx="1"/>
          </p:nvPr>
        </p:nvSpPr>
        <p:spPr/>
        <p:txBody>
          <a:bodyPr/>
          <a:lstStyle/>
          <a:p>
            <a:r>
              <a:rPr lang="zh-CN" altLang="en-US" dirty="0"/>
              <a:t>第一眼看，毫无思路！</a:t>
            </a:r>
            <a:endParaRPr lang="en-US" altLang="zh-CN" dirty="0"/>
          </a:p>
          <a:p>
            <a:r>
              <a:rPr lang="zh-CN" altLang="en-US" dirty="0"/>
              <a:t>既然是讲数位统计，那么我们回到一开始的那个思路上</a:t>
            </a:r>
            <a:endParaRPr lang="en-US" altLang="zh-CN" dirty="0"/>
          </a:p>
          <a:p>
            <a:r>
              <a:rPr lang="zh-CN" altLang="en-US" dirty="0"/>
              <a:t>分解成若干个</a:t>
            </a:r>
            <a:r>
              <a:rPr lang="en-US" altLang="zh-CN" dirty="0"/>
              <a:t>[XXX000…,XXX999…]</a:t>
            </a:r>
          </a:p>
          <a:p>
            <a:r>
              <a:rPr lang="zh-CN" altLang="en-US" dirty="0"/>
              <a:t>有什么用呢？</a:t>
            </a:r>
            <a:endParaRPr lang="en-US" altLang="zh-CN" dirty="0"/>
          </a:p>
          <a:p>
            <a:r>
              <a:rPr lang="zh-CN" altLang="en-US" dirty="0"/>
              <a:t>我们发现，我们一定是跳过了若干个区间来到了最后的</a:t>
            </a:r>
            <a:r>
              <a:rPr lang="en-US" altLang="zh-CN" dirty="0"/>
              <a:t>B</a:t>
            </a:r>
          </a:p>
          <a:p>
            <a:endParaRPr lang="zh-CN" altLang="en-US" dirty="0"/>
          </a:p>
        </p:txBody>
      </p:sp>
    </p:spTree>
    <p:extLst>
      <p:ext uri="{BB962C8B-B14F-4D97-AF65-F5344CB8AC3E}">
        <p14:creationId xmlns:p14="http://schemas.microsoft.com/office/powerpoint/2010/main" val="3495349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5F013318-22DB-4938-AF2D-61BFFDF36664}"/>
              </a:ext>
            </a:extLst>
          </p:cNvPr>
          <p:cNvSpPr>
            <a:spLocks noGrp="1"/>
          </p:cNvSpPr>
          <p:nvPr>
            <p:ph type="title"/>
          </p:nvPr>
        </p:nvSpPr>
        <p:spPr/>
        <p:txBody>
          <a:bodyPr/>
          <a:lstStyle/>
          <a:p>
            <a:r>
              <a:rPr lang="zh-CN" altLang="en-US"/>
              <a:t>例四</a:t>
            </a:r>
          </a:p>
        </p:txBody>
      </p:sp>
      <p:sp>
        <p:nvSpPr>
          <p:cNvPr id="23555" name="内容占位符 2">
            <a:extLst>
              <a:ext uri="{FF2B5EF4-FFF2-40B4-BE49-F238E27FC236}">
                <a16:creationId xmlns:a16="http://schemas.microsoft.com/office/drawing/2014/main" id="{238BC248-3361-437C-91FD-8144C9166644}"/>
              </a:ext>
            </a:extLst>
          </p:cNvPr>
          <p:cNvSpPr>
            <a:spLocks noGrp="1"/>
          </p:cNvSpPr>
          <p:nvPr>
            <p:ph idx="1"/>
          </p:nvPr>
        </p:nvSpPr>
        <p:spPr/>
        <p:txBody>
          <a:bodyPr/>
          <a:lstStyle/>
          <a:p>
            <a:r>
              <a:rPr lang="zh-CN" altLang="en-US"/>
              <a:t>因此，我们需要找出在每个子区间里他是怎么跳的</a:t>
            </a:r>
            <a:endParaRPr lang="en-US" altLang="zh-CN"/>
          </a:p>
          <a:p>
            <a:r>
              <a:rPr lang="zh-CN" altLang="en-US"/>
              <a:t>假定现在跳入了</a:t>
            </a:r>
            <a:r>
              <a:rPr lang="en-US" altLang="zh-CN"/>
              <a:t>[XXX000…,XXX999….]</a:t>
            </a:r>
            <a:r>
              <a:rPr lang="zh-CN" altLang="en-US"/>
              <a:t>这个区间，我们发现，每次跳的时候不超过</a:t>
            </a:r>
            <a:r>
              <a:rPr lang="en-US" altLang="zh-CN"/>
              <a:t>9</a:t>
            </a:r>
          </a:p>
          <a:p>
            <a:r>
              <a:rPr lang="zh-CN" altLang="en-US"/>
              <a:t>因此跳入这个区间时，必然停在</a:t>
            </a:r>
            <a:r>
              <a:rPr lang="en-US" altLang="zh-CN"/>
              <a:t>[XXX00..0,XXX00..8]</a:t>
            </a:r>
            <a:r>
              <a:rPr lang="zh-CN" altLang="en-US"/>
              <a:t>这个</a:t>
            </a:r>
            <a:r>
              <a:rPr lang="en-US" altLang="zh-CN"/>
              <a:t>9</a:t>
            </a:r>
            <a:r>
              <a:rPr lang="zh-CN" altLang="en-US"/>
              <a:t>个数字上，</a:t>
            </a:r>
            <a:endParaRPr lang="en-US" altLang="zh-CN"/>
          </a:p>
          <a:p>
            <a:r>
              <a:rPr lang="zh-CN" altLang="en-US"/>
              <a:t>同理跳出去时也必然是</a:t>
            </a:r>
            <a:r>
              <a:rPr lang="en-US" altLang="zh-CN"/>
              <a:t>[XXX99..91,XXX99..99]</a:t>
            </a:r>
          </a:p>
          <a:p>
            <a:r>
              <a:rPr lang="zh-CN" altLang="en-US"/>
              <a:t>这两个需要记录。</a:t>
            </a:r>
          </a:p>
        </p:txBody>
      </p:sp>
    </p:spTree>
    <p:extLst>
      <p:ext uri="{BB962C8B-B14F-4D97-AF65-F5344CB8AC3E}">
        <p14:creationId xmlns:p14="http://schemas.microsoft.com/office/powerpoint/2010/main" val="9289595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471F4C0-E290-4939-8131-2DC453617847}"/>
              </a:ext>
            </a:extLst>
          </p:cNvPr>
          <p:cNvSpPr>
            <a:spLocks noGrp="1"/>
          </p:cNvSpPr>
          <p:nvPr>
            <p:ph type="title"/>
          </p:nvPr>
        </p:nvSpPr>
        <p:spPr/>
        <p:txBody>
          <a:bodyPr/>
          <a:lstStyle/>
          <a:p>
            <a:r>
              <a:rPr lang="zh-CN" altLang="en-US"/>
              <a:t>例四</a:t>
            </a:r>
          </a:p>
        </p:txBody>
      </p:sp>
      <p:sp>
        <p:nvSpPr>
          <p:cNvPr id="24579" name="内容占位符 2">
            <a:extLst>
              <a:ext uri="{FF2B5EF4-FFF2-40B4-BE49-F238E27FC236}">
                <a16:creationId xmlns:a16="http://schemas.microsoft.com/office/drawing/2014/main" id="{493645B8-E5D2-4C03-9E4E-66F89FE1D87E}"/>
              </a:ext>
            </a:extLst>
          </p:cNvPr>
          <p:cNvSpPr>
            <a:spLocks noGrp="1"/>
          </p:cNvSpPr>
          <p:nvPr>
            <p:ph idx="1"/>
          </p:nvPr>
        </p:nvSpPr>
        <p:spPr/>
        <p:txBody>
          <a:bodyPr/>
          <a:lstStyle/>
          <a:p>
            <a:r>
              <a:rPr lang="zh-CN" altLang="en-US" dirty="0"/>
              <a:t>同时，我们还要记录哪些数字出现过，否则我们没法知道能怎么跳。</a:t>
            </a:r>
            <a:endParaRPr lang="en-US" altLang="zh-CN" dirty="0"/>
          </a:p>
          <a:p>
            <a:r>
              <a:rPr lang="zh-CN" altLang="en-US" dirty="0"/>
              <a:t>因此状态就变成，当前还剩的位数，出现过哪些数字，从哪里跳入，从哪里跳出</a:t>
            </a:r>
            <a:endParaRPr lang="en-US" altLang="zh-CN" dirty="0"/>
          </a:p>
          <a:p>
            <a:r>
              <a:rPr lang="zh-CN" altLang="en-US" dirty="0"/>
              <a:t>空间复杂度</a:t>
            </a:r>
            <a:r>
              <a:rPr lang="en-US" altLang="zh-CN" dirty="0"/>
              <a:t>2^9</a:t>
            </a:r>
            <a:r>
              <a:rPr lang="zh-CN" altLang="en-US" dirty="0"/>
              <a:t>*</a:t>
            </a:r>
            <a:r>
              <a:rPr lang="en-US" altLang="zh-CN" dirty="0"/>
              <a:t>9^2</a:t>
            </a:r>
            <a:r>
              <a:rPr lang="zh-CN" altLang="en-US" dirty="0"/>
              <a:t>*</a:t>
            </a:r>
            <a:r>
              <a:rPr lang="en-US" altLang="zh-CN" dirty="0"/>
              <a:t>log(10^9)</a:t>
            </a:r>
            <a:r>
              <a:rPr lang="zh-CN" altLang="en-US" dirty="0"/>
              <a:t>，大概是</a:t>
            </a:r>
            <a:r>
              <a:rPr lang="en-US" altLang="zh-CN" dirty="0"/>
              <a:t>1000000</a:t>
            </a:r>
          </a:p>
          <a:p>
            <a:endParaRPr lang="en-US" altLang="zh-CN" dirty="0"/>
          </a:p>
        </p:txBody>
      </p:sp>
    </p:spTree>
    <p:extLst>
      <p:ext uri="{BB962C8B-B14F-4D97-AF65-F5344CB8AC3E}">
        <p14:creationId xmlns:p14="http://schemas.microsoft.com/office/powerpoint/2010/main" val="26112480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A279101-0031-4912-AB5E-91924831CFBF}"/>
              </a:ext>
            </a:extLst>
          </p:cNvPr>
          <p:cNvSpPr>
            <a:spLocks noGrp="1"/>
          </p:cNvSpPr>
          <p:nvPr>
            <p:ph type="title"/>
          </p:nvPr>
        </p:nvSpPr>
        <p:spPr/>
        <p:txBody>
          <a:bodyPr/>
          <a:lstStyle/>
          <a:p>
            <a:r>
              <a:rPr lang="zh-CN" altLang="en-US"/>
              <a:t>例四</a:t>
            </a:r>
          </a:p>
        </p:txBody>
      </p:sp>
      <p:sp>
        <p:nvSpPr>
          <p:cNvPr id="25603" name="内容占位符 2">
            <a:extLst>
              <a:ext uri="{FF2B5EF4-FFF2-40B4-BE49-F238E27FC236}">
                <a16:creationId xmlns:a16="http://schemas.microsoft.com/office/drawing/2014/main" id="{27CFBE27-0FB2-47BD-AA1A-1808966E2F6F}"/>
              </a:ext>
            </a:extLst>
          </p:cNvPr>
          <p:cNvSpPr>
            <a:spLocks noGrp="1"/>
          </p:cNvSpPr>
          <p:nvPr>
            <p:ph idx="1"/>
          </p:nvPr>
        </p:nvSpPr>
        <p:spPr/>
        <p:txBody>
          <a:bodyPr/>
          <a:lstStyle/>
          <a:p>
            <a:r>
              <a:rPr lang="zh-CN" altLang="en-US" dirty="0"/>
              <a:t>转移的时候我们需要像例二一样，把当前区间划分成</a:t>
            </a:r>
            <a:r>
              <a:rPr lang="en-US" altLang="zh-CN" dirty="0"/>
              <a:t>10</a:t>
            </a:r>
            <a:r>
              <a:rPr lang="zh-CN" altLang="en-US" dirty="0"/>
              <a:t>个子区间，向下递归，每次向下递归时，还需要枚举当前这步从上个区间转移过来时跳了几格。</a:t>
            </a:r>
            <a:endParaRPr lang="en-US" altLang="zh-CN" dirty="0"/>
          </a:p>
          <a:p>
            <a:r>
              <a:rPr lang="zh-CN" altLang="en-US" dirty="0"/>
              <a:t>总体的时间复杂度大概在</a:t>
            </a:r>
            <a:r>
              <a:rPr lang="en-US" altLang="zh-CN" dirty="0"/>
              <a:t>1</a:t>
            </a:r>
            <a:r>
              <a:rPr lang="zh-CN" altLang="en-US" dirty="0"/>
              <a:t>亿左右。</a:t>
            </a:r>
          </a:p>
        </p:txBody>
      </p:sp>
    </p:spTree>
    <p:extLst>
      <p:ext uri="{BB962C8B-B14F-4D97-AF65-F5344CB8AC3E}">
        <p14:creationId xmlns:p14="http://schemas.microsoft.com/office/powerpoint/2010/main" val="34558269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F763784-97EE-4CF6-A64C-73E24755CBAD}"/>
              </a:ext>
            </a:extLst>
          </p:cNvPr>
          <p:cNvSpPr>
            <a:spLocks noGrp="1"/>
          </p:cNvSpPr>
          <p:nvPr>
            <p:ph type="title"/>
          </p:nvPr>
        </p:nvSpPr>
        <p:spPr/>
        <p:txBody>
          <a:bodyPr/>
          <a:lstStyle/>
          <a:p>
            <a:r>
              <a:rPr lang="zh-CN" altLang="en-US"/>
              <a:t>例四</a:t>
            </a:r>
          </a:p>
        </p:txBody>
      </p:sp>
      <p:sp>
        <p:nvSpPr>
          <p:cNvPr id="26627" name="内容占位符 2">
            <a:extLst>
              <a:ext uri="{FF2B5EF4-FFF2-40B4-BE49-F238E27FC236}">
                <a16:creationId xmlns:a16="http://schemas.microsoft.com/office/drawing/2014/main" id="{B5CD6A05-814D-410C-8222-47A51FF8B601}"/>
              </a:ext>
            </a:extLst>
          </p:cNvPr>
          <p:cNvSpPr>
            <a:spLocks noGrp="1"/>
          </p:cNvSpPr>
          <p:nvPr>
            <p:ph idx="1"/>
          </p:nvPr>
        </p:nvSpPr>
        <p:spPr/>
        <p:txBody>
          <a:bodyPr/>
          <a:lstStyle/>
          <a:p>
            <a:r>
              <a:rPr lang="zh-CN" altLang="en-US"/>
              <a:t>本题看似和数位统计毫无关系。</a:t>
            </a:r>
            <a:endParaRPr lang="en-US" altLang="zh-CN"/>
          </a:p>
          <a:p>
            <a:r>
              <a:rPr lang="zh-CN" altLang="en-US"/>
              <a:t>然而，首先数据范围较大，其次我们发现可以按顺序枚举区间。</a:t>
            </a:r>
            <a:endParaRPr lang="en-US" altLang="zh-CN"/>
          </a:p>
          <a:p>
            <a:r>
              <a:rPr lang="zh-CN" altLang="en-US"/>
              <a:t>因此这样就转化为了一个数位统计问题。</a:t>
            </a:r>
          </a:p>
        </p:txBody>
      </p:sp>
    </p:spTree>
    <p:extLst>
      <p:ext uri="{BB962C8B-B14F-4D97-AF65-F5344CB8AC3E}">
        <p14:creationId xmlns:p14="http://schemas.microsoft.com/office/powerpoint/2010/main" val="33612277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690F1E0-F677-4259-AD26-7CA0C051F81B}"/>
              </a:ext>
            </a:extLst>
          </p:cNvPr>
          <p:cNvSpPr>
            <a:spLocks noGrp="1"/>
          </p:cNvSpPr>
          <p:nvPr>
            <p:ph type="title"/>
          </p:nvPr>
        </p:nvSpPr>
        <p:spPr/>
        <p:txBody>
          <a:bodyPr/>
          <a:lstStyle/>
          <a:p>
            <a:r>
              <a:rPr lang="zh-CN" altLang="en-US"/>
              <a:t>总结</a:t>
            </a:r>
          </a:p>
        </p:txBody>
      </p:sp>
      <p:sp>
        <p:nvSpPr>
          <p:cNvPr id="3" name="内容占位符 2">
            <a:extLst>
              <a:ext uri="{FF2B5EF4-FFF2-40B4-BE49-F238E27FC236}">
                <a16:creationId xmlns:a16="http://schemas.microsoft.com/office/drawing/2014/main" id="{8C5D6C02-AD6D-4A76-A0BC-9E4F952C72D9}"/>
              </a:ext>
            </a:extLst>
          </p:cNvPr>
          <p:cNvSpPr>
            <a:spLocks noGrp="1"/>
          </p:cNvSpPr>
          <p:nvPr>
            <p:ph idx="1"/>
          </p:nvPr>
        </p:nvSpPr>
        <p:spPr/>
        <p:txBody>
          <a:bodyPr rtlCol="0">
            <a:normAutofit/>
          </a:bodyPr>
          <a:lstStyle/>
          <a:p>
            <a:pPr>
              <a:defRPr/>
            </a:pPr>
            <a:r>
              <a:rPr lang="zh-CN" altLang="en-US" dirty="0"/>
              <a:t>数位统计问题主要的思想方法就是通过把不规则的区间转化为若干个规则的区间进行求解。</a:t>
            </a:r>
            <a:endParaRPr lang="en-US" altLang="zh-CN" dirty="0"/>
          </a:p>
          <a:p>
            <a:pPr>
              <a:defRPr/>
            </a:pPr>
            <a:r>
              <a:rPr lang="zh-CN" altLang="en-US" dirty="0"/>
              <a:t>难点在于：</a:t>
            </a:r>
            <a:endParaRPr lang="en-US" altLang="zh-CN" dirty="0"/>
          </a:p>
          <a:p>
            <a:pPr>
              <a:defRPr/>
            </a:pPr>
            <a:r>
              <a:rPr lang="en-US" altLang="zh-CN" dirty="0"/>
              <a:t>1</a:t>
            </a:r>
            <a:r>
              <a:rPr lang="zh-CN" altLang="en-US" dirty="0"/>
              <a:t>、需要想清楚对于每个区间我们需要知道哪些信息才能继续求解。</a:t>
            </a:r>
            <a:endParaRPr lang="en-US" altLang="zh-CN" dirty="0"/>
          </a:p>
          <a:p>
            <a:pPr>
              <a:defRPr/>
            </a:pPr>
            <a:r>
              <a:rPr lang="en-US" altLang="zh-CN" dirty="0"/>
              <a:t>2</a:t>
            </a:r>
            <a:r>
              <a:rPr lang="zh-CN" altLang="en-US" dirty="0"/>
              <a:t>、在</a:t>
            </a:r>
            <a:r>
              <a:rPr lang="en-US" altLang="zh-CN" dirty="0"/>
              <a:t>1</a:t>
            </a:r>
            <a:r>
              <a:rPr lang="zh-CN" altLang="en-US" dirty="0"/>
              <a:t>的基础上尽量要优化时空复杂度，防止超时。</a:t>
            </a:r>
            <a:endParaRPr lang="en-US" altLang="zh-CN" dirty="0"/>
          </a:p>
          <a:p>
            <a:pPr>
              <a:defRPr/>
            </a:pPr>
            <a:r>
              <a:rPr lang="en-US" altLang="zh-CN" dirty="0"/>
              <a:t>3</a:t>
            </a:r>
            <a:r>
              <a:rPr lang="zh-CN" altLang="en-US" dirty="0"/>
              <a:t>、对于区间之间求解的逻辑关系要非常清楚，尤其是例四。</a:t>
            </a:r>
          </a:p>
        </p:txBody>
      </p:sp>
    </p:spTree>
    <p:extLst>
      <p:ext uri="{BB962C8B-B14F-4D97-AF65-F5344CB8AC3E}">
        <p14:creationId xmlns:p14="http://schemas.microsoft.com/office/powerpoint/2010/main" val="5499098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55F8B-0669-4BA1-B13C-5E3D50722E17}"/>
              </a:ext>
            </a:extLst>
          </p:cNvPr>
          <p:cNvSpPr>
            <a:spLocks noGrp="1"/>
          </p:cNvSpPr>
          <p:nvPr>
            <p:ph type="title"/>
          </p:nvPr>
        </p:nvSpPr>
        <p:spPr/>
        <p:txBody>
          <a:bodyPr/>
          <a:lstStyle/>
          <a:p>
            <a:r>
              <a:rPr lang="zh-CN" altLang="en-US" dirty="0"/>
              <a:t>树形</a:t>
            </a:r>
            <a:r>
              <a:rPr lang="en-US" altLang="zh-CN" dirty="0" err="1"/>
              <a:t>dp</a:t>
            </a:r>
            <a:endParaRPr lang="zh-CN" altLang="en-US" dirty="0"/>
          </a:p>
        </p:txBody>
      </p:sp>
      <p:sp>
        <p:nvSpPr>
          <p:cNvPr id="3" name="内容占位符 2">
            <a:extLst>
              <a:ext uri="{FF2B5EF4-FFF2-40B4-BE49-F238E27FC236}">
                <a16:creationId xmlns:a16="http://schemas.microsoft.com/office/drawing/2014/main" id="{A2C78C51-831A-4DC5-9681-AB84738E7389}"/>
              </a:ext>
            </a:extLst>
          </p:cNvPr>
          <p:cNvSpPr>
            <a:spLocks noGrp="1"/>
          </p:cNvSpPr>
          <p:nvPr>
            <p:ph idx="1"/>
          </p:nvPr>
        </p:nvSpPr>
        <p:spPr/>
        <p:txBody>
          <a:bodyPr/>
          <a:lstStyle/>
          <a:p>
            <a:r>
              <a:rPr lang="zh-CN" altLang="en-US" dirty="0"/>
              <a:t>树上</a:t>
            </a:r>
            <a:r>
              <a:rPr lang="en-US" altLang="zh-CN" dirty="0" err="1"/>
              <a:t>dp</a:t>
            </a:r>
            <a:r>
              <a:rPr lang="zh-CN" altLang="en-US" dirty="0"/>
              <a:t>和一般</a:t>
            </a:r>
            <a:r>
              <a:rPr lang="en-US" altLang="zh-CN" dirty="0" err="1"/>
              <a:t>dp</a:t>
            </a:r>
            <a:r>
              <a:rPr lang="zh-CN" altLang="en-US" dirty="0"/>
              <a:t>差不多，一般以子树为单位。所以一般</a:t>
            </a:r>
            <a:r>
              <a:rPr lang="en-US" altLang="zh-CN" dirty="0" err="1"/>
              <a:t>dp</a:t>
            </a:r>
            <a:r>
              <a:rPr lang="zh-CN" altLang="en-US" dirty="0"/>
              <a:t>的套路基本上都可以拉过来用。</a:t>
            </a:r>
            <a:endParaRPr lang="en-US" altLang="zh-CN" dirty="0"/>
          </a:p>
          <a:p>
            <a:endParaRPr lang="en-US" altLang="zh-CN" dirty="0"/>
          </a:p>
          <a:p>
            <a:r>
              <a:rPr lang="zh-CN" altLang="en-US" dirty="0"/>
              <a:t>区间 </a:t>
            </a:r>
            <a:r>
              <a:rPr lang="en-US" altLang="zh-CN" dirty="0">
                <a:sym typeface="Wingdings" panose="05000000000000000000" pitchFamily="2" charset="2"/>
              </a:rPr>
              <a:t> </a:t>
            </a:r>
            <a:r>
              <a:rPr lang="zh-CN" altLang="en-US" dirty="0"/>
              <a:t>子树</a:t>
            </a:r>
            <a:endParaRPr lang="en-US" altLang="zh-CN" dirty="0"/>
          </a:p>
          <a:p>
            <a:r>
              <a:rPr lang="zh-CN" altLang="en-US" dirty="0"/>
              <a:t>斜率（单调队列）</a:t>
            </a:r>
            <a:r>
              <a:rPr lang="en-US" altLang="zh-CN" dirty="0">
                <a:sym typeface="Wingdings" panose="05000000000000000000" pitchFamily="2" charset="2"/>
              </a:rPr>
              <a:t> </a:t>
            </a:r>
            <a:r>
              <a:rPr lang="zh-CN" altLang="en-US" dirty="0">
                <a:sym typeface="Wingdings" panose="05000000000000000000" pitchFamily="2" charset="2"/>
              </a:rPr>
              <a:t>斜率（数据结构）</a:t>
            </a:r>
            <a:endParaRPr lang="en-US" altLang="zh-CN" dirty="0">
              <a:sym typeface="Wingdings" panose="05000000000000000000" pitchFamily="2" charset="2"/>
            </a:endParaRPr>
          </a:p>
          <a:p>
            <a:r>
              <a:rPr lang="zh-CN" altLang="en-US" dirty="0">
                <a:sym typeface="Wingdings" panose="05000000000000000000" pitchFamily="2" charset="2"/>
              </a:rPr>
              <a:t>序列分治 </a:t>
            </a:r>
            <a:r>
              <a:rPr lang="en-US" altLang="zh-CN" dirty="0">
                <a:sym typeface="Wingdings" panose="05000000000000000000" pitchFamily="2" charset="2"/>
              </a:rPr>
              <a:t> </a:t>
            </a:r>
            <a:r>
              <a:rPr lang="zh-CN" altLang="en-US" dirty="0">
                <a:sym typeface="Wingdings" panose="05000000000000000000" pitchFamily="2" charset="2"/>
              </a:rPr>
              <a:t>树分治</a:t>
            </a:r>
            <a:endParaRPr lang="zh-CN" altLang="en-US" dirty="0"/>
          </a:p>
        </p:txBody>
      </p:sp>
    </p:spTree>
    <p:extLst>
      <p:ext uri="{BB962C8B-B14F-4D97-AF65-F5344CB8AC3E}">
        <p14:creationId xmlns:p14="http://schemas.microsoft.com/office/powerpoint/2010/main" val="317911840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DFB4F-E29D-41EB-8E3B-1CFBE0549322}"/>
              </a:ext>
            </a:extLst>
          </p:cNvPr>
          <p:cNvSpPr>
            <a:spLocks noGrp="1"/>
          </p:cNvSpPr>
          <p:nvPr>
            <p:ph type="title"/>
          </p:nvPr>
        </p:nvSpPr>
        <p:spPr/>
        <p:txBody>
          <a:bodyPr/>
          <a:lstStyle/>
          <a:p>
            <a:r>
              <a:rPr lang="en-US" altLang="zh-CN" dirty="0"/>
              <a:t>NOI2014 </a:t>
            </a:r>
            <a:r>
              <a:rPr lang="zh-CN" altLang="en-US" dirty="0"/>
              <a:t>购票</a:t>
            </a:r>
          </a:p>
        </p:txBody>
      </p:sp>
      <p:sp>
        <p:nvSpPr>
          <p:cNvPr id="3" name="内容占位符 2">
            <a:extLst>
              <a:ext uri="{FF2B5EF4-FFF2-40B4-BE49-F238E27FC236}">
                <a16:creationId xmlns:a16="http://schemas.microsoft.com/office/drawing/2014/main" id="{10BB74AB-BA02-4357-B9C8-E581A5F91B5C}"/>
              </a:ext>
            </a:extLst>
          </p:cNvPr>
          <p:cNvSpPr>
            <a:spLocks noGrp="1"/>
          </p:cNvSpPr>
          <p:nvPr>
            <p:ph idx="1"/>
          </p:nvPr>
        </p:nvSpPr>
        <p:spPr>
          <a:xfrm>
            <a:off x="838200" y="1574800"/>
            <a:ext cx="10515600" cy="4602163"/>
          </a:xfrm>
        </p:spPr>
        <p:txBody>
          <a:bodyPr>
            <a:normAutofit/>
          </a:bodyPr>
          <a:lstStyle/>
          <a:p>
            <a:pPr>
              <a:lnSpc>
                <a:spcPct val="100000"/>
              </a:lnSpc>
            </a:pPr>
            <a:r>
              <a:rPr lang="zh-CN" altLang="en-US" sz="1800" dirty="0"/>
              <a:t> 今年夏天，</a:t>
            </a:r>
            <a:r>
              <a:rPr lang="en-US" altLang="zh-CN" sz="1800" dirty="0"/>
              <a:t>NOI</a:t>
            </a:r>
            <a:r>
              <a:rPr lang="zh-CN" altLang="en-US" sz="1800" dirty="0"/>
              <a:t>在</a:t>
            </a:r>
            <a:r>
              <a:rPr lang="en-US" altLang="zh-CN" sz="1800" dirty="0"/>
              <a:t>SZ</a:t>
            </a:r>
            <a:r>
              <a:rPr lang="zh-CN" altLang="en-US" sz="1800" dirty="0"/>
              <a:t>市迎来了她</a:t>
            </a:r>
            <a:r>
              <a:rPr lang="en-US" altLang="zh-CN" sz="1800" dirty="0"/>
              <a:t>30</a:t>
            </a:r>
            <a:r>
              <a:rPr lang="zh-CN" altLang="en-US" sz="1800" dirty="0"/>
              <a:t>周岁的生日。来自全国 </a:t>
            </a:r>
            <a:r>
              <a:rPr lang="en-US" altLang="zh-CN" sz="1800" dirty="0"/>
              <a:t>n </a:t>
            </a:r>
            <a:r>
              <a:rPr lang="zh-CN" altLang="en-US" sz="1800" dirty="0"/>
              <a:t>个城市的</a:t>
            </a:r>
            <a:r>
              <a:rPr lang="en-US" altLang="zh-CN" sz="1800" dirty="0" err="1"/>
              <a:t>OIer</a:t>
            </a:r>
            <a:r>
              <a:rPr lang="zh-CN" altLang="en-US" sz="1800" dirty="0"/>
              <a:t>们都会从各地出发，到</a:t>
            </a:r>
            <a:r>
              <a:rPr lang="en-US" altLang="zh-CN" sz="1800" dirty="0"/>
              <a:t>SZ</a:t>
            </a:r>
            <a:r>
              <a:rPr lang="zh-CN" altLang="en-US" sz="1800" dirty="0"/>
              <a:t>市参加这次盛会。</a:t>
            </a:r>
          </a:p>
          <a:p>
            <a:pPr>
              <a:lnSpc>
                <a:spcPct val="100000"/>
              </a:lnSpc>
            </a:pPr>
            <a:r>
              <a:rPr lang="zh-CN" altLang="en-US" sz="1800" dirty="0"/>
              <a:t>       全国的城市构成了一棵以</a:t>
            </a:r>
            <a:r>
              <a:rPr lang="en-US" altLang="zh-CN" sz="1800" dirty="0"/>
              <a:t>SZ</a:t>
            </a:r>
            <a:r>
              <a:rPr lang="zh-CN" altLang="en-US" sz="1800" dirty="0"/>
              <a:t>市为根的有根树，每个城市与它的父亲用道路连接。为了方便起见，我们将全国的 </a:t>
            </a:r>
            <a:r>
              <a:rPr lang="en-US" altLang="zh-CN" sz="1800" dirty="0"/>
              <a:t>n </a:t>
            </a:r>
            <a:r>
              <a:rPr lang="zh-CN" altLang="en-US" sz="1800" dirty="0"/>
              <a:t>个城市用 </a:t>
            </a:r>
            <a:r>
              <a:rPr lang="en-US" altLang="zh-CN" sz="1800" dirty="0"/>
              <a:t>1 </a:t>
            </a:r>
            <a:r>
              <a:rPr lang="zh-CN" altLang="en-US" sz="1800" dirty="0"/>
              <a:t>到 </a:t>
            </a:r>
            <a:r>
              <a:rPr lang="en-US" altLang="zh-CN" sz="1800" dirty="0"/>
              <a:t>n </a:t>
            </a:r>
            <a:r>
              <a:rPr lang="zh-CN" altLang="en-US" sz="1800" dirty="0"/>
              <a:t>的整数编号。其中</a:t>
            </a:r>
            <a:r>
              <a:rPr lang="en-US" altLang="zh-CN" sz="1800" dirty="0"/>
              <a:t>SZ</a:t>
            </a:r>
            <a:r>
              <a:rPr lang="zh-CN" altLang="en-US" sz="1800" dirty="0"/>
              <a:t>市的编号为 </a:t>
            </a:r>
            <a:r>
              <a:rPr lang="en-US" altLang="zh-CN" sz="1800" dirty="0"/>
              <a:t>1</a:t>
            </a:r>
            <a:r>
              <a:rPr lang="zh-CN" altLang="en-US" sz="1800" dirty="0"/>
              <a:t>。对于除</a:t>
            </a:r>
            <a:r>
              <a:rPr lang="en-US" altLang="zh-CN" sz="1800" dirty="0"/>
              <a:t>SZ</a:t>
            </a:r>
            <a:r>
              <a:rPr lang="zh-CN" altLang="en-US" sz="1800" dirty="0"/>
              <a:t>市之外的任意一个城市 </a:t>
            </a:r>
            <a:r>
              <a:rPr lang="en-US" altLang="zh-CN" sz="1800" dirty="0"/>
              <a:t>v</a:t>
            </a:r>
            <a:r>
              <a:rPr lang="zh-CN" altLang="en-US" sz="1800" dirty="0"/>
              <a:t>，我们给出了它在这棵树上的父亲城市 </a:t>
            </a:r>
            <a:r>
              <a:rPr lang="en-US" altLang="zh-CN" sz="1800" dirty="0" err="1"/>
              <a:t>f</a:t>
            </a:r>
            <a:r>
              <a:rPr lang="en-US" altLang="zh-CN" sz="1800" baseline="-25000" dirty="0" err="1"/>
              <a:t>v</a:t>
            </a:r>
            <a:r>
              <a:rPr lang="zh-CN" altLang="en-US" sz="1800" dirty="0"/>
              <a:t>  以及到父亲城市道路的长度 </a:t>
            </a:r>
            <a:r>
              <a:rPr lang="en-US" altLang="zh-CN" sz="1800" dirty="0" err="1"/>
              <a:t>s</a:t>
            </a:r>
            <a:r>
              <a:rPr lang="en-US" altLang="zh-CN" sz="1800" baseline="-25000" dirty="0" err="1"/>
              <a:t>v</a:t>
            </a:r>
            <a:r>
              <a:rPr lang="zh-CN" altLang="en-US" sz="1800" dirty="0"/>
              <a:t>。</a:t>
            </a:r>
          </a:p>
          <a:p>
            <a:pPr>
              <a:lnSpc>
                <a:spcPct val="100000"/>
              </a:lnSpc>
            </a:pPr>
            <a:r>
              <a:rPr lang="zh-CN" altLang="en-US" sz="1800" dirty="0"/>
              <a:t>从城市 </a:t>
            </a:r>
            <a:r>
              <a:rPr lang="en-US" altLang="zh-CN" sz="1800" dirty="0"/>
              <a:t>v </a:t>
            </a:r>
            <a:r>
              <a:rPr lang="zh-CN" altLang="en-US" sz="1800" dirty="0"/>
              <a:t>前往</a:t>
            </a:r>
            <a:r>
              <a:rPr lang="en-US" altLang="zh-CN" sz="1800" dirty="0"/>
              <a:t>SZ</a:t>
            </a:r>
            <a:r>
              <a:rPr lang="zh-CN" altLang="en-US" sz="1800" dirty="0"/>
              <a:t>市的方法为：选择城市 </a:t>
            </a:r>
            <a:r>
              <a:rPr lang="en-US" altLang="zh-CN" sz="1800" dirty="0"/>
              <a:t>v </a:t>
            </a:r>
            <a:r>
              <a:rPr lang="zh-CN" altLang="en-US" sz="1800" dirty="0"/>
              <a:t>的一个祖先 </a:t>
            </a:r>
            <a:r>
              <a:rPr lang="en-US" altLang="zh-CN" sz="1800" dirty="0"/>
              <a:t>a</a:t>
            </a:r>
            <a:r>
              <a:rPr lang="zh-CN" altLang="en-US" sz="1800" dirty="0"/>
              <a:t>，支付购票的费用，乘坐交通工具到达 </a:t>
            </a:r>
            <a:r>
              <a:rPr lang="en-US" altLang="zh-CN" sz="1800" dirty="0"/>
              <a:t>a</a:t>
            </a:r>
            <a:r>
              <a:rPr lang="zh-CN" altLang="en-US" sz="1800" dirty="0"/>
              <a:t>。再选择城市 </a:t>
            </a:r>
            <a:r>
              <a:rPr lang="en-US" altLang="zh-CN" sz="1800" dirty="0"/>
              <a:t>a </a:t>
            </a:r>
            <a:r>
              <a:rPr lang="zh-CN" altLang="en-US" sz="1800" dirty="0"/>
              <a:t>的一个祖先 </a:t>
            </a:r>
            <a:r>
              <a:rPr lang="en-US" altLang="zh-CN" sz="1800" dirty="0"/>
              <a:t>b</a:t>
            </a:r>
            <a:r>
              <a:rPr lang="zh-CN" altLang="en-US" sz="1800" dirty="0"/>
              <a:t>，支付费用并到达 </a:t>
            </a:r>
            <a:r>
              <a:rPr lang="en-US" altLang="zh-CN" sz="1800" dirty="0"/>
              <a:t>b</a:t>
            </a:r>
            <a:r>
              <a:rPr lang="zh-CN" altLang="en-US" sz="1800" dirty="0"/>
              <a:t>。以此类推，直至到达</a:t>
            </a:r>
            <a:r>
              <a:rPr lang="en-US" altLang="zh-CN" sz="1800" dirty="0"/>
              <a:t>SZ</a:t>
            </a:r>
            <a:r>
              <a:rPr lang="zh-CN" altLang="en-US" sz="1800" dirty="0"/>
              <a:t>市。</a:t>
            </a:r>
          </a:p>
          <a:p>
            <a:pPr>
              <a:lnSpc>
                <a:spcPct val="100000"/>
              </a:lnSpc>
            </a:pPr>
            <a:r>
              <a:rPr lang="zh-CN" altLang="en-US" sz="1800" dirty="0"/>
              <a:t>对于任意一个城市 </a:t>
            </a:r>
            <a:r>
              <a:rPr lang="en-US" altLang="zh-CN" sz="1800" dirty="0"/>
              <a:t>v</a:t>
            </a:r>
            <a:r>
              <a:rPr lang="zh-CN" altLang="en-US" sz="1800" dirty="0"/>
              <a:t>，我们会给出一个交通工具的距离限制 </a:t>
            </a:r>
            <a:r>
              <a:rPr lang="en-US" altLang="zh-CN" sz="1800" dirty="0"/>
              <a:t>l</a:t>
            </a:r>
            <a:r>
              <a:rPr lang="en-US" altLang="zh-CN" sz="1800" baseline="-25000" dirty="0"/>
              <a:t>v</a:t>
            </a:r>
            <a:r>
              <a:rPr lang="zh-CN" altLang="en-US" sz="1800" dirty="0"/>
              <a:t>。对于城市 </a:t>
            </a:r>
            <a:r>
              <a:rPr lang="en-US" altLang="zh-CN" sz="1800" dirty="0"/>
              <a:t>v </a:t>
            </a:r>
            <a:r>
              <a:rPr lang="zh-CN" altLang="en-US" sz="1800" dirty="0"/>
              <a:t>的祖先 </a:t>
            </a:r>
            <a:r>
              <a:rPr lang="en-US" altLang="zh-CN" sz="1800" dirty="0"/>
              <a:t>a</a:t>
            </a:r>
            <a:r>
              <a:rPr lang="zh-CN" altLang="en-US" sz="1800" dirty="0"/>
              <a:t>，只有当它们之间所有道路的总长度不超过 </a:t>
            </a:r>
            <a:r>
              <a:rPr lang="en-US" altLang="zh-CN" sz="1800" dirty="0"/>
              <a:t>l</a:t>
            </a:r>
            <a:r>
              <a:rPr lang="en-US" altLang="zh-CN" sz="1800" baseline="-25000" dirty="0"/>
              <a:t>v</a:t>
            </a:r>
            <a:r>
              <a:rPr lang="zh-CN" altLang="en-US" sz="1800" dirty="0"/>
              <a:t>  时，从城市 </a:t>
            </a:r>
            <a:r>
              <a:rPr lang="en-US" altLang="zh-CN" sz="1800" dirty="0"/>
              <a:t>v </a:t>
            </a:r>
            <a:r>
              <a:rPr lang="zh-CN" altLang="en-US" sz="1800" dirty="0"/>
              <a:t>才可以通过一次购票到达城市 </a:t>
            </a:r>
            <a:r>
              <a:rPr lang="en-US" altLang="zh-CN" sz="1800" dirty="0"/>
              <a:t>a</a:t>
            </a:r>
            <a:r>
              <a:rPr lang="zh-CN" altLang="en-US" sz="1800" dirty="0"/>
              <a:t>，否则不能通过一次购票到达。对于每个城市 </a:t>
            </a:r>
            <a:r>
              <a:rPr lang="en-US" altLang="zh-CN" sz="1800" dirty="0"/>
              <a:t>v</a:t>
            </a:r>
            <a:r>
              <a:rPr lang="zh-CN" altLang="en-US" sz="1800" dirty="0"/>
              <a:t>，我们还会给出两个非负整数 </a:t>
            </a:r>
            <a:r>
              <a:rPr lang="en-US" altLang="zh-CN" sz="1800" dirty="0" err="1"/>
              <a:t>p</a:t>
            </a:r>
            <a:r>
              <a:rPr lang="en-US" altLang="zh-CN" sz="1800" baseline="-25000" dirty="0" err="1"/>
              <a:t>v</a:t>
            </a:r>
            <a:r>
              <a:rPr lang="en-US" altLang="zh-CN" sz="1800" dirty="0" err="1"/>
              <a:t>,q</a:t>
            </a:r>
            <a:r>
              <a:rPr lang="en-US" altLang="zh-CN" sz="1800" baseline="-25000" dirty="0" err="1"/>
              <a:t>v</a:t>
            </a:r>
            <a:r>
              <a:rPr lang="zh-CN" altLang="en-US" sz="1800" dirty="0"/>
              <a:t>  作为票价参数。若城市 </a:t>
            </a:r>
            <a:r>
              <a:rPr lang="en-US" altLang="zh-CN" sz="1800" dirty="0"/>
              <a:t>v </a:t>
            </a:r>
            <a:r>
              <a:rPr lang="zh-CN" altLang="en-US" sz="1800" dirty="0"/>
              <a:t>到城市 </a:t>
            </a:r>
            <a:r>
              <a:rPr lang="en-US" altLang="zh-CN" sz="1800" dirty="0"/>
              <a:t>a </a:t>
            </a:r>
            <a:r>
              <a:rPr lang="zh-CN" altLang="en-US" sz="1800" dirty="0"/>
              <a:t>所有道路的总长度为 </a:t>
            </a:r>
            <a:r>
              <a:rPr lang="en-US" altLang="zh-CN" sz="1800" dirty="0"/>
              <a:t>d</a:t>
            </a:r>
            <a:r>
              <a:rPr lang="zh-CN" altLang="en-US" sz="1800" dirty="0"/>
              <a:t>，那么从城市 </a:t>
            </a:r>
            <a:r>
              <a:rPr lang="en-US" altLang="zh-CN" sz="1800" dirty="0"/>
              <a:t>v </a:t>
            </a:r>
            <a:r>
              <a:rPr lang="zh-CN" altLang="en-US" sz="1800" dirty="0"/>
              <a:t>到城市 </a:t>
            </a:r>
            <a:r>
              <a:rPr lang="en-US" altLang="zh-CN" sz="1800" dirty="0"/>
              <a:t>a </a:t>
            </a:r>
            <a:r>
              <a:rPr lang="zh-CN" altLang="en-US" sz="1800" dirty="0"/>
              <a:t>购买的票价为 </a:t>
            </a:r>
            <a:r>
              <a:rPr lang="en-US" altLang="zh-CN" sz="1800" dirty="0" err="1"/>
              <a:t>dp</a:t>
            </a:r>
            <a:r>
              <a:rPr lang="en-US" altLang="zh-CN" sz="1800" baseline="-25000" dirty="0" err="1"/>
              <a:t>v</a:t>
            </a:r>
            <a:r>
              <a:rPr lang="en-US" altLang="zh-CN" sz="1800" dirty="0" err="1"/>
              <a:t>+q</a:t>
            </a:r>
            <a:r>
              <a:rPr lang="en-US" altLang="zh-CN" sz="1800" baseline="-25000" dirty="0" err="1"/>
              <a:t>v</a:t>
            </a:r>
            <a:r>
              <a:rPr lang="zh-CN" altLang="en-US" sz="1800" dirty="0"/>
              <a:t>。</a:t>
            </a:r>
          </a:p>
          <a:p>
            <a:pPr>
              <a:lnSpc>
                <a:spcPct val="100000"/>
              </a:lnSpc>
            </a:pPr>
            <a:r>
              <a:rPr lang="zh-CN" altLang="en-US" sz="1800" dirty="0"/>
              <a:t>每个城市的</a:t>
            </a:r>
            <a:r>
              <a:rPr lang="en-US" altLang="zh-CN" sz="1800" dirty="0" err="1"/>
              <a:t>OIer</a:t>
            </a:r>
            <a:r>
              <a:rPr lang="zh-CN" altLang="en-US" sz="1800" dirty="0"/>
              <a:t>都希望自己到达</a:t>
            </a:r>
            <a:r>
              <a:rPr lang="en-US" altLang="zh-CN" sz="1800" dirty="0"/>
              <a:t>SZ</a:t>
            </a:r>
            <a:r>
              <a:rPr lang="zh-CN" altLang="en-US" sz="1800" dirty="0"/>
              <a:t>市时，用于购票的总资金最少。你的任务就是，告诉每个城市的</a:t>
            </a:r>
            <a:r>
              <a:rPr lang="en-US" altLang="zh-CN" sz="1800" dirty="0" err="1"/>
              <a:t>OIer</a:t>
            </a:r>
            <a:r>
              <a:rPr lang="zh-CN" altLang="en-US" sz="1800" dirty="0"/>
              <a:t>他们所花的最少资金是多少。</a:t>
            </a:r>
          </a:p>
        </p:txBody>
      </p:sp>
    </p:spTree>
    <p:extLst>
      <p:ext uri="{BB962C8B-B14F-4D97-AF65-F5344CB8AC3E}">
        <p14:creationId xmlns:p14="http://schemas.microsoft.com/office/powerpoint/2010/main" val="42340674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DFB4F-E29D-41EB-8E3B-1CFBE0549322}"/>
              </a:ext>
            </a:extLst>
          </p:cNvPr>
          <p:cNvSpPr>
            <a:spLocks noGrp="1"/>
          </p:cNvSpPr>
          <p:nvPr>
            <p:ph type="title"/>
          </p:nvPr>
        </p:nvSpPr>
        <p:spPr/>
        <p:txBody>
          <a:bodyPr/>
          <a:lstStyle/>
          <a:p>
            <a:r>
              <a:rPr lang="en-US" altLang="zh-CN" dirty="0"/>
              <a:t>NOI2014 </a:t>
            </a:r>
            <a:r>
              <a:rPr lang="zh-CN" altLang="en-US" dirty="0"/>
              <a:t>购票</a:t>
            </a:r>
          </a:p>
        </p:txBody>
      </p:sp>
      <p:sp>
        <p:nvSpPr>
          <p:cNvPr id="3" name="内容占位符 2">
            <a:extLst>
              <a:ext uri="{FF2B5EF4-FFF2-40B4-BE49-F238E27FC236}">
                <a16:creationId xmlns:a16="http://schemas.microsoft.com/office/drawing/2014/main" id="{10BB74AB-BA02-4357-B9C8-E581A5F91B5C}"/>
              </a:ext>
            </a:extLst>
          </p:cNvPr>
          <p:cNvSpPr>
            <a:spLocks noGrp="1"/>
          </p:cNvSpPr>
          <p:nvPr>
            <p:ph idx="1"/>
          </p:nvPr>
        </p:nvSpPr>
        <p:spPr>
          <a:xfrm>
            <a:off x="838200" y="1574800"/>
            <a:ext cx="10515600" cy="4602163"/>
          </a:xfrm>
        </p:spPr>
        <p:txBody>
          <a:bodyPr>
            <a:normAutofit/>
          </a:bodyPr>
          <a:lstStyle/>
          <a:p>
            <a:pPr>
              <a:lnSpc>
                <a:spcPct val="100000"/>
              </a:lnSpc>
            </a:pPr>
            <a:r>
              <a:rPr lang="zh-CN" altLang="en-US" dirty="0"/>
              <a:t>斜率优化</a:t>
            </a:r>
            <a:endParaRPr lang="en-US" altLang="zh-CN" dirty="0"/>
          </a:p>
          <a:p>
            <a:pPr>
              <a:lnSpc>
                <a:spcPct val="100000"/>
              </a:lnSpc>
            </a:pPr>
            <a:r>
              <a:rPr lang="zh-CN" altLang="en-US" dirty="0"/>
              <a:t>链剖</a:t>
            </a:r>
            <a:r>
              <a:rPr lang="en-US" altLang="zh-CN" dirty="0"/>
              <a:t>or</a:t>
            </a:r>
            <a:r>
              <a:rPr lang="zh-CN" altLang="en-US" dirty="0"/>
              <a:t>树分治</a:t>
            </a:r>
          </a:p>
        </p:txBody>
      </p:sp>
    </p:spTree>
    <p:extLst>
      <p:ext uri="{BB962C8B-B14F-4D97-AF65-F5344CB8AC3E}">
        <p14:creationId xmlns:p14="http://schemas.microsoft.com/office/powerpoint/2010/main" val="2320509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Cleaning Up</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已知全切为1的段花费是N，故最优解每一段中不同数字最多sqrt(n)个，故DP[i]表示最后一段以i结尾的最优花费，直接维护所有合法状态的左端点转移即可。</a:t>
            </a:r>
          </a:p>
        </p:txBody>
      </p:sp>
    </p:spTree>
    <p:extLst>
      <p:ext uri="{BB962C8B-B14F-4D97-AF65-F5344CB8AC3E}">
        <p14:creationId xmlns:p14="http://schemas.microsoft.com/office/powerpoint/2010/main" val="42439915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10C9-F805-4569-BFA0-A3BC8BB8D08C}"/>
              </a:ext>
            </a:extLst>
          </p:cNvPr>
          <p:cNvSpPr>
            <a:spLocks noGrp="1"/>
          </p:cNvSpPr>
          <p:nvPr>
            <p:ph type="title"/>
          </p:nvPr>
        </p:nvSpPr>
        <p:spPr/>
        <p:txBody>
          <a:bodyPr/>
          <a:lstStyle/>
          <a:p>
            <a:r>
              <a:rPr lang="en-US" altLang="zh-CN" dirty="0"/>
              <a:t>NOI2012 </a:t>
            </a:r>
            <a:r>
              <a:rPr lang="zh-CN" altLang="en-US" dirty="0"/>
              <a:t>迷失游乐园</a:t>
            </a:r>
          </a:p>
        </p:txBody>
      </p:sp>
      <p:sp>
        <p:nvSpPr>
          <p:cNvPr id="3" name="内容占位符 2">
            <a:extLst>
              <a:ext uri="{FF2B5EF4-FFF2-40B4-BE49-F238E27FC236}">
                <a16:creationId xmlns:a16="http://schemas.microsoft.com/office/drawing/2014/main" id="{AE9A7AB4-9BE3-43E4-AD34-3498439E6C1C}"/>
              </a:ext>
            </a:extLst>
          </p:cNvPr>
          <p:cNvSpPr>
            <a:spLocks noGrp="1"/>
          </p:cNvSpPr>
          <p:nvPr>
            <p:ph idx="1"/>
          </p:nvPr>
        </p:nvSpPr>
        <p:spPr/>
        <p:txBody>
          <a:bodyPr/>
          <a:lstStyle/>
          <a:p>
            <a:r>
              <a:rPr lang="en-US" altLang="zh-CN" dirty="0"/>
              <a:t>    N</a:t>
            </a:r>
            <a:r>
              <a:rPr lang="zh-CN" altLang="en-US" dirty="0"/>
              <a:t>个点、不超过</a:t>
            </a:r>
            <a:r>
              <a:rPr lang="en-US" altLang="zh-CN" dirty="0"/>
              <a:t>N</a:t>
            </a:r>
            <a:r>
              <a:rPr lang="zh-CN" altLang="en-US" dirty="0"/>
              <a:t>条边的连通图。 </a:t>
            </a:r>
          </a:p>
          <a:p>
            <a:r>
              <a:rPr lang="zh-CN" altLang="en-US" dirty="0"/>
              <a:t>从每个点出发一直走下去，不能重复经过某个点。 </a:t>
            </a:r>
          </a:p>
          <a:p>
            <a:r>
              <a:rPr lang="zh-CN" altLang="en-US" dirty="0"/>
              <a:t>问走过的路径长度的数学期望是多少？ </a:t>
            </a:r>
          </a:p>
          <a:p>
            <a:r>
              <a:rPr lang="en-US" altLang="zh-CN" dirty="0"/>
              <a:t>N&lt;=100000</a:t>
            </a:r>
            <a:r>
              <a:rPr lang="zh-CN" altLang="en-US" dirty="0"/>
              <a:t>。 </a:t>
            </a:r>
          </a:p>
          <a:p>
            <a:r>
              <a:rPr lang="zh-CN" altLang="en-US" dirty="0"/>
              <a:t>图中至多只有一个环，并且环长不超过</a:t>
            </a:r>
            <a:r>
              <a:rPr lang="en-US" altLang="zh-CN" dirty="0"/>
              <a:t>20</a:t>
            </a:r>
            <a:r>
              <a:rPr lang="zh-CN" altLang="en-US" dirty="0"/>
              <a:t>。 </a:t>
            </a:r>
          </a:p>
          <a:p>
            <a:endParaRPr lang="zh-CN" altLang="en-US" dirty="0"/>
          </a:p>
        </p:txBody>
      </p:sp>
    </p:spTree>
    <p:extLst>
      <p:ext uri="{BB962C8B-B14F-4D97-AF65-F5344CB8AC3E}">
        <p14:creationId xmlns:p14="http://schemas.microsoft.com/office/powerpoint/2010/main" val="36724906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10C9-F805-4569-BFA0-A3BC8BB8D08C}"/>
              </a:ext>
            </a:extLst>
          </p:cNvPr>
          <p:cNvSpPr>
            <a:spLocks noGrp="1"/>
          </p:cNvSpPr>
          <p:nvPr>
            <p:ph type="title"/>
          </p:nvPr>
        </p:nvSpPr>
        <p:spPr/>
        <p:txBody>
          <a:bodyPr/>
          <a:lstStyle/>
          <a:p>
            <a:r>
              <a:rPr lang="en-US" altLang="zh-CN" dirty="0"/>
              <a:t>NOI2012 </a:t>
            </a:r>
            <a:r>
              <a:rPr lang="zh-CN" altLang="en-US" dirty="0"/>
              <a:t>迷失游乐园</a:t>
            </a:r>
          </a:p>
        </p:txBody>
      </p:sp>
      <p:sp>
        <p:nvSpPr>
          <p:cNvPr id="3" name="内容占位符 2">
            <a:extLst>
              <a:ext uri="{FF2B5EF4-FFF2-40B4-BE49-F238E27FC236}">
                <a16:creationId xmlns:a16="http://schemas.microsoft.com/office/drawing/2014/main" id="{AE9A7AB4-9BE3-43E4-AD34-3498439E6C1C}"/>
              </a:ext>
            </a:extLst>
          </p:cNvPr>
          <p:cNvSpPr>
            <a:spLocks noGrp="1"/>
          </p:cNvSpPr>
          <p:nvPr>
            <p:ph idx="1"/>
          </p:nvPr>
        </p:nvSpPr>
        <p:spPr/>
        <p:txBody>
          <a:bodyPr/>
          <a:lstStyle/>
          <a:p>
            <a:r>
              <a:rPr lang="zh-CN" altLang="en-US" dirty="0"/>
              <a:t>先处理出来只能往下走的，然后把能往上走的加上。</a:t>
            </a:r>
          </a:p>
        </p:txBody>
      </p:sp>
    </p:spTree>
    <p:extLst>
      <p:ext uri="{BB962C8B-B14F-4D97-AF65-F5344CB8AC3E}">
        <p14:creationId xmlns:p14="http://schemas.microsoft.com/office/powerpoint/2010/main" val="19562484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C10C9-F805-4569-BFA0-A3BC8BB8D08C}"/>
              </a:ext>
            </a:extLst>
          </p:cNvPr>
          <p:cNvSpPr>
            <a:spLocks noGrp="1"/>
          </p:cNvSpPr>
          <p:nvPr>
            <p:ph type="title"/>
          </p:nvPr>
        </p:nvSpPr>
        <p:spPr/>
        <p:txBody>
          <a:bodyPr/>
          <a:lstStyle/>
          <a:p>
            <a:r>
              <a:rPr lang="zh-CN" altLang="en-US" dirty="0"/>
              <a:t>仙人掌的直径</a:t>
            </a:r>
          </a:p>
        </p:txBody>
      </p:sp>
      <p:sp>
        <p:nvSpPr>
          <p:cNvPr id="3" name="内容占位符 2">
            <a:extLst>
              <a:ext uri="{FF2B5EF4-FFF2-40B4-BE49-F238E27FC236}">
                <a16:creationId xmlns:a16="http://schemas.microsoft.com/office/drawing/2014/main" id="{AE9A7AB4-9BE3-43E4-AD34-3498439E6C1C}"/>
              </a:ext>
            </a:extLst>
          </p:cNvPr>
          <p:cNvSpPr>
            <a:spLocks noGrp="1"/>
          </p:cNvSpPr>
          <p:nvPr>
            <p:ph idx="1"/>
          </p:nvPr>
        </p:nvSpPr>
        <p:spPr/>
        <p:txBody>
          <a:bodyPr/>
          <a:lstStyle/>
          <a:p>
            <a:r>
              <a:rPr lang="en-US" altLang="zh-CN" dirty="0">
                <a:hlinkClick r:id="rId2" action="ppaction://hlinkfile"/>
              </a:rPr>
              <a:t>Problem 1023. -- [SHOI2008]cactus</a:t>
            </a:r>
            <a:r>
              <a:rPr lang="zh-CN" altLang="en-US" dirty="0">
                <a:hlinkClick r:id="rId2" action="ppaction://hlinkfile"/>
              </a:rPr>
              <a:t>仙人掌图</a:t>
            </a:r>
            <a:r>
              <a:rPr lang="en-US" altLang="zh-CN" dirty="0">
                <a:hlinkClick r:id="rId2" action="ppaction://hlinkfile"/>
              </a:rPr>
              <a:t>.html</a:t>
            </a:r>
            <a:endParaRPr lang="zh-CN" altLang="en-US" dirty="0"/>
          </a:p>
        </p:txBody>
      </p:sp>
    </p:spTree>
    <p:extLst>
      <p:ext uri="{BB962C8B-B14F-4D97-AF65-F5344CB8AC3E}">
        <p14:creationId xmlns:p14="http://schemas.microsoft.com/office/powerpoint/2010/main" val="13840749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CBEBF-C577-4DAC-AB34-8D71D0FFF85E}"/>
              </a:ext>
            </a:extLst>
          </p:cNvPr>
          <p:cNvSpPr>
            <a:spLocks noGrp="1"/>
          </p:cNvSpPr>
          <p:nvPr>
            <p:ph type="title"/>
          </p:nvPr>
        </p:nvSpPr>
        <p:spPr/>
        <p:txBody>
          <a:bodyPr/>
          <a:lstStyle/>
          <a:p>
            <a:r>
              <a:rPr lang="zh-CN" altLang="en-US" dirty="0"/>
              <a:t>仙人掌</a:t>
            </a:r>
            <a:r>
              <a:rPr lang="en-US" altLang="zh-CN" dirty="0" err="1"/>
              <a:t>dp</a:t>
            </a:r>
            <a:endParaRPr lang="zh-CN" altLang="en-US" dirty="0"/>
          </a:p>
        </p:txBody>
      </p:sp>
      <p:sp>
        <p:nvSpPr>
          <p:cNvPr id="3" name="内容占位符 2">
            <a:extLst>
              <a:ext uri="{FF2B5EF4-FFF2-40B4-BE49-F238E27FC236}">
                <a16:creationId xmlns:a16="http://schemas.microsoft.com/office/drawing/2014/main" id="{10595E45-A98A-437D-8262-C624B9BBF4E6}"/>
              </a:ext>
            </a:extLst>
          </p:cNvPr>
          <p:cNvSpPr>
            <a:spLocks noGrp="1"/>
          </p:cNvSpPr>
          <p:nvPr>
            <p:ph idx="1"/>
          </p:nvPr>
        </p:nvSpPr>
        <p:spPr/>
        <p:txBody>
          <a:bodyPr/>
          <a:lstStyle/>
          <a:p>
            <a:r>
              <a:rPr lang="zh-CN" altLang="en-US" dirty="0"/>
              <a:t>把一个个环当作是基环树的环，环处理完了以后就只有最高的那个点有用了，可以视作一棵知道根节点</a:t>
            </a:r>
            <a:r>
              <a:rPr lang="en-US" altLang="zh-CN" dirty="0" err="1"/>
              <a:t>dp</a:t>
            </a:r>
            <a:r>
              <a:rPr lang="zh-CN" altLang="en-US" dirty="0"/>
              <a:t>值的树。</a:t>
            </a:r>
            <a:endParaRPr lang="en-US" altLang="zh-CN" dirty="0"/>
          </a:p>
          <a:p>
            <a:endParaRPr lang="en-US" altLang="zh-CN" dirty="0"/>
          </a:p>
          <a:p>
            <a:r>
              <a:rPr lang="zh-CN" altLang="en-US" dirty="0"/>
              <a:t>具体就用一个</a:t>
            </a:r>
            <a:r>
              <a:rPr lang="en-US" altLang="zh-CN" dirty="0" err="1"/>
              <a:t>Tarjan</a:t>
            </a:r>
            <a:r>
              <a:rPr lang="zh-CN" altLang="en-US" dirty="0"/>
              <a:t>实现就好了。</a:t>
            </a:r>
          </a:p>
        </p:txBody>
      </p:sp>
    </p:spTree>
    <p:extLst>
      <p:ext uri="{BB962C8B-B14F-4D97-AF65-F5344CB8AC3E}">
        <p14:creationId xmlns:p14="http://schemas.microsoft.com/office/powerpoint/2010/main" val="232109920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04F5AB-A57B-4195-AE5F-4F4D0D36AA31}"/>
              </a:ext>
            </a:extLst>
          </p:cNvPr>
          <p:cNvSpPr>
            <a:spLocks noGrp="1"/>
          </p:cNvSpPr>
          <p:nvPr>
            <p:ph type="title"/>
          </p:nvPr>
        </p:nvSpPr>
        <p:spPr/>
        <p:txBody>
          <a:bodyPr/>
          <a:lstStyle/>
          <a:p>
            <a:r>
              <a:rPr lang="zh-CN" altLang="en-US" dirty="0"/>
              <a:t>插头</a:t>
            </a:r>
            <a:r>
              <a:rPr lang="en-US" altLang="zh-CN" dirty="0" err="1"/>
              <a:t>dp</a:t>
            </a:r>
            <a:endParaRPr lang="zh-CN" altLang="en-US" dirty="0"/>
          </a:p>
        </p:txBody>
      </p:sp>
      <p:sp>
        <p:nvSpPr>
          <p:cNvPr id="3" name="内容占位符 2">
            <a:extLst>
              <a:ext uri="{FF2B5EF4-FFF2-40B4-BE49-F238E27FC236}">
                <a16:creationId xmlns:a16="http://schemas.microsoft.com/office/drawing/2014/main" id="{8845E707-77B7-4684-8A89-CBF8A1C676CD}"/>
              </a:ext>
            </a:extLst>
          </p:cNvPr>
          <p:cNvSpPr>
            <a:spLocks noGrp="1"/>
          </p:cNvSpPr>
          <p:nvPr>
            <p:ph idx="1"/>
          </p:nvPr>
        </p:nvSpPr>
        <p:spPr/>
        <p:txBody>
          <a:bodyPr/>
          <a:lstStyle/>
          <a:p>
            <a:r>
              <a:rPr lang="zh-CN" altLang="en-US" dirty="0"/>
              <a:t>插头</a:t>
            </a:r>
            <a:r>
              <a:rPr lang="en-US" altLang="zh-CN" dirty="0"/>
              <a:t>DP</a:t>
            </a:r>
            <a:r>
              <a:rPr lang="zh-CN" altLang="en-US" dirty="0"/>
              <a:t>，也叫基于连通性的状态压缩动态规划。</a:t>
            </a:r>
          </a:p>
          <a:p>
            <a:r>
              <a:rPr lang="zh-CN" altLang="en-US" dirty="0"/>
              <a:t>一般作为代码题在比赛中出现。</a:t>
            </a:r>
          </a:p>
          <a:p>
            <a:r>
              <a:rPr lang="zh-CN" altLang="en-US" dirty="0"/>
              <a:t>代码细节较多，思维含量较少。</a:t>
            </a:r>
          </a:p>
          <a:p>
            <a:r>
              <a:rPr lang="zh-CN" altLang="en-US" dirty="0"/>
              <a:t>然后</a:t>
            </a:r>
            <a:r>
              <a:rPr lang="en-US" altLang="zh-CN" dirty="0" err="1"/>
              <a:t>orzLYD</a:t>
            </a:r>
            <a:r>
              <a:rPr lang="zh-CN" altLang="en-US" dirty="0"/>
              <a:t>。</a:t>
            </a:r>
          </a:p>
        </p:txBody>
      </p:sp>
    </p:spTree>
    <p:extLst>
      <p:ext uri="{BB962C8B-B14F-4D97-AF65-F5344CB8AC3E}">
        <p14:creationId xmlns:p14="http://schemas.microsoft.com/office/powerpoint/2010/main" val="10445489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7D8C3-5B43-47B5-983D-1E0BE38F6AEB}"/>
              </a:ext>
            </a:extLst>
          </p:cNvPr>
          <p:cNvSpPr>
            <a:spLocks noGrp="1"/>
          </p:cNvSpPr>
          <p:nvPr>
            <p:ph type="title"/>
          </p:nvPr>
        </p:nvSpPr>
        <p:spPr/>
        <p:txBody>
          <a:bodyPr/>
          <a:lstStyle/>
          <a:p>
            <a:r>
              <a:rPr lang="zh-CN" altLang="en-US" dirty="0"/>
              <a:t>插头</a:t>
            </a:r>
            <a:r>
              <a:rPr lang="en-US" altLang="zh-CN" dirty="0" err="1"/>
              <a:t>dp</a:t>
            </a:r>
            <a:endParaRPr lang="zh-CN" altLang="en-US" dirty="0"/>
          </a:p>
        </p:txBody>
      </p:sp>
      <p:sp>
        <p:nvSpPr>
          <p:cNvPr id="3" name="内容占位符 2">
            <a:extLst>
              <a:ext uri="{FF2B5EF4-FFF2-40B4-BE49-F238E27FC236}">
                <a16:creationId xmlns:a16="http://schemas.microsoft.com/office/drawing/2014/main" id="{C7B5FCA9-28F0-4E72-989B-CB5CBDAA4EA0}"/>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zh-CN" altLang="en-US" dirty="0"/>
              <a:t>一般是矩形上的路径问题</a:t>
            </a:r>
            <a:endParaRPr lang="en-US" altLang="zh-CN" dirty="0"/>
          </a:p>
          <a:p>
            <a:r>
              <a:rPr lang="zh-CN" altLang="en-US" dirty="0"/>
              <a:t>一般要状态压缩轮廓线</a:t>
            </a:r>
          </a:p>
        </p:txBody>
      </p:sp>
      <p:pic>
        <p:nvPicPr>
          <p:cNvPr id="5" name="图片 4">
            <a:extLst>
              <a:ext uri="{FF2B5EF4-FFF2-40B4-BE49-F238E27FC236}">
                <a16:creationId xmlns:a16="http://schemas.microsoft.com/office/drawing/2014/main" id="{7799CC4F-86C8-4B15-AD4C-9B7CE9C93351}"/>
              </a:ext>
            </a:extLst>
          </p:cNvPr>
          <p:cNvPicPr>
            <a:picLocks noChangeAspect="1"/>
          </p:cNvPicPr>
          <p:nvPr/>
        </p:nvPicPr>
        <p:blipFill>
          <a:blip r:embed="rId2"/>
          <a:stretch>
            <a:fillRect/>
          </a:stretch>
        </p:blipFill>
        <p:spPr>
          <a:xfrm>
            <a:off x="2043112" y="1690688"/>
            <a:ext cx="2410355" cy="2138418"/>
          </a:xfrm>
          <a:prstGeom prst="rect">
            <a:avLst/>
          </a:prstGeom>
        </p:spPr>
      </p:pic>
    </p:spTree>
    <p:extLst>
      <p:ext uri="{BB962C8B-B14F-4D97-AF65-F5344CB8AC3E}">
        <p14:creationId xmlns:p14="http://schemas.microsoft.com/office/powerpoint/2010/main" val="322848176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7D8C3-5B43-47B5-983D-1E0BE38F6AEB}"/>
              </a:ext>
            </a:extLst>
          </p:cNvPr>
          <p:cNvSpPr>
            <a:spLocks noGrp="1"/>
          </p:cNvSpPr>
          <p:nvPr>
            <p:ph type="title"/>
          </p:nvPr>
        </p:nvSpPr>
        <p:spPr/>
        <p:txBody>
          <a:bodyPr/>
          <a:lstStyle/>
          <a:p>
            <a:r>
              <a:rPr lang="zh-CN" altLang="en-US" dirty="0"/>
              <a:t>插头</a:t>
            </a:r>
            <a:r>
              <a:rPr lang="en-US" altLang="zh-CN" dirty="0" err="1"/>
              <a:t>dp</a:t>
            </a:r>
            <a:endParaRPr lang="zh-CN" altLang="en-US" dirty="0"/>
          </a:p>
        </p:txBody>
      </p:sp>
      <p:sp>
        <p:nvSpPr>
          <p:cNvPr id="3" name="内容占位符 2">
            <a:extLst>
              <a:ext uri="{FF2B5EF4-FFF2-40B4-BE49-F238E27FC236}">
                <a16:creationId xmlns:a16="http://schemas.microsoft.com/office/drawing/2014/main" id="{C7B5FCA9-28F0-4E72-989B-CB5CBDAA4EA0}"/>
              </a:ext>
            </a:extLst>
          </p:cNvPr>
          <p:cNvSpPr>
            <a:spLocks noGrp="1"/>
          </p:cNvSpPr>
          <p:nvPr>
            <p:ph idx="1"/>
          </p:nvPr>
        </p:nvSpPr>
        <p:spPr/>
        <p:txBody>
          <a:bodyPr/>
          <a:lstStyle/>
          <a:p>
            <a:r>
              <a:rPr lang="zh-CN" altLang="en-US" dirty="0"/>
              <a:t>一般用</a:t>
            </a:r>
            <a:r>
              <a:rPr lang="en-US" altLang="zh-CN" dirty="0" err="1"/>
              <a:t>dp</a:t>
            </a:r>
            <a:r>
              <a:rPr lang="en-US" altLang="zh-CN" dirty="0"/>
              <a:t>[</a:t>
            </a:r>
            <a:r>
              <a:rPr lang="en-US" altLang="zh-CN" dirty="0" err="1"/>
              <a:t>i</a:t>
            </a:r>
            <a:r>
              <a:rPr lang="en-US" altLang="zh-CN" dirty="0"/>
              <a:t>][j][S]</a:t>
            </a:r>
            <a:r>
              <a:rPr lang="zh-CN" altLang="en-US" dirty="0"/>
              <a:t>表示到格子</a:t>
            </a:r>
            <a:r>
              <a:rPr lang="en-US" altLang="zh-CN" dirty="0"/>
              <a:t>(</a:t>
            </a:r>
            <a:r>
              <a:rPr lang="en-US" altLang="zh-CN" dirty="0" err="1"/>
              <a:t>i,j</a:t>
            </a:r>
            <a:r>
              <a:rPr lang="en-US" altLang="zh-CN" dirty="0"/>
              <a:t>)</a:t>
            </a:r>
            <a:r>
              <a:rPr lang="zh-CN" altLang="en-US" dirty="0"/>
              <a:t>，轮廓线状态为</a:t>
            </a:r>
            <a:r>
              <a:rPr lang="en-US" altLang="zh-CN" dirty="0"/>
              <a:t>S</a:t>
            </a:r>
            <a:r>
              <a:rPr lang="zh-CN" altLang="en-US" dirty="0"/>
              <a:t>的方案数</a:t>
            </a:r>
            <a:r>
              <a:rPr lang="en-US" altLang="zh-CN" dirty="0"/>
              <a:t>/</a:t>
            </a:r>
            <a:r>
              <a:rPr lang="zh-CN" altLang="en-US" dirty="0"/>
              <a:t>最优解。</a:t>
            </a:r>
            <a:endParaRPr lang="en-US" altLang="zh-CN" dirty="0"/>
          </a:p>
          <a:p>
            <a:r>
              <a:rPr lang="zh-CN" altLang="en-US" dirty="0"/>
              <a:t>同行转移时要考虑插头的新增</a:t>
            </a:r>
            <a:r>
              <a:rPr lang="en-US" altLang="zh-CN" dirty="0"/>
              <a:t>/</a:t>
            </a:r>
            <a:r>
              <a:rPr lang="zh-CN" altLang="en-US" dirty="0"/>
              <a:t>合并</a:t>
            </a:r>
            <a:r>
              <a:rPr lang="en-US" altLang="zh-CN" dirty="0"/>
              <a:t>/</a:t>
            </a:r>
            <a:r>
              <a:rPr lang="zh-CN" altLang="en-US" dirty="0"/>
              <a:t>延伸。</a:t>
            </a:r>
          </a:p>
          <a:p>
            <a:r>
              <a:rPr lang="zh-CN" altLang="en-US" dirty="0"/>
              <a:t>换行间转移比较明显，边界也不难考虑。</a:t>
            </a:r>
            <a:endParaRPr lang="en-US" altLang="zh-CN" dirty="0"/>
          </a:p>
          <a:p>
            <a:endParaRPr lang="zh-CN" altLang="en-US" dirty="0"/>
          </a:p>
        </p:txBody>
      </p:sp>
    </p:spTree>
    <p:extLst>
      <p:ext uri="{BB962C8B-B14F-4D97-AF65-F5344CB8AC3E}">
        <p14:creationId xmlns:p14="http://schemas.microsoft.com/office/powerpoint/2010/main" val="23072669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lstStyle/>
              <a:p>
                <a:r>
                  <a:rPr lang="zh-CN" altLang="en-US" dirty="0"/>
                  <a:t>给一个</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oMath>
                </a14:m>
                <a:r>
                  <a:rPr lang="zh-CN" altLang="en-US" dirty="0"/>
                  <a:t>，某些格子有障碍的矩形。</a:t>
                </a:r>
              </a:p>
              <a:p>
                <a:r>
                  <a:rPr lang="zh-CN" altLang="en-US" dirty="0"/>
                  <a:t>求从左下角走到右下角，每个非障碍格子都走一遍的方案数。</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F8557371-028F-4491-9CC1-6A9E897C759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6982653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endParaRPr lang="en-US" altLang="zh-CN" dirty="0"/>
          </a:p>
          <a:p>
            <a:endParaRPr lang="en-US" altLang="zh-CN" dirty="0"/>
          </a:p>
          <a:p>
            <a:endParaRPr lang="en-US" altLang="zh-CN" dirty="0"/>
          </a:p>
          <a:p>
            <a:r>
              <a:rPr lang="zh-CN" altLang="en-US" dirty="0"/>
              <a:t>阶段</a:t>
            </a:r>
            <a:r>
              <a:rPr lang="en-US" altLang="zh-CN" dirty="0"/>
              <a:t>: </a:t>
            </a:r>
            <a:r>
              <a:rPr lang="zh-CN" altLang="en-US" dirty="0"/>
              <a:t>每个格子（行、列）。</a:t>
            </a:r>
          </a:p>
          <a:p>
            <a:r>
              <a:rPr lang="zh-CN" altLang="en-US" dirty="0"/>
              <a:t>轮廓线：已经决策和未决策的分界线，长度为</a:t>
            </a:r>
            <a:r>
              <a:rPr lang="en-US" altLang="zh-CN" dirty="0"/>
              <a:t>n+1</a:t>
            </a:r>
            <a:r>
              <a:rPr lang="zh-CN" altLang="en-US" dirty="0"/>
              <a:t>。</a:t>
            </a:r>
          </a:p>
          <a:p>
            <a:r>
              <a:rPr lang="zh-CN" altLang="en-US" dirty="0"/>
              <a:t>插头：穿越轮廓线的轨迹。</a:t>
            </a:r>
          </a:p>
          <a:p>
            <a:r>
              <a:rPr lang="zh-CN" altLang="en-US" dirty="0"/>
              <a:t>用括号表示法对插头分类：左插头、右插头。（因为是不交的回路）</a:t>
            </a:r>
          </a:p>
        </p:txBody>
      </p:sp>
      <p:pic>
        <p:nvPicPr>
          <p:cNvPr id="5" name="图片 4">
            <a:extLst>
              <a:ext uri="{FF2B5EF4-FFF2-40B4-BE49-F238E27FC236}">
                <a16:creationId xmlns:a16="http://schemas.microsoft.com/office/drawing/2014/main" id="{7103E19D-5BD8-4268-8607-B343BE63145D}"/>
              </a:ext>
            </a:extLst>
          </p:cNvPr>
          <p:cNvPicPr>
            <a:picLocks noChangeAspect="1"/>
          </p:cNvPicPr>
          <p:nvPr/>
        </p:nvPicPr>
        <p:blipFill>
          <a:blip r:embed="rId2"/>
          <a:stretch>
            <a:fillRect/>
          </a:stretch>
        </p:blipFill>
        <p:spPr>
          <a:xfrm>
            <a:off x="8943445" y="1690688"/>
            <a:ext cx="2410355" cy="2138418"/>
          </a:xfrm>
          <a:prstGeom prst="rect">
            <a:avLst/>
          </a:prstGeom>
        </p:spPr>
      </p:pic>
    </p:spTree>
    <p:extLst>
      <p:ext uri="{BB962C8B-B14F-4D97-AF65-F5344CB8AC3E}">
        <p14:creationId xmlns:p14="http://schemas.microsoft.com/office/powerpoint/2010/main" val="2615338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endParaRPr lang="en-US" altLang="zh-CN" dirty="0"/>
          </a:p>
          <a:p>
            <a:endParaRPr lang="en-US" altLang="zh-CN" dirty="0"/>
          </a:p>
          <a:p>
            <a:r>
              <a:rPr lang="zh-CN" altLang="en-US" dirty="0"/>
              <a:t>从上到下、从左到右扫描每个格子进行</a:t>
            </a:r>
            <a:r>
              <a:rPr lang="en-US" altLang="zh-CN" dirty="0"/>
              <a:t>DP</a:t>
            </a:r>
            <a:r>
              <a:rPr lang="zh-CN" altLang="en-US" dirty="0"/>
              <a:t>。</a:t>
            </a:r>
          </a:p>
          <a:p>
            <a:r>
              <a:rPr lang="en-US" altLang="zh-CN" i="1" dirty="0" err="1"/>
              <a:t>dp</a:t>
            </a:r>
            <a:r>
              <a:rPr lang="en-US" altLang="zh-CN" i="1" dirty="0"/>
              <a:t>[</a:t>
            </a:r>
            <a:r>
              <a:rPr lang="en-US" altLang="zh-CN" i="1" dirty="0" err="1"/>
              <a:t>i</a:t>
            </a:r>
            <a:r>
              <a:rPr lang="en-US" altLang="zh-CN" i="1" dirty="0"/>
              <a:t>][j][k] </a:t>
            </a:r>
            <a:r>
              <a:rPr lang="zh-CN" altLang="en-US" dirty="0"/>
              <a:t>表示正在扫描格子</a:t>
            </a:r>
            <a:r>
              <a:rPr lang="en-US" altLang="zh-CN" dirty="0"/>
              <a:t>(</a:t>
            </a:r>
            <a:r>
              <a:rPr lang="en-US" altLang="zh-CN" dirty="0" err="1"/>
              <a:t>i,j</a:t>
            </a:r>
            <a:r>
              <a:rPr lang="en-US" altLang="zh-CN" dirty="0"/>
              <a:t>)</a:t>
            </a:r>
            <a:r>
              <a:rPr lang="zh-CN" altLang="en-US" dirty="0"/>
              <a:t>，轮廓线上插头状态</a:t>
            </a:r>
            <a:r>
              <a:rPr lang="en-US" altLang="zh-CN" dirty="0"/>
              <a:t/>
            </a:r>
            <a:br>
              <a:rPr lang="en-US" altLang="zh-CN" dirty="0"/>
            </a:br>
            <a:r>
              <a:rPr lang="zh-CN" altLang="en-US" dirty="0"/>
              <a:t>为</a:t>
            </a:r>
            <a:r>
              <a:rPr lang="en-US" altLang="zh-CN" dirty="0"/>
              <a:t>k </a:t>
            </a:r>
            <a:r>
              <a:rPr lang="zh-CN" altLang="en-US" dirty="0"/>
              <a:t>时的方案数，</a:t>
            </a:r>
            <a:r>
              <a:rPr lang="en-US" altLang="zh-CN" dirty="0"/>
              <a:t>k </a:t>
            </a:r>
            <a:r>
              <a:rPr lang="zh-CN" altLang="en-US" dirty="0"/>
              <a:t>用三进制括号表示法表示。</a:t>
            </a:r>
          </a:p>
          <a:p>
            <a:r>
              <a:rPr lang="zh-CN" altLang="en-US" dirty="0"/>
              <a:t>边界</a:t>
            </a:r>
            <a:r>
              <a:rPr lang="en-US" altLang="zh-CN" dirty="0"/>
              <a:t>: </a:t>
            </a:r>
            <a:r>
              <a:rPr lang="en-US" altLang="zh-CN" i="1" dirty="0" err="1"/>
              <a:t>dp</a:t>
            </a:r>
            <a:r>
              <a:rPr lang="en-US" altLang="zh-CN" i="1" dirty="0"/>
              <a:t>[1][1][0]</a:t>
            </a:r>
            <a:r>
              <a:rPr lang="en-US" altLang="zh-CN" dirty="0"/>
              <a:t>= 1</a:t>
            </a:r>
          </a:p>
          <a:p>
            <a:r>
              <a:rPr lang="zh-CN" altLang="en-US" dirty="0"/>
              <a:t>目标：</a:t>
            </a:r>
            <a:r>
              <a:rPr lang="en-US" altLang="zh-CN" dirty="0" err="1"/>
              <a:t>dp</a:t>
            </a:r>
            <a:r>
              <a:rPr lang="en-US" altLang="zh-CN" dirty="0"/>
              <a:t>[n+1][1][2*3^m+1]</a:t>
            </a:r>
            <a:r>
              <a:rPr lang="en-US" altLang="zh-CN" i="1" dirty="0"/>
              <a:t> </a:t>
            </a:r>
            <a:r>
              <a:rPr lang="zh-CN" altLang="en-US" dirty="0"/>
              <a:t>，即格子</a:t>
            </a:r>
            <a:r>
              <a:rPr lang="en-US" altLang="zh-CN" dirty="0"/>
              <a:t>(n,1) </a:t>
            </a:r>
            <a:r>
              <a:rPr lang="zh-CN" altLang="en-US" dirty="0"/>
              <a:t>有左插头、</a:t>
            </a:r>
            <a:r>
              <a:rPr lang="en-US" altLang="zh-CN" dirty="0"/>
              <a:t>(</a:t>
            </a:r>
            <a:r>
              <a:rPr lang="en-US" altLang="zh-CN" dirty="0" err="1"/>
              <a:t>n,m</a:t>
            </a:r>
            <a:r>
              <a:rPr lang="en-US" altLang="zh-CN" dirty="0"/>
              <a:t>)</a:t>
            </a:r>
            <a:r>
              <a:rPr lang="zh-CN" altLang="en-US" dirty="0"/>
              <a:t>有右插头，表示起止点。</a:t>
            </a:r>
            <a:endParaRPr lang="en-US" altLang="zh-CN" dirty="0"/>
          </a:p>
        </p:txBody>
      </p:sp>
      <p:pic>
        <p:nvPicPr>
          <p:cNvPr id="5" name="图片 4">
            <a:extLst>
              <a:ext uri="{FF2B5EF4-FFF2-40B4-BE49-F238E27FC236}">
                <a16:creationId xmlns:a16="http://schemas.microsoft.com/office/drawing/2014/main" id="{7103E19D-5BD8-4268-8607-B343BE63145D}"/>
              </a:ext>
            </a:extLst>
          </p:cNvPr>
          <p:cNvPicPr>
            <a:picLocks noChangeAspect="1"/>
          </p:cNvPicPr>
          <p:nvPr/>
        </p:nvPicPr>
        <p:blipFill>
          <a:blip r:embed="rId2"/>
          <a:stretch>
            <a:fillRect/>
          </a:stretch>
        </p:blipFill>
        <p:spPr>
          <a:xfrm>
            <a:off x="8943445" y="1290582"/>
            <a:ext cx="2410355" cy="2138418"/>
          </a:xfrm>
          <a:prstGeom prst="rect">
            <a:avLst/>
          </a:prstGeom>
        </p:spPr>
      </p:pic>
    </p:spTree>
    <p:extLst>
      <p:ext uri="{BB962C8B-B14F-4D97-AF65-F5344CB8AC3E}">
        <p14:creationId xmlns:p14="http://schemas.microsoft.com/office/powerpoint/2010/main" val="1216902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a:latin typeface="华文楷体" charset="0"/>
                <a:sym typeface="华文楷体" charset="0"/>
              </a:rPr>
              <a:t>Lightning Conductor</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已知一个长度为n的序列a1,a2,…,an。</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对于每个1&lt;=i&lt;=n，找到最小的非负整数p满足 对于任意的j, aj &lt; = ai + p – sqrt(abs(i-j))</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1&lt;=n&lt;=500000</a:t>
            </a:r>
          </a:p>
        </p:txBody>
      </p:sp>
    </p:spTree>
    <p:extLst>
      <p:ext uri="{BB962C8B-B14F-4D97-AF65-F5344CB8AC3E}">
        <p14:creationId xmlns:p14="http://schemas.microsoft.com/office/powerpoint/2010/main" val="318399057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r>
              <a:rPr lang="zh-CN" altLang="en-US" dirty="0"/>
              <a:t>第一类：无插头新建左上拐角。</a:t>
            </a:r>
          </a:p>
          <a:p>
            <a:r>
              <a:rPr lang="zh-CN" altLang="en-US" dirty="0"/>
              <a:t>上方和左方都没有插头，则在本格右下角增添两个插头。</a:t>
            </a:r>
          </a:p>
          <a:p>
            <a:pPr marL="0" indent="0">
              <a:buNone/>
            </a:pPr>
            <a:endParaRPr lang="en-US" altLang="zh-CN" dirty="0"/>
          </a:p>
          <a:p>
            <a:r>
              <a:rPr lang="zh-CN" altLang="en-US" dirty="0"/>
              <a:t>例如</a:t>
            </a:r>
          </a:p>
          <a:p>
            <a:r>
              <a:rPr lang="en-US" altLang="zh-CN" dirty="0"/>
              <a:t>1 0 0 2 → 1 1 2 2</a:t>
            </a:r>
          </a:p>
          <a:p>
            <a:r>
              <a:rPr lang="en-US" altLang="zh-CN" dirty="0"/>
              <a:t>( O </a:t>
            </a:r>
            <a:r>
              <a:rPr lang="en-US" altLang="zh-CN" dirty="0" err="1"/>
              <a:t>O</a:t>
            </a:r>
            <a:r>
              <a:rPr lang="en-US" altLang="zh-CN" dirty="0"/>
              <a:t> ) → ( ( ) )</a:t>
            </a:r>
          </a:p>
        </p:txBody>
      </p:sp>
      <p:pic>
        <p:nvPicPr>
          <p:cNvPr id="6" name="图片 5">
            <a:extLst>
              <a:ext uri="{FF2B5EF4-FFF2-40B4-BE49-F238E27FC236}">
                <a16:creationId xmlns:a16="http://schemas.microsoft.com/office/drawing/2014/main" id="{A5B986C5-04C5-4CF7-919A-D82B92D21868}"/>
              </a:ext>
            </a:extLst>
          </p:cNvPr>
          <p:cNvPicPr>
            <a:picLocks noChangeAspect="1"/>
          </p:cNvPicPr>
          <p:nvPr/>
        </p:nvPicPr>
        <p:blipFill>
          <a:blip r:embed="rId2"/>
          <a:stretch>
            <a:fillRect/>
          </a:stretch>
        </p:blipFill>
        <p:spPr>
          <a:xfrm>
            <a:off x="6999576" y="3055894"/>
            <a:ext cx="1946700" cy="1890800"/>
          </a:xfrm>
          <a:prstGeom prst="rect">
            <a:avLst/>
          </a:prstGeom>
        </p:spPr>
      </p:pic>
    </p:spTree>
    <p:extLst>
      <p:ext uri="{BB962C8B-B14F-4D97-AF65-F5344CB8AC3E}">
        <p14:creationId xmlns:p14="http://schemas.microsoft.com/office/powerpoint/2010/main" val="9500609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r>
              <a:rPr lang="zh-CN" altLang="en-US" dirty="0"/>
              <a:t>第二类：单插头继续延伸</a:t>
            </a:r>
          </a:p>
          <a:p>
            <a:r>
              <a:rPr lang="zh-CN" altLang="en-US" dirty="0"/>
              <a:t>上方或左方有一个插头，则它继续向下或向右延伸。</a:t>
            </a:r>
            <a:endParaRPr lang="en-US" altLang="zh-CN" dirty="0"/>
          </a:p>
          <a:p>
            <a:endParaRPr lang="zh-CN" altLang="en-US" dirty="0"/>
          </a:p>
          <a:p>
            <a:r>
              <a:rPr lang="zh-CN" altLang="en-US" dirty="0"/>
              <a:t>例如</a:t>
            </a:r>
          </a:p>
          <a:p>
            <a:r>
              <a:rPr lang="zh-CN" altLang="en-US" dirty="0"/>
              <a:t>* </a:t>
            </a:r>
            <a:r>
              <a:rPr lang="en-US" altLang="zh-CN" dirty="0"/>
              <a:t>1 0 * → * 1 0 * </a:t>
            </a:r>
            <a:r>
              <a:rPr lang="zh-CN" altLang="en-US" dirty="0"/>
              <a:t>左插头拐弯</a:t>
            </a:r>
          </a:p>
          <a:p>
            <a:r>
              <a:rPr lang="zh-CN" altLang="en-US" dirty="0"/>
              <a:t>* </a:t>
            </a:r>
            <a:r>
              <a:rPr lang="en-US" altLang="zh-CN" dirty="0"/>
              <a:t>1 0 * → * 0 1 * </a:t>
            </a:r>
            <a:r>
              <a:rPr lang="zh-CN" altLang="en-US" dirty="0"/>
              <a:t>左插头延伸</a:t>
            </a:r>
          </a:p>
          <a:p>
            <a:r>
              <a:rPr lang="zh-CN" altLang="en-US" dirty="0"/>
              <a:t>* </a:t>
            </a:r>
            <a:r>
              <a:rPr lang="en-US" altLang="zh-CN" dirty="0"/>
              <a:t>0 1 * → * 0 1 * </a:t>
            </a:r>
            <a:r>
              <a:rPr lang="zh-CN" altLang="en-US" dirty="0"/>
              <a:t>上插头拐弯</a:t>
            </a:r>
          </a:p>
          <a:p>
            <a:r>
              <a:rPr lang="zh-CN" altLang="en-US" dirty="0"/>
              <a:t>* </a:t>
            </a:r>
            <a:r>
              <a:rPr lang="en-US" altLang="zh-CN" dirty="0"/>
              <a:t>0 1 * → * 1 0 * </a:t>
            </a:r>
            <a:r>
              <a:rPr lang="zh-CN" altLang="en-US" dirty="0"/>
              <a:t>上插头延伸</a:t>
            </a:r>
            <a:endParaRPr lang="en-US" altLang="zh-CN" dirty="0"/>
          </a:p>
        </p:txBody>
      </p:sp>
      <p:pic>
        <p:nvPicPr>
          <p:cNvPr id="5" name="图片 4">
            <a:extLst>
              <a:ext uri="{FF2B5EF4-FFF2-40B4-BE49-F238E27FC236}">
                <a16:creationId xmlns:a16="http://schemas.microsoft.com/office/drawing/2014/main" id="{3E3E61CD-E0F9-4DD7-AEA1-84DA15FF4CD0}"/>
              </a:ext>
            </a:extLst>
          </p:cNvPr>
          <p:cNvPicPr>
            <a:picLocks noChangeAspect="1"/>
          </p:cNvPicPr>
          <p:nvPr/>
        </p:nvPicPr>
        <p:blipFill>
          <a:blip r:embed="rId2"/>
          <a:stretch>
            <a:fillRect/>
          </a:stretch>
        </p:blipFill>
        <p:spPr>
          <a:xfrm>
            <a:off x="6644846" y="2899294"/>
            <a:ext cx="2271150" cy="2204000"/>
          </a:xfrm>
          <a:prstGeom prst="rect">
            <a:avLst/>
          </a:prstGeom>
        </p:spPr>
      </p:pic>
    </p:spTree>
    <p:extLst>
      <p:ext uri="{BB962C8B-B14F-4D97-AF65-F5344CB8AC3E}">
        <p14:creationId xmlns:p14="http://schemas.microsoft.com/office/powerpoint/2010/main" val="34680830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r>
              <a:rPr lang="zh-CN" altLang="en-US" dirty="0"/>
              <a:t>第三类：两插头合并连接左方和上方有一右一左两个插头，可以合并连接起来，表示两条路径相连。</a:t>
            </a:r>
            <a:endParaRPr lang="en-US" altLang="zh-CN" dirty="0"/>
          </a:p>
          <a:p>
            <a:endParaRPr lang="zh-CN" altLang="en-US" dirty="0"/>
          </a:p>
          <a:p>
            <a:r>
              <a:rPr lang="zh-CN" altLang="en-US" dirty="0"/>
              <a:t>例如</a:t>
            </a:r>
            <a:endParaRPr lang="en-US" altLang="zh-CN" dirty="0"/>
          </a:p>
          <a:p>
            <a:r>
              <a:rPr lang="en-US" altLang="zh-CN" dirty="0"/>
              <a:t>1 2 1 2 → 1 0 0 2</a:t>
            </a:r>
          </a:p>
        </p:txBody>
      </p:sp>
      <p:pic>
        <p:nvPicPr>
          <p:cNvPr id="4" name="图片 3">
            <a:extLst>
              <a:ext uri="{FF2B5EF4-FFF2-40B4-BE49-F238E27FC236}">
                <a16:creationId xmlns:a16="http://schemas.microsoft.com/office/drawing/2014/main" id="{6A42F40E-261D-4EF9-A115-051043BFF6CC}"/>
              </a:ext>
            </a:extLst>
          </p:cNvPr>
          <p:cNvPicPr>
            <a:picLocks noChangeAspect="1"/>
          </p:cNvPicPr>
          <p:nvPr/>
        </p:nvPicPr>
        <p:blipFill>
          <a:blip r:embed="rId2"/>
          <a:stretch>
            <a:fillRect/>
          </a:stretch>
        </p:blipFill>
        <p:spPr>
          <a:xfrm>
            <a:off x="7454084" y="2893494"/>
            <a:ext cx="2224800" cy="2215600"/>
          </a:xfrm>
          <a:prstGeom prst="rect">
            <a:avLst/>
          </a:prstGeom>
        </p:spPr>
      </p:pic>
    </p:spTree>
    <p:extLst>
      <p:ext uri="{BB962C8B-B14F-4D97-AF65-F5344CB8AC3E}">
        <p14:creationId xmlns:p14="http://schemas.microsoft.com/office/powerpoint/2010/main" val="7760752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r>
              <a:rPr lang="zh-CN" altLang="en-US" dirty="0"/>
              <a:t>第四类：两插头合并形成回路左方和上方有一左一右两个插头，合并形成一个回路，由于求哈密尔顿路径，因此此转移在本题中不合法。</a:t>
            </a:r>
            <a:endParaRPr lang="en-US" altLang="zh-CN" dirty="0"/>
          </a:p>
          <a:p>
            <a:endParaRPr lang="zh-CN" altLang="en-US" dirty="0"/>
          </a:p>
          <a:p>
            <a:r>
              <a:rPr lang="zh-CN" altLang="en-US" dirty="0"/>
              <a:t>例如</a:t>
            </a:r>
            <a:endParaRPr lang="en-US" altLang="zh-CN" dirty="0"/>
          </a:p>
          <a:p>
            <a:r>
              <a:rPr lang="en-US" altLang="zh-CN" dirty="0"/>
              <a:t>1 1 2 2 → 1 0 0 2</a:t>
            </a:r>
          </a:p>
        </p:txBody>
      </p:sp>
      <p:pic>
        <p:nvPicPr>
          <p:cNvPr id="5" name="图片 4">
            <a:extLst>
              <a:ext uri="{FF2B5EF4-FFF2-40B4-BE49-F238E27FC236}">
                <a16:creationId xmlns:a16="http://schemas.microsoft.com/office/drawing/2014/main" id="{F7C62061-7F6B-4194-8AFA-BA0F454D1619}"/>
              </a:ext>
            </a:extLst>
          </p:cNvPr>
          <p:cNvPicPr>
            <a:picLocks noChangeAspect="1"/>
          </p:cNvPicPr>
          <p:nvPr/>
        </p:nvPicPr>
        <p:blipFill>
          <a:blip r:embed="rId2"/>
          <a:stretch>
            <a:fillRect/>
          </a:stretch>
        </p:blipFill>
        <p:spPr>
          <a:xfrm>
            <a:off x="7105612" y="2887694"/>
            <a:ext cx="2247975" cy="2227200"/>
          </a:xfrm>
          <a:prstGeom prst="rect">
            <a:avLst/>
          </a:prstGeom>
        </p:spPr>
      </p:pic>
    </p:spTree>
    <p:extLst>
      <p:ext uri="{BB962C8B-B14F-4D97-AF65-F5344CB8AC3E}">
        <p14:creationId xmlns:p14="http://schemas.microsoft.com/office/powerpoint/2010/main" val="390272275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09853-C6D0-48FE-81BE-C92A92DD7517}"/>
              </a:ext>
            </a:extLst>
          </p:cNvPr>
          <p:cNvSpPr>
            <a:spLocks noGrp="1"/>
          </p:cNvSpPr>
          <p:nvPr>
            <p:ph type="title"/>
          </p:nvPr>
        </p:nvSpPr>
        <p:spPr/>
        <p:txBody>
          <a:bodyPr/>
          <a:lstStyle/>
          <a:p>
            <a:r>
              <a:rPr lang="en-US" altLang="zh-CN" dirty="0"/>
              <a:t>POJ 1739 Tony’s Tour</a:t>
            </a:r>
            <a:endParaRPr lang="zh-CN" altLang="en-US" dirty="0"/>
          </a:p>
        </p:txBody>
      </p:sp>
      <p:sp>
        <p:nvSpPr>
          <p:cNvPr id="3" name="内容占位符 2">
            <a:extLst>
              <a:ext uri="{FF2B5EF4-FFF2-40B4-BE49-F238E27FC236}">
                <a16:creationId xmlns:a16="http://schemas.microsoft.com/office/drawing/2014/main" id="{F8557371-028F-4491-9CC1-6A9E897C7592}"/>
              </a:ext>
            </a:extLst>
          </p:cNvPr>
          <p:cNvSpPr>
            <a:spLocks noGrp="1"/>
          </p:cNvSpPr>
          <p:nvPr>
            <p:ph idx="1"/>
          </p:nvPr>
        </p:nvSpPr>
        <p:spPr/>
        <p:txBody>
          <a:bodyPr>
            <a:normAutofit/>
          </a:bodyPr>
          <a:lstStyle/>
          <a:p>
            <a:r>
              <a:rPr lang="zh-CN" altLang="en-US" dirty="0"/>
              <a:t>第五类：两插头合并修改匹配左方和上方有两个</a:t>
            </a:r>
            <a:r>
              <a:rPr lang="en-US" altLang="zh-CN" dirty="0"/>
              <a:t/>
            </a:r>
            <a:br>
              <a:rPr lang="en-US" altLang="zh-CN" dirty="0"/>
            </a:br>
            <a:r>
              <a:rPr lang="zh-CN" altLang="en-US" dirty="0"/>
              <a:t>左插头，删除这两个插头，并把第二个左插头匹</a:t>
            </a:r>
            <a:r>
              <a:rPr lang="en-US" altLang="zh-CN" dirty="0"/>
              <a:t/>
            </a:r>
            <a:br>
              <a:rPr lang="en-US" altLang="zh-CN" dirty="0"/>
            </a:br>
            <a:r>
              <a:rPr lang="zh-CN" altLang="en-US" dirty="0"/>
              <a:t>配的右插头改成左插头。</a:t>
            </a:r>
            <a:endParaRPr lang="en-US" altLang="zh-CN" dirty="0"/>
          </a:p>
          <a:p>
            <a:endParaRPr lang="zh-CN" altLang="en-US" dirty="0"/>
          </a:p>
          <a:p>
            <a:r>
              <a:rPr lang="zh-CN" altLang="en-US" dirty="0"/>
              <a:t>例如</a:t>
            </a:r>
            <a:r>
              <a:rPr lang="en-US" altLang="zh-CN" dirty="0"/>
              <a:t>1 1 2 2 → 0 0 1 2</a:t>
            </a:r>
          </a:p>
          <a:p>
            <a:r>
              <a:rPr lang="zh-CN" altLang="en-US" dirty="0"/>
              <a:t>左方和上方有两个右插头，删除这两个插头，并把第一个右插头匹配的左插头改成右插头。</a:t>
            </a:r>
          </a:p>
          <a:p>
            <a:r>
              <a:rPr lang="zh-CN" altLang="en-US" dirty="0"/>
              <a:t>例如</a:t>
            </a:r>
            <a:r>
              <a:rPr lang="en-US" altLang="zh-CN" dirty="0"/>
              <a:t>1 1 2 2 → 1 2 0 0</a:t>
            </a:r>
          </a:p>
          <a:p>
            <a:r>
              <a:rPr lang="zh-CN" altLang="en-US" dirty="0"/>
              <a:t>可以提前存储匹配插头，也可以随时进行暴力查找。</a:t>
            </a:r>
            <a:endParaRPr lang="en-US" altLang="zh-CN" dirty="0"/>
          </a:p>
        </p:txBody>
      </p:sp>
      <p:pic>
        <p:nvPicPr>
          <p:cNvPr id="4" name="图片 3">
            <a:extLst>
              <a:ext uri="{FF2B5EF4-FFF2-40B4-BE49-F238E27FC236}">
                <a16:creationId xmlns:a16="http://schemas.microsoft.com/office/drawing/2014/main" id="{D5C52F8D-DF15-44BE-A203-1CC463FC0643}"/>
              </a:ext>
            </a:extLst>
          </p:cNvPr>
          <p:cNvPicPr>
            <a:picLocks noChangeAspect="1"/>
          </p:cNvPicPr>
          <p:nvPr/>
        </p:nvPicPr>
        <p:blipFill>
          <a:blip r:embed="rId2"/>
          <a:stretch>
            <a:fillRect/>
          </a:stretch>
        </p:blipFill>
        <p:spPr>
          <a:xfrm>
            <a:off x="8417150" y="1264555"/>
            <a:ext cx="2363850" cy="2331600"/>
          </a:xfrm>
          <a:prstGeom prst="rect">
            <a:avLst/>
          </a:prstGeom>
        </p:spPr>
      </p:pic>
    </p:spTree>
    <p:extLst>
      <p:ext uri="{BB962C8B-B14F-4D97-AF65-F5344CB8AC3E}">
        <p14:creationId xmlns:p14="http://schemas.microsoft.com/office/powerpoint/2010/main" val="42413893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F63BB-797A-4449-982E-A98BF79EB328}"/>
              </a:ext>
            </a:extLst>
          </p:cNvPr>
          <p:cNvSpPr>
            <a:spLocks noGrp="1"/>
          </p:cNvSpPr>
          <p:nvPr>
            <p:ph type="title"/>
          </p:nvPr>
        </p:nvSpPr>
        <p:spPr/>
        <p:txBody>
          <a:bodyPr/>
          <a:lstStyle/>
          <a:p>
            <a:r>
              <a:rPr lang="zh-CN" altLang="en-US" dirty="0"/>
              <a:t>代码实现</a:t>
            </a:r>
          </a:p>
        </p:txBody>
      </p:sp>
      <p:sp>
        <p:nvSpPr>
          <p:cNvPr id="3" name="内容占位符 2">
            <a:extLst>
              <a:ext uri="{FF2B5EF4-FFF2-40B4-BE49-F238E27FC236}">
                <a16:creationId xmlns:a16="http://schemas.microsoft.com/office/drawing/2014/main" id="{778CE94A-970F-4D0C-91D3-DA0A0987174B}"/>
              </a:ext>
            </a:extLst>
          </p:cNvPr>
          <p:cNvSpPr>
            <a:spLocks noGrp="1"/>
          </p:cNvSpPr>
          <p:nvPr>
            <p:ph idx="1"/>
          </p:nvPr>
        </p:nvSpPr>
        <p:spPr>
          <a:xfrm>
            <a:off x="838200" y="1690688"/>
            <a:ext cx="10515600" cy="4802187"/>
          </a:xfrm>
        </p:spPr>
        <p:txBody>
          <a:bodyPr>
            <a:normAutofit/>
          </a:bodyPr>
          <a:lstStyle/>
          <a:p>
            <a:r>
              <a:rPr lang="zh-CN" altLang="en-US" dirty="0"/>
              <a:t>内存和时间的优化</a:t>
            </a:r>
          </a:p>
          <a:p>
            <a:r>
              <a:rPr lang="zh-CN" altLang="en-US" dirty="0"/>
              <a:t>状态比较离散的情况下，用</a:t>
            </a:r>
            <a:r>
              <a:rPr lang="en-US" altLang="zh-CN" dirty="0"/>
              <a:t>Hash </a:t>
            </a:r>
            <a:r>
              <a:rPr lang="zh-CN" altLang="en-US" dirty="0"/>
              <a:t>对状态进行判重。</a:t>
            </a:r>
          </a:p>
          <a:p>
            <a:r>
              <a:rPr lang="zh-CN" altLang="en-US" dirty="0"/>
              <a:t>建立一个滚动队列保存每阶段的合法状态，避免</a:t>
            </a:r>
            <a:r>
              <a:rPr lang="en-US" altLang="zh-CN" dirty="0"/>
              <a:t>DP </a:t>
            </a:r>
            <a:r>
              <a:rPr lang="zh-CN" altLang="en-US" dirty="0"/>
              <a:t>时循环</a:t>
            </a:r>
          </a:p>
          <a:p>
            <a:r>
              <a:rPr lang="zh-CN" altLang="en-US" dirty="0"/>
              <a:t>枚举状态。</a:t>
            </a:r>
          </a:p>
          <a:p>
            <a:r>
              <a:rPr lang="zh-CN" altLang="en-US" dirty="0"/>
              <a:t>状态压缩方式的选择</a:t>
            </a:r>
          </a:p>
          <a:p>
            <a:r>
              <a:rPr lang="en-US" altLang="zh-CN" dirty="0"/>
              <a:t>3 </a:t>
            </a:r>
            <a:r>
              <a:rPr lang="zh-CN" altLang="en-US" dirty="0"/>
              <a:t>进制括号表示：需要预处理</a:t>
            </a:r>
            <a:r>
              <a:rPr lang="en-US" altLang="zh-CN" dirty="0"/>
              <a:t>3 </a:t>
            </a:r>
            <a:r>
              <a:rPr lang="zh-CN" altLang="en-US" dirty="0"/>
              <a:t>的次幂；状态最大值较小，</a:t>
            </a:r>
          </a:p>
          <a:p>
            <a:r>
              <a:rPr lang="zh-CN" altLang="en-US" dirty="0"/>
              <a:t>可以避免</a:t>
            </a:r>
            <a:r>
              <a:rPr lang="en-US" altLang="zh-CN" dirty="0"/>
              <a:t>Hash</a:t>
            </a:r>
            <a:r>
              <a:rPr lang="zh-CN" altLang="en-US" dirty="0"/>
              <a:t>。</a:t>
            </a:r>
          </a:p>
          <a:p>
            <a:r>
              <a:rPr lang="en-US" altLang="zh-CN" dirty="0"/>
              <a:t>4 </a:t>
            </a:r>
            <a:r>
              <a:rPr lang="zh-CN" altLang="en-US" dirty="0"/>
              <a:t>进制括号表示：可以用位运算直接操作；状态值不连续，</a:t>
            </a:r>
          </a:p>
          <a:p>
            <a:r>
              <a:rPr lang="zh-CN" altLang="en-US" dirty="0"/>
              <a:t>需要</a:t>
            </a:r>
            <a:r>
              <a:rPr lang="en-US" altLang="zh-CN" dirty="0"/>
              <a:t>Hash</a:t>
            </a:r>
            <a:r>
              <a:rPr lang="zh-CN" altLang="en-US" dirty="0"/>
              <a:t>。</a:t>
            </a:r>
          </a:p>
          <a:p>
            <a:r>
              <a:rPr lang="zh-CN" altLang="en-US" dirty="0"/>
              <a:t>其它的题目可能还会用到最小表示法。</a:t>
            </a:r>
          </a:p>
        </p:txBody>
      </p:sp>
    </p:spTree>
    <p:extLst>
      <p:ext uri="{BB962C8B-B14F-4D97-AF65-F5344CB8AC3E}">
        <p14:creationId xmlns:p14="http://schemas.microsoft.com/office/powerpoint/2010/main" val="23315633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4D5DC-2216-40B7-99EF-4C41BCD23F1B}"/>
              </a:ext>
            </a:extLst>
          </p:cNvPr>
          <p:cNvSpPr>
            <a:spLocks noGrp="1"/>
          </p:cNvSpPr>
          <p:nvPr>
            <p:ph type="title"/>
          </p:nvPr>
        </p:nvSpPr>
        <p:spPr/>
        <p:txBody>
          <a:bodyPr/>
          <a:lstStyle/>
          <a:p>
            <a:r>
              <a:rPr lang="zh-CN" altLang="en-US" dirty="0"/>
              <a:t>其他题目</a:t>
            </a:r>
          </a:p>
        </p:txBody>
      </p:sp>
      <p:sp>
        <p:nvSpPr>
          <p:cNvPr id="3" name="内容占位符 2">
            <a:extLst>
              <a:ext uri="{FF2B5EF4-FFF2-40B4-BE49-F238E27FC236}">
                <a16:creationId xmlns:a16="http://schemas.microsoft.com/office/drawing/2014/main" id="{0E359153-8874-4747-BFE0-320D1366F738}"/>
              </a:ext>
            </a:extLst>
          </p:cNvPr>
          <p:cNvSpPr>
            <a:spLocks noGrp="1"/>
          </p:cNvSpPr>
          <p:nvPr>
            <p:ph idx="1"/>
          </p:nvPr>
        </p:nvSpPr>
        <p:spPr/>
        <p:txBody>
          <a:bodyPr/>
          <a:lstStyle/>
          <a:p>
            <a:r>
              <a:rPr lang="en-US" altLang="zh-CN" dirty="0"/>
              <a:t>N*M </a:t>
            </a:r>
            <a:r>
              <a:rPr lang="zh-CN" altLang="en-US" dirty="0"/>
              <a:t>地图，多条回路的方案数。</a:t>
            </a:r>
            <a:r>
              <a:rPr lang="en-US" altLang="zh-CN" dirty="0"/>
              <a:t>HDOJ1693</a:t>
            </a:r>
          </a:p>
          <a:p>
            <a:r>
              <a:rPr lang="en-US" altLang="zh-CN" dirty="0"/>
              <a:t>N*M </a:t>
            </a:r>
            <a:r>
              <a:rPr lang="zh-CN" altLang="en-US" dirty="0"/>
              <a:t>地图，一条哈密顿回路。求方案数</a:t>
            </a:r>
            <a:r>
              <a:rPr lang="en-US" altLang="zh-CN" dirty="0"/>
              <a:t>Ural1519</a:t>
            </a:r>
            <a:r>
              <a:rPr lang="zh-CN" altLang="en-US" dirty="0"/>
              <a:t>，求最优</a:t>
            </a:r>
          </a:p>
          <a:p>
            <a:r>
              <a:rPr lang="zh-CN" altLang="en-US" dirty="0"/>
              <a:t>代价</a:t>
            </a:r>
            <a:r>
              <a:rPr lang="en-US" altLang="zh-CN" dirty="0"/>
              <a:t>HDOJ1964</a:t>
            </a:r>
          </a:p>
          <a:p>
            <a:r>
              <a:rPr lang="zh-CN" altLang="en-US" dirty="0"/>
              <a:t>地图中有障碍物，需要找最后一个非障碍格作为目标。</a:t>
            </a:r>
          </a:p>
          <a:p>
            <a:r>
              <a:rPr lang="en-US" altLang="zh-CN" dirty="0"/>
              <a:t>N*M </a:t>
            </a:r>
            <a:r>
              <a:rPr lang="zh-CN" altLang="en-US" dirty="0"/>
              <a:t>地图，一条简单路径，求最优代价。</a:t>
            </a:r>
            <a:r>
              <a:rPr lang="en-US" altLang="zh-CN" dirty="0"/>
              <a:t>ZOJ3213</a:t>
            </a:r>
          </a:p>
          <a:p>
            <a:r>
              <a:rPr lang="zh-CN" altLang="en-US" dirty="0"/>
              <a:t>状态中增加一维记录生成过的独立插头个数，这一维不能超</a:t>
            </a:r>
          </a:p>
          <a:p>
            <a:r>
              <a:rPr lang="zh-CN" altLang="en-US" dirty="0"/>
              <a:t>过</a:t>
            </a:r>
            <a:r>
              <a:rPr lang="en-US" altLang="zh-CN" dirty="0"/>
              <a:t>2</a:t>
            </a:r>
            <a:r>
              <a:rPr lang="zh-CN" altLang="en-US" dirty="0"/>
              <a:t>。</a:t>
            </a:r>
          </a:p>
        </p:txBody>
      </p:sp>
    </p:spTree>
    <p:extLst>
      <p:ext uri="{BB962C8B-B14F-4D97-AF65-F5344CB8AC3E}">
        <p14:creationId xmlns:p14="http://schemas.microsoft.com/office/powerpoint/2010/main" val="10236027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4D5DC-2216-40B7-99EF-4C41BCD23F1B}"/>
              </a:ext>
            </a:extLst>
          </p:cNvPr>
          <p:cNvSpPr>
            <a:spLocks noGrp="1"/>
          </p:cNvSpPr>
          <p:nvPr>
            <p:ph type="title"/>
          </p:nvPr>
        </p:nvSpPr>
        <p:spPr/>
        <p:txBody>
          <a:bodyPr/>
          <a:lstStyle/>
          <a:p>
            <a:r>
              <a:rPr lang="zh-CN" altLang="en-US" dirty="0"/>
              <a:t>其他题目</a:t>
            </a:r>
          </a:p>
        </p:txBody>
      </p:sp>
      <p:sp>
        <p:nvSpPr>
          <p:cNvPr id="3" name="内容占位符 2">
            <a:extLst>
              <a:ext uri="{FF2B5EF4-FFF2-40B4-BE49-F238E27FC236}">
                <a16:creationId xmlns:a16="http://schemas.microsoft.com/office/drawing/2014/main" id="{0E359153-8874-4747-BFE0-320D1366F738}"/>
              </a:ext>
            </a:extLst>
          </p:cNvPr>
          <p:cNvSpPr>
            <a:spLocks noGrp="1"/>
          </p:cNvSpPr>
          <p:nvPr>
            <p:ph idx="1"/>
          </p:nvPr>
        </p:nvSpPr>
        <p:spPr/>
        <p:txBody>
          <a:bodyPr/>
          <a:lstStyle/>
          <a:p>
            <a:r>
              <a:rPr lang="en-US" altLang="zh-CN" dirty="0"/>
              <a:t>N*M </a:t>
            </a:r>
            <a:r>
              <a:rPr lang="zh-CN" altLang="en-US" dirty="0"/>
              <a:t>地图，</a:t>
            </a:r>
            <a:r>
              <a:rPr lang="en-US" altLang="zh-CN" dirty="0"/>
              <a:t>K </a:t>
            </a:r>
            <a:r>
              <a:rPr lang="zh-CN" altLang="en-US" dirty="0"/>
              <a:t>条回路，不能嵌套的方案数。</a:t>
            </a:r>
            <a:r>
              <a:rPr lang="en-US" altLang="zh-CN" dirty="0"/>
              <a:t>HDOJ4285</a:t>
            </a:r>
          </a:p>
          <a:p>
            <a:r>
              <a:rPr lang="zh-CN" altLang="en-US" dirty="0"/>
              <a:t>增加一维记录回路数，形成回路时对应格子两侧插头限制为</a:t>
            </a:r>
          </a:p>
          <a:p>
            <a:r>
              <a:rPr lang="zh-CN" altLang="en-US" dirty="0"/>
              <a:t>偶数个。</a:t>
            </a:r>
          </a:p>
          <a:p>
            <a:r>
              <a:rPr lang="en-US" altLang="zh-CN" dirty="0"/>
              <a:t>N*M </a:t>
            </a:r>
            <a:r>
              <a:rPr lang="zh-CN" altLang="en-US" dirty="0"/>
              <a:t>地图，一条简单回路，求最优代价。</a:t>
            </a:r>
            <a:r>
              <a:rPr lang="en-US" altLang="zh-CN" dirty="0"/>
              <a:t>BZOJ1187</a:t>
            </a:r>
          </a:p>
          <a:p>
            <a:r>
              <a:rPr lang="zh-CN" altLang="en-US" dirty="0"/>
              <a:t>当轮廓线上只有当前格子有一左一右两个插头时，更新答</a:t>
            </a:r>
          </a:p>
          <a:p>
            <a:r>
              <a:rPr lang="zh-CN" altLang="en-US" dirty="0"/>
              <a:t>案。</a:t>
            </a:r>
          </a:p>
        </p:txBody>
      </p:sp>
    </p:spTree>
    <p:extLst>
      <p:ext uri="{BB962C8B-B14F-4D97-AF65-F5344CB8AC3E}">
        <p14:creationId xmlns:p14="http://schemas.microsoft.com/office/powerpoint/2010/main" val="355885367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A0AF7-D59D-4C4F-8872-D0D0B5B07C90}"/>
              </a:ext>
            </a:extLst>
          </p:cNvPr>
          <p:cNvSpPr>
            <a:spLocks noGrp="1"/>
          </p:cNvSpPr>
          <p:nvPr>
            <p:ph type="title"/>
          </p:nvPr>
        </p:nvSpPr>
        <p:spPr/>
        <p:txBody>
          <a:bodyPr/>
          <a:lstStyle/>
          <a:p>
            <a:r>
              <a:rPr lang="en-US" altLang="zh-CN" dirty="0"/>
              <a:t>Poj3133 Manhattan Wiring</a:t>
            </a:r>
            <a:endParaRPr lang="zh-CN" altLang="en-US" dirty="0"/>
          </a:p>
        </p:txBody>
      </p:sp>
      <p:sp>
        <p:nvSpPr>
          <p:cNvPr id="3" name="内容占位符 2">
            <a:extLst>
              <a:ext uri="{FF2B5EF4-FFF2-40B4-BE49-F238E27FC236}">
                <a16:creationId xmlns:a16="http://schemas.microsoft.com/office/drawing/2014/main" id="{07895F62-6E87-4AA8-B7C7-180AD32C4768}"/>
              </a:ext>
            </a:extLst>
          </p:cNvPr>
          <p:cNvSpPr>
            <a:spLocks noGrp="1"/>
          </p:cNvSpPr>
          <p:nvPr>
            <p:ph idx="1"/>
          </p:nvPr>
        </p:nvSpPr>
        <p:spPr/>
        <p:txBody>
          <a:bodyPr/>
          <a:lstStyle/>
          <a:p>
            <a:r>
              <a:rPr lang="en-US" altLang="zh-CN" dirty="0"/>
              <a:t>N*M</a:t>
            </a:r>
            <a:r>
              <a:rPr lang="zh-CN" altLang="en-US" dirty="0"/>
              <a:t>（</a:t>
            </a:r>
            <a:r>
              <a:rPr lang="en-US" altLang="zh-CN" dirty="0"/>
              <a:t>2&lt;=N,M&lt;=9</a:t>
            </a:r>
            <a:r>
              <a:rPr lang="zh-CN" altLang="en-US" dirty="0"/>
              <a:t>）矩阵，包含</a:t>
            </a:r>
            <a:r>
              <a:rPr lang="en-US" altLang="zh-CN" dirty="0"/>
              <a:t>0</a:t>
            </a:r>
            <a:r>
              <a:rPr lang="zh-CN" altLang="en-US" dirty="0"/>
              <a:t>（空地）、</a:t>
            </a:r>
            <a:r>
              <a:rPr lang="en-US" altLang="zh-CN" dirty="0"/>
              <a:t>1</a:t>
            </a:r>
            <a:r>
              <a:rPr lang="zh-CN" altLang="en-US" dirty="0"/>
              <a:t>（障碍）、</a:t>
            </a:r>
          </a:p>
          <a:p>
            <a:r>
              <a:rPr lang="zh-CN" altLang="en-US" dirty="0"/>
              <a:t>两个</a:t>
            </a:r>
            <a:r>
              <a:rPr lang="en-US" altLang="zh-CN" dirty="0"/>
              <a:t>2</a:t>
            </a:r>
            <a:r>
              <a:rPr lang="zh-CN" altLang="en-US" dirty="0"/>
              <a:t>、两个</a:t>
            </a:r>
            <a:r>
              <a:rPr lang="en-US" altLang="zh-CN" dirty="0"/>
              <a:t>3</a:t>
            </a:r>
            <a:r>
              <a:rPr lang="zh-CN" altLang="en-US" dirty="0"/>
              <a:t>，求两条折线的最小长度和，它们分别连接两个</a:t>
            </a:r>
          </a:p>
          <a:p>
            <a:r>
              <a:rPr lang="en-US" altLang="zh-CN" dirty="0"/>
              <a:t>2 </a:t>
            </a:r>
            <a:r>
              <a:rPr lang="zh-CN" altLang="en-US" dirty="0"/>
              <a:t>和两个</a:t>
            </a:r>
            <a:r>
              <a:rPr lang="en-US" altLang="zh-CN" dirty="0"/>
              <a:t>3 </a:t>
            </a:r>
            <a:r>
              <a:rPr lang="zh-CN" altLang="en-US" dirty="0"/>
              <a:t>并且没有任何交点。</a:t>
            </a:r>
          </a:p>
        </p:txBody>
      </p:sp>
    </p:spTree>
    <p:extLst>
      <p:ext uri="{BB962C8B-B14F-4D97-AF65-F5344CB8AC3E}">
        <p14:creationId xmlns:p14="http://schemas.microsoft.com/office/powerpoint/2010/main" val="214862618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8A0AF7-D59D-4C4F-8872-D0D0B5B07C90}"/>
              </a:ext>
            </a:extLst>
          </p:cNvPr>
          <p:cNvSpPr>
            <a:spLocks noGrp="1"/>
          </p:cNvSpPr>
          <p:nvPr>
            <p:ph type="title"/>
          </p:nvPr>
        </p:nvSpPr>
        <p:spPr/>
        <p:txBody>
          <a:bodyPr/>
          <a:lstStyle/>
          <a:p>
            <a:r>
              <a:rPr lang="en-US" altLang="zh-CN" dirty="0"/>
              <a:t>Poj3133 Manhattan Wiring</a:t>
            </a:r>
            <a:endParaRPr lang="zh-CN" altLang="en-US" dirty="0"/>
          </a:p>
        </p:txBody>
      </p:sp>
      <p:sp>
        <p:nvSpPr>
          <p:cNvPr id="3" name="内容占位符 2">
            <a:extLst>
              <a:ext uri="{FF2B5EF4-FFF2-40B4-BE49-F238E27FC236}">
                <a16:creationId xmlns:a16="http://schemas.microsoft.com/office/drawing/2014/main" id="{07895F62-6E87-4AA8-B7C7-180AD32C4768}"/>
              </a:ext>
            </a:extLst>
          </p:cNvPr>
          <p:cNvSpPr>
            <a:spLocks noGrp="1"/>
          </p:cNvSpPr>
          <p:nvPr>
            <p:ph idx="1"/>
          </p:nvPr>
        </p:nvSpPr>
        <p:spPr/>
        <p:txBody>
          <a:bodyPr/>
          <a:lstStyle/>
          <a:p>
            <a:r>
              <a:rPr lang="zh-CN" altLang="en-US" dirty="0"/>
              <a:t>本题虽然求的是折线，但是由于解的最小性，最优解一定不</a:t>
            </a:r>
          </a:p>
          <a:p>
            <a:r>
              <a:rPr lang="zh-CN" altLang="en-US" dirty="0"/>
              <a:t>包含回路。</a:t>
            </a:r>
          </a:p>
          <a:p>
            <a:r>
              <a:rPr lang="zh-CN" altLang="en-US" dirty="0"/>
              <a:t>因此可以忽略回路带来的影响，不区分左、右插头。</a:t>
            </a:r>
          </a:p>
          <a:p>
            <a:r>
              <a:rPr lang="zh-CN" altLang="en-US" dirty="0"/>
              <a:t>可以采用</a:t>
            </a:r>
            <a:r>
              <a:rPr lang="en-US" altLang="zh-CN" dirty="0"/>
              <a:t>4 </a:t>
            </a:r>
            <a:r>
              <a:rPr lang="zh-CN" altLang="en-US" dirty="0"/>
              <a:t>进制状态压缩，分别用</a:t>
            </a:r>
            <a:r>
              <a:rPr lang="en-US" altLang="zh-CN" dirty="0"/>
              <a:t>0</a:t>
            </a:r>
            <a:r>
              <a:rPr lang="zh-CN" altLang="en-US" dirty="0"/>
              <a:t>、</a:t>
            </a:r>
            <a:r>
              <a:rPr lang="en-US" altLang="zh-CN" dirty="0"/>
              <a:t>2</a:t>
            </a:r>
            <a:r>
              <a:rPr lang="zh-CN" altLang="en-US" dirty="0"/>
              <a:t>、</a:t>
            </a:r>
            <a:r>
              <a:rPr lang="en-US" altLang="zh-CN" dirty="0"/>
              <a:t>3 </a:t>
            </a:r>
            <a:r>
              <a:rPr lang="zh-CN" altLang="en-US" dirty="0"/>
              <a:t>表示轮廓线某</a:t>
            </a:r>
          </a:p>
          <a:p>
            <a:r>
              <a:rPr lang="zh-CN" altLang="en-US" dirty="0"/>
              <a:t>一位上没有插头、有一个连接</a:t>
            </a:r>
            <a:r>
              <a:rPr lang="en-US" altLang="zh-CN" dirty="0"/>
              <a:t>2 </a:t>
            </a:r>
            <a:r>
              <a:rPr lang="zh-CN" altLang="en-US" dirty="0"/>
              <a:t>格子的插头、有一个连接</a:t>
            </a:r>
            <a:r>
              <a:rPr lang="en-US" altLang="zh-CN" dirty="0"/>
              <a:t>3 </a:t>
            </a:r>
            <a:r>
              <a:rPr lang="zh-CN" altLang="en-US" dirty="0"/>
              <a:t>格</a:t>
            </a:r>
          </a:p>
          <a:p>
            <a:r>
              <a:rPr lang="zh-CN" altLang="en-US" dirty="0"/>
              <a:t>子的插头。</a:t>
            </a:r>
          </a:p>
          <a:p>
            <a:r>
              <a:rPr lang="zh-CN" altLang="en-US" dirty="0"/>
              <a:t>转移时简单地考虑插头新建、延伸、两个相同插头的合并即</a:t>
            </a:r>
          </a:p>
          <a:p>
            <a:r>
              <a:rPr lang="zh-CN" altLang="en-US" dirty="0"/>
              <a:t>可。</a:t>
            </a:r>
          </a:p>
        </p:txBody>
      </p:sp>
    </p:spTree>
    <p:extLst>
      <p:ext uri="{BB962C8B-B14F-4D97-AF65-F5344CB8AC3E}">
        <p14:creationId xmlns:p14="http://schemas.microsoft.com/office/powerpoint/2010/main" val="1947455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800" dirty="0">
                <a:latin typeface="华文楷体" charset="0"/>
                <a:sym typeface="华文楷体" charset="0"/>
              </a:rPr>
              <a:t>Lightning Conductor</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为了去掉abs，我们正反各做一边</a:t>
            </a:r>
          </a:p>
          <a:p>
            <a:pPr marL="438150" indent="-319088">
              <a:buFont typeface="Wingdings 2" charset="0"/>
              <a:buChar char=""/>
            </a:pPr>
            <a:r>
              <a:rPr lang="zh-CN" altLang="en-US" sz="2000" dirty="0">
                <a:latin typeface="楷体" pitchFamily="49" charset="-122"/>
                <a:sym typeface="楷体" pitchFamily="49" charset="-122"/>
              </a:rPr>
              <a:t>定义f[i]为使得ai合法的最小p(只考虑j&lt;i的j)</a:t>
            </a:r>
          </a:p>
          <a:p>
            <a:pPr marL="438150" indent="-319088">
              <a:buFont typeface="Wingdings 2" charset="0"/>
              <a:buChar char=""/>
            </a:pPr>
            <a:r>
              <a:rPr lang="zh-CN" altLang="en-US" sz="2000" dirty="0">
                <a:latin typeface="楷体" pitchFamily="49" charset="-122"/>
                <a:sym typeface="楷体" pitchFamily="49" charset="-122"/>
              </a:rPr>
              <a:t>易得f[i]=max{a[j]+sqrt(i-j)}-a[i]</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由于sqrt(x)的斜率是单调减的，故假设k&lt;j&lt;i，j比k优，则k无论如何也成为不了之后的最优状态。</a:t>
            </a:r>
          </a:p>
          <a:p>
            <a:pPr marL="438150" indent="-319088">
              <a:buFont typeface="Wingdings 2" charset="0"/>
              <a:buChar char=""/>
            </a:pPr>
            <a:r>
              <a:rPr lang="zh-CN" altLang="en-US" sz="2000" dirty="0">
                <a:latin typeface="楷体" pitchFamily="49" charset="-122"/>
                <a:sym typeface="楷体" pitchFamily="49" charset="-122"/>
              </a:rPr>
              <a:t>故用一个队列维护每个决策x成为最优解的区间(x,l,r)。将状态i加入时，只需从对头判定即可。</a:t>
            </a:r>
          </a:p>
        </p:txBody>
      </p:sp>
    </p:spTree>
    <p:extLst>
      <p:ext uri="{BB962C8B-B14F-4D97-AF65-F5344CB8AC3E}">
        <p14:creationId xmlns:p14="http://schemas.microsoft.com/office/powerpoint/2010/main" val="345774355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A94F5-7708-4673-86AC-6242F74FE7A2}"/>
              </a:ext>
            </a:extLst>
          </p:cNvPr>
          <p:cNvSpPr>
            <a:spLocks noGrp="1"/>
          </p:cNvSpPr>
          <p:nvPr>
            <p:ph type="title"/>
          </p:nvPr>
        </p:nvSpPr>
        <p:spPr/>
        <p:txBody>
          <a:bodyPr/>
          <a:lstStyle/>
          <a:p>
            <a:r>
              <a:rPr lang="en-US" altLang="zh-CN" dirty="0"/>
              <a:t>Bzoj2595 [WC2008] </a:t>
            </a:r>
            <a:r>
              <a:rPr lang="zh-CN" altLang="en-US" dirty="0"/>
              <a:t>游览计划</a:t>
            </a:r>
          </a:p>
        </p:txBody>
      </p:sp>
      <p:pic>
        <p:nvPicPr>
          <p:cNvPr id="2050" name="Picture 2" descr="http://www.lydsy.com:808/JudgeOnline/upload/201202/1(1).jpg">
            <a:extLst>
              <a:ext uri="{FF2B5EF4-FFF2-40B4-BE49-F238E27FC236}">
                <a16:creationId xmlns:a16="http://schemas.microsoft.com/office/drawing/2014/main" id="{6ECF5CE9-CA5F-4405-8483-C15C42FBFF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6176" y="1724555"/>
            <a:ext cx="635964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179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A94F5-7708-4673-86AC-6242F74FE7A2}"/>
              </a:ext>
            </a:extLst>
          </p:cNvPr>
          <p:cNvSpPr>
            <a:spLocks noGrp="1"/>
          </p:cNvSpPr>
          <p:nvPr>
            <p:ph type="title"/>
          </p:nvPr>
        </p:nvSpPr>
        <p:spPr/>
        <p:txBody>
          <a:bodyPr/>
          <a:lstStyle/>
          <a:p>
            <a:r>
              <a:rPr lang="en-US" altLang="zh-CN" dirty="0"/>
              <a:t>Bzoj2595 [WC2008] </a:t>
            </a:r>
            <a:r>
              <a:rPr lang="zh-CN" altLang="en-US" dirty="0"/>
              <a:t>游览计划</a:t>
            </a:r>
          </a:p>
        </p:txBody>
      </p:sp>
      <p:pic>
        <p:nvPicPr>
          <p:cNvPr id="29698" name="Picture 2" descr="http://www.lydsy.com:808/JudgeOnline/upload/201202/2.jpg">
            <a:extLst>
              <a:ext uri="{FF2B5EF4-FFF2-40B4-BE49-F238E27FC236}">
                <a16:creationId xmlns:a16="http://schemas.microsoft.com/office/drawing/2014/main" id="{DE21D874-5A51-4E9F-95BC-64175585FC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4372" y="1724555"/>
            <a:ext cx="716470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781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3A94F5-7708-4673-86AC-6242F74FE7A2}"/>
              </a:ext>
            </a:extLst>
          </p:cNvPr>
          <p:cNvSpPr>
            <a:spLocks noGrp="1"/>
          </p:cNvSpPr>
          <p:nvPr>
            <p:ph type="title"/>
          </p:nvPr>
        </p:nvSpPr>
        <p:spPr/>
        <p:txBody>
          <a:bodyPr/>
          <a:lstStyle/>
          <a:p>
            <a:r>
              <a:rPr lang="en-US" altLang="zh-CN" dirty="0"/>
              <a:t>Bzoj2595 [WC2008] </a:t>
            </a:r>
            <a:r>
              <a:rPr lang="zh-CN" altLang="en-US" dirty="0"/>
              <a:t>游览计划</a:t>
            </a:r>
          </a:p>
        </p:txBody>
      </p:sp>
      <p:sp>
        <p:nvSpPr>
          <p:cNvPr id="3" name="内容占位符 2">
            <a:extLst>
              <a:ext uri="{FF2B5EF4-FFF2-40B4-BE49-F238E27FC236}">
                <a16:creationId xmlns:a16="http://schemas.microsoft.com/office/drawing/2014/main" id="{98911C0A-5F9D-4436-B014-BE11D2BA8C51}"/>
              </a:ext>
            </a:extLst>
          </p:cNvPr>
          <p:cNvSpPr>
            <a:spLocks noGrp="1"/>
          </p:cNvSpPr>
          <p:nvPr>
            <p:ph idx="1"/>
          </p:nvPr>
        </p:nvSpPr>
        <p:spPr/>
        <p:txBody>
          <a:bodyPr/>
          <a:lstStyle/>
          <a:p>
            <a:pPr>
              <a:lnSpc>
                <a:spcPct val="100000"/>
              </a:lnSpc>
            </a:pPr>
            <a:r>
              <a:rPr lang="zh-CN" altLang="en-US" dirty="0"/>
              <a:t>在</a:t>
            </a:r>
            <a:r>
              <a:rPr lang="en-US" altLang="zh-CN" dirty="0"/>
              <a:t>DP </a:t>
            </a:r>
            <a:r>
              <a:rPr lang="zh-CN" altLang="en-US" dirty="0"/>
              <a:t>过程中的某一时刻，矩阵里可能有若干个连通块。对轮廓线上的连通块采用最小表示法来表示连通情况。</a:t>
            </a:r>
          </a:p>
          <a:p>
            <a:pPr>
              <a:lnSpc>
                <a:spcPct val="100000"/>
              </a:lnSpc>
            </a:pPr>
            <a:r>
              <a:rPr lang="zh-CN" altLang="en-US" dirty="0"/>
              <a:t>枚举当前格子选还是不选。若当前格子</a:t>
            </a:r>
            <a:r>
              <a:rPr lang="en-US" altLang="zh-CN" dirty="0"/>
              <a:t>(</a:t>
            </a:r>
            <a:r>
              <a:rPr lang="en-US" altLang="zh-CN" dirty="0" err="1"/>
              <a:t>x,y</a:t>
            </a:r>
            <a:r>
              <a:rPr lang="en-US" altLang="zh-CN" dirty="0"/>
              <a:t>) </a:t>
            </a:r>
            <a:r>
              <a:rPr lang="zh-CN" altLang="en-US" dirty="0"/>
              <a:t>非景点、上边格子</a:t>
            </a:r>
            <a:r>
              <a:rPr lang="en-US" altLang="zh-CN" dirty="0"/>
              <a:t>(x-1,y) </a:t>
            </a:r>
            <a:r>
              <a:rPr lang="zh-CN" altLang="en-US" dirty="0"/>
              <a:t>未被选择或者轮廓线上有其它位置与</a:t>
            </a:r>
            <a:r>
              <a:rPr lang="en-US" altLang="zh-CN" dirty="0"/>
              <a:t>(x-1,y) </a:t>
            </a:r>
            <a:r>
              <a:rPr lang="zh-CN" altLang="en-US" dirty="0"/>
              <a:t>连通，则</a:t>
            </a:r>
            <a:r>
              <a:rPr lang="en-US" altLang="zh-CN" dirty="0"/>
              <a:t>(</a:t>
            </a:r>
            <a:r>
              <a:rPr lang="en-US" altLang="zh-CN" dirty="0" err="1"/>
              <a:t>x,y</a:t>
            </a:r>
            <a:r>
              <a:rPr lang="en-US" altLang="zh-CN" dirty="0"/>
              <a:t>) </a:t>
            </a:r>
            <a:r>
              <a:rPr lang="zh-CN" altLang="en-US" dirty="0"/>
              <a:t>可以不选，否则必选。</a:t>
            </a:r>
            <a:endParaRPr lang="en-US" altLang="zh-CN" dirty="0"/>
          </a:p>
          <a:p>
            <a:pPr>
              <a:lnSpc>
                <a:spcPct val="100000"/>
              </a:lnSpc>
            </a:pPr>
            <a:endParaRPr lang="en-US" altLang="zh-CN" dirty="0"/>
          </a:p>
          <a:p>
            <a:pPr>
              <a:lnSpc>
                <a:spcPct val="100000"/>
              </a:lnSpc>
            </a:pPr>
            <a:endParaRPr lang="en-US" altLang="zh-CN" dirty="0"/>
          </a:p>
          <a:p>
            <a:pPr>
              <a:lnSpc>
                <a:spcPct val="100000"/>
              </a:lnSpc>
            </a:pPr>
            <a:r>
              <a:rPr lang="en-US" altLang="zh-CN" dirty="0"/>
              <a:t>or</a:t>
            </a:r>
            <a:r>
              <a:rPr lang="zh-CN" altLang="en-US" dirty="0"/>
              <a:t>斯坦纳树？</a:t>
            </a:r>
          </a:p>
        </p:txBody>
      </p:sp>
    </p:spTree>
    <p:extLst>
      <p:ext uri="{BB962C8B-B14F-4D97-AF65-F5344CB8AC3E}">
        <p14:creationId xmlns:p14="http://schemas.microsoft.com/office/powerpoint/2010/main" val="653500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D6F79-8BC6-4667-A38B-5F7CC05619F8}"/>
              </a:ext>
            </a:extLst>
          </p:cNvPr>
          <p:cNvSpPr>
            <a:spLocks noGrp="1"/>
          </p:cNvSpPr>
          <p:nvPr>
            <p:ph type="title"/>
          </p:nvPr>
        </p:nvSpPr>
        <p:spPr/>
        <p:txBody>
          <a:bodyPr/>
          <a:lstStyle/>
          <a:p>
            <a:r>
              <a:rPr lang="zh-CN" altLang="en-US" dirty="0"/>
              <a:t>决策单调性</a:t>
            </a:r>
          </a:p>
        </p:txBody>
      </p:sp>
      <p:sp>
        <p:nvSpPr>
          <p:cNvPr id="3" name="内容占位符 2">
            <a:extLst>
              <a:ext uri="{FF2B5EF4-FFF2-40B4-BE49-F238E27FC236}">
                <a16:creationId xmlns:a16="http://schemas.microsoft.com/office/drawing/2014/main" id="{BF46AD7F-6240-4314-8CAC-6E679B10C8F6}"/>
              </a:ext>
            </a:extLst>
          </p:cNvPr>
          <p:cNvSpPr>
            <a:spLocks noGrp="1"/>
          </p:cNvSpPr>
          <p:nvPr>
            <p:ph idx="1"/>
          </p:nvPr>
        </p:nvSpPr>
        <p:spPr>
          <a:xfrm>
            <a:off x="838200" y="1825625"/>
            <a:ext cx="10515600" cy="4667250"/>
          </a:xfrm>
        </p:spPr>
        <p:txBody>
          <a:bodyPr>
            <a:normAutofit/>
          </a:bodyPr>
          <a:lstStyle/>
          <a:p>
            <a:pPr>
              <a:lnSpc>
                <a:spcPct val="100000"/>
              </a:lnSpc>
            </a:pPr>
            <a:r>
              <a:rPr lang="zh-CN" altLang="en-US" dirty="0"/>
              <a:t>对于一个</a:t>
            </a:r>
            <a:r>
              <a:rPr lang="en-US" altLang="zh-CN" dirty="0" err="1"/>
              <a:t>dp</a:t>
            </a:r>
            <a:r>
              <a:rPr lang="zh-CN" altLang="en-US" dirty="0"/>
              <a:t>，不妨令状态为</a:t>
            </a:r>
            <a:r>
              <a:rPr lang="en-US" altLang="zh-CN" dirty="0" err="1"/>
              <a:t>dp</a:t>
            </a:r>
            <a:r>
              <a:rPr lang="en-US" altLang="zh-CN" dirty="0"/>
              <a:t>[1~n]</a:t>
            </a:r>
            <a:r>
              <a:rPr lang="zh-CN" altLang="en-US" dirty="0"/>
              <a:t>。</a:t>
            </a:r>
            <a:endParaRPr lang="en-US" altLang="zh-CN" dirty="0"/>
          </a:p>
          <a:p>
            <a:pPr>
              <a:lnSpc>
                <a:spcPct val="100000"/>
              </a:lnSpc>
            </a:pPr>
            <a:r>
              <a:rPr lang="zh-CN" altLang="en-US" dirty="0"/>
              <a:t>如果可以证明决策单调向右，那么我们就可以做得更好。</a:t>
            </a:r>
          </a:p>
          <a:p>
            <a:pPr>
              <a:lnSpc>
                <a:spcPct val="100000"/>
              </a:lnSpc>
            </a:pPr>
            <a:endParaRPr lang="zh-CN" altLang="en-US" dirty="0"/>
          </a:p>
          <a:p>
            <a:pPr>
              <a:lnSpc>
                <a:spcPct val="100000"/>
              </a:lnSpc>
            </a:pPr>
            <a:r>
              <a:rPr lang="zh-CN" altLang="en-US" dirty="0"/>
              <a:t>记录</a:t>
            </a:r>
            <a:r>
              <a:rPr lang="en-US" altLang="zh-CN" dirty="0"/>
              <a:t>g[j]</a:t>
            </a:r>
            <a:r>
              <a:rPr lang="zh-CN" altLang="en-US" dirty="0"/>
              <a:t>表示从</a:t>
            </a:r>
            <a:r>
              <a:rPr lang="en-US" altLang="zh-CN" dirty="0"/>
              <a:t>g[j]</a:t>
            </a:r>
            <a:r>
              <a:rPr lang="zh-CN" altLang="en-US" dirty="0"/>
              <a:t>开始</a:t>
            </a:r>
            <a:r>
              <a:rPr lang="en-US" altLang="zh-CN" dirty="0"/>
              <a:t>j</a:t>
            </a:r>
            <a:r>
              <a:rPr lang="zh-CN" altLang="en-US" dirty="0"/>
              <a:t>作为最优决策点出现。 </a:t>
            </a:r>
          </a:p>
          <a:p>
            <a:pPr>
              <a:lnSpc>
                <a:spcPct val="100000"/>
              </a:lnSpc>
            </a:pPr>
            <a:r>
              <a:rPr lang="zh-CN" altLang="en-US" dirty="0"/>
              <a:t>将所有决策点放入栈中，栈内某个元素作为最优决策的一段是</a:t>
            </a:r>
            <a:r>
              <a:rPr lang="en-US" altLang="zh-CN" dirty="0"/>
              <a:t>g[stack[</a:t>
            </a:r>
            <a:r>
              <a:rPr lang="en-US" altLang="zh-CN" dirty="0" err="1"/>
              <a:t>i</a:t>
            </a:r>
            <a:r>
              <a:rPr lang="en-US" altLang="zh-CN" dirty="0"/>
              <a:t>]]~g[stack[i+1]]</a:t>
            </a:r>
            <a:r>
              <a:rPr lang="zh-CN" altLang="en-US" dirty="0"/>
              <a:t>这一段。 </a:t>
            </a:r>
          </a:p>
          <a:p>
            <a:pPr>
              <a:lnSpc>
                <a:spcPct val="100000"/>
              </a:lnSpc>
            </a:pPr>
            <a:r>
              <a:rPr lang="zh-CN" altLang="en-US" dirty="0"/>
              <a:t>二分求出从哪个位置开始</a:t>
            </a:r>
            <a:r>
              <a:rPr lang="en-US" altLang="zh-CN" dirty="0"/>
              <a:t>j</a:t>
            </a:r>
            <a:r>
              <a:rPr lang="zh-CN" altLang="en-US" dirty="0"/>
              <a:t>比栈顶的点更优，如果完全覆盖栈顶的点，就从栈中弹出该点，否则就令</a:t>
            </a:r>
            <a:r>
              <a:rPr lang="en-US" altLang="zh-CN" dirty="0"/>
              <a:t>g[j]=</a:t>
            </a:r>
            <a:r>
              <a:rPr lang="zh-CN" altLang="en-US" dirty="0"/>
              <a:t>二分到的位置。 </a:t>
            </a:r>
          </a:p>
          <a:p>
            <a:pPr>
              <a:lnSpc>
                <a:spcPct val="100000"/>
              </a:lnSpc>
            </a:pPr>
            <a:r>
              <a:rPr lang="zh-CN" altLang="en-US" dirty="0"/>
              <a:t>查询某个点</a:t>
            </a:r>
            <a:r>
              <a:rPr lang="en-US" altLang="zh-CN" dirty="0"/>
              <a:t>k</a:t>
            </a:r>
            <a:r>
              <a:rPr lang="zh-CN" altLang="en-US" dirty="0"/>
              <a:t>的最优决策点</a:t>
            </a:r>
            <a:r>
              <a:rPr lang="en-US" altLang="zh-CN" dirty="0"/>
              <a:t>j</a:t>
            </a:r>
            <a:r>
              <a:rPr lang="zh-CN" altLang="en-US" dirty="0"/>
              <a:t>，二分找到最大的</a:t>
            </a:r>
            <a:r>
              <a:rPr lang="en-US" altLang="zh-CN" dirty="0"/>
              <a:t>g[j]&lt;=</a:t>
            </a:r>
            <a:r>
              <a:rPr lang="en-US" altLang="zh-CN" dirty="0" err="1"/>
              <a:t>i</a:t>
            </a:r>
            <a:r>
              <a:rPr lang="zh-CN" altLang="en-US" dirty="0"/>
              <a:t>。 </a:t>
            </a:r>
          </a:p>
        </p:txBody>
      </p:sp>
    </p:spTree>
    <p:extLst>
      <p:ext uri="{BB962C8B-B14F-4D97-AF65-F5344CB8AC3E}">
        <p14:creationId xmlns:p14="http://schemas.microsoft.com/office/powerpoint/2010/main" val="387628133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D6F79-8BC6-4667-A38B-5F7CC05619F8}"/>
              </a:ext>
            </a:extLst>
          </p:cNvPr>
          <p:cNvSpPr>
            <a:spLocks noGrp="1"/>
          </p:cNvSpPr>
          <p:nvPr>
            <p:ph type="title"/>
          </p:nvPr>
        </p:nvSpPr>
        <p:spPr/>
        <p:txBody>
          <a:bodyPr/>
          <a:lstStyle/>
          <a:p>
            <a:r>
              <a:rPr lang="zh-CN" altLang="en-US" dirty="0"/>
              <a:t>四边形不等式</a:t>
            </a:r>
          </a:p>
        </p:txBody>
      </p:sp>
      <p:sp>
        <p:nvSpPr>
          <p:cNvPr id="3" name="内容占位符 2">
            <a:extLst>
              <a:ext uri="{FF2B5EF4-FFF2-40B4-BE49-F238E27FC236}">
                <a16:creationId xmlns:a16="http://schemas.microsoft.com/office/drawing/2014/main" id="{BF46AD7F-6240-4314-8CAC-6E679B10C8F6}"/>
              </a:ext>
            </a:extLst>
          </p:cNvPr>
          <p:cNvSpPr>
            <a:spLocks noGrp="1"/>
          </p:cNvSpPr>
          <p:nvPr>
            <p:ph idx="1"/>
          </p:nvPr>
        </p:nvSpPr>
        <p:spPr>
          <a:xfrm>
            <a:off x="838200" y="1825625"/>
            <a:ext cx="10515600" cy="4667250"/>
          </a:xfrm>
        </p:spPr>
        <p:txBody>
          <a:bodyPr>
            <a:normAutofit/>
          </a:bodyPr>
          <a:lstStyle/>
          <a:p>
            <a:pPr>
              <a:lnSpc>
                <a:spcPct val="100000"/>
              </a:lnSpc>
            </a:pPr>
            <a:r>
              <a:rPr lang="zh-CN" altLang="en-US" dirty="0"/>
              <a:t>对于</a:t>
            </a:r>
            <a:r>
              <a:rPr lang="en-US" altLang="zh-CN" dirty="0"/>
              <a:t>w</a:t>
            </a:r>
            <a:r>
              <a:rPr lang="zh-CN" altLang="en-US" dirty="0"/>
              <a:t>函数，对于任意</a:t>
            </a:r>
            <a:r>
              <a:rPr lang="en-US" altLang="zh-CN" dirty="0"/>
              <a:t>a&lt;b&lt;c&lt;d</a:t>
            </a:r>
            <a:r>
              <a:rPr lang="zh-CN" altLang="en-US" dirty="0"/>
              <a:t>，满足</a:t>
            </a:r>
            <a:r>
              <a:rPr lang="en-US" altLang="zh-CN" dirty="0"/>
              <a:t>w[</a:t>
            </a:r>
            <a:r>
              <a:rPr lang="en-US" altLang="zh-CN" dirty="0" err="1"/>
              <a:t>a,d</a:t>
            </a:r>
            <a:r>
              <a:rPr lang="en-US" altLang="zh-CN" dirty="0"/>
              <a:t>]+w[</a:t>
            </a:r>
            <a:r>
              <a:rPr lang="en-US" altLang="zh-CN" dirty="0" err="1"/>
              <a:t>b,c</a:t>
            </a:r>
            <a:r>
              <a:rPr lang="en-US" altLang="zh-CN" dirty="0"/>
              <a:t>]&gt;=w[</a:t>
            </a:r>
            <a:r>
              <a:rPr lang="en-US" altLang="zh-CN" dirty="0" err="1"/>
              <a:t>a,c</a:t>
            </a:r>
            <a:r>
              <a:rPr lang="en-US" altLang="zh-CN" dirty="0"/>
              <a:t>]+w[</a:t>
            </a:r>
            <a:r>
              <a:rPr lang="en-US" altLang="zh-CN" dirty="0" err="1"/>
              <a:t>b,d</a:t>
            </a:r>
            <a:r>
              <a:rPr lang="en-US" altLang="zh-CN" dirty="0"/>
              <a:t>]</a:t>
            </a:r>
            <a:r>
              <a:rPr lang="zh-CN" altLang="en-US" dirty="0"/>
              <a:t>，称为四边形不等式。 </a:t>
            </a:r>
          </a:p>
          <a:p>
            <a:pPr>
              <a:lnSpc>
                <a:spcPct val="100000"/>
              </a:lnSpc>
            </a:pPr>
            <a:r>
              <a:rPr lang="zh-CN" altLang="en-US" dirty="0"/>
              <a:t>如果对于任意</a:t>
            </a:r>
            <a:r>
              <a:rPr lang="en-US" altLang="zh-CN" dirty="0" err="1"/>
              <a:t>i</a:t>
            </a:r>
            <a:r>
              <a:rPr lang="en-US" altLang="zh-CN" dirty="0"/>
              <a:t>&lt;j</a:t>
            </a:r>
            <a:r>
              <a:rPr lang="zh-CN" altLang="en-US" dirty="0"/>
              <a:t>存在</a:t>
            </a:r>
            <a:r>
              <a:rPr lang="en-US" altLang="zh-CN" dirty="0"/>
              <a:t>w[i+1,j]+w[i,j+1]&gt;=w[</a:t>
            </a:r>
            <a:r>
              <a:rPr lang="en-US" altLang="zh-CN" dirty="0" err="1"/>
              <a:t>i,j</a:t>
            </a:r>
            <a:r>
              <a:rPr lang="en-US" altLang="zh-CN" dirty="0"/>
              <a:t>]+w[i+1,j+1]</a:t>
            </a:r>
            <a:r>
              <a:rPr lang="zh-CN" altLang="en-US" dirty="0"/>
              <a:t>，就满足四边形不等式。 </a:t>
            </a:r>
          </a:p>
          <a:p>
            <a:pPr>
              <a:lnSpc>
                <a:spcPct val="100000"/>
              </a:lnSpc>
            </a:pPr>
            <a:r>
              <a:rPr lang="pl-PL" altLang="zh-CN" dirty="0"/>
              <a:t>w[i,j+1]-w[i,j]&gt;=w[i+1,j+1]-w[i+1,j]&gt;=w[k,j+1]-w[k,j] i&lt;i+1&lt;k&lt;j </a:t>
            </a:r>
          </a:p>
          <a:p>
            <a:pPr>
              <a:lnSpc>
                <a:spcPct val="100000"/>
              </a:lnSpc>
            </a:pPr>
            <a:r>
              <a:rPr lang="pl-PL" altLang="zh-CN" dirty="0"/>
              <a:t>w[i,l]-w[k,l]&gt;=w[i,j+1]-w[k,j+1]&gt;=w[i,j]-w[k,j] i&lt;k&lt;j&lt;j+1&lt;l </a:t>
            </a:r>
          </a:p>
          <a:p>
            <a:pPr>
              <a:lnSpc>
                <a:spcPct val="100000"/>
              </a:lnSpc>
            </a:pPr>
            <a:r>
              <a:rPr lang="pl-PL" altLang="zh-CN" dirty="0"/>
              <a:t>w[i,l]+w[k,j]&gt;=w[k,l]+w[i,j] i&lt;k&lt;j&lt;l </a:t>
            </a:r>
          </a:p>
          <a:p>
            <a:pPr>
              <a:lnSpc>
                <a:spcPct val="100000"/>
              </a:lnSpc>
            </a:pPr>
            <a:r>
              <a:rPr lang="zh-CN" altLang="en-US" dirty="0"/>
              <a:t>只需证明</a:t>
            </a:r>
            <a:r>
              <a:rPr lang="en-US" altLang="zh-CN" dirty="0"/>
              <a:t>w[i+1,j]+w[i,j+1]&gt;=w[</a:t>
            </a:r>
            <a:r>
              <a:rPr lang="en-US" altLang="zh-CN" dirty="0" err="1"/>
              <a:t>i,j</a:t>
            </a:r>
            <a:r>
              <a:rPr lang="en-US" altLang="zh-CN" dirty="0"/>
              <a:t>]+w[i+1,j+1]</a:t>
            </a:r>
            <a:r>
              <a:rPr lang="zh-CN" altLang="en-US" dirty="0"/>
              <a:t>即可 </a:t>
            </a:r>
          </a:p>
          <a:p>
            <a:endParaRPr lang="zh-CN" altLang="en-US" dirty="0"/>
          </a:p>
        </p:txBody>
      </p:sp>
    </p:spTree>
    <p:extLst>
      <p:ext uri="{BB962C8B-B14F-4D97-AF65-F5344CB8AC3E}">
        <p14:creationId xmlns:p14="http://schemas.microsoft.com/office/powerpoint/2010/main" val="134839655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D6F79-8BC6-4667-A38B-5F7CC05619F8}"/>
              </a:ext>
            </a:extLst>
          </p:cNvPr>
          <p:cNvSpPr>
            <a:spLocks noGrp="1"/>
          </p:cNvSpPr>
          <p:nvPr>
            <p:ph type="title"/>
          </p:nvPr>
        </p:nvSpPr>
        <p:spPr/>
        <p:txBody>
          <a:bodyPr/>
          <a:lstStyle/>
          <a:p>
            <a:r>
              <a:rPr lang="zh-CN" altLang="en-US" dirty="0"/>
              <a:t>决策单调性</a:t>
            </a:r>
          </a:p>
        </p:txBody>
      </p:sp>
      <p:sp>
        <p:nvSpPr>
          <p:cNvPr id="3" name="内容占位符 2">
            <a:extLst>
              <a:ext uri="{FF2B5EF4-FFF2-40B4-BE49-F238E27FC236}">
                <a16:creationId xmlns:a16="http://schemas.microsoft.com/office/drawing/2014/main" id="{BF46AD7F-6240-4314-8CAC-6E679B10C8F6}"/>
              </a:ext>
            </a:extLst>
          </p:cNvPr>
          <p:cNvSpPr>
            <a:spLocks noGrp="1"/>
          </p:cNvSpPr>
          <p:nvPr>
            <p:ph idx="1"/>
          </p:nvPr>
        </p:nvSpPr>
        <p:spPr>
          <a:xfrm>
            <a:off x="838200" y="1825625"/>
            <a:ext cx="10515600" cy="4667250"/>
          </a:xfrm>
        </p:spPr>
        <p:txBody>
          <a:bodyPr>
            <a:normAutofit/>
          </a:bodyPr>
          <a:lstStyle/>
          <a:p>
            <a:pPr>
              <a:lnSpc>
                <a:spcPct val="100000"/>
              </a:lnSpc>
            </a:pPr>
            <a:r>
              <a:rPr lang="zh-CN" altLang="en-US" dirty="0"/>
              <a:t>对于</a:t>
            </a:r>
            <a:r>
              <a:rPr lang="en-US" altLang="zh-CN" dirty="0"/>
              <a:t>f[</a:t>
            </a:r>
            <a:r>
              <a:rPr lang="en-US" altLang="zh-CN" dirty="0" err="1"/>
              <a:t>i</a:t>
            </a:r>
            <a:r>
              <a:rPr lang="en-US" altLang="zh-CN" dirty="0"/>
              <a:t>]=min(f[j]+w[</a:t>
            </a:r>
            <a:r>
              <a:rPr lang="en-US" altLang="zh-CN" dirty="0" err="1"/>
              <a:t>j,i</a:t>
            </a:r>
            <a:r>
              <a:rPr lang="en-US" altLang="zh-CN" dirty="0"/>
              <a:t>])</a:t>
            </a:r>
            <a:r>
              <a:rPr lang="zh-CN" altLang="en-US" dirty="0"/>
              <a:t>的方程，转移到</a:t>
            </a:r>
            <a:r>
              <a:rPr lang="en-US" altLang="zh-CN" dirty="0" err="1"/>
              <a:t>i</a:t>
            </a:r>
            <a:r>
              <a:rPr lang="zh-CN" altLang="en-US" dirty="0"/>
              <a:t>的最优决策点随着</a:t>
            </a:r>
            <a:r>
              <a:rPr lang="en-US" altLang="zh-CN" dirty="0" err="1"/>
              <a:t>i</a:t>
            </a:r>
            <a:r>
              <a:rPr lang="zh-CN" altLang="en-US" dirty="0"/>
              <a:t>的递增单调不减，称为决策单调。 </a:t>
            </a:r>
            <a:endParaRPr lang="en-US" altLang="zh-CN" dirty="0"/>
          </a:p>
          <a:p>
            <a:pPr>
              <a:lnSpc>
                <a:spcPct val="100000"/>
              </a:lnSpc>
            </a:pPr>
            <a:endParaRPr lang="zh-CN" altLang="en-US" dirty="0"/>
          </a:p>
          <a:p>
            <a:pPr>
              <a:lnSpc>
                <a:spcPct val="100000"/>
              </a:lnSpc>
            </a:pPr>
            <a:r>
              <a:rPr lang="zh-CN" altLang="en-US" dirty="0"/>
              <a:t>对于所有</a:t>
            </a:r>
            <a:r>
              <a:rPr lang="en-US" altLang="zh-CN" dirty="0"/>
              <a:t>k&lt;j&lt;</a:t>
            </a:r>
            <a:r>
              <a:rPr lang="en-US" altLang="zh-CN" dirty="0" err="1"/>
              <a:t>i</a:t>
            </a:r>
            <a:r>
              <a:rPr lang="zh-CN" altLang="en-US" dirty="0"/>
              <a:t>，如果</a:t>
            </a:r>
            <a:r>
              <a:rPr lang="en-US" altLang="zh-CN" dirty="0"/>
              <a:t>f[j]+w[</a:t>
            </a:r>
            <a:r>
              <a:rPr lang="en-US" altLang="zh-CN" dirty="0" err="1"/>
              <a:t>j,i</a:t>
            </a:r>
            <a:r>
              <a:rPr lang="en-US" altLang="zh-CN" dirty="0"/>
              <a:t>]&lt;=f[k]+w[</a:t>
            </a:r>
            <a:r>
              <a:rPr lang="en-US" altLang="zh-CN" dirty="0" err="1"/>
              <a:t>k,i</a:t>
            </a:r>
            <a:r>
              <a:rPr lang="en-US" altLang="zh-CN" dirty="0"/>
              <a:t>]</a:t>
            </a:r>
            <a:r>
              <a:rPr lang="zh-CN" altLang="en-US" dirty="0"/>
              <a:t>，均满足</a:t>
            </a:r>
            <a:r>
              <a:rPr lang="en-US" altLang="zh-CN" dirty="0"/>
              <a:t>f[j]+w[j,i+1]&lt;=f[k]+w[k,i+1]</a:t>
            </a:r>
            <a:r>
              <a:rPr lang="zh-CN" altLang="en-US" dirty="0"/>
              <a:t>，满足决策单调。 </a:t>
            </a:r>
            <a:endParaRPr lang="en-US" altLang="zh-CN" dirty="0"/>
          </a:p>
          <a:p>
            <a:pPr>
              <a:lnSpc>
                <a:spcPct val="100000"/>
              </a:lnSpc>
            </a:pPr>
            <a:endParaRPr lang="zh-CN" altLang="en-US" dirty="0"/>
          </a:p>
          <a:p>
            <a:pPr>
              <a:lnSpc>
                <a:spcPct val="100000"/>
              </a:lnSpc>
            </a:pPr>
            <a:r>
              <a:rPr lang="zh-CN" altLang="pl-PL" dirty="0"/>
              <a:t>即</a:t>
            </a:r>
            <a:r>
              <a:rPr lang="pl-PL" altLang="zh-CN" dirty="0"/>
              <a:t>w[j,i']-w[k,i']</a:t>
            </a:r>
            <a:r>
              <a:rPr lang="zh-CN" altLang="pl-PL" dirty="0"/>
              <a:t>不劣于</a:t>
            </a:r>
            <a:r>
              <a:rPr lang="pl-PL" altLang="zh-CN" dirty="0"/>
              <a:t>w[j,i]-w[k,i] k&lt;j&lt;i&lt;i’ </a:t>
            </a:r>
            <a:endParaRPr lang="en-US" altLang="zh-CN" dirty="0"/>
          </a:p>
          <a:p>
            <a:pPr>
              <a:lnSpc>
                <a:spcPct val="100000"/>
              </a:lnSpc>
            </a:pPr>
            <a:endParaRPr lang="pl-PL" altLang="zh-CN" dirty="0"/>
          </a:p>
          <a:p>
            <a:pPr>
              <a:lnSpc>
                <a:spcPct val="100000"/>
              </a:lnSpc>
            </a:pPr>
            <a:r>
              <a:rPr lang="zh-CN" altLang="en-US" dirty="0"/>
              <a:t>即如果</a:t>
            </a:r>
            <a:r>
              <a:rPr lang="en-US" altLang="zh-CN" dirty="0"/>
              <a:t>w</a:t>
            </a:r>
            <a:r>
              <a:rPr lang="zh-CN" altLang="en-US" dirty="0"/>
              <a:t>函数满足四边形不等式，就满足决策单调。 </a:t>
            </a:r>
          </a:p>
        </p:txBody>
      </p:sp>
    </p:spTree>
    <p:extLst>
      <p:ext uri="{BB962C8B-B14F-4D97-AF65-F5344CB8AC3E}">
        <p14:creationId xmlns:p14="http://schemas.microsoft.com/office/powerpoint/2010/main" val="8574065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774F3-1374-440C-BF40-04AC2E1F3197}"/>
              </a:ext>
            </a:extLst>
          </p:cNvPr>
          <p:cNvSpPr>
            <a:spLocks noGrp="1"/>
          </p:cNvSpPr>
          <p:nvPr>
            <p:ph type="title"/>
          </p:nvPr>
        </p:nvSpPr>
        <p:spPr/>
        <p:txBody>
          <a:bodyPr>
            <a:normAutofit/>
          </a:bodyPr>
          <a:lstStyle/>
          <a:p>
            <a:r>
              <a:rPr lang="zh-CN" altLang="en-US" dirty="0"/>
              <a:t/>
            </a:r>
            <a:br>
              <a:rPr lang="zh-CN" altLang="en-US" dirty="0"/>
            </a:br>
            <a:r>
              <a:rPr lang="en-US" altLang="zh-CN" dirty="0"/>
              <a:t>NOI </a:t>
            </a:r>
            <a:r>
              <a:rPr lang="zh-CN" altLang="en-US" dirty="0"/>
              <a:t>诗人小</a:t>
            </a:r>
            <a:r>
              <a:rPr lang="en-US" altLang="zh-CN" dirty="0"/>
              <a:t>G </a:t>
            </a:r>
            <a:endParaRPr lang="zh-CN" altLang="en-US" dirty="0"/>
          </a:p>
        </p:txBody>
      </p:sp>
      <p:sp>
        <p:nvSpPr>
          <p:cNvPr id="3" name="内容占位符 2">
            <a:extLst>
              <a:ext uri="{FF2B5EF4-FFF2-40B4-BE49-F238E27FC236}">
                <a16:creationId xmlns:a16="http://schemas.microsoft.com/office/drawing/2014/main" id="{A449611E-ECB1-4B5A-A335-A985DB3121D2}"/>
              </a:ext>
            </a:extLst>
          </p:cNvPr>
          <p:cNvSpPr>
            <a:spLocks noGrp="1"/>
          </p:cNvSpPr>
          <p:nvPr>
            <p:ph idx="1"/>
          </p:nvPr>
        </p:nvSpPr>
        <p:spPr/>
        <p:txBody>
          <a:bodyPr>
            <a:normAutofit fontScale="92500" lnSpcReduction="10000"/>
          </a:bodyPr>
          <a:lstStyle/>
          <a:p>
            <a:pPr>
              <a:lnSpc>
                <a:spcPct val="100000"/>
              </a:lnSpc>
            </a:pPr>
            <a:r>
              <a:rPr lang="zh-CN" altLang="en-US" sz="2000" dirty="0"/>
              <a:t>小</a:t>
            </a:r>
            <a:r>
              <a:rPr lang="en-US" altLang="zh-CN" sz="2000" dirty="0"/>
              <a:t>G</a:t>
            </a:r>
            <a:r>
              <a:rPr lang="zh-CN" altLang="en-US" sz="2000" dirty="0"/>
              <a:t>是一个出色的诗人，经常作诗自娱自乐。但是，他一直被一件事情所困扰，那就是诗的排版问题。 一首诗包含了若干个句子，对于一些连续的短句，可以将它们用空格隔开并放在一行中</a:t>
            </a:r>
            <a:r>
              <a:rPr lang="en-US" altLang="zh-CN" sz="2000" dirty="0"/>
              <a:t>, </a:t>
            </a:r>
            <a:r>
              <a:rPr lang="zh-CN" altLang="en-US" sz="2000" dirty="0"/>
              <a:t>注意一行中可以放的句子数目是没有限制的。小</a:t>
            </a:r>
            <a:r>
              <a:rPr lang="en-US" altLang="zh-CN" sz="2000" dirty="0"/>
              <a:t>G</a:t>
            </a:r>
            <a:r>
              <a:rPr lang="zh-CN" altLang="en-US" sz="2000" dirty="0"/>
              <a:t>给每首诗定义了一个行标准长度（行的长度为一行中符号的总个数），他希望排版后每行的长度都和行标准长度相差不远。显然排版时，不应改变原有的句子顺序，并且小</a:t>
            </a:r>
            <a:r>
              <a:rPr lang="en-US" altLang="zh-CN" sz="2000" dirty="0"/>
              <a:t>G</a:t>
            </a:r>
            <a:r>
              <a:rPr lang="zh-CN" altLang="en-US" sz="2000" dirty="0"/>
              <a:t>不允许把一个句子分在两行或者更多的行内。在满足上面两个条件的情况下，小</a:t>
            </a:r>
            <a:r>
              <a:rPr lang="en-US" altLang="zh-CN" sz="2000" dirty="0"/>
              <a:t>G</a:t>
            </a:r>
            <a:r>
              <a:rPr lang="zh-CN" altLang="en-US" sz="2000" dirty="0"/>
              <a:t>对于排版中的每行定义了一个不协调度</a:t>
            </a:r>
            <a:r>
              <a:rPr lang="en-US" altLang="zh-CN" sz="2000" dirty="0"/>
              <a:t>, </a:t>
            </a:r>
            <a:r>
              <a:rPr lang="zh-CN" altLang="en-US" sz="2000" dirty="0"/>
              <a:t>为这行的实际长度与行标准长度差值绝对值的</a:t>
            </a:r>
            <a:r>
              <a:rPr lang="en-US" altLang="zh-CN" sz="2000" dirty="0"/>
              <a:t>P</a:t>
            </a:r>
            <a:r>
              <a:rPr lang="zh-CN" altLang="en-US" sz="2000" dirty="0"/>
              <a:t>次方，而一个排版的不协调度为所有行不协调度的总和。 小</a:t>
            </a:r>
            <a:r>
              <a:rPr lang="en-US" altLang="zh-CN" sz="2000" dirty="0"/>
              <a:t>G</a:t>
            </a:r>
            <a:r>
              <a:rPr lang="zh-CN" altLang="en-US" sz="2000" dirty="0"/>
              <a:t>最近又作了几首诗，现在请你对这首诗进行排版，使得排版后的诗尽量协调（即不协调度尽量小），并把排版的结果告诉他 </a:t>
            </a:r>
          </a:p>
          <a:p>
            <a:pPr>
              <a:lnSpc>
                <a:spcPct val="100000"/>
              </a:lnSpc>
            </a:pPr>
            <a:r>
              <a:rPr lang="zh-CN" altLang="en-US" sz="2000" dirty="0"/>
              <a:t>每组数据的第一行包含三个由空格分隔的正整数</a:t>
            </a:r>
            <a:r>
              <a:rPr lang="en-US" altLang="zh-CN" sz="2000" i="1" dirty="0"/>
              <a:t>N</a:t>
            </a:r>
            <a:r>
              <a:rPr lang="zh-CN" altLang="en-US" sz="2000" dirty="0"/>
              <a:t>、</a:t>
            </a:r>
            <a:r>
              <a:rPr lang="en-US" altLang="zh-CN" sz="2000" i="1" dirty="0"/>
              <a:t>L</a:t>
            </a:r>
            <a:r>
              <a:rPr lang="zh-CN" altLang="en-US" sz="2000" dirty="0"/>
              <a:t>、</a:t>
            </a:r>
            <a:r>
              <a:rPr lang="en-US" altLang="zh-CN" sz="2000" i="1" dirty="0"/>
              <a:t>P</a:t>
            </a:r>
            <a:r>
              <a:rPr lang="zh-CN" altLang="en-US" sz="2000" dirty="0"/>
              <a:t>，其中</a:t>
            </a:r>
            <a:r>
              <a:rPr lang="en-US" altLang="zh-CN" sz="2000" i="1" dirty="0"/>
              <a:t>N</a:t>
            </a:r>
            <a:r>
              <a:rPr lang="zh-CN" altLang="en-US" sz="2000" dirty="0"/>
              <a:t>表示这首诗句子的数目，</a:t>
            </a:r>
            <a:r>
              <a:rPr lang="en-US" altLang="zh-CN" sz="2000" i="1" dirty="0"/>
              <a:t>L</a:t>
            </a:r>
            <a:r>
              <a:rPr lang="zh-CN" altLang="en-US" sz="2000" dirty="0"/>
              <a:t>表示这首诗的行标准长度，</a:t>
            </a:r>
            <a:r>
              <a:rPr lang="en-US" altLang="zh-CN" sz="2000" i="1" dirty="0"/>
              <a:t>P</a:t>
            </a:r>
            <a:r>
              <a:rPr lang="zh-CN" altLang="en-US" sz="2000" dirty="0"/>
              <a:t>的含义见问题描述。 </a:t>
            </a:r>
          </a:p>
          <a:p>
            <a:pPr>
              <a:lnSpc>
                <a:spcPct val="100000"/>
              </a:lnSpc>
            </a:pPr>
            <a:r>
              <a:rPr lang="pl-PL" altLang="zh-CN" sz="2000" dirty="0"/>
              <a:t>N&lt;=10w L&lt;=300w P&lt;=10 </a:t>
            </a:r>
          </a:p>
          <a:p>
            <a:endParaRPr lang="zh-CN" altLang="en-US" dirty="0"/>
          </a:p>
        </p:txBody>
      </p:sp>
    </p:spTree>
    <p:extLst>
      <p:ext uri="{BB962C8B-B14F-4D97-AF65-F5344CB8AC3E}">
        <p14:creationId xmlns:p14="http://schemas.microsoft.com/office/powerpoint/2010/main" val="330398443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774F3-1374-440C-BF40-04AC2E1F3197}"/>
              </a:ext>
            </a:extLst>
          </p:cNvPr>
          <p:cNvSpPr>
            <a:spLocks noGrp="1"/>
          </p:cNvSpPr>
          <p:nvPr>
            <p:ph type="title"/>
          </p:nvPr>
        </p:nvSpPr>
        <p:spPr/>
        <p:txBody>
          <a:bodyPr>
            <a:normAutofit/>
          </a:bodyPr>
          <a:lstStyle/>
          <a:p>
            <a:r>
              <a:rPr lang="zh-CN" altLang="en-US" dirty="0"/>
              <a:t/>
            </a:r>
            <a:br>
              <a:rPr lang="zh-CN" altLang="en-US" dirty="0"/>
            </a:br>
            <a:r>
              <a:rPr lang="en-US" altLang="zh-CN" dirty="0"/>
              <a:t>NOI </a:t>
            </a:r>
            <a:r>
              <a:rPr lang="zh-CN" altLang="en-US" dirty="0"/>
              <a:t>诗人小</a:t>
            </a:r>
            <a:r>
              <a:rPr lang="en-US" altLang="zh-CN" dirty="0"/>
              <a:t>G </a:t>
            </a:r>
            <a:endParaRPr lang="zh-CN" altLang="en-US" dirty="0"/>
          </a:p>
        </p:txBody>
      </p:sp>
      <p:sp>
        <p:nvSpPr>
          <p:cNvPr id="3" name="内容占位符 2">
            <a:extLst>
              <a:ext uri="{FF2B5EF4-FFF2-40B4-BE49-F238E27FC236}">
                <a16:creationId xmlns:a16="http://schemas.microsoft.com/office/drawing/2014/main" id="{A449611E-ECB1-4B5A-A335-A985DB3121D2}"/>
              </a:ext>
            </a:extLst>
          </p:cNvPr>
          <p:cNvSpPr>
            <a:spLocks noGrp="1"/>
          </p:cNvSpPr>
          <p:nvPr>
            <p:ph idx="1"/>
          </p:nvPr>
        </p:nvSpPr>
        <p:spPr/>
        <p:txBody>
          <a:bodyPr>
            <a:normAutofit/>
          </a:bodyPr>
          <a:lstStyle/>
          <a:p>
            <a:r>
              <a:rPr lang="zh-CN" altLang="en-US" dirty="0"/>
              <a:t>令</a:t>
            </a:r>
            <a:r>
              <a:rPr lang="en-US" altLang="zh-CN" dirty="0"/>
              <a:t>sum[</a:t>
            </a:r>
            <a:r>
              <a:rPr lang="en-US" altLang="zh-CN" dirty="0" err="1"/>
              <a:t>i</a:t>
            </a:r>
            <a:r>
              <a:rPr lang="en-US" altLang="zh-CN" dirty="0"/>
              <a:t>]=a[1]+…a[</a:t>
            </a:r>
            <a:r>
              <a:rPr lang="en-US" altLang="zh-CN" dirty="0" err="1"/>
              <a:t>i</a:t>
            </a:r>
            <a:r>
              <a:rPr lang="en-US" altLang="zh-CN" dirty="0"/>
              <a:t>]+</a:t>
            </a:r>
            <a:r>
              <a:rPr lang="en-US" altLang="zh-CN" dirty="0" err="1"/>
              <a:t>i</a:t>
            </a:r>
            <a:r>
              <a:rPr lang="zh-CN" altLang="en-US" dirty="0"/>
              <a:t>，不妨设</a:t>
            </a:r>
            <a:r>
              <a:rPr lang="en-US" altLang="zh-CN" dirty="0"/>
              <a:t>L=L+1 </a:t>
            </a:r>
          </a:p>
          <a:p>
            <a:r>
              <a:rPr lang="zh-CN" altLang="en-US" dirty="0"/>
              <a:t>转移方程：</a:t>
            </a:r>
            <a:r>
              <a:rPr lang="en-US" altLang="zh-CN" dirty="0"/>
              <a:t>f[</a:t>
            </a:r>
            <a:r>
              <a:rPr lang="en-US" altLang="zh-CN" dirty="0" err="1"/>
              <a:t>i</a:t>
            </a:r>
            <a:r>
              <a:rPr lang="en-US" altLang="zh-CN" dirty="0"/>
              <a:t>]=min{f[j]+|sum[j]-sum[</a:t>
            </a:r>
            <a:r>
              <a:rPr lang="en-US" altLang="zh-CN" dirty="0" err="1"/>
              <a:t>i</a:t>
            </a:r>
            <a:r>
              <a:rPr lang="en-US" altLang="zh-CN" dirty="0"/>
              <a:t>]-L-1|^p} </a:t>
            </a:r>
          </a:p>
          <a:p>
            <a:r>
              <a:rPr lang="zh-CN" altLang="en-US" dirty="0"/>
              <a:t>可证</a:t>
            </a:r>
            <a:r>
              <a:rPr lang="en-US" altLang="zh-CN" dirty="0"/>
              <a:t>|sum[j]-sum[</a:t>
            </a:r>
            <a:r>
              <a:rPr lang="en-US" altLang="zh-CN" dirty="0" err="1"/>
              <a:t>i</a:t>
            </a:r>
            <a:r>
              <a:rPr lang="en-US" altLang="zh-CN" dirty="0"/>
              <a:t>]-L-1|^p</a:t>
            </a:r>
            <a:r>
              <a:rPr lang="zh-CN" altLang="en-US" dirty="0"/>
              <a:t>满足四边形不等式 </a:t>
            </a:r>
            <a:endParaRPr lang="en-US" altLang="zh-CN" dirty="0"/>
          </a:p>
          <a:p>
            <a:endParaRPr lang="zh-CN" altLang="en-US" dirty="0"/>
          </a:p>
          <a:p>
            <a:r>
              <a:rPr lang="zh-CN" altLang="en-US" dirty="0"/>
              <a:t>考场上不会证怎么办？ </a:t>
            </a:r>
          </a:p>
          <a:p>
            <a:r>
              <a:rPr lang="zh-CN" altLang="en-US" dirty="0"/>
              <a:t>猜想性质，打表验证。 </a:t>
            </a:r>
          </a:p>
          <a:p>
            <a:r>
              <a:rPr lang="zh-CN" altLang="en-US" dirty="0"/>
              <a:t>利用决策单调性优化即可。 </a:t>
            </a:r>
          </a:p>
          <a:p>
            <a:r>
              <a:rPr lang="en-US" altLang="zh-CN" dirty="0"/>
              <a:t>P=2 </a:t>
            </a:r>
            <a:r>
              <a:rPr lang="zh-CN" altLang="en-US" dirty="0"/>
              <a:t>的特殊情况：玩具装箱。 </a:t>
            </a:r>
          </a:p>
          <a:p>
            <a:r>
              <a:rPr lang="zh-CN" altLang="en-US" dirty="0"/>
              <a:t>所以玩具装箱也可以用决策单调性优化。 </a:t>
            </a:r>
          </a:p>
          <a:p>
            <a:endParaRPr lang="zh-CN" altLang="en-US" dirty="0"/>
          </a:p>
        </p:txBody>
      </p:sp>
    </p:spTree>
    <p:extLst>
      <p:ext uri="{BB962C8B-B14F-4D97-AF65-F5344CB8AC3E}">
        <p14:creationId xmlns:p14="http://schemas.microsoft.com/office/powerpoint/2010/main" val="1736557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华文楷体" charset="0"/>
                <a:sym typeface="华文楷体" charset="0"/>
              </a:rPr>
              <a:t>Donkey and Stars</a:t>
            </a:r>
            <a:endParaRPr lang="zh-CN" altLang="en-US" dirty="0">
              <a:latin typeface="+mj-ea"/>
            </a:endParaRPr>
          </a:p>
        </p:txBody>
      </p:sp>
      <p:sp>
        <p:nvSpPr>
          <p:cNvPr id="3" name="内容占位符 2"/>
          <p:cNvSpPr>
            <a:spLocks noGrp="1"/>
          </p:cNvSpPr>
          <p:nvPr>
            <p:ph idx="1"/>
          </p:nvPr>
        </p:nvSpPr>
        <p:spPr/>
        <p:txBody>
          <a:bodyPr>
            <a:normAutofit/>
          </a:bodyPr>
          <a:lstStyle/>
          <a:p>
            <a:pPr marL="438150" indent="-319088">
              <a:buFont typeface="Wingdings 2" charset="0"/>
              <a:buChar char=""/>
            </a:pPr>
            <a:r>
              <a:rPr lang="zh-CN" altLang="en-US" sz="2000" dirty="0">
                <a:latin typeface="楷体" pitchFamily="49" charset="-122"/>
                <a:sym typeface="楷体" pitchFamily="49" charset="-122"/>
              </a:rPr>
              <a:t>N个位于第二象限的点，初始位于(0,0)点，一个点能移动到另一个点当且仅当两点之间与x轴负方向的夹角∈[a1,a2]，求最长链</a:t>
            </a:r>
          </a:p>
          <a:p>
            <a:pPr marL="438150" indent="-319088">
              <a:buFont typeface="Wingdings 2" charset="0"/>
              <a:buChar char=""/>
            </a:pPr>
            <a:endParaRPr lang="zh-CN" altLang="en-US" sz="2000" dirty="0">
              <a:latin typeface="楷体" pitchFamily="49" charset="-122"/>
              <a:sym typeface="楷体" pitchFamily="49" charset="-122"/>
            </a:endParaRPr>
          </a:p>
          <a:p>
            <a:pPr marL="438150" indent="-319088">
              <a:buFont typeface="Wingdings 2" charset="0"/>
              <a:buChar char=""/>
            </a:pPr>
            <a:r>
              <a:rPr lang="zh-CN" altLang="en-US" sz="2000" dirty="0">
                <a:latin typeface="楷体" pitchFamily="49" charset="-122"/>
                <a:sym typeface="楷体" pitchFamily="49" charset="-122"/>
              </a:rPr>
              <a:t>1≤n≤10^5，0≤a,b,c,d≤10^5，0°≤α1&lt;α2≤90°，a+b&gt;0且c+d&gt;0，0≤x,y≤10^5。</a:t>
            </a:r>
          </a:p>
        </p:txBody>
      </p:sp>
    </p:spTree>
    <p:extLst>
      <p:ext uri="{BB962C8B-B14F-4D97-AF65-F5344CB8AC3E}">
        <p14:creationId xmlns:p14="http://schemas.microsoft.com/office/powerpoint/2010/main" val="2012357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1021</TotalTime>
  <Words>5017</Words>
  <Application>Microsoft Office PowerPoint</Application>
  <PresentationFormat>宽屏</PresentationFormat>
  <Paragraphs>406</Paragraphs>
  <Slides>87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87</vt:i4>
      </vt:variant>
    </vt:vector>
  </HeadingPairs>
  <TitlesOfParts>
    <vt:vector size="97" baseType="lpstr">
      <vt:lpstr>华文楷体</vt:lpstr>
      <vt:lpstr>楷体</vt:lpstr>
      <vt:lpstr>幼圆</vt:lpstr>
      <vt:lpstr>Arial</vt:lpstr>
      <vt:lpstr>Cambria Math</vt:lpstr>
      <vt:lpstr>Century Gothic</vt:lpstr>
      <vt:lpstr>Wingdings</vt:lpstr>
      <vt:lpstr>Wingdings 2</vt:lpstr>
      <vt:lpstr>Wingdings 3</vt:lpstr>
      <vt:lpstr>丝状</vt:lpstr>
      <vt:lpstr>动态规划</vt:lpstr>
      <vt:lpstr>DP</vt:lpstr>
      <vt:lpstr>Rhombus</vt:lpstr>
      <vt:lpstr>Rhombus</vt:lpstr>
      <vt:lpstr>Cleaning Up</vt:lpstr>
      <vt:lpstr>Cleaning Up</vt:lpstr>
      <vt:lpstr>Lightning Conductor</vt:lpstr>
      <vt:lpstr>Lightning Conductor</vt:lpstr>
      <vt:lpstr>Donkey and Stars</vt:lpstr>
      <vt:lpstr>Donkey and Stars</vt:lpstr>
      <vt:lpstr>Transferring Pyramid</vt:lpstr>
      <vt:lpstr>Transferring Pyramid</vt:lpstr>
      <vt:lpstr>Greg and Caves</vt:lpstr>
      <vt:lpstr>Greg and Caves</vt:lpstr>
      <vt:lpstr>Monsters and Diamonds</vt:lpstr>
      <vt:lpstr>Monsters and Diamonds</vt:lpstr>
      <vt:lpstr>Yaroslav and Arrangements</vt:lpstr>
      <vt:lpstr>Yaroslav and Arrangements</vt:lpstr>
      <vt:lpstr>Wall Bars</vt:lpstr>
      <vt:lpstr>Wall Bars</vt:lpstr>
      <vt:lpstr>Allergy Testing</vt:lpstr>
      <vt:lpstr>Allergy Testing</vt:lpstr>
      <vt:lpstr>Maxim and Calculator</vt:lpstr>
      <vt:lpstr>Maxim and Calculator</vt:lpstr>
      <vt:lpstr>Sereja and Squares</vt:lpstr>
      <vt:lpstr>Sereja and Squares</vt:lpstr>
      <vt:lpstr>Positions in Permutations</vt:lpstr>
      <vt:lpstr>Positions in Permutations</vt:lpstr>
      <vt:lpstr>Sao</vt:lpstr>
      <vt:lpstr>Sao</vt:lpstr>
      <vt:lpstr>数位统计类问题</vt:lpstr>
      <vt:lpstr>什么是数位统计类问题</vt:lpstr>
      <vt:lpstr>数位求和问题</vt:lpstr>
      <vt:lpstr>例一</vt:lpstr>
      <vt:lpstr>例一</vt:lpstr>
      <vt:lpstr>例一</vt:lpstr>
      <vt:lpstr>例一</vt:lpstr>
      <vt:lpstr>例一</vt:lpstr>
      <vt:lpstr>例二</vt:lpstr>
      <vt:lpstr>例二</vt:lpstr>
      <vt:lpstr>例二</vt:lpstr>
      <vt:lpstr>例二</vt:lpstr>
      <vt:lpstr>例二</vt:lpstr>
      <vt:lpstr>Graduated Lexicographical Ordering</vt:lpstr>
      <vt:lpstr>例三</vt:lpstr>
      <vt:lpstr>例三</vt:lpstr>
      <vt:lpstr>例三</vt:lpstr>
      <vt:lpstr>例三</vt:lpstr>
      <vt:lpstr>例三</vt:lpstr>
      <vt:lpstr>Incrementing The Integer</vt:lpstr>
      <vt:lpstr>例四</vt:lpstr>
      <vt:lpstr>例四</vt:lpstr>
      <vt:lpstr>例四</vt:lpstr>
      <vt:lpstr>例四</vt:lpstr>
      <vt:lpstr>例四</vt:lpstr>
      <vt:lpstr>总结</vt:lpstr>
      <vt:lpstr>树形dp</vt:lpstr>
      <vt:lpstr>NOI2014 购票</vt:lpstr>
      <vt:lpstr>NOI2014 购票</vt:lpstr>
      <vt:lpstr>NOI2012 迷失游乐园</vt:lpstr>
      <vt:lpstr>NOI2012 迷失游乐园</vt:lpstr>
      <vt:lpstr>仙人掌的直径</vt:lpstr>
      <vt:lpstr>仙人掌dp</vt:lpstr>
      <vt:lpstr>插头dp</vt:lpstr>
      <vt:lpstr>插头dp</vt:lpstr>
      <vt:lpstr>插头dp</vt:lpstr>
      <vt:lpstr>POJ 1739 Tony’s Tour</vt:lpstr>
      <vt:lpstr>POJ 1739 Tony’s Tour</vt:lpstr>
      <vt:lpstr>POJ 1739 Tony’s Tour</vt:lpstr>
      <vt:lpstr>POJ 1739 Tony’s Tour</vt:lpstr>
      <vt:lpstr>POJ 1739 Tony’s Tour</vt:lpstr>
      <vt:lpstr>POJ 1739 Tony’s Tour</vt:lpstr>
      <vt:lpstr>POJ 1739 Tony’s Tour</vt:lpstr>
      <vt:lpstr>POJ 1739 Tony’s Tour</vt:lpstr>
      <vt:lpstr>代码实现</vt:lpstr>
      <vt:lpstr>其他题目</vt:lpstr>
      <vt:lpstr>其他题目</vt:lpstr>
      <vt:lpstr>Poj3133 Manhattan Wiring</vt:lpstr>
      <vt:lpstr>Poj3133 Manhattan Wiring</vt:lpstr>
      <vt:lpstr>Bzoj2595 [WC2008] 游览计划</vt:lpstr>
      <vt:lpstr>Bzoj2595 [WC2008] 游览计划</vt:lpstr>
      <vt:lpstr>Bzoj2595 [WC2008] 游览计划</vt:lpstr>
      <vt:lpstr>决策单调性</vt:lpstr>
      <vt:lpstr>四边形不等式</vt:lpstr>
      <vt:lpstr>决策单调性</vt:lpstr>
      <vt:lpstr> NOI 诗人小G </vt:lpstr>
      <vt:lpstr> NOI 诗人小G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dc:title>
  <dc:creator>梁浩</dc:creator>
  <cp:lastModifiedBy>*&amp;邢泽宇</cp:lastModifiedBy>
  <cp:revision>38</cp:revision>
  <dcterms:created xsi:type="dcterms:W3CDTF">2018-02-20T07:18:22Z</dcterms:created>
  <dcterms:modified xsi:type="dcterms:W3CDTF">2018-02-21T13:40:56Z</dcterms:modified>
</cp:coreProperties>
</file>