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handoutMasterIdLst>
    <p:handoutMasterId r:id="rId59"/>
  </p:handoutMasterIdLst>
  <p:sldIdLst>
    <p:sldId id="256" r:id="rId3"/>
    <p:sldId id="1317" r:id="rId4"/>
    <p:sldId id="1318" r:id="rId5"/>
    <p:sldId id="1319" r:id="rId6"/>
    <p:sldId id="1320" r:id="rId7"/>
    <p:sldId id="1321" r:id="rId8"/>
    <p:sldId id="1322" r:id="rId9"/>
    <p:sldId id="1323" r:id="rId10"/>
    <p:sldId id="1325" r:id="rId11"/>
    <p:sldId id="1324" r:id="rId12"/>
    <p:sldId id="1326" r:id="rId13"/>
    <p:sldId id="1327" r:id="rId14"/>
    <p:sldId id="1328" r:id="rId15"/>
    <p:sldId id="1330" r:id="rId16"/>
    <p:sldId id="1332" r:id="rId17"/>
    <p:sldId id="1333" r:id="rId18"/>
    <p:sldId id="1334" r:id="rId19"/>
    <p:sldId id="1336" r:id="rId20"/>
    <p:sldId id="1335" r:id="rId21"/>
    <p:sldId id="1337" r:id="rId22"/>
    <p:sldId id="1338" r:id="rId23"/>
    <p:sldId id="1339" r:id="rId24"/>
    <p:sldId id="1340" r:id="rId25"/>
    <p:sldId id="1341" r:id="rId26"/>
    <p:sldId id="1343" r:id="rId27"/>
    <p:sldId id="1345" r:id="rId28"/>
    <p:sldId id="1346" r:id="rId29"/>
    <p:sldId id="1348" r:id="rId30"/>
    <p:sldId id="1369" r:id="rId31"/>
    <p:sldId id="1367" r:id="rId32"/>
    <p:sldId id="1349" r:id="rId33"/>
    <p:sldId id="1351" r:id="rId34"/>
    <p:sldId id="1352" r:id="rId35"/>
    <p:sldId id="1354" r:id="rId36"/>
    <p:sldId id="1355" r:id="rId37"/>
    <p:sldId id="1356" r:id="rId38"/>
    <p:sldId id="1357" r:id="rId39"/>
    <p:sldId id="1358" r:id="rId40"/>
    <p:sldId id="1359" r:id="rId41"/>
    <p:sldId id="1386" r:id="rId42"/>
    <p:sldId id="1363" r:id="rId43"/>
    <p:sldId id="1360" r:id="rId44"/>
    <p:sldId id="1361" r:id="rId45"/>
    <p:sldId id="1365" r:id="rId46"/>
    <p:sldId id="1366" r:id="rId47"/>
    <p:sldId id="1394" r:id="rId48"/>
    <p:sldId id="1395" r:id="rId49"/>
    <p:sldId id="1397" r:id="rId50"/>
    <p:sldId id="1398" r:id="rId51"/>
    <p:sldId id="1399" r:id="rId52"/>
    <p:sldId id="1400" r:id="rId53"/>
    <p:sldId id="1401" r:id="rId54"/>
    <p:sldId id="1402" r:id="rId55"/>
    <p:sldId id="1403" r:id="rId56"/>
    <p:sldId id="358" r:id="rId5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handoutMaster" Target="handoutMasters/handoutMaster1.xml"/><Relationship Id="rId58" Type="http://schemas.openxmlformats.org/officeDocument/2006/relationships/notesMaster" Target="notesMasters/notesMaster1.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117850" y="1417955"/>
            <a:ext cx="6204585" cy="3476625"/>
          </a:xfrm>
          <a:prstGeom prst="rect">
            <a:avLst/>
          </a:prstGeom>
          <a:noFill/>
          <a:ln>
            <a:noFill/>
          </a:ln>
        </p:spPr>
        <p:txBody>
          <a:bodyPr wrap="square" rtlCol="0" anchor="t">
            <a:spAutoFit/>
            <a:scene3d>
              <a:camera prst="orthographicFront"/>
              <a:lightRig rig="threePt" dir="t"/>
            </a:scene3d>
          </a:bodyPr>
          <a:p>
            <a:pPr algn="ctr"/>
            <a:r>
              <a:rPr lang="zh-CN" altLang="en-US" sz="7000"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图论、网络流杂题选讲</a:t>
            </a:r>
            <a:endParaRPr lang="en-US" altLang="zh-CN" sz="7000"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endParaRPr>
          </a:p>
          <a:p>
            <a:pPr algn="ctr"/>
            <a:endParaRPr lang="en-US" altLang="zh-CN" sz="4000"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endParaRPr>
          </a:p>
          <a:p>
            <a:pPr algn="ctr"/>
            <a:endParaRPr lang="zh-CN" altLang="en-US" sz="4000"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endParaRPr>
          </a:p>
        </p:txBody>
      </p:sp>
      <p:sp>
        <p:nvSpPr>
          <p:cNvPr id="6" name="文本框 5"/>
          <p:cNvSpPr txBox="1"/>
          <p:nvPr/>
        </p:nvSpPr>
        <p:spPr>
          <a:xfrm>
            <a:off x="4359275" y="4958715"/>
            <a:ext cx="3474085" cy="598805"/>
          </a:xfrm>
          <a:prstGeom prst="rect">
            <a:avLst/>
          </a:prstGeom>
          <a:noFill/>
          <a:ln w="9525">
            <a:noFill/>
            <a:miter/>
          </a:ln>
        </p:spPr>
        <p:txBody>
          <a:bodyPr wrap="square" anchor="t">
            <a:spAutoFit/>
          </a:bodyPr>
          <a:p>
            <a:pPr lvl="0" algn="ctr"/>
            <a:r>
              <a:rPr lang="zh-CN" altLang="en-US" sz="3300">
                <a:solidFill>
                  <a:schemeClr val="bg1"/>
                </a:solidFill>
                <a:latin typeface="Calibri" panose="020F0502020204030204" charset="0"/>
                <a:ea typeface="宋体" panose="02010600030101010101" pitchFamily="2" charset="-122"/>
                <a:sym typeface="+mn-ea"/>
              </a:rPr>
              <a:t>唐正纲</a:t>
            </a:r>
            <a:endParaRPr lang="zh-CN" altLang="en-US" sz="3300">
              <a:solidFill>
                <a:schemeClr val="bg1"/>
              </a:solidFill>
              <a:latin typeface="Calibri" panose="020F050202020403020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179830" y="959485"/>
            <a:ext cx="10123805" cy="4939030"/>
          </a:xfrm>
          <a:prstGeom prst="rect">
            <a:avLst/>
          </a:prstGeom>
          <a:noFill/>
          <a:ln w="9525">
            <a:noFill/>
            <a:miter/>
          </a:ln>
        </p:spPr>
        <p:txBody>
          <a:bodyPr wrap="square" anchor="t">
            <a:spAutoFit/>
          </a:bodyPr>
          <a:p>
            <a:pPr lvl="0" indent="601345" fontAlgn="auto">
              <a:lnSpc>
                <a:spcPct val="150000"/>
              </a:lnSpc>
            </a:pPr>
            <a:r>
              <a:rPr sz="3000">
                <a:solidFill>
                  <a:schemeClr val="bg1"/>
                </a:solidFill>
                <a:sym typeface="+mn-ea"/>
              </a:rPr>
              <a:t>给定平面上N个点，要求对点进行黑白染色，使得每一行每一列黑点和白点数量差不超过1。</a:t>
            </a:r>
            <a:endParaRPr sz="3000">
              <a:solidFill>
                <a:schemeClr val="bg1"/>
              </a:solidFill>
              <a:sym typeface="+mn-ea"/>
            </a:endParaRPr>
          </a:p>
          <a:p>
            <a:pPr lvl="0" indent="601345" fontAlgn="auto">
              <a:lnSpc>
                <a:spcPct val="150000"/>
              </a:lnSpc>
            </a:pPr>
            <a:r>
              <a:rPr sz="3000">
                <a:solidFill>
                  <a:schemeClr val="bg1"/>
                </a:solidFill>
                <a:sym typeface="+mn-ea"/>
              </a:rPr>
              <a:t>N&lt;=10w</a:t>
            </a:r>
            <a:endParaRPr sz="3000">
              <a:solidFill>
                <a:schemeClr val="bg1"/>
              </a:solidFill>
              <a:sym typeface="+mn-ea"/>
            </a:endParaRPr>
          </a:p>
          <a:p>
            <a:pPr lvl="0" indent="601345" fontAlgn="auto">
              <a:lnSpc>
                <a:spcPct val="150000"/>
              </a:lnSpc>
            </a:pPr>
            <a:r>
              <a:rPr lang="zh-CN" altLang="en-US" sz="3000">
                <a:solidFill>
                  <a:schemeClr val="bg1"/>
                </a:solidFill>
                <a:sym typeface="+mn-ea"/>
              </a:rPr>
              <a:t>以行为左部点，列为右部点，平面上点为边，即为经典二分图建图，原问题化为对边黑白染色，使所有点所连黑白边数目相差</a:t>
            </a:r>
            <a:r>
              <a:rPr lang="en-US" altLang="zh-CN" sz="3000">
                <a:solidFill>
                  <a:schemeClr val="bg1"/>
                </a:solidFill>
                <a:sym typeface="+mn-ea"/>
              </a:rPr>
              <a:t>&lt;=1</a:t>
            </a:r>
            <a:endParaRPr lang="en-US" altLang="zh-CN" sz="3000">
              <a:solidFill>
                <a:schemeClr val="bg1"/>
              </a:solidFill>
              <a:sym typeface="+mn-ea"/>
            </a:endParaRPr>
          </a:p>
          <a:p>
            <a:pPr lvl="0" indent="601345" fontAlgn="auto">
              <a:lnSpc>
                <a:spcPct val="150000"/>
              </a:lnSpc>
            </a:pPr>
            <a:r>
              <a:rPr lang="zh-CN" altLang="en-US" sz="3000">
                <a:solidFill>
                  <a:schemeClr val="bg1"/>
                </a:solidFill>
                <a:sym typeface="+mn-ea"/>
              </a:rPr>
              <a:t>因为二分图的性质，直接黑白染色即可</a:t>
            </a:r>
            <a:endParaRPr lang="zh-CN" altLang="en-US" sz="30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179830" y="959485"/>
            <a:ext cx="10123805" cy="4939030"/>
          </a:xfrm>
          <a:prstGeom prst="rect">
            <a:avLst/>
          </a:prstGeom>
          <a:noFill/>
          <a:ln w="9525">
            <a:noFill/>
            <a:miter/>
          </a:ln>
        </p:spPr>
        <p:txBody>
          <a:bodyPr wrap="square" anchor="t">
            <a:spAutoFit/>
          </a:bodyPr>
          <a:p>
            <a:pPr lvl="0" indent="601345" fontAlgn="auto">
              <a:lnSpc>
                <a:spcPct val="150000"/>
              </a:lnSpc>
            </a:pPr>
            <a:r>
              <a:rPr sz="3000">
                <a:solidFill>
                  <a:schemeClr val="bg1"/>
                </a:solidFill>
                <a:sym typeface="+mn-ea"/>
              </a:rPr>
              <a:t>给定N个人，要求将N个人分成两队，使得每个队伍里的任意两个人a和b都满足a认识b， b认识a，现在给定m个单向认识关系（认识关系不可传递），求将N个人分</a:t>
            </a:r>
            <a:r>
              <a:rPr lang="zh-CN" sz="3000">
                <a:solidFill>
                  <a:schemeClr val="bg1"/>
                </a:solidFill>
                <a:sym typeface="+mn-ea"/>
              </a:rPr>
              <a:t>成人数</a:t>
            </a:r>
            <a:r>
              <a:rPr sz="3000">
                <a:solidFill>
                  <a:schemeClr val="bg1"/>
                </a:solidFill>
                <a:sym typeface="+mn-ea"/>
              </a:rPr>
              <a:t>最接近的两队</a:t>
            </a:r>
            <a:r>
              <a:rPr lang="zh-CN" sz="3000">
                <a:solidFill>
                  <a:schemeClr val="bg1"/>
                </a:solidFill>
                <a:sym typeface="+mn-ea"/>
              </a:rPr>
              <a:t>，</a:t>
            </a:r>
            <a:r>
              <a:rPr sz="3000">
                <a:solidFill>
                  <a:schemeClr val="bg1"/>
                </a:solidFill>
                <a:sym typeface="+mn-ea"/>
              </a:rPr>
              <a:t>或者判定不存在任何一种划分</a:t>
            </a:r>
            <a:endParaRPr sz="3000">
              <a:solidFill>
                <a:schemeClr val="bg1"/>
              </a:solidFill>
              <a:sym typeface="+mn-ea"/>
            </a:endParaRPr>
          </a:p>
          <a:p>
            <a:pPr lvl="0" indent="601345" fontAlgn="auto">
              <a:lnSpc>
                <a:spcPct val="150000"/>
              </a:lnSpc>
            </a:pPr>
            <a:r>
              <a:rPr sz="3000">
                <a:solidFill>
                  <a:schemeClr val="bg1"/>
                </a:solidFill>
                <a:sym typeface="+mn-ea"/>
              </a:rPr>
              <a:t>要找两个团，就是找补图的两个独立集，所以转为补图后是一个二分图的形式</a:t>
            </a:r>
            <a:r>
              <a:rPr lang="zh-CN" sz="3000">
                <a:solidFill>
                  <a:schemeClr val="bg1"/>
                </a:solidFill>
                <a:sym typeface="+mn-ea"/>
              </a:rPr>
              <a:t>（否则无解）</a:t>
            </a:r>
            <a:endParaRPr lang="zh-CN" sz="3000">
              <a:solidFill>
                <a:schemeClr val="bg1"/>
              </a:solidFill>
              <a:sym typeface="+mn-ea"/>
            </a:endParaRPr>
          </a:p>
          <a:p>
            <a:pPr lvl="0" indent="601345" fontAlgn="auto">
              <a:lnSpc>
                <a:spcPct val="150000"/>
              </a:lnSpc>
            </a:pPr>
            <a:r>
              <a:rPr sz="3000">
                <a:solidFill>
                  <a:schemeClr val="bg1"/>
                </a:solidFill>
                <a:sym typeface="+mn-ea"/>
              </a:rPr>
              <a:t>对图进行二分图染色， 01背包找最优解。</a:t>
            </a:r>
            <a:endParaRPr sz="30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151255" y="332105"/>
            <a:ext cx="10123805" cy="6323965"/>
          </a:xfrm>
          <a:prstGeom prst="rect">
            <a:avLst/>
          </a:prstGeom>
          <a:noFill/>
          <a:ln w="9525">
            <a:noFill/>
            <a:miter/>
          </a:ln>
        </p:spPr>
        <p:txBody>
          <a:bodyPr wrap="square" anchor="t">
            <a:spAutoFit/>
          </a:bodyPr>
          <a:p>
            <a:pPr lvl="0" indent="601345" fontAlgn="auto">
              <a:lnSpc>
                <a:spcPct val="150000"/>
              </a:lnSpc>
            </a:pPr>
            <a:r>
              <a:rPr sz="3000">
                <a:solidFill>
                  <a:schemeClr val="bg1"/>
                </a:solidFill>
                <a:sym typeface="+mn-ea"/>
              </a:rPr>
              <a:t>Mirko 和 Slavko 发明了一种新的游戏。他们在二维坐标系上画下 N 个点。现在他们轮流画直线,从Mirko开始,Mirko 画下一条平行于坐标轴的直线,这条直线需要经过 N 个点中的某一个。在接下来的操作中,两人轮流画直线,操作的一方画下一条平行于坐标轴 的直线,直线需经过 N 个点中的某一个点,并且这个点要在上次对方所画下的直线上。同一条直线不能被画两次。谁无法画直线谁就输掉比赛。在双方都以最优策略进行游戏的前提下,谁有必胜策略?</a:t>
            </a:r>
            <a:endParaRPr sz="3000">
              <a:solidFill>
                <a:schemeClr val="bg1"/>
              </a:solidFill>
              <a:sym typeface="+mn-ea"/>
            </a:endParaRPr>
          </a:p>
          <a:p>
            <a:pPr lvl="0" indent="601345" fontAlgn="auto">
              <a:lnSpc>
                <a:spcPct val="150000"/>
              </a:lnSpc>
            </a:pPr>
            <a:r>
              <a:rPr sz="3000">
                <a:solidFill>
                  <a:schemeClr val="bg1"/>
                </a:solidFill>
                <a:sym typeface="+mn-ea"/>
              </a:rPr>
              <a:t>• N&lt;=1</a:t>
            </a:r>
            <a:r>
              <a:rPr lang="en-US" sz="3000">
                <a:solidFill>
                  <a:schemeClr val="bg1"/>
                </a:solidFill>
                <a:sym typeface="+mn-ea"/>
              </a:rPr>
              <a:t>w</a:t>
            </a:r>
            <a:r>
              <a:rPr sz="3000">
                <a:solidFill>
                  <a:schemeClr val="bg1"/>
                </a:solidFill>
                <a:sym typeface="+mn-ea"/>
              </a:rPr>
              <a:t> 1&lt;=坐标范围&lt;=500</a:t>
            </a:r>
            <a:endParaRPr sz="3000">
              <a:solidFill>
                <a:schemeClr val="bg1"/>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33780" y="613410"/>
            <a:ext cx="10123805" cy="5631180"/>
          </a:xfrm>
          <a:prstGeom prst="rect">
            <a:avLst/>
          </a:prstGeom>
          <a:noFill/>
          <a:ln w="9525">
            <a:noFill/>
            <a:miter/>
          </a:ln>
        </p:spPr>
        <p:txBody>
          <a:bodyPr wrap="square" anchor="t">
            <a:spAutoFit/>
          </a:bodyPr>
          <a:p>
            <a:pPr lvl="0" indent="601345" fontAlgn="auto">
              <a:lnSpc>
                <a:spcPct val="150000"/>
              </a:lnSpc>
            </a:pPr>
            <a:r>
              <a:rPr lang="zh-CN" sz="3000">
                <a:solidFill>
                  <a:schemeClr val="bg1"/>
                </a:solidFill>
                <a:sym typeface="+mn-ea"/>
              </a:rPr>
              <a:t>依然是以行为左部点，以列为右部点，平面中点为边，该问题化为两个人在二分图上轮流移动，每个点只能经过最多一次。</a:t>
            </a:r>
            <a:endParaRPr lang="zh-CN" sz="3000">
              <a:solidFill>
                <a:schemeClr val="bg1"/>
              </a:solidFill>
              <a:sym typeface="+mn-ea"/>
            </a:endParaRPr>
          </a:p>
          <a:p>
            <a:pPr lvl="0" indent="601345" fontAlgn="auto">
              <a:lnSpc>
                <a:spcPct val="150000"/>
              </a:lnSpc>
            </a:pPr>
            <a:r>
              <a:rPr lang="zh-CN" sz="3000">
                <a:solidFill>
                  <a:schemeClr val="bg1"/>
                </a:solidFill>
                <a:sym typeface="+mn-ea"/>
              </a:rPr>
              <a:t>若存在完备匹配，则后手胜利</a:t>
            </a:r>
            <a:endParaRPr lang="zh-CN" sz="3000">
              <a:solidFill>
                <a:schemeClr val="bg1"/>
              </a:solidFill>
              <a:sym typeface="+mn-ea"/>
            </a:endParaRPr>
          </a:p>
          <a:p>
            <a:pPr lvl="0" indent="601345" fontAlgn="auto">
              <a:lnSpc>
                <a:spcPct val="150000"/>
              </a:lnSpc>
            </a:pPr>
            <a:r>
              <a:rPr lang="zh-CN" sz="3000">
                <a:solidFill>
                  <a:schemeClr val="bg1"/>
                </a:solidFill>
                <a:sym typeface="+mn-ea"/>
              </a:rPr>
              <a:t>否则先手胜利：先手可选择未匹配点开始，后手必然引向匹配点（否则形成新匹配），先手进而引向该匹配点对应匹配点，后手或者无路可走，或者继续引向匹配点（否则形成增广路），以此类推</a:t>
            </a:r>
            <a:endParaRPr lang="zh-CN" sz="3000">
              <a:solidFill>
                <a:schemeClr val="bg1"/>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 name="文本框 4"/>
          <p:cNvSpPr txBox="1"/>
          <p:nvPr/>
        </p:nvSpPr>
        <p:spPr>
          <a:xfrm>
            <a:off x="1034415" y="1998345"/>
            <a:ext cx="10123805" cy="2168525"/>
          </a:xfrm>
          <a:prstGeom prst="rect">
            <a:avLst/>
          </a:prstGeom>
          <a:noFill/>
          <a:ln w="9525">
            <a:noFill/>
            <a:miter/>
          </a:ln>
        </p:spPr>
        <p:txBody>
          <a:bodyPr wrap="square" anchor="t">
            <a:spAutoFit/>
          </a:bodyPr>
          <a:p>
            <a:pPr lvl="0" indent="601345" fontAlgn="auto">
              <a:lnSpc>
                <a:spcPct val="150000"/>
              </a:lnSpc>
            </a:pPr>
            <a:r>
              <a:rPr lang="zh-CN" sz="3000">
                <a:solidFill>
                  <a:schemeClr val="bg1"/>
                </a:solidFill>
                <a:sym typeface="+mn-ea"/>
              </a:rPr>
              <a:t>二分图最大匹配必须边？（尝试走出一条匹配，非匹配交错的长为偶数的路径或环）</a:t>
            </a:r>
            <a:endParaRPr lang="zh-CN" sz="3000">
              <a:solidFill>
                <a:schemeClr val="bg1"/>
              </a:solidFill>
              <a:sym typeface="+mn-ea"/>
            </a:endParaRPr>
          </a:p>
          <a:p>
            <a:pPr lvl="0" indent="601345" fontAlgn="auto">
              <a:lnSpc>
                <a:spcPct val="150000"/>
              </a:lnSpc>
            </a:pPr>
            <a:r>
              <a:rPr lang="zh-CN" sz="3000">
                <a:solidFill>
                  <a:schemeClr val="bg1"/>
                </a:solidFill>
                <a:sym typeface="+mn-ea"/>
              </a:rPr>
              <a:t>可行边？</a:t>
            </a:r>
            <a:endParaRPr lang="zh-CN" sz="3000">
              <a:solidFill>
                <a:schemeClr val="bg1"/>
              </a:solidFill>
              <a:sym typeface="+mn-ea"/>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43610" y="1040765"/>
            <a:ext cx="10304780" cy="4777105"/>
          </a:xfrm>
          <a:prstGeom prst="rect">
            <a:avLst/>
          </a:prstGeom>
          <a:noFill/>
          <a:ln w="9525">
            <a:noFill/>
            <a:miter/>
          </a:ln>
        </p:spPr>
        <p:txBody>
          <a:bodyPr wrap="square" anchor="t">
            <a:spAutoFit/>
          </a:bodyPr>
          <a:lstStyle/>
          <a:p>
            <a:pPr lvl="0" indent="601345" fontAlgn="auto">
              <a:lnSpc>
                <a:spcPct val="150000"/>
              </a:lnSpc>
            </a:pPr>
            <a:r>
              <a:rPr lang="zh-CN" altLang="en-US" sz="2900">
                <a:solidFill>
                  <a:schemeClr val="bg1"/>
                </a:solidFill>
                <a:latin typeface="Calibri" panose="020F0502020204030204" charset="0"/>
                <a:ea typeface="宋体" panose="02010600030101010101" pitchFamily="2" charset="-122"/>
              </a:rPr>
              <a:t>默认所有边容量</a:t>
            </a:r>
            <a:r>
              <a:rPr lang="en-US" altLang="zh-CN" sz="2900">
                <a:solidFill>
                  <a:schemeClr val="bg1"/>
                </a:solidFill>
                <a:latin typeface="Calibri" panose="020F0502020204030204" charset="0"/>
                <a:ea typeface="宋体" panose="02010600030101010101" pitchFamily="2" charset="-122"/>
              </a:rPr>
              <a:t>&gt;0</a:t>
            </a:r>
            <a:r>
              <a:rPr lang="zh-CN" altLang="en-US" sz="2900">
                <a:solidFill>
                  <a:schemeClr val="bg1"/>
                </a:solidFill>
                <a:latin typeface="Calibri" panose="020F0502020204030204" charset="0"/>
                <a:ea typeface="宋体" panose="02010600030101010101" pitchFamily="2" charset="-122"/>
              </a:rPr>
              <a:t>。</a:t>
            </a:r>
            <a:endParaRPr lang="zh-CN" altLang="en-US" sz="29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900">
                <a:solidFill>
                  <a:schemeClr val="bg1"/>
                </a:solidFill>
                <a:latin typeface="Calibri" panose="020F0502020204030204" charset="0"/>
                <a:ea typeface="宋体" panose="02010600030101010101" pitchFamily="2" charset="-122"/>
              </a:rPr>
              <a:t>最小割的必须边</a:t>
            </a:r>
            <a:r>
              <a:rPr lang="en-US" altLang="zh-CN" sz="2900">
                <a:solidFill>
                  <a:schemeClr val="bg1"/>
                </a:solidFill>
                <a:latin typeface="Calibri" panose="020F0502020204030204" charset="0"/>
                <a:ea typeface="宋体" panose="02010600030101010101" pitchFamily="2" charset="-122"/>
              </a:rPr>
              <a:t>(u,v)</a:t>
            </a:r>
            <a:r>
              <a:rPr lang="zh-CN" altLang="en-US" sz="2900">
                <a:solidFill>
                  <a:schemeClr val="bg1"/>
                </a:solidFill>
                <a:latin typeface="Calibri" panose="020F0502020204030204" charset="0"/>
                <a:ea typeface="宋体" panose="02010600030101010101" pitchFamily="2" charset="-122"/>
              </a:rPr>
              <a:t>（指一定在最小割中的边、等价于扩大容量后能增大最大流，减小流量后能减小最大流的边）（例题：</a:t>
            </a:r>
            <a:r>
              <a:rPr lang="en-US" altLang="zh-CN" sz="2900">
                <a:solidFill>
                  <a:schemeClr val="bg1"/>
                </a:solidFill>
                <a:latin typeface="Calibri" panose="020F0502020204030204" charset="0"/>
                <a:ea typeface="宋体" panose="02010600030101010101" pitchFamily="2" charset="-122"/>
              </a:rPr>
              <a:t>POJ 3209</a:t>
            </a:r>
            <a:r>
              <a:rPr lang="zh-CN" altLang="en-US" sz="2900">
                <a:solidFill>
                  <a:schemeClr val="bg1"/>
                </a:solidFill>
                <a:latin typeface="Calibri" panose="020F0502020204030204" charset="0"/>
                <a:ea typeface="宋体" panose="02010600030101010101" pitchFamily="2" charset="-122"/>
              </a:rPr>
              <a:t>）</a:t>
            </a:r>
            <a:endParaRPr lang="zh-CN" altLang="en-US" sz="2900">
              <a:solidFill>
                <a:schemeClr val="bg1"/>
              </a:solidFill>
              <a:latin typeface="Calibri" panose="020F0502020204030204" charset="0"/>
              <a:ea typeface="宋体" panose="02010600030101010101" pitchFamily="2" charset="-122"/>
            </a:endParaRPr>
          </a:p>
          <a:p>
            <a:pPr lvl="0" indent="601345" fontAlgn="auto">
              <a:lnSpc>
                <a:spcPct val="150000"/>
              </a:lnSpc>
            </a:pPr>
            <a:r>
              <a:rPr lang="en-US" altLang="zh-CN" sz="2900">
                <a:solidFill>
                  <a:schemeClr val="bg1"/>
                </a:solidFill>
                <a:latin typeface="Calibri" panose="020F0502020204030204" charset="0"/>
                <a:ea typeface="宋体" panose="02010600030101010101" pitchFamily="2" charset="-122"/>
              </a:rPr>
              <a:t>1.</a:t>
            </a:r>
            <a:r>
              <a:rPr lang="zh-CN" altLang="en-US" sz="2900">
                <a:solidFill>
                  <a:schemeClr val="bg1"/>
                </a:solidFill>
                <a:latin typeface="Calibri" panose="020F0502020204030204" charset="0"/>
                <a:ea typeface="宋体" panose="02010600030101010101" pitchFamily="2" charset="-122"/>
              </a:rPr>
              <a:t>满流。</a:t>
            </a:r>
            <a:endParaRPr lang="zh-CN" altLang="en-US" sz="2900">
              <a:solidFill>
                <a:schemeClr val="bg1"/>
              </a:solidFill>
              <a:latin typeface="Calibri" panose="020F0502020204030204" charset="0"/>
              <a:ea typeface="宋体" panose="02010600030101010101" pitchFamily="2" charset="-122"/>
            </a:endParaRPr>
          </a:p>
          <a:p>
            <a:pPr lvl="0" indent="601345" fontAlgn="auto">
              <a:lnSpc>
                <a:spcPct val="150000"/>
              </a:lnSpc>
            </a:pPr>
            <a:r>
              <a:rPr lang="en-US" altLang="zh-CN" sz="2900">
                <a:solidFill>
                  <a:schemeClr val="bg1"/>
                </a:solidFill>
                <a:latin typeface="Calibri" panose="020F0502020204030204" charset="0"/>
                <a:ea typeface="宋体" panose="02010600030101010101" pitchFamily="2" charset="-122"/>
              </a:rPr>
              <a:t>2.</a:t>
            </a:r>
            <a:r>
              <a:rPr lang="zh-CN" altLang="en-US" sz="2900">
                <a:solidFill>
                  <a:schemeClr val="bg1"/>
                </a:solidFill>
                <a:latin typeface="Calibri" panose="020F0502020204030204" charset="0"/>
                <a:ea typeface="宋体" panose="02010600030101010101" pitchFamily="2" charset="-122"/>
              </a:rPr>
              <a:t>残存网络上</a:t>
            </a:r>
            <a:r>
              <a:rPr lang="en-US" altLang="zh-CN" sz="2900">
                <a:solidFill>
                  <a:schemeClr val="bg1"/>
                </a:solidFill>
                <a:latin typeface="Calibri" panose="020F0502020204030204" charset="0"/>
                <a:ea typeface="宋体" panose="02010600030101010101" pitchFamily="2" charset="-122"/>
              </a:rPr>
              <a:t>S</a:t>
            </a:r>
            <a:r>
              <a:rPr lang="zh-CN" altLang="en-US" sz="2900">
                <a:solidFill>
                  <a:schemeClr val="bg1"/>
                </a:solidFill>
                <a:latin typeface="Calibri" panose="020F0502020204030204" charset="0"/>
                <a:ea typeface="宋体" panose="02010600030101010101" pitchFamily="2" charset="-122"/>
              </a:rPr>
              <a:t>可到达</a:t>
            </a:r>
            <a:r>
              <a:rPr lang="en-US" altLang="zh-CN" sz="2900">
                <a:solidFill>
                  <a:schemeClr val="bg1"/>
                </a:solidFill>
                <a:latin typeface="Calibri" panose="020F0502020204030204" charset="0"/>
                <a:ea typeface="宋体" panose="02010600030101010101" pitchFamily="2" charset="-122"/>
              </a:rPr>
              <a:t>u</a:t>
            </a:r>
            <a:r>
              <a:rPr lang="zh-CN" altLang="en-US" sz="2900">
                <a:solidFill>
                  <a:schemeClr val="bg1"/>
                </a:solidFill>
                <a:latin typeface="Calibri" panose="020F0502020204030204" charset="0"/>
                <a:ea typeface="宋体" panose="02010600030101010101" pitchFamily="2" charset="-122"/>
              </a:rPr>
              <a:t>，</a:t>
            </a:r>
            <a:r>
              <a:rPr lang="en-US" altLang="zh-CN" sz="2900">
                <a:solidFill>
                  <a:schemeClr val="bg1"/>
                </a:solidFill>
                <a:latin typeface="Calibri" panose="020F0502020204030204" charset="0"/>
                <a:ea typeface="宋体" panose="02010600030101010101" pitchFamily="2" charset="-122"/>
              </a:rPr>
              <a:t>v</a:t>
            </a:r>
            <a:r>
              <a:rPr lang="zh-CN" altLang="en-US" sz="2900">
                <a:solidFill>
                  <a:schemeClr val="bg1"/>
                </a:solidFill>
                <a:latin typeface="Calibri" panose="020F0502020204030204" charset="0"/>
                <a:ea typeface="宋体" panose="02010600030101010101" pitchFamily="2" charset="-122"/>
              </a:rPr>
              <a:t>可到达</a:t>
            </a:r>
            <a:r>
              <a:rPr lang="en-US" altLang="zh-CN" sz="2900">
                <a:solidFill>
                  <a:schemeClr val="bg1"/>
                </a:solidFill>
                <a:latin typeface="Calibri" panose="020F0502020204030204" charset="0"/>
                <a:ea typeface="宋体" panose="02010600030101010101" pitchFamily="2" charset="-122"/>
              </a:rPr>
              <a:t>T.</a:t>
            </a:r>
            <a:endParaRPr lang="en-US" altLang="zh-CN" sz="29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900">
                <a:solidFill>
                  <a:schemeClr val="bg1"/>
                </a:solidFill>
                <a:latin typeface="Calibri" panose="020F0502020204030204" charset="0"/>
                <a:ea typeface="宋体" panose="02010600030101010101" pitchFamily="2" charset="-122"/>
              </a:rPr>
              <a:t>残存网络上从</a:t>
            </a:r>
            <a:r>
              <a:rPr lang="en-US" altLang="zh-CN" sz="2900">
                <a:solidFill>
                  <a:schemeClr val="bg1"/>
                </a:solidFill>
                <a:latin typeface="Calibri" panose="020F0502020204030204" charset="0"/>
                <a:ea typeface="宋体" panose="02010600030101010101" pitchFamily="2" charset="-122"/>
              </a:rPr>
              <a:t>S</a:t>
            </a:r>
            <a:r>
              <a:rPr lang="zh-CN" altLang="en-US" sz="2900">
                <a:solidFill>
                  <a:schemeClr val="bg1"/>
                </a:solidFill>
                <a:latin typeface="Calibri" panose="020F0502020204030204" charset="0"/>
                <a:ea typeface="宋体" panose="02010600030101010101" pitchFamily="2" charset="-122"/>
              </a:rPr>
              <a:t>做</a:t>
            </a:r>
            <a:r>
              <a:rPr lang="en-US" altLang="zh-CN" sz="2900">
                <a:solidFill>
                  <a:schemeClr val="bg1"/>
                </a:solidFill>
                <a:latin typeface="Calibri" panose="020F0502020204030204" charset="0"/>
                <a:ea typeface="宋体" panose="02010600030101010101" pitchFamily="2" charset="-122"/>
              </a:rPr>
              <a:t>bfs</a:t>
            </a:r>
            <a:r>
              <a:rPr lang="zh-CN" altLang="en-US" sz="2900">
                <a:solidFill>
                  <a:schemeClr val="bg1"/>
                </a:solidFill>
                <a:latin typeface="Calibri" panose="020F0502020204030204" charset="0"/>
                <a:ea typeface="宋体" panose="02010600030101010101" pitchFamily="2" charset="-122"/>
              </a:rPr>
              <a:t>，</a:t>
            </a:r>
            <a:r>
              <a:rPr lang="en-US" altLang="zh-CN" sz="2900">
                <a:solidFill>
                  <a:schemeClr val="bg1"/>
                </a:solidFill>
                <a:latin typeface="Calibri" panose="020F0502020204030204" charset="0"/>
                <a:ea typeface="宋体" panose="02010600030101010101" pitchFamily="2" charset="-122"/>
              </a:rPr>
              <a:t>T</a:t>
            </a:r>
            <a:r>
              <a:rPr lang="zh-CN" altLang="en-US" sz="2900">
                <a:solidFill>
                  <a:schemeClr val="bg1"/>
                </a:solidFill>
                <a:latin typeface="Calibri" panose="020F0502020204030204" charset="0"/>
                <a:ea typeface="宋体" panose="02010600030101010101" pitchFamily="2" charset="-122"/>
              </a:rPr>
              <a:t>做反向</a:t>
            </a:r>
            <a:r>
              <a:rPr lang="en-US" altLang="zh-CN" sz="2900">
                <a:solidFill>
                  <a:schemeClr val="bg1"/>
                </a:solidFill>
                <a:latin typeface="Calibri" panose="020F0502020204030204" charset="0"/>
                <a:ea typeface="宋体" panose="02010600030101010101" pitchFamily="2" charset="-122"/>
              </a:rPr>
              <a:t>bfs</a:t>
            </a:r>
            <a:r>
              <a:rPr lang="zh-CN" altLang="en-US" sz="2900">
                <a:solidFill>
                  <a:schemeClr val="bg1"/>
                </a:solidFill>
                <a:latin typeface="Calibri" panose="020F0502020204030204" charset="0"/>
                <a:ea typeface="宋体" panose="02010600030101010101" pitchFamily="2" charset="-122"/>
              </a:rPr>
              <a:t>，标记点与</a:t>
            </a:r>
            <a:r>
              <a:rPr lang="en-US" altLang="zh-CN" sz="2900">
                <a:solidFill>
                  <a:schemeClr val="bg1"/>
                </a:solidFill>
                <a:latin typeface="Calibri" panose="020F0502020204030204" charset="0"/>
                <a:ea typeface="宋体" panose="02010600030101010101" pitchFamily="2" charset="-122"/>
              </a:rPr>
              <a:t>S,T</a:t>
            </a:r>
            <a:r>
              <a:rPr lang="zh-CN" altLang="en-US" sz="2900">
                <a:solidFill>
                  <a:schemeClr val="bg1"/>
                </a:solidFill>
                <a:latin typeface="Calibri" panose="020F0502020204030204" charset="0"/>
                <a:ea typeface="宋体" panose="02010600030101010101" pitchFamily="2" charset="-122"/>
              </a:rPr>
              <a:t>的关系即可。</a:t>
            </a:r>
            <a:endParaRPr lang="zh-CN" altLang="en-US" sz="2900">
              <a:solidFill>
                <a:schemeClr val="bg1"/>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775" y="798195"/>
            <a:ext cx="10458450" cy="5262245"/>
          </a:xfrm>
          <a:prstGeom prst="rect">
            <a:avLst/>
          </a:prstGeom>
          <a:noFill/>
          <a:ln w="9525">
            <a:noFill/>
            <a:miter/>
          </a:ln>
        </p:spPr>
        <p:txBody>
          <a:bodyPr wrap="square" anchor="t">
            <a:spAutoFit/>
          </a:bodyPr>
          <a:lstStyle/>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最小割的可行边</a:t>
            </a:r>
            <a:r>
              <a:rPr lang="en-US" altLang="zh-CN" sz="2800">
                <a:solidFill>
                  <a:schemeClr val="bg1"/>
                </a:solidFill>
                <a:latin typeface="Calibri" panose="020F0502020204030204" charset="0"/>
                <a:ea typeface="宋体" panose="02010600030101010101" pitchFamily="2" charset="-122"/>
              </a:rPr>
              <a:t>(u,v)</a:t>
            </a:r>
            <a:r>
              <a:rPr lang="zh-CN" altLang="en-US" sz="2800">
                <a:solidFill>
                  <a:schemeClr val="bg1"/>
                </a:solidFill>
                <a:latin typeface="Calibri" panose="020F0502020204030204" charset="0"/>
                <a:ea typeface="宋体" panose="02010600030101010101" pitchFamily="2" charset="-122"/>
              </a:rPr>
              <a:t>（指至少存在一组最小割中的边，等价于减小后能减小最大流的边，包含必须边）（例题：</a:t>
            </a:r>
            <a:r>
              <a:rPr lang="en-US" altLang="zh-CN" sz="2800">
                <a:solidFill>
                  <a:schemeClr val="bg1"/>
                </a:solidFill>
                <a:latin typeface="Calibri" panose="020F0502020204030204" charset="0"/>
                <a:ea typeface="宋体" panose="02010600030101010101" pitchFamily="2" charset="-122"/>
              </a:rPr>
              <a:t>BZOJ 1797</a:t>
            </a:r>
            <a:r>
              <a:rPr lang="zh-CN" altLang="en-US" sz="2800">
                <a:solidFill>
                  <a:schemeClr val="bg1"/>
                </a:solidFill>
                <a:latin typeface="Calibri" panose="020F0502020204030204" charset="0"/>
                <a:ea typeface="宋体" panose="02010600030101010101" pitchFamily="2" charset="-122"/>
              </a:rPr>
              <a:t>）</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en-US" altLang="zh-CN" sz="2800">
                <a:solidFill>
                  <a:schemeClr val="bg1"/>
                </a:solidFill>
                <a:latin typeface="Calibri" panose="020F0502020204030204" charset="0"/>
                <a:ea typeface="宋体" panose="02010600030101010101" pitchFamily="2" charset="-122"/>
              </a:rPr>
              <a:t>1.</a:t>
            </a:r>
            <a:r>
              <a:rPr lang="zh-CN" altLang="en-US" sz="2800">
                <a:solidFill>
                  <a:schemeClr val="bg1"/>
                </a:solidFill>
                <a:latin typeface="Calibri" panose="020F0502020204030204" charset="0"/>
                <a:ea typeface="宋体" panose="02010600030101010101" pitchFamily="2" charset="-122"/>
              </a:rPr>
              <a:t>满流。</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en-US" altLang="zh-CN" sz="2800">
                <a:solidFill>
                  <a:schemeClr val="bg1"/>
                </a:solidFill>
                <a:latin typeface="Calibri" panose="020F0502020204030204" charset="0"/>
                <a:ea typeface="宋体" panose="02010600030101010101" pitchFamily="2" charset="-122"/>
              </a:rPr>
              <a:t>2.</a:t>
            </a:r>
            <a:r>
              <a:rPr lang="zh-CN" altLang="en-US" sz="2800">
                <a:solidFill>
                  <a:schemeClr val="bg1"/>
                </a:solidFill>
                <a:latin typeface="Calibri" panose="020F0502020204030204" charset="0"/>
                <a:ea typeface="宋体" panose="02010600030101010101" pitchFamily="2" charset="-122"/>
              </a:rPr>
              <a:t>残存网络上不存在另一条路径使</a:t>
            </a:r>
            <a:r>
              <a:rPr lang="en-US" altLang="zh-CN" sz="2800">
                <a:solidFill>
                  <a:schemeClr val="bg1"/>
                </a:solidFill>
                <a:latin typeface="Calibri" panose="020F0502020204030204" charset="0"/>
                <a:ea typeface="宋体" panose="02010600030101010101" pitchFamily="2" charset="-122"/>
              </a:rPr>
              <a:t>u</a:t>
            </a:r>
            <a:r>
              <a:rPr lang="zh-CN" altLang="en-US" sz="2800">
                <a:solidFill>
                  <a:schemeClr val="bg1"/>
                </a:solidFill>
                <a:latin typeface="Calibri" panose="020F0502020204030204" charset="0"/>
                <a:ea typeface="宋体" panose="02010600030101010101" pitchFamily="2" charset="-122"/>
              </a:rPr>
              <a:t>到达</a:t>
            </a:r>
            <a:r>
              <a:rPr lang="en-US" altLang="zh-CN" sz="2800">
                <a:solidFill>
                  <a:schemeClr val="bg1"/>
                </a:solidFill>
                <a:latin typeface="Calibri" panose="020F0502020204030204" charset="0"/>
                <a:ea typeface="宋体" panose="02010600030101010101" pitchFamily="2" charset="-122"/>
              </a:rPr>
              <a:t>v</a:t>
            </a:r>
            <a:r>
              <a:rPr lang="zh-CN" altLang="en-US" sz="2800">
                <a:solidFill>
                  <a:schemeClr val="bg1"/>
                </a:solidFill>
                <a:latin typeface="Calibri" panose="020F0502020204030204" charset="0"/>
                <a:ea typeface="宋体" panose="02010600030101010101" pitchFamily="2" charset="-122"/>
              </a:rPr>
              <a:t>。</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en-US" altLang="zh-CN" sz="2800">
                <a:solidFill>
                  <a:schemeClr val="bg1"/>
                </a:solidFill>
                <a:latin typeface="Calibri" panose="020F0502020204030204" charset="0"/>
                <a:ea typeface="宋体" panose="02010600030101010101" pitchFamily="2" charset="-122"/>
              </a:rPr>
              <a:t>f(u,v)&gt;0</a:t>
            </a:r>
            <a:r>
              <a:rPr lang="zh-CN" altLang="en-US" sz="2800">
                <a:solidFill>
                  <a:schemeClr val="bg1"/>
                </a:solidFill>
                <a:latin typeface="Calibri" panose="020F0502020204030204" charset="0"/>
                <a:ea typeface="宋体" panose="02010600030101010101" pitchFamily="2" charset="-122"/>
              </a:rPr>
              <a:t>，所以</a:t>
            </a:r>
            <a:r>
              <a:rPr lang="en-US" altLang="zh-CN" sz="2800">
                <a:solidFill>
                  <a:schemeClr val="bg1"/>
                </a:solidFill>
                <a:latin typeface="Calibri" panose="020F0502020204030204" charset="0"/>
                <a:ea typeface="宋体" panose="02010600030101010101" pitchFamily="2" charset="-122"/>
              </a:rPr>
              <a:t>c(v,u)&gt;0</a:t>
            </a:r>
            <a:r>
              <a:rPr lang="zh-CN" altLang="en-US" sz="2800">
                <a:solidFill>
                  <a:schemeClr val="bg1"/>
                </a:solidFill>
                <a:latin typeface="Calibri" panose="020F0502020204030204" charset="0"/>
                <a:ea typeface="宋体" panose="02010600030101010101" pitchFamily="2" charset="-122"/>
              </a:rPr>
              <a:t>，即</a:t>
            </a:r>
            <a:r>
              <a:rPr lang="en-US" altLang="zh-CN" sz="2800">
                <a:solidFill>
                  <a:schemeClr val="bg1"/>
                </a:solidFill>
                <a:latin typeface="Calibri" panose="020F0502020204030204" charset="0"/>
                <a:ea typeface="宋体" panose="02010600030101010101" pitchFamily="2" charset="-122"/>
              </a:rPr>
              <a:t>v</a:t>
            </a:r>
            <a:r>
              <a:rPr lang="zh-CN" altLang="en-US" sz="2800">
                <a:solidFill>
                  <a:schemeClr val="bg1"/>
                </a:solidFill>
                <a:latin typeface="Calibri" panose="020F0502020204030204" charset="0"/>
                <a:ea typeface="宋体" panose="02010600030101010101" pitchFamily="2" charset="-122"/>
              </a:rPr>
              <a:t>可到达</a:t>
            </a:r>
            <a:r>
              <a:rPr lang="en-US" altLang="zh-CN" sz="2800">
                <a:solidFill>
                  <a:schemeClr val="bg1"/>
                </a:solidFill>
                <a:latin typeface="Calibri" panose="020F0502020204030204" charset="0"/>
                <a:ea typeface="宋体" panose="02010600030101010101" pitchFamily="2" charset="-122"/>
              </a:rPr>
              <a:t>u</a:t>
            </a:r>
            <a:r>
              <a:rPr lang="zh-CN" altLang="en-US" sz="2800">
                <a:solidFill>
                  <a:schemeClr val="bg1"/>
                </a:solidFill>
                <a:latin typeface="Calibri" panose="020F0502020204030204" charset="0"/>
                <a:ea typeface="宋体" panose="02010600030101010101" pitchFamily="2" charset="-122"/>
              </a:rPr>
              <a:t>，若</a:t>
            </a:r>
            <a:r>
              <a:rPr lang="en-US" altLang="zh-CN" sz="2800">
                <a:solidFill>
                  <a:schemeClr val="bg1"/>
                </a:solidFill>
                <a:latin typeface="Calibri" panose="020F0502020204030204" charset="0"/>
                <a:ea typeface="宋体" panose="02010600030101010101" pitchFamily="2" charset="-122"/>
              </a:rPr>
              <a:t>u</a:t>
            </a:r>
            <a:r>
              <a:rPr lang="zh-CN" altLang="en-US" sz="2800">
                <a:solidFill>
                  <a:schemeClr val="bg1"/>
                </a:solidFill>
                <a:latin typeface="Calibri" panose="020F0502020204030204" charset="0"/>
                <a:ea typeface="宋体" panose="02010600030101010101" pitchFamily="2" charset="-122"/>
              </a:rPr>
              <a:t>可到达</a:t>
            </a:r>
            <a:r>
              <a:rPr lang="en-US" altLang="zh-CN" sz="2800">
                <a:solidFill>
                  <a:schemeClr val="bg1"/>
                </a:solidFill>
                <a:latin typeface="Calibri" panose="020F0502020204030204" charset="0"/>
                <a:ea typeface="宋体" panose="02010600030101010101" pitchFamily="2" charset="-122"/>
              </a:rPr>
              <a:t>v</a:t>
            </a:r>
            <a:r>
              <a:rPr lang="zh-CN" altLang="en-US" sz="2800">
                <a:solidFill>
                  <a:schemeClr val="bg1"/>
                </a:solidFill>
                <a:latin typeface="Calibri" panose="020F0502020204030204" charset="0"/>
                <a:ea typeface="宋体" panose="02010600030101010101" pitchFamily="2" charset="-122"/>
              </a:rPr>
              <a:t>，则</a:t>
            </a:r>
            <a:r>
              <a:rPr lang="en-US" altLang="zh-CN" sz="2800">
                <a:solidFill>
                  <a:schemeClr val="bg1"/>
                </a:solidFill>
                <a:latin typeface="Calibri" panose="020F0502020204030204" charset="0"/>
                <a:ea typeface="宋体" panose="02010600030101010101" pitchFamily="2" charset="-122"/>
              </a:rPr>
              <a:t>u,v</a:t>
            </a:r>
            <a:r>
              <a:rPr lang="zh-CN" altLang="en-US" sz="2800">
                <a:solidFill>
                  <a:schemeClr val="bg1"/>
                </a:solidFill>
                <a:latin typeface="Calibri" panose="020F0502020204030204" charset="0"/>
                <a:ea typeface="宋体" panose="02010600030101010101" pitchFamily="2" charset="-122"/>
              </a:rPr>
              <a:t>在同一</a:t>
            </a:r>
            <a:r>
              <a:rPr lang="en-US" altLang="zh-CN" sz="2800">
                <a:solidFill>
                  <a:schemeClr val="bg1"/>
                </a:solidFill>
                <a:latin typeface="Calibri" panose="020F0502020204030204" charset="0"/>
                <a:ea typeface="宋体" panose="02010600030101010101" pitchFamily="2" charset="-122"/>
              </a:rPr>
              <a:t>SCC</a:t>
            </a:r>
            <a:r>
              <a:rPr lang="zh-CN" altLang="en-US" sz="2800">
                <a:solidFill>
                  <a:schemeClr val="bg1"/>
                </a:solidFill>
                <a:latin typeface="Calibri" panose="020F0502020204030204" charset="0"/>
                <a:ea typeface="宋体" panose="02010600030101010101" pitchFamily="2" charset="-122"/>
              </a:rPr>
              <a:t>内。</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残存网络上做</a:t>
            </a:r>
            <a:r>
              <a:rPr lang="en-US" altLang="zh-CN" sz="2800">
                <a:solidFill>
                  <a:schemeClr val="bg1"/>
                </a:solidFill>
                <a:latin typeface="Calibri" panose="020F0502020204030204" charset="0"/>
                <a:ea typeface="宋体" panose="02010600030101010101" pitchFamily="2" charset="-122"/>
              </a:rPr>
              <a:t>tarjan</a:t>
            </a:r>
            <a:r>
              <a:rPr lang="zh-CN" altLang="en-US" sz="2800">
                <a:solidFill>
                  <a:schemeClr val="bg1"/>
                </a:solidFill>
                <a:latin typeface="Calibri" panose="020F0502020204030204" charset="0"/>
                <a:ea typeface="宋体" panose="02010600030101010101" pitchFamily="2" charset="-122"/>
              </a:rPr>
              <a:t>，边满流且</a:t>
            </a:r>
            <a:r>
              <a:rPr lang="en-US" altLang="zh-CN" sz="2800">
                <a:solidFill>
                  <a:schemeClr val="bg1"/>
                </a:solidFill>
                <a:latin typeface="Calibri" panose="020F0502020204030204" charset="0"/>
                <a:ea typeface="宋体" panose="02010600030101010101" pitchFamily="2" charset="-122"/>
              </a:rPr>
              <a:t>belong[u]!=belong[v]</a:t>
            </a:r>
            <a:r>
              <a:rPr lang="zh-CN" altLang="en-US" sz="2800">
                <a:solidFill>
                  <a:schemeClr val="bg1"/>
                </a:solidFill>
                <a:latin typeface="Calibri" panose="020F0502020204030204" charset="0"/>
                <a:ea typeface="宋体" panose="02010600030101010101" pitchFamily="2" charset="-122"/>
              </a:rPr>
              <a:t>即为可行边。</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对于必须边</a:t>
            </a:r>
            <a:r>
              <a:rPr lang="en-US" altLang="zh-CN" sz="2800">
                <a:solidFill>
                  <a:schemeClr val="bg1"/>
                </a:solidFill>
                <a:latin typeface="Calibri" panose="020F0502020204030204" charset="0"/>
                <a:ea typeface="宋体" panose="02010600030101010101" pitchFamily="2" charset="-122"/>
              </a:rPr>
              <a:t>,belong[u]=belong[S],belong[v]=belong[T]</a:t>
            </a:r>
            <a:r>
              <a:rPr lang="zh-CN" altLang="en-US" sz="2800">
                <a:solidFill>
                  <a:schemeClr val="bg1"/>
                </a:solidFill>
                <a:latin typeface="Calibri" panose="020F0502020204030204" charset="0"/>
                <a:ea typeface="宋体" panose="02010600030101010101" pitchFamily="2" charset="-122"/>
              </a:rPr>
              <a:t>也可说明。</a:t>
            </a:r>
            <a:endParaRPr lang="zh-CN" altLang="en-US" sz="2800">
              <a:solidFill>
                <a:schemeClr val="bg1"/>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fade">
                                      <p:cBhvr>
                                        <p:cTn id="1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34415" y="342265"/>
            <a:ext cx="10123805" cy="6323965"/>
          </a:xfrm>
          <a:prstGeom prst="rect">
            <a:avLst/>
          </a:prstGeom>
          <a:noFill/>
          <a:ln w="9525">
            <a:noFill/>
            <a:miter/>
          </a:ln>
        </p:spPr>
        <p:txBody>
          <a:bodyPr wrap="square" anchor="t">
            <a:spAutoFit/>
          </a:bodyPr>
          <a:p>
            <a:pPr lvl="0" indent="601345" fontAlgn="auto">
              <a:lnSpc>
                <a:spcPct val="150000"/>
              </a:lnSpc>
            </a:pPr>
            <a:r>
              <a:rPr lang="zh-CN" sz="3000">
                <a:solidFill>
                  <a:schemeClr val="bg1"/>
                </a:solidFill>
                <a:sym typeface="+mn-ea"/>
              </a:rPr>
              <a:t>给定平面上N个点，求一个最大的集合S，使得S内任意两点的欧几里得距离均不大于K。</a:t>
            </a:r>
            <a:endParaRPr lang="zh-CN" sz="3000">
              <a:solidFill>
                <a:schemeClr val="bg1"/>
              </a:solidFill>
              <a:sym typeface="+mn-ea"/>
            </a:endParaRPr>
          </a:p>
          <a:p>
            <a:pPr lvl="0" indent="601345" fontAlgn="auto">
              <a:lnSpc>
                <a:spcPct val="150000"/>
              </a:lnSpc>
            </a:pPr>
            <a:r>
              <a:rPr lang="zh-CN" sz="3000">
                <a:solidFill>
                  <a:schemeClr val="bg1"/>
                </a:solidFill>
                <a:sym typeface="+mn-ea"/>
              </a:rPr>
              <a:t>N&lt;=100</a:t>
            </a:r>
            <a:endParaRPr lang="zh-CN" sz="3000">
              <a:solidFill>
                <a:schemeClr val="bg1"/>
              </a:solidFill>
              <a:sym typeface="+mn-ea"/>
            </a:endParaRPr>
          </a:p>
          <a:p>
            <a:pPr lvl="0" indent="601345" fontAlgn="auto">
              <a:lnSpc>
                <a:spcPct val="150000"/>
              </a:lnSpc>
            </a:pPr>
            <a:r>
              <a:rPr lang="zh-CN" sz="3000">
                <a:solidFill>
                  <a:schemeClr val="bg1"/>
                </a:solidFill>
                <a:sym typeface="+mn-ea"/>
              </a:rPr>
              <a:t>枚举集合</a:t>
            </a:r>
            <a:r>
              <a:rPr lang="en-US" altLang="zh-CN" sz="3000">
                <a:solidFill>
                  <a:schemeClr val="bg1"/>
                </a:solidFill>
                <a:sym typeface="+mn-ea"/>
              </a:rPr>
              <a:t>S</a:t>
            </a:r>
            <a:r>
              <a:rPr lang="zh-CN" altLang="en-US" sz="3000">
                <a:solidFill>
                  <a:schemeClr val="bg1"/>
                </a:solidFill>
                <a:sym typeface="+mn-ea"/>
              </a:rPr>
              <a:t>内最远的点对</a:t>
            </a:r>
            <a:r>
              <a:rPr lang="en-US" altLang="zh-CN" sz="3000">
                <a:solidFill>
                  <a:schemeClr val="bg1"/>
                </a:solidFill>
                <a:sym typeface="+mn-ea"/>
              </a:rPr>
              <a:t>a,b(dis</a:t>
            </a:r>
            <a:r>
              <a:rPr lang="en-US" altLang="zh-CN" sz="3000" baseline="-25000">
                <a:solidFill>
                  <a:schemeClr val="bg1"/>
                </a:solidFill>
                <a:sym typeface="+mn-ea"/>
              </a:rPr>
              <a:t>ab</a:t>
            </a:r>
            <a:r>
              <a:rPr lang="en-US" altLang="zh-CN" sz="3000">
                <a:solidFill>
                  <a:schemeClr val="bg1"/>
                </a:solidFill>
                <a:sym typeface="+mn-ea"/>
              </a:rPr>
              <a:t> &lt;= K)</a:t>
            </a:r>
            <a:r>
              <a:rPr lang="zh-CN" sz="3000">
                <a:solidFill>
                  <a:schemeClr val="bg1"/>
                </a:solidFill>
                <a:sym typeface="+mn-ea"/>
              </a:rPr>
              <a:t>，则可以保证</a:t>
            </a:r>
            <a:r>
              <a:rPr lang="en-US" altLang="zh-CN" sz="3000">
                <a:solidFill>
                  <a:schemeClr val="bg1"/>
                </a:solidFill>
                <a:sym typeface="+mn-ea"/>
              </a:rPr>
              <a:t>S</a:t>
            </a:r>
            <a:r>
              <a:rPr lang="zh-CN" altLang="en-US" sz="3000">
                <a:solidFill>
                  <a:schemeClr val="bg1"/>
                </a:solidFill>
                <a:sym typeface="+mn-ea"/>
              </a:rPr>
              <a:t>中</a:t>
            </a:r>
            <a:r>
              <a:rPr lang="zh-CN" sz="3000">
                <a:solidFill>
                  <a:schemeClr val="bg1"/>
                </a:solidFill>
                <a:sym typeface="+mn-ea"/>
              </a:rPr>
              <a:t>其余的点在如图A或者B中（否则</a:t>
            </a:r>
            <a:r>
              <a:rPr lang="en-US" altLang="zh-CN" sz="3000">
                <a:solidFill>
                  <a:schemeClr val="bg1"/>
                </a:solidFill>
                <a:sym typeface="+mn-ea"/>
              </a:rPr>
              <a:t>				 dis&gt;dis</a:t>
            </a:r>
            <a:r>
              <a:rPr lang="en-US" altLang="zh-CN" sz="3000" baseline="-25000">
                <a:solidFill>
                  <a:schemeClr val="bg1"/>
                </a:solidFill>
                <a:sym typeface="+mn-ea"/>
              </a:rPr>
              <a:t>ab</a:t>
            </a:r>
            <a:r>
              <a:rPr lang="zh-CN" altLang="en-US" sz="3000">
                <a:solidFill>
                  <a:schemeClr val="bg1"/>
                </a:solidFill>
                <a:sym typeface="+mn-ea"/>
              </a:rPr>
              <a:t>）</a:t>
            </a:r>
            <a:r>
              <a:rPr lang="zh-CN" sz="3000">
                <a:solidFill>
                  <a:schemeClr val="bg1"/>
                </a:solidFill>
                <a:sym typeface="+mn-ea"/>
              </a:rPr>
              <a:t>，我们在A与B间</a:t>
            </a:r>
            <a:r>
              <a:rPr lang="en-US" altLang="zh-CN" sz="3000">
                <a:solidFill>
                  <a:schemeClr val="bg1"/>
                </a:solidFill>
                <a:sym typeface="+mn-ea"/>
              </a:rPr>
              <a:t>dis</a:t>
            </a:r>
            <a:r>
              <a:rPr lang="zh-CN" sz="3000">
                <a:solidFill>
                  <a:schemeClr val="bg1"/>
                </a:solidFill>
                <a:sym typeface="+mn-ea"/>
              </a:rPr>
              <a:t>&gt;</a:t>
            </a:r>
            <a:r>
              <a:rPr lang="en-US" altLang="zh-CN" sz="3000">
                <a:solidFill>
                  <a:schemeClr val="bg1"/>
                </a:solidFill>
                <a:sym typeface="+mn-ea"/>
              </a:rPr>
              <a:t>dis</a:t>
            </a:r>
            <a:r>
              <a:rPr lang="en-US" altLang="zh-CN" sz="3000" baseline="-25000">
                <a:solidFill>
                  <a:schemeClr val="bg1"/>
                </a:solidFill>
                <a:sym typeface="+mn-ea"/>
              </a:rPr>
              <a:t>ab				         </a:t>
            </a:r>
            <a:r>
              <a:rPr lang="zh-CN" sz="3000">
                <a:solidFill>
                  <a:schemeClr val="bg1"/>
                </a:solidFill>
                <a:sym typeface="+mn-ea"/>
              </a:rPr>
              <a:t>的点间连边，因为A或B中任意两点                                            距离&lt;=</a:t>
            </a:r>
            <a:r>
              <a:rPr lang="en-US" altLang="zh-CN" sz="3000">
                <a:solidFill>
                  <a:schemeClr val="bg1"/>
                </a:solidFill>
                <a:sym typeface="+mn-ea"/>
              </a:rPr>
              <a:t>dis</a:t>
            </a:r>
            <a:r>
              <a:rPr lang="en-US" altLang="zh-CN" sz="3000" baseline="-25000">
                <a:solidFill>
                  <a:schemeClr val="bg1"/>
                </a:solidFill>
                <a:sym typeface="+mn-ea"/>
              </a:rPr>
              <a:t>ab</a:t>
            </a:r>
            <a:r>
              <a:rPr lang="zh-CN" sz="3000">
                <a:solidFill>
                  <a:schemeClr val="bg1"/>
                </a:solidFill>
                <a:sym typeface="+mn-ea"/>
              </a:rPr>
              <a:t>，所以构成二分图，则                                                  最大独立集就是以</a:t>
            </a:r>
            <a:r>
              <a:rPr lang="en-US" altLang="zh-CN" sz="3000">
                <a:solidFill>
                  <a:schemeClr val="bg1"/>
                </a:solidFill>
                <a:sym typeface="+mn-ea"/>
              </a:rPr>
              <a:t>a,b</a:t>
            </a:r>
            <a:r>
              <a:rPr lang="zh-CN" altLang="en-US" sz="3000">
                <a:solidFill>
                  <a:schemeClr val="bg1"/>
                </a:solidFill>
                <a:sym typeface="+mn-ea"/>
              </a:rPr>
              <a:t>为最远点对</a:t>
            </a:r>
            <a:r>
              <a:rPr lang="zh-CN" sz="3000">
                <a:solidFill>
                  <a:schemeClr val="bg1"/>
                </a:solidFill>
                <a:sym typeface="+mn-ea"/>
              </a:rPr>
              <a:t>的答案</a:t>
            </a:r>
            <a:endParaRPr lang="zh-CN" sz="3000">
              <a:solidFill>
                <a:schemeClr val="bg1"/>
              </a:solidFill>
              <a:sym typeface="+mn-ea"/>
            </a:endParaRPr>
          </a:p>
        </p:txBody>
      </p:sp>
      <p:pic>
        <p:nvPicPr>
          <p:cNvPr id="2" name="图片 1"/>
          <p:cNvPicPr>
            <a:picLocks noChangeAspect="1"/>
          </p:cNvPicPr>
          <p:nvPr/>
        </p:nvPicPr>
        <p:blipFill>
          <a:blip r:embed="rId1"/>
          <a:stretch>
            <a:fillRect/>
          </a:stretch>
        </p:blipFill>
        <p:spPr>
          <a:xfrm>
            <a:off x="6999605" y="3159760"/>
            <a:ext cx="3946525" cy="27857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34415" y="342265"/>
            <a:ext cx="10123805" cy="6323965"/>
          </a:xfrm>
          <a:prstGeom prst="rect">
            <a:avLst/>
          </a:prstGeom>
          <a:noFill/>
          <a:ln w="9525">
            <a:noFill/>
            <a:miter/>
          </a:ln>
        </p:spPr>
        <p:txBody>
          <a:bodyPr wrap="square" anchor="t">
            <a:spAutoFit/>
          </a:bodyPr>
          <a:p>
            <a:pPr lvl="0" indent="601345" fontAlgn="auto">
              <a:lnSpc>
                <a:spcPct val="150000"/>
              </a:lnSpc>
            </a:pPr>
            <a:r>
              <a:rPr lang="zh-CN" sz="2700">
                <a:solidFill>
                  <a:schemeClr val="bg1"/>
                </a:solidFill>
                <a:sym typeface="+mn-ea"/>
              </a:rPr>
              <a:t>N个村庄，M个战场，在第i个村庄可以付出c[i]的价格，使得战场x[i]中我方士兵+1且战场y[i]中敌方士兵</a:t>
            </a:r>
            <a:r>
              <a:rPr lang="en-US" altLang="zh-CN" sz="2700">
                <a:solidFill>
                  <a:schemeClr val="bg1"/>
                </a:solidFill>
                <a:sym typeface="+mn-ea"/>
              </a:rPr>
              <a:t>+</a:t>
            </a:r>
            <a:r>
              <a:rPr lang="zh-CN" sz="2700">
                <a:solidFill>
                  <a:schemeClr val="bg1"/>
                </a:solidFill>
                <a:sym typeface="+mn-ea"/>
              </a:rPr>
              <a:t>1（可付出任意次），初始时每个战场敌方士兵数</a:t>
            </a:r>
            <a:r>
              <a:rPr lang="en-US" altLang="zh-CN" sz="2700">
                <a:solidFill>
                  <a:schemeClr val="bg1"/>
                </a:solidFill>
                <a:sym typeface="+mn-ea"/>
              </a:rPr>
              <a:t>&gt;=</a:t>
            </a:r>
            <a:r>
              <a:rPr lang="zh-CN" altLang="en-US" sz="2700">
                <a:solidFill>
                  <a:schemeClr val="bg1"/>
                </a:solidFill>
                <a:sym typeface="+mn-ea"/>
              </a:rPr>
              <a:t>我方士兵数，</a:t>
            </a:r>
            <a:r>
              <a:rPr lang="zh-CN" sz="2700">
                <a:solidFill>
                  <a:schemeClr val="bg1"/>
                </a:solidFill>
                <a:sym typeface="+mn-ea"/>
              </a:rPr>
              <a:t>每个战场有一个战略价值0/1/2，2表示我方士兵在该战场必须多于敌方， 1表示不少于敌方， 0表示无所谓。求满足所有战场条件的最少花费。N,M&lt;=10^5</a:t>
            </a:r>
            <a:endParaRPr lang="zh-CN" sz="2700">
              <a:solidFill>
                <a:schemeClr val="bg1"/>
              </a:solidFill>
              <a:sym typeface="+mn-ea"/>
            </a:endParaRPr>
          </a:p>
          <a:p>
            <a:pPr lvl="0" indent="601345" fontAlgn="auto">
              <a:lnSpc>
                <a:spcPct val="150000"/>
              </a:lnSpc>
            </a:pPr>
            <a:r>
              <a:rPr lang="zh-CN" sz="2700">
                <a:solidFill>
                  <a:schemeClr val="bg1"/>
                </a:solidFill>
                <a:sym typeface="+mn-ea"/>
              </a:rPr>
              <a:t>费用流建图显然：对于有限制的战场由</a:t>
            </a:r>
            <a:r>
              <a:rPr lang="en-US" altLang="zh-CN" sz="2700">
                <a:solidFill>
                  <a:schemeClr val="bg1"/>
                </a:solidFill>
                <a:sym typeface="+mn-ea"/>
              </a:rPr>
              <a:t>S</a:t>
            </a:r>
            <a:r>
              <a:rPr lang="zh-CN" altLang="en-US" sz="2700">
                <a:solidFill>
                  <a:schemeClr val="bg1"/>
                </a:solidFill>
                <a:sym typeface="+mn-ea"/>
              </a:rPr>
              <a:t>向其连边，</a:t>
            </a:r>
            <a:r>
              <a:rPr lang="en-US" altLang="zh-CN" sz="2700">
                <a:solidFill>
                  <a:schemeClr val="bg1"/>
                </a:solidFill>
                <a:sym typeface="+mn-ea"/>
              </a:rPr>
              <a:t>x[i]</a:t>
            </a:r>
            <a:r>
              <a:rPr lang="zh-CN" altLang="en-US" sz="2700">
                <a:solidFill>
                  <a:schemeClr val="bg1"/>
                </a:solidFill>
                <a:sym typeface="+mn-ea"/>
              </a:rPr>
              <a:t>向</a:t>
            </a:r>
            <a:r>
              <a:rPr lang="en-US" altLang="zh-CN" sz="2700">
                <a:solidFill>
                  <a:schemeClr val="bg1"/>
                </a:solidFill>
                <a:sym typeface="+mn-ea"/>
              </a:rPr>
              <a:t>y[i]</a:t>
            </a:r>
            <a:r>
              <a:rPr lang="zh-CN" altLang="en-US" sz="2700">
                <a:solidFill>
                  <a:schemeClr val="bg1"/>
                </a:solidFill>
                <a:sym typeface="+mn-ea"/>
              </a:rPr>
              <a:t>连容量为</a:t>
            </a:r>
            <a:r>
              <a:rPr lang="en-US" altLang="zh-CN" sz="2700">
                <a:solidFill>
                  <a:schemeClr val="bg1"/>
                </a:solidFill>
                <a:sym typeface="+mn-ea"/>
              </a:rPr>
              <a:t>+∞,</a:t>
            </a:r>
            <a:r>
              <a:rPr lang="zh-CN" altLang="en-US" sz="2700">
                <a:solidFill>
                  <a:schemeClr val="bg1"/>
                </a:solidFill>
                <a:sym typeface="+mn-ea"/>
              </a:rPr>
              <a:t>费用为</a:t>
            </a:r>
            <a:r>
              <a:rPr lang="en-US" altLang="zh-CN" sz="2700">
                <a:solidFill>
                  <a:schemeClr val="bg1"/>
                </a:solidFill>
                <a:sym typeface="+mn-ea"/>
              </a:rPr>
              <a:t>c[i]</a:t>
            </a:r>
            <a:r>
              <a:rPr lang="zh-CN" altLang="en-US" sz="2700">
                <a:solidFill>
                  <a:schemeClr val="bg1"/>
                </a:solidFill>
                <a:sym typeface="+mn-ea"/>
              </a:rPr>
              <a:t>的边，无所谓的战场向</a:t>
            </a:r>
            <a:r>
              <a:rPr lang="en-US" altLang="zh-CN" sz="2700">
                <a:solidFill>
                  <a:schemeClr val="bg1"/>
                </a:solidFill>
                <a:sym typeface="+mn-ea"/>
              </a:rPr>
              <a:t>T</a:t>
            </a:r>
            <a:r>
              <a:rPr lang="zh-CN" altLang="en-US" sz="2700">
                <a:solidFill>
                  <a:schemeClr val="bg1"/>
                </a:solidFill>
                <a:sym typeface="+mn-ea"/>
              </a:rPr>
              <a:t>连容量为</a:t>
            </a:r>
            <a:r>
              <a:rPr lang="en-US" altLang="zh-CN" sz="2700">
                <a:solidFill>
                  <a:schemeClr val="bg1"/>
                </a:solidFill>
                <a:sym typeface="+mn-ea"/>
              </a:rPr>
              <a:t>+∞</a:t>
            </a:r>
            <a:r>
              <a:rPr lang="zh-CN" altLang="en-US" sz="2700">
                <a:solidFill>
                  <a:schemeClr val="bg1"/>
                </a:solidFill>
                <a:sym typeface="+mn-ea"/>
              </a:rPr>
              <a:t>，费用为</a:t>
            </a:r>
            <a:r>
              <a:rPr lang="en-US" altLang="zh-CN" sz="2700">
                <a:solidFill>
                  <a:schemeClr val="bg1"/>
                </a:solidFill>
                <a:sym typeface="+mn-ea"/>
              </a:rPr>
              <a:t>0</a:t>
            </a:r>
            <a:r>
              <a:rPr lang="zh-CN" altLang="en-US" sz="2700">
                <a:solidFill>
                  <a:schemeClr val="bg1"/>
                </a:solidFill>
                <a:sym typeface="+mn-ea"/>
              </a:rPr>
              <a:t>的边，但会</a:t>
            </a:r>
            <a:r>
              <a:rPr lang="en-US" altLang="zh-CN" sz="2700">
                <a:solidFill>
                  <a:schemeClr val="bg1"/>
                </a:solidFill>
                <a:sym typeface="+mn-ea"/>
              </a:rPr>
              <a:t>TLE</a:t>
            </a:r>
            <a:endParaRPr lang="en-US" altLang="zh-CN" sz="2700">
              <a:solidFill>
                <a:schemeClr val="bg1"/>
              </a:solidFill>
              <a:sym typeface="+mn-ea"/>
            </a:endParaRPr>
          </a:p>
          <a:p>
            <a:pPr lvl="0" indent="601345" fontAlgn="auto">
              <a:lnSpc>
                <a:spcPct val="150000"/>
              </a:lnSpc>
            </a:pPr>
            <a:r>
              <a:rPr lang="zh-CN" altLang="en-US" sz="2700">
                <a:solidFill>
                  <a:schemeClr val="bg1"/>
                </a:solidFill>
                <a:sym typeface="+mn-ea"/>
              </a:rPr>
              <a:t>仔细思考过程发现不会退流（容量无穷），其实是有限制战场向无所谓战场（</a:t>
            </a:r>
            <a:r>
              <a:rPr lang="en-US" altLang="zh-CN" sz="2700">
                <a:solidFill>
                  <a:schemeClr val="bg1"/>
                </a:solidFill>
                <a:sym typeface="+mn-ea"/>
              </a:rPr>
              <a:t>T</a:t>
            </a:r>
            <a:r>
              <a:rPr lang="zh-CN" altLang="en-US" sz="2700">
                <a:solidFill>
                  <a:schemeClr val="bg1"/>
                </a:solidFill>
                <a:sym typeface="+mn-ea"/>
              </a:rPr>
              <a:t>）的若干次最短路！</a:t>
            </a:r>
            <a:endParaRPr lang="zh-CN" altLang="en-US" sz="27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34415" y="342265"/>
            <a:ext cx="10123805" cy="6323965"/>
          </a:xfrm>
          <a:prstGeom prst="rect">
            <a:avLst/>
          </a:prstGeom>
          <a:noFill/>
          <a:ln w="9525">
            <a:noFill/>
            <a:miter/>
          </a:ln>
        </p:spPr>
        <p:txBody>
          <a:bodyPr wrap="square" anchor="t">
            <a:spAutoFit/>
          </a:bodyPr>
          <a:p>
            <a:pPr lvl="0" indent="601345" fontAlgn="auto">
              <a:lnSpc>
                <a:spcPct val="150000"/>
              </a:lnSpc>
            </a:pPr>
            <a:r>
              <a:rPr lang="zh-CN" sz="2700">
                <a:solidFill>
                  <a:schemeClr val="bg1"/>
                </a:solidFill>
                <a:sym typeface="+mn-ea"/>
              </a:rPr>
              <a:t>给定一张N个顶点的简单无向图（无重边与自环），保证每个顶点的度数</a:t>
            </a:r>
            <a:r>
              <a:rPr lang="en-US" altLang="zh-CN" sz="2700">
                <a:solidFill>
                  <a:schemeClr val="bg1"/>
                </a:solidFill>
                <a:sym typeface="+mn-ea"/>
              </a:rPr>
              <a:t>&gt;=floor (N+1)/2</a:t>
            </a:r>
            <a:r>
              <a:rPr lang="zh-CN" sz="2700">
                <a:solidFill>
                  <a:schemeClr val="bg1"/>
                </a:solidFill>
                <a:sym typeface="+mn-ea"/>
              </a:rPr>
              <a:t>，求一条哈密顿回路。 N&lt;=1000</a:t>
            </a:r>
            <a:endParaRPr lang="zh-CN" sz="2700">
              <a:solidFill>
                <a:schemeClr val="bg1"/>
              </a:solidFill>
              <a:sym typeface="+mn-ea"/>
            </a:endParaRPr>
          </a:p>
          <a:p>
            <a:pPr lvl="0" indent="601345" fontAlgn="auto">
              <a:lnSpc>
                <a:spcPct val="150000"/>
              </a:lnSpc>
            </a:pPr>
            <a:r>
              <a:rPr lang="zh-CN" sz="2700">
                <a:solidFill>
                  <a:schemeClr val="bg1"/>
                </a:solidFill>
                <a:sym typeface="+mn-ea"/>
              </a:rPr>
              <a:t>图中任意两个顶点，均有deg(v)+deg(u)&gt;=n</a:t>
            </a:r>
            <a:endParaRPr lang="zh-CN" sz="2700">
              <a:solidFill>
                <a:schemeClr val="bg1"/>
              </a:solidFill>
              <a:sym typeface="+mn-ea"/>
            </a:endParaRPr>
          </a:p>
          <a:p>
            <a:pPr lvl="0" indent="601345" fontAlgn="auto">
              <a:lnSpc>
                <a:spcPct val="150000"/>
              </a:lnSpc>
            </a:pPr>
            <a:r>
              <a:rPr lang="zh-CN" sz="2700">
                <a:solidFill>
                  <a:schemeClr val="bg1"/>
                </a:solidFill>
                <a:sym typeface="+mn-ea"/>
              </a:rPr>
              <a:t>图一定连通，否则取不连通两点度数和&lt;n。</a:t>
            </a:r>
            <a:endParaRPr lang="zh-CN" sz="2700">
              <a:solidFill>
                <a:schemeClr val="bg1"/>
              </a:solidFill>
              <a:sym typeface="+mn-ea"/>
            </a:endParaRPr>
          </a:p>
          <a:p>
            <a:pPr lvl="0" indent="601345" fontAlgn="auto">
              <a:lnSpc>
                <a:spcPct val="150000"/>
              </a:lnSpc>
            </a:pPr>
            <a:r>
              <a:rPr lang="zh-CN" sz="2700">
                <a:solidFill>
                  <a:schemeClr val="bg1"/>
                </a:solidFill>
                <a:sym typeface="+mn-ea"/>
              </a:rPr>
              <a:t>先找一个极长链（不能再沿两段扩张） p</a:t>
            </a:r>
            <a:r>
              <a:rPr lang="zh-CN" sz="2700" baseline="-25000">
                <a:solidFill>
                  <a:schemeClr val="bg1"/>
                </a:solidFill>
                <a:sym typeface="+mn-ea"/>
              </a:rPr>
              <a:t>1</a:t>
            </a:r>
            <a:r>
              <a:rPr lang="zh-CN" sz="2700">
                <a:solidFill>
                  <a:schemeClr val="bg1"/>
                </a:solidFill>
                <a:sym typeface="+mn-ea"/>
              </a:rPr>
              <a:t>,p</a:t>
            </a:r>
            <a:r>
              <a:rPr lang="zh-CN" sz="2700" baseline="-25000">
                <a:solidFill>
                  <a:schemeClr val="bg1"/>
                </a:solidFill>
                <a:sym typeface="+mn-ea"/>
              </a:rPr>
              <a:t>2</a:t>
            </a:r>
            <a:r>
              <a:rPr lang="zh-CN" sz="2700">
                <a:solidFill>
                  <a:schemeClr val="bg1"/>
                </a:solidFill>
                <a:sym typeface="+mn-ea"/>
              </a:rPr>
              <a:t>,…,p</a:t>
            </a:r>
            <a:r>
              <a:rPr lang="en-US" altLang="zh-CN" sz="2700" baseline="-25000">
                <a:solidFill>
                  <a:schemeClr val="bg1"/>
                </a:solidFill>
                <a:sym typeface="+mn-ea"/>
              </a:rPr>
              <a:t>m</a:t>
            </a:r>
            <a:r>
              <a:rPr lang="zh-CN" sz="2700">
                <a:solidFill>
                  <a:schemeClr val="bg1"/>
                </a:solidFill>
                <a:sym typeface="+mn-ea"/>
              </a:rPr>
              <a:t>，则与p</a:t>
            </a:r>
            <a:r>
              <a:rPr lang="zh-CN" sz="2700" baseline="-25000">
                <a:solidFill>
                  <a:schemeClr val="bg1"/>
                </a:solidFill>
                <a:sym typeface="+mn-ea"/>
              </a:rPr>
              <a:t>1</a:t>
            </a:r>
            <a:r>
              <a:rPr lang="zh-CN" sz="2700">
                <a:solidFill>
                  <a:schemeClr val="bg1"/>
                </a:solidFill>
                <a:sym typeface="+mn-ea"/>
              </a:rPr>
              <a:t>相连的所有点都在链中， p</a:t>
            </a:r>
            <a:r>
              <a:rPr lang="en-US" altLang="zh-CN" sz="2700" baseline="-25000">
                <a:solidFill>
                  <a:schemeClr val="bg1"/>
                </a:solidFill>
                <a:sym typeface="+mn-ea"/>
              </a:rPr>
              <a:t>m</a:t>
            </a:r>
            <a:r>
              <a:rPr lang="zh-CN" sz="2700">
                <a:solidFill>
                  <a:schemeClr val="bg1"/>
                </a:solidFill>
                <a:sym typeface="+mn-ea"/>
              </a:rPr>
              <a:t>同理，否则不是极长的。</a:t>
            </a:r>
            <a:endParaRPr lang="zh-CN" sz="2700">
              <a:solidFill>
                <a:schemeClr val="bg1"/>
              </a:solidFill>
              <a:sym typeface="+mn-ea"/>
            </a:endParaRPr>
          </a:p>
          <a:p>
            <a:pPr lvl="0" indent="601345" fontAlgn="auto">
              <a:lnSpc>
                <a:spcPct val="150000"/>
              </a:lnSpc>
            </a:pPr>
            <a:r>
              <a:rPr lang="zh-CN" sz="2700">
                <a:solidFill>
                  <a:schemeClr val="bg1"/>
                </a:solidFill>
                <a:sym typeface="+mn-ea"/>
              </a:rPr>
              <a:t>若p</a:t>
            </a:r>
            <a:r>
              <a:rPr lang="zh-CN" sz="2700" baseline="-25000">
                <a:solidFill>
                  <a:schemeClr val="bg1"/>
                </a:solidFill>
                <a:sym typeface="+mn-ea"/>
              </a:rPr>
              <a:t>1</a:t>
            </a:r>
            <a:r>
              <a:rPr lang="zh-CN" sz="2700">
                <a:solidFill>
                  <a:schemeClr val="bg1"/>
                </a:solidFill>
                <a:sym typeface="+mn-ea"/>
              </a:rPr>
              <a:t>与p</a:t>
            </a:r>
            <a:r>
              <a:rPr lang="en-US" altLang="zh-CN" sz="2700" baseline="-25000">
                <a:solidFill>
                  <a:schemeClr val="bg1"/>
                </a:solidFill>
                <a:sym typeface="+mn-ea"/>
              </a:rPr>
              <a:t>m</a:t>
            </a:r>
            <a:r>
              <a:rPr lang="zh-CN" sz="2700">
                <a:solidFill>
                  <a:schemeClr val="bg1"/>
                </a:solidFill>
                <a:sym typeface="+mn-ea"/>
              </a:rPr>
              <a:t>不相连，则总可以找到k使得p</a:t>
            </a:r>
            <a:r>
              <a:rPr lang="zh-CN" sz="2700" baseline="-25000">
                <a:solidFill>
                  <a:schemeClr val="bg1"/>
                </a:solidFill>
                <a:sym typeface="+mn-ea"/>
              </a:rPr>
              <a:t>1</a:t>
            </a:r>
            <a:r>
              <a:rPr lang="zh-CN" sz="2700">
                <a:solidFill>
                  <a:schemeClr val="bg1"/>
                </a:solidFill>
                <a:sym typeface="+mn-ea"/>
              </a:rPr>
              <a:t>与p</a:t>
            </a:r>
            <a:r>
              <a:rPr lang="zh-CN" sz="2700" baseline="-25000">
                <a:solidFill>
                  <a:schemeClr val="bg1"/>
                </a:solidFill>
                <a:sym typeface="+mn-ea"/>
              </a:rPr>
              <a:t>k</a:t>
            </a:r>
            <a:r>
              <a:rPr lang="zh-CN" sz="2700">
                <a:solidFill>
                  <a:schemeClr val="bg1"/>
                </a:solidFill>
                <a:sym typeface="+mn-ea"/>
              </a:rPr>
              <a:t>相连， p</a:t>
            </a:r>
            <a:r>
              <a:rPr lang="en-US" altLang="zh-CN" sz="2700" baseline="-25000">
                <a:solidFill>
                  <a:schemeClr val="bg1"/>
                </a:solidFill>
                <a:sym typeface="+mn-ea"/>
              </a:rPr>
              <a:t>m</a:t>
            </a:r>
            <a:r>
              <a:rPr lang="zh-CN" sz="2700">
                <a:solidFill>
                  <a:schemeClr val="bg1"/>
                </a:solidFill>
                <a:sym typeface="+mn-ea"/>
              </a:rPr>
              <a:t>与p</a:t>
            </a:r>
            <a:r>
              <a:rPr lang="zh-CN" sz="2700" baseline="-25000">
                <a:solidFill>
                  <a:schemeClr val="bg1"/>
                </a:solidFill>
                <a:sym typeface="+mn-ea"/>
              </a:rPr>
              <a:t>k-1</a:t>
            </a:r>
            <a:r>
              <a:rPr lang="zh-CN" sz="2700">
                <a:solidFill>
                  <a:schemeClr val="bg1"/>
                </a:solidFill>
                <a:sym typeface="+mn-ea"/>
              </a:rPr>
              <a:t>相连（鸽巢原理），将链变成环。</a:t>
            </a:r>
            <a:endParaRPr lang="zh-CN" sz="2700">
              <a:solidFill>
                <a:schemeClr val="bg1"/>
              </a:solidFill>
              <a:sym typeface="+mn-ea"/>
            </a:endParaRPr>
          </a:p>
          <a:p>
            <a:pPr lvl="0" indent="601345" fontAlgn="auto">
              <a:lnSpc>
                <a:spcPct val="150000"/>
              </a:lnSpc>
            </a:pPr>
            <a:r>
              <a:rPr lang="zh-CN" sz="2700">
                <a:solidFill>
                  <a:schemeClr val="bg1"/>
                </a:solidFill>
                <a:sym typeface="+mn-ea"/>
              </a:rPr>
              <a:t>若环长为n则得解，否则随便找环上一点与不在环上一点（连通性保证可找到）相连，又可得到一条新链，重复之前操作即可。</a:t>
            </a:r>
            <a:endParaRPr lang="zh-CN" sz="27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198880" y="857250"/>
            <a:ext cx="10123805" cy="5631180"/>
          </a:xfrm>
          <a:prstGeom prst="rect">
            <a:avLst/>
          </a:prstGeom>
          <a:noFill/>
          <a:ln w="9525">
            <a:noFill/>
            <a:miter/>
          </a:ln>
        </p:spPr>
        <p:txBody>
          <a:bodyPr wrap="square" anchor="t">
            <a:spAutoFit/>
          </a:bodyPr>
          <a:p>
            <a:pPr lvl="0" indent="601345" fontAlgn="auto">
              <a:lnSpc>
                <a:spcPct val="150000"/>
              </a:lnSpc>
            </a:pPr>
            <a:r>
              <a:rPr sz="3000">
                <a:solidFill>
                  <a:schemeClr val="bg1"/>
                </a:solidFill>
                <a:sym typeface="+mn-ea"/>
              </a:rPr>
              <a:t>给定一张N个点M条边的无向图，求有多少种方案删掉M-N条边后图仍然连通。</a:t>
            </a:r>
            <a:endParaRPr sz="3000">
              <a:solidFill>
                <a:schemeClr val="bg1"/>
              </a:solidFill>
              <a:sym typeface="+mn-ea"/>
            </a:endParaRPr>
          </a:p>
          <a:p>
            <a:pPr lvl="0" indent="601345" fontAlgn="auto">
              <a:lnSpc>
                <a:spcPct val="150000"/>
              </a:lnSpc>
            </a:pPr>
            <a:r>
              <a:rPr sz="3000">
                <a:solidFill>
                  <a:schemeClr val="bg1"/>
                </a:solidFill>
                <a:sym typeface="+mn-ea"/>
              </a:rPr>
              <a:t>N&lt;=16</a:t>
            </a:r>
            <a:endParaRPr sz="3000">
              <a:solidFill>
                <a:schemeClr val="bg1"/>
              </a:solidFill>
              <a:sym typeface="+mn-ea"/>
            </a:endParaRPr>
          </a:p>
          <a:p>
            <a:pPr lvl="0" indent="601345" fontAlgn="auto">
              <a:lnSpc>
                <a:spcPct val="150000"/>
              </a:lnSpc>
            </a:pPr>
            <a:r>
              <a:rPr lang="zh-CN" sz="3000">
                <a:solidFill>
                  <a:schemeClr val="bg1"/>
                </a:solidFill>
                <a:sym typeface="+mn-ea"/>
              </a:rPr>
              <a:t>换一句话说：题意即为有多少种</a:t>
            </a:r>
            <a:r>
              <a:rPr lang="en-US" altLang="zh-CN" sz="3000">
                <a:solidFill>
                  <a:schemeClr val="bg1"/>
                </a:solidFill>
                <a:sym typeface="+mn-ea"/>
              </a:rPr>
              <a:t>“</a:t>
            </a:r>
            <a:r>
              <a:rPr lang="zh-CN" sz="3000">
                <a:solidFill>
                  <a:schemeClr val="bg1"/>
                </a:solidFill>
                <a:sym typeface="+mn-ea"/>
              </a:rPr>
              <a:t>生成基环树</a:t>
            </a:r>
            <a:r>
              <a:rPr lang="en-US" altLang="zh-CN" sz="3000">
                <a:solidFill>
                  <a:schemeClr val="bg1"/>
                </a:solidFill>
                <a:sym typeface="+mn-ea"/>
              </a:rPr>
              <a:t>”</a:t>
            </a:r>
            <a:endParaRPr lang="en-US" altLang="zh-CN" sz="3000">
              <a:solidFill>
                <a:schemeClr val="bg1"/>
              </a:solidFill>
              <a:sym typeface="+mn-ea"/>
            </a:endParaRPr>
          </a:p>
          <a:p>
            <a:pPr lvl="0" indent="601345" fontAlgn="auto">
              <a:lnSpc>
                <a:spcPct val="150000"/>
              </a:lnSpc>
            </a:pPr>
            <a:r>
              <a:rPr sz="3000">
                <a:solidFill>
                  <a:schemeClr val="bg1"/>
                </a:solidFill>
                <a:sym typeface="+mn-ea"/>
              </a:rPr>
              <a:t>枚举环后，缩环为点</a:t>
            </a:r>
            <a:r>
              <a:rPr lang="zh-CN" sz="3000">
                <a:solidFill>
                  <a:schemeClr val="bg1"/>
                </a:solidFill>
                <a:sym typeface="+mn-ea"/>
              </a:rPr>
              <a:t>（状压</a:t>
            </a:r>
            <a:r>
              <a:rPr lang="en-US" altLang="zh-CN" sz="3000">
                <a:solidFill>
                  <a:schemeClr val="bg1"/>
                </a:solidFill>
                <a:sym typeface="+mn-ea"/>
              </a:rPr>
              <a:t>dp</a:t>
            </a:r>
            <a:r>
              <a:rPr lang="zh-CN" altLang="en-US" sz="3000">
                <a:solidFill>
                  <a:schemeClr val="bg1"/>
                </a:solidFill>
                <a:sym typeface="+mn-ea"/>
              </a:rPr>
              <a:t>，状态数为</a:t>
            </a:r>
            <a:r>
              <a:rPr lang="en-US" altLang="zh-CN" sz="3000">
                <a:solidFill>
                  <a:schemeClr val="bg1"/>
                </a:solidFill>
                <a:sym typeface="+mn-ea"/>
              </a:rPr>
              <a:t>2</a:t>
            </a:r>
            <a:r>
              <a:rPr lang="en-US" altLang="zh-CN" sz="3000" baseline="30000">
                <a:solidFill>
                  <a:schemeClr val="bg1"/>
                </a:solidFill>
                <a:sym typeface="+mn-ea"/>
              </a:rPr>
              <a:t>16</a:t>
            </a:r>
            <a:r>
              <a:rPr lang="en-US" altLang="zh-CN" sz="3000">
                <a:solidFill>
                  <a:schemeClr val="bg1"/>
                </a:solidFill>
                <a:sym typeface="+mn-ea"/>
              </a:rPr>
              <a:t>*16</a:t>
            </a:r>
            <a:r>
              <a:rPr lang="en-US" altLang="zh-CN" sz="3000" baseline="30000">
                <a:solidFill>
                  <a:schemeClr val="bg1"/>
                </a:solidFill>
                <a:sym typeface="+mn-ea"/>
              </a:rPr>
              <a:t>2</a:t>
            </a:r>
            <a:r>
              <a:rPr lang="zh-CN" altLang="en-US" sz="3000">
                <a:solidFill>
                  <a:schemeClr val="bg1"/>
                </a:solidFill>
                <a:sym typeface="+mn-ea"/>
              </a:rPr>
              <a:t>，转移复杂度</a:t>
            </a:r>
            <a:r>
              <a:rPr lang="en-US" altLang="zh-CN" sz="3000">
                <a:solidFill>
                  <a:schemeClr val="bg1"/>
                </a:solidFill>
                <a:sym typeface="+mn-ea"/>
              </a:rPr>
              <a:t>O(2</a:t>
            </a:r>
            <a:r>
              <a:rPr lang="en-US" altLang="zh-CN" sz="3000" baseline="30000">
                <a:solidFill>
                  <a:schemeClr val="bg1"/>
                </a:solidFill>
                <a:sym typeface="+mn-ea"/>
              </a:rPr>
              <a:t>16</a:t>
            </a:r>
            <a:r>
              <a:rPr lang="en-US" altLang="zh-CN" sz="3000">
                <a:solidFill>
                  <a:schemeClr val="bg1"/>
                </a:solidFill>
                <a:sym typeface="+mn-ea"/>
              </a:rPr>
              <a:t>*16</a:t>
            </a:r>
            <a:r>
              <a:rPr lang="en-US" altLang="zh-CN" sz="3000" baseline="30000">
                <a:solidFill>
                  <a:schemeClr val="bg1"/>
                </a:solidFill>
                <a:sym typeface="+mn-ea"/>
              </a:rPr>
              <a:t>3</a:t>
            </a:r>
            <a:r>
              <a:rPr lang="en-US" altLang="zh-CN" sz="3000">
                <a:solidFill>
                  <a:schemeClr val="bg1"/>
                </a:solidFill>
                <a:sym typeface="+mn-ea"/>
              </a:rPr>
              <a:t>)</a:t>
            </a:r>
            <a:r>
              <a:rPr lang="zh-CN" altLang="en-US" sz="3000">
                <a:solidFill>
                  <a:schemeClr val="bg1"/>
                </a:solidFill>
                <a:sym typeface="+mn-ea"/>
              </a:rPr>
              <a:t>）</a:t>
            </a:r>
            <a:endParaRPr lang="zh-CN" altLang="en-US" sz="3000">
              <a:solidFill>
                <a:schemeClr val="bg1"/>
              </a:solidFill>
              <a:sym typeface="+mn-ea"/>
            </a:endParaRPr>
          </a:p>
          <a:p>
            <a:pPr lvl="0" indent="601345" fontAlgn="auto">
              <a:lnSpc>
                <a:spcPct val="150000"/>
              </a:lnSpc>
            </a:pPr>
            <a:r>
              <a:rPr sz="3000">
                <a:solidFill>
                  <a:schemeClr val="bg1"/>
                </a:solidFill>
                <a:sym typeface="+mn-ea"/>
              </a:rPr>
              <a:t>变成给定图求生成树个数</a:t>
            </a:r>
            <a:endParaRPr sz="3000">
              <a:solidFill>
                <a:schemeClr val="bg1"/>
              </a:solidFill>
              <a:sym typeface="+mn-ea"/>
            </a:endParaRPr>
          </a:p>
          <a:p>
            <a:pPr lvl="0" indent="601345" fontAlgn="auto">
              <a:lnSpc>
                <a:spcPct val="150000"/>
              </a:lnSpc>
            </a:pPr>
            <a:r>
              <a:rPr lang="zh-CN" altLang="en-US" sz="3000">
                <a:solidFill>
                  <a:schemeClr val="bg1"/>
                </a:solidFill>
                <a:sym typeface="+mn-ea"/>
              </a:rPr>
              <a:t>矩阵树算即可（复杂度</a:t>
            </a:r>
            <a:r>
              <a:rPr lang="en-US" altLang="zh-CN" sz="3000">
                <a:solidFill>
                  <a:schemeClr val="bg1"/>
                </a:solidFill>
                <a:sym typeface="+mn-ea"/>
              </a:rPr>
              <a:t>O(2</a:t>
            </a:r>
            <a:r>
              <a:rPr lang="en-US" altLang="zh-CN" sz="3000" baseline="30000">
                <a:solidFill>
                  <a:schemeClr val="bg1"/>
                </a:solidFill>
                <a:sym typeface="+mn-ea"/>
              </a:rPr>
              <a:t>16</a:t>
            </a:r>
            <a:r>
              <a:rPr lang="en-US" altLang="zh-CN" sz="3000">
                <a:solidFill>
                  <a:schemeClr val="bg1"/>
                </a:solidFill>
                <a:sym typeface="+mn-ea"/>
              </a:rPr>
              <a:t>*16</a:t>
            </a:r>
            <a:r>
              <a:rPr lang="en-US" altLang="zh-CN" sz="3000" baseline="30000">
                <a:solidFill>
                  <a:schemeClr val="bg1"/>
                </a:solidFill>
                <a:sym typeface="+mn-ea"/>
              </a:rPr>
              <a:t>3</a:t>
            </a:r>
            <a:r>
              <a:rPr lang="en-US" altLang="zh-CN" sz="3000">
                <a:solidFill>
                  <a:schemeClr val="bg1"/>
                </a:solidFill>
                <a:sym typeface="+mn-ea"/>
              </a:rPr>
              <a:t>)</a:t>
            </a:r>
            <a:r>
              <a:rPr lang="zh-CN" altLang="en-US" sz="3000">
                <a:solidFill>
                  <a:schemeClr val="bg1"/>
                </a:solidFill>
                <a:sym typeface="+mn-ea"/>
              </a:rPr>
              <a:t>）</a:t>
            </a:r>
            <a:endParaRPr lang="zh-CN" altLang="en-US" sz="30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fade">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34415" y="1202055"/>
            <a:ext cx="10123805" cy="4453890"/>
          </a:xfrm>
          <a:prstGeom prst="rect">
            <a:avLst/>
          </a:prstGeom>
          <a:noFill/>
          <a:ln w="9525">
            <a:noFill/>
            <a:miter/>
          </a:ln>
        </p:spPr>
        <p:txBody>
          <a:bodyPr wrap="square" anchor="t">
            <a:spAutoFit/>
          </a:bodyPr>
          <a:p>
            <a:pPr lvl="0" indent="601345" fontAlgn="auto">
              <a:lnSpc>
                <a:spcPct val="150000"/>
              </a:lnSpc>
            </a:pPr>
            <a:r>
              <a:rPr sz="2700">
                <a:solidFill>
                  <a:schemeClr val="bg1"/>
                </a:solidFill>
                <a:sym typeface="+mn-ea"/>
              </a:rPr>
              <a:t>给定K，求一个N个点的无向图，使得图中恰有K个三元环。要求N&lt;=100。   K&lt;=10^5</a:t>
            </a:r>
            <a:endParaRPr sz="2700">
              <a:solidFill>
                <a:schemeClr val="bg1"/>
              </a:solidFill>
              <a:sym typeface="+mn-ea"/>
            </a:endParaRPr>
          </a:p>
          <a:p>
            <a:pPr lvl="0" indent="601345" fontAlgn="auto">
              <a:lnSpc>
                <a:spcPct val="150000"/>
              </a:lnSpc>
            </a:pPr>
            <a:endParaRPr lang="zh-CN" sz="2700">
              <a:solidFill>
                <a:schemeClr val="bg1"/>
              </a:solidFill>
              <a:sym typeface="+mn-ea"/>
            </a:endParaRPr>
          </a:p>
          <a:p>
            <a:pPr lvl="0" indent="601345" fontAlgn="auto">
              <a:lnSpc>
                <a:spcPct val="150000"/>
              </a:lnSpc>
            </a:pPr>
            <a:r>
              <a:rPr lang="zh-CN" sz="2700">
                <a:solidFill>
                  <a:schemeClr val="bg1"/>
                </a:solidFill>
                <a:sym typeface="+mn-ea"/>
              </a:rPr>
              <a:t>一眼看乱搞题，尝试用多个团来凑</a:t>
            </a:r>
            <a:r>
              <a:rPr lang="en-US" altLang="zh-CN" sz="2700">
                <a:solidFill>
                  <a:schemeClr val="bg1"/>
                </a:solidFill>
                <a:sym typeface="+mn-ea"/>
              </a:rPr>
              <a:t>K</a:t>
            </a:r>
            <a:r>
              <a:rPr lang="zh-CN" altLang="en-US" sz="2700">
                <a:solidFill>
                  <a:schemeClr val="bg1"/>
                </a:solidFill>
                <a:sym typeface="+mn-ea"/>
              </a:rPr>
              <a:t>，发现不能全凑出</a:t>
            </a:r>
            <a:endParaRPr lang="zh-CN" altLang="en-US" sz="2700">
              <a:solidFill>
                <a:schemeClr val="bg1"/>
              </a:solidFill>
              <a:sym typeface="+mn-ea"/>
            </a:endParaRPr>
          </a:p>
          <a:p>
            <a:pPr lvl="0" indent="601345" fontAlgn="auto">
              <a:lnSpc>
                <a:spcPct val="150000"/>
              </a:lnSpc>
            </a:pPr>
            <a:endParaRPr lang="zh-CN" altLang="en-US" sz="2700">
              <a:solidFill>
                <a:schemeClr val="bg1"/>
              </a:solidFill>
              <a:sym typeface="+mn-ea"/>
            </a:endParaRPr>
          </a:p>
          <a:p>
            <a:pPr lvl="0" indent="601345" fontAlgn="auto">
              <a:lnSpc>
                <a:spcPct val="150000"/>
              </a:lnSpc>
            </a:pPr>
            <a:r>
              <a:rPr lang="zh-CN" altLang="en-US" sz="2700">
                <a:solidFill>
                  <a:schemeClr val="bg1"/>
                </a:solidFill>
                <a:sym typeface="+mn-ea"/>
              </a:rPr>
              <a:t>升级乱搞算法：用一个尽可能大的团来凑，增加一个点，从团中选出尽可能多的点与该点相连，</a:t>
            </a:r>
            <a:r>
              <a:rPr lang="en-US" altLang="zh-CN" sz="2700">
                <a:solidFill>
                  <a:schemeClr val="bg1"/>
                </a:solidFill>
                <a:sym typeface="+mn-ea"/>
              </a:rPr>
              <a:t>k</a:t>
            </a:r>
            <a:r>
              <a:rPr lang="zh-CN" altLang="en-US" sz="2700">
                <a:solidFill>
                  <a:schemeClr val="bg1"/>
                </a:solidFill>
                <a:sym typeface="+mn-ea"/>
              </a:rPr>
              <a:t>仍剩下部分则继续增加点来凑</a:t>
            </a:r>
            <a:endParaRPr lang="zh-CN" altLang="en-US" sz="27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34415" y="1202055"/>
            <a:ext cx="10123805" cy="3553460"/>
          </a:xfrm>
          <a:prstGeom prst="rect">
            <a:avLst/>
          </a:prstGeom>
          <a:noFill/>
          <a:ln w="9525">
            <a:noFill/>
            <a:miter/>
          </a:ln>
        </p:spPr>
        <p:txBody>
          <a:bodyPr wrap="square" anchor="t">
            <a:spAutoFit/>
          </a:bodyPr>
          <a:p>
            <a:pPr lvl="0" indent="601345" fontAlgn="auto">
              <a:lnSpc>
                <a:spcPct val="150000"/>
              </a:lnSpc>
            </a:pPr>
            <a:r>
              <a:rPr sz="3000">
                <a:solidFill>
                  <a:schemeClr val="bg1"/>
                </a:solidFill>
                <a:sym typeface="+mn-ea"/>
              </a:rPr>
              <a:t>构造一张点数&lt;=1000的无向图，使得点1到点2的最短路径条数恰好为给定的值K。</a:t>
            </a:r>
            <a:endParaRPr sz="3000">
              <a:solidFill>
                <a:schemeClr val="bg1"/>
              </a:solidFill>
              <a:sym typeface="+mn-ea"/>
            </a:endParaRPr>
          </a:p>
          <a:p>
            <a:pPr lvl="0" indent="601345" fontAlgn="auto">
              <a:lnSpc>
                <a:spcPct val="150000"/>
              </a:lnSpc>
            </a:pPr>
            <a:r>
              <a:rPr sz="3000">
                <a:solidFill>
                  <a:schemeClr val="bg1"/>
                </a:solidFill>
                <a:sym typeface="+mn-ea"/>
              </a:rPr>
              <a:t> K&lt;=10^9。</a:t>
            </a:r>
            <a:endParaRPr sz="3000">
              <a:solidFill>
                <a:schemeClr val="bg1"/>
              </a:solidFill>
              <a:sym typeface="+mn-ea"/>
            </a:endParaRPr>
          </a:p>
          <a:p>
            <a:pPr lvl="0" indent="601345" fontAlgn="auto">
              <a:lnSpc>
                <a:spcPct val="150000"/>
              </a:lnSpc>
            </a:pPr>
            <a:endParaRPr lang="zh-CN" sz="3000">
              <a:solidFill>
                <a:schemeClr val="bg1"/>
              </a:solidFill>
              <a:sym typeface="+mn-ea"/>
            </a:endParaRPr>
          </a:p>
          <a:p>
            <a:pPr lvl="0" indent="601345" fontAlgn="auto">
              <a:lnSpc>
                <a:spcPct val="150000"/>
              </a:lnSpc>
            </a:pPr>
            <a:r>
              <a:rPr lang="zh-CN" sz="3000">
                <a:solidFill>
                  <a:schemeClr val="bg1"/>
                </a:solidFill>
                <a:sym typeface="+mn-ea"/>
              </a:rPr>
              <a:t>随便构造（比如做出</a:t>
            </a:r>
            <a:r>
              <a:rPr lang="en-US" altLang="zh-CN" sz="3000">
                <a:solidFill>
                  <a:schemeClr val="bg1"/>
                </a:solidFill>
                <a:sym typeface="+mn-ea"/>
              </a:rPr>
              <a:t>2</a:t>
            </a:r>
            <a:r>
              <a:rPr lang="en-US" altLang="zh-CN" sz="3000" baseline="30000">
                <a:solidFill>
                  <a:schemeClr val="bg1"/>
                </a:solidFill>
                <a:sym typeface="+mn-ea"/>
              </a:rPr>
              <a:t>n</a:t>
            </a:r>
            <a:r>
              <a:rPr lang="zh-CN" altLang="en-US" sz="3000">
                <a:solidFill>
                  <a:schemeClr val="bg1"/>
                </a:solidFill>
                <a:sym typeface="+mn-ea"/>
              </a:rPr>
              <a:t>条最短路的结构，二进制去凑）</a:t>
            </a:r>
            <a:endParaRPr lang="zh-CN" altLang="en-US" sz="30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34415" y="890270"/>
            <a:ext cx="10123805" cy="4453890"/>
          </a:xfrm>
          <a:prstGeom prst="rect">
            <a:avLst/>
          </a:prstGeom>
          <a:noFill/>
          <a:ln w="9525">
            <a:noFill/>
            <a:miter/>
          </a:ln>
        </p:spPr>
        <p:txBody>
          <a:bodyPr wrap="square" anchor="t">
            <a:spAutoFit/>
          </a:bodyPr>
          <a:p>
            <a:pPr lvl="0" indent="601345" fontAlgn="auto">
              <a:lnSpc>
                <a:spcPct val="150000"/>
              </a:lnSpc>
            </a:pPr>
            <a:r>
              <a:rPr sz="2700">
                <a:solidFill>
                  <a:schemeClr val="bg1"/>
                </a:solidFill>
                <a:sym typeface="+mn-ea"/>
              </a:rPr>
              <a:t>给定N级矩阵A，保证矩阵内元素非负且主对角线元素之和大于0，求是否存在正整数K，使得A</a:t>
            </a:r>
            <a:r>
              <a:rPr sz="2700" baseline="30000">
                <a:solidFill>
                  <a:schemeClr val="bg1"/>
                </a:solidFill>
                <a:sym typeface="+mn-ea"/>
              </a:rPr>
              <a:t>K</a:t>
            </a:r>
            <a:r>
              <a:rPr sz="2700">
                <a:solidFill>
                  <a:schemeClr val="bg1"/>
                </a:solidFill>
                <a:sym typeface="+mn-ea"/>
              </a:rPr>
              <a:t>内各个元素均大于0。N&lt;=1000</a:t>
            </a:r>
            <a:endParaRPr sz="2700">
              <a:solidFill>
                <a:schemeClr val="bg1"/>
              </a:solidFill>
              <a:sym typeface="+mn-ea"/>
            </a:endParaRPr>
          </a:p>
          <a:p>
            <a:pPr lvl="0" indent="601345" fontAlgn="auto">
              <a:lnSpc>
                <a:spcPct val="150000"/>
              </a:lnSpc>
            </a:pPr>
            <a:r>
              <a:rPr lang="zh-CN" sz="2700">
                <a:solidFill>
                  <a:schemeClr val="bg1"/>
                </a:solidFill>
                <a:sym typeface="+mn-ea"/>
              </a:rPr>
              <a:t>考虑倍增</a:t>
            </a:r>
            <a:r>
              <a:rPr lang="en-US" altLang="zh-CN" sz="2700">
                <a:solidFill>
                  <a:schemeClr val="bg1"/>
                </a:solidFill>
                <a:sym typeface="+mn-ea"/>
              </a:rPr>
              <a:t>floyd</a:t>
            </a:r>
            <a:r>
              <a:rPr lang="zh-CN" sz="2700">
                <a:solidFill>
                  <a:schemeClr val="bg1"/>
                </a:solidFill>
                <a:sym typeface="+mn-ea"/>
              </a:rPr>
              <a:t>的过程，其实就是矩阵乘</a:t>
            </a:r>
            <a:endParaRPr lang="zh-CN" sz="2700">
              <a:solidFill>
                <a:schemeClr val="bg1"/>
              </a:solidFill>
              <a:sym typeface="+mn-ea"/>
            </a:endParaRPr>
          </a:p>
          <a:p>
            <a:pPr lvl="0" indent="601345" fontAlgn="auto">
              <a:lnSpc>
                <a:spcPct val="150000"/>
              </a:lnSpc>
            </a:pPr>
            <a:r>
              <a:rPr lang="en-US" altLang="zh-CN" sz="2700">
                <a:solidFill>
                  <a:schemeClr val="bg1"/>
                </a:solidFill>
                <a:sym typeface="+mn-ea"/>
              </a:rPr>
              <a:t>i ≠ j </a:t>
            </a:r>
            <a:r>
              <a:rPr lang="zh-CN" altLang="en-US" sz="2700">
                <a:solidFill>
                  <a:schemeClr val="bg1"/>
                </a:solidFill>
                <a:sym typeface="+mn-ea"/>
              </a:rPr>
              <a:t>时，</a:t>
            </a:r>
            <a:r>
              <a:rPr lang="zh-CN" sz="2700">
                <a:solidFill>
                  <a:schemeClr val="bg1"/>
                </a:solidFill>
                <a:sym typeface="+mn-ea"/>
              </a:rPr>
              <a:t>若</a:t>
            </a:r>
            <a:r>
              <a:rPr lang="en-US" altLang="zh-CN" sz="2700">
                <a:solidFill>
                  <a:schemeClr val="bg1"/>
                </a:solidFill>
                <a:sym typeface="+mn-ea"/>
              </a:rPr>
              <a:t>A[i][j]&gt;0</a:t>
            </a:r>
            <a:r>
              <a:rPr lang="zh-CN" altLang="en-US" sz="2700">
                <a:solidFill>
                  <a:schemeClr val="bg1"/>
                </a:solidFill>
                <a:sym typeface="+mn-ea"/>
              </a:rPr>
              <a:t>，视为存在 </a:t>
            </a:r>
            <a:r>
              <a:rPr lang="en-US" altLang="zh-CN" sz="2700">
                <a:solidFill>
                  <a:schemeClr val="bg1"/>
                </a:solidFill>
                <a:sym typeface="+mn-ea"/>
              </a:rPr>
              <a:t>i -&gt; j </a:t>
            </a:r>
            <a:r>
              <a:rPr lang="zh-CN" altLang="en-US" sz="2700">
                <a:solidFill>
                  <a:schemeClr val="bg1"/>
                </a:solidFill>
                <a:sym typeface="+mn-ea"/>
              </a:rPr>
              <a:t>的边，若</a:t>
            </a:r>
            <a:r>
              <a:rPr lang="en-US" altLang="zh-CN" sz="2700">
                <a:solidFill>
                  <a:schemeClr val="bg1"/>
                </a:solidFill>
                <a:sym typeface="+mn-ea"/>
              </a:rPr>
              <a:t>A</a:t>
            </a:r>
            <a:r>
              <a:rPr lang="en-US" altLang="zh-CN" sz="2700" baseline="30000">
                <a:solidFill>
                  <a:schemeClr val="bg1"/>
                </a:solidFill>
                <a:sym typeface="+mn-ea"/>
              </a:rPr>
              <a:t>K</a:t>
            </a:r>
            <a:r>
              <a:rPr lang="en-US" altLang="zh-CN" sz="2700">
                <a:solidFill>
                  <a:schemeClr val="bg1"/>
                </a:solidFill>
                <a:sym typeface="+mn-ea"/>
              </a:rPr>
              <a:t>[i][j]&gt;0</a:t>
            </a:r>
            <a:r>
              <a:rPr lang="zh-CN" altLang="en-US" sz="2700">
                <a:solidFill>
                  <a:schemeClr val="bg1"/>
                </a:solidFill>
                <a:sym typeface="+mn-ea"/>
              </a:rPr>
              <a:t>，即为</a:t>
            </a:r>
            <a:r>
              <a:rPr lang="en-US" altLang="zh-CN" sz="2700">
                <a:solidFill>
                  <a:schemeClr val="bg1"/>
                </a:solidFill>
                <a:sym typeface="+mn-ea"/>
              </a:rPr>
              <a:t>i -&gt; j</a:t>
            </a:r>
            <a:r>
              <a:rPr lang="zh-CN" altLang="en-US" sz="2700">
                <a:solidFill>
                  <a:schemeClr val="bg1"/>
                </a:solidFill>
                <a:sym typeface="+mn-ea"/>
              </a:rPr>
              <a:t>存在经过</a:t>
            </a:r>
            <a:r>
              <a:rPr lang="en-US" altLang="zh-CN" sz="2700">
                <a:solidFill>
                  <a:schemeClr val="bg1"/>
                </a:solidFill>
                <a:sym typeface="+mn-ea"/>
              </a:rPr>
              <a:t>k</a:t>
            </a:r>
            <a:r>
              <a:rPr lang="zh-CN" altLang="en-US" sz="2700">
                <a:solidFill>
                  <a:schemeClr val="bg1"/>
                </a:solidFill>
                <a:sym typeface="+mn-ea"/>
              </a:rPr>
              <a:t>条边的路径，</a:t>
            </a:r>
            <a:r>
              <a:rPr lang="en-US" altLang="zh-CN" sz="2700">
                <a:solidFill>
                  <a:schemeClr val="bg1"/>
                </a:solidFill>
                <a:sym typeface="+mn-ea"/>
              </a:rPr>
              <a:t>A</a:t>
            </a:r>
            <a:r>
              <a:rPr lang="en-US" altLang="zh-CN" sz="2700" baseline="30000">
                <a:solidFill>
                  <a:schemeClr val="bg1"/>
                </a:solidFill>
                <a:sym typeface="+mn-ea"/>
              </a:rPr>
              <a:t>K</a:t>
            </a:r>
            <a:r>
              <a:rPr lang="zh-CN" altLang="en-US" sz="2700">
                <a:solidFill>
                  <a:schemeClr val="bg1"/>
                </a:solidFill>
                <a:sym typeface="+mn-ea"/>
              </a:rPr>
              <a:t>全部大于</a:t>
            </a:r>
            <a:r>
              <a:rPr lang="en-US" altLang="zh-CN" sz="2700">
                <a:solidFill>
                  <a:schemeClr val="bg1"/>
                </a:solidFill>
                <a:sym typeface="+mn-ea"/>
              </a:rPr>
              <a:t>0</a:t>
            </a:r>
            <a:r>
              <a:rPr lang="zh-CN" altLang="en-US" sz="2700">
                <a:solidFill>
                  <a:schemeClr val="bg1"/>
                </a:solidFill>
                <a:sym typeface="+mn-ea"/>
              </a:rPr>
              <a:t>时全图强连通</a:t>
            </a:r>
            <a:endParaRPr lang="zh-CN" altLang="en-US" sz="2700">
              <a:solidFill>
                <a:schemeClr val="bg1"/>
              </a:solidFill>
              <a:sym typeface="+mn-ea"/>
            </a:endParaRPr>
          </a:p>
          <a:p>
            <a:pPr lvl="0" indent="601345" fontAlgn="auto">
              <a:lnSpc>
                <a:spcPct val="150000"/>
              </a:lnSpc>
            </a:pPr>
            <a:r>
              <a:rPr lang="zh-CN" sz="2700">
                <a:solidFill>
                  <a:schemeClr val="bg1"/>
                </a:solidFill>
                <a:sym typeface="+mn-ea"/>
              </a:rPr>
              <a:t>对角线之和</a:t>
            </a:r>
            <a:r>
              <a:rPr lang="en-US" altLang="zh-CN" sz="2700">
                <a:solidFill>
                  <a:schemeClr val="bg1"/>
                </a:solidFill>
                <a:sym typeface="+mn-ea"/>
              </a:rPr>
              <a:t>&gt;0 </a:t>
            </a:r>
            <a:r>
              <a:rPr lang="zh-CN" altLang="en-US" sz="2700">
                <a:solidFill>
                  <a:schemeClr val="bg1"/>
                </a:solidFill>
                <a:sym typeface="+mn-ea"/>
              </a:rPr>
              <a:t>意味着某处存在自环，而一个</a:t>
            </a:r>
            <a:r>
              <a:rPr lang="en-US" altLang="zh-CN" sz="2700">
                <a:solidFill>
                  <a:schemeClr val="bg1"/>
                </a:solidFill>
                <a:sym typeface="+mn-ea"/>
              </a:rPr>
              <a:t>SCC</a:t>
            </a:r>
            <a:r>
              <a:rPr lang="zh-CN" altLang="en-US" sz="2700">
                <a:solidFill>
                  <a:schemeClr val="bg1"/>
                </a:solidFill>
                <a:sym typeface="+mn-ea"/>
              </a:rPr>
              <a:t>内存在长为</a:t>
            </a:r>
            <a:r>
              <a:rPr lang="en-US" altLang="zh-CN" sz="2700">
                <a:solidFill>
                  <a:schemeClr val="bg1"/>
                </a:solidFill>
                <a:sym typeface="+mn-ea"/>
              </a:rPr>
              <a:t>x</a:t>
            </a:r>
            <a:r>
              <a:rPr lang="zh-CN" altLang="en-US" sz="2700">
                <a:solidFill>
                  <a:schemeClr val="bg1"/>
                </a:solidFill>
                <a:sym typeface="+mn-ea"/>
              </a:rPr>
              <a:t>的环意味着当</a:t>
            </a:r>
            <a:r>
              <a:rPr lang="en-US" altLang="zh-CN" sz="2700">
                <a:solidFill>
                  <a:schemeClr val="bg1"/>
                </a:solidFill>
                <a:sym typeface="+mn-ea"/>
              </a:rPr>
              <a:t>K</a:t>
            </a:r>
            <a:r>
              <a:rPr lang="zh-CN" altLang="en-US" sz="2700">
                <a:solidFill>
                  <a:schemeClr val="bg1"/>
                </a:solidFill>
                <a:sym typeface="+mn-ea"/>
              </a:rPr>
              <a:t>足够大时每个元素以</a:t>
            </a:r>
            <a:r>
              <a:rPr lang="en-US" altLang="zh-CN" sz="2700">
                <a:solidFill>
                  <a:schemeClr val="bg1"/>
                </a:solidFill>
                <a:sym typeface="+mn-ea"/>
              </a:rPr>
              <a:t>x</a:t>
            </a:r>
            <a:r>
              <a:rPr lang="zh-CN" altLang="en-US" sz="2700">
                <a:solidFill>
                  <a:schemeClr val="bg1"/>
                </a:solidFill>
                <a:sym typeface="+mn-ea"/>
              </a:rPr>
              <a:t>为周期去</a:t>
            </a:r>
            <a:r>
              <a:rPr lang="en-US" altLang="zh-CN" sz="2700">
                <a:solidFill>
                  <a:schemeClr val="bg1"/>
                </a:solidFill>
                <a:sym typeface="+mn-ea"/>
              </a:rPr>
              <a:t>&gt;0</a:t>
            </a:r>
            <a:endParaRPr lang="zh-CN" altLang="en-US" sz="27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34415" y="579120"/>
            <a:ext cx="10123805" cy="6323965"/>
          </a:xfrm>
          <a:prstGeom prst="rect">
            <a:avLst/>
          </a:prstGeom>
          <a:noFill/>
          <a:ln w="9525">
            <a:noFill/>
            <a:miter/>
          </a:ln>
        </p:spPr>
        <p:txBody>
          <a:bodyPr wrap="square" anchor="t">
            <a:spAutoFit/>
          </a:bodyPr>
          <a:p>
            <a:pPr lvl="0" indent="601345" fontAlgn="auto">
              <a:lnSpc>
                <a:spcPct val="150000"/>
              </a:lnSpc>
            </a:pPr>
            <a:r>
              <a:rPr lang="zh-CN" sz="2700">
                <a:solidFill>
                  <a:schemeClr val="bg1"/>
                </a:solidFill>
                <a:sym typeface="+mn-ea"/>
              </a:rPr>
              <a:t>一个</a:t>
            </a:r>
            <a:r>
              <a:rPr sz="2700">
                <a:solidFill>
                  <a:schemeClr val="bg1"/>
                </a:solidFill>
                <a:sym typeface="+mn-ea"/>
              </a:rPr>
              <a:t>N级矩阵A，</a:t>
            </a:r>
            <a:r>
              <a:rPr lang="zh-CN" sz="2700">
                <a:solidFill>
                  <a:schemeClr val="bg1"/>
                </a:solidFill>
                <a:sym typeface="+mn-ea"/>
              </a:rPr>
              <a:t>其中只有</a:t>
            </a:r>
            <a:r>
              <a:rPr lang="en-US" altLang="zh-CN" sz="2700">
                <a:solidFill>
                  <a:schemeClr val="bg1"/>
                </a:solidFill>
                <a:sym typeface="+mn-ea"/>
              </a:rPr>
              <a:t>0,1</a:t>
            </a:r>
            <a:r>
              <a:rPr lang="zh-CN" altLang="en-US" sz="2700">
                <a:solidFill>
                  <a:schemeClr val="bg1"/>
                </a:solidFill>
                <a:sym typeface="+mn-ea"/>
              </a:rPr>
              <a:t>两种元素，对角线恒为</a:t>
            </a:r>
            <a:r>
              <a:rPr lang="en-US" altLang="zh-CN" sz="2700">
                <a:solidFill>
                  <a:schemeClr val="bg1"/>
                </a:solidFill>
                <a:sym typeface="+mn-ea"/>
              </a:rPr>
              <a:t>0</a:t>
            </a:r>
            <a:r>
              <a:rPr lang="zh-CN" altLang="en-US" sz="2700">
                <a:solidFill>
                  <a:schemeClr val="bg1"/>
                </a:solidFill>
                <a:sym typeface="+mn-ea"/>
              </a:rPr>
              <a:t>，且为对称矩阵 </a:t>
            </a:r>
            <a:r>
              <a:rPr lang="en-US" altLang="zh-CN" sz="2700">
                <a:solidFill>
                  <a:schemeClr val="bg1"/>
                </a:solidFill>
                <a:sym typeface="+mn-ea"/>
              </a:rPr>
              <a:t>(A</a:t>
            </a:r>
            <a:r>
              <a:rPr lang="en-US" altLang="zh-CN" sz="2700" baseline="-25000">
                <a:solidFill>
                  <a:schemeClr val="bg1"/>
                </a:solidFill>
                <a:sym typeface="+mn-ea"/>
              </a:rPr>
              <a:t>ij</a:t>
            </a:r>
            <a:r>
              <a:rPr lang="en-US" altLang="zh-CN" sz="2700">
                <a:solidFill>
                  <a:schemeClr val="bg1"/>
                </a:solidFill>
                <a:sym typeface="+mn-ea"/>
              </a:rPr>
              <a:t> = A</a:t>
            </a:r>
            <a:r>
              <a:rPr lang="en-US" altLang="zh-CN" sz="2700" baseline="-25000">
                <a:solidFill>
                  <a:schemeClr val="bg1"/>
                </a:solidFill>
                <a:sym typeface="+mn-ea"/>
              </a:rPr>
              <a:t>ji</a:t>
            </a:r>
            <a:r>
              <a:rPr lang="en-US" altLang="zh-CN" sz="2700">
                <a:solidFill>
                  <a:schemeClr val="bg1"/>
                </a:solidFill>
                <a:sym typeface="+mn-ea"/>
              </a:rPr>
              <a:t>)</a:t>
            </a:r>
            <a:r>
              <a:rPr lang="zh-CN" altLang="en-US" sz="2700">
                <a:solidFill>
                  <a:schemeClr val="bg1"/>
                </a:solidFill>
                <a:sym typeface="+mn-ea"/>
              </a:rPr>
              <a:t>。设集合</a:t>
            </a:r>
            <a:r>
              <a:rPr lang="en-US" altLang="zh-CN" sz="2700">
                <a:solidFill>
                  <a:schemeClr val="bg1"/>
                </a:solidFill>
                <a:sym typeface="+mn-ea"/>
              </a:rPr>
              <a:t>S</a:t>
            </a:r>
            <a:r>
              <a:rPr lang="zh-CN" altLang="en-US" sz="2700">
                <a:solidFill>
                  <a:schemeClr val="bg1"/>
                </a:solidFill>
                <a:sym typeface="+mn-ea"/>
              </a:rPr>
              <a:t>表示</a:t>
            </a:r>
            <a:r>
              <a:rPr lang="en-US" altLang="zh-CN" sz="2700">
                <a:solidFill>
                  <a:schemeClr val="bg1"/>
                </a:solidFill>
                <a:sym typeface="+mn-ea"/>
              </a:rPr>
              <a:t>{ bi | bi = ∑a</a:t>
            </a:r>
            <a:r>
              <a:rPr lang="en-US" altLang="zh-CN" sz="2700" baseline="-25000">
                <a:solidFill>
                  <a:schemeClr val="bg1"/>
                </a:solidFill>
                <a:sym typeface="+mn-ea"/>
              </a:rPr>
              <a:t>ij</a:t>
            </a:r>
            <a:r>
              <a:rPr lang="en-US" altLang="zh-CN" sz="2700">
                <a:solidFill>
                  <a:schemeClr val="bg1"/>
                </a:solidFill>
                <a:sym typeface="+mn-ea"/>
              </a:rPr>
              <a:t> } </a:t>
            </a:r>
            <a:r>
              <a:rPr lang="zh-CN" altLang="en-US" sz="2700">
                <a:solidFill>
                  <a:schemeClr val="bg1"/>
                </a:solidFill>
                <a:sym typeface="+mn-ea"/>
              </a:rPr>
              <a:t>给定</a:t>
            </a:r>
            <a:r>
              <a:rPr lang="en-US" altLang="zh-CN" sz="2700">
                <a:solidFill>
                  <a:schemeClr val="bg1"/>
                </a:solidFill>
                <a:sym typeface="+mn-ea"/>
              </a:rPr>
              <a:t>S</a:t>
            </a:r>
            <a:r>
              <a:rPr lang="zh-CN" altLang="en-US" sz="2700">
                <a:solidFill>
                  <a:schemeClr val="bg1"/>
                </a:solidFill>
                <a:sym typeface="+mn-ea"/>
              </a:rPr>
              <a:t>，求一个满足要求的矩阵</a:t>
            </a:r>
            <a:r>
              <a:rPr lang="en-US" altLang="zh-CN" sz="2700">
                <a:solidFill>
                  <a:schemeClr val="bg1"/>
                </a:solidFill>
                <a:sym typeface="+mn-ea"/>
              </a:rPr>
              <a:t>A</a:t>
            </a:r>
            <a:r>
              <a:rPr lang="zh-CN" altLang="en-US" sz="2700">
                <a:solidFill>
                  <a:schemeClr val="bg1"/>
                </a:solidFill>
                <a:sym typeface="+mn-ea"/>
              </a:rPr>
              <a:t>，如果有多个给出</a:t>
            </a:r>
            <a:r>
              <a:rPr lang="en-US" altLang="zh-CN" sz="2700">
                <a:solidFill>
                  <a:schemeClr val="bg1"/>
                </a:solidFill>
                <a:sym typeface="+mn-ea"/>
              </a:rPr>
              <a:t>N</a:t>
            </a:r>
            <a:r>
              <a:rPr lang="zh-CN" altLang="en-US" sz="2700">
                <a:solidFill>
                  <a:schemeClr val="bg1"/>
                </a:solidFill>
                <a:sym typeface="+mn-ea"/>
              </a:rPr>
              <a:t>最小的，如果还有多个随便给出一个</a:t>
            </a:r>
            <a:r>
              <a:rPr lang="en-US" altLang="zh-CN" sz="2700">
                <a:solidFill>
                  <a:schemeClr val="bg1"/>
                </a:solidFill>
                <a:sym typeface="+mn-ea"/>
              </a:rPr>
              <a:t>N</a:t>
            </a:r>
            <a:r>
              <a:rPr lang="zh-CN" altLang="en-US" sz="2700">
                <a:solidFill>
                  <a:schemeClr val="bg1"/>
                </a:solidFill>
                <a:sym typeface="+mn-ea"/>
              </a:rPr>
              <a:t>阶矩阵</a:t>
            </a:r>
            <a:endParaRPr lang="zh-CN" altLang="en-US" sz="2700">
              <a:solidFill>
                <a:schemeClr val="bg1"/>
              </a:solidFill>
              <a:sym typeface="+mn-ea"/>
            </a:endParaRPr>
          </a:p>
          <a:p>
            <a:pPr lvl="0" indent="601345" fontAlgn="auto">
              <a:lnSpc>
                <a:spcPct val="150000"/>
              </a:lnSpc>
            </a:pPr>
            <a:r>
              <a:rPr lang="zh-CN" altLang="en-US" sz="2700">
                <a:solidFill>
                  <a:schemeClr val="bg1"/>
                </a:solidFill>
                <a:sym typeface="+mn-ea"/>
              </a:rPr>
              <a:t>显然题意为给出一个</a:t>
            </a:r>
            <a:r>
              <a:rPr lang="en-US" altLang="zh-CN" sz="2700">
                <a:solidFill>
                  <a:schemeClr val="bg1"/>
                </a:solidFill>
                <a:sym typeface="+mn-ea"/>
              </a:rPr>
              <a:t>N</a:t>
            </a:r>
            <a:r>
              <a:rPr lang="zh-CN" altLang="en-US" sz="2700">
                <a:solidFill>
                  <a:schemeClr val="bg1"/>
                </a:solidFill>
                <a:sym typeface="+mn-ea"/>
              </a:rPr>
              <a:t>个点的图，使得每一点的度数所成集合 </a:t>
            </a:r>
            <a:r>
              <a:rPr lang="en-US" altLang="zh-CN" sz="2700">
                <a:solidFill>
                  <a:schemeClr val="bg1"/>
                </a:solidFill>
                <a:sym typeface="+mn-ea"/>
              </a:rPr>
              <a:t>= S</a:t>
            </a:r>
            <a:r>
              <a:rPr lang="zh-CN" altLang="en-US" sz="2700">
                <a:solidFill>
                  <a:schemeClr val="bg1"/>
                </a:solidFill>
                <a:sym typeface="+mn-ea"/>
              </a:rPr>
              <a:t>，猜想：</a:t>
            </a:r>
            <a:endParaRPr lang="zh-CN" altLang="en-US" sz="2700">
              <a:solidFill>
                <a:schemeClr val="bg1"/>
              </a:solidFill>
              <a:sym typeface="+mn-ea"/>
            </a:endParaRPr>
          </a:p>
          <a:p>
            <a:pPr lvl="0" indent="601345" fontAlgn="auto">
              <a:lnSpc>
                <a:spcPct val="150000"/>
              </a:lnSpc>
            </a:pPr>
            <a:r>
              <a:rPr lang="en-US" altLang="zh-CN" sz="2700">
                <a:solidFill>
                  <a:schemeClr val="bg1"/>
                </a:solidFill>
                <a:sym typeface="+mn-ea"/>
              </a:rPr>
              <a:t>1.</a:t>
            </a:r>
            <a:r>
              <a:rPr lang="zh-CN" altLang="en-US" sz="2700">
                <a:solidFill>
                  <a:schemeClr val="bg1"/>
                </a:solidFill>
                <a:sym typeface="+mn-ea"/>
              </a:rPr>
              <a:t>如果</a:t>
            </a:r>
            <a:r>
              <a:rPr lang="en-US" altLang="zh-CN" sz="2700">
                <a:solidFill>
                  <a:schemeClr val="bg1"/>
                </a:solidFill>
                <a:sym typeface="+mn-ea"/>
              </a:rPr>
              <a:t>S</a:t>
            </a:r>
            <a:r>
              <a:rPr lang="zh-CN" altLang="en-US" sz="2700">
                <a:solidFill>
                  <a:schemeClr val="bg1"/>
                </a:solidFill>
                <a:sym typeface="+mn-ea"/>
              </a:rPr>
              <a:t>中没有</a:t>
            </a:r>
            <a:r>
              <a:rPr lang="en-US" altLang="zh-CN" sz="2700">
                <a:solidFill>
                  <a:schemeClr val="bg1"/>
                </a:solidFill>
                <a:sym typeface="+mn-ea"/>
              </a:rPr>
              <a:t>0</a:t>
            </a:r>
            <a:r>
              <a:rPr lang="zh-CN" altLang="en-US" sz="2700">
                <a:solidFill>
                  <a:schemeClr val="bg1"/>
                </a:solidFill>
                <a:sym typeface="+mn-ea"/>
              </a:rPr>
              <a:t>，</a:t>
            </a:r>
            <a:r>
              <a:rPr lang="en-US" altLang="zh-CN" sz="2700">
                <a:solidFill>
                  <a:schemeClr val="bg1"/>
                </a:solidFill>
                <a:sym typeface="+mn-ea"/>
              </a:rPr>
              <a:t>N = max(x) +1 | x ∈ S</a:t>
            </a:r>
            <a:endParaRPr lang="en-US" altLang="zh-CN" sz="2700">
              <a:solidFill>
                <a:schemeClr val="bg1"/>
              </a:solidFill>
              <a:sym typeface="+mn-ea"/>
            </a:endParaRPr>
          </a:p>
          <a:p>
            <a:pPr lvl="0" indent="601345" fontAlgn="auto">
              <a:lnSpc>
                <a:spcPct val="150000"/>
              </a:lnSpc>
            </a:pPr>
            <a:r>
              <a:rPr lang="en-US" altLang="zh-CN" sz="2700">
                <a:solidFill>
                  <a:schemeClr val="bg1"/>
                </a:solidFill>
                <a:sym typeface="+mn-ea"/>
              </a:rPr>
              <a:t>2.</a:t>
            </a:r>
            <a:r>
              <a:rPr lang="zh-CN" altLang="en-US" sz="2700">
                <a:solidFill>
                  <a:schemeClr val="bg1"/>
                </a:solidFill>
                <a:sym typeface="+mn-ea"/>
              </a:rPr>
              <a:t>如果</a:t>
            </a:r>
            <a:r>
              <a:rPr lang="en-US" altLang="zh-CN" sz="2700">
                <a:solidFill>
                  <a:schemeClr val="bg1"/>
                </a:solidFill>
                <a:sym typeface="+mn-ea"/>
              </a:rPr>
              <a:t>S</a:t>
            </a:r>
            <a:r>
              <a:rPr lang="zh-CN" altLang="en-US" sz="2700">
                <a:solidFill>
                  <a:schemeClr val="bg1"/>
                </a:solidFill>
                <a:sym typeface="+mn-ea"/>
              </a:rPr>
              <a:t>中只有</a:t>
            </a:r>
            <a:r>
              <a:rPr lang="en-US" altLang="zh-CN" sz="2700">
                <a:solidFill>
                  <a:schemeClr val="bg1"/>
                </a:solidFill>
                <a:sym typeface="+mn-ea"/>
              </a:rPr>
              <a:t>0</a:t>
            </a:r>
            <a:r>
              <a:rPr lang="zh-CN" altLang="en-US" sz="2700">
                <a:solidFill>
                  <a:schemeClr val="bg1"/>
                </a:solidFill>
                <a:sym typeface="+mn-ea"/>
              </a:rPr>
              <a:t>，</a:t>
            </a:r>
            <a:r>
              <a:rPr lang="en-US" altLang="zh-CN" sz="2700">
                <a:solidFill>
                  <a:schemeClr val="bg1"/>
                </a:solidFill>
                <a:sym typeface="+mn-ea"/>
              </a:rPr>
              <a:t>N = 1</a:t>
            </a:r>
            <a:endParaRPr lang="en-US" altLang="zh-CN" sz="2700">
              <a:solidFill>
                <a:schemeClr val="bg1"/>
              </a:solidFill>
              <a:sym typeface="+mn-ea"/>
            </a:endParaRPr>
          </a:p>
          <a:p>
            <a:pPr lvl="0" indent="601345" fontAlgn="auto">
              <a:lnSpc>
                <a:spcPct val="150000"/>
              </a:lnSpc>
            </a:pPr>
            <a:r>
              <a:rPr lang="en-US" altLang="zh-CN" sz="2700">
                <a:solidFill>
                  <a:schemeClr val="bg1"/>
                </a:solidFill>
                <a:sym typeface="+mn-ea"/>
              </a:rPr>
              <a:t>3.</a:t>
            </a:r>
            <a:r>
              <a:rPr lang="zh-CN" altLang="en-US" sz="2700">
                <a:solidFill>
                  <a:schemeClr val="bg1"/>
                </a:solidFill>
                <a:sym typeface="+mn-ea"/>
              </a:rPr>
              <a:t>如果</a:t>
            </a:r>
            <a:r>
              <a:rPr lang="en-US" altLang="zh-CN" sz="2700">
                <a:solidFill>
                  <a:schemeClr val="bg1"/>
                </a:solidFill>
                <a:sym typeface="+mn-ea"/>
              </a:rPr>
              <a:t>S</a:t>
            </a:r>
            <a:r>
              <a:rPr lang="zh-CN" altLang="en-US" sz="2700">
                <a:solidFill>
                  <a:schemeClr val="bg1"/>
                </a:solidFill>
                <a:sym typeface="+mn-ea"/>
              </a:rPr>
              <a:t>中有</a:t>
            </a:r>
            <a:r>
              <a:rPr lang="en-US" altLang="zh-CN" sz="2700">
                <a:solidFill>
                  <a:schemeClr val="bg1"/>
                </a:solidFill>
                <a:sym typeface="+mn-ea"/>
              </a:rPr>
              <a:t>0</a:t>
            </a:r>
            <a:r>
              <a:rPr lang="zh-CN" altLang="en-US" sz="2700">
                <a:solidFill>
                  <a:schemeClr val="bg1"/>
                </a:solidFill>
                <a:sym typeface="+mn-ea"/>
              </a:rPr>
              <a:t>并有其他元素，</a:t>
            </a:r>
            <a:r>
              <a:rPr lang="en-US" altLang="zh-CN" sz="2700">
                <a:solidFill>
                  <a:schemeClr val="bg1"/>
                </a:solidFill>
                <a:sym typeface="+mn-ea"/>
              </a:rPr>
              <a:t>N = max(x)+2 | x ∈ S                        2</a:t>
            </a:r>
            <a:r>
              <a:rPr lang="zh-CN" altLang="en-US" sz="2700">
                <a:solidFill>
                  <a:schemeClr val="bg1"/>
                </a:solidFill>
                <a:sym typeface="+mn-ea"/>
              </a:rPr>
              <a:t>显然；如果</a:t>
            </a:r>
            <a:r>
              <a:rPr lang="en-US" altLang="zh-CN" sz="2700">
                <a:solidFill>
                  <a:schemeClr val="bg1"/>
                </a:solidFill>
                <a:sym typeface="+mn-ea"/>
              </a:rPr>
              <a:t>1</a:t>
            </a:r>
            <a:r>
              <a:rPr lang="zh-CN" altLang="en-US" sz="2700">
                <a:solidFill>
                  <a:schemeClr val="bg1"/>
                </a:solidFill>
                <a:sym typeface="+mn-ea"/>
              </a:rPr>
              <a:t>对，</a:t>
            </a:r>
            <a:r>
              <a:rPr lang="en-US" altLang="zh-CN" sz="2700">
                <a:solidFill>
                  <a:schemeClr val="bg1"/>
                </a:solidFill>
                <a:sym typeface="+mn-ea"/>
              </a:rPr>
              <a:t>3</a:t>
            </a:r>
            <a:r>
              <a:rPr lang="zh-CN" altLang="en-US" sz="2700">
                <a:solidFill>
                  <a:schemeClr val="bg1"/>
                </a:solidFill>
                <a:sym typeface="+mn-ea"/>
              </a:rPr>
              <a:t>也显然；尝试构造</a:t>
            </a:r>
            <a:r>
              <a:rPr lang="en-US" altLang="zh-CN" sz="2700">
                <a:solidFill>
                  <a:schemeClr val="bg1"/>
                </a:solidFill>
                <a:sym typeface="+mn-ea"/>
              </a:rPr>
              <a:t>1</a:t>
            </a:r>
            <a:endParaRPr lang="en-US" altLang="zh-CN" sz="27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fade">
                                      <p:cBhvr>
                                        <p:cTn id="16"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34415" y="1306195"/>
            <a:ext cx="10123805" cy="4246245"/>
          </a:xfrm>
          <a:prstGeom prst="rect">
            <a:avLst/>
          </a:prstGeom>
          <a:noFill/>
          <a:ln w="9525">
            <a:noFill/>
            <a:miter/>
          </a:ln>
        </p:spPr>
        <p:txBody>
          <a:bodyPr wrap="square" anchor="t">
            <a:spAutoFit/>
          </a:bodyPr>
          <a:p>
            <a:pPr lvl="0" indent="601345" fontAlgn="auto">
              <a:lnSpc>
                <a:spcPct val="150000"/>
              </a:lnSpc>
            </a:pPr>
            <a:r>
              <a:rPr lang="en-US" altLang="zh-CN" sz="3000" dirty="0" smtClean="0">
                <a:solidFill>
                  <a:schemeClr val="bg1"/>
                </a:solidFill>
                <a:sym typeface="+mn-ea"/>
              </a:rPr>
              <a:t>TYVJ 1391 </a:t>
            </a:r>
            <a:r>
              <a:rPr lang="zh-CN" altLang="en-US" sz="3000" dirty="0" smtClean="0">
                <a:solidFill>
                  <a:schemeClr val="bg1"/>
                </a:solidFill>
                <a:sym typeface="+mn-ea"/>
              </a:rPr>
              <a:t>给定一棵树，把它扩充为完全图，使得图的</a:t>
            </a:r>
            <a:r>
              <a:rPr lang="en-US" altLang="zh-CN" sz="3000" dirty="0" smtClean="0">
                <a:solidFill>
                  <a:schemeClr val="bg1"/>
                </a:solidFill>
                <a:sym typeface="+mn-ea"/>
              </a:rPr>
              <a:t>MST</a:t>
            </a:r>
            <a:r>
              <a:rPr lang="zh-CN" altLang="en-US" sz="3000" dirty="0" smtClean="0">
                <a:solidFill>
                  <a:schemeClr val="bg1"/>
                </a:solidFill>
                <a:sym typeface="+mn-ea"/>
              </a:rPr>
              <a:t>仍仅为这棵树。求边权和最小的扩充方法。</a:t>
            </a:r>
            <a:r>
              <a:rPr lang="en-US" altLang="zh-CN" sz="3000" dirty="0" smtClean="0">
                <a:solidFill>
                  <a:schemeClr val="bg1"/>
                </a:solidFill>
                <a:sym typeface="+mn-ea"/>
              </a:rPr>
              <a:t>n&lt;=6000</a:t>
            </a:r>
            <a:endParaRPr lang="en-US" altLang="zh-CN" sz="3000" dirty="0" smtClean="0">
              <a:solidFill>
                <a:schemeClr val="bg1"/>
              </a:solidFill>
              <a:sym typeface="+mn-ea"/>
            </a:endParaRPr>
          </a:p>
          <a:p>
            <a:pPr lvl="0" indent="601345" fontAlgn="auto">
              <a:lnSpc>
                <a:spcPct val="150000"/>
              </a:lnSpc>
            </a:pPr>
            <a:r>
              <a:rPr lang="zh-CN" altLang="en-US" sz="3000" dirty="0" smtClean="0">
                <a:solidFill>
                  <a:schemeClr val="bg1"/>
                </a:solidFill>
                <a:sym typeface="+mn-ea"/>
              </a:rPr>
              <a:t>考虑</a:t>
            </a:r>
            <a:r>
              <a:rPr lang="en-US" altLang="zh-CN" sz="3000" dirty="0" smtClean="0">
                <a:solidFill>
                  <a:schemeClr val="bg1"/>
                </a:solidFill>
                <a:sym typeface="+mn-ea"/>
              </a:rPr>
              <a:t>kruscal</a:t>
            </a:r>
            <a:r>
              <a:rPr lang="zh-CN" altLang="en-US" sz="3000" dirty="0" smtClean="0">
                <a:solidFill>
                  <a:schemeClr val="bg1"/>
                </a:solidFill>
                <a:sym typeface="+mn-ea"/>
              </a:rPr>
              <a:t>的过程。</a:t>
            </a:r>
            <a:endParaRPr lang="zh-CN" altLang="en-US" sz="3000" dirty="0" smtClean="0">
              <a:solidFill>
                <a:schemeClr val="bg1"/>
              </a:solidFill>
              <a:sym typeface="+mn-ea"/>
            </a:endParaRPr>
          </a:p>
          <a:p>
            <a:pPr lvl="0" indent="601345" fontAlgn="auto">
              <a:lnSpc>
                <a:spcPct val="150000"/>
              </a:lnSpc>
            </a:pPr>
            <a:r>
              <a:rPr lang="zh-CN" altLang="en-US" sz="3000" dirty="0" smtClean="0">
                <a:solidFill>
                  <a:schemeClr val="bg1"/>
                </a:solidFill>
                <a:sym typeface="+mn-ea"/>
              </a:rPr>
              <a:t>对树上的边重新执行一遍</a:t>
            </a:r>
            <a:r>
              <a:rPr lang="en-US" altLang="zh-CN" sz="3000" dirty="0" smtClean="0">
                <a:solidFill>
                  <a:schemeClr val="bg1"/>
                </a:solidFill>
                <a:sym typeface="+mn-ea"/>
              </a:rPr>
              <a:t>kruscal</a:t>
            </a:r>
            <a:r>
              <a:rPr lang="zh-CN" altLang="en-US" sz="3000" dirty="0" smtClean="0">
                <a:solidFill>
                  <a:schemeClr val="bg1"/>
                </a:solidFill>
                <a:sym typeface="+mn-ea"/>
              </a:rPr>
              <a:t>，当边</a:t>
            </a:r>
            <a:r>
              <a:rPr lang="en-US" altLang="zh-CN" sz="3000" dirty="0" smtClean="0">
                <a:solidFill>
                  <a:schemeClr val="bg1"/>
                </a:solidFill>
                <a:sym typeface="+mn-ea"/>
              </a:rPr>
              <a:t>(u,v)</a:t>
            </a:r>
            <a:r>
              <a:rPr lang="zh-CN" altLang="en-US" sz="3000" dirty="0" smtClean="0">
                <a:solidFill>
                  <a:schemeClr val="bg1"/>
                </a:solidFill>
                <a:sym typeface="+mn-ea"/>
              </a:rPr>
              <a:t>被枚举到时，将</a:t>
            </a:r>
            <a:r>
              <a:rPr lang="en-US" altLang="zh-CN" sz="3000" dirty="0" smtClean="0">
                <a:solidFill>
                  <a:schemeClr val="bg1"/>
                </a:solidFill>
                <a:sym typeface="+mn-ea"/>
              </a:rPr>
              <a:t>u</a:t>
            </a:r>
            <a:r>
              <a:rPr lang="zh-CN" altLang="en-US" sz="3000" dirty="0" smtClean="0">
                <a:solidFill>
                  <a:schemeClr val="bg1"/>
                </a:solidFill>
                <a:sym typeface="+mn-ea"/>
              </a:rPr>
              <a:t>联通块内的每个点与</a:t>
            </a:r>
            <a:r>
              <a:rPr lang="en-US" altLang="zh-CN" sz="3000" dirty="0" smtClean="0">
                <a:solidFill>
                  <a:schemeClr val="bg1"/>
                </a:solidFill>
                <a:sym typeface="+mn-ea"/>
              </a:rPr>
              <a:t>v</a:t>
            </a:r>
            <a:r>
              <a:rPr lang="zh-CN" altLang="en-US" sz="3000" dirty="0" smtClean="0">
                <a:solidFill>
                  <a:schemeClr val="bg1"/>
                </a:solidFill>
                <a:sym typeface="+mn-ea"/>
              </a:rPr>
              <a:t>联通块内的点连一条边权为</a:t>
            </a:r>
            <a:r>
              <a:rPr lang="en-US" altLang="zh-CN" sz="3000" dirty="0" smtClean="0">
                <a:solidFill>
                  <a:schemeClr val="bg1"/>
                </a:solidFill>
                <a:sym typeface="+mn-ea"/>
              </a:rPr>
              <a:t>E(u,v) + 1</a:t>
            </a:r>
            <a:r>
              <a:rPr lang="zh-CN" altLang="en-US" sz="3000" dirty="0" smtClean="0">
                <a:solidFill>
                  <a:schemeClr val="bg1"/>
                </a:solidFill>
                <a:sym typeface="+mn-ea"/>
              </a:rPr>
              <a:t>的边</a:t>
            </a:r>
            <a:endParaRPr lang="zh-CN" altLang="en-US" sz="3000" dirty="0" smtClean="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33780" y="798195"/>
            <a:ext cx="10123805" cy="5262245"/>
          </a:xfrm>
          <a:prstGeom prst="rect">
            <a:avLst/>
          </a:prstGeom>
          <a:noFill/>
          <a:ln w="9525">
            <a:noFill/>
            <a:miter/>
          </a:ln>
        </p:spPr>
        <p:txBody>
          <a:bodyPr wrap="square" anchor="t">
            <a:spAutoFit/>
          </a:bodyPr>
          <a:p>
            <a:pPr lvl="0" indent="601345" fontAlgn="auto">
              <a:lnSpc>
                <a:spcPct val="150000"/>
              </a:lnSpc>
            </a:pPr>
            <a:r>
              <a:rPr lang="en-US" altLang="zh-CN" sz="2800" dirty="0" smtClean="0">
                <a:solidFill>
                  <a:schemeClr val="bg1"/>
                </a:solidFill>
                <a:sym typeface="+mn-ea"/>
              </a:rPr>
              <a:t>TYVJ 2054</a:t>
            </a:r>
            <a:r>
              <a:rPr lang="zh-CN" altLang="en-US" sz="2800" dirty="0">
                <a:solidFill>
                  <a:schemeClr val="bg1"/>
                </a:solidFill>
              </a:rPr>
              <a:t> </a:t>
            </a:r>
            <a:r>
              <a:rPr lang="en-US" altLang="zh-CN" sz="2800" dirty="0">
                <a:solidFill>
                  <a:schemeClr val="bg1"/>
                </a:solidFill>
                <a:sym typeface="+mn-ea"/>
              </a:rPr>
              <a:t>N</a:t>
            </a:r>
            <a:r>
              <a:rPr lang="zh-CN" altLang="en-US" sz="2800" dirty="0">
                <a:solidFill>
                  <a:schemeClr val="bg1"/>
                </a:solidFill>
                <a:sym typeface="+mn-ea"/>
              </a:rPr>
              <a:t>颗宝石，编号为</a:t>
            </a:r>
            <a:r>
              <a:rPr lang="en-US" altLang="zh-CN" sz="2800" dirty="0">
                <a:solidFill>
                  <a:schemeClr val="bg1"/>
                </a:solidFill>
                <a:sym typeface="+mn-ea"/>
              </a:rPr>
              <a:t>0~N-1</a:t>
            </a:r>
            <a:r>
              <a:rPr lang="zh-CN" altLang="en-US" sz="2800" dirty="0">
                <a:solidFill>
                  <a:schemeClr val="bg1"/>
                </a:solidFill>
                <a:sym typeface="+mn-ea"/>
              </a:rPr>
              <a:t>。第</a:t>
            </a:r>
            <a:r>
              <a:rPr lang="en-US" altLang="zh-CN" sz="2800" dirty="0" err="1">
                <a:solidFill>
                  <a:schemeClr val="bg1"/>
                </a:solidFill>
                <a:sym typeface="+mn-ea"/>
              </a:rPr>
              <a:t>i</a:t>
            </a:r>
            <a:r>
              <a:rPr lang="zh-CN" altLang="en-US" sz="2800" dirty="0">
                <a:solidFill>
                  <a:schemeClr val="bg1"/>
                </a:solidFill>
                <a:sym typeface="+mn-ea"/>
              </a:rPr>
              <a:t>颗宝石的能量是</a:t>
            </a:r>
            <a:r>
              <a:rPr lang="en-US" altLang="zh-CN" sz="2800" dirty="0">
                <a:solidFill>
                  <a:schemeClr val="bg1"/>
                </a:solidFill>
                <a:sym typeface="+mn-ea"/>
              </a:rPr>
              <a:t>Ai</a:t>
            </a:r>
            <a:r>
              <a:rPr lang="zh-CN" altLang="en-US" sz="2800" dirty="0">
                <a:solidFill>
                  <a:schemeClr val="bg1"/>
                </a:solidFill>
                <a:sym typeface="+mn-ea"/>
              </a:rPr>
              <a:t>。如果</a:t>
            </a:r>
            <a:r>
              <a:rPr lang="en-US" altLang="zh-CN" sz="2800" dirty="0">
                <a:solidFill>
                  <a:schemeClr val="bg1"/>
                </a:solidFill>
                <a:sym typeface="+mn-ea"/>
              </a:rPr>
              <a:t>Ai&gt;0</a:t>
            </a:r>
            <a:r>
              <a:rPr lang="zh-CN" altLang="en-US" sz="2800" dirty="0" smtClean="0">
                <a:solidFill>
                  <a:schemeClr val="bg1"/>
                </a:solidFill>
                <a:sym typeface="+mn-ea"/>
              </a:rPr>
              <a:t>，则需要</a:t>
            </a:r>
            <a:r>
              <a:rPr lang="zh-CN" altLang="en-US" sz="2800" dirty="0">
                <a:solidFill>
                  <a:schemeClr val="bg1"/>
                </a:solidFill>
                <a:sym typeface="+mn-ea"/>
              </a:rPr>
              <a:t>把</a:t>
            </a:r>
            <a:r>
              <a:rPr lang="en-US" altLang="zh-CN" sz="2800" dirty="0">
                <a:solidFill>
                  <a:schemeClr val="bg1"/>
                </a:solidFill>
                <a:sym typeface="+mn-ea"/>
              </a:rPr>
              <a:t>A</a:t>
            </a:r>
            <a:r>
              <a:rPr lang="en-US" altLang="zh-CN" sz="2800" baseline="-25000" dirty="0">
                <a:solidFill>
                  <a:schemeClr val="bg1"/>
                </a:solidFill>
                <a:sym typeface="+mn-ea"/>
              </a:rPr>
              <a:t>i</a:t>
            </a:r>
            <a:r>
              <a:rPr lang="zh-CN" altLang="en-US" sz="2800" dirty="0">
                <a:solidFill>
                  <a:schemeClr val="bg1"/>
                </a:solidFill>
                <a:sym typeface="+mn-ea"/>
              </a:rPr>
              <a:t>的能量传给其它宝石；如果</a:t>
            </a:r>
            <a:r>
              <a:rPr lang="en-US" altLang="zh-CN" sz="2800" dirty="0">
                <a:solidFill>
                  <a:schemeClr val="bg1"/>
                </a:solidFill>
                <a:sym typeface="+mn-ea"/>
              </a:rPr>
              <a:t>Ai&lt;0</a:t>
            </a:r>
            <a:r>
              <a:rPr lang="zh-CN" altLang="en-US" sz="2800" dirty="0" smtClean="0">
                <a:solidFill>
                  <a:schemeClr val="bg1"/>
                </a:solidFill>
                <a:sym typeface="+mn-ea"/>
              </a:rPr>
              <a:t>，则需要</a:t>
            </a:r>
            <a:r>
              <a:rPr lang="zh-CN" altLang="en-US" sz="2800" dirty="0">
                <a:solidFill>
                  <a:schemeClr val="bg1"/>
                </a:solidFill>
                <a:sym typeface="+mn-ea"/>
              </a:rPr>
              <a:t>从其它宝石处获取</a:t>
            </a:r>
            <a:r>
              <a:rPr lang="en-US" altLang="zh-CN" sz="2800" dirty="0">
                <a:solidFill>
                  <a:schemeClr val="bg1"/>
                </a:solidFill>
                <a:sym typeface="+mn-ea"/>
              </a:rPr>
              <a:t>|A</a:t>
            </a:r>
            <a:r>
              <a:rPr lang="en-US" altLang="zh-CN" sz="2800" baseline="-25000" dirty="0">
                <a:solidFill>
                  <a:schemeClr val="bg1"/>
                </a:solidFill>
                <a:sym typeface="+mn-ea"/>
              </a:rPr>
              <a:t>i</a:t>
            </a:r>
            <a:r>
              <a:rPr lang="en-US" altLang="zh-CN" sz="2800" dirty="0">
                <a:solidFill>
                  <a:schemeClr val="bg1"/>
                </a:solidFill>
                <a:sym typeface="+mn-ea"/>
              </a:rPr>
              <a:t>|</a:t>
            </a:r>
            <a:r>
              <a:rPr lang="zh-CN" altLang="en-US" sz="2800" dirty="0">
                <a:solidFill>
                  <a:schemeClr val="bg1"/>
                </a:solidFill>
                <a:sym typeface="+mn-ea"/>
              </a:rPr>
              <a:t>的能量。保证∑</a:t>
            </a:r>
            <a:r>
              <a:rPr lang="en-US" altLang="zh-CN" sz="2800" dirty="0">
                <a:solidFill>
                  <a:schemeClr val="bg1"/>
                </a:solidFill>
                <a:sym typeface="+mn-ea"/>
              </a:rPr>
              <a:t>Ai =0</a:t>
            </a:r>
            <a:r>
              <a:rPr lang="zh-CN" altLang="en-US" sz="2800" dirty="0" smtClean="0">
                <a:solidFill>
                  <a:schemeClr val="bg1"/>
                </a:solidFill>
                <a:sym typeface="+mn-ea"/>
              </a:rPr>
              <a:t>。</a:t>
            </a:r>
            <a:r>
              <a:rPr lang="zh-CN" altLang="en-US" sz="2800" dirty="0">
                <a:solidFill>
                  <a:schemeClr val="bg1"/>
                </a:solidFill>
                <a:sym typeface="+mn-ea"/>
              </a:rPr>
              <a:t>只有</a:t>
            </a:r>
            <a:r>
              <a:rPr lang="en-US" altLang="zh-CN" sz="2800" dirty="0">
                <a:solidFill>
                  <a:schemeClr val="bg1"/>
                </a:solidFill>
                <a:sym typeface="+mn-ea"/>
              </a:rPr>
              <a:t>M</a:t>
            </a:r>
            <a:r>
              <a:rPr lang="zh-CN" altLang="en-US" sz="2800" dirty="0">
                <a:solidFill>
                  <a:schemeClr val="bg1"/>
                </a:solidFill>
                <a:sym typeface="+mn-ea"/>
              </a:rPr>
              <a:t>对宝石之间可以互相传递能量，其中第</a:t>
            </a:r>
            <a:r>
              <a:rPr lang="en-US" altLang="zh-CN" sz="2800" dirty="0" err="1">
                <a:solidFill>
                  <a:schemeClr val="bg1"/>
                </a:solidFill>
                <a:sym typeface="+mn-ea"/>
              </a:rPr>
              <a:t>i</a:t>
            </a:r>
            <a:r>
              <a:rPr lang="zh-CN" altLang="en-US" sz="2800" dirty="0">
                <a:solidFill>
                  <a:schemeClr val="bg1"/>
                </a:solidFill>
                <a:sym typeface="+mn-ea"/>
              </a:rPr>
              <a:t>对宝石之间无论传递多少能量，都要花费</a:t>
            </a:r>
            <a:r>
              <a:rPr lang="en-US" altLang="zh-CN" sz="2800" dirty="0" err="1">
                <a:solidFill>
                  <a:schemeClr val="bg1"/>
                </a:solidFill>
                <a:sym typeface="+mn-ea"/>
              </a:rPr>
              <a:t>Ti</a:t>
            </a:r>
            <a:r>
              <a:rPr lang="zh-CN" altLang="en-US" sz="2800" dirty="0">
                <a:solidFill>
                  <a:schemeClr val="bg1"/>
                </a:solidFill>
                <a:sym typeface="+mn-ea"/>
              </a:rPr>
              <a:t>的代价</a:t>
            </a:r>
            <a:r>
              <a:rPr lang="en-US" altLang="zh-CN" sz="2800" dirty="0">
                <a:solidFill>
                  <a:schemeClr val="bg1"/>
                </a:solidFill>
                <a:sym typeface="+mn-ea"/>
              </a:rPr>
              <a:t>.</a:t>
            </a:r>
            <a:r>
              <a:rPr lang="zh-CN" altLang="en-US" sz="2800" dirty="0" smtClean="0">
                <a:solidFill>
                  <a:schemeClr val="bg1"/>
                </a:solidFill>
                <a:sym typeface="+mn-ea"/>
              </a:rPr>
              <a:t>求使</a:t>
            </a:r>
            <a:r>
              <a:rPr lang="zh-CN" altLang="en-US" sz="2800" dirty="0">
                <a:solidFill>
                  <a:schemeClr val="bg1"/>
                </a:solidFill>
                <a:sym typeface="+mn-ea"/>
              </a:rPr>
              <a:t>所有宝石的能量都</a:t>
            </a:r>
            <a:r>
              <a:rPr lang="zh-CN" altLang="en-US" sz="2800" dirty="0" smtClean="0">
                <a:solidFill>
                  <a:schemeClr val="bg1"/>
                </a:solidFill>
                <a:sym typeface="+mn-ea"/>
              </a:rPr>
              <a:t>相同的最小代价？</a:t>
            </a:r>
            <a:r>
              <a:rPr lang="en-US" altLang="zh-CN" sz="2800" dirty="0" smtClean="0">
                <a:solidFill>
                  <a:schemeClr val="bg1"/>
                </a:solidFill>
                <a:sym typeface="+mn-ea"/>
              </a:rPr>
              <a:t>(N&lt;=16)</a:t>
            </a:r>
            <a:endParaRPr lang="en-US" altLang="zh-CN" sz="2800" dirty="0" smtClean="0">
              <a:solidFill>
                <a:schemeClr val="bg1"/>
              </a:solidFill>
              <a:sym typeface="+mn-ea"/>
            </a:endParaRPr>
          </a:p>
          <a:p>
            <a:pPr lvl="0" indent="601345" fontAlgn="auto">
              <a:lnSpc>
                <a:spcPct val="150000"/>
              </a:lnSpc>
            </a:pPr>
            <a:r>
              <a:rPr lang="zh-CN" altLang="en-US" sz="2800" dirty="0" smtClean="0">
                <a:solidFill>
                  <a:schemeClr val="bg1"/>
                </a:solidFill>
                <a:sym typeface="+mn-ea"/>
              </a:rPr>
              <a:t>每个</a:t>
            </a:r>
            <a:r>
              <a:rPr lang="zh-CN" altLang="en-US" sz="2800" dirty="0">
                <a:solidFill>
                  <a:schemeClr val="bg1"/>
                </a:solidFill>
                <a:sym typeface="+mn-ea"/>
              </a:rPr>
              <a:t>∑</a:t>
            </a:r>
            <a:r>
              <a:rPr lang="en-US" altLang="zh-CN" sz="2800" dirty="0">
                <a:solidFill>
                  <a:schemeClr val="bg1"/>
                </a:solidFill>
                <a:sym typeface="+mn-ea"/>
              </a:rPr>
              <a:t>Ai =</a:t>
            </a:r>
            <a:r>
              <a:rPr lang="en-US" altLang="zh-CN" sz="2800" dirty="0" smtClean="0">
                <a:solidFill>
                  <a:schemeClr val="bg1"/>
                </a:solidFill>
                <a:sym typeface="+mn-ea"/>
              </a:rPr>
              <a:t>0</a:t>
            </a:r>
            <a:r>
              <a:rPr lang="zh-CN" altLang="en-US" sz="2800" dirty="0" smtClean="0">
                <a:solidFill>
                  <a:schemeClr val="bg1"/>
                </a:solidFill>
                <a:sym typeface="+mn-ea"/>
              </a:rPr>
              <a:t>的子图内传递能量的最小代价是其</a:t>
            </a:r>
            <a:r>
              <a:rPr lang="en-US" altLang="zh-CN" sz="2800" dirty="0" smtClean="0">
                <a:solidFill>
                  <a:schemeClr val="bg1"/>
                </a:solidFill>
                <a:sym typeface="+mn-ea"/>
              </a:rPr>
              <a:t>MST</a:t>
            </a:r>
            <a:endParaRPr lang="en-US" altLang="zh-CN" sz="2800" dirty="0" smtClean="0">
              <a:solidFill>
                <a:schemeClr val="bg1"/>
              </a:solidFill>
              <a:sym typeface="+mn-ea"/>
            </a:endParaRPr>
          </a:p>
          <a:p>
            <a:pPr lvl="0" indent="601345" fontAlgn="auto">
              <a:lnSpc>
                <a:spcPct val="150000"/>
              </a:lnSpc>
            </a:pPr>
            <a:r>
              <a:rPr lang="zh-CN" altLang="en-US" sz="2800" dirty="0" smtClean="0">
                <a:solidFill>
                  <a:schemeClr val="bg1"/>
                </a:solidFill>
                <a:sym typeface="+mn-ea"/>
              </a:rPr>
              <a:t>最终整个图可能分成若干块</a:t>
            </a:r>
            <a:r>
              <a:rPr lang="zh-CN" altLang="en-US" sz="2800" dirty="0">
                <a:solidFill>
                  <a:schemeClr val="bg1"/>
                </a:solidFill>
                <a:sym typeface="+mn-ea"/>
              </a:rPr>
              <a:t>∑</a:t>
            </a:r>
            <a:r>
              <a:rPr lang="en-US" altLang="zh-CN" sz="2800" dirty="0">
                <a:solidFill>
                  <a:schemeClr val="bg1"/>
                </a:solidFill>
                <a:sym typeface="+mn-ea"/>
              </a:rPr>
              <a:t>Ai =0</a:t>
            </a:r>
            <a:r>
              <a:rPr lang="zh-CN" altLang="en-US" sz="2800" dirty="0">
                <a:solidFill>
                  <a:schemeClr val="bg1"/>
                </a:solidFill>
                <a:sym typeface="+mn-ea"/>
              </a:rPr>
              <a:t>的</a:t>
            </a:r>
            <a:r>
              <a:rPr lang="zh-CN" altLang="en-US" sz="2800" dirty="0" smtClean="0">
                <a:solidFill>
                  <a:schemeClr val="bg1"/>
                </a:solidFill>
                <a:sym typeface="+mn-ea"/>
              </a:rPr>
              <a:t>子图分别传递</a:t>
            </a:r>
            <a:endParaRPr lang="zh-CN" altLang="en-US" sz="2800" dirty="0" smtClean="0">
              <a:solidFill>
                <a:schemeClr val="bg1"/>
              </a:solidFill>
              <a:sym typeface="+mn-ea"/>
            </a:endParaRPr>
          </a:p>
          <a:p>
            <a:pPr lvl="0" indent="601345" fontAlgn="auto">
              <a:lnSpc>
                <a:spcPct val="150000"/>
              </a:lnSpc>
            </a:pPr>
            <a:r>
              <a:rPr lang="zh-CN" altLang="en-US" sz="2800" dirty="0" smtClean="0">
                <a:solidFill>
                  <a:schemeClr val="bg1"/>
                </a:solidFill>
                <a:sym typeface="+mn-ea"/>
              </a:rPr>
              <a:t>以</a:t>
            </a:r>
            <a:r>
              <a:rPr lang="zh-CN" altLang="en-US" sz="2800" dirty="0">
                <a:solidFill>
                  <a:schemeClr val="bg1"/>
                </a:solidFill>
                <a:sym typeface="+mn-ea"/>
              </a:rPr>
              <a:t>∑</a:t>
            </a:r>
            <a:r>
              <a:rPr lang="en-US" altLang="zh-CN" sz="2800" dirty="0">
                <a:solidFill>
                  <a:schemeClr val="bg1"/>
                </a:solidFill>
                <a:sym typeface="+mn-ea"/>
              </a:rPr>
              <a:t>Ai =0</a:t>
            </a:r>
            <a:r>
              <a:rPr lang="zh-CN" altLang="en-US" sz="2800" dirty="0">
                <a:solidFill>
                  <a:schemeClr val="bg1"/>
                </a:solidFill>
                <a:sym typeface="+mn-ea"/>
              </a:rPr>
              <a:t>的</a:t>
            </a:r>
            <a:r>
              <a:rPr lang="zh-CN" altLang="en-US" sz="2800" dirty="0" smtClean="0">
                <a:solidFill>
                  <a:schemeClr val="bg1"/>
                </a:solidFill>
                <a:sym typeface="+mn-ea"/>
              </a:rPr>
              <a:t>子图为物品做二进制集合的状压</a:t>
            </a:r>
            <a:r>
              <a:rPr lang="en-US" altLang="zh-CN" sz="2800" dirty="0" smtClean="0">
                <a:solidFill>
                  <a:schemeClr val="bg1"/>
                </a:solidFill>
                <a:sym typeface="+mn-ea"/>
              </a:rPr>
              <a:t>DP</a:t>
            </a:r>
            <a:r>
              <a:rPr lang="zh-CN" altLang="en-US" sz="2800" dirty="0" smtClean="0">
                <a:solidFill>
                  <a:schemeClr val="bg1"/>
                </a:solidFill>
                <a:sym typeface="+mn-ea"/>
              </a:rPr>
              <a:t>。</a:t>
            </a:r>
            <a:endParaRPr lang="zh-CN" altLang="en-US" sz="2800" dirty="0" smtClean="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98880" y="1155700"/>
            <a:ext cx="9873615" cy="4939030"/>
          </a:xfrm>
          <a:prstGeom prst="rect">
            <a:avLst/>
          </a:prstGeom>
          <a:noFill/>
          <a:ln w="9525">
            <a:noFill/>
            <a:miter/>
          </a:ln>
        </p:spPr>
        <p:txBody>
          <a:bodyPr wrap="square" anchor="t">
            <a:spAutoFit/>
          </a:bodyPr>
          <a:p>
            <a:pPr lvl="0" indent="601345" fontAlgn="auto">
              <a:lnSpc>
                <a:spcPct val="150000"/>
              </a:lnSpc>
            </a:pPr>
            <a:r>
              <a:rPr lang="en-US" altLang="zh-CN" sz="3000" dirty="0">
                <a:solidFill>
                  <a:schemeClr val="bg1"/>
                </a:solidFill>
                <a:sym typeface="+mn-ea"/>
              </a:rPr>
              <a:t>POJ 1275 </a:t>
            </a:r>
            <a:r>
              <a:rPr lang="zh-CN" sz="3000" dirty="0">
                <a:solidFill>
                  <a:schemeClr val="bg1"/>
                </a:solidFill>
                <a:sym typeface="+mn-ea"/>
              </a:rPr>
              <a:t>超市中一</a:t>
            </a:r>
            <a:r>
              <a:rPr sz="3000" dirty="0">
                <a:solidFill>
                  <a:schemeClr val="bg1"/>
                </a:solidFill>
                <a:sym typeface="+mn-ea"/>
              </a:rPr>
              <a:t>天</a:t>
            </a:r>
            <a:r>
              <a:rPr lang="zh-CN" sz="3000" dirty="0">
                <a:solidFill>
                  <a:schemeClr val="bg1"/>
                </a:solidFill>
                <a:sym typeface="+mn-ea"/>
              </a:rPr>
              <a:t>里每一小时</a:t>
            </a:r>
            <a:r>
              <a:rPr sz="3000" dirty="0">
                <a:solidFill>
                  <a:schemeClr val="bg1"/>
                </a:solidFill>
                <a:sym typeface="+mn-ea"/>
              </a:rPr>
              <a:t>需要出纳员的最少数量</a:t>
            </a:r>
            <a:r>
              <a:rPr lang="zh-CN" sz="3000" dirty="0">
                <a:solidFill>
                  <a:schemeClr val="bg1"/>
                </a:solidFill>
                <a:sym typeface="+mn-ea"/>
              </a:rPr>
              <a:t>为</a:t>
            </a:r>
            <a:r>
              <a:rPr sz="3000" dirty="0">
                <a:solidFill>
                  <a:schemeClr val="bg1"/>
                </a:solidFill>
                <a:sym typeface="+mn-ea"/>
              </a:rPr>
              <a:t> R(</a:t>
            </a:r>
            <a:r>
              <a:rPr lang="en-US" sz="3000" dirty="0">
                <a:solidFill>
                  <a:schemeClr val="bg1"/>
                </a:solidFill>
                <a:sym typeface="+mn-ea"/>
              </a:rPr>
              <a:t>1</a:t>
            </a:r>
            <a:r>
              <a:rPr sz="3000" dirty="0">
                <a:solidFill>
                  <a:schemeClr val="bg1"/>
                </a:solidFill>
                <a:sym typeface="+mn-ea"/>
              </a:rPr>
              <a:t>), R(</a:t>
            </a:r>
            <a:r>
              <a:rPr lang="en-US" sz="3000" dirty="0">
                <a:solidFill>
                  <a:schemeClr val="bg1"/>
                </a:solidFill>
                <a:sym typeface="+mn-ea"/>
              </a:rPr>
              <a:t>2</a:t>
            </a:r>
            <a:r>
              <a:rPr sz="3000" dirty="0">
                <a:solidFill>
                  <a:schemeClr val="bg1"/>
                </a:solidFill>
                <a:sym typeface="+mn-ea"/>
              </a:rPr>
              <a:t>),…,R(</a:t>
            </a:r>
            <a:r>
              <a:rPr lang="en-US" sz="3000" dirty="0">
                <a:solidFill>
                  <a:schemeClr val="bg1"/>
                </a:solidFill>
                <a:sym typeface="+mn-ea"/>
              </a:rPr>
              <a:t>24</a:t>
            </a:r>
            <a:r>
              <a:rPr sz="3000" dirty="0">
                <a:solidFill>
                  <a:schemeClr val="bg1"/>
                </a:solidFill>
                <a:sym typeface="+mn-ea"/>
              </a:rPr>
              <a:t>)。 R(</a:t>
            </a:r>
            <a:r>
              <a:rPr lang="en-US" sz="3000" dirty="0">
                <a:solidFill>
                  <a:schemeClr val="bg1"/>
                </a:solidFill>
                <a:sym typeface="+mn-ea"/>
              </a:rPr>
              <a:t>1</a:t>
            </a:r>
            <a:r>
              <a:rPr sz="3000" dirty="0">
                <a:solidFill>
                  <a:schemeClr val="bg1"/>
                </a:solidFill>
                <a:sym typeface="+mn-ea"/>
              </a:rPr>
              <a:t>)</a:t>
            </a:r>
            <a:r>
              <a:rPr lang="zh-CN" sz="3000" dirty="0">
                <a:solidFill>
                  <a:schemeClr val="bg1"/>
                </a:solidFill>
                <a:sym typeface="+mn-ea"/>
              </a:rPr>
              <a:t>表示</a:t>
            </a:r>
            <a:r>
              <a:rPr sz="3000" dirty="0">
                <a:solidFill>
                  <a:schemeClr val="bg1"/>
                </a:solidFill>
                <a:sym typeface="+mn-ea"/>
              </a:rPr>
              <a:t>从</a:t>
            </a:r>
            <a:r>
              <a:rPr lang="en-US" sz="3000" dirty="0">
                <a:solidFill>
                  <a:schemeClr val="bg1"/>
                </a:solidFill>
                <a:sym typeface="+mn-ea"/>
              </a:rPr>
              <a:t>0:00~</a:t>
            </a:r>
            <a:r>
              <a:rPr sz="3000" dirty="0">
                <a:solidFill>
                  <a:schemeClr val="bg1"/>
                </a:solidFill>
                <a:sym typeface="+mn-ea"/>
              </a:rPr>
              <a:t>1:00所需要出纳员的最少数</a:t>
            </a:r>
            <a:r>
              <a:rPr lang="zh-CN" sz="3000" dirty="0">
                <a:solidFill>
                  <a:schemeClr val="bg1"/>
                </a:solidFill>
                <a:sym typeface="+mn-ea"/>
              </a:rPr>
              <a:t>目</a:t>
            </a:r>
            <a:r>
              <a:rPr sz="3000" dirty="0">
                <a:solidFill>
                  <a:schemeClr val="bg1"/>
                </a:solidFill>
                <a:sym typeface="+mn-ea"/>
              </a:rPr>
              <a:t>； R(</a:t>
            </a:r>
            <a:r>
              <a:rPr lang="en-US" sz="3000" dirty="0">
                <a:solidFill>
                  <a:schemeClr val="bg1"/>
                </a:solidFill>
                <a:sym typeface="+mn-ea"/>
              </a:rPr>
              <a:t>2</a:t>
            </a:r>
            <a:r>
              <a:rPr sz="3000" dirty="0">
                <a:solidFill>
                  <a:schemeClr val="bg1"/>
                </a:solidFill>
                <a:sym typeface="+mn-ea"/>
              </a:rPr>
              <a:t>)</a:t>
            </a:r>
            <a:r>
              <a:rPr lang="zh-CN" sz="3000" dirty="0">
                <a:solidFill>
                  <a:schemeClr val="bg1"/>
                </a:solidFill>
                <a:sym typeface="+mn-ea"/>
              </a:rPr>
              <a:t>表示</a:t>
            </a:r>
            <a:r>
              <a:rPr sz="3000" dirty="0">
                <a:solidFill>
                  <a:schemeClr val="bg1"/>
                </a:solidFill>
                <a:sym typeface="+mn-ea"/>
              </a:rPr>
              <a:t>1:00到2:00之间需要的；等等。每</a:t>
            </a:r>
            <a:r>
              <a:rPr lang="zh-CN" sz="3000" dirty="0">
                <a:solidFill>
                  <a:schemeClr val="bg1"/>
                </a:solidFill>
                <a:sym typeface="+mn-ea"/>
              </a:rPr>
              <a:t>一</a:t>
            </a:r>
            <a:r>
              <a:rPr sz="3000" dirty="0">
                <a:solidFill>
                  <a:schemeClr val="bg1"/>
                </a:solidFill>
                <a:sym typeface="+mn-ea"/>
              </a:rPr>
              <a:t>天，这些数据都是相同的。有N</a:t>
            </a:r>
            <a:r>
              <a:rPr lang="en-US" sz="3000" dirty="0">
                <a:solidFill>
                  <a:schemeClr val="bg1"/>
                </a:solidFill>
                <a:sym typeface="+mn-ea"/>
              </a:rPr>
              <a:t>(N&lt;=1000)</a:t>
            </a:r>
            <a:r>
              <a:rPr sz="3000" dirty="0">
                <a:solidFill>
                  <a:schemeClr val="bg1"/>
                </a:solidFill>
                <a:sym typeface="+mn-ea"/>
              </a:rPr>
              <a:t>人申请这项</a:t>
            </a:r>
            <a:r>
              <a:rPr lang="zh-CN" sz="3000" dirty="0">
                <a:solidFill>
                  <a:schemeClr val="bg1"/>
                </a:solidFill>
                <a:sym typeface="+mn-ea"/>
              </a:rPr>
              <a:t>工</a:t>
            </a:r>
            <a:r>
              <a:rPr sz="3000" dirty="0">
                <a:solidFill>
                  <a:schemeClr val="bg1"/>
                </a:solidFill>
                <a:sym typeface="+mn-ea"/>
              </a:rPr>
              <a:t>作，每个申请者i在每天24</a:t>
            </a:r>
            <a:r>
              <a:rPr lang="zh-CN" sz="3000" dirty="0">
                <a:solidFill>
                  <a:schemeClr val="bg1"/>
                </a:solidFill>
                <a:sym typeface="+mn-ea"/>
              </a:rPr>
              <a:t>小时当中</a:t>
            </a:r>
            <a:r>
              <a:rPr sz="3000" dirty="0">
                <a:solidFill>
                  <a:schemeClr val="bg1"/>
                </a:solidFill>
                <a:sym typeface="+mn-ea"/>
              </a:rPr>
              <a:t>，从</a:t>
            </a:r>
            <a:r>
              <a:rPr lang="zh-CN" sz="3000" dirty="0">
                <a:solidFill>
                  <a:schemeClr val="bg1"/>
                </a:solidFill>
                <a:sym typeface="+mn-ea"/>
              </a:rPr>
              <a:t>一个</a:t>
            </a:r>
            <a:r>
              <a:rPr sz="3000" dirty="0">
                <a:solidFill>
                  <a:schemeClr val="bg1"/>
                </a:solidFill>
                <a:sym typeface="+mn-ea"/>
              </a:rPr>
              <a:t>特定的时刻</a:t>
            </a:r>
            <a:r>
              <a:rPr lang="en-US" sz="3000" dirty="0">
                <a:solidFill>
                  <a:schemeClr val="bg1"/>
                </a:solidFill>
                <a:sym typeface="+mn-ea"/>
              </a:rPr>
              <a:t>t</a:t>
            </a:r>
            <a:r>
              <a:rPr lang="en-US" sz="3000" baseline="-25000" dirty="0">
                <a:solidFill>
                  <a:schemeClr val="bg1"/>
                </a:solidFill>
                <a:sym typeface="+mn-ea"/>
              </a:rPr>
              <a:t>i</a:t>
            </a:r>
            <a:r>
              <a:rPr sz="3000" dirty="0">
                <a:solidFill>
                  <a:schemeClr val="bg1"/>
                </a:solidFill>
                <a:sym typeface="+mn-ea"/>
              </a:rPr>
              <a:t>开始连续</a:t>
            </a:r>
            <a:r>
              <a:rPr lang="zh-CN" sz="3000" dirty="0">
                <a:solidFill>
                  <a:schemeClr val="bg1"/>
                </a:solidFill>
                <a:sym typeface="+mn-ea"/>
              </a:rPr>
              <a:t>工</a:t>
            </a:r>
            <a:r>
              <a:rPr sz="3000" dirty="0">
                <a:solidFill>
                  <a:schemeClr val="bg1"/>
                </a:solidFill>
                <a:sym typeface="+mn-ea"/>
              </a:rPr>
              <a:t>作恰好8</a:t>
            </a:r>
            <a:r>
              <a:rPr lang="zh-CN" sz="3000" dirty="0">
                <a:solidFill>
                  <a:schemeClr val="bg1"/>
                </a:solidFill>
                <a:sym typeface="+mn-ea"/>
              </a:rPr>
              <a:t>小</a:t>
            </a:r>
            <a:r>
              <a:rPr sz="3000" dirty="0">
                <a:solidFill>
                  <a:schemeClr val="bg1"/>
                </a:solidFill>
                <a:sym typeface="+mn-ea"/>
              </a:rPr>
              <a:t>时。计算为</a:t>
            </a:r>
            <a:r>
              <a:rPr lang="zh-CN" sz="3000" dirty="0">
                <a:solidFill>
                  <a:schemeClr val="bg1"/>
                </a:solidFill>
                <a:sym typeface="+mn-ea"/>
              </a:rPr>
              <a:t>满足</a:t>
            </a:r>
            <a:r>
              <a:rPr sz="3000" dirty="0">
                <a:solidFill>
                  <a:schemeClr val="bg1"/>
                </a:solidFill>
                <a:sym typeface="+mn-ea"/>
              </a:rPr>
              <a:t>上述限制需要雇佣的最少出纳员数。</a:t>
            </a:r>
            <a:endParaRPr sz="3000" dirty="0">
              <a:solidFill>
                <a:schemeClr val="bg1"/>
              </a:solidFill>
              <a:sym typeface="+mn-ea"/>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163320" y="382905"/>
            <a:ext cx="9864725" cy="6092825"/>
          </a:xfrm>
          <a:prstGeom prst="rect">
            <a:avLst/>
          </a:prstGeom>
          <a:noFill/>
          <a:ln w="9525">
            <a:noFill/>
            <a:miter/>
          </a:ln>
        </p:spPr>
        <p:txBody>
          <a:bodyPr wrap="square" anchor="t">
            <a:spAutoFit/>
          </a:bodyPr>
          <a:p>
            <a:pPr lvl="0" indent="601345" fontAlgn="auto">
              <a:lnSpc>
                <a:spcPct val="150000"/>
              </a:lnSpc>
            </a:pPr>
            <a:r>
              <a:rPr lang="zh-CN" altLang="en-US" sz="2600" dirty="0">
                <a:solidFill>
                  <a:schemeClr val="bg1"/>
                </a:solidFill>
                <a:sym typeface="+mn-ea"/>
              </a:rPr>
              <a:t>设a[i]为</a:t>
            </a:r>
            <a:r>
              <a:rPr lang="en-US" altLang="zh-CN" sz="2600" dirty="0">
                <a:solidFill>
                  <a:schemeClr val="bg1"/>
                </a:solidFill>
                <a:sym typeface="+mn-ea"/>
              </a:rPr>
              <a:t>i</a:t>
            </a:r>
            <a:r>
              <a:rPr lang="zh-CN" altLang="en-US" sz="2600" dirty="0">
                <a:solidFill>
                  <a:schemeClr val="bg1"/>
                </a:solidFill>
                <a:sym typeface="+mn-ea"/>
              </a:rPr>
              <a:t>点到</a:t>
            </a:r>
            <a:r>
              <a:rPr lang="en-US" altLang="zh-CN" sz="2600" dirty="0">
                <a:solidFill>
                  <a:schemeClr val="bg1"/>
                </a:solidFill>
                <a:sym typeface="+mn-ea"/>
              </a:rPr>
              <a:t>(i+1)</a:t>
            </a:r>
            <a:r>
              <a:rPr lang="zh-CN" altLang="en-US" sz="2600" dirty="0">
                <a:solidFill>
                  <a:schemeClr val="bg1"/>
                </a:solidFill>
                <a:sym typeface="+mn-ea"/>
              </a:rPr>
              <a:t>点最少雇佣的收银员数量， b[i]为</a:t>
            </a:r>
            <a:r>
              <a:rPr lang="en-US" altLang="zh-CN" sz="2600" dirty="0">
                <a:solidFill>
                  <a:schemeClr val="bg1"/>
                </a:solidFill>
                <a:sym typeface="+mn-ea"/>
              </a:rPr>
              <a:t>i</a:t>
            </a:r>
            <a:r>
              <a:rPr lang="zh-CN" altLang="en-US" sz="2600" dirty="0">
                <a:solidFill>
                  <a:schemeClr val="bg1"/>
                </a:solidFill>
                <a:sym typeface="+mn-ea"/>
              </a:rPr>
              <a:t>点的总申请数， f[i]为0点~i点实际雇佣的收银员数，其中</a:t>
            </a:r>
            <a:r>
              <a:rPr lang="en-US" altLang="zh-CN" sz="2600" dirty="0">
                <a:solidFill>
                  <a:schemeClr val="bg1"/>
                </a:solidFill>
                <a:sym typeface="+mn-ea"/>
              </a:rPr>
              <a:t>f[23]</a:t>
            </a:r>
            <a:r>
              <a:rPr lang="zh-CN" altLang="en-US" sz="2600" dirty="0">
                <a:solidFill>
                  <a:schemeClr val="bg1"/>
                </a:solidFill>
                <a:sym typeface="+mn-ea"/>
              </a:rPr>
              <a:t>是我们要求的答案。</a:t>
            </a:r>
            <a:endParaRPr lang="zh-CN" altLang="en-US" sz="2600" dirty="0">
              <a:solidFill>
                <a:schemeClr val="bg1"/>
              </a:solidFill>
              <a:sym typeface="+mn-ea"/>
            </a:endParaRPr>
          </a:p>
          <a:p>
            <a:pPr lvl="0" indent="601345" fontAlgn="auto">
              <a:lnSpc>
                <a:spcPct val="150000"/>
              </a:lnSpc>
            </a:pPr>
            <a:r>
              <a:rPr lang="zh-CN" altLang="en-US" sz="2600" dirty="0">
                <a:solidFill>
                  <a:schemeClr val="bg1"/>
                </a:solidFill>
                <a:sym typeface="+mn-ea"/>
              </a:rPr>
              <a:t>f[i]-f[i-1]&gt;=0 (</a:t>
            </a:r>
            <a:r>
              <a:rPr lang="en-US" altLang="zh-CN" sz="2600" dirty="0">
                <a:solidFill>
                  <a:schemeClr val="bg1"/>
                </a:solidFill>
                <a:sym typeface="+mn-ea"/>
              </a:rPr>
              <a:t>0</a:t>
            </a:r>
            <a:r>
              <a:rPr lang="zh-CN" altLang="en-US" sz="2600" dirty="0">
                <a:solidFill>
                  <a:schemeClr val="bg1"/>
                </a:solidFill>
                <a:sym typeface="+mn-ea"/>
              </a:rPr>
              <a:t>&lt;=i&lt;=</a:t>
            </a:r>
            <a:r>
              <a:rPr lang="en-US" altLang="zh-CN" sz="2600" dirty="0">
                <a:solidFill>
                  <a:schemeClr val="bg1"/>
                </a:solidFill>
                <a:sym typeface="+mn-ea"/>
              </a:rPr>
              <a:t>23,f[-1]=0</a:t>
            </a:r>
            <a:r>
              <a:rPr lang="zh-CN" altLang="en-US" sz="2600" dirty="0">
                <a:solidFill>
                  <a:schemeClr val="bg1"/>
                </a:solidFill>
                <a:sym typeface="+mn-ea"/>
              </a:rPr>
              <a:t>) ——</a:t>
            </a:r>
            <a:r>
              <a:rPr lang="en-US" altLang="zh-CN" sz="2600" dirty="0">
                <a:solidFill>
                  <a:schemeClr val="bg1"/>
                </a:solidFill>
                <a:sym typeface="+mn-ea"/>
              </a:rPr>
              <a:t>i:00</a:t>
            </a:r>
            <a:r>
              <a:rPr lang="zh-CN" altLang="en-US" sz="2600" dirty="0">
                <a:solidFill>
                  <a:schemeClr val="bg1"/>
                </a:solidFill>
                <a:sym typeface="+mn-ea"/>
              </a:rPr>
              <a:t>雇佣数量大于等于0</a:t>
            </a:r>
            <a:endParaRPr lang="zh-CN" altLang="en-US" sz="2600" dirty="0">
              <a:solidFill>
                <a:schemeClr val="bg1"/>
              </a:solidFill>
              <a:sym typeface="+mn-ea"/>
            </a:endParaRPr>
          </a:p>
          <a:p>
            <a:pPr lvl="0" indent="601345" fontAlgn="auto">
              <a:lnSpc>
                <a:spcPct val="150000"/>
              </a:lnSpc>
            </a:pPr>
            <a:r>
              <a:rPr lang="zh-CN" altLang="en-US" sz="2600" dirty="0">
                <a:solidFill>
                  <a:schemeClr val="bg1"/>
                </a:solidFill>
                <a:sym typeface="+mn-ea"/>
              </a:rPr>
              <a:t>f[i]-f[i-1]&lt;=b[i] (</a:t>
            </a:r>
            <a:r>
              <a:rPr lang="en-US" altLang="zh-CN" sz="2600" dirty="0">
                <a:solidFill>
                  <a:schemeClr val="bg1"/>
                </a:solidFill>
                <a:sym typeface="+mn-ea"/>
              </a:rPr>
              <a:t>0</a:t>
            </a:r>
            <a:r>
              <a:rPr lang="zh-CN" altLang="en-US" sz="2600" dirty="0">
                <a:solidFill>
                  <a:schemeClr val="bg1"/>
                </a:solidFill>
                <a:sym typeface="+mn-ea"/>
              </a:rPr>
              <a:t>&lt;=i&lt;=</a:t>
            </a:r>
            <a:r>
              <a:rPr lang="en-US" altLang="zh-CN" sz="2600" dirty="0">
                <a:solidFill>
                  <a:schemeClr val="bg1"/>
                </a:solidFill>
                <a:sym typeface="+mn-ea"/>
              </a:rPr>
              <a:t>23</a:t>
            </a:r>
            <a:r>
              <a:rPr lang="zh-CN" altLang="en-US" sz="2600" dirty="0">
                <a:solidFill>
                  <a:schemeClr val="bg1"/>
                </a:solidFill>
                <a:sym typeface="+mn-ea"/>
              </a:rPr>
              <a:t>) ——</a:t>
            </a:r>
            <a:r>
              <a:rPr lang="en-US" altLang="zh-CN" sz="2600" dirty="0">
                <a:solidFill>
                  <a:schemeClr val="bg1"/>
                </a:solidFill>
                <a:sym typeface="+mn-ea"/>
              </a:rPr>
              <a:t>i:00</a:t>
            </a:r>
            <a:r>
              <a:rPr lang="zh-CN" altLang="en-US" sz="2600" dirty="0">
                <a:solidFill>
                  <a:schemeClr val="bg1"/>
                </a:solidFill>
                <a:sym typeface="+mn-ea"/>
              </a:rPr>
              <a:t>雇佣数量不超过总申请数</a:t>
            </a:r>
            <a:endParaRPr lang="zh-CN" altLang="en-US" sz="2600" dirty="0">
              <a:solidFill>
                <a:schemeClr val="bg1"/>
              </a:solidFill>
              <a:sym typeface="+mn-ea"/>
            </a:endParaRPr>
          </a:p>
          <a:p>
            <a:pPr lvl="0" indent="601345" fontAlgn="auto">
              <a:lnSpc>
                <a:spcPct val="150000"/>
              </a:lnSpc>
            </a:pPr>
            <a:r>
              <a:rPr lang="zh-CN" altLang="en-US" sz="2600" dirty="0">
                <a:solidFill>
                  <a:schemeClr val="bg1"/>
                </a:solidFill>
                <a:sym typeface="+mn-ea"/>
              </a:rPr>
              <a:t>f[i]-f[i-8]&gt;=a[i] (7&lt;=i&lt;=23) ——实际雇佣数量满足最小需求（不跨天）</a:t>
            </a:r>
            <a:r>
              <a:rPr lang="en-US" altLang="zh-CN" sz="2600" dirty="0">
                <a:solidFill>
                  <a:schemeClr val="bg1"/>
                </a:solidFill>
                <a:sym typeface="+mn-ea"/>
              </a:rPr>
              <a:t>f[i-24]-f[i-8]&gt;=a[i-24]-f[23](23+1&lt;=i&lt;=23+7)</a:t>
            </a:r>
            <a:r>
              <a:rPr lang="zh-CN" altLang="en-US" sz="2600" dirty="0">
                <a:solidFill>
                  <a:schemeClr val="bg1"/>
                </a:solidFill>
                <a:sym typeface="+mn-ea"/>
              </a:rPr>
              <a:t> ——（跨天）。</a:t>
            </a:r>
            <a:endParaRPr lang="zh-CN" altLang="en-US" sz="2600" dirty="0">
              <a:solidFill>
                <a:schemeClr val="bg1"/>
              </a:solidFill>
              <a:sym typeface="+mn-ea"/>
            </a:endParaRPr>
          </a:p>
          <a:p>
            <a:pPr lvl="0" indent="601345" fontAlgn="auto">
              <a:lnSpc>
                <a:spcPct val="150000"/>
              </a:lnSpc>
            </a:pPr>
            <a:r>
              <a:rPr lang="zh-CN" altLang="en-US" sz="2600" dirty="0">
                <a:solidFill>
                  <a:schemeClr val="bg1"/>
                </a:solidFill>
                <a:sym typeface="+mn-ea"/>
              </a:rPr>
              <a:t>f[23]是个变量，怎么办？</a:t>
            </a:r>
            <a:endParaRPr lang="zh-CN" altLang="en-US" sz="2600" dirty="0">
              <a:solidFill>
                <a:schemeClr val="bg1"/>
              </a:solidFill>
              <a:sym typeface="+mn-ea"/>
            </a:endParaRPr>
          </a:p>
          <a:p>
            <a:pPr lvl="0" indent="601345" fontAlgn="auto">
              <a:lnSpc>
                <a:spcPct val="150000"/>
              </a:lnSpc>
            </a:pPr>
            <a:r>
              <a:rPr lang="zh-CN" sz="2600" dirty="0">
                <a:solidFill>
                  <a:schemeClr val="bg1"/>
                </a:solidFill>
                <a:sym typeface="+mn-ea"/>
              </a:rPr>
              <a:t>我们可以枚举</a:t>
            </a:r>
            <a:r>
              <a:rPr lang="en-US" altLang="zh-CN" sz="2600" dirty="0">
                <a:solidFill>
                  <a:schemeClr val="bg1"/>
                </a:solidFill>
                <a:sym typeface="+mn-ea"/>
              </a:rPr>
              <a:t>f[23]</a:t>
            </a:r>
            <a:r>
              <a:rPr lang="zh-CN" altLang="en-US" sz="2600" dirty="0">
                <a:solidFill>
                  <a:schemeClr val="bg1"/>
                </a:solidFill>
                <a:sym typeface="+mn-ea"/>
              </a:rPr>
              <a:t>的值！</a:t>
            </a:r>
            <a:endParaRPr lang="zh-CN" altLang="en-US" sz="2600" dirty="0">
              <a:solidFill>
                <a:schemeClr val="bg1"/>
              </a:solidFill>
              <a:sym typeface="+mn-ea"/>
            </a:endParaRPr>
          </a:p>
          <a:p>
            <a:pPr lvl="0" indent="601345" fontAlgn="auto">
              <a:lnSpc>
                <a:spcPct val="150000"/>
              </a:lnSpc>
            </a:pPr>
            <a:r>
              <a:rPr lang="zh-CN" sz="2600" dirty="0">
                <a:solidFill>
                  <a:schemeClr val="bg1"/>
                </a:solidFill>
                <a:sym typeface="+mn-ea"/>
              </a:rPr>
              <a:t>枚举</a:t>
            </a:r>
            <a:r>
              <a:rPr lang="en-US" altLang="zh-CN" sz="2600" dirty="0">
                <a:solidFill>
                  <a:schemeClr val="bg1"/>
                </a:solidFill>
                <a:sym typeface="+mn-ea"/>
              </a:rPr>
              <a:t>ans=1~n,</a:t>
            </a:r>
            <a:r>
              <a:rPr lang="zh-CN" altLang="en-US" sz="2600" dirty="0">
                <a:solidFill>
                  <a:schemeClr val="bg1"/>
                </a:solidFill>
                <a:sym typeface="+mn-ea"/>
              </a:rPr>
              <a:t>另加</a:t>
            </a:r>
            <a:r>
              <a:rPr lang="en-US" altLang="zh-CN" sz="2600" dirty="0">
                <a:solidFill>
                  <a:schemeClr val="bg1"/>
                </a:solidFill>
                <a:sym typeface="+mn-ea"/>
              </a:rPr>
              <a:t>f[23]&gt;=ans</a:t>
            </a:r>
            <a:r>
              <a:rPr lang="zh-CN" altLang="en-US" sz="2600" dirty="0">
                <a:solidFill>
                  <a:schemeClr val="bg1"/>
                </a:solidFill>
                <a:sym typeface="+mn-ea"/>
              </a:rPr>
              <a:t>，</a:t>
            </a:r>
            <a:r>
              <a:rPr lang="en-US" altLang="zh-CN" sz="2600" dirty="0">
                <a:solidFill>
                  <a:schemeClr val="bg1"/>
                </a:solidFill>
                <a:sym typeface="+mn-ea"/>
              </a:rPr>
              <a:t>f[23]&lt;=ans</a:t>
            </a:r>
            <a:r>
              <a:rPr lang="zh-CN" altLang="en-US" sz="2600" dirty="0">
                <a:solidFill>
                  <a:schemeClr val="bg1"/>
                </a:solidFill>
                <a:sym typeface="+mn-ea"/>
              </a:rPr>
              <a:t>，</a:t>
            </a:r>
            <a:r>
              <a:rPr lang="en-US" altLang="zh-CN" sz="2600" dirty="0">
                <a:solidFill>
                  <a:schemeClr val="bg1"/>
                </a:solidFill>
                <a:sym typeface="+mn-ea"/>
              </a:rPr>
              <a:t>spfa</a:t>
            </a:r>
            <a:r>
              <a:rPr lang="zh-CN" altLang="en-US" sz="2600" dirty="0">
                <a:solidFill>
                  <a:schemeClr val="bg1"/>
                </a:solidFill>
                <a:sym typeface="+mn-ea"/>
              </a:rPr>
              <a:t>判是否有解即可。</a:t>
            </a:r>
            <a:endParaRPr lang="zh-CN" altLang="en-US" sz="2600" dirty="0">
              <a:solidFill>
                <a:schemeClr val="bg1"/>
              </a:solidFill>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25475" y="586105"/>
            <a:ext cx="10458450" cy="737235"/>
          </a:xfrm>
          <a:prstGeom prst="rect">
            <a:avLst/>
          </a:prstGeom>
          <a:noFill/>
          <a:ln w="9525">
            <a:noFill/>
            <a:miter/>
          </a:ln>
        </p:spPr>
        <p:txBody>
          <a:bodyPr wrap="square" anchor="t">
            <a:spAutoFit/>
          </a:bodyPr>
          <a:lstStyle/>
          <a:p>
            <a:pPr lvl="0" indent="601345" fontAlgn="auto">
              <a:lnSpc>
                <a:spcPct val="150000"/>
              </a:lnSpc>
            </a:pPr>
            <a:r>
              <a:rPr sz="2800">
                <a:solidFill>
                  <a:schemeClr val="bg1"/>
                </a:solidFill>
                <a:latin typeface="Calibri" panose="020F0502020204030204" charset="0"/>
                <a:ea typeface="宋体" panose="02010600030101010101" pitchFamily="2" charset="-122"/>
              </a:rPr>
              <a:t>BZOJ 3158 </a:t>
            </a:r>
            <a:r>
              <a:rPr lang="en-US" sz="2800">
                <a:solidFill>
                  <a:schemeClr val="bg1"/>
                </a:solidFill>
                <a:latin typeface="Calibri" panose="020F0502020204030204" charset="0"/>
                <a:ea typeface="宋体" panose="02010600030101010101" pitchFamily="2" charset="-122"/>
              </a:rPr>
              <a:t>n&lt;=1000</a:t>
            </a:r>
            <a:r>
              <a:rPr sz="2800">
                <a:solidFill>
                  <a:schemeClr val="bg1"/>
                </a:solidFill>
                <a:latin typeface="Calibri" panose="020F0502020204030204" charset="0"/>
                <a:ea typeface="宋体" panose="02010600030101010101" pitchFamily="2" charset="-122"/>
              </a:rPr>
              <a:t> </a:t>
            </a:r>
            <a:endParaRPr sz="2800">
              <a:solidFill>
                <a:schemeClr val="bg1"/>
              </a:solidFill>
              <a:latin typeface="Calibri" panose="020F0502020204030204" charset="0"/>
              <a:ea typeface="宋体" panose="02010600030101010101" pitchFamily="2" charset="-122"/>
            </a:endParaRPr>
          </a:p>
        </p:txBody>
      </p:sp>
      <p:pic>
        <p:nvPicPr>
          <p:cNvPr id="3" name="图片 2" descr="2jzp5hcv"/>
          <p:cNvPicPr>
            <a:picLocks noChangeAspect="1"/>
          </p:cNvPicPr>
          <p:nvPr/>
        </p:nvPicPr>
        <p:blipFill>
          <a:blip r:embed="rId1"/>
          <a:stretch>
            <a:fillRect/>
          </a:stretch>
        </p:blipFill>
        <p:spPr>
          <a:xfrm>
            <a:off x="1341755" y="1323340"/>
            <a:ext cx="6405880" cy="5182235"/>
          </a:xfrm>
          <a:prstGeom prst="rect">
            <a:avLst/>
          </a:prstGeom>
        </p:spPr>
      </p:pic>
      <p:sp>
        <p:nvSpPr>
          <p:cNvPr id="5" name="文本框 4"/>
          <p:cNvSpPr txBox="1"/>
          <p:nvPr/>
        </p:nvSpPr>
        <p:spPr>
          <a:xfrm>
            <a:off x="7915275" y="1323340"/>
            <a:ext cx="3518535" cy="5262245"/>
          </a:xfrm>
          <a:prstGeom prst="rect">
            <a:avLst/>
          </a:prstGeom>
          <a:noFill/>
          <a:ln w="9525">
            <a:noFill/>
            <a:miter/>
          </a:ln>
        </p:spPr>
        <p:txBody>
          <a:bodyPr wrap="square" anchor="t">
            <a:spAutoFit/>
          </a:bodyPr>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我们发现所有的偶数满足第二个条件，所有的奇数满足第一个条件（强行化简可得</a:t>
            </a:r>
            <a:r>
              <a:rPr lang="en-US" altLang="zh-CN" sz="2800">
                <a:solidFill>
                  <a:schemeClr val="bg1"/>
                </a:solidFill>
                <a:latin typeface="Calibri" panose="020F0502020204030204" charset="0"/>
                <a:ea typeface="宋体" panose="02010600030101010101" pitchFamily="2" charset="-122"/>
              </a:rPr>
              <a:t>T</a:t>
            </a:r>
            <a:r>
              <a:rPr lang="en-US" altLang="zh-CN" sz="2800" baseline="30000">
                <a:solidFill>
                  <a:schemeClr val="bg1"/>
                </a:solidFill>
                <a:latin typeface="Calibri" panose="020F0502020204030204" charset="0"/>
                <a:ea typeface="宋体" panose="02010600030101010101" pitchFamily="2" charset="-122"/>
              </a:rPr>
              <a:t>2</a:t>
            </a:r>
            <a:r>
              <a:rPr lang="en-US" altLang="zh-CN" sz="2800">
                <a:solidFill>
                  <a:schemeClr val="bg1"/>
                </a:solidFill>
                <a:latin typeface="Calibri" panose="020F0502020204030204" charset="0"/>
                <a:ea typeface="宋体" panose="02010600030101010101" pitchFamily="2" charset="-122"/>
              </a:rPr>
              <a:t> = 2 * </a:t>
            </a:r>
            <a:r>
              <a:rPr lang="zh-CN" altLang="en-US" sz="2800">
                <a:solidFill>
                  <a:schemeClr val="bg1"/>
                </a:solidFill>
                <a:latin typeface="Calibri" panose="020F0502020204030204" charset="0"/>
                <a:ea typeface="宋体" panose="02010600030101010101" pitchFamily="2" charset="-122"/>
              </a:rPr>
              <a:t>奇数）</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问题即化为最大点权独立集问题（权值和</a:t>
            </a:r>
            <a:r>
              <a:rPr lang="en-US" altLang="zh-CN" sz="2800">
                <a:solidFill>
                  <a:schemeClr val="bg1"/>
                </a:solidFill>
                <a:latin typeface="Calibri" panose="020F0502020204030204" charset="0"/>
                <a:ea typeface="宋体" panose="02010600030101010101" pitchFamily="2" charset="-122"/>
              </a:rPr>
              <a:t>-</a:t>
            </a:r>
            <a:r>
              <a:rPr lang="zh-CN" altLang="en-US" sz="2800">
                <a:solidFill>
                  <a:schemeClr val="bg1"/>
                </a:solidFill>
                <a:latin typeface="Calibri" panose="020F0502020204030204" charset="0"/>
                <a:ea typeface="宋体" panose="02010600030101010101" pitchFamily="2" charset="-122"/>
              </a:rPr>
              <a:t>最小点权覆盖）</a:t>
            </a:r>
            <a:endParaRPr lang="zh-CN" altLang="en-US" sz="2800">
              <a:solidFill>
                <a:schemeClr val="bg1"/>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5350" y="286385"/>
            <a:ext cx="10535285" cy="6692900"/>
          </a:xfrm>
          <a:prstGeom prst="rect">
            <a:avLst/>
          </a:prstGeom>
          <a:noFill/>
          <a:ln w="9525">
            <a:noFill/>
            <a:miter/>
          </a:ln>
        </p:spPr>
        <p:txBody>
          <a:bodyPr wrap="square" anchor="t">
            <a:spAutoFit/>
          </a:bodyPr>
          <a:lstStyle/>
          <a:p>
            <a:pPr lvl="0" indent="601345" fontAlgn="auto">
              <a:lnSpc>
                <a:spcPct val="150000"/>
              </a:lnSpc>
            </a:pPr>
            <a:r>
              <a:rPr lang="en-US" sz="2600">
                <a:solidFill>
                  <a:schemeClr val="bg1"/>
                </a:solidFill>
                <a:latin typeface="Calibri" panose="020F0502020204030204" charset="0"/>
                <a:ea typeface="宋体" panose="02010600030101010101" pitchFamily="2" charset="-122"/>
              </a:rPr>
              <a:t>BZOJ 1449 </a:t>
            </a:r>
            <a:r>
              <a:rPr sz="2600">
                <a:solidFill>
                  <a:schemeClr val="bg1"/>
                </a:solidFill>
                <a:latin typeface="Calibri" panose="020F0502020204030204" charset="0"/>
                <a:ea typeface="宋体" panose="02010600030101010101" pitchFamily="2" charset="-122"/>
              </a:rPr>
              <a:t>在一个篮球联赛里，有n支球队，第i支球队的赛季总支出是Ci*x</a:t>
            </a:r>
            <a:r>
              <a:rPr lang="en-US" sz="2600" baseline="30000">
                <a:solidFill>
                  <a:schemeClr val="bg1"/>
                </a:solidFill>
                <a:latin typeface="Calibri" panose="020F0502020204030204" charset="0"/>
                <a:ea typeface="宋体" panose="02010600030101010101" pitchFamily="2" charset="-122"/>
              </a:rPr>
              <a:t>2</a:t>
            </a:r>
            <a:r>
              <a:rPr sz="2600">
                <a:solidFill>
                  <a:schemeClr val="bg1"/>
                </a:solidFill>
                <a:latin typeface="Calibri" panose="020F0502020204030204" charset="0"/>
                <a:ea typeface="宋体" panose="02010600030101010101" pitchFamily="2" charset="-122"/>
              </a:rPr>
              <a:t> + Di*y</a:t>
            </a:r>
            <a:r>
              <a:rPr lang="en-US" sz="2600" baseline="30000">
                <a:solidFill>
                  <a:schemeClr val="bg1"/>
                </a:solidFill>
                <a:latin typeface="Calibri" panose="020F0502020204030204" charset="0"/>
                <a:ea typeface="宋体" panose="02010600030101010101" pitchFamily="2" charset="-122"/>
              </a:rPr>
              <a:t>2</a:t>
            </a:r>
            <a:r>
              <a:rPr sz="2600">
                <a:solidFill>
                  <a:schemeClr val="bg1"/>
                </a:solidFill>
                <a:latin typeface="Calibri" panose="020F0502020204030204" charset="0"/>
                <a:ea typeface="宋体" panose="02010600030101010101" pitchFamily="2" charset="-122"/>
              </a:rPr>
              <a:t>，Di&lt;=Ci。(赢得多，给球员的奖金就多) 其中x,y分别表示这只球队本赛季的胜负场次。现在赛季进行到了一半，每只球队分别取得了</a:t>
            </a:r>
            <a:r>
              <a:rPr lang="en-US" sz="2600">
                <a:solidFill>
                  <a:schemeClr val="bg1"/>
                </a:solidFill>
                <a:latin typeface="Calibri" panose="020F0502020204030204" charset="0"/>
                <a:ea typeface="宋体" panose="02010600030101010101" pitchFamily="2" charset="-122"/>
              </a:rPr>
              <a:t>x</a:t>
            </a:r>
            <a:r>
              <a:rPr lang="en-US" sz="2600" baseline="-25000">
                <a:solidFill>
                  <a:schemeClr val="bg1"/>
                </a:solidFill>
                <a:latin typeface="Calibri" panose="020F0502020204030204" charset="0"/>
                <a:ea typeface="宋体" panose="02010600030101010101" pitchFamily="2" charset="-122"/>
              </a:rPr>
              <a:t>i</a:t>
            </a:r>
            <a:r>
              <a:rPr sz="2600">
                <a:solidFill>
                  <a:schemeClr val="bg1"/>
                </a:solidFill>
                <a:latin typeface="Calibri" panose="020F0502020204030204" charset="0"/>
                <a:ea typeface="宋体" panose="02010600030101010101" pitchFamily="2" charset="-122"/>
              </a:rPr>
              <a:t>场胜利和</a:t>
            </a:r>
            <a:r>
              <a:rPr lang="en-US" sz="2600">
                <a:solidFill>
                  <a:schemeClr val="bg1"/>
                </a:solidFill>
                <a:latin typeface="Calibri" panose="020F0502020204030204" charset="0"/>
                <a:ea typeface="宋体" panose="02010600030101010101" pitchFamily="2" charset="-122"/>
              </a:rPr>
              <a:t>y</a:t>
            </a:r>
            <a:r>
              <a:rPr lang="en-US" sz="2600" baseline="-25000">
                <a:solidFill>
                  <a:schemeClr val="bg1"/>
                </a:solidFill>
                <a:latin typeface="Calibri" panose="020F0502020204030204" charset="0"/>
                <a:ea typeface="宋体" panose="02010600030101010101" pitchFamily="2" charset="-122"/>
              </a:rPr>
              <a:t>i</a:t>
            </a:r>
            <a:r>
              <a:rPr sz="2600">
                <a:solidFill>
                  <a:schemeClr val="bg1"/>
                </a:solidFill>
                <a:latin typeface="Calibri" panose="020F0502020204030204" charset="0"/>
                <a:ea typeface="宋体" panose="02010600030101010101" pitchFamily="2" charset="-122"/>
              </a:rPr>
              <a:t>场失利。而接下来还有m场比赛要进行</a:t>
            </a:r>
            <a:r>
              <a:rPr lang="zh-CN" sz="2600">
                <a:solidFill>
                  <a:schemeClr val="bg1"/>
                </a:solidFill>
                <a:latin typeface="Calibri" panose="020F0502020204030204" charset="0"/>
                <a:ea typeface="宋体" panose="02010600030101010101" pitchFamily="2" charset="-122"/>
              </a:rPr>
              <a:t>，第</a:t>
            </a:r>
            <a:r>
              <a:rPr lang="en-US" altLang="zh-CN" sz="2600">
                <a:solidFill>
                  <a:schemeClr val="bg1"/>
                </a:solidFill>
                <a:latin typeface="Calibri" panose="020F0502020204030204" charset="0"/>
                <a:ea typeface="宋体" panose="02010600030101010101" pitchFamily="2" charset="-122"/>
              </a:rPr>
              <a:t>i</a:t>
            </a:r>
            <a:r>
              <a:rPr lang="zh-CN" altLang="en-US" sz="2600">
                <a:solidFill>
                  <a:schemeClr val="bg1"/>
                </a:solidFill>
                <a:latin typeface="Calibri" panose="020F0502020204030204" charset="0"/>
                <a:ea typeface="宋体" panose="02010600030101010101" pitchFamily="2" charset="-122"/>
              </a:rPr>
              <a:t>场比赛</a:t>
            </a:r>
            <a:r>
              <a:rPr lang="en-US" altLang="zh-CN" sz="2600">
                <a:solidFill>
                  <a:schemeClr val="bg1"/>
                </a:solidFill>
                <a:latin typeface="Calibri" panose="020F0502020204030204" charset="0"/>
                <a:ea typeface="宋体" panose="02010600030101010101" pitchFamily="2" charset="-122"/>
              </a:rPr>
              <a:t>a</a:t>
            </a:r>
            <a:r>
              <a:rPr lang="en-US" altLang="zh-CN" sz="2600" baseline="-25000">
                <a:solidFill>
                  <a:schemeClr val="bg1"/>
                </a:solidFill>
                <a:latin typeface="Calibri" panose="020F0502020204030204" charset="0"/>
                <a:ea typeface="宋体" panose="02010600030101010101" pitchFamily="2" charset="-122"/>
              </a:rPr>
              <a:t>i</a:t>
            </a:r>
            <a:r>
              <a:rPr lang="zh-CN" altLang="en-US" sz="2600">
                <a:solidFill>
                  <a:schemeClr val="bg1"/>
                </a:solidFill>
                <a:latin typeface="Calibri" panose="020F0502020204030204" charset="0"/>
                <a:ea typeface="宋体" panose="02010600030101010101" pitchFamily="2" charset="-122"/>
              </a:rPr>
              <a:t>与</a:t>
            </a:r>
            <a:r>
              <a:rPr lang="en-US" altLang="zh-CN" sz="2600">
                <a:solidFill>
                  <a:schemeClr val="bg1"/>
                </a:solidFill>
                <a:latin typeface="Calibri" panose="020F0502020204030204" charset="0"/>
                <a:ea typeface="宋体" panose="02010600030101010101" pitchFamily="2" charset="-122"/>
              </a:rPr>
              <a:t>b</a:t>
            </a:r>
            <a:r>
              <a:rPr lang="en-US" altLang="zh-CN" sz="2600" baseline="-25000">
                <a:solidFill>
                  <a:schemeClr val="bg1"/>
                </a:solidFill>
                <a:latin typeface="Calibri" panose="020F0502020204030204" charset="0"/>
                <a:ea typeface="宋体" panose="02010600030101010101" pitchFamily="2" charset="-122"/>
              </a:rPr>
              <a:t>i</a:t>
            </a:r>
            <a:r>
              <a:rPr lang="zh-CN" altLang="en-US" sz="2600">
                <a:solidFill>
                  <a:schemeClr val="bg1"/>
                </a:solidFill>
                <a:latin typeface="Calibri" panose="020F0502020204030204" charset="0"/>
                <a:ea typeface="宋体" panose="02010600030101010101" pitchFamily="2" charset="-122"/>
              </a:rPr>
              <a:t>打</a:t>
            </a:r>
            <a:r>
              <a:rPr lang="en-US" altLang="zh-CN" sz="2600">
                <a:solidFill>
                  <a:schemeClr val="bg1"/>
                </a:solidFill>
                <a:latin typeface="Calibri" panose="020F0502020204030204" charset="0"/>
                <a:ea typeface="宋体" panose="02010600030101010101" pitchFamily="2" charset="-122"/>
              </a:rPr>
              <a:t>,</a:t>
            </a:r>
            <a:r>
              <a:rPr sz="2600">
                <a:solidFill>
                  <a:schemeClr val="bg1"/>
                </a:solidFill>
                <a:latin typeface="Calibri" panose="020F0502020204030204" charset="0"/>
                <a:ea typeface="宋体" panose="02010600030101010101" pitchFamily="2" charset="-122"/>
              </a:rPr>
              <a:t>问</a:t>
            </a:r>
            <a:r>
              <a:rPr lang="zh-CN" sz="2600">
                <a:solidFill>
                  <a:schemeClr val="bg1"/>
                </a:solidFill>
                <a:latin typeface="Calibri" panose="020F0502020204030204" charset="0"/>
                <a:ea typeface="宋体" panose="02010600030101010101" pitchFamily="2" charset="-122"/>
              </a:rPr>
              <a:t>所有</a:t>
            </a:r>
            <a:r>
              <a:rPr sz="2600">
                <a:solidFill>
                  <a:schemeClr val="bg1"/>
                </a:solidFill>
                <a:latin typeface="Calibri" panose="020F0502020204030204" charset="0"/>
                <a:ea typeface="宋体" panose="02010600030101010101" pitchFamily="2" charset="-122"/>
              </a:rPr>
              <a:t>球队的最小总支出是多少</a:t>
            </a:r>
            <a:r>
              <a:rPr lang="en-US" sz="2600">
                <a:solidFill>
                  <a:schemeClr val="bg1"/>
                </a:solidFill>
                <a:latin typeface="Calibri" panose="020F0502020204030204" charset="0"/>
                <a:ea typeface="宋体" panose="02010600030101010101" pitchFamily="2" charset="-122"/>
              </a:rPr>
              <a:t>?</a:t>
            </a:r>
            <a:endParaRPr lang="en-US" sz="26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600">
                <a:solidFill>
                  <a:schemeClr val="bg1"/>
                </a:solidFill>
                <a:latin typeface="Calibri" panose="020F0502020204030204" charset="0"/>
                <a:ea typeface="宋体" panose="02010600030101010101" pitchFamily="2" charset="-122"/>
              </a:rPr>
              <a:t>费用递增的费用流问题。</a:t>
            </a:r>
            <a:endParaRPr lang="zh-CN" altLang="en-US" sz="26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600">
                <a:solidFill>
                  <a:schemeClr val="bg1"/>
                </a:solidFill>
                <a:latin typeface="Calibri" panose="020F0502020204030204" charset="0"/>
                <a:ea typeface="宋体" panose="02010600030101010101" pitchFamily="2" charset="-122"/>
              </a:rPr>
              <a:t>先将每场比赛初始化为双方都输，后考虑一方赢后所多付出的：</a:t>
            </a:r>
            <a:r>
              <a:rPr lang="en-US" altLang="zh-CN" sz="2600">
                <a:solidFill>
                  <a:schemeClr val="bg1"/>
                </a:solidFill>
                <a:latin typeface="Calibri" panose="020F0502020204030204" charset="0"/>
                <a:ea typeface="宋体" panose="02010600030101010101" pitchFamily="2" charset="-122"/>
              </a:rPr>
              <a:t>C</a:t>
            </a:r>
            <a:r>
              <a:rPr lang="en-US" altLang="zh-CN" sz="2600" baseline="-25000">
                <a:solidFill>
                  <a:schemeClr val="bg1"/>
                </a:solidFill>
                <a:latin typeface="Calibri" panose="020F0502020204030204" charset="0"/>
                <a:ea typeface="宋体" panose="02010600030101010101" pitchFamily="2" charset="-122"/>
              </a:rPr>
              <a:t>i</a:t>
            </a:r>
            <a:r>
              <a:rPr lang="en-US" altLang="zh-CN" sz="2600">
                <a:solidFill>
                  <a:schemeClr val="bg1"/>
                </a:solidFill>
                <a:latin typeface="Calibri" panose="020F0502020204030204" charset="0"/>
                <a:ea typeface="宋体" panose="02010600030101010101" pitchFamily="2" charset="-122"/>
              </a:rPr>
              <a:t>(x</a:t>
            </a:r>
            <a:r>
              <a:rPr lang="en-US" altLang="zh-CN" sz="2600" baseline="-25000">
                <a:solidFill>
                  <a:schemeClr val="bg1"/>
                </a:solidFill>
                <a:latin typeface="Calibri" panose="020F0502020204030204" charset="0"/>
                <a:ea typeface="宋体" panose="02010600030101010101" pitchFamily="2" charset="-122"/>
              </a:rPr>
              <a:t>i</a:t>
            </a:r>
            <a:r>
              <a:rPr lang="en-US" altLang="zh-CN" sz="2600">
                <a:solidFill>
                  <a:schemeClr val="bg1"/>
                </a:solidFill>
                <a:latin typeface="Calibri" panose="020F0502020204030204" charset="0"/>
                <a:ea typeface="宋体" panose="02010600030101010101" pitchFamily="2" charset="-122"/>
              </a:rPr>
              <a:t>+1)</a:t>
            </a:r>
            <a:r>
              <a:rPr lang="en-US" altLang="zh-CN" sz="2600" baseline="30000">
                <a:solidFill>
                  <a:schemeClr val="bg1"/>
                </a:solidFill>
                <a:latin typeface="Calibri" panose="020F0502020204030204" charset="0"/>
                <a:ea typeface="宋体" panose="02010600030101010101" pitchFamily="2" charset="-122"/>
              </a:rPr>
              <a:t>2 </a:t>
            </a:r>
            <a:r>
              <a:rPr lang="en-US" altLang="zh-CN" sz="2600">
                <a:solidFill>
                  <a:schemeClr val="bg1"/>
                </a:solidFill>
                <a:latin typeface="Calibri" panose="020F0502020204030204" charset="0"/>
                <a:ea typeface="宋体" panose="02010600030101010101" pitchFamily="2" charset="-122"/>
              </a:rPr>
              <a:t>+ D</a:t>
            </a:r>
            <a:r>
              <a:rPr lang="en-US" altLang="zh-CN" sz="2600" baseline="-25000">
                <a:solidFill>
                  <a:schemeClr val="bg1"/>
                </a:solidFill>
                <a:latin typeface="Calibri" panose="020F0502020204030204" charset="0"/>
                <a:ea typeface="宋体" panose="02010600030101010101" pitchFamily="2" charset="-122"/>
              </a:rPr>
              <a:t>i</a:t>
            </a:r>
            <a:r>
              <a:rPr lang="en-US" altLang="zh-CN" sz="2600">
                <a:solidFill>
                  <a:schemeClr val="bg1"/>
                </a:solidFill>
                <a:latin typeface="Calibri" panose="020F0502020204030204" charset="0"/>
                <a:ea typeface="宋体" panose="02010600030101010101" pitchFamily="2" charset="-122"/>
              </a:rPr>
              <a:t>(y</a:t>
            </a:r>
            <a:r>
              <a:rPr lang="en-US" altLang="zh-CN" sz="2600" baseline="-25000">
                <a:solidFill>
                  <a:schemeClr val="bg1"/>
                </a:solidFill>
                <a:latin typeface="Calibri" panose="020F0502020204030204" charset="0"/>
                <a:ea typeface="宋体" panose="02010600030101010101" pitchFamily="2" charset="-122"/>
              </a:rPr>
              <a:t>i</a:t>
            </a:r>
            <a:r>
              <a:rPr lang="en-US" altLang="zh-CN" sz="2600">
                <a:solidFill>
                  <a:schemeClr val="bg1"/>
                </a:solidFill>
                <a:latin typeface="Calibri" panose="020F0502020204030204" charset="0"/>
                <a:ea typeface="宋体" panose="02010600030101010101" pitchFamily="2" charset="-122"/>
              </a:rPr>
              <a:t>-1)</a:t>
            </a:r>
            <a:r>
              <a:rPr lang="en-US" altLang="zh-CN" sz="2600" baseline="30000">
                <a:solidFill>
                  <a:schemeClr val="bg1"/>
                </a:solidFill>
                <a:latin typeface="Calibri" panose="020F0502020204030204" charset="0"/>
                <a:ea typeface="宋体" panose="02010600030101010101" pitchFamily="2" charset="-122"/>
              </a:rPr>
              <a:t>2</a:t>
            </a:r>
            <a:r>
              <a:rPr lang="en-US" altLang="zh-CN" sz="2600">
                <a:solidFill>
                  <a:schemeClr val="bg1"/>
                </a:solidFill>
                <a:latin typeface="Calibri" panose="020F0502020204030204" charset="0"/>
                <a:ea typeface="宋体" panose="02010600030101010101" pitchFamily="2" charset="-122"/>
              </a:rPr>
              <a:t> - </a:t>
            </a:r>
            <a:r>
              <a:rPr lang="en-US" altLang="zh-CN" sz="2600">
                <a:solidFill>
                  <a:schemeClr val="bg1"/>
                </a:solidFill>
                <a:latin typeface="Calibri" panose="020F0502020204030204" charset="0"/>
                <a:ea typeface="宋体" panose="02010600030101010101" pitchFamily="2" charset="-122"/>
                <a:sym typeface="+mn-ea"/>
              </a:rPr>
              <a:t>C</a:t>
            </a:r>
            <a:r>
              <a:rPr lang="en-US" altLang="zh-CN" sz="2600" baseline="-25000">
                <a:solidFill>
                  <a:schemeClr val="bg1"/>
                </a:solidFill>
                <a:latin typeface="Calibri" panose="020F0502020204030204" charset="0"/>
                <a:ea typeface="宋体" panose="02010600030101010101" pitchFamily="2" charset="-122"/>
                <a:sym typeface="+mn-ea"/>
              </a:rPr>
              <a:t>i</a:t>
            </a:r>
            <a:r>
              <a:rPr lang="en-US" altLang="zh-CN" sz="2600">
                <a:solidFill>
                  <a:schemeClr val="bg1"/>
                </a:solidFill>
                <a:latin typeface="Calibri" panose="020F0502020204030204" charset="0"/>
                <a:ea typeface="宋体" panose="02010600030101010101" pitchFamily="2" charset="-122"/>
                <a:sym typeface="+mn-ea"/>
              </a:rPr>
              <a:t>x</a:t>
            </a:r>
            <a:r>
              <a:rPr lang="en-US" altLang="zh-CN" sz="2600" baseline="-25000">
                <a:solidFill>
                  <a:schemeClr val="bg1"/>
                </a:solidFill>
                <a:latin typeface="Calibri" panose="020F0502020204030204" charset="0"/>
                <a:ea typeface="宋体" panose="02010600030101010101" pitchFamily="2" charset="-122"/>
                <a:sym typeface="+mn-ea"/>
              </a:rPr>
              <a:t>i</a:t>
            </a:r>
            <a:r>
              <a:rPr lang="en-US" altLang="zh-CN" sz="2600" baseline="30000">
                <a:solidFill>
                  <a:schemeClr val="bg1"/>
                </a:solidFill>
                <a:latin typeface="Calibri" panose="020F0502020204030204" charset="0"/>
                <a:ea typeface="宋体" panose="02010600030101010101" pitchFamily="2" charset="-122"/>
                <a:sym typeface="+mn-ea"/>
              </a:rPr>
              <a:t>2 </a:t>
            </a:r>
            <a:r>
              <a:rPr lang="en-US" altLang="zh-CN" sz="2600">
                <a:solidFill>
                  <a:schemeClr val="bg1"/>
                </a:solidFill>
                <a:latin typeface="Calibri" panose="020F0502020204030204" charset="0"/>
                <a:ea typeface="宋体" panose="02010600030101010101" pitchFamily="2" charset="-122"/>
                <a:sym typeface="+mn-ea"/>
              </a:rPr>
              <a:t>- D</a:t>
            </a:r>
            <a:r>
              <a:rPr lang="en-US" altLang="zh-CN" sz="2600" baseline="-25000">
                <a:solidFill>
                  <a:schemeClr val="bg1"/>
                </a:solidFill>
                <a:latin typeface="Calibri" panose="020F0502020204030204" charset="0"/>
                <a:ea typeface="宋体" panose="02010600030101010101" pitchFamily="2" charset="-122"/>
                <a:sym typeface="+mn-ea"/>
              </a:rPr>
              <a:t>i</a:t>
            </a:r>
            <a:r>
              <a:rPr lang="en-US" altLang="zh-CN" sz="2600">
                <a:solidFill>
                  <a:schemeClr val="bg1"/>
                </a:solidFill>
                <a:latin typeface="Calibri" panose="020F0502020204030204" charset="0"/>
                <a:ea typeface="宋体" panose="02010600030101010101" pitchFamily="2" charset="-122"/>
                <a:sym typeface="+mn-ea"/>
              </a:rPr>
              <a:t>y</a:t>
            </a:r>
            <a:r>
              <a:rPr lang="en-US" altLang="zh-CN" sz="2600" baseline="-25000">
                <a:solidFill>
                  <a:schemeClr val="bg1"/>
                </a:solidFill>
                <a:latin typeface="Calibri" panose="020F0502020204030204" charset="0"/>
                <a:ea typeface="宋体" panose="02010600030101010101" pitchFamily="2" charset="-122"/>
                <a:sym typeface="+mn-ea"/>
              </a:rPr>
              <a:t>i</a:t>
            </a:r>
            <a:r>
              <a:rPr lang="en-US" altLang="zh-CN" sz="2600" baseline="30000">
                <a:solidFill>
                  <a:schemeClr val="bg1"/>
                </a:solidFill>
                <a:latin typeface="Calibri" panose="020F0502020204030204" charset="0"/>
                <a:ea typeface="宋体" panose="02010600030101010101" pitchFamily="2" charset="-122"/>
                <a:sym typeface="+mn-ea"/>
              </a:rPr>
              <a:t>2</a:t>
            </a:r>
            <a:r>
              <a:rPr lang="en-US" altLang="zh-CN" sz="2600">
                <a:solidFill>
                  <a:schemeClr val="bg1"/>
                </a:solidFill>
                <a:latin typeface="Calibri" panose="020F0502020204030204" charset="0"/>
                <a:ea typeface="宋体" panose="02010600030101010101" pitchFamily="2" charset="-122"/>
                <a:sym typeface="+mn-ea"/>
              </a:rPr>
              <a:t> = 2x</a:t>
            </a:r>
            <a:r>
              <a:rPr lang="en-US" altLang="zh-CN" sz="2600" baseline="-25000">
                <a:solidFill>
                  <a:schemeClr val="bg1"/>
                </a:solidFill>
                <a:latin typeface="Calibri" panose="020F0502020204030204" charset="0"/>
                <a:ea typeface="宋体" panose="02010600030101010101" pitchFamily="2" charset="-122"/>
                <a:sym typeface="+mn-ea"/>
              </a:rPr>
              <a:t>i</a:t>
            </a:r>
            <a:r>
              <a:rPr lang="en-US" altLang="zh-CN" sz="2600">
                <a:solidFill>
                  <a:schemeClr val="bg1"/>
                </a:solidFill>
                <a:latin typeface="Calibri" panose="020F0502020204030204" charset="0"/>
                <a:ea typeface="宋体" panose="02010600030101010101" pitchFamily="2" charset="-122"/>
                <a:sym typeface="+mn-ea"/>
              </a:rPr>
              <a:t>C</a:t>
            </a:r>
            <a:r>
              <a:rPr lang="en-US" altLang="zh-CN" sz="2600" baseline="-25000">
                <a:solidFill>
                  <a:schemeClr val="bg1"/>
                </a:solidFill>
                <a:latin typeface="Calibri" panose="020F0502020204030204" charset="0"/>
                <a:ea typeface="宋体" panose="02010600030101010101" pitchFamily="2" charset="-122"/>
                <a:sym typeface="+mn-ea"/>
              </a:rPr>
              <a:t>i</a:t>
            </a:r>
            <a:r>
              <a:rPr lang="en-US" altLang="zh-CN" sz="2600">
                <a:solidFill>
                  <a:schemeClr val="bg1"/>
                </a:solidFill>
                <a:latin typeface="Calibri" panose="020F0502020204030204" charset="0"/>
                <a:ea typeface="宋体" panose="02010600030101010101" pitchFamily="2" charset="-122"/>
                <a:sym typeface="+mn-ea"/>
              </a:rPr>
              <a:t>-2y</a:t>
            </a:r>
            <a:r>
              <a:rPr lang="en-US" altLang="zh-CN" sz="2600" baseline="-25000">
                <a:solidFill>
                  <a:schemeClr val="bg1"/>
                </a:solidFill>
                <a:latin typeface="Calibri" panose="020F0502020204030204" charset="0"/>
                <a:ea typeface="宋体" panose="02010600030101010101" pitchFamily="2" charset="-122"/>
                <a:sym typeface="+mn-ea"/>
              </a:rPr>
              <a:t>i</a:t>
            </a:r>
            <a:r>
              <a:rPr lang="en-US" altLang="zh-CN" sz="2600">
                <a:solidFill>
                  <a:schemeClr val="bg1"/>
                </a:solidFill>
                <a:latin typeface="Calibri" panose="020F0502020204030204" charset="0"/>
                <a:ea typeface="宋体" panose="02010600030101010101" pitchFamily="2" charset="-122"/>
                <a:sym typeface="+mn-ea"/>
              </a:rPr>
              <a:t>D</a:t>
            </a:r>
            <a:r>
              <a:rPr lang="en-US" altLang="zh-CN" sz="2600" baseline="-25000">
                <a:solidFill>
                  <a:schemeClr val="bg1"/>
                </a:solidFill>
                <a:latin typeface="Calibri" panose="020F0502020204030204" charset="0"/>
                <a:ea typeface="宋体" panose="02010600030101010101" pitchFamily="2" charset="-122"/>
                <a:sym typeface="+mn-ea"/>
              </a:rPr>
              <a:t>i</a:t>
            </a:r>
            <a:r>
              <a:rPr lang="en-US" altLang="zh-CN" sz="2600">
                <a:solidFill>
                  <a:schemeClr val="bg1"/>
                </a:solidFill>
                <a:latin typeface="Calibri" panose="020F0502020204030204" charset="0"/>
                <a:ea typeface="宋体" panose="02010600030101010101" pitchFamily="2" charset="-122"/>
                <a:sym typeface="+mn-ea"/>
              </a:rPr>
              <a:t>+C</a:t>
            </a:r>
            <a:r>
              <a:rPr lang="en-US" altLang="zh-CN" sz="2600" baseline="-25000">
                <a:solidFill>
                  <a:schemeClr val="bg1"/>
                </a:solidFill>
                <a:latin typeface="Calibri" panose="020F0502020204030204" charset="0"/>
                <a:ea typeface="宋体" panose="02010600030101010101" pitchFamily="2" charset="-122"/>
                <a:sym typeface="+mn-ea"/>
              </a:rPr>
              <a:t>i</a:t>
            </a:r>
            <a:r>
              <a:rPr lang="en-US" altLang="zh-CN" sz="2600">
                <a:solidFill>
                  <a:schemeClr val="bg1"/>
                </a:solidFill>
                <a:latin typeface="Calibri" panose="020F0502020204030204" charset="0"/>
                <a:ea typeface="宋体" panose="02010600030101010101" pitchFamily="2" charset="-122"/>
                <a:sym typeface="+mn-ea"/>
              </a:rPr>
              <a:t>+D</a:t>
            </a:r>
            <a:r>
              <a:rPr lang="en-US" altLang="zh-CN" sz="2600" baseline="-25000">
                <a:solidFill>
                  <a:schemeClr val="bg1"/>
                </a:solidFill>
                <a:latin typeface="Calibri" panose="020F0502020204030204" charset="0"/>
                <a:ea typeface="宋体" panose="02010600030101010101" pitchFamily="2" charset="-122"/>
                <a:sym typeface="+mn-ea"/>
              </a:rPr>
              <a:t>i</a:t>
            </a:r>
            <a:r>
              <a:rPr lang="zh-CN" altLang="en-US" sz="2600">
                <a:solidFill>
                  <a:schemeClr val="bg1"/>
                </a:solidFill>
                <a:latin typeface="Calibri" panose="020F0502020204030204" charset="0"/>
                <a:ea typeface="宋体" panose="02010600030101010101" pitchFamily="2" charset="-122"/>
                <a:sym typeface="+mn-ea"/>
              </a:rPr>
              <a:t>，从队伍向</a:t>
            </a:r>
            <a:r>
              <a:rPr lang="en-US" altLang="zh-CN" sz="2600">
                <a:solidFill>
                  <a:schemeClr val="bg1"/>
                </a:solidFill>
                <a:latin typeface="Calibri" panose="020F0502020204030204" charset="0"/>
                <a:ea typeface="宋体" panose="02010600030101010101" pitchFamily="2" charset="-122"/>
                <a:sym typeface="+mn-ea"/>
              </a:rPr>
              <a:t>T</a:t>
            </a:r>
            <a:r>
              <a:rPr lang="zh-CN" altLang="en-US" sz="2600">
                <a:solidFill>
                  <a:schemeClr val="bg1"/>
                </a:solidFill>
                <a:latin typeface="Calibri" panose="020F0502020204030204" charset="0"/>
                <a:ea typeface="宋体" panose="02010600030101010101" pitchFamily="2" charset="-122"/>
                <a:sym typeface="+mn-ea"/>
              </a:rPr>
              <a:t>连一条以此为费用，容量为</a:t>
            </a:r>
            <a:r>
              <a:rPr lang="en-US" altLang="zh-CN" sz="2600">
                <a:solidFill>
                  <a:schemeClr val="bg1"/>
                </a:solidFill>
                <a:latin typeface="Calibri" panose="020F0502020204030204" charset="0"/>
                <a:ea typeface="宋体" panose="02010600030101010101" pitchFamily="2" charset="-122"/>
                <a:sym typeface="+mn-ea"/>
              </a:rPr>
              <a:t>1</a:t>
            </a:r>
            <a:r>
              <a:rPr lang="zh-CN" altLang="en-US" sz="2600">
                <a:solidFill>
                  <a:schemeClr val="bg1"/>
                </a:solidFill>
                <a:latin typeface="Calibri" panose="020F0502020204030204" charset="0"/>
                <a:ea typeface="宋体" panose="02010600030101010101" pitchFamily="2" charset="-122"/>
                <a:sym typeface="+mn-ea"/>
              </a:rPr>
              <a:t>的边，之后</a:t>
            </a:r>
            <a:r>
              <a:rPr lang="en-US" altLang="zh-CN" sz="2600">
                <a:solidFill>
                  <a:schemeClr val="bg1"/>
                </a:solidFill>
                <a:latin typeface="Calibri" panose="020F0502020204030204" charset="0"/>
                <a:ea typeface="宋体" panose="02010600030101010101" pitchFamily="2" charset="-122"/>
                <a:sym typeface="+mn-ea"/>
              </a:rPr>
              <a:t>x</a:t>
            </a:r>
            <a:r>
              <a:rPr lang="en-US" altLang="zh-CN" sz="2600" baseline="-25000">
                <a:solidFill>
                  <a:schemeClr val="bg1"/>
                </a:solidFill>
                <a:latin typeface="Calibri" panose="020F0502020204030204" charset="0"/>
                <a:ea typeface="宋体" panose="02010600030101010101" pitchFamily="2" charset="-122"/>
                <a:sym typeface="+mn-ea"/>
              </a:rPr>
              <a:t>i</a:t>
            </a:r>
            <a:r>
              <a:rPr lang="en-US" altLang="zh-CN" sz="2600">
                <a:solidFill>
                  <a:schemeClr val="bg1"/>
                </a:solidFill>
                <a:latin typeface="Calibri" panose="020F0502020204030204" charset="0"/>
                <a:ea typeface="宋体" panose="02010600030101010101" pitchFamily="2" charset="-122"/>
                <a:sym typeface="+mn-ea"/>
              </a:rPr>
              <a:t>++,y</a:t>
            </a:r>
            <a:r>
              <a:rPr lang="en-US" altLang="zh-CN" sz="2600" baseline="-25000">
                <a:solidFill>
                  <a:schemeClr val="bg1"/>
                </a:solidFill>
                <a:latin typeface="Calibri" panose="020F0502020204030204" charset="0"/>
                <a:ea typeface="宋体" panose="02010600030101010101" pitchFamily="2" charset="-122"/>
                <a:sym typeface="+mn-ea"/>
              </a:rPr>
              <a:t>i</a:t>
            </a:r>
            <a:r>
              <a:rPr lang="en-US" altLang="zh-CN" sz="2600">
                <a:solidFill>
                  <a:schemeClr val="bg1"/>
                </a:solidFill>
                <a:latin typeface="Calibri" panose="020F0502020204030204" charset="0"/>
                <a:ea typeface="宋体" panose="02010600030101010101" pitchFamily="2" charset="-122"/>
                <a:sym typeface="+mn-ea"/>
              </a:rPr>
              <a:t>--</a:t>
            </a:r>
            <a:r>
              <a:rPr lang="zh-CN" altLang="en-US" sz="2600">
                <a:solidFill>
                  <a:schemeClr val="bg1"/>
                </a:solidFill>
                <a:latin typeface="Calibri" panose="020F0502020204030204" charset="0"/>
                <a:ea typeface="宋体" panose="02010600030101010101" pitchFamily="2" charset="-122"/>
                <a:sym typeface="+mn-ea"/>
              </a:rPr>
              <a:t>，再建第二条边。。。共建</a:t>
            </a:r>
            <a:r>
              <a:rPr lang="en-US" altLang="zh-CN" sz="2600">
                <a:solidFill>
                  <a:schemeClr val="bg1"/>
                </a:solidFill>
                <a:latin typeface="Calibri" panose="020F0502020204030204" charset="0"/>
                <a:ea typeface="宋体" panose="02010600030101010101" pitchFamily="2" charset="-122"/>
                <a:sym typeface="+mn-ea"/>
              </a:rPr>
              <a:t>x</a:t>
            </a:r>
            <a:r>
              <a:rPr lang="zh-CN" altLang="en-US" sz="2600">
                <a:solidFill>
                  <a:schemeClr val="bg1"/>
                </a:solidFill>
                <a:latin typeface="Calibri" panose="020F0502020204030204" charset="0"/>
                <a:ea typeface="宋体" panose="02010600030101010101" pitchFamily="2" charset="-122"/>
                <a:sym typeface="+mn-ea"/>
              </a:rPr>
              <a:t>条（</a:t>
            </a:r>
            <a:r>
              <a:rPr lang="en-US" altLang="zh-CN" sz="2600">
                <a:solidFill>
                  <a:schemeClr val="bg1"/>
                </a:solidFill>
                <a:latin typeface="Calibri" panose="020F0502020204030204" charset="0"/>
                <a:ea typeface="宋体" panose="02010600030101010101" pitchFamily="2" charset="-122"/>
                <a:sym typeface="+mn-ea"/>
              </a:rPr>
              <a:t>x</a:t>
            </a:r>
            <a:r>
              <a:rPr lang="zh-CN" altLang="en-US" sz="2600">
                <a:solidFill>
                  <a:schemeClr val="bg1"/>
                </a:solidFill>
                <a:latin typeface="Calibri" panose="020F0502020204030204" charset="0"/>
                <a:ea typeface="宋体" panose="02010600030101010101" pitchFamily="2" charset="-122"/>
                <a:sym typeface="+mn-ea"/>
              </a:rPr>
              <a:t>是该队伍参加比赛的个数，或者动态建边也可）因为费用的递增性，必会从编号较小的边开始流</a:t>
            </a:r>
            <a:endParaRPr lang="zh-CN" altLang="en-US" sz="2600">
              <a:solidFill>
                <a:schemeClr val="bg1"/>
              </a:solidFill>
              <a:latin typeface="Calibri" panose="020F050202020403020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198880" y="857250"/>
            <a:ext cx="10123805" cy="5631180"/>
          </a:xfrm>
          <a:prstGeom prst="rect">
            <a:avLst/>
          </a:prstGeom>
          <a:noFill/>
          <a:ln w="9525">
            <a:noFill/>
            <a:miter/>
          </a:ln>
        </p:spPr>
        <p:txBody>
          <a:bodyPr wrap="square" anchor="t">
            <a:spAutoFit/>
          </a:bodyPr>
          <a:p>
            <a:pPr lvl="0" indent="601345" fontAlgn="auto">
              <a:lnSpc>
                <a:spcPct val="150000"/>
              </a:lnSpc>
            </a:pPr>
            <a:r>
              <a:rPr sz="3000">
                <a:solidFill>
                  <a:schemeClr val="bg1"/>
                </a:solidFill>
                <a:sym typeface="+mn-ea"/>
              </a:rPr>
              <a:t>给定一张N个点M条边的无向简单图。求无序二元组(x,y)的数</a:t>
            </a:r>
            <a:r>
              <a:rPr lang="zh-CN" sz="3000">
                <a:solidFill>
                  <a:schemeClr val="bg1"/>
                </a:solidFill>
                <a:sym typeface="+mn-ea"/>
              </a:rPr>
              <a:t>目</a:t>
            </a:r>
            <a:r>
              <a:rPr sz="3000">
                <a:solidFill>
                  <a:schemeClr val="bg1"/>
                </a:solidFill>
                <a:sym typeface="+mn-ea"/>
              </a:rPr>
              <a:t>，满足删除边x和边y后，图变成一张不连通图。</a:t>
            </a:r>
            <a:endParaRPr sz="3000">
              <a:solidFill>
                <a:schemeClr val="bg1"/>
              </a:solidFill>
              <a:sym typeface="+mn-ea"/>
            </a:endParaRPr>
          </a:p>
          <a:p>
            <a:pPr lvl="0" indent="601345" fontAlgn="auto">
              <a:lnSpc>
                <a:spcPct val="150000"/>
              </a:lnSpc>
            </a:pPr>
            <a:r>
              <a:rPr sz="3000">
                <a:solidFill>
                  <a:schemeClr val="bg1"/>
                </a:solidFill>
                <a:sym typeface="+mn-ea"/>
              </a:rPr>
              <a:t>N&lt;=10w, M&lt;=30w</a:t>
            </a:r>
            <a:endParaRPr lang="zh-CN" altLang="en-US" sz="3000">
              <a:solidFill>
                <a:schemeClr val="bg1"/>
              </a:solidFill>
              <a:sym typeface="+mn-ea"/>
            </a:endParaRPr>
          </a:p>
          <a:p>
            <a:pPr lvl="0" indent="601345" fontAlgn="auto">
              <a:lnSpc>
                <a:spcPct val="150000"/>
              </a:lnSpc>
            </a:pPr>
            <a:r>
              <a:rPr lang="zh-CN" altLang="en-US" sz="3000">
                <a:solidFill>
                  <a:schemeClr val="bg1"/>
                </a:solidFill>
                <a:sym typeface="+mn-ea"/>
              </a:rPr>
              <a:t>随便做出一棵生成树，然后对树边和非树边分类讨论</a:t>
            </a:r>
            <a:endParaRPr lang="zh-CN" altLang="en-US" sz="3000">
              <a:solidFill>
                <a:schemeClr val="bg1"/>
              </a:solidFill>
              <a:sym typeface="+mn-ea"/>
            </a:endParaRPr>
          </a:p>
          <a:p>
            <a:pPr lvl="0" indent="601345" fontAlgn="auto">
              <a:lnSpc>
                <a:spcPct val="150000"/>
              </a:lnSpc>
            </a:pPr>
            <a:r>
              <a:rPr lang="zh-CN" altLang="en-US" sz="3000">
                <a:solidFill>
                  <a:schemeClr val="bg1"/>
                </a:solidFill>
                <a:sym typeface="+mn-ea"/>
              </a:rPr>
              <a:t>显然两条边不可以都选在非树边</a:t>
            </a:r>
            <a:endParaRPr lang="zh-CN" altLang="en-US" sz="3000">
              <a:solidFill>
                <a:schemeClr val="bg1"/>
              </a:solidFill>
              <a:sym typeface="+mn-ea"/>
            </a:endParaRPr>
          </a:p>
          <a:p>
            <a:pPr lvl="0" indent="601345" fontAlgn="auto">
              <a:lnSpc>
                <a:spcPct val="150000"/>
              </a:lnSpc>
            </a:pPr>
            <a:r>
              <a:rPr lang="zh-CN" altLang="en-US" sz="3000">
                <a:solidFill>
                  <a:schemeClr val="bg1"/>
                </a:solidFill>
                <a:sym typeface="+mn-ea"/>
              </a:rPr>
              <a:t>接下来考虑树边，对于每条树边，维护一个集合S表示有哪些非树边覆盖了这条树边。即断开该树边后，有哪些非树边能将分开的两个集合连接起来。</a:t>
            </a:r>
            <a:endParaRPr lang="zh-CN" altLang="en-US" sz="30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775" y="1049020"/>
            <a:ext cx="10458450" cy="5262245"/>
          </a:xfrm>
          <a:prstGeom prst="rect">
            <a:avLst/>
          </a:prstGeom>
          <a:noFill/>
          <a:ln w="9525">
            <a:noFill/>
            <a:miter/>
          </a:ln>
        </p:spPr>
        <p:txBody>
          <a:bodyPr wrap="square" anchor="t">
            <a:spAutoFit/>
          </a:bodyPr>
          <a:lstStyle/>
          <a:p>
            <a:pPr lvl="0" indent="601345" fontAlgn="auto">
              <a:lnSpc>
                <a:spcPct val="150000"/>
              </a:lnSpc>
            </a:pPr>
            <a:r>
              <a:rPr sz="2800">
                <a:solidFill>
                  <a:schemeClr val="bg1"/>
                </a:solidFill>
                <a:latin typeface="Calibri" panose="020F0502020204030204" charset="0"/>
                <a:ea typeface="宋体" panose="02010600030101010101" pitchFamily="2" charset="-122"/>
              </a:rPr>
              <a:t>CEOI 2008 Order</a:t>
            </a: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r>
              <a:rPr sz="2800">
                <a:solidFill>
                  <a:schemeClr val="bg1"/>
                </a:solidFill>
                <a:latin typeface="Calibri" panose="020F0502020204030204" charset="0"/>
                <a:ea typeface="宋体" panose="02010600030101010101" pitchFamily="2" charset="-122"/>
              </a:rPr>
              <a:t>有 n 个项目和 m 台机器，每个项目依赖于一些机器。</a:t>
            </a: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r>
              <a:rPr sz="2800">
                <a:solidFill>
                  <a:schemeClr val="bg1"/>
                </a:solidFill>
                <a:latin typeface="Calibri" panose="020F0502020204030204" charset="0"/>
                <a:ea typeface="宋体" panose="02010600030101010101" pitchFamily="2" charset="-122"/>
              </a:rPr>
              <a:t>项目有正的收益。机器可以买，也可以租，都有</a:t>
            </a:r>
            <a:r>
              <a:rPr lang="zh-CN" sz="2800">
                <a:solidFill>
                  <a:schemeClr val="bg1"/>
                </a:solidFill>
                <a:latin typeface="Calibri" panose="020F0502020204030204" charset="0"/>
                <a:ea typeface="宋体" panose="02010600030101010101" pitchFamily="2" charset="-122"/>
              </a:rPr>
              <a:t>各自</a:t>
            </a:r>
            <a:r>
              <a:rPr sz="2800">
                <a:solidFill>
                  <a:schemeClr val="bg1"/>
                </a:solidFill>
                <a:latin typeface="Calibri" panose="020F0502020204030204" charset="0"/>
                <a:ea typeface="宋体" panose="02010600030101010101" pitchFamily="2" charset="-122"/>
              </a:rPr>
              <a:t>的代</a:t>
            </a: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r>
              <a:rPr sz="2800">
                <a:solidFill>
                  <a:schemeClr val="bg1"/>
                </a:solidFill>
                <a:latin typeface="Calibri" panose="020F0502020204030204" charset="0"/>
                <a:ea typeface="宋体" panose="02010600030101010101" pitchFamily="2" charset="-122"/>
              </a:rPr>
              <a:t>价。借一次机器可以给一个项目用一次。</a:t>
            </a: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r>
              <a:rPr sz="2800">
                <a:solidFill>
                  <a:schemeClr val="bg1"/>
                </a:solidFill>
                <a:latin typeface="Calibri" panose="020F0502020204030204" charset="0"/>
                <a:ea typeface="宋体" panose="02010600030101010101" pitchFamily="2" charset="-122"/>
              </a:rPr>
              <a:t>求最大收益。</a:t>
            </a: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建图与最大权闭合子图类似，若</a:t>
            </a:r>
            <a:r>
              <a:rPr lang="en-US" altLang="zh-CN" sz="2800">
                <a:solidFill>
                  <a:schemeClr val="bg1"/>
                </a:solidFill>
                <a:latin typeface="Calibri" panose="020F0502020204030204" charset="0"/>
                <a:ea typeface="宋体" panose="02010600030101010101" pitchFamily="2" charset="-122"/>
              </a:rPr>
              <a:t>A</a:t>
            </a:r>
            <a:r>
              <a:rPr lang="zh-CN" altLang="en-US" sz="2800">
                <a:solidFill>
                  <a:schemeClr val="bg1"/>
                </a:solidFill>
                <a:latin typeface="Calibri" panose="020F0502020204030204" charset="0"/>
                <a:ea typeface="宋体" panose="02010600030101010101" pitchFamily="2" charset="-122"/>
              </a:rPr>
              <a:t>项目依赖于</a:t>
            </a:r>
            <a:r>
              <a:rPr lang="en-US" altLang="zh-CN" sz="2800">
                <a:solidFill>
                  <a:schemeClr val="bg1"/>
                </a:solidFill>
                <a:latin typeface="Calibri" panose="020F0502020204030204" charset="0"/>
                <a:ea typeface="宋体" panose="02010600030101010101" pitchFamily="2" charset="-122"/>
              </a:rPr>
              <a:t>B</a:t>
            </a:r>
            <a:r>
              <a:rPr lang="zh-CN" altLang="en-US" sz="2800">
                <a:solidFill>
                  <a:schemeClr val="bg1"/>
                </a:solidFill>
                <a:latin typeface="Calibri" panose="020F0502020204030204" charset="0"/>
                <a:ea typeface="宋体" panose="02010600030101010101" pitchFamily="2" charset="-122"/>
              </a:rPr>
              <a:t>机器，则做</a:t>
            </a:r>
            <a:r>
              <a:rPr lang="en-US" altLang="zh-CN" sz="2800">
                <a:solidFill>
                  <a:schemeClr val="bg1"/>
                </a:solidFill>
                <a:latin typeface="Calibri" panose="020F0502020204030204" charset="0"/>
                <a:ea typeface="宋体" panose="02010600030101010101" pitchFamily="2" charset="-122"/>
              </a:rPr>
              <a:t>A</a:t>
            </a:r>
            <a:r>
              <a:rPr lang="zh-CN" altLang="en-US" sz="2800">
                <a:solidFill>
                  <a:schemeClr val="bg1"/>
                </a:solidFill>
                <a:latin typeface="Calibri" panose="020F0502020204030204" charset="0"/>
                <a:ea typeface="宋体" panose="02010600030101010101" pitchFamily="2" charset="-122"/>
              </a:rPr>
              <a:t>而无</a:t>
            </a:r>
            <a:r>
              <a:rPr lang="en-US" altLang="zh-CN" sz="2800">
                <a:solidFill>
                  <a:schemeClr val="bg1"/>
                </a:solidFill>
                <a:latin typeface="Calibri" panose="020F0502020204030204" charset="0"/>
                <a:ea typeface="宋体" panose="02010600030101010101" pitchFamily="2" charset="-122"/>
              </a:rPr>
              <a:t>B</a:t>
            </a:r>
            <a:r>
              <a:rPr lang="zh-CN" altLang="en-US" sz="2800">
                <a:solidFill>
                  <a:schemeClr val="bg1"/>
                </a:solidFill>
                <a:latin typeface="Calibri" panose="020F0502020204030204" charset="0"/>
                <a:ea typeface="宋体" panose="02010600030101010101" pitchFamily="2" charset="-122"/>
              </a:rPr>
              <a:t>的额外代价为租金而不是</a:t>
            </a:r>
            <a:r>
              <a:rPr lang="en-US" altLang="zh-CN" sz="2800">
                <a:solidFill>
                  <a:schemeClr val="bg1"/>
                </a:solidFill>
                <a:latin typeface="Calibri" panose="020F0502020204030204" charset="0"/>
                <a:ea typeface="宋体" panose="02010600030101010101" pitchFamily="2" charset="-122"/>
              </a:rPr>
              <a:t>+</a:t>
            </a:r>
            <a:r>
              <a:rPr lang="en-US" altLang="zh-CN" sz="2800">
                <a:solidFill>
                  <a:schemeClr val="bg1"/>
                </a:solidFill>
                <a:latin typeface="Calibri" panose="020F0502020204030204" charset="0"/>
                <a:ea typeface="宋体" panose="02010600030101010101" pitchFamily="2" charset="-122"/>
                <a:sym typeface="+mn-ea"/>
              </a:rPr>
              <a:t>∞</a:t>
            </a:r>
            <a:r>
              <a:rPr lang="zh-CN" altLang="en-US" sz="2800">
                <a:solidFill>
                  <a:schemeClr val="bg1"/>
                </a:solidFill>
                <a:latin typeface="Calibri" panose="020F0502020204030204" charset="0"/>
                <a:ea typeface="宋体" panose="02010600030101010101" pitchFamily="2" charset="-122"/>
              </a:rPr>
              <a:t>，</a:t>
            </a:r>
            <a:r>
              <a:rPr lang="zh-CN" sz="2800">
                <a:solidFill>
                  <a:schemeClr val="bg1"/>
                </a:solidFill>
                <a:latin typeface="Calibri" panose="020F0502020204030204" charset="0"/>
                <a:ea typeface="宋体" panose="02010600030101010101" pitchFamily="2" charset="-122"/>
              </a:rPr>
              <a:t>除</a:t>
            </a:r>
            <a:r>
              <a:rPr lang="en-US" altLang="zh-CN" sz="2800">
                <a:solidFill>
                  <a:schemeClr val="bg1"/>
                </a:solidFill>
                <a:latin typeface="Calibri" panose="020F0502020204030204" charset="0"/>
                <a:ea typeface="宋体" panose="02010600030101010101" pitchFamily="2" charset="-122"/>
              </a:rPr>
              <a:t>(A,B,</a:t>
            </a:r>
            <a:r>
              <a:rPr lang="zh-CN" altLang="en-US" sz="2800">
                <a:solidFill>
                  <a:schemeClr val="bg1"/>
                </a:solidFill>
                <a:latin typeface="Calibri" panose="020F0502020204030204" charset="0"/>
                <a:ea typeface="宋体" panose="02010600030101010101" pitchFamily="2" charset="-122"/>
              </a:rPr>
              <a:t>租金</a:t>
            </a:r>
            <a:r>
              <a:rPr lang="en-US" altLang="zh-CN" sz="2800">
                <a:solidFill>
                  <a:schemeClr val="bg1"/>
                </a:solidFill>
                <a:latin typeface="Calibri" panose="020F0502020204030204" charset="0"/>
                <a:ea typeface="宋体" panose="02010600030101010101" pitchFamily="2" charset="-122"/>
              </a:rPr>
              <a:t>)</a:t>
            </a:r>
            <a:r>
              <a:rPr lang="zh-CN" altLang="en-US" sz="2800">
                <a:solidFill>
                  <a:schemeClr val="bg1"/>
                </a:solidFill>
                <a:latin typeface="Calibri" panose="020F0502020204030204" charset="0"/>
                <a:ea typeface="宋体" panose="02010600030101010101" pitchFamily="2" charset="-122"/>
              </a:rPr>
              <a:t>外其他建边与最大权闭合子图相同。</a:t>
            </a:r>
            <a:endParaRPr lang="zh-CN" altLang="en-US" sz="2800">
              <a:solidFill>
                <a:schemeClr val="bg1"/>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775" y="370840"/>
            <a:ext cx="10458450" cy="6116320"/>
          </a:xfrm>
          <a:prstGeom prst="rect">
            <a:avLst/>
          </a:prstGeom>
          <a:noFill/>
          <a:ln w="9525">
            <a:noFill/>
            <a:miter/>
          </a:ln>
        </p:spPr>
        <p:txBody>
          <a:bodyPr wrap="square" anchor="t">
            <a:spAutoFit/>
          </a:bodyPr>
          <a:lstStyle/>
          <a:p>
            <a:pPr lvl="0" indent="601345" fontAlgn="auto">
              <a:lnSpc>
                <a:spcPct val="150000"/>
              </a:lnSpc>
            </a:pPr>
            <a:r>
              <a:rPr sz="2900">
                <a:solidFill>
                  <a:schemeClr val="bg1"/>
                </a:solidFill>
                <a:latin typeface="Calibri" panose="020F0502020204030204" charset="0"/>
                <a:ea typeface="宋体" panose="02010600030101010101" pitchFamily="2" charset="-122"/>
              </a:rPr>
              <a:t>BZOJ 3894 文理分科</a:t>
            </a:r>
            <a:endParaRPr sz="2900">
              <a:solidFill>
                <a:schemeClr val="bg1"/>
              </a:solidFill>
              <a:latin typeface="Calibri" panose="020F0502020204030204" charset="0"/>
              <a:ea typeface="宋体" panose="02010600030101010101" pitchFamily="2" charset="-122"/>
            </a:endParaRPr>
          </a:p>
          <a:p>
            <a:pPr lvl="0" indent="601345" fontAlgn="auto">
              <a:lnSpc>
                <a:spcPct val="150000"/>
              </a:lnSpc>
            </a:pPr>
            <a:r>
              <a:rPr sz="2900">
                <a:solidFill>
                  <a:schemeClr val="bg1"/>
                </a:solidFill>
                <a:latin typeface="Calibri" panose="020F0502020204030204" charset="0"/>
                <a:ea typeface="宋体" panose="02010600030101010101" pitchFamily="2" charset="-122"/>
              </a:rPr>
              <a:t>某班的座位表是 n*m 的矩阵，每个同学和前后左右相邻的同学是好朋友。现在要文理分科了，每个同学对于选择文科和理科有自己的喜悦值。一对好朋友如果同时选择文科 or 理科，又可以收获一些喜悦值。问如何分配文理科可以使得全班的喜悦值总和最大？（喜悦值是 &gt;0 的整数）</a:t>
            </a:r>
            <a:endParaRPr sz="29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sz="2900">
                <a:solidFill>
                  <a:schemeClr val="bg1"/>
                </a:solidFill>
                <a:latin typeface="Calibri" panose="020F0502020204030204" charset="0"/>
                <a:ea typeface="宋体" panose="02010600030101010101" pitchFamily="2" charset="-122"/>
                <a:sym typeface="+mn-ea"/>
              </a:rPr>
              <a:t>为将最大化变为最小化</a:t>
            </a:r>
            <a:r>
              <a:rPr lang="zh-CN" altLang="en-US" sz="2900">
                <a:solidFill>
                  <a:schemeClr val="bg1"/>
                </a:solidFill>
                <a:latin typeface="Calibri" panose="020F0502020204030204" charset="0"/>
                <a:ea typeface="宋体" panose="02010600030101010101" pitchFamily="2" charset="-122"/>
                <a:sym typeface="+mn-ea"/>
              </a:rPr>
              <a:t>，将喜悦值取负。</a:t>
            </a:r>
            <a:endParaRPr lang="zh-CN" altLang="en-US" sz="29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900">
                <a:solidFill>
                  <a:schemeClr val="bg1"/>
                </a:solidFill>
                <a:latin typeface="Calibri" panose="020F0502020204030204" charset="0"/>
                <a:ea typeface="宋体" panose="02010600030101010101" pitchFamily="2" charset="-122"/>
                <a:sym typeface="+mn-ea"/>
              </a:rPr>
              <a:t>发现</a:t>
            </a:r>
            <a:r>
              <a:rPr lang="en-US" altLang="zh-CN" sz="2900">
                <a:solidFill>
                  <a:schemeClr val="bg1"/>
                </a:solidFill>
                <a:latin typeface="Calibri" panose="020F0502020204030204" charset="0"/>
                <a:ea typeface="宋体" panose="02010600030101010101" pitchFamily="2" charset="-122"/>
                <a:sym typeface="+mn-ea"/>
              </a:rPr>
              <a:t>(-w</a:t>
            </a:r>
            <a:r>
              <a:rPr lang="en-US" altLang="zh-CN" sz="2900" baseline="-25000">
                <a:solidFill>
                  <a:schemeClr val="bg1"/>
                </a:solidFill>
                <a:latin typeface="Calibri" panose="020F0502020204030204" charset="0"/>
                <a:ea typeface="宋体" panose="02010600030101010101" pitchFamily="2" charset="-122"/>
                <a:sym typeface="+mn-ea"/>
              </a:rPr>
              <a:t>3</a:t>
            </a:r>
            <a:r>
              <a:rPr lang="en-US" altLang="zh-CN" sz="2900">
                <a:solidFill>
                  <a:schemeClr val="bg1"/>
                </a:solidFill>
                <a:latin typeface="Calibri" panose="020F0502020204030204" charset="0"/>
                <a:ea typeface="宋体" panose="02010600030101010101" pitchFamily="2" charset="-122"/>
                <a:sym typeface="+mn-ea"/>
              </a:rPr>
              <a:t>-w</a:t>
            </a:r>
            <a:r>
              <a:rPr lang="en-US" altLang="zh-CN" sz="2900" baseline="-25000">
                <a:solidFill>
                  <a:schemeClr val="bg1"/>
                </a:solidFill>
                <a:latin typeface="Calibri" panose="020F0502020204030204" charset="0"/>
                <a:ea typeface="宋体" panose="02010600030101010101" pitchFamily="2" charset="-122"/>
                <a:sym typeface="+mn-ea"/>
              </a:rPr>
              <a:t>4</a:t>
            </a:r>
            <a:r>
              <a:rPr lang="en-US" altLang="zh-CN" sz="2900">
                <a:solidFill>
                  <a:schemeClr val="bg1"/>
                </a:solidFill>
                <a:latin typeface="Calibri" panose="020F0502020204030204" charset="0"/>
                <a:ea typeface="宋体" panose="02010600030101010101" pitchFamily="2" charset="-122"/>
                <a:sym typeface="+mn-ea"/>
              </a:rPr>
              <a:t>-(-w</a:t>
            </a:r>
            <a:r>
              <a:rPr lang="en-US" altLang="zh-CN" sz="2900" baseline="-25000">
                <a:solidFill>
                  <a:schemeClr val="bg1"/>
                </a:solidFill>
                <a:latin typeface="Calibri" panose="020F0502020204030204" charset="0"/>
                <a:ea typeface="宋体" panose="02010600030101010101" pitchFamily="2" charset="-122"/>
                <a:sym typeface="+mn-ea"/>
              </a:rPr>
              <a:t>1</a:t>
            </a:r>
            <a:r>
              <a:rPr lang="en-US" altLang="zh-CN" sz="2900">
                <a:solidFill>
                  <a:schemeClr val="bg1"/>
                </a:solidFill>
                <a:latin typeface="Calibri" panose="020F0502020204030204" charset="0"/>
                <a:ea typeface="宋体" panose="02010600030101010101" pitchFamily="2" charset="-122"/>
                <a:sym typeface="+mn-ea"/>
              </a:rPr>
              <a:t>-w</a:t>
            </a:r>
            <a:r>
              <a:rPr lang="en-US" altLang="zh-CN" sz="2900" baseline="-25000">
                <a:solidFill>
                  <a:schemeClr val="bg1"/>
                </a:solidFill>
                <a:latin typeface="Calibri" panose="020F0502020204030204" charset="0"/>
                <a:ea typeface="宋体" panose="02010600030101010101" pitchFamily="2" charset="-122"/>
                <a:sym typeface="+mn-ea"/>
              </a:rPr>
              <a:t>2</a:t>
            </a:r>
            <a:r>
              <a:rPr lang="en-US" altLang="zh-CN" sz="2900">
                <a:solidFill>
                  <a:schemeClr val="bg1"/>
                </a:solidFill>
                <a:latin typeface="Calibri" panose="020F0502020204030204" charset="0"/>
                <a:ea typeface="宋体" panose="02010600030101010101" pitchFamily="2" charset="-122"/>
                <a:sym typeface="+mn-ea"/>
              </a:rPr>
              <a:t>))/2&gt;=0</a:t>
            </a:r>
            <a:r>
              <a:rPr lang="zh-CN" altLang="en-US" sz="2900">
                <a:solidFill>
                  <a:schemeClr val="bg1"/>
                </a:solidFill>
                <a:latin typeface="Calibri" panose="020F0502020204030204" charset="0"/>
                <a:ea typeface="宋体" panose="02010600030101010101" pitchFamily="2" charset="-122"/>
                <a:sym typeface="+mn-ea"/>
              </a:rPr>
              <a:t>，解方程法可做。</a:t>
            </a:r>
            <a:endParaRPr lang="zh-CN" altLang="en-US" sz="29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sz="2900">
                <a:solidFill>
                  <a:schemeClr val="bg1"/>
                </a:solidFill>
                <a:latin typeface="Calibri" panose="020F0502020204030204" charset="0"/>
                <a:ea typeface="宋体" panose="02010600030101010101" pitchFamily="2" charset="-122"/>
                <a:sym typeface="+mn-ea"/>
              </a:rPr>
              <a:t>得 </a:t>
            </a:r>
            <a:r>
              <a:rPr lang="en-US" altLang="zh-CN" sz="2900">
                <a:solidFill>
                  <a:schemeClr val="bg1"/>
                </a:solidFill>
                <a:latin typeface="Calibri" panose="020F0502020204030204" charset="0"/>
                <a:ea typeface="宋体" panose="02010600030101010101" pitchFamily="2" charset="-122"/>
                <a:sym typeface="+mn-ea"/>
              </a:rPr>
              <a:t>e = f = (v</a:t>
            </a:r>
            <a:r>
              <a:rPr lang="en-US" altLang="zh-CN" sz="2900" baseline="-25000">
                <a:solidFill>
                  <a:schemeClr val="bg1"/>
                </a:solidFill>
                <a:latin typeface="Calibri" panose="020F0502020204030204" charset="0"/>
                <a:ea typeface="宋体" panose="02010600030101010101" pitchFamily="2" charset="-122"/>
                <a:sym typeface="+mn-ea"/>
              </a:rPr>
              <a:t>1</a:t>
            </a:r>
            <a:r>
              <a:rPr lang="en-US" altLang="zh-CN" sz="2900">
                <a:solidFill>
                  <a:schemeClr val="bg1"/>
                </a:solidFill>
                <a:latin typeface="Calibri" panose="020F0502020204030204" charset="0"/>
                <a:ea typeface="宋体" panose="02010600030101010101" pitchFamily="2" charset="-122"/>
                <a:sym typeface="+mn-ea"/>
              </a:rPr>
              <a:t> + v</a:t>
            </a:r>
            <a:r>
              <a:rPr lang="en-US" altLang="zh-CN" sz="2900" baseline="-25000">
                <a:solidFill>
                  <a:schemeClr val="bg1"/>
                </a:solidFill>
                <a:latin typeface="Calibri" panose="020F0502020204030204" charset="0"/>
                <a:ea typeface="宋体" panose="02010600030101010101" pitchFamily="2" charset="-122"/>
                <a:sym typeface="+mn-ea"/>
              </a:rPr>
              <a:t>2</a:t>
            </a:r>
            <a:r>
              <a:rPr lang="en-US" altLang="zh-CN" sz="2900">
                <a:solidFill>
                  <a:schemeClr val="bg1"/>
                </a:solidFill>
                <a:latin typeface="Calibri" panose="020F0502020204030204" charset="0"/>
                <a:ea typeface="宋体" panose="02010600030101010101" pitchFamily="2" charset="-122"/>
                <a:sym typeface="+mn-ea"/>
              </a:rPr>
              <a:t>) / 2 , </a:t>
            </a:r>
            <a:r>
              <a:rPr lang="zh-CN" altLang="en-US" sz="2900">
                <a:solidFill>
                  <a:schemeClr val="bg1"/>
                </a:solidFill>
                <a:latin typeface="Calibri" panose="020F0502020204030204" charset="0"/>
                <a:ea typeface="宋体" panose="02010600030101010101" pitchFamily="2" charset="-122"/>
                <a:sym typeface="+mn-ea"/>
              </a:rPr>
              <a:t>设 </a:t>
            </a:r>
            <a:r>
              <a:rPr lang="en-US" altLang="zh-CN" sz="2900">
                <a:solidFill>
                  <a:schemeClr val="bg1"/>
                </a:solidFill>
                <a:latin typeface="Calibri" panose="020F0502020204030204" charset="0"/>
                <a:ea typeface="宋体" panose="02010600030101010101" pitchFamily="2" charset="-122"/>
                <a:sym typeface="+mn-ea"/>
              </a:rPr>
              <a:t>a = -v</a:t>
            </a:r>
            <a:r>
              <a:rPr lang="en-US" altLang="zh-CN" sz="2900" baseline="-25000">
                <a:solidFill>
                  <a:schemeClr val="bg1"/>
                </a:solidFill>
                <a:latin typeface="Calibri" panose="020F0502020204030204" charset="0"/>
                <a:ea typeface="宋体" panose="02010600030101010101" pitchFamily="2" charset="-122"/>
                <a:sym typeface="+mn-ea"/>
              </a:rPr>
              <a:t>1</a:t>
            </a:r>
            <a:r>
              <a:rPr lang="en-US" altLang="zh-CN" sz="2900">
                <a:solidFill>
                  <a:schemeClr val="bg1"/>
                </a:solidFill>
                <a:latin typeface="Calibri" panose="020F0502020204030204" charset="0"/>
                <a:ea typeface="宋体" panose="02010600030101010101" pitchFamily="2" charset="-122"/>
                <a:sym typeface="+mn-ea"/>
              </a:rPr>
              <a:t>/2, </a:t>
            </a:r>
            <a:r>
              <a:rPr lang="zh-CN" altLang="en-US" sz="2900">
                <a:solidFill>
                  <a:schemeClr val="bg1"/>
                </a:solidFill>
                <a:latin typeface="Calibri" panose="020F0502020204030204" charset="0"/>
                <a:ea typeface="宋体" panose="02010600030101010101" pitchFamily="2" charset="-122"/>
                <a:sym typeface="+mn-ea"/>
              </a:rPr>
              <a:t>得出 </a:t>
            </a:r>
            <a:r>
              <a:rPr lang="en-US" altLang="zh-CN" sz="2900">
                <a:solidFill>
                  <a:schemeClr val="bg1"/>
                </a:solidFill>
                <a:latin typeface="Calibri" panose="020F0502020204030204" charset="0"/>
                <a:ea typeface="宋体" panose="02010600030101010101" pitchFamily="2" charset="-122"/>
                <a:sym typeface="+mn-ea"/>
              </a:rPr>
              <a:t>b = -v</a:t>
            </a:r>
            <a:r>
              <a:rPr lang="en-US" altLang="zh-CN" sz="2900" baseline="-25000">
                <a:solidFill>
                  <a:schemeClr val="bg1"/>
                </a:solidFill>
                <a:latin typeface="Calibri" panose="020F0502020204030204" charset="0"/>
                <a:ea typeface="宋体" panose="02010600030101010101" pitchFamily="2" charset="-122"/>
                <a:sym typeface="+mn-ea"/>
              </a:rPr>
              <a:t>1</a:t>
            </a:r>
            <a:r>
              <a:rPr lang="en-US" altLang="zh-CN" sz="2900">
                <a:solidFill>
                  <a:schemeClr val="bg1"/>
                </a:solidFill>
                <a:latin typeface="Calibri" panose="020F0502020204030204" charset="0"/>
                <a:ea typeface="宋体" panose="02010600030101010101" pitchFamily="2" charset="-122"/>
                <a:sym typeface="+mn-ea"/>
              </a:rPr>
              <a:t>/2 ,c = d = -v</a:t>
            </a:r>
            <a:r>
              <a:rPr lang="en-US" altLang="zh-CN" sz="2900" baseline="-25000">
                <a:solidFill>
                  <a:schemeClr val="bg1"/>
                </a:solidFill>
                <a:latin typeface="Calibri" panose="020F0502020204030204" charset="0"/>
                <a:ea typeface="宋体" panose="02010600030101010101" pitchFamily="2" charset="-122"/>
                <a:sym typeface="+mn-ea"/>
              </a:rPr>
              <a:t>2</a:t>
            </a:r>
            <a:r>
              <a:rPr lang="en-US" altLang="zh-CN" sz="2900">
                <a:solidFill>
                  <a:schemeClr val="bg1"/>
                </a:solidFill>
                <a:latin typeface="Calibri" panose="020F0502020204030204" charset="0"/>
                <a:ea typeface="宋体" panose="02010600030101010101" pitchFamily="2" charset="-122"/>
                <a:sym typeface="+mn-ea"/>
              </a:rPr>
              <a:t>/2</a:t>
            </a:r>
            <a:endParaRPr lang="zh-CN" altLang="en-US" sz="2900">
              <a:solidFill>
                <a:schemeClr val="bg1"/>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775" y="1375410"/>
            <a:ext cx="10458450" cy="4107815"/>
          </a:xfrm>
          <a:prstGeom prst="rect">
            <a:avLst/>
          </a:prstGeom>
          <a:noFill/>
          <a:ln w="9525">
            <a:noFill/>
            <a:miter/>
          </a:ln>
        </p:spPr>
        <p:txBody>
          <a:bodyPr wrap="square" anchor="t">
            <a:spAutoFit/>
          </a:bodyPr>
          <a:lstStyle/>
          <a:p>
            <a:pPr lvl="0" indent="601345" fontAlgn="auto">
              <a:lnSpc>
                <a:spcPct val="150000"/>
              </a:lnSpc>
            </a:pPr>
            <a:r>
              <a:rPr sz="2900">
                <a:solidFill>
                  <a:schemeClr val="bg1"/>
                </a:solidFill>
                <a:latin typeface="Calibri" panose="020F0502020204030204" charset="0"/>
                <a:ea typeface="宋体" panose="02010600030101010101" pitchFamily="2" charset="-122"/>
              </a:rPr>
              <a:t>Topcoder SRM558 Div1 C</a:t>
            </a:r>
            <a:endParaRPr sz="2900">
              <a:solidFill>
                <a:schemeClr val="bg1"/>
              </a:solidFill>
              <a:latin typeface="Calibri" panose="020F0502020204030204" charset="0"/>
              <a:ea typeface="宋体" panose="02010600030101010101" pitchFamily="2" charset="-122"/>
            </a:endParaRPr>
          </a:p>
          <a:p>
            <a:pPr lvl="0" indent="601345" fontAlgn="auto">
              <a:lnSpc>
                <a:spcPct val="150000"/>
              </a:lnSpc>
            </a:pPr>
            <a:r>
              <a:rPr sz="2900">
                <a:solidFill>
                  <a:schemeClr val="bg1"/>
                </a:solidFill>
                <a:latin typeface="Calibri" panose="020F0502020204030204" charset="0"/>
                <a:ea typeface="宋体" panose="02010600030101010101" pitchFamily="2" charset="-122"/>
              </a:rPr>
              <a:t>n*m 的矩阵，每个格子可以放石头。</a:t>
            </a:r>
            <a:endParaRPr sz="2900">
              <a:solidFill>
                <a:schemeClr val="bg1"/>
              </a:solidFill>
              <a:latin typeface="Calibri" panose="020F0502020204030204" charset="0"/>
              <a:ea typeface="宋体" panose="02010600030101010101" pitchFamily="2" charset="-122"/>
            </a:endParaRPr>
          </a:p>
          <a:p>
            <a:pPr lvl="0" indent="601345" fontAlgn="auto">
              <a:lnSpc>
                <a:spcPct val="150000"/>
              </a:lnSpc>
            </a:pPr>
            <a:r>
              <a:rPr sz="2900">
                <a:solidFill>
                  <a:schemeClr val="bg1"/>
                </a:solidFill>
                <a:latin typeface="Calibri" panose="020F0502020204030204" charset="0"/>
                <a:ea typeface="宋体" panose="02010600030101010101" pitchFamily="2" charset="-122"/>
              </a:rPr>
              <a:t>如果一个格子放了石头，花费 c(c&gt;0)。</a:t>
            </a:r>
            <a:endParaRPr sz="2900">
              <a:solidFill>
                <a:schemeClr val="bg1"/>
              </a:solidFill>
              <a:latin typeface="Calibri" panose="020F0502020204030204" charset="0"/>
              <a:ea typeface="宋体" panose="02010600030101010101" pitchFamily="2" charset="-122"/>
            </a:endParaRPr>
          </a:p>
          <a:p>
            <a:pPr lvl="0" indent="601345" fontAlgn="auto">
              <a:lnSpc>
                <a:spcPct val="150000"/>
              </a:lnSpc>
            </a:pPr>
            <a:r>
              <a:rPr sz="2900">
                <a:solidFill>
                  <a:schemeClr val="bg1"/>
                </a:solidFill>
                <a:latin typeface="Calibri" panose="020F0502020204030204" charset="0"/>
                <a:ea typeface="宋体" panose="02010600030101010101" pitchFamily="2" charset="-122"/>
              </a:rPr>
              <a:t>如果一个格子放了石头，或者它周围的格子都放了石头，收</a:t>
            </a:r>
            <a:endParaRPr sz="2900">
              <a:solidFill>
                <a:schemeClr val="bg1"/>
              </a:solidFill>
              <a:latin typeface="Calibri" panose="020F0502020204030204" charset="0"/>
              <a:ea typeface="宋体" panose="02010600030101010101" pitchFamily="2" charset="-122"/>
            </a:endParaRPr>
          </a:p>
          <a:p>
            <a:pPr lvl="0" indent="601345" fontAlgn="auto">
              <a:lnSpc>
                <a:spcPct val="150000"/>
              </a:lnSpc>
            </a:pPr>
            <a:r>
              <a:rPr sz="2900">
                <a:solidFill>
                  <a:schemeClr val="bg1"/>
                </a:solidFill>
                <a:latin typeface="Calibri" panose="020F0502020204030204" charset="0"/>
                <a:ea typeface="宋体" panose="02010600030101010101" pitchFamily="2" charset="-122"/>
              </a:rPr>
              <a:t>益 v(v&gt;0)。问如何放石头，使得收益减去花费的值最大。</a:t>
            </a:r>
            <a:endParaRPr sz="29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sz="2900">
                <a:solidFill>
                  <a:schemeClr val="bg1"/>
                </a:solidFill>
                <a:latin typeface="Calibri" panose="020F0502020204030204" charset="0"/>
                <a:ea typeface="宋体" panose="02010600030101010101" pitchFamily="2" charset="-122"/>
              </a:rPr>
              <a:t>做些变化的二元关系。。</a:t>
            </a:r>
            <a:endParaRPr lang="zh-CN" sz="2900">
              <a:solidFill>
                <a:schemeClr val="bg1"/>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775" y="1039495"/>
            <a:ext cx="10458450" cy="5262245"/>
          </a:xfrm>
          <a:prstGeom prst="rect">
            <a:avLst/>
          </a:prstGeom>
          <a:noFill/>
          <a:ln w="9525">
            <a:noFill/>
            <a:miter/>
          </a:ln>
        </p:spPr>
        <p:txBody>
          <a:bodyPr wrap="square" anchor="t">
            <a:spAutoFit/>
          </a:bodyPr>
          <a:lstStyle/>
          <a:p>
            <a:pPr lvl="0" indent="601345" fontAlgn="auto">
              <a:lnSpc>
                <a:spcPct val="150000"/>
              </a:lnSpc>
            </a:pPr>
            <a:r>
              <a:rPr sz="2800">
                <a:solidFill>
                  <a:schemeClr val="bg1"/>
                </a:solidFill>
                <a:latin typeface="Calibri" panose="020F0502020204030204" charset="0"/>
                <a:ea typeface="宋体" panose="02010600030101010101" pitchFamily="2" charset="-122"/>
              </a:rPr>
              <a:t>对于每个格子，建立两个点 x1、 x2，分别表示该格子是否</a:t>
            </a: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r>
              <a:rPr sz="2800">
                <a:solidFill>
                  <a:schemeClr val="bg1"/>
                </a:solidFill>
                <a:latin typeface="Calibri" panose="020F0502020204030204" charset="0"/>
                <a:ea typeface="宋体" panose="02010600030101010101" pitchFamily="2" charset="-122"/>
              </a:rPr>
              <a:t>放石头、该格子的周围是否都放了石头。x1 </a:t>
            </a:r>
            <a:r>
              <a:rPr lang="zh-CN" sz="2800">
                <a:solidFill>
                  <a:schemeClr val="bg1"/>
                </a:solidFill>
                <a:latin typeface="Calibri" panose="020F0502020204030204" charset="0"/>
                <a:ea typeface="宋体" panose="02010600030101010101" pitchFamily="2" charset="-122"/>
              </a:rPr>
              <a:t>单独</a:t>
            </a:r>
            <a:r>
              <a:rPr sz="2800">
                <a:solidFill>
                  <a:schemeClr val="bg1"/>
                </a:solidFill>
                <a:latin typeface="Calibri" panose="020F0502020204030204" charset="0"/>
                <a:ea typeface="宋体" panose="02010600030101010101" pitchFamily="2" charset="-122"/>
              </a:rPr>
              <a:t>的收益是 v-c， x2 </a:t>
            </a:r>
            <a:r>
              <a:rPr lang="zh-CN" sz="2800">
                <a:solidFill>
                  <a:schemeClr val="bg1"/>
                </a:solidFill>
                <a:latin typeface="Calibri" panose="020F0502020204030204" charset="0"/>
                <a:ea typeface="宋体" panose="02010600030101010101" pitchFamily="2" charset="-122"/>
              </a:rPr>
              <a:t>单独</a:t>
            </a:r>
            <a:r>
              <a:rPr sz="2800">
                <a:solidFill>
                  <a:schemeClr val="bg1"/>
                </a:solidFill>
                <a:latin typeface="Calibri" panose="020F0502020204030204" charset="0"/>
                <a:ea typeface="宋体" panose="02010600030101010101" pitchFamily="2" charset="-122"/>
              </a:rPr>
              <a:t>的收益是 v。</a:t>
            </a: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r>
              <a:rPr sz="2800">
                <a:solidFill>
                  <a:schemeClr val="bg1"/>
                </a:solidFill>
                <a:latin typeface="Calibri" panose="020F0502020204030204" charset="0"/>
                <a:ea typeface="宋体" panose="02010600030101010101" pitchFamily="2" charset="-122"/>
              </a:rPr>
              <a:t>x1 与 x2 之间有二元关系：若 x1,x2 都满足，收益 v 被重复</a:t>
            </a: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r>
              <a:rPr sz="2800">
                <a:solidFill>
                  <a:schemeClr val="bg1"/>
                </a:solidFill>
                <a:latin typeface="Calibri" panose="020F0502020204030204" charset="0"/>
                <a:ea typeface="宋体" panose="02010600030101010101" pitchFamily="2" charset="-122"/>
              </a:rPr>
              <a:t>计算了一次，因此应该花费 v 的代价。</a:t>
            </a: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r>
              <a:rPr sz="2800">
                <a:solidFill>
                  <a:schemeClr val="bg1"/>
                </a:solidFill>
                <a:latin typeface="Calibri" panose="020F0502020204030204" charset="0"/>
                <a:ea typeface="宋体" panose="02010600030101010101" pitchFamily="2" charset="-122"/>
              </a:rPr>
              <a:t>x2 与 x1 相邻的格子 y</a:t>
            </a:r>
            <a:r>
              <a:rPr sz="2800" baseline="-25000">
                <a:solidFill>
                  <a:schemeClr val="bg1"/>
                </a:solidFill>
                <a:latin typeface="Calibri" panose="020F0502020204030204" charset="0"/>
                <a:ea typeface="宋体" panose="02010600030101010101" pitchFamily="2" charset="-122"/>
              </a:rPr>
              <a:t>1</a:t>
            </a:r>
            <a:r>
              <a:rPr lang="en-US" sz="2800" baseline="-25000">
                <a:solidFill>
                  <a:schemeClr val="bg1"/>
                </a:solidFill>
                <a:latin typeface="Calibri" panose="020F0502020204030204" charset="0"/>
                <a:ea typeface="宋体" panose="02010600030101010101" pitchFamily="2" charset="-122"/>
              </a:rPr>
              <a:t>~4</a:t>
            </a:r>
            <a:r>
              <a:rPr sz="2800">
                <a:solidFill>
                  <a:schemeClr val="bg1"/>
                </a:solidFill>
                <a:latin typeface="Calibri" panose="020F0502020204030204" charset="0"/>
                <a:ea typeface="宋体" panose="02010600030101010101" pitchFamily="2" charset="-122"/>
              </a:rPr>
              <a:t> 之间有二元关系：若 x2 满足， y</a:t>
            </a:r>
            <a:r>
              <a:rPr lang="en-US" sz="2800" baseline="-25000">
                <a:solidFill>
                  <a:schemeClr val="bg1"/>
                </a:solidFill>
                <a:latin typeface="Calibri" panose="020F0502020204030204" charset="0"/>
                <a:ea typeface="宋体" panose="02010600030101010101" pitchFamily="2" charset="-122"/>
              </a:rPr>
              <a:t>1~4</a:t>
            </a:r>
            <a:endParaRPr lang="en-US" sz="2800" baseline="-25000">
              <a:solidFill>
                <a:schemeClr val="bg1"/>
              </a:solidFill>
              <a:latin typeface="Calibri" panose="020F0502020204030204" charset="0"/>
              <a:ea typeface="宋体" panose="02010600030101010101" pitchFamily="2" charset="-122"/>
            </a:endParaRPr>
          </a:p>
          <a:p>
            <a:pPr lvl="0" indent="601345" fontAlgn="auto">
              <a:lnSpc>
                <a:spcPct val="150000"/>
              </a:lnSpc>
            </a:pPr>
            <a:r>
              <a:rPr sz="2800">
                <a:solidFill>
                  <a:schemeClr val="bg1"/>
                </a:solidFill>
                <a:latin typeface="Calibri" panose="020F0502020204030204" charset="0"/>
                <a:ea typeface="宋体" panose="02010600030101010101" pitchFamily="2" charset="-122"/>
              </a:rPr>
              <a:t>不满足，则花费 +∞ 的代价。</a:t>
            </a:r>
            <a:r>
              <a:rPr lang="zh-CN" sz="2800">
                <a:solidFill>
                  <a:schemeClr val="bg1"/>
                </a:solidFill>
                <a:latin typeface="Calibri" panose="020F0502020204030204" charset="0"/>
                <a:ea typeface="宋体" panose="02010600030101010101" pitchFamily="2" charset="-122"/>
              </a:rPr>
              <a:t>其他时候无代价。（即最大权闭合子图的建图：</a:t>
            </a:r>
            <a:r>
              <a:rPr sz="2800">
                <a:solidFill>
                  <a:schemeClr val="bg1"/>
                </a:solidFill>
                <a:latin typeface="Calibri" panose="020F0502020204030204" charset="0"/>
                <a:ea typeface="宋体" panose="02010600030101010101" pitchFamily="2" charset="-122"/>
                <a:sym typeface="+mn-ea"/>
              </a:rPr>
              <a:t>x2</a:t>
            </a:r>
            <a:r>
              <a:rPr lang="zh-CN" sz="2800">
                <a:solidFill>
                  <a:schemeClr val="bg1"/>
                </a:solidFill>
                <a:latin typeface="Calibri" panose="020F0502020204030204" charset="0"/>
                <a:ea typeface="宋体" panose="02010600030101010101" pitchFamily="2" charset="-122"/>
                <a:sym typeface="+mn-ea"/>
              </a:rPr>
              <a:t>向</a:t>
            </a:r>
            <a:r>
              <a:rPr lang="en-US" altLang="zh-CN" sz="2800">
                <a:solidFill>
                  <a:schemeClr val="bg1"/>
                </a:solidFill>
                <a:latin typeface="Calibri" panose="020F0502020204030204" charset="0"/>
                <a:ea typeface="宋体" panose="02010600030101010101" pitchFamily="2" charset="-122"/>
                <a:sym typeface="+mn-ea"/>
              </a:rPr>
              <a:t>y</a:t>
            </a:r>
            <a:r>
              <a:rPr lang="en-US" altLang="zh-CN" sz="2800" baseline="-25000">
                <a:solidFill>
                  <a:schemeClr val="bg1"/>
                </a:solidFill>
                <a:latin typeface="Calibri" panose="020F0502020204030204" charset="0"/>
                <a:ea typeface="宋体" panose="02010600030101010101" pitchFamily="2" charset="-122"/>
                <a:sym typeface="+mn-ea"/>
              </a:rPr>
              <a:t>1~4</a:t>
            </a:r>
            <a:r>
              <a:rPr lang="zh-CN" altLang="en-US" sz="2800">
                <a:solidFill>
                  <a:schemeClr val="bg1"/>
                </a:solidFill>
                <a:latin typeface="Calibri" panose="020F0502020204030204" charset="0"/>
                <a:ea typeface="宋体" panose="02010600030101010101" pitchFamily="2" charset="-122"/>
                <a:sym typeface="+mn-ea"/>
              </a:rPr>
              <a:t>连</a:t>
            </a:r>
            <a:r>
              <a:rPr sz="2800">
                <a:solidFill>
                  <a:schemeClr val="bg1"/>
                </a:solidFill>
                <a:latin typeface="Calibri" panose="020F0502020204030204" charset="0"/>
                <a:ea typeface="宋体" panose="02010600030101010101" pitchFamily="2" charset="-122"/>
                <a:sym typeface="+mn-ea"/>
              </a:rPr>
              <a:t>+∞</a:t>
            </a:r>
            <a:r>
              <a:rPr lang="zh-CN" sz="2800">
                <a:solidFill>
                  <a:schemeClr val="bg1"/>
                </a:solidFill>
                <a:latin typeface="Calibri" panose="020F0502020204030204" charset="0"/>
                <a:ea typeface="宋体" panose="02010600030101010101" pitchFamily="2" charset="-122"/>
                <a:sym typeface="+mn-ea"/>
              </a:rPr>
              <a:t>的边</a:t>
            </a:r>
            <a:r>
              <a:rPr lang="zh-CN" sz="2800">
                <a:solidFill>
                  <a:schemeClr val="bg1"/>
                </a:solidFill>
                <a:latin typeface="Calibri" panose="020F0502020204030204" charset="0"/>
                <a:ea typeface="宋体" panose="02010600030101010101" pitchFamily="2" charset="-122"/>
              </a:rPr>
              <a:t>）</a:t>
            </a:r>
            <a:endParaRPr lang="zh-CN" sz="2800">
              <a:solidFill>
                <a:schemeClr val="bg1"/>
              </a:solidFill>
              <a:latin typeface="Calibri" panose="020F050202020403020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89355" y="352425"/>
            <a:ext cx="7295515" cy="706755"/>
          </a:xfrm>
          <a:prstGeom prst="rect">
            <a:avLst/>
          </a:prstGeom>
          <a:noFill/>
          <a:ln w="9525">
            <a:noFill/>
            <a:miter/>
          </a:ln>
        </p:spPr>
        <p:txBody>
          <a:bodyPr wrap="square" anchor="t">
            <a:spAutoFit/>
          </a:bodyPr>
          <a:lstStyle/>
          <a:p>
            <a:pPr lvl="0"/>
            <a:r>
              <a:rPr lang="zh-CN" altLang="en-US" sz="4000">
                <a:solidFill>
                  <a:schemeClr val="bg1"/>
                </a:solidFill>
                <a:latin typeface="黑体" panose="02010609060101010101" charset="-122"/>
                <a:ea typeface="黑体" panose="02010609060101010101" charset="-122"/>
              </a:rPr>
              <a:t>上下界问题</a:t>
            </a:r>
            <a:endParaRPr lang="zh-CN" altLang="en-US" sz="4000">
              <a:solidFill>
                <a:schemeClr val="bg1"/>
              </a:solidFill>
              <a:latin typeface="黑体" panose="02010609060101010101" charset="-122"/>
              <a:ea typeface="黑体" panose="02010609060101010101" charset="-122"/>
            </a:endParaRPr>
          </a:p>
        </p:txBody>
      </p:sp>
      <p:sp>
        <p:nvSpPr>
          <p:cNvPr id="2" name="文本框 1"/>
          <p:cNvSpPr txBox="1"/>
          <p:nvPr/>
        </p:nvSpPr>
        <p:spPr>
          <a:xfrm>
            <a:off x="1189355" y="1059180"/>
            <a:ext cx="10458450" cy="5908040"/>
          </a:xfrm>
          <a:prstGeom prst="rect">
            <a:avLst/>
          </a:prstGeom>
          <a:noFill/>
          <a:ln w="9525">
            <a:noFill/>
            <a:miter/>
          </a:ln>
        </p:spPr>
        <p:txBody>
          <a:bodyPr wrap="square" anchor="t">
            <a:spAutoFit/>
          </a:bodyPr>
          <a:lstStyle/>
          <a:p>
            <a:pPr lvl="0" indent="601345" fontAlgn="auto">
              <a:lnSpc>
                <a:spcPct val="150000"/>
              </a:lnSpc>
            </a:pPr>
            <a:r>
              <a:rPr lang="zh-CN" sz="2800">
                <a:solidFill>
                  <a:schemeClr val="bg1"/>
                </a:solidFill>
                <a:latin typeface="Calibri" panose="020F0502020204030204" charset="0"/>
                <a:ea typeface="宋体" panose="02010600030101010101" pitchFamily="2" charset="-122"/>
              </a:rPr>
              <a:t>给定一个无源汇的网络，边的容量有上下界的限制，问是否存在可行流？</a:t>
            </a:r>
            <a:endParaRPr lang="zh-CN"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sz="2800">
                <a:solidFill>
                  <a:schemeClr val="bg1"/>
                </a:solidFill>
                <a:latin typeface="Calibri" panose="020F0502020204030204" charset="0"/>
                <a:ea typeface="宋体" panose="02010600030101010101" pitchFamily="2" charset="-122"/>
              </a:rPr>
              <a:t>新建超级源</a:t>
            </a:r>
            <a:r>
              <a:rPr lang="en-US" altLang="zh-CN" sz="2800">
                <a:solidFill>
                  <a:schemeClr val="bg1"/>
                </a:solidFill>
                <a:latin typeface="Calibri" panose="020F0502020204030204" charset="0"/>
                <a:ea typeface="宋体" panose="02010600030101010101" pitchFamily="2" charset="-122"/>
              </a:rPr>
              <a:t>/</a:t>
            </a:r>
            <a:r>
              <a:rPr lang="zh-CN" altLang="en-US" sz="2800">
                <a:solidFill>
                  <a:schemeClr val="bg1"/>
                </a:solidFill>
                <a:latin typeface="Calibri" panose="020F0502020204030204" charset="0"/>
                <a:ea typeface="宋体" panose="02010600030101010101" pitchFamily="2" charset="-122"/>
              </a:rPr>
              <a:t>汇点</a:t>
            </a:r>
            <a:r>
              <a:rPr lang="en-US" altLang="zh-CN" sz="2800">
                <a:solidFill>
                  <a:schemeClr val="bg1"/>
                </a:solidFill>
                <a:latin typeface="Calibri" panose="020F0502020204030204" charset="0"/>
                <a:ea typeface="宋体" panose="02010600030101010101" pitchFamily="2" charset="-122"/>
              </a:rPr>
              <a:t>SS,ST</a:t>
            </a:r>
            <a:r>
              <a:rPr lang="zh-CN" sz="2800">
                <a:solidFill>
                  <a:schemeClr val="bg1"/>
                </a:solidFill>
                <a:latin typeface="Calibri" panose="020F0502020204030204" charset="0"/>
                <a:ea typeface="宋体" panose="02010600030101010101" pitchFamily="2" charset="-122"/>
              </a:rPr>
              <a:t>对于每条边 (u,v,</a:t>
            </a:r>
            <a:r>
              <a:rPr lang="en-US" altLang="zh-CN" sz="2800">
                <a:solidFill>
                  <a:schemeClr val="bg1"/>
                </a:solidFill>
                <a:latin typeface="Calibri" panose="020F0502020204030204" charset="0"/>
                <a:ea typeface="宋体" panose="02010600030101010101" pitchFamily="2" charset="-122"/>
              </a:rPr>
              <a:t>low,up</a:t>
            </a:r>
            <a:r>
              <a:rPr lang="zh-CN" sz="2800">
                <a:solidFill>
                  <a:schemeClr val="bg1"/>
                </a:solidFill>
                <a:latin typeface="Calibri" panose="020F0502020204030204" charset="0"/>
                <a:ea typeface="宋体" panose="02010600030101010101" pitchFamily="2" charset="-122"/>
              </a:rPr>
              <a:t>), 连边</a:t>
            </a:r>
            <a:endParaRPr lang="zh-CN"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sz="2800">
                <a:solidFill>
                  <a:schemeClr val="bg1"/>
                </a:solidFill>
                <a:latin typeface="Calibri" panose="020F0502020204030204" charset="0"/>
                <a:ea typeface="宋体" panose="02010600030101010101" pitchFamily="2" charset="-122"/>
              </a:rPr>
              <a:t>(u,v,up-low),(S</a:t>
            </a:r>
            <a:r>
              <a:rPr lang="en-US" altLang="zh-CN" sz="2800">
                <a:solidFill>
                  <a:schemeClr val="bg1"/>
                </a:solidFill>
                <a:latin typeface="Calibri" panose="020F0502020204030204" charset="0"/>
                <a:ea typeface="宋体" panose="02010600030101010101" pitchFamily="2" charset="-122"/>
              </a:rPr>
              <a:t>S</a:t>
            </a:r>
            <a:r>
              <a:rPr lang="zh-CN" sz="2800">
                <a:solidFill>
                  <a:schemeClr val="bg1"/>
                </a:solidFill>
                <a:latin typeface="Calibri" panose="020F0502020204030204" charset="0"/>
                <a:ea typeface="宋体" panose="02010600030101010101" pitchFamily="2" charset="-122"/>
              </a:rPr>
              <a:t>,v,low),(u,</a:t>
            </a:r>
            <a:r>
              <a:rPr lang="en-US" altLang="zh-CN" sz="2800">
                <a:solidFill>
                  <a:schemeClr val="bg1"/>
                </a:solidFill>
                <a:latin typeface="Calibri" panose="020F0502020204030204" charset="0"/>
                <a:ea typeface="宋体" panose="02010600030101010101" pitchFamily="2" charset="-122"/>
              </a:rPr>
              <a:t>S</a:t>
            </a:r>
            <a:r>
              <a:rPr lang="zh-CN" sz="2800">
                <a:solidFill>
                  <a:schemeClr val="bg1"/>
                </a:solidFill>
                <a:latin typeface="Calibri" panose="020F0502020204030204" charset="0"/>
                <a:ea typeface="宋体" panose="02010600030101010101" pitchFamily="2" charset="-122"/>
              </a:rPr>
              <a:t>T,low)。</a:t>
            </a:r>
            <a:endParaRPr lang="zh-CN"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sz="2800">
                <a:solidFill>
                  <a:schemeClr val="bg1"/>
                </a:solidFill>
                <a:latin typeface="Calibri" panose="020F0502020204030204" charset="0"/>
                <a:ea typeface="宋体" panose="02010600030101010101" pitchFamily="2" charset="-122"/>
              </a:rPr>
              <a:t>然后 从 </a:t>
            </a:r>
            <a:r>
              <a:rPr lang="en-US" altLang="zh-CN" sz="2800">
                <a:solidFill>
                  <a:schemeClr val="bg1"/>
                </a:solidFill>
                <a:latin typeface="Calibri" panose="020F0502020204030204" charset="0"/>
                <a:ea typeface="宋体" panose="02010600030101010101" pitchFamily="2" charset="-122"/>
              </a:rPr>
              <a:t>S</a:t>
            </a:r>
            <a:r>
              <a:rPr lang="zh-CN" sz="2800">
                <a:solidFill>
                  <a:schemeClr val="bg1"/>
                </a:solidFill>
                <a:latin typeface="Calibri" panose="020F0502020204030204" charset="0"/>
                <a:ea typeface="宋体" panose="02010600030101010101" pitchFamily="2" charset="-122"/>
              </a:rPr>
              <a:t>S 到 </a:t>
            </a:r>
            <a:r>
              <a:rPr lang="en-US" altLang="zh-CN" sz="2800">
                <a:solidFill>
                  <a:schemeClr val="bg1"/>
                </a:solidFill>
                <a:latin typeface="Calibri" panose="020F0502020204030204" charset="0"/>
                <a:ea typeface="宋体" panose="02010600030101010101" pitchFamily="2" charset="-122"/>
              </a:rPr>
              <a:t>S</a:t>
            </a:r>
            <a:r>
              <a:rPr lang="zh-CN" sz="2800">
                <a:solidFill>
                  <a:schemeClr val="bg1"/>
                </a:solidFill>
                <a:latin typeface="Calibri" panose="020F0502020204030204" charset="0"/>
                <a:ea typeface="宋体" panose="02010600030101010101" pitchFamily="2" charset="-122"/>
              </a:rPr>
              <a:t>T 求一个最大流。若最大流等于所有下界之和，即存在可行流。</a:t>
            </a:r>
            <a:endParaRPr lang="zh-CN"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sz="2800">
                <a:solidFill>
                  <a:schemeClr val="bg1"/>
                </a:solidFill>
                <a:latin typeface="Calibri" panose="020F0502020204030204" charset="0"/>
                <a:ea typeface="宋体" panose="02010600030101010101" pitchFamily="2" charset="-122"/>
              </a:rPr>
              <a:t>建图的理解：对于每条边，强制使进入</a:t>
            </a:r>
            <a:r>
              <a:rPr lang="en-US" altLang="zh-CN" sz="2800">
                <a:solidFill>
                  <a:schemeClr val="bg1"/>
                </a:solidFill>
                <a:latin typeface="Calibri" panose="020F0502020204030204" charset="0"/>
                <a:ea typeface="宋体" panose="02010600030101010101" pitchFamily="2" charset="-122"/>
              </a:rPr>
              <a:t>u</a:t>
            </a:r>
            <a:r>
              <a:rPr lang="zh-CN" altLang="en-US" sz="2800">
                <a:solidFill>
                  <a:schemeClr val="bg1"/>
                </a:solidFill>
                <a:latin typeface="Calibri" panose="020F0502020204030204" charset="0"/>
                <a:ea typeface="宋体" panose="02010600030101010101" pitchFamily="2" charset="-122"/>
              </a:rPr>
              <a:t>的流量与到达</a:t>
            </a:r>
            <a:r>
              <a:rPr lang="en-US" altLang="zh-CN" sz="2800">
                <a:solidFill>
                  <a:schemeClr val="bg1"/>
                </a:solidFill>
                <a:latin typeface="Calibri" panose="020F0502020204030204" charset="0"/>
                <a:ea typeface="宋体" panose="02010600030101010101" pitchFamily="2" charset="-122"/>
              </a:rPr>
              <a:t>v</a:t>
            </a:r>
            <a:r>
              <a:rPr lang="zh-CN" altLang="en-US" sz="2800">
                <a:solidFill>
                  <a:schemeClr val="bg1"/>
                </a:solidFill>
                <a:latin typeface="Calibri" panose="020F0502020204030204" charset="0"/>
                <a:ea typeface="宋体" panose="02010600030101010101" pitchFamily="2" charset="-122"/>
              </a:rPr>
              <a:t>的流量</a:t>
            </a:r>
            <a:r>
              <a:rPr lang="en-US" altLang="zh-CN" sz="2800">
                <a:solidFill>
                  <a:schemeClr val="bg1"/>
                </a:solidFill>
                <a:latin typeface="Calibri" panose="020F0502020204030204" charset="0"/>
                <a:ea typeface="宋体" panose="02010600030101010101" pitchFamily="2" charset="-122"/>
              </a:rPr>
              <a:t>&gt;=low</a:t>
            </a:r>
            <a:r>
              <a:rPr lang="zh-CN" altLang="en-US" sz="2800">
                <a:solidFill>
                  <a:schemeClr val="bg1"/>
                </a:solidFill>
                <a:latin typeface="Calibri" panose="020F0502020204030204" charset="0"/>
                <a:ea typeface="宋体" panose="02010600030101010101" pitchFamily="2" charset="-122"/>
              </a:rPr>
              <a:t>，</a:t>
            </a:r>
            <a:r>
              <a:rPr lang="en-US" altLang="zh-CN" sz="2800">
                <a:solidFill>
                  <a:schemeClr val="bg1"/>
                </a:solidFill>
                <a:latin typeface="Calibri" panose="020F0502020204030204" charset="0"/>
                <a:ea typeface="宋体" panose="02010600030101010101" pitchFamily="2" charset="-122"/>
              </a:rPr>
              <a:t>up-low</a:t>
            </a:r>
            <a:r>
              <a:rPr lang="zh-CN" altLang="en-US" sz="2800">
                <a:solidFill>
                  <a:schemeClr val="bg1"/>
                </a:solidFill>
                <a:latin typeface="Calibri" panose="020F0502020204030204" charset="0"/>
                <a:ea typeface="宋体" panose="02010600030101010101" pitchFamily="2" charset="-122"/>
              </a:rPr>
              <a:t>则是强制之外可额外流过的部分，若强制的流量不能填补或消化，则</a:t>
            </a:r>
            <a:r>
              <a:rPr lang="en-US" altLang="zh-CN" sz="2800">
                <a:solidFill>
                  <a:schemeClr val="bg1"/>
                </a:solidFill>
                <a:latin typeface="Calibri" panose="020F0502020204030204" charset="0"/>
                <a:ea typeface="宋体" panose="02010600030101010101" pitchFamily="2" charset="-122"/>
              </a:rPr>
              <a:t>(SS,v,low)</a:t>
            </a:r>
            <a:r>
              <a:rPr lang="zh-CN" altLang="en-US" sz="2800">
                <a:solidFill>
                  <a:schemeClr val="bg1"/>
                </a:solidFill>
                <a:latin typeface="Calibri" panose="020F0502020204030204" charset="0"/>
                <a:ea typeface="宋体" panose="02010600030101010101" pitchFamily="2" charset="-122"/>
              </a:rPr>
              <a:t>或</a:t>
            </a:r>
            <a:r>
              <a:rPr lang="en-US" altLang="zh-CN" sz="2800">
                <a:solidFill>
                  <a:schemeClr val="bg1"/>
                </a:solidFill>
                <a:latin typeface="Calibri" panose="020F0502020204030204" charset="0"/>
                <a:ea typeface="宋体" panose="02010600030101010101" pitchFamily="2" charset="-122"/>
              </a:rPr>
              <a:t>(u,ST,low)</a:t>
            </a:r>
            <a:r>
              <a:rPr lang="zh-CN" altLang="en-US" sz="2800">
                <a:solidFill>
                  <a:schemeClr val="bg1"/>
                </a:solidFill>
                <a:latin typeface="Calibri" panose="020F0502020204030204" charset="0"/>
                <a:ea typeface="宋体" panose="02010600030101010101" pitchFamily="2" charset="-122"/>
              </a:rPr>
              <a:t>不会满流，即不存在可行流。</a:t>
            </a:r>
            <a:endParaRPr lang="zh-CN" altLang="en-US" sz="2800">
              <a:solidFill>
                <a:schemeClr val="bg1"/>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Par">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Par">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Par">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89355" y="352425"/>
            <a:ext cx="7295515" cy="706755"/>
          </a:xfrm>
          <a:prstGeom prst="rect">
            <a:avLst/>
          </a:prstGeom>
          <a:noFill/>
          <a:ln w="9525">
            <a:noFill/>
            <a:miter/>
          </a:ln>
        </p:spPr>
        <p:txBody>
          <a:bodyPr wrap="square" anchor="t">
            <a:spAutoFit/>
          </a:bodyPr>
          <a:lstStyle/>
          <a:p>
            <a:pPr lvl="0"/>
            <a:r>
              <a:rPr lang="zh-CN" altLang="en-US" sz="4000">
                <a:solidFill>
                  <a:schemeClr val="bg1"/>
                </a:solidFill>
                <a:latin typeface="黑体" panose="02010609060101010101" charset="-122"/>
                <a:ea typeface="黑体" panose="02010609060101010101" charset="-122"/>
                <a:sym typeface="+mn-ea"/>
              </a:rPr>
              <a:t>上下界问题</a:t>
            </a:r>
            <a:r>
              <a:rPr lang="en-US" altLang="zh-CN" sz="4000">
                <a:solidFill>
                  <a:schemeClr val="bg1"/>
                </a:solidFill>
                <a:latin typeface="黑体" panose="02010609060101010101" charset="-122"/>
                <a:ea typeface="黑体" panose="02010609060101010101" charset="-122"/>
                <a:sym typeface="+mn-ea"/>
              </a:rPr>
              <a:t>+</a:t>
            </a:r>
            <a:r>
              <a:rPr lang="zh-CN" altLang="en-US" sz="4000">
                <a:solidFill>
                  <a:schemeClr val="bg1"/>
                </a:solidFill>
                <a:latin typeface="黑体" panose="02010609060101010101" charset="-122"/>
                <a:ea typeface="黑体" panose="02010609060101010101" charset="-122"/>
                <a:sym typeface="+mn-ea"/>
              </a:rPr>
              <a:t>费用</a:t>
            </a:r>
            <a:endParaRPr lang="zh-CN" altLang="en-US" sz="4000">
              <a:solidFill>
                <a:schemeClr val="bg1"/>
              </a:solidFill>
              <a:latin typeface="黑体" panose="02010609060101010101" charset="-122"/>
              <a:ea typeface="黑体" panose="02010609060101010101" charset="-122"/>
              <a:sym typeface="+mn-ea"/>
            </a:endParaRPr>
          </a:p>
        </p:txBody>
      </p:sp>
      <p:sp>
        <p:nvSpPr>
          <p:cNvPr id="2" name="文本框 1"/>
          <p:cNvSpPr txBox="1"/>
          <p:nvPr/>
        </p:nvSpPr>
        <p:spPr>
          <a:xfrm>
            <a:off x="1189355" y="1059180"/>
            <a:ext cx="10458450" cy="2030095"/>
          </a:xfrm>
          <a:prstGeom prst="rect">
            <a:avLst/>
          </a:prstGeom>
          <a:noFill/>
          <a:ln w="9525">
            <a:noFill/>
            <a:miter/>
          </a:ln>
        </p:spPr>
        <p:txBody>
          <a:bodyPr wrap="square" anchor="t">
            <a:spAutoFit/>
          </a:bodyPr>
          <a:lstStyle/>
          <a:p>
            <a:pPr lvl="0" indent="601345" fontAlgn="auto">
              <a:lnSpc>
                <a:spcPct val="150000"/>
              </a:lnSpc>
            </a:pPr>
            <a:r>
              <a:rPr lang="zh-CN" sz="2800">
                <a:solidFill>
                  <a:schemeClr val="bg1"/>
                </a:solidFill>
                <a:latin typeface="Calibri" panose="020F0502020204030204" charset="0"/>
                <a:ea typeface="宋体" panose="02010600030101010101" pitchFamily="2" charset="-122"/>
              </a:rPr>
              <a:t>给定一个无源汇的网络，边的容量有上下界的限制</a:t>
            </a:r>
            <a:r>
              <a:rPr lang="zh-CN" sz="2800" b="1">
                <a:solidFill>
                  <a:schemeClr val="bg1"/>
                </a:solidFill>
                <a:latin typeface="Calibri" panose="020F0502020204030204" charset="0"/>
                <a:ea typeface="宋体" panose="02010600030101010101" pitchFamily="2" charset="-122"/>
              </a:rPr>
              <a:t>且有相应费用</a:t>
            </a:r>
            <a:r>
              <a:rPr lang="zh-CN" sz="2800">
                <a:solidFill>
                  <a:schemeClr val="bg1"/>
                </a:solidFill>
                <a:latin typeface="Calibri" panose="020F0502020204030204" charset="0"/>
                <a:ea typeface="宋体" panose="02010600030101010101" pitchFamily="2" charset="-122"/>
              </a:rPr>
              <a:t>，问</a:t>
            </a:r>
            <a:r>
              <a:rPr lang="zh-CN" sz="2800" b="1">
                <a:solidFill>
                  <a:schemeClr val="bg1"/>
                </a:solidFill>
                <a:latin typeface="Calibri" panose="020F0502020204030204" charset="0"/>
                <a:ea typeface="宋体" panose="02010600030101010101" pitchFamily="2" charset="-122"/>
              </a:rPr>
              <a:t>费用最小</a:t>
            </a:r>
            <a:r>
              <a:rPr lang="zh-CN" sz="2800">
                <a:solidFill>
                  <a:schemeClr val="bg1"/>
                </a:solidFill>
                <a:latin typeface="Calibri" panose="020F0502020204030204" charset="0"/>
                <a:ea typeface="宋体" panose="02010600030101010101" pitchFamily="2" charset="-122"/>
              </a:rPr>
              <a:t>的可行流？</a:t>
            </a:r>
            <a:endParaRPr lang="zh-CN"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建图与上面一致。。。加上费用即可。</a:t>
            </a:r>
            <a:endParaRPr lang="zh-CN" altLang="en-US" sz="2800">
              <a:solidFill>
                <a:schemeClr val="bg1"/>
              </a:solidFill>
              <a:latin typeface="Calibri" panose="020F050202020403020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89355" y="352425"/>
            <a:ext cx="7295515" cy="706755"/>
          </a:xfrm>
          <a:prstGeom prst="rect">
            <a:avLst/>
          </a:prstGeom>
          <a:noFill/>
          <a:ln w="9525">
            <a:noFill/>
            <a:miter/>
          </a:ln>
        </p:spPr>
        <p:txBody>
          <a:bodyPr wrap="square" anchor="t">
            <a:spAutoFit/>
          </a:bodyPr>
          <a:lstStyle/>
          <a:p>
            <a:pPr lvl="0"/>
            <a:r>
              <a:rPr lang="zh-CN" altLang="en-US" sz="4000">
                <a:solidFill>
                  <a:schemeClr val="bg1"/>
                </a:solidFill>
                <a:latin typeface="黑体" panose="02010609060101010101" charset="-122"/>
                <a:ea typeface="黑体" panose="02010609060101010101" charset="-122"/>
              </a:rPr>
              <a:t>上下界问题</a:t>
            </a:r>
            <a:endParaRPr lang="zh-CN" altLang="en-US" sz="4000">
              <a:solidFill>
                <a:schemeClr val="bg1"/>
              </a:solidFill>
              <a:latin typeface="黑体" panose="02010609060101010101" charset="-122"/>
              <a:ea typeface="黑体" panose="02010609060101010101" charset="-122"/>
            </a:endParaRPr>
          </a:p>
        </p:txBody>
      </p:sp>
      <p:sp>
        <p:nvSpPr>
          <p:cNvPr id="2" name="文本框 1"/>
          <p:cNvSpPr txBox="1"/>
          <p:nvPr/>
        </p:nvSpPr>
        <p:spPr>
          <a:xfrm>
            <a:off x="1189355" y="1059180"/>
            <a:ext cx="10458450" cy="5262245"/>
          </a:xfrm>
          <a:prstGeom prst="rect">
            <a:avLst/>
          </a:prstGeom>
          <a:noFill/>
          <a:ln w="9525">
            <a:noFill/>
            <a:miter/>
          </a:ln>
        </p:spPr>
        <p:txBody>
          <a:bodyPr wrap="square" anchor="t">
            <a:spAutoFit/>
          </a:bodyPr>
          <a:lstStyle/>
          <a:p>
            <a:pPr lvl="0" indent="601345" fontAlgn="auto">
              <a:lnSpc>
                <a:spcPct val="150000"/>
              </a:lnSpc>
            </a:pPr>
            <a:r>
              <a:rPr lang="zh-CN" sz="2800">
                <a:solidFill>
                  <a:schemeClr val="bg1"/>
                </a:solidFill>
                <a:latin typeface="Calibri" panose="020F0502020204030204" charset="0"/>
                <a:ea typeface="宋体" panose="02010600030101010101" pitchFamily="2" charset="-122"/>
              </a:rPr>
              <a:t>给定一个</a:t>
            </a:r>
            <a:r>
              <a:rPr lang="zh-CN" sz="2800" b="1">
                <a:solidFill>
                  <a:schemeClr val="bg1"/>
                </a:solidFill>
                <a:latin typeface="Calibri" panose="020F0502020204030204" charset="0"/>
                <a:ea typeface="宋体" panose="02010600030101010101" pitchFamily="2" charset="-122"/>
              </a:rPr>
              <a:t>有</a:t>
            </a:r>
            <a:r>
              <a:rPr lang="zh-CN" sz="2800">
                <a:solidFill>
                  <a:schemeClr val="bg1"/>
                </a:solidFill>
                <a:latin typeface="Calibri" panose="020F0502020204030204" charset="0"/>
                <a:ea typeface="宋体" panose="02010600030101010101" pitchFamily="2" charset="-122"/>
              </a:rPr>
              <a:t>源汇的网络，边的容量有上下界的限制，问可行的最</a:t>
            </a:r>
            <a:r>
              <a:rPr lang="zh-CN" sz="2800" b="1">
                <a:solidFill>
                  <a:schemeClr val="bg1"/>
                </a:solidFill>
                <a:latin typeface="Calibri" panose="020F0502020204030204" charset="0"/>
                <a:ea typeface="宋体" panose="02010600030101010101" pitchFamily="2" charset="-122"/>
              </a:rPr>
              <a:t>大</a:t>
            </a:r>
            <a:r>
              <a:rPr lang="zh-CN" sz="2800">
                <a:solidFill>
                  <a:schemeClr val="bg1"/>
                </a:solidFill>
                <a:latin typeface="Calibri" panose="020F0502020204030204" charset="0"/>
                <a:ea typeface="宋体" panose="02010600030101010101" pitchFamily="2" charset="-122"/>
              </a:rPr>
              <a:t>流？</a:t>
            </a:r>
            <a:endParaRPr lang="zh-CN"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我们可以二分答案为</a:t>
            </a:r>
            <a:r>
              <a:rPr lang="en-US" altLang="zh-CN" sz="2800">
                <a:solidFill>
                  <a:schemeClr val="bg1"/>
                </a:solidFill>
                <a:latin typeface="Calibri" panose="020F0502020204030204" charset="0"/>
                <a:ea typeface="宋体" panose="02010600030101010101" pitchFamily="2" charset="-122"/>
              </a:rPr>
              <a:t>L</a:t>
            </a:r>
            <a:r>
              <a:rPr lang="zh-CN" altLang="en-US" sz="2800">
                <a:solidFill>
                  <a:schemeClr val="bg1"/>
                </a:solidFill>
                <a:latin typeface="Calibri" panose="020F0502020204030204" charset="0"/>
                <a:ea typeface="宋体" panose="02010600030101010101" pitchFamily="2" charset="-122"/>
              </a:rPr>
              <a:t>，</a:t>
            </a:r>
            <a:r>
              <a:rPr lang="en-US" altLang="zh-CN" sz="2800">
                <a:solidFill>
                  <a:schemeClr val="bg1"/>
                </a:solidFill>
                <a:latin typeface="Calibri" panose="020F0502020204030204" charset="0"/>
                <a:ea typeface="宋体" panose="02010600030101010101" pitchFamily="2" charset="-122"/>
              </a:rPr>
              <a:t>T</a:t>
            </a:r>
            <a:r>
              <a:rPr lang="zh-CN" altLang="en-US" sz="2800">
                <a:solidFill>
                  <a:schemeClr val="bg1"/>
                </a:solidFill>
                <a:latin typeface="Calibri" panose="020F0502020204030204" charset="0"/>
                <a:ea typeface="宋体" panose="02010600030101010101" pitchFamily="2" charset="-122"/>
              </a:rPr>
              <a:t>向</a:t>
            </a:r>
            <a:r>
              <a:rPr lang="en-US" altLang="zh-CN" sz="2800">
                <a:solidFill>
                  <a:schemeClr val="bg1"/>
                </a:solidFill>
                <a:latin typeface="Calibri" panose="020F0502020204030204" charset="0"/>
                <a:ea typeface="宋体" panose="02010600030101010101" pitchFamily="2" charset="-122"/>
              </a:rPr>
              <a:t>S</a:t>
            </a:r>
            <a:r>
              <a:rPr lang="zh-CN" altLang="en-US" sz="2800">
                <a:solidFill>
                  <a:schemeClr val="bg1"/>
                </a:solidFill>
                <a:latin typeface="Calibri" panose="020F0502020204030204" charset="0"/>
                <a:ea typeface="宋体" panose="02010600030101010101" pitchFamily="2" charset="-122"/>
              </a:rPr>
              <a:t>连一条下界为</a:t>
            </a:r>
            <a:r>
              <a:rPr lang="en-US" altLang="zh-CN" sz="2800">
                <a:solidFill>
                  <a:schemeClr val="bg1"/>
                </a:solidFill>
                <a:latin typeface="Calibri" panose="020F0502020204030204" charset="0"/>
                <a:ea typeface="宋体" panose="02010600030101010101" pitchFamily="2" charset="-122"/>
              </a:rPr>
              <a:t>L</a:t>
            </a:r>
            <a:r>
              <a:rPr lang="zh-CN" altLang="en-US" sz="2800">
                <a:solidFill>
                  <a:schemeClr val="bg1"/>
                </a:solidFill>
                <a:latin typeface="Calibri" panose="020F0502020204030204" charset="0"/>
                <a:ea typeface="宋体" panose="02010600030101010101" pitchFamily="2" charset="-122"/>
              </a:rPr>
              <a:t>的边，即转化为无源汇可行流问题。或者。。</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第二种方法是， T 向 S 连一条无限制的边，求一个可行流。记录 T 向 S 这条边的实际流量，然后删去 T-&gt;S。在残存网络上再跑一个普通的 S-&gt;T 最大流。最后答案等于 T-&gt;S 边上的流量 + 最后增广的流量。</a:t>
            </a:r>
            <a:endParaRPr lang="zh-CN" altLang="en-US" sz="2800">
              <a:solidFill>
                <a:schemeClr val="bg1"/>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89355" y="352425"/>
            <a:ext cx="7295515" cy="706755"/>
          </a:xfrm>
          <a:prstGeom prst="rect">
            <a:avLst/>
          </a:prstGeom>
          <a:noFill/>
          <a:ln w="9525">
            <a:noFill/>
            <a:miter/>
          </a:ln>
        </p:spPr>
        <p:txBody>
          <a:bodyPr wrap="square" anchor="t">
            <a:spAutoFit/>
          </a:bodyPr>
          <a:lstStyle/>
          <a:p>
            <a:pPr lvl="0"/>
            <a:r>
              <a:rPr lang="zh-CN" altLang="en-US" sz="4000">
                <a:solidFill>
                  <a:schemeClr val="bg1"/>
                </a:solidFill>
                <a:latin typeface="黑体" panose="02010609060101010101" charset="-122"/>
                <a:ea typeface="黑体" panose="02010609060101010101" charset="-122"/>
              </a:rPr>
              <a:t>上下界问题</a:t>
            </a:r>
            <a:endParaRPr lang="zh-CN" altLang="en-US" sz="4000">
              <a:solidFill>
                <a:schemeClr val="bg1"/>
              </a:solidFill>
              <a:latin typeface="黑体" panose="02010609060101010101" charset="-122"/>
              <a:ea typeface="黑体" panose="02010609060101010101" charset="-122"/>
            </a:endParaRPr>
          </a:p>
        </p:txBody>
      </p:sp>
      <p:sp>
        <p:nvSpPr>
          <p:cNvPr id="2" name="文本框 1"/>
          <p:cNvSpPr txBox="1"/>
          <p:nvPr/>
        </p:nvSpPr>
        <p:spPr>
          <a:xfrm>
            <a:off x="1189355" y="1059180"/>
            <a:ext cx="10458450" cy="5262245"/>
          </a:xfrm>
          <a:prstGeom prst="rect">
            <a:avLst/>
          </a:prstGeom>
          <a:noFill/>
          <a:ln w="9525">
            <a:noFill/>
            <a:miter/>
          </a:ln>
        </p:spPr>
        <p:txBody>
          <a:bodyPr wrap="square" anchor="t">
            <a:spAutoFit/>
          </a:bodyPr>
          <a:lstStyle/>
          <a:p>
            <a:pPr lvl="0" indent="601345" fontAlgn="auto">
              <a:lnSpc>
                <a:spcPct val="150000"/>
              </a:lnSpc>
            </a:pPr>
            <a:r>
              <a:rPr lang="zh-CN" sz="2800">
                <a:solidFill>
                  <a:schemeClr val="bg1"/>
                </a:solidFill>
                <a:latin typeface="Calibri" panose="020F0502020204030204" charset="0"/>
                <a:ea typeface="宋体" panose="02010600030101010101" pitchFamily="2" charset="-122"/>
              </a:rPr>
              <a:t>给定一个</a:t>
            </a:r>
            <a:r>
              <a:rPr lang="zh-CN" sz="2800" b="1">
                <a:solidFill>
                  <a:schemeClr val="bg1"/>
                </a:solidFill>
                <a:latin typeface="Calibri" panose="020F0502020204030204" charset="0"/>
                <a:ea typeface="宋体" panose="02010600030101010101" pitchFamily="2" charset="-122"/>
              </a:rPr>
              <a:t>有</a:t>
            </a:r>
            <a:r>
              <a:rPr lang="zh-CN" sz="2800">
                <a:solidFill>
                  <a:schemeClr val="bg1"/>
                </a:solidFill>
                <a:latin typeface="Calibri" panose="020F0502020204030204" charset="0"/>
                <a:ea typeface="宋体" panose="02010600030101010101" pitchFamily="2" charset="-122"/>
              </a:rPr>
              <a:t>源汇的网络，边的容量有上下界的限制，问可行的最</a:t>
            </a:r>
            <a:r>
              <a:rPr lang="zh-CN" sz="2800" b="1">
                <a:solidFill>
                  <a:schemeClr val="bg1"/>
                </a:solidFill>
                <a:latin typeface="Calibri" panose="020F0502020204030204" charset="0"/>
                <a:ea typeface="宋体" panose="02010600030101010101" pitchFamily="2" charset="-122"/>
              </a:rPr>
              <a:t>小</a:t>
            </a:r>
            <a:r>
              <a:rPr lang="zh-CN" sz="2800">
                <a:solidFill>
                  <a:schemeClr val="bg1"/>
                </a:solidFill>
                <a:latin typeface="Calibri" panose="020F0502020204030204" charset="0"/>
                <a:ea typeface="宋体" panose="02010600030101010101" pitchFamily="2" charset="-122"/>
              </a:rPr>
              <a:t>流？</a:t>
            </a:r>
            <a:endParaRPr lang="zh-CN"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我们依然可以二分，</a:t>
            </a:r>
            <a:r>
              <a:rPr lang="en-US" altLang="zh-CN" sz="2800">
                <a:solidFill>
                  <a:schemeClr val="bg1"/>
                </a:solidFill>
                <a:latin typeface="Calibri" panose="020F0502020204030204" charset="0"/>
                <a:ea typeface="宋体" panose="02010600030101010101" pitchFamily="2" charset="-122"/>
              </a:rPr>
              <a:t>T</a:t>
            </a:r>
            <a:r>
              <a:rPr lang="zh-CN" altLang="en-US" sz="2800">
                <a:solidFill>
                  <a:schemeClr val="bg1"/>
                </a:solidFill>
                <a:latin typeface="Calibri" panose="020F0502020204030204" charset="0"/>
                <a:ea typeface="宋体" panose="02010600030101010101" pitchFamily="2" charset="-122"/>
              </a:rPr>
              <a:t>向</a:t>
            </a:r>
            <a:r>
              <a:rPr lang="en-US" altLang="zh-CN" sz="2800">
                <a:solidFill>
                  <a:schemeClr val="bg1"/>
                </a:solidFill>
                <a:latin typeface="Calibri" panose="020F0502020204030204" charset="0"/>
                <a:ea typeface="宋体" panose="02010600030101010101" pitchFamily="2" charset="-122"/>
              </a:rPr>
              <a:t>S</a:t>
            </a:r>
            <a:r>
              <a:rPr lang="zh-CN" altLang="en-US" sz="2800">
                <a:solidFill>
                  <a:schemeClr val="bg1"/>
                </a:solidFill>
                <a:latin typeface="Calibri" panose="020F0502020204030204" charset="0"/>
                <a:ea typeface="宋体" panose="02010600030101010101" pitchFamily="2" charset="-122"/>
              </a:rPr>
              <a:t>连边有上界无下界，其他一样。</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第二种方法类似于上页，但在残留网络上跑</a:t>
            </a:r>
            <a:r>
              <a:rPr lang="en-US" altLang="zh-CN" sz="2800">
                <a:solidFill>
                  <a:schemeClr val="bg1"/>
                </a:solidFill>
                <a:latin typeface="Calibri" panose="020F0502020204030204" charset="0"/>
                <a:ea typeface="宋体" panose="02010600030101010101" pitchFamily="2" charset="-122"/>
              </a:rPr>
              <a:t>T-&gt;S</a:t>
            </a:r>
            <a:r>
              <a:rPr lang="zh-CN" altLang="en-US" sz="2800">
                <a:solidFill>
                  <a:schemeClr val="bg1"/>
                </a:solidFill>
                <a:latin typeface="Calibri" panose="020F0502020204030204" charset="0"/>
                <a:ea typeface="宋体" panose="02010600030101010101" pitchFamily="2" charset="-122"/>
              </a:rPr>
              <a:t>的最大流。最后答案等于 T-&gt;S 边上的流量 </a:t>
            </a:r>
            <a:r>
              <a:rPr lang="en-US" altLang="zh-CN" sz="2800">
                <a:solidFill>
                  <a:schemeClr val="bg1"/>
                </a:solidFill>
                <a:latin typeface="Calibri" panose="020F0502020204030204" charset="0"/>
                <a:ea typeface="宋体" panose="02010600030101010101" pitchFamily="2" charset="-122"/>
              </a:rPr>
              <a:t>-</a:t>
            </a:r>
            <a:r>
              <a:rPr lang="zh-CN" altLang="en-US" sz="2800">
                <a:solidFill>
                  <a:schemeClr val="bg1"/>
                </a:solidFill>
                <a:latin typeface="Calibri" panose="020F0502020204030204" charset="0"/>
                <a:ea typeface="宋体" panose="02010600030101010101" pitchFamily="2" charset="-122"/>
              </a:rPr>
              <a:t> 最后增广的流量。</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第三种方法是先直接求SS-&gt;ST 的最大流，然后添加 (T,S,+∞) 的边，再求 SS-&gt;ST 的最大流。如果满流， T-&gt;S 的流量就是最小流，否则没有可行流。</a:t>
            </a:r>
            <a:endParaRPr lang="zh-CN" altLang="en-US" sz="2800">
              <a:solidFill>
                <a:schemeClr val="bg1"/>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89355" y="352425"/>
            <a:ext cx="7295515" cy="706755"/>
          </a:xfrm>
          <a:prstGeom prst="rect">
            <a:avLst/>
          </a:prstGeom>
          <a:noFill/>
          <a:ln w="9525">
            <a:noFill/>
            <a:miter/>
          </a:ln>
        </p:spPr>
        <p:txBody>
          <a:bodyPr wrap="square" anchor="t">
            <a:spAutoFit/>
          </a:bodyPr>
          <a:lstStyle/>
          <a:p>
            <a:pPr lvl="0"/>
            <a:r>
              <a:rPr lang="zh-CN" altLang="en-US" sz="4000">
                <a:solidFill>
                  <a:schemeClr val="bg1"/>
                </a:solidFill>
                <a:latin typeface="黑体" panose="02010609060101010101" charset="-122"/>
                <a:ea typeface="黑体" panose="02010609060101010101" charset="-122"/>
              </a:rPr>
              <a:t>多解</a:t>
            </a:r>
            <a:endParaRPr lang="zh-CN" altLang="en-US" sz="4000">
              <a:solidFill>
                <a:schemeClr val="bg1"/>
              </a:solidFill>
              <a:latin typeface="黑体" panose="02010609060101010101" charset="-122"/>
              <a:ea typeface="黑体" panose="02010609060101010101" charset="-122"/>
            </a:endParaRPr>
          </a:p>
        </p:txBody>
      </p:sp>
      <p:sp>
        <p:nvSpPr>
          <p:cNvPr id="2" name="文本框 1"/>
          <p:cNvSpPr txBox="1"/>
          <p:nvPr/>
        </p:nvSpPr>
        <p:spPr>
          <a:xfrm>
            <a:off x="1189355" y="1059180"/>
            <a:ext cx="10458450" cy="5908040"/>
          </a:xfrm>
          <a:prstGeom prst="rect">
            <a:avLst/>
          </a:prstGeom>
          <a:noFill/>
          <a:ln w="9525">
            <a:noFill/>
            <a:miter/>
          </a:ln>
        </p:spPr>
        <p:txBody>
          <a:bodyPr wrap="square" anchor="t">
            <a:spAutoFit/>
          </a:bodyPr>
          <a:lstStyle/>
          <a:p>
            <a:pPr lvl="0" indent="601345" fontAlgn="auto">
              <a:lnSpc>
                <a:spcPct val="150000"/>
              </a:lnSpc>
            </a:pPr>
            <a:r>
              <a:rPr lang="en-US" altLang="zh-CN" sz="2800">
                <a:solidFill>
                  <a:schemeClr val="bg1"/>
                </a:solidFill>
                <a:latin typeface="Calibri" panose="020F0502020204030204" charset="0"/>
                <a:ea typeface="宋体" panose="02010600030101010101" pitchFamily="2" charset="-122"/>
              </a:rPr>
              <a:t>n</a:t>
            </a:r>
            <a:r>
              <a:rPr lang="zh-CN" altLang="en-US" sz="2800">
                <a:solidFill>
                  <a:schemeClr val="bg1"/>
                </a:solidFill>
                <a:latin typeface="Calibri" panose="020F0502020204030204" charset="0"/>
                <a:ea typeface="宋体" panose="02010600030101010101" pitchFamily="2" charset="-122"/>
              </a:rPr>
              <a:t>点</a:t>
            </a:r>
            <a:r>
              <a:rPr lang="en-US" altLang="zh-CN" sz="2800">
                <a:solidFill>
                  <a:schemeClr val="bg1"/>
                </a:solidFill>
                <a:latin typeface="Calibri" panose="020F0502020204030204" charset="0"/>
                <a:ea typeface="宋体" panose="02010600030101010101" pitchFamily="2" charset="-122"/>
              </a:rPr>
              <a:t>m</a:t>
            </a:r>
            <a:r>
              <a:rPr lang="zh-CN" altLang="en-US" sz="2800">
                <a:solidFill>
                  <a:schemeClr val="bg1"/>
                </a:solidFill>
                <a:latin typeface="Calibri" panose="020F0502020204030204" charset="0"/>
                <a:ea typeface="宋体" panose="02010600030101010101" pitchFamily="2" charset="-122"/>
              </a:rPr>
              <a:t>边的</a:t>
            </a:r>
            <a:r>
              <a:rPr lang="en-US" altLang="zh-CN" sz="2800">
                <a:solidFill>
                  <a:schemeClr val="bg1"/>
                </a:solidFill>
                <a:latin typeface="Calibri" panose="020F0502020204030204" charset="0"/>
                <a:ea typeface="宋体" panose="02010600030101010101" pitchFamily="2" charset="-122"/>
              </a:rPr>
              <a:t>DAG</a:t>
            </a:r>
            <a:r>
              <a:rPr lang="zh-CN" altLang="en-US" sz="2800">
                <a:solidFill>
                  <a:schemeClr val="bg1"/>
                </a:solidFill>
                <a:latin typeface="Calibri" panose="020F0502020204030204" charset="0"/>
                <a:ea typeface="宋体" panose="02010600030101010101" pitchFamily="2" charset="-122"/>
              </a:rPr>
              <a:t>图，你可以呼叫直升机，把你放在任意的点上，或者无代价地沿着边移动。问最少要呼叫几次直升机才可以将所有点遍历？</a:t>
            </a:r>
            <a:r>
              <a:rPr lang="en-US" altLang="zh-CN" sz="2800">
                <a:solidFill>
                  <a:schemeClr val="bg1"/>
                </a:solidFill>
                <a:latin typeface="Calibri" panose="020F0502020204030204" charset="0"/>
                <a:ea typeface="宋体" panose="02010600030101010101" pitchFamily="2" charset="-122"/>
              </a:rPr>
              <a:t>(n&lt;=100,m&lt;=1000)</a:t>
            </a:r>
            <a:endParaRPr lang="en-US" altLang="zh-CN"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有源汇最小流建图显然：将每个点拆为入点和出点，入向出连一条下界为</a:t>
            </a:r>
            <a:r>
              <a:rPr lang="en-US" altLang="zh-CN" sz="2800">
                <a:solidFill>
                  <a:schemeClr val="bg1"/>
                </a:solidFill>
                <a:latin typeface="Calibri" panose="020F0502020204030204" charset="0"/>
                <a:ea typeface="宋体" panose="02010600030101010101" pitchFamily="2" charset="-122"/>
              </a:rPr>
              <a:t>1</a:t>
            </a:r>
            <a:r>
              <a:rPr lang="zh-CN" altLang="en-US" sz="2800">
                <a:solidFill>
                  <a:schemeClr val="bg1"/>
                </a:solidFill>
                <a:latin typeface="Calibri" panose="020F0502020204030204" charset="0"/>
                <a:ea typeface="宋体" panose="02010600030101010101" pitchFamily="2" charset="-122"/>
              </a:rPr>
              <a:t>的边，</a:t>
            </a:r>
            <a:r>
              <a:rPr lang="en-US" altLang="zh-CN" sz="2800">
                <a:solidFill>
                  <a:schemeClr val="bg1"/>
                </a:solidFill>
                <a:latin typeface="Calibri" panose="020F0502020204030204" charset="0"/>
                <a:ea typeface="宋体" panose="02010600030101010101" pitchFamily="2" charset="-122"/>
              </a:rPr>
              <a:t>DAG</a:t>
            </a:r>
            <a:r>
              <a:rPr lang="zh-CN" altLang="en-US" sz="2800">
                <a:solidFill>
                  <a:schemeClr val="bg1"/>
                </a:solidFill>
                <a:latin typeface="Calibri" panose="020F0502020204030204" charset="0"/>
                <a:ea typeface="宋体" panose="02010600030101010101" pitchFamily="2" charset="-122"/>
              </a:rPr>
              <a:t>图上有原边</a:t>
            </a:r>
            <a:r>
              <a:rPr lang="en-US" altLang="zh-CN" sz="2800">
                <a:solidFill>
                  <a:schemeClr val="bg1"/>
                </a:solidFill>
                <a:latin typeface="Calibri" panose="020F0502020204030204" charset="0"/>
                <a:ea typeface="宋体" panose="02010600030101010101" pitchFamily="2" charset="-122"/>
              </a:rPr>
              <a:t>(u,v)</a:t>
            </a:r>
            <a:r>
              <a:rPr lang="zh-CN" altLang="en-US" sz="2800">
                <a:solidFill>
                  <a:schemeClr val="bg1"/>
                </a:solidFill>
                <a:latin typeface="Calibri" panose="020F0502020204030204" charset="0"/>
                <a:ea typeface="宋体" panose="02010600030101010101" pitchFamily="2" charset="-122"/>
              </a:rPr>
              <a:t>则在网络上建边</a:t>
            </a:r>
            <a:r>
              <a:rPr lang="en-US" altLang="zh-CN" sz="2800">
                <a:solidFill>
                  <a:schemeClr val="bg1"/>
                </a:solidFill>
                <a:latin typeface="Calibri" panose="020F0502020204030204" charset="0"/>
                <a:ea typeface="宋体" panose="02010600030101010101" pitchFamily="2" charset="-122"/>
              </a:rPr>
              <a:t>(u,v,+∞)</a:t>
            </a:r>
            <a:r>
              <a:rPr lang="zh-CN" altLang="en-US" sz="2800">
                <a:solidFill>
                  <a:schemeClr val="bg1"/>
                </a:solidFill>
                <a:latin typeface="Calibri" panose="020F0502020204030204" charset="0"/>
                <a:ea typeface="宋体" panose="02010600030101010101" pitchFamily="2" charset="-122"/>
              </a:rPr>
              <a:t>，源点向所有点建边</a:t>
            </a:r>
            <a:r>
              <a:rPr lang="en-US" altLang="zh-CN" sz="2800">
                <a:solidFill>
                  <a:schemeClr val="bg1"/>
                </a:solidFill>
                <a:latin typeface="Calibri" panose="020F0502020204030204" charset="0"/>
                <a:ea typeface="宋体" panose="02010600030101010101" pitchFamily="2" charset="-122"/>
              </a:rPr>
              <a:t>(S,u,+∞)</a:t>
            </a:r>
            <a:r>
              <a:rPr lang="zh-CN" altLang="en-US" sz="2800">
                <a:solidFill>
                  <a:schemeClr val="bg1"/>
                </a:solidFill>
                <a:latin typeface="Calibri" panose="020F0502020204030204" charset="0"/>
                <a:ea typeface="宋体" panose="02010600030101010101" pitchFamily="2" charset="-122"/>
              </a:rPr>
              <a:t>，求最小可行流即可。</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最小费用最大流也可做。。。依然拆点，点间连两条边，第一条容量为</a:t>
            </a:r>
            <a:r>
              <a:rPr lang="en-US" altLang="zh-CN" sz="2800">
                <a:solidFill>
                  <a:schemeClr val="bg1"/>
                </a:solidFill>
                <a:latin typeface="Calibri" panose="020F0502020204030204" charset="0"/>
                <a:ea typeface="宋体" panose="02010600030101010101" pitchFamily="2" charset="-122"/>
              </a:rPr>
              <a:t>1</a:t>
            </a:r>
            <a:r>
              <a:rPr lang="zh-CN" altLang="en-US" sz="2800">
                <a:solidFill>
                  <a:schemeClr val="bg1"/>
                </a:solidFill>
                <a:latin typeface="Calibri" panose="020F0502020204030204" charset="0"/>
                <a:ea typeface="宋体" panose="02010600030101010101" pitchFamily="2" charset="-122"/>
                <a:sym typeface="+mn-ea"/>
              </a:rPr>
              <a:t>费用为</a:t>
            </a:r>
            <a:r>
              <a:rPr lang="en-US" altLang="zh-CN" sz="2800">
                <a:solidFill>
                  <a:schemeClr val="bg1"/>
                </a:solidFill>
                <a:latin typeface="Calibri" panose="020F0502020204030204" charset="0"/>
                <a:ea typeface="宋体" panose="02010600030101010101" pitchFamily="2" charset="-122"/>
                <a:sym typeface="+mn-ea"/>
              </a:rPr>
              <a:t>-(n+1)</a:t>
            </a:r>
            <a:r>
              <a:rPr lang="zh-CN" altLang="en-US" sz="2800">
                <a:solidFill>
                  <a:schemeClr val="bg1"/>
                </a:solidFill>
                <a:latin typeface="Calibri" panose="020F0502020204030204" charset="0"/>
                <a:ea typeface="宋体" panose="02010600030101010101" pitchFamily="2" charset="-122"/>
              </a:rPr>
              <a:t>，第二条</a:t>
            </a:r>
            <a:r>
              <a:rPr lang="zh-CN" altLang="en-US" sz="2800">
                <a:solidFill>
                  <a:schemeClr val="bg1"/>
                </a:solidFill>
                <a:latin typeface="Calibri" panose="020F0502020204030204" charset="0"/>
                <a:ea typeface="宋体" panose="02010600030101010101" pitchFamily="2" charset="-122"/>
                <a:sym typeface="+mn-ea"/>
              </a:rPr>
              <a:t>容量为</a:t>
            </a:r>
            <a:r>
              <a:rPr lang="en-US" altLang="zh-CN" sz="2800">
                <a:solidFill>
                  <a:schemeClr val="bg1"/>
                </a:solidFill>
                <a:latin typeface="Calibri" panose="020F0502020204030204" charset="0"/>
                <a:ea typeface="宋体" panose="02010600030101010101" pitchFamily="2" charset="-122"/>
                <a:sym typeface="+mn-ea"/>
              </a:rPr>
              <a:t>+∞</a:t>
            </a:r>
            <a:r>
              <a:rPr lang="zh-CN" altLang="en-US" sz="2800">
                <a:solidFill>
                  <a:schemeClr val="bg1"/>
                </a:solidFill>
                <a:latin typeface="Calibri" panose="020F0502020204030204" charset="0"/>
                <a:ea typeface="宋体" panose="02010600030101010101" pitchFamily="2" charset="-122"/>
              </a:rPr>
              <a:t>费用为</a:t>
            </a:r>
            <a:r>
              <a:rPr lang="en-US" altLang="zh-CN" sz="2800">
                <a:solidFill>
                  <a:schemeClr val="bg1"/>
                </a:solidFill>
                <a:latin typeface="Calibri" panose="020F0502020204030204" charset="0"/>
                <a:ea typeface="宋体" panose="02010600030101010101" pitchFamily="2" charset="-122"/>
              </a:rPr>
              <a:t>0</a:t>
            </a:r>
            <a:r>
              <a:rPr lang="zh-CN" altLang="en-US" sz="2800">
                <a:solidFill>
                  <a:schemeClr val="bg1"/>
                </a:solidFill>
                <a:latin typeface="Calibri" panose="020F0502020204030204" charset="0"/>
                <a:ea typeface="宋体" panose="02010600030101010101" pitchFamily="2" charset="-122"/>
              </a:rPr>
              <a:t>，源点向所有点建容量</a:t>
            </a:r>
            <a:r>
              <a:rPr lang="en-US" altLang="zh-CN" sz="2800">
                <a:solidFill>
                  <a:schemeClr val="bg1"/>
                </a:solidFill>
                <a:latin typeface="Calibri" panose="020F0502020204030204" charset="0"/>
                <a:ea typeface="宋体" panose="02010600030101010101" pitchFamily="2" charset="-122"/>
                <a:sym typeface="+mn-ea"/>
              </a:rPr>
              <a:t>+∞</a:t>
            </a:r>
            <a:r>
              <a:rPr lang="zh-CN" altLang="en-US" sz="2800">
                <a:solidFill>
                  <a:schemeClr val="bg1"/>
                </a:solidFill>
                <a:latin typeface="Calibri" panose="020F0502020204030204" charset="0"/>
                <a:ea typeface="宋体" panose="02010600030101010101" pitchFamily="2" charset="-122"/>
              </a:rPr>
              <a:t>费用为</a:t>
            </a:r>
            <a:r>
              <a:rPr lang="en-US" altLang="zh-CN" sz="2800">
                <a:solidFill>
                  <a:schemeClr val="bg1"/>
                </a:solidFill>
                <a:latin typeface="Calibri" panose="020F0502020204030204" charset="0"/>
                <a:ea typeface="宋体" panose="02010600030101010101" pitchFamily="2" charset="-122"/>
              </a:rPr>
              <a:t>1</a:t>
            </a:r>
            <a:r>
              <a:rPr lang="zh-CN" altLang="en-US" sz="2800">
                <a:solidFill>
                  <a:schemeClr val="bg1"/>
                </a:solidFill>
                <a:latin typeface="Calibri" panose="020F0502020204030204" charset="0"/>
                <a:ea typeface="宋体" panose="02010600030101010101" pitchFamily="2" charset="-122"/>
              </a:rPr>
              <a:t>的边，求最小费用最大流后答案</a:t>
            </a:r>
            <a:r>
              <a:rPr lang="en-US" altLang="zh-CN" sz="2800">
                <a:solidFill>
                  <a:schemeClr val="bg1"/>
                </a:solidFill>
                <a:latin typeface="Calibri" panose="020F0502020204030204" charset="0"/>
                <a:ea typeface="宋体" panose="02010600030101010101" pitchFamily="2" charset="-122"/>
              </a:rPr>
              <a:t>+=n*(n-1)</a:t>
            </a:r>
            <a:r>
              <a:rPr lang="zh-CN" altLang="en-US" sz="2800">
                <a:solidFill>
                  <a:schemeClr val="bg1"/>
                </a:solidFill>
                <a:latin typeface="Calibri" panose="020F0502020204030204" charset="0"/>
                <a:ea typeface="宋体" panose="02010600030101010101" pitchFamily="2" charset="-122"/>
              </a:rPr>
              <a:t>即可。</a:t>
            </a:r>
            <a:endParaRPr lang="zh-CN" altLang="en-US" sz="2800">
              <a:solidFill>
                <a:schemeClr val="bg1"/>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89355" y="352425"/>
            <a:ext cx="7295515" cy="706755"/>
          </a:xfrm>
          <a:prstGeom prst="rect">
            <a:avLst/>
          </a:prstGeom>
          <a:noFill/>
          <a:ln w="9525">
            <a:noFill/>
            <a:miter/>
          </a:ln>
        </p:spPr>
        <p:txBody>
          <a:bodyPr wrap="square" anchor="t">
            <a:spAutoFit/>
          </a:bodyPr>
          <a:lstStyle/>
          <a:p>
            <a:pPr lvl="0"/>
            <a:r>
              <a:rPr lang="zh-CN" altLang="en-US" sz="4000">
                <a:solidFill>
                  <a:schemeClr val="bg1"/>
                </a:solidFill>
                <a:latin typeface="黑体" panose="02010609060101010101" charset="-122"/>
                <a:ea typeface="黑体" panose="02010609060101010101" charset="-122"/>
              </a:rPr>
              <a:t>多解</a:t>
            </a:r>
            <a:endParaRPr lang="zh-CN" altLang="en-US" sz="4000">
              <a:solidFill>
                <a:schemeClr val="bg1"/>
              </a:solidFill>
              <a:latin typeface="黑体" panose="02010609060101010101" charset="-122"/>
              <a:ea typeface="黑体" panose="02010609060101010101" charset="-122"/>
            </a:endParaRPr>
          </a:p>
        </p:txBody>
      </p:sp>
      <p:sp>
        <p:nvSpPr>
          <p:cNvPr id="2" name="文本框 1"/>
          <p:cNvSpPr txBox="1"/>
          <p:nvPr/>
        </p:nvSpPr>
        <p:spPr>
          <a:xfrm>
            <a:off x="1189355" y="1059180"/>
            <a:ext cx="10458450" cy="4615815"/>
          </a:xfrm>
          <a:prstGeom prst="rect">
            <a:avLst/>
          </a:prstGeom>
          <a:noFill/>
          <a:ln w="9525">
            <a:noFill/>
            <a:miter/>
          </a:ln>
        </p:spPr>
        <p:txBody>
          <a:bodyPr wrap="square" anchor="t">
            <a:spAutoFit/>
          </a:bodyPr>
          <a:lstStyle/>
          <a:p>
            <a:pPr lvl="0" indent="601345" fontAlgn="auto">
              <a:lnSpc>
                <a:spcPct val="150000"/>
              </a:lnSpc>
            </a:pPr>
            <a:r>
              <a:rPr sz="2800">
                <a:solidFill>
                  <a:schemeClr val="bg1"/>
                </a:solidFill>
                <a:latin typeface="Calibri" panose="020F0502020204030204" charset="0"/>
                <a:ea typeface="宋体" panose="02010600030101010101" pitchFamily="2" charset="-122"/>
              </a:rPr>
              <a:t>BZOJ 1061 志愿者招募</a:t>
            </a: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r>
              <a:rPr sz="2800">
                <a:solidFill>
                  <a:schemeClr val="bg1"/>
                </a:solidFill>
                <a:latin typeface="Calibri" panose="020F0502020204030204" charset="0"/>
                <a:ea typeface="宋体" panose="02010600030101010101" pitchFamily="2" charset="-122"/>
              </a:rPr>
              <a:t>招募一批短期志愿者。这个项目需要 N 天才能完成，其中</a:t>
            </a: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r>
              <a:rPr sz="2800">
                <a:solidFill>
                  <a:schemeClr val="bg1"/>
                </a:solidFill>
                <a:latin typeface="Calibri" panose="020F0502020204030204" charset="0"/>
                <a:ea typeface="宋体" panose="02010600030101010101" pitchFamily="2" charset="-122"/>
              </a:rPr>
              <a:t>第 i 天至少需要 A</a:t>
            </a:r>
            <a:r>
              <a:rPr sz="2800" baseline="-25000">
                <a:solidFill>
                  <a:schemeClr val="bg1"/>
                </a:solidFill>
                <a:latin typeface="Calibri" panose="020F0502020204030204" charset="0"/>
                <a:ea typeface="宋体" panose="02010600030101010101" pitchFamily="2" charset="-122"/>
              </a:rPr>
              <a:t>i</a:t>
            </a:r>
            <a:r>
              <a:rPr sz="2800">
                <a:solidFill>
                  <a:schemeClr val="bg1"/>
                </a:solidFill>
                <a:latin typeface="Calibri" panose="020F0502020204030204" charset="0"/>
                <a:ea typeface="宋体" panose="02010600030101010101" pitchFamily="2" charset="-122"/>
              </a:rPr>
              <a:t> 个人。一共有 M 类志愿者可以招募。其中第</a:t>
            </a: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r>
              <a:rPr sz="2800">
                <a:solidFill>
                  <a:schemeClr val="bg1"/>
                </a:solidFill>
                <a:latin typeface="Calibri" panose="020F0502020204030204" charset="0"/>
                <a:ea typeface="宋体" panose="02010600030101010101" pitchFamily="2" charset="-122"/>
              </a:rPr>
              <a:t>i 类可以从第 S</a:t>
            </a:r>
            <a:r>
              <a:rPr sz="2800" baseline="-25000">
                <a:solidFill>
                  <a:schemeClr val="bg1"/>
                </a:solidFill>
                <a:latin typeface="Calibri" panose="020F0502020204030204" charset="0"/>
                <a:ea typeface="宋体" panose="02010600030101010101" pitchFamily="2" charset="-122"/>
              </a:rPr>
              <a:t>i</a:t>
            </a:r>
            <a:r>
              <a:rPr sz="2800">
                <a:solidFill>
                  <a:schemeClr val="bg1"/>
                </a:solidFill>
                <a:latin typeface="Calibri" panose="020F0502020204030204" charset="0"/>
                <a:ea typeface="宋体" panose="02010600030101010101" pitchFamily="2" charset="-122"/>
              </a:rPr>
              <a:t> 天工作到第 T</a:t>
            </a:r>
            <a:r>
              <a:rPr sz="2800" baseline="-25000">
                <a:solidFill>
                  <a:schemeClr val="bg1"/>
                </a:solidFill>
                <a:latin typeface="Calibri" panose="020F0502020204030204" charset="0"/>
                <a:ea typeface="宋体" panose="02010600030101010101" pitchFamily="2" charset="-122"/>
              </a:rPr>
              <a:t>i</a:t>
            </a:r>
            <a:r>
              <a:rPr sz="2800">
                <a:solidFill>
                  <a:schemeClr val="bg1"/>
                </a:solidFill>
                <a:latin typeface="Calibri" panose="020F0502020204030204" charset="0"/>
                <a:ea typeface="宋体" panose="02010600030101010101" pitchFamily="2" charset="-122"/>
              </a:rPr>
              <a:t> 天，招募费用是每人 C</a:t>
            </a:r>
            <a:r>
              <a:rPr sz="2800" baseline="-25000">
                <a:solidFill>
                  <a:schemeClr val="bg1"/>
                </a:solidFill>
                <a:latin typeface="Calibri" panose="020F0502020204030204" charset="0"/>
                <a:ea typeface="宋体" panose="02010600030101010101" pitchFamily="2" charset="-122"/>
              </a:rPr>
              <a:t>i</a:t>
            </a:r>
            <a:r>
              <a:rPr sz="2800">
                <a:solidFill>
                  <a:schemeClr val="bg1"/>
                </a:solidFill>
                <a:latin typeface="Calibri" panose="020F0502020204030204" charset="0"/>
                <a:ea typeface="宋体" panose="02010600030101010101" pitchFamily="2" charset="-122"/>
              </a:rPr>
              <a:t> 元。希望</a:t>
            </a: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r>
              <a:rPr sz="2800">
                <a:solidFill>
                  <a:schemeClr val="bg1"/>
                </a:solidFill>
                <a:latin typeface="Calibri" panose="020F0502020204030204" charset="0"/>
                <a:ea typeface="宋体" panose="02010600030101010101" pitchFamily="2" charset="-122"/>
              </a:rPr>
              <a:t>用尽量少的费用招募足够的志愿者</a:t>
            </a:r>
            <a:r>
              <a:rPr lang="zh-CN" sz="2800">
                <a:solidFill>
                  <a:schemeClr val="bg1"/>
                </a:solidFill>
                <a:latin typeface="Calibri" panose="020F0502020204030204" charset="0"/>
                <a:ea typeface="宋体" panose="02010600030101010101" pitchFamily="2" charset="-122"/>
              </a:rPr>
              <a:t>。</a:t>
            </a:r>
            <a:endParaRPr lang="zh-CN"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sz="2800">
                <a:solidFill>
                  <a:schemeClr val="bg1"/>
                </a:solidFill>
                <a:latin typeface="Calibri" panose="020F0502020204030204" charset="0"/>
                <a:ea typeface="宋体" panose="02010600030101010101" pitchFamily="2" charset="-122"/>
              </a:rPr>
              <a:t>正解：线性规划或基于线性规划的网络流建图。</a:t>
            </a:r>
            <a:endParaRPr lang="zh-CN"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sz="2800">
                <a:solidFill>
                  <a:schemeClr val="bg1"/>
                </a:solidFill>
                <a:latin typeface="Calibri" panose="020F0502020204030204" charset="0"/>
                <a:ea typeface="宋体" panose="02010600030101010101" pitchFamily="2" charset="-122"/>
              </a:rPr>
              <a:t>无源汇上下界最小费用可行流即可。</a:t>
            </a:r>
            <a:endParaRPr lang="zh-CN" sz="2800">
              <a:solidFill>
                <a:schemeClr val="bg1"/>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51865" y="578485"/>
            <a:ext cx="10500360" cy="5700395"/>
          </a:xfrm>
          <a:prstGeom prst="rect">
            <a:avLst/>
          </a:prstGeom>
          <a:noFill/>
          <a:ln w="9525">
            <a:noFill/>
            <a:miter/>
          </a:ln>
        </p:spPr>
        <p:txBody>
          <a:bodyPr wrap="square" anchor="t">
            <a:spAutoFit/>
          </a:bodyPr>
          <a:p>
            <a:pPr lvl="0" indent="601345" fontAlgn="auto">
              <a:lnSpc>
                <a:spcPct val="150000"/>
              </a:lnSpc>
            </a:pPr>
            <a:r>
              <a:rPr lang="en-US" sz="2700">
                <a:solidFill>
                  <a:schemeClr val="bg1"/>
                </a:solidFill>
                <a:sym typeface="+mn-ea"/>
              </a:rPr>
              <a:t>1.</a:t>
            </a:r>
            <a:r>
              <a:rPr sz="2700">
                <a:solidFill>
                  <a:schemeClr val="bg1"/>
                </a:solidFill>
                <a:sym typeface="+mn-ea"/>
              </a:rPr>
              <a:t>对于一条树边，如果集合S是空集，那么断开这条树边后再断开任意一条边图都不连通</a:t>
            </a:r>
            <a:r>
              <a:rPr lang="zh-CN" sz="2700">
                <a:solidFill>
                  <a:schemeClr val="bg1"/>
                </a:solidFill>
                <a:sym typeface="+mn-ea"/>
              </a:rPr>
              <a:t>；</a:t>
            </a:r>
            <a:r>
              <a:rPr lang="en-US" altLang="zh-CN" sz="2700">
                <a:solidFill>
                  <a:schemeClr val="bg1"/>
                </a:solidFill>
                <a:sym typeface="+mn-ea"/>
              </a:rPr>
              <a:t>2.</a:t>
            </a:r>
            <a:r>
              <a:rPr sz="2700">
                <a:solidFill>
                  <a:schemeClr val="bg1"/>
                </a:solidFill>
                <a:sym typeface="+mn-ea"/>
              </a:rPr>
              <a:t>对于一条树边，如果集合S不是空集，另一条边如果是S内</a:t>
            </a:r>
            <a:r>
              <a:rPr lang="zh-CN" sz="2700">
                <a:solidFill>
                  <a:schemeClr val="bg1"/>
                </a:solidFill>
                <a:sym typeface="+mn-ea"/>
              </a:rPr>
              <a:t>仅有的非树边</a:t>
            </a:r>
            <a:r>
              <a:rPr sz="2700">
                <a:solidFill>
                  <a:schemeClr val="bg1"/>
                </a:solidFill>
                <a:sym typeface="+mn-ea"/>
              </a:rPr>
              <a:t>，</a:t>
            </a:r>
            <a:r>
              <a:rPr lang="zh-CN" sz="2700">
                <a:solidFill>
                  <a:schemeClr val="bg1"/>
                </a:solidFill>
                <a:sym typeface="+mn-ea"/>
              </a:rPr>
              <a:t>删除这两条边即可不连通；</a:t>
            </a:r>
            <a:r>
              <a:rPr lang="en-US" altLang="zh-CN" sz="2700">
                <a:solidFill>
                  <a:schemeClr val="bg1"/>
                </a:solidFill>
                <a:sym typeface="+mn-ea"/>
              </a:rPr>
              <a:t>3.</a:t>
            </a:r>
            <a:r>
              <a:rPr sz="2700">
                <a:solidFill>
                  <a:schemeClr val="bg1"/>
                </a:solidFill>
                <a:sym typeface="+mn-ea"/>
              </a:rPr>
              <a:t>对于两条树边，</a:t>
            </a:r>
            <a:r>
              <a:rPr lang="zh-CN" sz="2700">
                <a:solidFill>
                  <a:schemeClr val="bg1"/>
                </a:solidFill>
                <a:sym typeface="+mn-ea"/>
              </a:rPr>
              <a:t>如果</a:t>
            </a:r>
            <a:r>
              <a:rPr sz="2700">
                <a:solidFill>
                  <a:schemeClr val="bg1"/>
                </a:solidFill>
                <a:sym typeface="+mn-ea"/>
              </a:rPr>
              <a:t>有完全相同的集合S，那么删除两条树边后图不连通。</a:t>
            </a:r>
            <a:endParaRPr sz="2700">
              <a:solidFill>
                <a:schemeClr val="bg1"/>
              </a:solidFill>
              <a:sym typeface="+mn-ea"/>
            </a:endParaRPr>
          </a:p>
          <a:p>
            <a:pPr lvl="0" indent="601345" fontAlgn="auto">
              <a:lnSpc>
                <a:spcPct val="150000"/>
              </a:lnSpc>
            </a:pPr>
            <a:r>
              <a:rPr sz="2700">
                <a:solidFill>
                  <a:schemeClr val="bg1"/>
                </a:solidFill>
                <a:sym typeface="+mn-ea"/>
              </a:rPr>
              <a:t>显然，暴力的维护集合S时间复杂度是无法接受的。考虑采用hash的思想。 我们给每一条非树边随机一个范围[0,2^63) 内的标号，每条树边集合S即为覆盖它的非树边标号的xor和。每条非树边权值即为标号，每条树边权值即为S内边的xor和。如果两条边删去后图变得不连通，当且仅当两条边权值相等。</a:t>
            </a:r>
            <a:endParaRPr sz="27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89355" y="352425"/>
            <a:ext cx="7295515" cy="706755"/>
          </a:xfrm>
          <a:prstGeom prst="rect">
            <a:avLst/>
          </a:prstGeom>
          <a:noFill/>
          <a:ln w="9525">
            <a:noFill/>
            <a:miter/>
          </a:ln>
        </p:spPr>
        <p:txBody>
          <a:bodyPr wrap="square" anchor="t">
            <a:spAutoFit/>
          </a:bodyPr>
          <a:lstStyle/>
          <a:p>
            <a:pPr lvl="0"/>
            <a:r>
              <a:rPr lang="zh-CN" altLang="en-US" sz="4000">
                <a:solidFill>
                  <a:schemeClr val="bg1"/>
                </a:solidFill>
                <a:latin typeface="黑体" panose="02010609060101010101" charset="-122"/>
                <a:ea typeface="黑体" panose="02010609060101010101" charset="-122"/>
              </a:rPr>
              <a:t>多解</a:t>
            </a:r>
            <a:endParaRPr lang="zh-CN" altLang="en-US" sz="4000">
              <a:solidFill>
                <a:schemeClr val="bg1"/>
              </a:solidFill>
              <a:latin typeface="黑体" panose="02010609060101010101" charset="-122"/>
              <a:ea typeface="黑体" panose="02010609060101010101" charset="-122"/>
            </a:endParaRPr>
          </a:p>
        </p:txBody>
      </p:sp>
      <p:sp>
        <p:nvSpPr>
          <p:cNvPr id="2" name="文本框 1"/>
          <p:cNvSpPr txBox="1"/>
          <p:nvPr/>
        </p:nvSpPr>
        <p:spPr>
          <a:xfrm>
            <a:off x="1189355" y="1059180"/>
            <a:ext cx="10458450" cy="4615815"/>
          </a:xfrm>
          <a:prstGeom prst="rect">
            <a:avLst/>
          </a:prstGeom>
          <a:noFill/>
          <a:ln w="9525">
            <a:noFill/>
            <a:miter/>
          </a:ln>
        </p:spPr>
        <p:txBody>
          <a:bodyPr wrap="square" anchor="t">
            <a:spAutoFit/>
          </a:bodyPr>
          <a:lstStyle/>
          <a:p>
            <a:pPr lvl="0" indent="601345" fontAlgn="auto">
              <a:lnSpc>
                <a:spcPct val="150000"/>
              </a:lnSpc>
            </a:pPr>
            <a:r>
              <a:rPr lang="en-US" altLang="zh-CN" sz="2800">
                <a:solidFill>
                  <a:schemeClr val="bg1"/>
                </a:solidFill>
                <a:latin typeface="黑体" panose="02010609060101010101" charset="-122"/>
                <a:ea typeface="黑体" panose="02010609060101010101" charset="-122"/>
                <a:sym typeface="+mn-ea"/>
              </a:rPr>
              <a:t>BZOJ 4842: Delight for a Cat</a:t>
            </a:r>
            <a:endParaRPr lang="en-US" altLang="zh-CN" sz="28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altLang="en-US" sz="28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sym typeface="+mn-ea"/>
              </a:rPr>
              <a:t>默认大家知道一个经典费用流模型：数轴上一堆线段，线段有权值，你选择其中一些使得权值和最大，且任意的点被覆盖</a:t>
            </a:r>
            <a:r>
              <a:rPr lang="en-US" altLang="zh-CN" sz="2800">
                <a:solidFill>
                  <a:schemeClr val="bg1"/>
                </a:solidFill>
                <a:latin typeface="Calibri" panose="020F0502020204030204" charset="0"/>
                <a:ea typeface="宋体" panose="02010600030101010101" pitchFamily="2" charset="-122"/>
                <a:sym typeface="+mn-ea"/>
              </a:rPr>
              <a:t>&lt;=k</a:t>
            </a:r>
            <a:r>
              <a:rPr lang="zh-CN" altLang="en-US" sz="2800">
                <a:solidFill>
                  <a:schemeClr val="bg1"/>
                </a:solidFill>
                <a:latin typeface="Calibri" panose="020F0502020204030204" charset="0"/>
                <a:ea typeface="宋体" panose="02010600030101010101" pitchFamily="2" charset="-122"/>
                <a:sym typeface="+mn-ea"/>
              </a:rPr>
              <a:t>次</a:t>
            </a:r>
            <a:endParaRPr lang="zh-CN" altLang="en-US" sz="28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altLang="en-US" sz="28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sym typeface="+mn-ea"/>
              </a:rPr>
              <a:t>正解：线性规划</a:t>
            </a:r>
            <a:r>
              <a:rPr lang="en-US" altLang="zh-CN" sz="2800">
                <a:solidFill>
                  <a:schemeClr val="bg1"/>
                </a:solidFill>
                <a:latin typeface="Calibri" panose="020F0502020204030204" charset="0"/>
                <a:ea typeface="宋体" panose="02010600030101010101" pitchFamily="2" charset="-122"/>
                <a:sym typeface="+mn-ea"/>
              </a:rPr>
              <a:t>or</a:t>
            </a:r>
            <a:r>
              <a:rPr lang="zh-CN" altLang="en-US" sz="2800">
                <a:solidFill>
                  <a:schemeClr val="bg1"/>
                </a:solidFill>
                <a:latin typeface="Calibri" panose="020F0502020204030204" charset="0"/>
                <a:ea typeface="宋体" panose="02010600030101010101" pitchFamily="2" charset="-122"/>
                <a:sym typeface="+mn-ea"/>
              </a:rPr>
              <a:t>基于线性规划网络流</a:t>
            </a:r>
            <a:endParaRPr lang="zh-CN" altLang="en-US" sz="28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sz="2800">
                <a:solidFill>
                  <a:schemeClr val="bg1"/>
                </a:solidFill>
                <a:latin typeface="Calibri" panose="020F0502020204030204" charset="0"/>
                <a:ea typeface="宋体" panose="02010600030101010101" pitchFamily="2" charset="-122"/>
              </a:rPr>
              <a:t>有源汇上下界最小费用可行流即可。</a:t>
            </a:r>
            <a:endParaRPr lang="zh-CN" sz="2800">
              <a:solidFill>
                <a:schemeClr val="bg1"/>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775" y="267335"/>
            <a:ext cx="10458450" cy="6323965"/>
          </a:xfrm>
          <a:prstGeom prst="rect">
            <a:avLst/>
          </a:prstGeom>
          <a:noFill/>
          <a:ln w="9525">
            <a:noFill/>
            <a:miter/>
          </a:ln>
        </p:spPr>
        <p:txBody>
          <a:bodyPr wrap="square" anchor="t">
            <a:spAutoFit/>
          </a:bodyPr>
          <a:lstStyle/>
          <a:p>
            <a:pPr lvl="0" indent="601345" fontAlgn="auto">
              <a:lnSpc>
                <a:spcPct val="150000"/>
              </a:lnSpc>
            </a:pPr>
            <a:r>
              <a:rPr sz="2700">
                <a:solidFill>
                  <a:schemeClr val="bg1"/>
                </a:solidFill>
                <a:latin typeface="Calibri" panose="020F0502020204030204" charset="0"/>
                <a:ea typeface="宋体" panose="02010600030101010101" pitchFamily="2" charset="-122"/>
              </a:rPr>
              <a:t>BZOJ </a:t>
            </a:r>
            <a:r>
              <a:rPr lang="en-US" sz="2700">
                <a:solidFill>
                  <a:schemeClr val="bg1"/>
                </a:solidFill>
                <a:latin typeface="Calibri" panose="020F0502020204030204" charset="0"/>
                <a:ea typeface="宋体" panose="02010600030101010101" pitchFamily="2" charset="-122"/>
              </a:rPr>
              <a:t>4213 </a:t>
            </a:r>
            <a:r>
              <a:rPr lang="zh-CN" altLang="en-US" sz="2700">
                <a:solidFill>
                  <a:schemeClr val="bg1"/>
                </a:solidFill>
                <a:latin typeface="Calibri" panose="020F0502020204030204" charset="0"/>
                <a:ea typeface="宋体" panose="02010600030101010101" pitchFamily="2" charset="-122"/>
              </a:rPr>
              <a:t>贪吃蛇   </a:t>
            </a:r>
            <a:r>
              <a:rPr lang="zh-CN" sz="2700">
                <a:solidFill>
                  <a:schemeClr val="bg1"/>
                </a:solidFill>
                <a:latin typeface="Calibri" panose="020F0502020204030204" charset="0"/>
                <a:ea typeface="宋体" panose="02010600030101010101" pitchFamily="2" charset="-122"/>
              </a:rPr>
              <a:t>一个</a:t>
            </a:r>
            <a:r>
              <a:rPr lang="en-US" altLang="zh-CN" sz="2700">
                <a:solidFill>
                  <a:schemeClr val="bg1"/>
                </a:solidFill>
                <a:latin typeface="Calibri" panose="020F0502020204030204" charset="0"/>
                <a:ea typeface="宋体" panose="02010600030101010101" pitchFamily="2" charset="-122"/>
              </a:rPr>
              <a:t>12*12</a:t>
            </a:r>
            <a:r>
              <a:rPr lang="zh-CN" altLang="en-US" sz="2700">
                <a:solidFill>
                  <a:schemeClr val="bg1"/>
                </a:solidFill>
                <a:latin typeface="Calibri" panose="020F0502020204030204" charset="0"/>
                <a:ea typeface="宋体" panose="02010600030101010101" pitchFamily="2" charset="-122"/>
              </a:rPr>
              <a:t>的网格图，一些点是障碍点，用多条蛇将每个非障碍点填满，但需保证以下两个条件的至少一个：</a:t>
            </a:r>
            <a:endParaRPr lang="zh-CN" altLang="en-US" sz="2700">
              <a:solidFill>
                <a:schemeClr val="bg1"/>
              </a:solidFill>
              <a:latin typeface="Calibri" panose="020F0502020204030204" charset="0"/>
              <a:ea typeface="宋体" panose="02010600030101010101" pitchFamily="2" charset="-122"/>
            </a:endParaRPr>
          </a:p>
          <a:p>
            <a:pPr lvl="0" indent="601345" fontAlgn="auto">
              <a:lnSpc>
                <a:spcPct val="150000"/>
              </a:lnSpc>
            </a:pPr>
            <a:r>
              <a:rPr lang="en-US" altLang="zh-CN" sz="2700">
                <a:solidFill>
                  <a:schemeClr val="bg1"/>
                </a:solidFill>
                <a:latin typeface="Calibri" panose="020F0502020204030204" charset="0"/>
                <a:ea typeface="宋体" panose="02010600030101010101" pitchFamily="2" charset="-122"/>
              </a:rPr>
              <a:t>1.</a:t>
            </a:r>
            <a:r>
              <a:rPr lang="zh-CN" altLang="en-US" sz="2700">
                <a:solidFill>
                  <a:schemeClr val="bg1"/>
                </a:solidFill>
                <a:latin typeface="Calibri" panose="020F0502020204030204" charset="0"/>
                <a:ea typeface="宋体" panose="02010600030101010101" pitchFamily="2" charset="-122"/>
              </a:rPr>
              <a:t>蛇首尾相接且长至少</a:t>
            </a:r>
            <a:r>
              <a:rPr lang="en-US" altLang="zh-CN" sz="2700">
                <a:solidFill>
                  <a:schemeClr val="bg1"/>
                </a:solidFill>
                <a:latin typeface="Calibri" panose="020F0502020204030204" charset="0"/>
                <a:ea typeface="宋体" panose="02010600030101010101" pitchFamily="2" charset="-122"/>
              </a:rPr>
              <a:t>4</a:t>
            </a:r>
            <a:r>
              <a:rPr lang="zh-CN" altLang="en-US" sz="2700">
                <a:solidFill>
                  <a:schemeClr val="bg1"/>
                </a:solidFill>
                <a:latin typeface="Calibri" panose="020F0502020204030204" charset="0"/>
                <a:ea typeface="宋体" panose="02010600030101010101" pitchFamily="2" charset="-122"/>
              </a:rPr>
              <a:t>格；</a:t>
            </a:r>
            <a:endParaRPr lang="zh-CN" altLang="en-US" sz="2700">
              <a:solidFill>
                <a:schemeClr val="bg1"/>
              </a:solidFill>
              <a:latin typeface="Calibri" panose="020F0502020204030204" charset="0"/>
              <a:ea typeface="宋体" panose="02010600030101010101" pitchFamily="2" charset="-122"/>
            </a:endParaRPr>
          </a:p>
          <a:p>
            <a:pPr lvl="0" indent="601345" fontAlgn="auto">
              <a:lnSpc>
                <a:spcPct val="150000"/>
              </a:lnSpc>
            </a:pPr>
            <a:r>
              <a:rPr lang="en-US" altLang="zh-CN" sz="2700">
                <a:solidFill>
                  <a:schemeClr val="bg1"/>
                </a:solidFill>
                <a:latin typeface="Calibri" panose="020F0502020204030204" charset="0"/>
                <a:ea typeface="宋体" panose="02010600030101010101" pitchFamily="2" charset="-122"/>
              </a:rPr>
              <a:t>2.</a:t>
            </a:r>
            <a:r>
              <a:rPr lang="zh-CN" altLang="en-US" sz="2700">
                <a:solidFill>
                  <a:schemeClr val="bg1"/>
                </a:solidFill>
                <a:latin typeface="Calibri" panose="020F0502020204030204" charset="0"/>
                <a:ea typeface="宋体" panose="02010600030101010101" pitchFamily="2" charset="-122"/>
              </a:rPr>
              <a:t>蛇首尾都与边界相接且长至少</a:t>
            </a:r>
            <a:r>
              <a:rPr lang="en-US" altLang="zh-CN" sz="2700">
                <a:solidFill>
                  <a:schemeClr val="bg1"/>
                </a:solidFill>
                <a:latin typeface="Calibri" panose="020F0502020204030204" charset="0"/>
                <a:ea typeface="宋体" panose="02010600030101010101" pitchFamily="2" charset="-122"/>
              </a:rPr>
              <a:t>2</a:t>
            </a:r>
            <a:r>
              <a:rPr lang="zh-CN" altLang="en-US" sz="2700">
                <a:solidFill>
                  <a:schemeClr val="bg1"/>
                </a:solidFill>
                <a:latin typeface="Calibri" panose="020F0502020204030204" charset="0"/>
                <a:ea typeface="宋体" panose="02010600030101010101" pitchFamily="2" charset="-122"/>
              </a:rPr>
              <a:t>格，若同时满足</a:t>
            </a:r>
            <a:r>
              <a:rPr lang="en-US" altLang="zh-CN" sz="2700">
                <a:solidFill>
                  <a:schemeClr val="bg1"/>
                </a:solidFill>
                <a:latin typeface="Calibri" panose="020F0502020204030204" charset="0"/>
                <a:ea typeface="宋体" panose="02010600030101010101" pitchFamily="2" charset="-122"/>
              </a:rPr>
              <a:t>1</a:t>
            </a:r>
            <a:r>
              <a:rPr lang="zh-CN" altLang="en-US" sz="2700">
                <a:solidFill>
                  <a:schemeClr val="bg1"/>
                </a:solidFill>
                <a:latin typeface="Calibri" panose="020F0502020204030204" charset="0"/>
                <a:ea typeface="宋体" panose="02010600030101010101" pitchFamily="2" charset="-122"/>
              </a:rPr>
              <a:t>记为第一种。你希望第二种蛇尽可能少，问至少需要几条第二种蛇？（或无解）</a:t>
            </a:r>
            <a:endParaRPr lang="zh-CN" altLang="en-US" sz="27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700">
                <a:solidFill>
                  <a:schemeClr val="bg1"/>
                </a:solidFill>
                <a:latin typeface="Calibri" panose="020F0502020204030204" charset="0"/>
                <a:ea typeface="宋体" panose="02010600030101010101" pitchFamily="2" charset="-122"/>
              </a:rPr>
              <a:t>考虑环形蛇的每个格子都与其他两个格子相连，边界处的首尾与其他一个格子</a:t>
            </a:r>
            <a:r>
              <a:rPr lang="en-US" altLang="zh-CN" sz="2700">
                <a:solidFill>
                  <a:schemeClr val="bg1"/>
                </a:solidFill>
                <a:latin typeface="Calibri" panose="020F0502020204030204" charset="0"/>
                <a:ea typeface="宋体" panose="02010600030101010101" pitchFamily="2" charset="-122"/>
              </a:rPr>
              <a:t>(&amp;</a:t>
            </a:r>
            <a:r>
              <a:rPr lang="zh-CN" altLang="en-US" sz="2700">
                <a:solidFill>
                  <a:schemeClr val="bg1"/>
                </a:solidFill>
                <a:latin typeface="Calibri" panose="020F0502020204030204" charset="0"/>
                <a:ea typeface="宋体" panose="02010600030101010101" pitchFamily="2" charset="-122"/>
              </a:rPr>
              <a:t>边界</a:t>
            </a:r>
            <a:r>
              <a:rPr lang="en-US" altLang="zh-CN" sz="2700">
                <a:solidFill>
                  <a:schemeClr val="bg1"/>
                </a:solidFill>
                <a:latin typeface="Calibri" panose="020F0502020204030204" charset="0"/>
                <a:ea typeface="宋体" panose="02010600030101010101" pitchFamily="2" charset="-122"/>
              </a:rPr>
              <a:t>)</a:t>
            </a:r>
            <a:r>
              <a:rPr lang="zh-CN" altLang="en-US" sz="2700">
                <a:solidFill>
                  <a:schemeClr val="bg1"/>
                </a:solidFill>
                <a:latin typeface="Calibri" panose="020F0502020204030204" charset="0"/>
                <a:ea typeface="宋体" panose="02010600030101010101" pitchFamily="2" charset="-122"/>
              </a:rPr>
              <a:t>相连，网格图是二分图，</a:t>
            </a:r>
            <a:r>
              <a:rPr lang="en-US" altLang="zh-CN" sz="2700">
                <a:solidFill>
                  <a:schemeClr val="bg1"/>
                </a:solidFill>
                <a:latin typeface="Calibri" panose="020F0502020204030204" charset="0"/>
                <a:ea typeface="宋体" panose="02010600030101010101" pitchFamily="2" charset="-122"/>
              </a:rPr>
              <a:t>then</a:t>
            </a:r>
            <a:r>
              <a:rPr lang="zh-CN" altLang="en-US" sz="2700">
                <a:solidFill>
                  <a:schemeClr val="bg1"/>
                </a:solidFill>
                <a:latin typeface="Calibri" panose="020F0502020204030204" charset="0"/>
                <a:ea typeface="宋体" panose="02010600030101010101" pitchFamily="2" charset="-122"/>
              </a:rPr>
              <a:t>？</a:t>
            </a:r>
            <a:endParaRPr lang="zh-CN" altLang="en-US" sz="27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700">
                <a:solidFill>
                  <a:schemeClr val="bg1"/>
                </a:solidFill>
                <a:latin typeface="Calibri" panose="020F0502020204030204" charset="0"/>
                <a:ea typeface="宋体" panose="02010600030101010101" pitchFamily="2" charset="-122"/>
                <a:sym typeface="+mn-ea"/>
              </a:rPr>
              <a:t>黑白染色，白节点流入下界为</a:t>
            </a:r>
            <a:r>
              <a:rPr lang="en-US" altLang="zh-CN" sz="2700">
                <a:solidFill>
                  <a:schemeClr val="bg1"/>
                </a:solidFill>
                <a:latin typeface="Calibri" panose="020F0502020204030204" charset="0"/>
                <a:ea typeface="宋体" panose="02010600030101010101" pitchFamily="2" charset="-122"/>
                <a:sym typeface="+mn-ea"/>
              </a:rPr>
              <a:t>2</a:t>
            </a:r>
            <a:r>
              <a:rPr lang="zh-CN" altLang="en-US" sz="2700">
                <a:solidFill>
                  <a:schemeClr val="bg1"/>
                </a:solidFill>
                <a:latin typeface="Calibri" panose="020F0502020204030204" charset="0"/>
                <a:ea typeface="宋体" panose="02010600030101010101" pitchFamily="2" charset="-122"/>
                <a:sym typeface="+mn-ea"/>
              </a:rPr>
              <a:t>的流，黑节点流出下界为</a:t>
            </a:r>
            <a:r>
              <a:rPr lang="en-US" altLang="zh-CN" sz="2700">
                <a:solidFill>
                  <a:schemeClr val="bg1"/>
                </a:solidFill>
                <a:latin typeface="Calibri" panose="020F0502020204030204" charset="0"/>
                <a:ea typeface="宋体" panose="02010600030101010101" pitchFamily="2" charset="-122"/>
                <a:sym typeface="+mn-ea"/>
              </a:rPr>
              <a:t>2</a:t>
            </a:r>
            <a:r>
              <a:rPr lang="zh-CN" altLang="en-US" sz="2700">
                <a:solidFill>
                  <a:schemeClr val="bg1"/>
                </a:solidFill>
                <a:latin typeface="Calibri" panose="020F0502020204030204" charset="0"/>
                <a:ea typeface="宋体" panose="02010600030101010101" pitchFamily="2" charset="-122"/>
                <a:sym typeface="+mn-ea"/>
              </a:rPr>
              <a:t>的流，相邻一对黑白节点从白至黑建容量为</a:t>
            </a:r>
            <a:r>
              <a:rPr lang="en-US" altLang="zh-CN" sz="2700">
                <a:solidFill>
                  <a:schemeClr val="bg1"/>
                </a:solidFill>
                <a:latin typeface="Calibri" panose="020F0502020204030204" charset="0"/>
                <a:ea typeface="宋体" panose="02010600030101010101" pitchFamily="2" charset="-122"/>
                <a:sym typeface="+mn-ea"/>
              </a:rPr>
              <a:t>1</a:t>
            </a:r>
            <a:r>
              <a:rPr lang="zh-CN" altLang="en-US" sz="2700">
                <a:solidFill>
                  <a:schemeClr val="bg1"/>
                </a:solidFill>
                <a:latin typeface="Calibri" panose="020F0502020204030204" charset="0"/>
                <a:ea typeface="宋体" panose="02010600030101010101" pitchFamily="2" charset="-122"/>
                <a:sym typeface="+mn-ea"/>
              </a:rPr>
              <a:t>无下界的流，边界向与边界相接的白</a:t>
            </a:r>
            <a:r>
              <a:rPr lang="en-US" altLang="zh-CN" sz="2700">
                <a:solidFill>
                  <a:schemeClr val="bg1"/>
                </a:solidFill>
                <a:latin typeface="Calibri" panose="020F0502020204030204" charset="0"/>
                <a:ea typeface="宋体" panose="02010600030101010101" pitchFamily="2" charset="-122"/>
                <a:sym typeface="+mn-ea"/>
              </a:rPr>
              <a:t>/</a:t>
            </a:r>
            <a:r>
              <a:rPr lang="zh-CN" altLang="en-US" sz="2700">
                <a:solidFill>
                  <a:schemeClr val="bg1"/>
                </a:solidFill>
                <a:latin typeface="Calibri" panose="020F0502020204030204" charset="0"/>
                <a:ea typeface="宋体" panose="02010600030101010101" pitchFamily="2" charset="-122"/>
                <a:sym typeface="+mn-ea"/>
              </a:rPr>
              <a:t>黑点流出</a:t>
            </a:r>
            <a:r>
              <a:rPr lang="en-US" altLang="zh-CN" sz="2700">
                <a:solidFill>
                  <a:schemeClr val="bg1"/>
                </a:solidFill>
                <a:latin typeface="Calibri" panose="020F0502020204030204" charset="0"/>
                <a:ea typeface="宋体" panose="02010600030101010101" pitchFamily="2" charset="-122"/>
                <a:sym typeface="+mn-ea"/>
              </a:rPr>
              <a:t>/</a:t>
            </a:r>
            <a:r>
              <a:rPr lang="zh-CN" altLang="en-US" sz="2700">
                <a:solidFill>
                  <a:schemeClr val="bg1"/>
                </a:solidFill>
                <a:latin typeface="Calibri" panose="020F0502020204030204" charset="0"/>
                <a:ea typeface="宋体" panose="02010600030101010101" pitchFamily="2" charset="-122"/>
                <a:sym typeface="+mn-ea"/>
              </a:rPr>
              <a:t>流入容量为</a:t>
            </a:r>
            <a:r>
              <a:rPr lang="en-US" altLang="zh-CN" sz="2700">
                <a:solidFill>
                  <a:schemeClr val="bg1"/>
                </a:solidFill>
                <a:latin typeface="Calibri" panose="020F0502020204030204" charset="0"/>
                <a:ea typeface="宋体" panose="02010600030101010101" pitchFamily="2" charset="-122"/>
                <a:sym typeface="+mn-ea"/>
              </a:rPr>
              <a:t>1</a:t>
            </a:r>
            <a:r>
              <a:rPr lang="zh-CN" altLang="en-US" sz="2700">
                <a:solidFill>
                  <a:schemeClr val="bg1"/>
                </a:solidFill>
                <a:latin typeface="Calibri" panose="020F0502020204030204" charset="0"/>
                <a:ea typeface="宋体" panose="02010600030101010101" pitchFamily="2" charset="-122"/>
                <a:sym typeface="+mn-ea"/>
              </a:rPr>
              <a:t>费用为</a:t>
            </a:r>
            <a:r>
              <a:rPr lang="en-US" altLang="zh-CN" sz="2700">
                <a:solidFill>
                  <a:schemeClr val="bg1"/>
                </a:solidFill>
                <a:latin typeface="Calibri" panose="020F0502020204030204" charset="0"/>
                <a:ea typeface="宋体" panose="02010600030101010101" pitchFamily="2" charset="-122"/>
                <a:sym typeface="+mn-ea"/>
              </a:rPr>
              <a:t>1</a:t>
            </a:r>
            <a:r>
              <a:rPr lang="zh-CN" altLang="en-US" sz="2700">
                <a:solidFill>
                  <a:schemeClr val="bg1"/>
                </a:solidFill>
                <a:latin typeface="Calibri" panose="020F0502020204030204" charset="0"/>
                <a:ea typeface="宋体" panose="02010600030101010101" pitchFamily="2" charset="-122"/>
                <a:sym typeface="+mn-ea"/>
              </a:rPr>
              <a:t>的流，跑最小费用可行流即可</a:t>
            </a:r>
            <a:endParaRPr lang="zh-CN" altLang="en-US" sz="2700">
              <a:solidFill>
                <a:schemeClr val="bg1"/>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775" y="797560"/>
            <a:ext cx="10458450" cy="5262245"/>
          </a:xfrm>
          <a:prstGeom prst="rect">
            <a:avLst/>
          </a:prstGeom>
          <a:noFill/>
          <a:ln w="9525">
            <a:noFill/>
            <a:miter/>
          </a:ln>
        </p:spPr>
        <p:txBody>
          <a:bodyPr wrap="square" anchor="t">
            <a:spAutoFit/>
          </a:bodyPr>
          <a:lstStyle/>
          <a:p>
            <a:pPr lvl="0" indent="601345" fontAlgn="auto">
              <a:lnSpc>
                <a:spcPct val="150000"/>
              </a:lnSpc>
            </a:pPr>
            <a:r>
              <a:rPr lang="en-US" altLang="zh-CN" sz="2800">
                <a:solidFill>
                  <a:schemeClr val="bg1"/>
                </a:solidFill>
                <a:latin typeface="Calibri" panose="020F0502020204030204" charset="0"/>
                <a:ea typeface="宋体" panose="02010600030101010101" pitchFamily="2" charset="-122"/>
              </a:rPr>
              <a:t>BZOJ 2406 </a:t>
            </a:r>
            <a:r>
              <a:rPr lang="zh-CN" altLang="en-US" sz="2800">
                <a:solidFill>
                  <a:schemeClr val="bg1"/>
                </a:solidFill>
                <a:latin typeface="Calibri" panose="020F0502020204030204" charset="0"/>
                <a:ea typeface="宋体" panose="02010600030101010101" pitchFamily="2" charset="-122"/>
              </a:rPr>
              <a:t>矩阵</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en-US" altLang="zh-CN" sz="2800">
                <a:solidFill>
                  <a:schemeClr val="bg1"/>
                </a:solidFill>
                <a:latin typeface="Calibri" panose="020F0502020204030204" charset="0"/>
                <a:ea typeface="宋体" panose="02010600030101010101" pitchFamily="2" charset="-122"/>
              </a:rPr>
              <a:t>N,M&lt;=200,0&lt;=L&lt;=R&lt;=1000,0&lt;=Aij&lt;=1000 </a:t>
            </a:r>
            <a:endParaRPr lang="en-US" altLang="zh-CN"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看到最大值最小相二分，</a:t>
            </a:r>
            <a:r>
              <a:rPr lang="en-US" altLang="zh-CN" sz="2800">
                <a:solidFill>
                  <a:schemeClr val="bg1"/>
                </a:solidFill>
                <a:latin typeface="Calibri" panose="020F0502020204030204" charset="0"/>
                <a:ea typeface="宋体" panose="02010600030101010101" pitchFamily="2" charset="-122"/>
              </a:rPr>
              <a:t>then</a:t>
            </a:r>
            <a:r>
              <a:rPr lang="zh-CN" altLang="en-US" sz="2800">
                <a:solidFill>
                  <a:schemeClr val="bg1"/>
                </a:solidFill>
                <a:latin typeface="Calibri" panose="020F0502020204030204" charset="0"/>
                <a:ea typeface="宋体" panose="02010600030101010101" pitchFamily="2" charset="-122"/>
              </a:rPr>
              <a:t>？</a:t>
            </a:r>
            <a:endParaRPr lang="zh-CN" altLang="en-US" sz="2800">
              <a:solidFill>
                <a:schemeClr val="bg1"/>
              </a:solidFill>
              <a:latin typeface="Calibri" panose="020F050202020403020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586865" y="1573530"/>
            <a:ext cx="7308215" cy="31870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775" y="474980"/>
            <a:ext cx="10458450" cy="5908040"/>
          </a:xfrm>
          <a:prstGeom prst="rect">
            <a:avLst/>
          </a:prstGeom>
          <a:noFill/>
          <a:ln w="9525">
            <a:noFill/>
            <a:miter/>
          </a:ln>
        </p:spPr>
        <p:txBody>
          <a:bodyPr wrap="square" anchor="t">
            <a:spAutoFit/>
          </a:bodyPr>
          <a:lstStyle/>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设</a:t>
            </a:r>
            <a:r>
              <a:rPr lang="en-US" altLang="zh-CN" sz="2800">
                <a:solidFill>
                  <a:schemeClr val="bg1"/>
                </a:solidFill>
                <a:latin typeface="Calibri" panose="020F0502020204030204" charset="0"/>
                <a:ea typeface="宋体" panose="02010600030101010101" pitchFamily="2" charset="-122"/>
              </a:rPr>
              <a:t>A</a:t>
            </a:r>
            <a:r>
              <a:rPr lang="zh-CN" altLang="en-US" sz="2800" baseline="-25000">
                <a:solidFill>
                  <a:schemeClr val="bg1"/>
                </a:solidFill>
                <a:latin typeface="Calibri" panose="020F0502020204030204" charset="0"/>
                <a:ea typeface="宋体" panose="02010600030101010101" pitchFamily="2" charset="-122"/>
              </a:rPr>
              <a:t>行</a:t>
            </a:r>
            <a:r>
              <a:rPr lang="en-US" altLang="zh-CN" sz="2800" baseline="-25000">
                <a:solidFill>
                  <a:schemeClr val="bg1"/>
                </a:solidFill>
                <a:latin typeface="Calibri" panose="020F0502020204030204" charset="0"/>
                <a:ea typeface="宋体" panose="02010600030101010101" pitchFamily="2" charset="-122"/>
              </a:rPr>
              <a:t>i</a:t>
            </a:r>
            <a:r>
              <a:rPr lang="en-US" altLang="zh-CN" sz="2800">
                <a:solidFill>
                  <a:schemeClr val="bg1"/>
                </a:solidFill>
                <a:latin typeface="Calibri" panose="020F0502020204030204" charset="0"/>
                <a:ea typeface="宋体" panose="02010600030101010101" pitchFamily="2" charset="-122"/>
              </a:rPr>
              <a:t>=A</a:t>
            </a:r>
            <a:r>
              <a:rPr lang="en-US" altLang="zh-CN" sz="2800" baseline="-25000">
                <a:solidFill>
                  <a:schemeClr val="bg1"/>
                </a:solidFill>
                <a:latin typeface="Calibri" panose="020F0502020204030204" charset="0"/>
                <a:ea typeface="宋体" panose="02010600030101010101" pitchFamily="2" charset="-122"/>
              </a:rPr>
              <a:t>i1</a:t>
            </a:r>
            <a:r>
              <a:rPr lang="en-US" altLang="zh-CN" sz="2800">
                <a:solidFill>
                  <a:schemeClr val="bg1"/>
                </a:solidFill>
                <a:latin typeface="Calibri" panose="020F0502020204030204" charset="0"/>
                <a:ea typeface="宋体" panose="02010600030101010101" pitchFamily="2" charset="-122"/>
              </a:rPr>
              <a:t>+A</a:t>
            </a:r>
            <a:r>
              <a:rPr lang="en-US" altLang="zh-CN" sz="2800" baseline="-25000">
                <a:solidFill>
                  <a:schemeClr val="bg1"/>
                </a:solidFill>
                <a:latin typeface="Calibri" panose="020F0502020204030204" charset="0"/>
                <a:ea typeface="宋体" panose="02010600030101010101" pitchFamily="2" charset="-122"/>
              </a:rPr>
              <a:t>i2</a:t>
            </a:r>
            <a:r>
              <a:rPr lang="en-US" altLang="zh-CN" sz="2800">
                <a:solidFill>
                  <a:schemeClr val="bg1"/>
                </a:solidFill>
                <a:latin typeface="Calibri" panose="020F0502020204030204" charset="0"/>
                <a:ea typeface="宋体" panose="02010600030101010101" pitchFamily="2" charset="-122"/>
              </a:rPr>
              <a:t>...A</a:t>
            </a:r>
            <a:r>
              <a:rPr lang="en-US" altLang="zh-CN" sz="2800" baseline="-25000">
                <a:solidFill>
                  <a:schemeClr val="bg1"/>
                </a:solidFill>
                <a:latin typeface="Calibri" panose="020F0502020204030204" charset="0"/>
                <a:ea typeface="宋体" panose="02010600030101010101" pitchFamily="2" charset="-122"/>
              </a:rPr>
              <a:t>im</a:t>
            </a:r>
            <a:r>
              <a:rPr lang="zh-CN" altLang="en-US" sz="2800">
                <a:solidFill>
                  <a:schemeClr val="bg1"/>
                </a:solidFill>
                <a:latin typeface="Calibri" panose="020F0502020204030204" charset="0"/>
                <a:ea typeface="宋体" panose="02010600030101010101" pitchFamily="2" charset="-122"/>
              </a:rPr>
              <a:t>，</a:t>
            </a:r>
            <a:r>
              <a:rPr lang="en-US" altLang="zh-CN" sz="2800">
                <a:solidFill>
                  <a:schemeClr val="bg1"/>
                </a:solidFill>
                <a:latin typeface="Calibri" panose="020F0502020204030204" charset="0"/>
                <a:ea typeface="宋体" panose="02010600030101010101" pitchFamily="2" charset="-122"/>
              </a:rPr>
              <a:t>A</a:t>
            </a:r>
            <a:r>
              <a:rPr lang="zh-CN" altLang="en-US" sz="2800" baseline="-25000">
                <a:solidFill>
                  <a:schemeClr val="bg1"/>
                </a:solidFill>
                <a:latin typeface="Calibri" panose="020F0502020204030204" charset="0"/>
                <a:ea typeface="宋体" panose="02010600030101010101" pitchFamily="2" charset="-122"/>
              </a:rPr>
              <a:t>列</a:t>
            </a:r>
            <a:r>
              <a:rPr lang="en-US" altLang="zh-CN" sz="2800" baseline="-25000">
                <a:solidFill>
                  <a:schemeClr val="bg1"/>
                </a:solidFill>
                <a:latin typeface="Calibri" panose="020F0502020204030204" charset="0"/>
                <a:ea typeface="宋体" panose="02010600030101010101" pitchFamily="2" charset="-122"/>
              </a:rPr>
              <a:t>j</a:t>
            </a:r>
            <a:r>
              <a:rPr lang="zh-CN" altLang="en-US" sz="2800">
                <a:solidFill>
                  <a:schemeClr val="bg1"/>
                </a:solidFill>
                <a:latin typeface="Calibri" panose="020F0502020204030204" charset="0"/>
                <a:ea typeface="宋体" panose="02010600030101010101" pitchFamily="2" charset="-122"/>
              </a:rPr>
              <a:t>表示</a:t>
            </a:r>
            <a:r>
              <a:rPr lang="en-US" altLang="zh-CN" sz="2800">
                <a:solidFill>
                  <a:schemeClr val="bg1"/>
                </a:solidFill>
                <a:latin typeface="Calibri" panose="020F0502020204030204" charset="0"/>
                <a:ea typeface="宋体" panose="02010600030101010101" pitchFamily="2" charset="-122"/>
              </a:rPr>
              <a:t>A</a:t>
            </a:r>
            <a:r>
              <a:rPr lang="en-US" altLang="zh-CN" sz="2800" baseline="-25000">
                <a:solidFill>
                  <a:schemeClr val="bg1"/>
                </a:solidFill>
                <a:latin typeface="Calibri" panose="020F0502020204030204" charset="0"/>
                <a:ea typeface="宋体" panose="02010600030101010101" pitchFamily="2" charset="-122"/>
              </a:rPr>
              <a:t>1j</a:t>
            </a:r>
            <a:r>
              <a:rPr lang="en-US" altLang="zh-CN" sz="2800">
                <a:solidFill>
                  <a:schemeClr val="bg1"/>
                </a:solidFill>
                <a:latin typeface="Calibri" panose="020F0502020204030204" charset="0"/>
                <a:ea typeface="宋体" panose="02010600030101010101" pitchFamily="2" charset="-122"/>
              </a:rPr>
              <a:t>+A</a:t>
            </a:r>
            <a:r>
              <a:rPr lang="en-US" altLang="zh-CN" sz="2800" baseline="-25000">
                <a:solidFill>
                  <a:schemeClr val="bg1"/>
                </a:solidFill>
                <a:latin typeface="Calibri" panose="020F0502020204030204" charset="0"/>
                <a:ea typeface="宋体" panose="02010600030101010101" pitchFamily="2" charset="-122"/>
              </a:rPr>
              <a:t>2j</a:t>
            </a:r>
            <a:r>
              <a:rPr lang="en-US" altLang="zh-CN" sz="2800">
                <a:solidFill>
                  <a:schemeClr val="bg1"/>
                </a:solidFill>
                <a:latin typeface="Calibri" panose="020F0502020204030204" charset="0"/>
                <a:ea typeface="宋体" panose="02010600030101010101" pitchFamily="2" charset="-122"/>
              </a:rPr>
              <a:t>...A</a:t>
            </a:r>
            <a:r>
              <a:rPr lang="en-US" altLang="zh-CN" sz="2800" baseline="-25000">
                <a:solidFill>
                  <a:schemeClr val="bg1"/>
                </a:solidFill>
                <a:latin typeface="Calibri" panose="020F0502020204030204" charset="0"/>
                <a:ea typeface="宋体" panose="02010600030101010101" pitchFamily="2" charset="-122"/>
              </a:rPr>
              <a:t>nj</a:t>
            </a:r>
            <a:r>
              <a:rPr lang="zh-CN" altLang="en-US" sz="2800" baseline="-25000">
                <a:solidFill>
                  <a:schemeClr val="bg1"/>
                </a:solidFill>
                <a:latin typeface="Calibri" panose="020F0502020204030204" charset="0"/>
                <a:ea typeface="宋体" panose="02010600030101010101" pitchFamily="2" charset="-122"/>
              </a:rPr>
              <a:t>，</a:t>
            </a:r>
            <a:endParaRPr lang="zh-CN" altLang="en-US" sz="2800" baseline="-250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sz="2800">
                <a:solidFill>
                  <a:schemeClr val="bg1"/>
                </a:solidFill>
                <a:latin typeface="Calibri" panose="020F0502020204030204" charset="0"/>
                <a:ea typeface="宋体" panose="02010600030101010101" pitchFamily="2" charset="-122"/>
              </a:rPr>
              <a:t>二分了</a:t>
            </a:r>
            <a:r>
              <a:rPr lang="en-US" altLang="zh-CN" sz="2800">
                <a:solidFill>
                  <a:schemeClr val="bg1"/>
                </a:solidFill>
                <a:latin typeface="Calibri" panose="020F0502020204030204" charset="0"/>
                <a:ea typeface="宋体" panose="02010600030101010101" pitchFamily="2" charset="-122"/>
              </a:rPr>
              <a:t>mid</a:t>
            </a:r>
            <a:r>
              <a:rPr lang="zh-CN" altLang="en-US" sz="2800">
                <a:solidFill>
                  <a:schemeClr val="bg1"/>
                </a:solidFill>
                <a:latin typeface="Calibri" panose="020F0502020204030204" charset="0"/>
                <a:ea typeface="宋体" panose="02010600030101010101" pitchFamily="2" charset="-122"/>
              </a:rPr>
              <a:t>后，即为</a:t>
            </a:r>
            <a:r>
              <a:rPr lang="zh-CN" sz="2800">
                <a:solidFill>
                  <a:schemeClr val="bg1"/>
                </a:solidFill>
                <a:latin typeface="Calibri" panose="020F0502020204030204" charset="0"/>
                <a:ea typeface="宋体" panose="02010600030101010101" pitchFamily="2" charset="-122"/>
              </a:rPr>
              <a:t>寻找一组方案使</a:t>
            </a:r>
            <a:r>
              <a:rPr lang="en-US" altLang="zh-CN" sz="2800">
                <a:solidFill>
                  <a:schemeClr val="bg1"/>
                </a:solidFill>
                <a:latin typeface="Calibri" panose="020F0502020204030204" charset="0"/>
                <a:ea typeface="宋体" panose="02010600030101010101" pitchFamily="2" charset="-122"/>
              </a:rPr>
              <a:t>A</a:t>
            </a:r>
            <a:r>
              <a:rPr lang="zh-CN" altLang="en-US" sz="2800" baseline="-25000">
                <a:solidFill>
                  <a:schemeClr val="bg1"/>
                </a:solidFill>
                <a:latin typeface="Calibri" panose="020F0502020204030204" charset="0"/>
                <a:ea typeface="宋体" panose="02010600030101010101" pitchFamily="2" charset="-122"/>
              </a:rPr>
              <a:t>行</a:t>
            </a:r>
            <a:r>
              <a:rPr lang="en-US" altLang="zh-CN" sz="2800" baseline="-25000">
                <a:solidFill>
                  <a:schemeClr val="bg1"/>
                </a:solidFill>
                <a:latin typeface="Calibri" panose="020F0502020204030204" charset="0"/>
                <a:ea typeface="宋体" panose="02010600030101010101" pitchFamily="2" charset="-122"/>
              </a:rPr>
              <a:t>i</a:t>
            </a:r>
            <a:r>
              <a:rPr lang="en-US" altLang="zh-CN" sz="2800">
                <a:solidFill>
                  <a:schemeClr val="bg1"/>
                </a:solidFill>
                <a:latin typeface="Calibri" panose="020F0502020204030204" charset="0"/>
                <a:ea typeface="宋体" panose="02010600030101010101" pitchFamily="2" charset="-122"/>
              </a:rPr>
              <a:t>-mid&lt;=B</a:t>
            </a:r>
            <a:r>
              <a:rPr lang="en-US" altLang="zh-CN" sz="2800" baseline="-25000">
                <a:solidFill>
                  <a:schemeClr val="bg1"/>
                </a:solidFill>
                <a:latin typeface="Calibri" panose="020F0502020204030204" charset="0"/>
                <a:ea typeface="宋体" panose="02010600030101010101" pitchFamily="2" charset="-122"/>
              </a:rPr>
              <a:t>i1</a:t>
            </a:r>
            <a:r>
              <a:rPr lang="en-US" altLang="zh-CN" sz="2800">
                <a:solidFill>
                  <a:schemeClr val="bg1"/>
                </a:solidFill>
                <a:latin typeface="Calibri" panose="020F0502020204030204" charset="0"/>
                <a:ea typeface="宋体" panose="02010600030101010101" pitchFamily="2" charset="-122"/>
              </a:rPr>
              <a:t>+B</a:t>
            </a:r>
            <a:r>
              <a:rPr lang="en-US" altLang="zh-CN" sz="2800" baseline="-25000">
                <a:solidFill>
                  <a:schemeClr val="bg1"/>
                </a:solidFill>
                <a:latin typeface="Calibri" panose="020F0502020204030204" charset="0"/>
                <a:ea typeface="宋体" panose="02010600030101010101" pitchFamily="2" charset="-122"/>
              </a:rPr>
              <a:t>i2</a:t>
            </a:r>
            <a:r>
              <a:rPr lang="en-US" altLang="zh-CN" sz="2800">
                <a:solidFill>
                  <a:schemeClr val="bg1"/>
                </a:solidFill>
                <a:latin typeface="Calibri" panose="020F0502020204030204" charset="0"/>
                <a:ea typeface="宋体" panose="02010600030101010101" pitchFamily="2" charset="-122"/>
              </a:rPr>
              <a:t>...B</a:t>
            </a:r>
            <a:r>
              <a:rPr lang="en-US" altLang="zh-CN" sz="2800" baseline="-25000">
                <a:solidFill>
                  <a:schemeClr val="bg1"/>
                </a:solidFill>
                <a:latin typeface="Calibri" panose="020F0502020204030204" charset="0"/>
                <a:ea typeface="宋体" panose="02010600030101010101" pitchFamily="2" charset="-122"/>
              </a:rPr>
              <a:t>im</a:t>
            </a:r>
            <a:r>
              <a:rPr lang="en-US" altLang="zh-CN" sz="2800">
                <a:solidFill>
                  <a:schemeClr val="bg1"/>
                </a:solidFill>
                <a:latin typeface="Calibri" panose="020F0502020204030204" charset="0"/>
                <a:ea typeface="宋体" panose="02010600030101010101" pitchFamily="2" charset="-122"/>
              </a:rPr>
              <a:t>&lt;=A</a:t>
            </a:r>
            <a:r>
              <a:rPr lang="zh-CN" altLang="en-US" sz="2800" baseline="-25000">
                <a:solidFill>
                  <a:schemeClr val="bg1"/>
                </a:solidFill>
                <a:latin typeface="Calibri" panose="020F0502020204030204" charset="0"/>
                <a:ea typeface="宋体" panose="02010600030101010101" pitchFamily="2" charset="-122"/>
              </a:rPr>
              <a:t>行</a:t>
            </a:r>
            <a:r>
              <a:rPr lang="en-US" altLang="zh-CN" sz="2800" baseline="-25000">
                <a:solidFill>
                  <a:schemeClr val="bg1"/>
                </a:solidFill>
                <a:latin typeface="Calibri" panose="020F0502020204030204" charset="0"/>
                <a:ea typeface="宋体" panose="02010600030101010101" pitchFamily="2" charset="-122"/>
              </a:rPr>
              <a:t>i</a:t>
            </a:r>
            <a:r>
              <a:rPr lang="en-US" altLang="zh-CN" sz="2800">
                <a:solidFill>
                  <a:schemeClr val="bg1"/>
                </a:solidFill>
                <a:latin typeface="Calibri" panose="020F0502020204030204" charset="0"/>
                <a:ea typeface="宋体" panose="02010600030101010101" pitchFamily="2" charset="-122"/>
              </a:rPr>
              <a:t>+mid</a:t>
            </a:r>
            <a:r>
              <a:rPr lang="zh-CN" altLang="en-US" sz="2800">
                <a:solidFill>
                  <a:schemeClr val="bg1"/>
                </a:solidFill>
                <a:latin typeface="Calibri" panose="020F0502020204030204" charset="0"/>
                <a:ea typeface="宋体" panose="02010600030101010101" pitchFamily="2" charset="-122"/>
              </a:rPr>
              <a:t>，且</a:t>
            </a:r>
            <a:r>
              <a:rPr lang="en-US" altLang="zh-CN" sz="2800">
                <a:solidFill>
                  <a:schemeClr val="bg1"/>
                </a:solidFill>
                <a:latin typeface="Calibri" panose="020F0502020204030204" charset="0"/>
                <a:ea typeface="宋体" panose="02010600030101010101" pitchFamily="2" charset="-122"/>
                <a:sym typeface="+mn-ea"/>
              </a:rPr>
              <a:t>A</a:t>
            </a:r>
            <a:r>
              <a:rPr lang="zh-CN" sz="2800" baseline="-25000">
                <a:solidFill>
                  <a:schemeClr val="bg1"/>
                </a:solidFill>
                <a:latin typeface="Calibri" panose="020F0502020204030204" charset="0"/>
                <a:ea typeface="宋体" panose="02010600030101010101" pitchFamily="2" charset="-122"/>
                <a:sym typeface="+mn-ea"/>
              </a:rPr>
              <a:t>列</a:t>
            </a:r>
            <a:r>
              <a:rPr lang="en-US" altLang="zh-CN" sz="2800" baseline="-25000">
                <a:solidFill>
                  <a:schemeClr val="bg1"/>
                </a:solidFill>
                <a:latin typeface="Calibri" panose="020F0502020204030204" charset="0"/>
                <a:ea typeface="宋体" panose="02010600030101010101" pitchFamily="2" charset="-122"/>
                <a:sym typeface="+mn-ea"/>
              </a:rPr>
              <a:t>j</a:t>
            </a:r>
            <a:r>
              <a:rPr lang="en-US" altLang="zh-CN" sz="2800">
                <a:solidFill>
                  <a:schemeClr val="bg1"/>
                </a:solidFill>
                <a:latin typeface="Calibri" panose="020F0502020204030204" charset="0"/>
                <a:ea typeface="宋体" panose="02010600030101010101" pitchFamily="2" charset="-122"/>
                <a:sym typeface="+mn-ea"/>
              </a:rPr>
              <a:t>-mid&lt;=B</a:t>
            </a:r>
            <a:r>
              <a:rPr lang="en-US" altLang="zh-CN" sz="2800" baseline="-25000">
                <a:solidFill>
                  <a:schemeClr val="bg1"/>
                </a:solidFill>
                <a:latin typeface="Calibri" panose="020F0502020204030204" charset="0"/>
                <a:ea typeface="宋体" panose="02010600030101010101" pitchFamily="2" charset="-122"/>
                <a:sym typeface="+mn-ea"/>
              </a:rPr>
              <a:t>1j</a:t>
            </a:r>
            <a:r>
              <a:rPr lang="en-US" altLang="zh-CN" sz="2800">
                <a:solidFill>
                  <a:schemeClr val="bg1"/>
                </a:solidFill>
                <a:latin typeface="Calibri" panose="020F0502020204030204" charset="0"/>
                <a:ea typeface="宋体" panose="02010600030101010101" pitchFamily="2" charset="-122"/>
                <a:sym typeface="+mn-ea"/>
              </a:rPr>
              <a:t>+B</a:t>
            </a:r>
            <a:r>
              <a:rPr lang="en-US" altLang="zh-CN" sz="2800" baseline="-25000">
                <a:solidFill>
                  <a:schemeClr val="bg1"/>
                </a:solidFill>
                <a:latin typeface="Calibri" panose="020F0502020204030204" charset="0"/>
                <a:ea typeface="宋体" panose="02010600030101010101" pitchFamily="2" charset="-122"/>
                <a:sym typeface="+mn-ea"/>
              </a:rPr>
              <a:t>2j</a:t>
            </a:r>
            <a:r>
              <a:rPr lang="en-US" altLang="zh-CN" sz="2800">
                <a:solidFill>
                  <a:schemeClr val="bg1"/>
                </a:solidFill>
                <a:latin typeface="Calibri" panose="020F0502020204030204" charset="0"/>
                <a:ea typeface="宋体" panose="02010600030101010101" pitchFamily="2" charset="-122"/>
                <a:sym typeface="+mn-ea"/>
              </a:rPr>
              <a:t>...B</a:t>
            </a:r>
            <a:r>
              <a:rPr lang="en-US" altLang="zh-CN" sz="2800" baseline="-25000">
                <a:solidFill>
                  <a:schemeClr val="bg1"/>
                </a:solidFill>
                <a:latin typeface="Calibri" panose="020F0502020204030204" charset="0"/>
                <a:ea typeface="宋体" panose="02010600030101010101" pitchFamily="2" charset="-122"/>
                <a:sym typeface="+mn-ea"/>
              </a:rPr>
              <a:t>nj</a:t>
            </a:r>
            <a:r>
              <a:rPr lang="en-US" altLang="zh-CN" sz="2800">
                <a:solidFill>
                  <a:schemeClr val="bg1"/>
                </a:solidFill>
                <a:latin typeface="Calibri" panose="020F0502020204030204" charset="0"/>
                <a:ea typeface="宋体" panose="02010600030101010101" pitchFamily="2" charset="-122"/>
                <a:sym typeface="+mn-ea"/>
              </a:rPr>
              <a:t>&lt;=A</a:t>
            </a:r>
            <a:r>
              <a:rPr lang="zh-CN" sz="2800" baseline="-25000">
                <a:solidFill>
                  <a:schemeClr val="bg1"/>
                </a:solidFill>
                <a:latin typeface="Calibri" panose="020F0502020204030204" charset="0"/>
                <a:ea typeface="宋体" panose="02010600030101010101" pitchFamily="2" charset="-122"/>
                <a:sym typeface="+mn-ea"/>
              </a:rPr>
              <a:t>列</a:t>
            </a:r>
            <a:r>
              <a:rPr lang="en-US" altLang="zh-CN" sz="2800" baseline="-25000">
                <a:solidFill>
                  <a:schemeClr val="bg1"/>
                </a:solidFill>
                <a:latin typeface="Calibri" panose="020F0502020204030204" charset="0"/>
                <a:ea typeface="宋体" panose="02010600030101010101" pitchFamily="2" charset="-122"/>
                <a:sym typeface="+mn-ea"/>
              </a:rPr>
              <a:t>j</a:t>
            </a:r>
            <a:r>
              <a:rPr lang="en-US" altLang="zh-CN" sz="2800">
                <a:solidFill>
                  <a:schemeClr val="bg1"/>
                </a:solidFill>
                <a:latin typeface="Calibri" panose="020F0502020204030204" charset="0"/>
                <a:ea typeface="宋体" panose="02010600030101010101" pitchFamily="2" charset="-122"/>
                <a:sym typeface="+mn-ea"/>
              </a:rPr>
              <a:t>+mid</a:t>
            </a:r>
            <a:r>
              <a:rPr lang="zh-CN" altLang="en-US" sz="2800">
                <a:solidFill>
                  <a:schemeClr val="bg1"/>
                </a:solidFill>
                <a:latin typeface="Calibri" panose="020F0502020204030204" charset="0"/>
                <a:ea typeface="宋体" panose="02010600030101010101" pitchFamily="2" charset="-122"/>
                <a:sym typeface="+mn-ea"/>
              </a:rPr>
              <a:t>。</a:t>
            </a:r>
            <a:endParaRPr lang="zh-CN" altLang="en-US" sz="28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sz="2800">
                <a:solidFill>
                  <a:schemeClr val="bg1"/>
                </a:solidFill>
                <a:latin typeface="Calibri" panose="020F0502020204030204" charset="0"/>
                <a:ea typeface="宋体" panose="02010600030101010101" pitchFamily="2" charset="-122"/>
              </a:rPr>
              <a:t>行与列</a:t>
            </a:r>
            <a:r>
              <a:rPr lang="en-US" altLang="zh-CN" sz="2800">
                <a:solidFill>
                  <a:schemeClr val="bg1"/>
                </a:solidFill>
                <a:latin typeface="Calibri" panose="020F0502020204030204" charset="0"/>
                <a:ea typeface="宋体" panose="02010600030101010101" pitchFamily="2" charset="-122"/>
              </a:rPr>
              <a:t>——</a:t>
            </a:r>
            <a:r>
              <a:rPr lang="zh-CN" altLang="en-US" sz="2800">
                <a:solidFill>
                  <a:schemeClr val="bg1"/>
                </a:solidFill>
                <a:latin typeface="Calibri" panose="020F0502020204030204" charset="0"/>
                <a:ea typeface="宋体" panose="02010600030101010101" pitchFamily="2" charset="-122"/>
              </a:rPr>
              <a:t>常常是二分图模型，</a:t>
            </a:r>
            <a:r>
              <a:rPr lang="en-US" altLang="zh-CN" sz="2800">
                <a:solidFill>
                  <a:schemeClr val="bg1"/>
                </a:solidFill>
                <a:latin typeface="Calibri" panose="020F0502020204030204" charset="0"/>
                <a:ea typeface="宋体" panose="02010600030101010101" pitchFamily="2" charset="-122"/>
              </a:rPr>
              <a:t>then</a:t>
            </a:r>
            <a:r>
              <a:rPr lang="zh-CN" altLang="en-US" sz="2800">
                <a:solidFill>
                  <a:schemeClr val="bg1"/>
                </a:solidFill>
                <a:latin typeface="Calibri" panose="020F0502020204030204" charset="0"/>
                <a:ea typeface="宋体" panose="02010600030101010101" pitchFamily="2" charset="-122"/>
              </a:rPr>
              <a:t>？</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设点</a:t>
            </a:r>
            <a:r>
              <a:rPr lang="en-US" altLang="zh-CN" sz="2800">
                <a:solidFill>
                  <a:schemeClr val="bg1"/>
                </a:solidFill>
                <a:latin typeface="Calibri" panose="020F0502020204030204" charset="0"/>
                <a:ea typeface="宋体" panose="02010600030101010101" pitchFamily="2" charset="-122"/>
              </a:rPr>
              <a:t>X</a:t>
            </a:r>
            <a:r>
              <a:rPr lang="en-US" altLang="zh-CN" sz="2800" baseline="-25000">
                <a:solidFill>
                  <a:schemeClr val="bg1"/>
                </a:solidFill>
                <a:latin typeface="Calibri" panose="020F0502020204030204" charset="0"/>
                <a:ea typeface="宋体" panose="02010600030101010101" pitchFamily="2" charset="-122"/>
              </a:rPr>
              <a:t>i</a:t>
            </a:r>
            <a:r>
              <a:rPr lang="zh-CN" altLang="en-US" sz="2800">
                <a:solidFill>
                  <a:schemeClr val="bg1"/>
                </a:solidFill>
                <a:latin typeface="Calibri" panose="020F0502020204030204" charset="0"/>
                <a:ea typeface="宋体" panose="02010600030101010101" pitchFamily="2" charset="-122"/>
              </a:rPr>
              <a:t>代表</a:t>
            </a:r>
            <a:r>
              <a:rPr lang="en-US" altLang="zh-CN" sz="2800">
                <a:solidFill>
                  <a:schemeClr val="bg1"/>
                </a:solidFill>
                <a:latin typeface="Calibri" panose="020F0502020204030204" charset="0"/>
                <a:ea typeface="宋体" panose="02010600030101010101" pitchFamily="2" charset="-122"/>
              </a:rPr>
              <a:t>B</a:t>
            </a:r>
            <a:r>
              <a:rPr lang="zh-CN" altLang="en-US" sz="2800">
                <a:solidFill>
                  <a:schemeClr val="bg1"/>
                </a:solidFill>
                <a:latin typeface="Calibri" panose="020F0502020204030204" charset="0"/>
                <a:ea typeface="宋体" panose="02010600030101010101" pitchFamily="2" charset="-122"/>
              </a:rPr>
              <a:t>矩阵第</a:t>
            </a:r>
            <a:r>
              <a:rPr lang="en-US" altLang="zh-CN" sz="2800">
                <a:solidFill>
                  <a:schemeClr val="bg1"/>
                </a:solidFill>
                <a:latin typeface="Calibri" panose="020F0502020204030204" charset="0"/>
                <a:ea typeface="宋体" panose="02010600030101010101" pitchFamily="2" charset="-122"/>
              </a:rPr>
              <a:t>i</a:t>
            </a:r>
            <a:r>
              <a:rPr lang="zh-CN" altLang="en-US" sz="2800">
                <a:solidFill>
                  <a:schemeClr val="bg1"/>
                </a:solidFill>
                <a:latin typeface="Calibri" panose="020F0502020204030204" charset="0"/>
                <a:ea typeface="宋体" panose="02010600030101010101" pitchFamily="2" charset="-122"/>
              </a:rPr>
              <a:t>行，点</a:t>
            </a:r>
            <a:r>
              <a:rPr lang="en-US" altLang="zh-CN" sz="2800">
                <a:solidFill>
                  <a:schemeClr val="bg1"/>
                </a:solidFill>
                <a:latin typeface="Calibri" panose="020F0502020204030204" charset="0"/>
                <a:ea typeface="宋体" panose="02010600030101010101" pitchFamily="2" charset="-122"/>
              </a:rPr>
              <a:t>Y</a:t>
            </a:r>
            <a:r>
              <a:rPr lang="en-US" altLang="zh-CN" sz="2800" baseline="-25000">
                <a:solidFill>
                  <a:schemeClr val="bg1"/>
                </a:solidFill>
                <a:latin typeface="Calibri" panose="020F0502020204030204" charset="0"/>
                <a:ea typeface="宋体" panose="02010600030101010101" pitchFamily="2" charset="-122"/>
              </a:rPr>
              <a:t>j</a:t>
            </a:r>
            <a:r>
              <a:rPr lang="zh-CN" altLang="en-US" sz="2800">
                <a:solidFill>
                  <a:schemeClr val="bg1"/>
                </a:solidFill>
                <a:latin typeface="Calibri" panose="020F0502020204030204" charset="0"/>
                <a:ea typeface="宋体" panose="02010600030101010101" pitchFamily="2" charset="-122"/>
              </a:rPr>
              <a:t>代表</a:t>
            </a:r>
            <a:r>
              <a:rPr lang="en-US" altLang="zh-CN" sz="2800">
                <a:solidFill>
                  <a:schemeClr val="bg1"/>
                </a:solidFill>
                <a:latin typeface="Calibri" panose="020F0502020204030204" charset="0"/>
                <a:ea typeface="宋体" panose="02010600030101010101" pitchFamily="2" charset="-122"/>
              </a:rPr>
              <a:t>B</a:t>
            </a:r>
            <a:r>
              <a:rPr lang="zh-CN" altLang="en-US" sz="2800">
                <a:solidFill>
                  <a:schemeClr val="bg1"/>
                </a:solidFill>
                <a:latin typeface="Calibri" panose="020F0502020204030204" charset="0"/>
                <a:ea typeface="宋体" panose="02010600030101010101" pitchFamily="2" charset="-122"/>
              </a:rPr>
              <a:t>矩阵第</a:t>
            </a:r>
            <a:r>
              <a:rPr lang="en-US" altLang="zh-CN" sz="2800">
                <a:solidFill>
                  <a:schemeClr val="bg1"/>
                </a:solidFill>
                <a:latin typeface="Calibri" panose="020F0502020204030204" charset="0"/>
                <a:ea typeface="宋体" panose="02010600030101010101" pitchFamily="2" charset="-122"/>
              </a:rPr>
              <a:t>j</a:t>
            </a:r>
            <a:r>
              <a:rPr lang="zh-CN" altLang="en-US" sz="2800">
                <a:solidFill>
                  <a:schemeClr val="bg1"/>
                </a:solidFill>
                <a:latin typeface="Calibri" panose="020F0502020204030204" charset="0"/>
                <a:ea typeface="宋体" panose="02010600030101010101" pitchFamily="2" charset="-122"/>
              </a:rPr>
              <a:t>列。源点向</a:t>
            </a:r>
            <a:r>
              <a:rPr lang="en-US" altLang="zh-CN" sz="2800">
                <a:solidFill>
                  <a:schemeClr val="bg1"/>
                </a:solidFill>
                <a:latin typeface="Calibri" panose="020F0502020204030204" charset="0"/>
                <a:ea typeface="宋体" panose="02010600030101010101" pitchFamily="2" charset="-122"/>
              </a:rPr>
              <a:t>X</a:t>
            </a:r>
            <a:r>
              <a:rPr lang="en-US" altLang="zh-CN" sz="2800" baseline="-25000">
                <a:solidFill>
                  <a:schemeClr val="bg1"/>
                </a:solidFill>
                <a:latin typeface="Calibri" panose="020F0502020204030204" charset="0"/>
                <a:ea typeface="宋体" panose="02010600030101010101" pitchFamily="2" charset="-122"/>
              </a:rPr>
              <a:t>i</a:t>
            </a:r>
            <a:r>
              <a:rPr lang="zh-CN" altLang="en-US" sz="2800">
                <a:solidFill>
                  <a:schemeClr val="bg1"/>
                </a:solidFill>
                <a:latin typeface="Calibri" panose="020F0502020204030204" charset="0"/>
                <a:ea typeface="宋体" panose="02010600030101010101" pitchFamily="2" charset="-122"/>
              </a:rPr>
              <a:t>连容量下界为</a:t>
            </a:r>
            <a:r>
              <a:rPr lang="en-US" altLang="zh-CN" sz="2800">
                <a:solidFill>
                  <a:schemeClr val="bg1"/>
                </a:solidFill>
                <a:latin typeface="Calibri" panose="020F0502020204030204" charset="0"/>
                <a:ea typeface="宋体" panose="02010600030101010101" pitchFamily="2" charset="-122"/>
                <a:sym typeface="+mn-ea"/>
              </a:rPr>
              <a:t>A</a:t>
            </a:r>
            <a:r>
              <a:rPr lang="zh-CN" altLang="en-US" sz="2800" baseline="-25000">
                <a:solidFill>
                  <a:schemeClr val="bg1"/>
                </a:solidFill>
                <a:latin typeface="Calibri" panose="020F0502020204030204" charset="0"/>
                <a:ea typeface="宋体" panose="02010600030101010101" pitchFamily="2" charset="-122"/>
                <a:sym typeface="+mn-ea"/>
              </a:rPr>
              <a:t>行</a:t>
            </a:r>
            <a:r>
              <a:rPr lang="en-US" altLang="zh-CN" sz="2800" baseline="-25000">
                <a:solidFill>
                  <a:schemeClr val="bg1"/>
                </a:solidFill>
                <a:latin typeface="Calibri" panose="020F0502020204030204" charset="0"/>
                <a:ea typeface="宋体" panose="02010600030101010101" pitchFamily="2" charset="-122"/>
                <a:sym typeface="+mn-ea"/>
              </a:rPr>
              <a:t>i</a:t>
            </a:r>
            <a:r>
              <a:rPr lang="en-US" altLang="zh-CN" sz="2800">
                <a:solidFill>
                  <a:schemeClr val="bg1"/>
                </a:solidFill>
                <a:latin typeface="Calibri" panose="020F0502020204030204" charset="0"/>
                <a:ea typeface="宋体" panose="02010600030101010101" pitchFamily="2" charset="-122"/>
                <a:sym typeface="+mn-ea"/>
              </a:rPr>
              <a:t>-mid</a:t>
            </a:r>
            <a:r>
              <a:rPr lang="zh-CN" altLang="en-US" sz="2800">
                <a:solidFill>
                  <a:schemeClr val="bg1"/>
                </a:solidFill>
                <a:latin typeface="Calibri" panose="020F0502020204030204" charset="0"/>
                <a:ea typeface="宋体" panose="02010600030101010101" pitchFamily="2" charset="-122"/>
                <a:sym typeface="+mn-ea"/>
              </a:rPr>
              <a:t>，上界为</a:t>
            </a:r>
            <a:r>
              <a:rPr lang="en-US" altLang="zh-CN" sz="2800">
                <a:solidFill>
                  <a:schemeClr val="bg1"/>
                </a:solidFill>
                <a:latin typeface="Calibri" panose="020F0502020204030204" charset="0"/>
                <a:ea typeface="宋体" panose="02010600030101010101" pitchFamily="2" charset="-122"/>
                <a:sym typeface="+mn-ea"/>
              </a:rPr>
              <a:t>A</a:t>
            </a:r>
            <a:r>
              <a:rPr lang="zh-CN" altLang="en-US" sz="2800" baseline="-25000">
                <a:solidFill>
                  <a:schemeClr val="bg1"/>
                </a:solidFill>
                <a:latin typeface="Calibri" panose="020F0502020204030204" charset="0"/>
                <a:ea typeface="宋体" panose="02010600030101010101" pitchFamily="2" charset="-122"/>
                <a:sym typeface="+mn-ea"/>
              </a:rPr>
              <a:t>行</a:t>
            </a:r>
            <a:r>
              <a:rPr lang="en-US" altLang="zh-CN" sz="2800" baseline="-25000">
                <a:solidFill>
                  <a:schemeClr val="bg1"/>
                </a:solidFill>
                <a:latin typeface="Calibri" panose="020F0502020204030204" charset="0"/>
                <a:ea typeface="宋体" panose="02010600030101010101" pitchFamily="2" charset="-122"/>
                <a:sym typeface="+mn-ea"/>
              </a:rPr>
              <a:t>i</a:t>
            </a:r>
            <a:r>
              <a:rPr lang="en-US" altLang="zh-CN" sz="2800">
                <a:solidFill>
                  <a:schemeClr val="bg1"/>
                </a:solidFill>
                <a:latin typeface="Calibri" panose="020F0502020204030204" charset="0"/>
                <a:ea typeface="宋体" panose="02010600030101010101" pitchFamily="2" charset="-122"/>
                <a:sym typeface="+mn-ea"/>
              </a:rPr>
              <a:t>+mid</a:t>
            </a:r>
            <a:r>
              <a:rPr lang="zh-CN" altLang="en-US" sz="2800">
                <a:solidFill>
                  <a:schemeClr val="bg1"/>
                </a:solidFill>
                <a:latin typeface="Calibri" panose="020F0502020204030204" charset="0"/>
                <a:ea typeface="宋体" panose="02010600030101010101" pitchFamily="2" charset="-122"/>
                <a:sym typeface="+mn-ea"/>
              </a:rPr>
              <a:t>的边，</a:t>
            </a:r>
            <a:r>
              <a:rPr lang="en-US" altLang="zh-CN" sz="2800">
                <a:solidFill>
                  <a:schemeClr val="bg1"/>
                </a:solidFill>
                <a:latin typeface="Calibri" panose="020F0502020204030204" charset="0"/>
                <a:ea typeface="宋体" panose="02010600030101010101" pitchFamily="2" charset="-122"/>
                <a:sym typeface="+mn-ea"/>
              </a:rPr>
              <a:t>Y</a:t>
            </a:r>
            <a:r>
              <a:rPr lang="en-US" altLang="zh-CN" sz="2800" baseline="-25000">
                <a:solidFill>
                  <a:schemeClr val="bg1"/>
                </a:solidFill>
                <a:latin typeface="Calibri" panose="020F0502020204030204" charset="0"/>
                <a:ea typeface="宋体" panose="02010600030101010101" pitchFamily="2" charset="-122"/>
                <a:sym typeface="+mn-ea"/>
              </a:rPr>
              <a:t>j</a:t>
            </a:r>
            <a:r>
              <a:rPr lang="zh-CN" altLang="en-US" sz="2800">
                <a:solidFill>
                  <a:schemeClr val="bg1"/>
                </a:solidFill>
                <a:latin typeface="Calibri" panose="020F0502020204030204" charset="0"/>
                <a:ea typeface="宋体" panose="02010600030101010101" pitchFamily="2" charset="-122"/>
                <a:sym typeface="+mn-ea"/>
              </a:rPr>
              <a:t>向汇点连容量下界为</a:t>
            </a:r>
            <a:r>
              <a:rPr lang="en-US" altLang="zh-CN" sz="2800">
                <a:solidFill>
                  <a:schemeClr val="bg1"/>
                </a:solidFill>
                <a:latin typeface="Calibri" panose="020F0502020204030204" charset="0"/>
                <a:ea typeface="宋体" panose="02010600030101010101" pitchFamily="2" charset="-122"/>
                <a:sym typeface="+mn-ea"/>
              </a:rPr>
              <a:t>A</a:t>
            </a:r>
            <a:r>
              <a:rPr lang="zh-CN" sz="2800" baseline="-25000">
                <a:solidFill>
                  <a:schemeClr val="bg1"/>
                </a:solidFill>
                <a:latin typeface="Calibri" panose="020F0502020204030204" charset="0"/>
                <a:ea typeface="宋体" panose="02010600030101010101" pitchFamily="2" charset="-122"/>
                <a:sym typeface="+mn-ea"/>
              </a:rPr>
              <a:t>列</a:t>
            </a:r>
            <a:r>
              <a:rPr lang="en-US" altLang="zh-CN" sz="2800" baseline="-25000">
                <a:solidFill>
                  <a:schemeClr val="bg1"/>
                </a:solidFill>
                <a:latin typeface="Calibri" panose="020F0502020204030204" charset="0"/>
                <a:ea typeface="宋体" panose="02010600030101010101" pitchFamily="2" charset="-122"/>
                <a:sym typeface="+mn-ea"/>
              </a:rPr>
              <a:t>j</a:t>
            </a:r>
            <a:r>
              <a:rPr lang="en-US" altLang="zh-CN" sz="2800">
                <a:solidFill>
                  <a:schemeClr val="bg1"/>
                </a:solidFill>
                <a:latin typeface="Calibri" panose="020F0502020204030204" charset="0"/>
                <a:ea typeface="宋体" panose="02010600030101010101" pitchFamily="2" charset="-122"/>
                <a:sym typeface="+mn-ea"/>
              </a:rPr>
              <a:t>-mid</a:t>
            </a:r>
            <a:r>
              <a:rPr lang="zh-CN" altLang="en-US" sz="2800">
                <a:solidFill>
                  <a:schemeClr val="bg1"/>
                </a:solidFill>
                <a:latin typeface="Calibri" panose="020F0502020204030204" charset="0"/>
                <a:ea typeface="宋体" panose="02010600030101010101" pitchFamily="2" charset="-122"/>
                <a:sym typeface="+mn-ea"/>
              </a:rPr>
              <a:t>，上界为</a:t>
            </a:r>
            <a:r>
              <a:rPr lang="en-US" altLang="zh-CN" sz="2800">
                <a:solidFill>
                  <a:schemeClr val="bg1"/>
                </a:solidFill>
                <a:latin typeface="Calibri" panose="020F0502020204030204" charset="0"/>
                <a:ea typeface="宋体" panose="02010600030101010101" pitchFamily="2" charset="-122"/>
                <a:sym typeface="+mn-ea"/>
              </a:rPr>
              <a:t>A</a:t>
            </a:r>
            <a:r>
              <a:rPr lang="zh-CN" sz="2800" baseline="-25000">
                <a:solidFill>
                  <a:schemeClr val="bg1"/>
                </a:solidFill>
                <a:latin typeface="Calibri" panose="020F0502020204030204" charset="0"/>
                <a:ea typeface="宋体" panose="02010600030101010101" pitchFamily="2" charset="-122"/>
                <a:sym typeface="+mn-ea"/>
              </a:rPr>
              <a:t>列</a:t>
            </a:r>
            <a:r>
              <a:rPr lang="en-US" altLang="zh-CN" sz="2800" baseline="-25000">
                <a:solidFill>
                  <a:schemeClr val="bg1"/>
                </a:solidFill>
                <a:latin typeface="Calibri" panose="020F0502020204030204" charset="0"/>
                <a:ea typeface="宋体" panose="02010600030101010101" pitchFamily="2" charset="-122"/>
                <a:sym typeface="+mn-ea"/>
              </a:rPr>
              <a:t>j</a:t>
            </a:r>
            <a:r>
              <a:rPr lang="en-US" altLang="zh-CN" sz="2800">
                <a:solidFill>
                  <a:schemeClr val="bg1"/>
                </a:solidFill>
                <a:latin typeface="Calibri" panose="020F0502020204030204" charset="0"/>
                <a:ea typeface="宋体" panose="02010600030101010101" pitchFamily="2" charset="-122"/>
                <a:sym typeface="+mn-ea"/>
              </a:rPr>
              <a:t>+mid</a:t>
            </a:r>
            <a:r>
              <a:rPr lang="zh-CN" altLang="en-US" sz="2800">
                <a:solidFill>
                  <a:schemeClr val="bg1"/>
                </a:solidFill>
                <a:latin typeface="Calibri" panose="020F0502020204030204" charset="0"/>
                <a:ea typeface="宋体" panose="02010600030101010101" pitchFamily="2" charset="-122"/>
                <a:sym typeface="+mn-ea"/>
              </a:rPr>
              <a:t>的边（</a:t>
            </a:r>
            <a:r>
              <a:rPr lang="en-US" altLang="zh-CN" sz="2800">
                <a:solidFill>
                  <a:schemeClr val="bg1"/>
                </a:solidFill>
                <a:latin typeface="Calibri" panose="020F0502020204030204" charset="0"/>
                <a:ea typeface="宋体" panose="02010600030101010101" pitchFamily="2" charset="-122"/>
                <a:sym typeface="+mn-ea"/>
              </a:rPr>
              <a:t>B</a:t>
            </a:r>
            <a:r>
              <a:rPr lang="zh-CN" altLang="en-US" sz="2800">
                <a:solidFill>
                  <a:schemeClr val="bg1"/>
                </a:solidFill>
                <a:latin typeface="Calibri" panose="020F0502020204030204" charset="0"/>
                <a:ea typeface="宋体" panose="02010600030101010101" pitchFamily="2" charset="-122"/>
                <a:sym typeface="+mn-ea"/>
              </a:rPr>
              <a:t>矩阵每行每列均满足以上限制），</a:t>
            </a:r>
            <a:r>
              <a:rPr lang="en-US" altLang="zh-CN" sz="2800">
                <a:solidFill>
                  <a:schemeClr val="bg1"/>
                </a:solidFill>
                <a:latin typeface="Calibri" panose="020F0502020204030204" charset="0"/>
                <a:ea typeface="宋体" panose="02010600030101010101" pitchFamily="2" charset="-122"/>
                <a:sym typeface="+mn-ea"/>
              </a:rPr>
              <a:t>Xi</a:t>
            </a:r>
            <a:r>
              <a:rPr lang="zh-CN" altLang="en-US" sz="2800">
                <a:solidFill>
                  <a:schemeClr val="bg1"/>
                </a:solidFill>
                <a:latin typeface="Calibri" panose="020F0502020204030204" charset="0"/>
                <a:ea typeface="宋体" panose="02010600030101010101" pitchFamily="2" charset="-122"/>
                <a:sym typeface="+mn-ea"/>
              </a:rPr>
              <a:t>向</a:t>
            </a:r>
            <a:r>
              <a:rPr lang="en-US" altLang="zh-CN" sz="2800">
                <a:solidFill>
                  <a:schemeClr val="bg1"/>
                </a:solidFill>
                <a:latin typeface="Calibri" panose="020F0502020204030204" charset="0"/>
                <a:ea typeface="宋体" panose="02010600030101010101" pitchFamily="2" charset="-122"/>
                <a:sym typeface="+mn-ea"/>
              </a:rPr>
              <a:t>Yj</a:t>
            </a:r>
            <a:r>
              <a:rPr lang="zh-CN" altLang="en-US" sz="2800">
                <a:solidFill>
                  <a:schemeClr val="bg1"/>
                </a:solidFill>
                <a:latin typeface="Calibri" panose="020F0502020204030204" charset="0"/>
                <a:ea typeface="宋体" panose="02010600030101010101" pitchFamily="2" charset="-122"/>
                <a:sym typeface="+mn-ea"/>
              </a:rPr>
              <a:t>连下界为</a:t>
            </a:r>
            <a:r>
              <a:rPr lang="en-US" altLang="zh-CN" sz="2800">
                <a:solidFill>
                  <a:schemeClr val="bg1"/>
                </a:solidFill>
                <a:latin typeface="Calibri" panose="020F0502020204030204" charset="0"/>
                <a:ea typeface="宋体" panose="02010600030101010101" pitchFamily="2" charset="-122"/>
                <a:sym typeface="+mn-ea"/>
              </a:rPr>
              <a:t>L</a:t>
            </a:r>
            <a:r>
              <a:rPr lang="zh-CN" altLang="en-US" sz="2800">
                <a:solidFill>
                  <a:schemeClr val="bg1"/>
                </a:solidFill>
                <a:latin typeface="Calibri" panose="020F0502020204030204" charset="0"/>
                <a:ea typeface="宋体" panose="02010600030101010101" pitchFamily="2" charset="-122"/>
                <a:sym typeface="+mn-ea"/>
              </a:rPr>
              <a:t>，上界为</a:t>
            </a:r>
            <a:r>
              <a:rPr lang="en-US" altLang="zh-CN" sz="2800">
                <a:solidFill>
                  <a:schemeClr val="bg1"/>
                </a:solidFill>
                <a:latin typeface="Calibri" panose="020F0502020204030204" charset="0"/>
                <a:ea typeface="宋体" panose="02010600030101010101" pitchFamily="2" charset="-122"/>
                <a:sym typeface="+mn-ea"/>
              </a:rPr>
              <a:t>R</a:t>
            </a:r>
            <a:r>
              <a:rPr lang="zh-CN" altLang="en-US" sz="2800">
                <a:solidFill>
                  <a:schemeClr val="bg1"/>
                </a:solidFill>
                <a:latin typeface="Calibri" panose="020F0502020204030204" charset="0"/>
                <a:ea typeface="宋体" panose="02010600030101010101" pitchFamily="2" charset="-122"/>
                <a:sym typeface="+mn-ea"/>
              </a:rPr>
              <a:t>的边（</a:t>
            </a:r>
            <a:r>
              <a:rPr lang="en-US" altLang="zh-CN" sz="2800">
                <a:solidFill>
                  <a:schemeClr val="bg1"/>
                </a:solidFill>
                <a:latin typeface="Calibri" panose="020F0502020204030204" charset="0"/>
                <a:ea typeface="宋体" panose="02010600030101010101" pitchFamily="2" charset="-122"/>
                <a:sym typeface="+mn-ea"/>
              </a:rPr>
              <a:t>B</a:t>
            </a:r>
            <a:r>
              <a:rPr lang="zh-CN" altLang="en-US" sz="2800">
                <a:solidFill>
                  <a:schemeClr val="bg1"/>
                </a:solidFill>
                <a:latin typeface="Calibri" panose="020F0502020204030204" charset="0"/>
                <a:ea typeface="宋体" panose="02010600030101010101" pitchFamily="2" charset="-122"/>
                <a:sym typeface="+mn-ea"/>
              </a:rPr>
              <a:t>矩阵每一元素均</a:t>
            </a:r>
            <a:r>
              <a:rPr lang="en-US" altLang="zh-CN" sz="2200">
                <a:solidFill>
                  <a:schemeClr val="bg1"/>
                </a:solidFill>
                <a:latin typeface="+mj-ea"/>
                <a:ea typeface="Kozuka Mincho Pr6N H" panose="02020900000000000000" charset="-128"/>
                <a:sym typeface="+mn-ea"/>
              </a:rPr>
              <a:t>∈</a:t>
            </a:r>
            <a:r>
              <a:rPr lang="en-US" altLang="zh-CN" sz="2800">
                <a:solidFill>
                  <a:schemeClr val="bg1"/>
                </a:solidFill>
                <a:latin typeface="Calibri" panose="020F0502020204030204" charset="0"/>
                <a:ea typeface="宋体" panose="02010600030101010101" pitchFamily="2" charset="-122"/>
                <a:sym typeface="+mn-ea"/>
              </a:rPr>
              <a:t>[L,R]</a:t>
            </a:r>
            <a:r>
              <a:rPr lang="zh-CN" altLang="en-US" sz="2800">
                <a:solidFill>
                  <a:schemeClr val="bg1"/>
                </a:solidFill>
                <a:latin typeface="Calibri" panose="020F0502020204030204" charset="0"/>
                <a:ea typeface="宋体" panose="02010600030101010101" pitchFamily="2" charset="-122"/>
                <a:sym typeface="+mn-ea"/>
              </a:rPr>
              <a:t>）若存在可行流则有解，</a:t>
            </a:r>
            <a:r>
              <a:rPr lang="en-US" altLang="zh-CN" sz="2800">
                <a:solidFill>
                  <a:schemeClr val="bg1"/>
                </a:solidFill>
                <a:latin typeface="Calibri" panose="020F0502020204030204" charset="0"/>
                <a:ea typeface="宋体" panose="02010600030101010101" pitchFamily="2" charset="-122"/>
                <a:sym typeface="+mn-ea"/>
              </a:rPr>
              <a:t>Bij</a:t>
            </a:r>
            <a:r>
              <a:rPr lang="zh-CN" altLang="en-US" sz="2800">
                <a:solidFill>
                  <a:schemeClr val="bg1"/>
                </a:solidFill>
                <a:latin typeface="Calibri" panose="020F0502020204030204" charset="0"/>
                <a:ea typeface="宋体" panose="02010600030101010101" pitchFamily="2" charset="-122"/>
                <a:sym typeface="+mn-ea"/>
              </a:rPr>
              <a:t>的值为</a:t>
            </a:r>
            <a:r>
              <a:rPr lang="en-US" altLang="zh-CN" sz="2800">
                <a:solidFill>
                  <a:schemeClr val="bg1"/>
                </a:solidFill>
                <a:latin typeface="Calibri" panose="020F0502020204030204" charset="0"/>
                <a:ea typeface="宋体" panose="02010600030101010101" pitchFamily="2" charset="-122"/>
                <a:sym typeface="+mn-ea"/>
              </a:rPr>
              <a:t>L+f(X</a:t>
            </a:r>
            <a:r>
              <a:rPr lang="en-US" altLang="zh-CN" sz="2800" baseline="-25000">
                <a:solidFill>
                  <a:schemeClr val="bg1"/>
                </a:solidFill>
                <a:latin typeface="Calibri" panose="020F0502020204030204" charset="0"/>
                <a:ea typeface="宋体" panose="02010600030101010101" pitchFamily="2" charset="-122"/>
                <a:sym typeface="+mn-ea"/>
              </a:rPr>
              <a:t>i</a:t>
            </a:r>
            <a:r>
              <a:rPr lang="en-US" altLang="zh-CN" sz="2800">
                <a:solidFill>
                  <a:schemeClr val="bg1"/>
                </a:solidFill>
                <a:latin typeface="Calibri" panose="020F0502020204030204" charset="0"/>
                <a:ea typeface="宋体" panose="02010600030101010101" pitchFamily="2" charset="-122"/>
                <a:sym typeface="+mn-ea"/>
              </a:rPr>
              <a:t>,Y</a:t>
            </a:r>
            <a:r>
              <a:rPr lang="en-US" altLang="zh-CN" sz="2800" baseline="-25000">
                <a:solidFill>
                  <a:schemeClr val="bg1"/>
                </a:solidFill>
                <a:latin typeface="Calibri" panose="020F0502020204030204" charset="0"/>
                <a:ea typeface="宋体" panose="02010600030101010101" pitchFamily="2" charset="-122"/>
                <a:sym typeface="+mn-ea"/>
              </a:rPr>
              <a:t>j</a:t>
            </a:r>
            <a:r>
              <a:rPr lang="en-US" altLang="zh-CN" sz="2800">
                <a:solidFill>
                  <a:schemeClr val="bg1"/>
                </a:solidFill>
                <a:latin typeface="Calibri" panose="020F0502020204030204" charset="0"/>
                <a:ea typeface="宋体" panose="02010600030101010101" pitchFamily="2" charset="-122"/>
                <a:sym typeface="+mn-ea"/>
              </a:rPr>
              <a:t>)</a:t>
            </a:r>
            <a:r>
              <a:rPr lang="zh-CN" altLang="en-US" sz="2800">
                <a:solidFill>
                  <a:schemeClr val="bg1"/>
                </a:solidFill>
                <a:latin typeface="Calibri" panose="020F0502020204030204" charset="0"/>
                <a:ea typeface="宋体" panose="02010600030101010101" pitchFamily="2" charset="-122"/>
                <a:sym typeface="+mn-ea"/>
              </a:rPr>
              <a:t>。</a:t>
            </a:r>
            <a:endParaRPr lang="zh-CN" altLang="en-US" sz="2800">
              <a:solidFill>
                <a:schemeClr val="bg1"/>
              </a:solidFill>
              <a:latin typeface="Calibri" panose="020F0502020204030204"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775" y="474980"/>
            <a:ext cx="10458450" cy="5908040"/>
          </a:xfrm>
          <a:prstGeom prst="rect">
            <a:avLst/>
          </a:prstGeom>
          <a:noFill/>
          <a:ln w="9525">
            <a:noFill/>
            <a:miter/>
          </a:ln>
        </p:spPr>
        <p:txBody>
          <a:bodyPr wrap="square" anchor="t">
            <a:spAutoFit/>
          </a:bodyPr>
          <a:lstStyle/>
          <a:p>
            <a:pPr lvl="0" indent="601345" fontAlgn="auto">
              <a:lnSpc>
                <a:spcPct val="150000"/>
              </a:lnSpc>
            </a:pPr>
            <a:r>
              <a:rPr sz="2800">
                <a:solidFill>
                  <a:schemeClr val="bg1"/>
                </a:solidFill>
                <a:latin typeface="Calibri" panose="020F0502020204030204" charset="0"/>
                <a:ea typeface="宋体" panose="02010600030101010101" pitchFamily="2" charset="-122"/>
              </a:rPr>
              <a:t>BZOJ3144 切糕</a:t>
            </a: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endParaRPr sz="2800">
              <a:solidFill>
                <a:schemeClr val="bg1"/>
              </a:solidFill>
              <a:latin typeface="Calibri" panose="020F0502020204030204" charset="0"/>
              <a:ea typeface="宋体" panose="02010600030101010101" pitchFamily="2" charset="-122"/>
            </a:endParaRPr>
          </a:p>
          <a:p>
            <a:pPr lvl="0" indent="601345" fontAlgn="auto">
              <a:lnSpc>
                <a:spcPct val="150000"/>
              </a:lnSpc>
            </a:pPr>
            <a:r>
              <a:rPr sz="2800">
                <a:solidFill>
                  <a:schemeClr val="bg1"/>
                </a:solidFill>
                <a:latin typeface="Calibri" panose="020F0502020204030204" charset="0"/>
                <a:ea typeface="宋体" panose="02010600030101010101" pitchFamily="2" charset="-122"/>
              </a:rPr>
              <a:t>P,Q,R≤40，0≤D≤R</a:t>
            </a:r>
            <a:r>
              <a:rPr lang="zh-CN" sz="2800">
                <a:solidFill>
                  <a:schemeClr val="bg1"/>
                </a:solidFill>
                <a:latin typeface="Calibri" panose="020F0502020204030204" charset="0"/>
                <a:ea typeface="宋体" panose="02010600030101010101" pitchFamily="2" charset="-122"/>
              </a:rPr>
              <a:t>，且给出的所有的不和谐值不超过1000</a:t>
            </a:r>
            <a:endParaRPr lang="zh-CN" sz="2800">
              <a:solidFill>
                <a:schemeClr val="bg1"/>
              </a:solidFill>
              <a:latin typeface="Calibri" panose="020F0502020204030204" charset="0"/>
              <a:ea typeface="宋体" panose="02010600030101010101" pitchFamily="2" charset="-122"/>
            </a:endParaRPr>
          </a:p>
        </p:txBody>
      </p:sp>
      <p:pic>
        <p:nvPicPr>
          <p:cNvPr id="3" name="图片 2" descr="ryiptb7v"/>
          <p:cNvPicPr>
            <a:picLocks noChangeAspect="1"/>
          </p:cNvPicPr>
          <p:nvPr/>
        </p:nvPicPr>
        <p:blipFill>
          <a:blip r:embed="rId1"/>
          <a:stretch>
            <a:fillRect/>
          </a:stretch>
        </p:blipFill>
        <p:spPr>
          <a:xfrm>
            <a:off x="1572895" y="1223645"/>
            <a:ext cx="8560435" cy="453517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775" y="798195"/>
            <a:ext cx="10458450" cy="5262245"/>
          </a:xfrm>
          <a:prstGeom prst="rect">
            <a:avLst/>
          </a:prstGeom>
          <a:noFill/>
          <a:ln w="9525">
            <a:noFill/>
            <a:miter/>
          </a:ln>
        </p:spPr>
        <p:txBody>
          <a:bodyPr wrap="square" anchor="t">
            <a:spAutoFit/>
          </a:bodyPr>
          <a:lstStyle/>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限制距离的最小割模型：</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每个格子拆出40个点</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连同S与T用40种代价串起来</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即</a:t>
            </a:r>
            <a:r>
              <a:rPr lang="en-US" altLang="zh-CN" sz="2800">
                <a:solidFill>
                  <a:schemeClr val="bg1"/>
                </a:solidFill>
                <a:latin typeface="Calibri" panose="020F0502020204030204" charset="0"/>
                <a:ea typeface="宋体" panose="02010600030101010101" pitchFamily="2" charset="-122"/>
              </a:rPr>
              <a:t>S</a:t>
            </a:r>
            <a:r>
              <a:rPr lang="zh-CN" altLang="en-US" sz="2800">
                <a:solidFill>
                  <a:schemeClr val="bg1"/>
                </a:solidFill>
                <a:latin typeface="Calibri" panose="020F0502020204030204" charset="0"/>
                <a:ea typeface="宋体" panose="02010600030101010101" pitchFamily="2" charset="-122"/>
              </a:rPr>
              <a:t>向点</a:t>
            </a:r>
            <a:r>
              <a:rPr lang="en-US" altLang="zh-CN" sz="2800">
                <a:solidFill>
                  <a:schemeClr val="bg1"/>
                </a:solidFill>
                <a:latin typeface="Calibri" panose="020F0502020204030204" charset="0"/>
                <a:ea typeface="宋体" panose="02010600030101010101" pitchFamily="2" charset="-122"/>
              </a:rPr>
              <a:t>(x,y,1)</a:t>
            </a:r>
            <a:r>
              <a:rPr lang="zh-CN" altLang="en-US" sz="2800">
                <a:solidFill>
                  <a:schemeClr val="bg1"/>
                </a:solidFill>
                <a:latin typeface="Calibri" panose="020F0502020204030204" charset="0"/>
                <a:ea typeface="宋体" panose="02010600030101010101" pitchFamily="2" charset="-122"/>
              </a:rPr>
              <a:t>连容量为</a:t>
            </a:r>
            <a:r>
              <a:rPr lang="en-US" altLang="zh-CN" sz="2800">
                <a:solidFill>
                  <a:schemeClr val="bg1"/>
                </a:solidFill>
                <a:latin typeface="Calibri" panose="020F0502020204030204" charset="0"/>
                <a:ea typeface="宋体" panose="02010600030101010101" pitchFamily="2" charset="-122"/>
              </a:rPr>
              <a:t>f(x,y,1)</a:t>
            </a:r>
            <a:r>
              <a:rPr lang="zh-CN" altLang="en-US" sz="2800">
                <a:solidFill>
                  <a:schemeClr val="bg1"/>
                </a:solidFill>
                <a:latin typeface="Calibri" panose="020F0502020204030204" charset="0"/>
                <a:ea typeface="宋体" panose="02010600030101010101" pitchFamily="2" charset="-122"/>
              </a:rPr>
              <a:t>的边，点(x,y,z)向点(x,y,z+1)连容量为f(x,y,z+1)的边，点</a:t>
            </a:r>
            <a:r>
              <a:rPr lang="en-US" altLang="zh-CN" sz="2800">
                <a:solidFill>
                  <a:schemeClr val="bg1"/>
                </a:solidFill>
                <a:latin typeface="Calibri" panose="020F0502020204030204" charset="0"/>
                <a:ea typeface="宋体" panose="02010600030101010101" pitchFamily="2" charset="-122"/>
              </a:rPr>
              <a:t>(x,y,R)</a:t>
            </a:r>
            <a:r>
              <a:rPr lang="zh-CN" altLang="en-US" sz="2800">
                <a:solidFill>
                  <a:schemeClr val="bg1"/>
                </a:solidFill>
                <a:latin typeface="Calibri" panose="020F0502020204030204" charset="0"/>
                <a:ea typeface="宋体" panose="02010600030101010101" pitchFamily="2" charset="-122"/>
              </a:rPr>
              <a:t>向</a:t>
            </a:r>
            <a:r>
              <a:rPr lang="en-US" altLang="zh-CN" sz="2800">
                <a:solidFill>
                  <a:schemeClr val="bg1"/>
                </a:solidFill>
                <a:latin typeface="Calibri" panose="020F0502020204030204" charset="0"/>
                <a:ea typeface="宋体" panose="02010600030101010101" pitchFamily="2" charset="-122"/>
              </a:rPr>
              <a:t>T</a:t>
            </a:r>
            <a:r>
              <a:rPr lang="zh-CN" altLang="en-US" sz="2800">
                <a:solidFill>
                  <a:schemeClr val="bg1"/>
                </a:solidFill>
                <a:latin typeface="Calibri" panose="020F0502020204030204" charset="0"/>
                <a:ea typeface="宋体" panose="02010600030101010101" pitchFamily="2" charset="-122"/>
              </a:rPr>
              <a:t>连容量为</a:t>
            </a:r>
            <a:r>
              <a:rPr lang="en-US" altLang="zh-CN" sz="2800">
                <a:solidFill>
                  <a:schemeClr val="bg1"/>
                </a:solidFill>
                <a:latin typeface="Calibri" panose="020F0502020204030204" charset="0"/>
                <a:ea typeface="宋体" panose="02010600030101010101" pitchFamily="2" charset="-122"/>
              </a:rPr>
              <a:t>+∞</a:t>
            </a:r>
            <a:r>
              <a:rPr lang="zh-CN" altLang="en-US" sz="2800">
                <a:solidFill>
                  <a:schemeClr val="bg1"/>
                </a:solidFill>
                <a:latin typeface="Calibri" panose="020F0502020204030204" charset="0"/>
                <a:ea typeface="宋体" panose="02010600030101010101" pitchFamily="2" charset="-122"/>
              </a:rPr>
              <a:t>的边</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然后点(x,y,z)向点(x</a:t>
            </a:r>
            <a:r>
              <a:rPr lang="en-US" altLang="zh-CN" sz="2800">
                <a:solidFill>
                  <a:schemeClr val="bg1"/>
                </a:solidFill>
                <a:latin typeface="Calibri" panose="020F0502020204030204" charset="0"/>
                <a:ea typeface="宋体" panose="02010600030101010101" pitchFamily="2" charset="-122"/>
              </a:rPr>
              <a:t>'</a:t>
            </a:r>
            <a:r>
              <a:rPr lang="zh-CN" altLang="en-US" sz="2800">
                <a:solidFill>
                  <a:schemeClr val="bg1"/>
                </a:solidFill>
                <a:latin typeface="Calibri" panose="020F0502020204030204" charset="0"/>
                <a:ea typeface="宋体" panose="02010600030101010101" pitchFamily="2" charset="-122"/>
              </a:rPr>
              <a:t>,y</a:t>
            </a:r>
            <a:r>
              <a:rPr lang="en-US" altLang="zh-CN" sz="2800">
                <a:solidFill>
                  <a:schemeClr val="bg1"/>
                </a:solidFill>
                <a:latin typeface="Calibri" panose="020F0502020204030204" charset="0"/>
                <a:ea typeface="宋体" panose="02010600030101010101" pitchFamily="2" charset="-122"/>
              </a:rPr>
              <a:t>'</a:t>
            </a:r>
            <a:r>
              <a:rPr lang="zh-CN" altLang="en-US" sz="2800">
                <a:solidFill>
                  <a:schemeClr val="bg1"/>
                </a:solidFill>
                <a:latin typeface="Calibri" panose="020F0502020204030204" charset="0"/>
                <a:ea typeface="宋体" panose="02010600030101010101" pitchFamily="2" charset="-122"/>
              </a:rPr>
              <a:t>,z-d)连容量为</a:t>
            </a:r>
            <a:r>
              <a:rPr lang="en-US" altLang="zh-CN" sz="2800">
                <a:solidFill>
                  <a:schemeClr val="bg1"/>
                </a:solidFill>
                <a:latin typeface="Calibri" panose="020F0502020204030204" charset="0"/>
                <a:ea typeface="宋体" panose="02010600030101010101" pitchFamily="2" charset="-122"/>
              </a:rPr>
              <a:t>+∞</a:t>
            </a:r>
            <a:r>
              <a:rPr lang="zh-CN" altLang="en-US" sz="2800">
                <a:solidFill>
                  <a:schemeClr val="bg1"/>
                </a:solidFill>
                <a:latin typeface="Calibri" panose="020F0502020204030204" charset="0"/>
                <a:ea typeface="宋体" panose="02010600030101010101" pitchFamily="2" charset="-122"/>
              </a:rPr>
              <a:t>的边（</a:t>
            </a:r>
            <a:r>
              <a:rPr lang="en-US" altLang="zh-CN" sz="2800">
                <a:solidFill>
                  <a:schemeClr val="bg1"/>
                </a:solidFill>
                <a:latin typeface="Calibri" panose="020F0502020204030204" charset="0"/>
                <a:ea typeface="宋体" panose="02010600030101010101" pitchFamily="2" charset="-122"/>
              </a:rPr>
              <a:t>(x',y')</a:t>
            </a:r>
            <a:r>
              <a:rPr lang="zh-CN" altLang="en-US" sz="2800">
                <a:solidFill>
                  <a:schemeClr val="bg1"/>
                </a:solidFill>
                <a:latin typeface="Calibri" panose="020F0502020204030204" charset="0"/>
                <a:ea typeface="宋体" panose="02010600030101010101" pitchFamily="2" charset="-122"/>
              </a:rPr>
              <a:t>与</a:t>
            </a:r>
            <a:r>
              <a:rPr lang="en-US" altLang="zh-CN" sz="2800">
                <a:solidFill>
                  <a:schemeClr val="bg1"/>
                </a:solidFill>
                <a:latin typeface="Calibri" panose="020F0502020204030204" charset="0"/>
                <a:ea typeface="宋体" panose="02010600030101010101" pitchFamily="2" charset="-122"/>
              </a:rPr>
              <a:t>(x,y)</a:t>
            </a:r>
            <a:r>
              <a:rPr lang="zh-CN" altLang="en-US" sz="2800">
                <a:solidFill>
                  <a:schemeClr val="bg1"/>
                </a:solidFill>
                <a:latin typeface="Calibri" panose="020F0502020204030204" charset="0"/>
                <a:ea typeface="宋体" panose="02010600030101010101" pitchFamily="2" charset="-122"/>
              </a:rPr>
              <a:t>相邻）</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如果问题变为相邻两点所选数之和</a:t>
            </a:r>
            <a:r>
              <a:rPr lang="en-US" altLang="zh-CN" sz="2800">
                <a:solidFill>
                  <a:schemeClr val="bg1"/>
                </a:solidFill>
                <a:latin typeface="Calibri" panose="020F0502020204030204" charset="0"/>
                <a:ea typeface="宋体" panose="02010600030101010101" pitchFamily="2" charset="-122"/>
              </a:rPr>
              <a:t>&lt;=d</a:t>
            </a:r>
            <a:r>
              <a:rPr lang="zh-CN" altLang="en-US" sz="2800">
                <a:solidFill>
                  <a:schemeClr val="bg1"/>
                </a:solidFill>
                <a:latin typeface="Calibri" panose="020F0502020204030204" charset="0"/>
                <a:ea typeface="宋体" panose="02010600030101010101" pitchFamily="2" charset="-122"/>
              </a:rPr>
              <a:t>？</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将一端颠倒过来，或者直接建成卷积形</a:t>
            </a:r>
            <a:endParaRPr lang="zh-CN" altLang="en-US" sz="2800">
              <a:solidFill>
                <a:schemeClr val="bg1"/>
              </a:solidFill>
              <a:latin typeface="Calibri" panose="020F050202020403020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6775" y="1767840"/>
            <a:ext cx="10458450" cy="3322955"/>
          </a:xfrm>
          <a:prstGeom prst="rect">
            <a:avLst/>
          </a:prstGeom>
          <a:noFill/>
          <a:ln w="9525">
            <a:noFill/>
            <a:miter/>
          </a:ln>
        </p:spPr>
        <p:txBody>
          <a:bodyPr wrap="square" anchor="t">
            <a:spAutoFit/>
          </a:bodyPr>
          <a:lstStyle/>
          <a:p>
            <a:pPr lvl="0" indent="601345" fontAlgn="auto">
              <a:lnSpc>
                <a:spcPct val="150000"/>
              </a:lnSpc>
            </a:pPr>
            <a:r>
              <a:rPr lang="en-US" altLang="zh-CN" sz="2800">
                <a:solidFill>
                  <a:schemeClr val="bg1"/>
                </a:solidFill>
                <a:latin typeface="Calibri" panose="020F0502020204030204" charset="0"/>
                <a:ea typeface="宋体" panose="02010600030101010101" pitchFamily="2" charset="-122"/>
              </a:rPr>
              <a:t>BASHU 2445 </a:t>
            </a:r>
            <a:r>
              <a:rPr lang="zh-CN" altLang="en-US" sz="2800">
                <a:solidFill>
                  <a:schemeClr val="bg1"/>
                </a:solidFill>
                <a:latin typeface="Calibri" panose="020F0502020204030204" charset="0"/>
                <a:ea typeface="宋体" panose="02010600030101010101" pitchFamily="2" charset="-122"/>
              </a:rPr>
              <a:t>餐巾问题</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一家餐厅在相继的</a:t>
            </a:r>
            <a:r>
              <a:rPr lang="en-US" altLang="zh-CN" sz="2800">
                <a:solidFill>
                  <a:schemeClr val="bg1"/>
                </a:solidFill>
                <a:latin typeface="Calibri" panose="020F0502020204030204" charset="0"/>
                <a:ea typeface="宋体" panose="02010600030101010101" pitchFamily="2" charset="-122"/>
              </a:rPr>
              <a:t>N</a:t>
            </a:r>
            <a:r>
              <a:rPr lang="zh-CN" altLang="en-US" sz="2800">
                <a:solidFill>
                  <a:schemeClr val="bg1"/>
                </a:solidFill>
                <a:latin typeface="Calibri" panose="020F0502020204030204" charset="0"/>
                <a:ea typeface="宋体" panose="02010600030101010101" pitchFamily="2" charset="-122"/>
              </a:rPr>
              <a:t>天里，每天要用</a:t>
            </a:r>
            <a:r>
              <a:rPr lang="en-US" altLang="zh-CN" sz="2800">
                <a:solidFill>
                  <a:schemeClr val="bg1"/>
                </a:solidFill>
                <a:latin typeface="Calibri" panose="020F0502020204030204" charset="0"/>
                <a:ea typeface="宋体" panose="02010600030101010101" pitchFamily="2" charset="-122"/>
              </a:rPr>
              <a:t>ri</a:t>
            </a:r>
            <a:r>
              <a:rPr lang="zh-CN" altLang="en-US" sz="2800">
                <a:solidFill>
                  <a:schemeClr val="bg1"/>
                </a:solidFill>
                <a:latin typeface="Calibri" panose="020F0502020204030204" charset="0"/>
                <a:ea typeface="宋体" panose="02010600030101010101" pitchFamily="2" charset="-122"/>
              </a:rPr>
              <a:t>块餐巾。餐厅可以选择购买新的餐巾，每块费用为</a:t>
            </a:r>
            <a:r>
              <a:rPr lang="en-US" altLang="zh-CN" sz="2800">
                <a:solidFill>
                  <a:schemeClr val="bg1"/>
                </a:solidFill>
                <a:latin typeface="Calibri" panose="020F0502020204030204" charset="0"/>
                <a:ea typeface="宋体" panose="02010600030101010101" pitchFamily="2" charset="-122"/>
              </a:rPr>
              <a:t>p</a:t>
            </a:r>
            <a:r>
              <a:rPr lang="zh-CN" altLang="en-US" sz="2800">
                <a:solidFill>
                  <a:schemeClr val="bg1"/>
                </a:solidFill>
                <a:latin typeface="Calibri" panose="020F0502020204030204" charset="0"/>
                <a:ea typeface="宋体" panose="02010600030101010101" pitchFamily="2" charset="-122"/>
              </a:rPr>
              <a:t>元，也可以选择把旧餐巾送到快洗部，洗一块</a:t>
            </a:r>
            <a:r>
              <a:rPr lang="en-US" altLang="zh-CN" sz="2800">
                <a:solidFill>
                  <a:schemeClr val="bg1"/>
                </a:solidFill>
                <a:latin typeface="Calibri" panose="020F0502020204030204" charset="0"/>
                <a:ea typeface="宋体" panose="02010600030101010101" pitchFamily="2" charset="-122"/>
              </a:rPr>
              <a:t>m</a:t>
            </a:r>
            <a:r>
              <a:rPr lang="zh-CN" altLang="en-US" sz="2800">
                <a:solidFill>
                  <a:schemeClr val="bg1"/>
                </a:solidFill>
                <a:latin typeface="Calibri" panose="020F0502020204030204" charset="0"/>
                <a:ea typeface="宋体" panose="02010600030101010101" pitchFamily="2" charset="-122"/>
              </a:rPr>
              <a:t>天，费用为</a:t>
            </a:r>
            <a:r>
              <a:rPr lang="en-US" altLang="zh-CN" sz="2800">
                <a:solidFill>
                  <a:schemeClr val="bg1"/>
                </a:solidFill>
                <a:latin typeface="Calibri" panose="020F0502020204030204" charset="0"/>
                <a:ea typeface="宋体" panose="02010600030101010101" pitchFamily="2" charset="-122"/>
              </a:rPr>
              <a:t>f</a:t>
            </a:r>
            <a:r>
              <a:rPr lang="zh-CN" altLang="en-US" sz="2800">
                <a:solidFill>
                  <a:schemeClr val="bg1"/>
                </a:solidFill>
                <a:latin typeface="Calibri" panose="020F0502020204030204" charset="0"/>
                <a:ea typeface="宋体" panose="02010600030101010101" pitchFamily="2" charset="-122"/>
              </a:rPr>
              <a:t>元，或者送到慢洗部，洗一块</a:t>
            </a:r>
            <a:r>
              <a:rPr lang="en-US" altLang="zh-CN" sz="2800">
                <a:solidFill>
                  <a:schemeClr val="bg1"/>
                </a:solidFill>
                <a:latin typeface="Calibri" panose="020F0502020204030204" charset="0"/>
                <a:ea typeface="宋体" panose="02010600030101010101" pitchFamily="2" charset="-122"/>
              </a:rPr>
              <a:t>n</a:t>
            </a:r>
            <a:r>
              <a:rPr lang="zh-CN" altLang="en-US" sz="2800">
                <a:solidFill>
                  <a:schemeClr val="bg1"/>
                </a:solidFill>
                <a:latin typeface="Calibri" panose="020F0502020204030204" charset="0"/>
                <a:ea typeface="宋体" panose="02010600030101010101" pitchFamily="2" charset="-122"/>
              </a:rPr>
              <a:t>天，费用为</a:t>
            </a:r>
            <a:r>
              <a:rPr lang="en-US" altLang="zh-CN" sz="2800">
                <a:solidFill>
                  <a:schemeClr val="bg1"/>
                </a:solidFill>
                <a:latin typeface="Calibri" panose="020F0502020204030204" charset="0"/>
                <a:ea typeface="宋体" panose="02010600030101010101" pitchFamily="2" charset="-122"/>
              </a:rPr>
              <a:t>s</a:t>
            </a:r>
            <a:r>
              <a:rPr lang="zh-CN" altLang="en-US" sz="2800">
                <a:solidFill>
                  <a:schemeClr val="bg1"/>
                </a:solidFill>
                <a:latin typeface="Calibri" panose="020F0502020204030204" charset="0"/>
                <a:ea typeface="宋体" panose="02010600030101010101" pitchFamily="2" charset="-122"/>
              </a:rPr>
              <a:t>元。问满足</a:t>
            </a:r>
            <a:r>
              <a:rPr lang="en-US" altLang="zh-CN" sz="2800">
                <a:solidFill>
                  <a:schemeClr val="bg1"/>
                </a:solidFill>
                <a:latin typeface="Calibri" panose="020F0502020204030204" charset="0"/>
                <a:ea typeface="宋体" panose="02010600030101010101" pitchFamily="2" charset="-122"/>
              </a:rPr>
              <a:t>n</a:t>
            </a:r>
            <a:r>
              <a:rPr lang="zh-CN" altLang="en-US" sz="2800">
                <a:solidFill>
                  <a:schemeClr val="bg1"/>
                </a:solidFill>
                <a:latin typeface="Calibri" panose="020F0502020204030204" charset="0"/>
                <a:ea typeface="宋体" panose="02010600030101010101" pitchFamily="2" charset="-122"/>
              </a:rPr>
              <a:t>天要求的最小花费。</a:t>
            </a:r>
            <a:endParaRPr lang="zh-CN" altLang="en-US" sz="2800">
              <a:solidFill>
                <a:schemeClr val="bg1"/>
              </a:solidFill>
              <a:latin typeface="Calibri" panose="020F050202020403020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9600" y="798195"/>
            <a:ext cx="10458450" cy="5262245"/>
          </a:xfrm>
          <a:prstGeom prst="rect">
            <a:avLst/>
          </a:prstGeom>
          <a:noFill/>
          <a:ln w="9525">
            <a:noFill/>
            <a:miter/>
          </a:ln>
        </p:spPr>
        <p:txBody>
          <a:bodyPr wrap="square" anchor="t">
            <a:spAutoFit/>
          </a:bodyPr>
          <a:lstStyle/>
          <a:p>
            <a:pPr lvl="0" indent="601345" fontAlgn="auto">
              <a:lnSpc>
                <a:spcPct val="150000"/>
              </a:lnSpc>
            </a:pPr>
            <a:r>
              <a:rPr lang="zh-CN" sz="2800">
                <a:solidFill>
                  <a:schemeClr val="bg1"/>
                </a:solidFill>
                <a:latin typeface="Calibri" panose="020F0502020204030204" charset="0"/>
                <a:ea typeface="宋体" panose="02010600030101010101" pitchFamily="2" charset="-122"/>
              </a:rPr>
              <a:t>将每天拆成两个点</a:t>
            </a:r>
            <a:r>
              <a:rPr lang="en-US" altLang="zh-CN" sz="2800">
                <a:solidFill>
                  <a:schemeClr val="bg1"/>
                </a:solidFill>
                <a:latin typeface="Calibri" panose="020F0502020204030204" charset="0"/>
                <a:ea typeface="宋体" panose="02010600030101010101" pitchFamily="2" charset="-122"/>
              </a:rPr>
              <a:t>i</a:t>
            </a:r>
            <a:r>
              <a:rPr lang="zh-CN" altLang="en-US" sz="2800">
                <a:solidFill>
                  <a:schemeClr val="bg1"/>
                </a:solidFill>
                <a:latin typeface="Calibri" panose="020F0502020204030204" charset="0"/>
                <a:ea typeface="宋体" panose="02010600030101010101" pitchFamily="2" charset="-122"/>
              </a:rPr>
              <a:t>，</a:t>
            </a:r>
            <a:r>
              <a:rPr lang="en-US" altLang="zh-CN" sz="2800">
                <a:solidFill>
                  <a:schemeClr val="bg1"/>
                </a:solidFill>
                <a:latin typeface="Calibri" panose="020F0502020204030204" charset="0"/>
                <a:ea typeface="宋体" panose="02010600030101010101" pitchFamily="2" charset="-122"/>
              </a:rPr>
              <a:t>i'</a:t>
            </a:r>
            <a:r>
              <a:rPr lang="zh-CN" altLang="en-US" sz="2800">
                <a:solidFill>
                  <a:schemeClr val="bg1"/>
                </a:solidFill>
                <a:latin typeface="Calibri" panose="020F0502020204030204" charset="0"/>
                <a:ea typeface="宋体" panose="02010600030101010101" pitchFamily="2" charset="-122"/>
              </a:rPr>
              <a:t>，表示第</a:t>
            </a:r>
            <a:r>
              <a:rPr lang="en-US" altLang="zh-CN" sz="2800">
                <a:solidFill>
                  <a:schemeClr val="bg1"/>
                </a:solidFill>
                <a:latin typeface="Calibri" panose="020F0502020204030204" charset="0"/>
                <a:ea typeface="宋体" panose="02010600030101010101" pitchFamily="2" charset="-122"/>
              </a:rPr>
              <a:t>i</a:t>
            </a:r>
            <a:r>
              <a:rPr lang="zh-CN" altLang="en-US" sz="2800">
                <a:solidFill>
                  <a:schemeClr val="bg1"/>
                </a:solidFill>
                <a:latin typeface="Calibri" panose="020F0502020204030204" charset="0"/>
                <a:ea typeface="宋体" panose="02010600030101010101" pitchFamily="2" charset="-122"/>
              </a:rPr>
              <a:t>天干净餐巾与旧餐巾的情况。</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zh-CN" altLang="en-US" sz="2800">
                <a:solidFill>
                  <a:schemeClr val="bg1"/>
                </a:solidFill>
                <a:latin typeface="Calibri" panose="020F0502020204030204" charset="0"/>
                <a:ea typeface="宋体" panose="02010600030101010101" pitchFamily="2" charset="-122"/>
              </a:rPr>
              <a:t>加如下</a:t>
            </a:r>
            <a:r>
              <a:rPr lang="en-US" altLang="zh-CN" sz="2800">
                <a:solidFill>
                  <a:schemeClr val="bg1"/>
                </a:solidFill>
                <a:latin typeface="Calibri" panose="020F0502020204030204" charset="0"/>
                <a:ea typeface="宋体" panose="02010600030101010101" pitchFamily="2" charset="-122"/>
              </a:rPr>
              <a:t>6</a:t>
            </a:r>
            <a:r>
              <a:rPr lang="zh-CN" altLang="en-US" sz="2800">
                <a:solidFill>
                  <a:schemeClr val="bg1"/>
                </a:solidFill>
                <a:latin typeface="Calibri" panose="020F0502020204030204" charset="0"/>
                <a:ea typeface="宋体" panose="02010600030101010101" pitchFamily="2" charset="-122"/>
              </a:rPr>
              <a:t>种边。</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en-US" altLang="zh-CN" sz="2800">
                <a:solidFill>
                  <a:schemeClr val="bg1"/>
                </a:solidFill>
                <a:latin typeface="Calibri" panose="020F0502020204030204" charset="0"/>
                <a:ea typeface="宋体" panose="02010600030101010101" pitchFamily="2" charset="-122"/>
              </a:rPr>
              <a:t>(s,i,r</a:t>
            </a:r>
            <a:r>
              <a:rPr lang="en-US" altLang="zh-CN" sz="2800" baseline="-25000">
                <a:solidFill>
                  <a:schemeClr val="bg1"/>
                </a:solidFill>
                <a:latin typeface="Calibri" panose="020F0502020204030204" charset="0"/>
                <a:ea typeface="宋体" panose="02010600030101010101" pitchFamily="2" charset="-122"/>
              </a:rPr>
              <a:t>i</a:t>
            </a:r>
            <a:r>
              <a:rPr lang="en-US" altLang="zh-CN" sz="2800">
                <a:solidFill>
                  <a:schemeClr val="bg1"/>
                </a:solidFill>
                <a:latin typeface="Calibri" panose="020F0502020204030204" charset="0"/>
                <a:ea typeface="宋体" panose="02010600030101010101" pitchFamily="2" charset="-122"/>
              </a:rPr>
              <a:t>,p)——</a:t>
            </a:r>
            <a:r>
              <a:rPr lang="zh-CN" altLang="en-US" sz="2800">
                <a:solidFill>
                  <a:schemeClr val="bg1"/>
                </a:solidFill>
                <a:latin typeface="Calibri" panose="020F0502020204030204" charset="0"/>
                <a:ea typeface="宋体" panose="02010600030101010101" pitchFamily="2" charset="-122"/>
              </a:rPr>
              <a:t>第</a:t>
            </a:r>
            <a:r>
              <a:rPr lang="en-US" altLang="zh-CN" sz="2800">
                <a:solidFill>
                  <a:schemeClr val="bg1"/>
                </a:solidFill>
                <a:latin typeface="Calibri" panose="020F0502020204030204" charset="0"/>
                <a:ea typeface="宋体" panose="02010600030101010101" pitchFamily="2" charset="-122"/>
              </a:rPr>
              <a:t>i</a:t>
            </a:r>
            <a:r>
              <a:rPr lang="zh-CN" altLang="en-US" sz="2800">
                <a:solidFill>
                  <a:schemeClr val="bg1"/>
                </a:solidFill>
                <a:latin typeface="Calibri" panose="020F0502020204030204" charset="0"/>
                <a:ea typeface="宋体" panose="02010600030101010101" pitchFamily="2" charset="-122"/>
              </a:rPr>
              <a:t>天最多有必要买</a:t>
            </a:r>
            <a:r>
              <a:rPr lang="en-US" altLang="zh-CN" sz="2800">
                <a:solidFill>
                  <a:schemeClr val="bg1"/>
                </a:solidFill>
                <a:latin typeface="Calibri" panose="020F0502020204030204" charset="0"/>
                <a:ea typeface="宋体" panose="02010600030101010101" pitchFamily="2" charset="-122"/>
              </a:rPr>
              <a:t>r</a:t>
            </a:r>
            <a:r>
              <a:rPr lang="en-US" altLang="zh-CN" sz="2800" baseline="-25000">
                <a:solidFill>
                  <a:schemeClr val="bg1"/>
                </a:solidFill>
                <a:latin typeface="Calibri" panose="020F0502020204030204" charset="0"/>
                <a:ea typeface="宋体" panose="02010600030101010101" pitchFamily="2" charset="-122"/>
              </a:rPr>
              <a:t>i</a:t>
            </a:r>
            <a:r>
              <a:rPr lang="zh-CN" altLang="en-US" sz="2800">
                <a:solidFill>
                  <a:schemeClr val="bg1"/>
                </a:solidFill>
                <a:latin typeface="Calibri" panose="020F0502020204030204" charset="0"/>
                <a:ea typeface="宋体" panose="02010600030101010101" pitchFamily="2" charset="-122"/>
              </a:rPr>
              <a:t>个餐巾，价格为</a:t>
            </a:r>
            <a:r>
              <a:rPr lang="en-US" altLang="zh-CN" sz="2800">
                <a:solidFill>
                  <a:schemeClr val="bg1"/>
                </a:solidFill>
                <a:latin typeface="Calibri" panose="020F0502020204030204" charset="0"/>
                <a:ea typeface="宋体" panose="02010600030101010101" pitchFamily="2" charset="-122"/>
              </a:rPr>
              <a:t>p</a:t>
            </a:r>
            <a:r>
              <a:rPr lang="zh-CN" altLang="en-US" sz="2800">
                <a:solidFill>
                  <a:schemeClr val="bg1"/>
                </a:solidFill>
                <a:latin typeface="Calibri" panose="020F0502020204030204" charset="0"/>
                <a:ea typeface="宋体" panose="02010600030101010101" pitchFamily="2" charset="-122"/>
              </a:rPr>
              <a:t>。</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en-US" altLang="zh-CN" sz="2800">
                <a:solidFill>
                  <a:schemeClr val="bg1"/>
                </a:solidFill>
                <a:latin typeface="Calibri" panose="020F0502020204030204" charset="0"/>
                <a:ea typeface="宋体" panose="02010600030101010101" pitchFamily="2" charset="-122"/>
              </a:rPr>
              <a:t>(i,t,r</a:t>
            </a:r>
            <a:r>
              <a:rPr lang="en-US" altLang="zh-CN" sz="2800" baseline="-25000">
                <a:solidFill>
                  <a:schemeClr val="bg1"/>
                </a:solidFill>
                <a:latin typeface="Calibri" panose="020F0502020204030204" charset="0"/>
                <a:ea typeface="宋体" panose="02010600030101010101" pitchFamily="2" charset="-122"/>
              </a:rPr>
              <a:t>i</a:t>
            </a:r>
            <a:r>
              <a:rPr lang="en-US" altLang="zh-CN" sz="2800">
                <a:solidFill>
                  <a:schemeClr val="bg1"/>
                </a:solidFill>
                <a:latin typeface="Calibri" panose="020F0502020204030204" charset="0"/>
                <a:ea typeface="宋体" panose="02010600030101010101" pitchFamily="2" charset="-122"/>
              </a:rPr>
              <a:t>,0)——</a:t>
            </a:r>
            <a:r>
              <a:rPr lang="zh-CN" altLang="en-US" sz="2800">
                <a:solidFill>
                  <a:schemeClr val="bg1"/>
                </a:solidFill>
                <a:latin typeface="Calibri" panose="020F0502020204030204" charset="0"/>
                <a:ea typeface="宋体" panose="02010600030101010101" pitchFamily="2" charset="-122"/>
              </a:rPr>
              <a:t>第</a:t>
            </a:r>
            <a:r>
              <a:rPr lang="en-US" altLang="zh-CN" sz="2800">
                <a:solidFill>
                  <a:schemeClr val="bg1"/>
                </a:solidFill>
                <a:latin typeface="Calibri" panose="020F0502020204030204" charset="0"/>
                <a:ea typeface="宋体" panose="02010600030101010101" pitchFamily="2" charset="-122"/>
              </a:rPr>
              <a:t>i</a:t>
            </a:r>
            <a:r>
              <a:rPr lang="zh-CN" altLang="en-US" sz="2800">
                <a:solidFill>
                  <a:schemeClr val="bg1"/>
                </a:solidFill>
                <a:latin typeface="Calibri" panose="020F0502020204030204" charset="0"/>
                <a:ea typeface="宋体" panose="02010600030101010101" pitchFamily="2" charset="-122"/>
              </a:rPr>
              <a:t>天需要</a:t>
            </a:r>
            <a:r>
              <a:rPr lang="en-US" altLang="zh-CN" sz="2800">
                <a:solidFill>
                  <a:schemeClr val="bg1"/>
                </a:solidFill>
                <a:latin typeface="Calibri" panose="020F0502020204030204" charset="0"/>
                <a:ea typeface="宋体" panose="02010600030101010101" pitchFamily="2" charset="-122"/>
              </a:rPr>
              <a:t>r</a:t>
            </a:r>
            <a:r>
              <a:rPr lang="en-US" altLang="zh-CN" sz="2800" baseline="-25000">
                <a:solidFill>
                  <a:schemeClr val="bg1"/>
                </a:solidFill>
                <a:latin typeface="Calibri" panose="020F0502020204030204" charset="0"/>
                <a:ea typeface="宋体" panose="02010600030101010101" pitchFamily="2" charset="-122"/>
              </a:rPr>
              <a:t>i</a:t>
            </a:r>
            <a:r>
              <a:rPr lang="zh-CN" altLang="en-US" sz="2800">
                <a:solidFill>
                  <a:schemeClr val="bg1"/>
                </a:solidFill>
                <a:latin typeface="Calibri" panose="020F0502020204030204" charset="0"/>
                <a:ea typeface="宋体" panose="02010600030101010101" pitchFamily="2" charset="-122"/>
              </a:rPr>
              <a:t>块餐巾。</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en-US" altLang="zh-CN" sz="2800">
                <a:solidFill>
                  <a:schemeClr val="bg1"/>
                </a:solidFill>
                <a:latin typeface="Calibri" panose="020F0502020204030204" charset="0"/>
                <a:ea typeface="宋体" panose="02010600030101010101" pitchFamily="2" charset="-122"/>
              </a:rPr>
              <a:t>(s,i',r</a:t>
            </a:r>
            <a:r>
              <a:rPr lang="en-US" altLang="zh-CN" sz="2800" baseline="-25000">
                <a:solidFill>
                  <a:schemeClr val="bg1"/>
                </a:solidFill>
                <a:latin typeface="Calibri" panose="020F0502020204030204" charset="0"/>
                <a:ea typeface="宋体" panose="02010600030101010101" pitchFamily="2" charset="-122"/>
              </a:rPr>
              <a:t>i</a:t>
            </a:r>
            <a:r>
              <a:rPr lang="en-US" altLang="zh-CN" sz="2800">
                <a:solidFill>
                  <a:schemeClr val="bg1"/>
                </a:solidFill>
                <a:latin typeface="Calibri" panose="020F0502020204030204" charset="0"/>
                <a:ea typeface="宋体" panose="02010600030101010101" pitchFamily="2" charset="-122"/>
              </a:rPr>
              <a:t>,0)——</a:t>
            </a:r>
            <a:r>
              <a:rPr lang="zh-CN" altLang="en-US" sz="2800">
                <a:solidFill>
                  <a:schemeClr val="bg1"/>
                </a:solidFill>
                <a:latin typeface="Calibri" panose="020F0502020204030204" charset="0"/>
                <a:ea typeface="宋体" panose="02010600030101010101" pitchFamily="2" charset="-122"/>
              </a:rPr>
              <a:t>第</a:t>
            </a:r>
            <a:r>
              <a:rPr lang="en-US" altLang="zh-CN" sz="2800">
                <a:solidFill>
                  <a:schemeClr val="bg1"/>
                </a:solidFill>
                <a:latin typeface="Calibri" panose="020F0502020204030204" charset="0"/>
                <a:ea typeface="宋体" panose="02010600030101010101" pitchFamily="2" charset="-122"/>
              </a:rPr>
              <a:t>i</a:t>
            </a:r>
            <a:r>
              <a:rPr lang="zh-CN" altLang="en-US" sz="2800">
                <a:solidFill>
                  <a:schemeClr val="bg1"/>
                </a:solidFill>
                <a:latin typeface="Calibri" panose="020F0502020204030204" charset="0"/>
                <a:ea typeface="宋体" panose="02010600030101010101" pitchFamily="2" charset="-122"/>
              </a:rPr>
              <a:t>天用剩的</a:t>
            </a:r>
            <a:r>
              <a:rPr lang="en-US" altLang="zh-CN" sz="2800">
                <a:solidFill>
                  <a:schemeClr val="bg1"/>
                </a:solidFill>
                <a:latin typeface="Calibri" panose="020F0502020204030204" charset="0"/>
                <a:ea typeface="宋体" panose="02010600030101010101" pitchFamily="2" charset="-122"/>
              </a:rPr>
              <a:t>r</a:t>
            </a:r>
            <a:r>
              <a:rPr lang="en-US" altLang="zh-CN" sz="2800" baseline="-25000">
                <a:solidFill>
                  <a:schemeClr val="bg1"/>
                </a:solidFill>
                <a:latin typeface="Calibri" panose="020F0502020204030204" charset="0"/>
                <a:ea typeface="宋体" panose="02010600030101010101" pitchFamily="2" charset="-122"/>
              </a:rPr>
              <a:t>i</a:t>
            </a:r>
            <a:r>
              <a:rPr lang="zh-CN" altLang="en-US" sz="2800">
                <a:solidFill>
                  <a:schemeClr val="bg1"/>
                </a:solidFill>
                <a:latin typeface="Calibri" panose="020F0502020204030204" charset="0"/>
                <a:ea typeface="宋体" panose="02010600030101010101" pitchFamily="2" charset="-122"/>
              </a:rPr>
              <a:t>块旧餐巾可待处理。</a:t>
            </a:r>
            <a:endParaRPr lang="zh-CN" altLang="en-US" sz="2800">
              <a:solidFill>
                <a:schemeClr val="bg1"/>
              </a:solidFill>
              <a:latin typeface="Calibri" panose="020F0502020204030204" charset="0"/>
              <a:ea typeface="宋体" panose="02010600030101010101" pitchFamily="2" charset="-122"/>
            </a:endParaRPr>
          </a:p>
          <a:p>
            <a:pPr lvl="0" indent="601345" fontAlgn="auto">
              <a:lnSpc>
                <a:spcPct val="150000"/>
              </a:lnSpc>
            </a:pPr>
            <a:r>
              <a:rPr lang="en-US" altLang="zh-CN" sz="2800">
                <a:solidFill>
                  <a:schemeClr val="bg1"/>
                </a:solidFill>
                <a:latin typeface="Calibri" panose="020F0502020204030204" charset="0"/>
                <a:ea typeface="宋体" panose="02010600030101010101" pitchFamily="2" charset="-122"/>
                <a:sym typeface="+mn-ea"/>
              </a:rPr>
              <a:t>(i',i+m,+∞,f)——</a:t>
            </a:r>
            <a:r>
              <a:rPr lang="zh-CN" altLang="en-US" sz="2800">
                <a:solidFill>
                  <a:schemeClr val="bg1"/>
                </a:solidFill>
                <a:latin typeface="Calibri" panose="020F0502020204030204" charset="0"/>
                <a:ea typeface="宋体" panose="02010600030101010101" pitchFamily="2" charset="-122"/>
                <a:sym typeface="+mn-ea"/>
              </a:rPr>
              <a:t>第</a:t>
            </a:r>
            <a:r>
              <a:rPr lang="en-US" altLang="zh-CN" sz="2800">
                <a:solidFill>
                  <a:schemeClr val="bg1"/>
                </a:solidFill>
                <a:latin typeface="Calibri" panose="020F0502020204030204" charset="0"/>
                <a:ea typeface="宋体" panose="02010600030101010101" pitchFamily="2" charset="-122"/>
                <a:sym typeface="+mn-ea"/>
              </a:rPr>
              <a:t>i</a:t>
            </a:r>
            <a:r>
              <a:rPr lang="zh-CN" altLang="en-US" sz="2800">
                <a:solidFill>
                  <a:schemeClr val="bg1"/>
                </a:solidFill>
                <a:latin typeface="Calibri" panose="020F0502020204030204" charset="0"/>
                <a:ea typeface="宋体" panose="02010600030101010101" pitchFamily="2" charset="-122"/>
                <a:sym typeface="+mn-ea"/>
              </a:rPr>
              <a:t>天的旧餐巾可快洗后送至</a:t>
            </a:r>
            <a:r>
              <a:rPr lang="en-US" altLang="zh-CN" sz="2800">
                <a:solidFill>
                  <a:schemeClr val="bg1"/>
                </a:solidFill>
                <a:latin typeface="Calibri" panose="020F0502020204030204" charset="0"/>
                <a:ea typeface="宋体" panose="02010600030101010101" pitchFamily="2" charset="-122"/>
                <a:sym typeface="+mn-ea"/>
              </a:rPr>
              <a:t>i+m</a:t>
            </a:r>
            <a:r>
              <a:rPr lang="zh-CN" altLang="en-US" sz="2800">
                <a:solidFill>
                  <a:schemeClr val="bg1"/>
                </a:solidFill>
                <a:latin typeface="Calibri" panose="020F0502020204030204" charset="0"/>
                <a:ea typeface="宋体" panose="02010600030101010101" pitchFamily="2" charset="-122"/>
                <a:sym typeface="+mn-ea"/>
              </a:rPr>
              <a:t>天，费用为</a:t>
            </a:r>
            <a:r>
              <a:rPr lang="en-US" altLang="zh-CN" sz="2800">
                <a:solidFill>
                  <a:schemeClr val="bg1"/>
                </a:solidFill>
                <a:latin typeface="Calibri" panose="020F0502020204030204" charset="0"/>
                <a:ea typeface="宋体" panose="02010600030101010101" pitchFamily="2" charset="-122"/>
                <a:sym typeface="+mn-ea"/>
              </a:rPr>
              <a:t>f</a:t>
            </a:r>
            <a:endParaRPr lang="en-US" altLang="zh-CN" sz="28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en-US" altLang="zh-CN" sz="2800">
                <a:solidFill>
                  <a:schemeClr val="bg1"/>
                </a:solidFill>
                <a:latin typeface="Calibri" panose="020F0502020204030204" charset="0"/>
                <a:ea typeface="宋体" panose="02010600030101010101" pitchFamily="2" charset="-122"/>
                <a:sym typeface="+mn-ea"/>
              </a:rPr>
              <a:t>(i',i+n,+∞,s)——</a:t>
            </a:r>
            <a:r>
              <a:rPr lang="zh-CN" altLang="en-US" sz="2800">
                <a:solidFill>
                  <a:schemeClr val="bg1"/>
                </a:solidFill>
                <a:latin typeface="Calibri" panose="020F0502020204030204" charset="0"/>
                <a:ea typeface="宋体" panose="02010600030101010101" pitchFamily="2" charset="-122"/>
                <a:sym typeface="+mn-ea"/>
              </a:rPr>
              <a:t>第</a:t>
            </a:r>
            <a:r>
              <a:rPr lang="en-US" altLang="zh-CN" sz="2800">
                <a:solidFill>
                  <a:schemeClr val="bg1"/>
                </a:solidFill>
                <a:latin typeface="Calibri" panose="020F0502020204030204" charset="0"/>
                <a:ea typeface="宋体" panose="02010600030101010101" pitchFamily="2" charset="-122"/>
                <a:sym typeface="+mn-ea"/>
              </a:rPr>
              <a:t>i</a:t>
            </a:r>
            <a:r>
              <a:rPr lang="zh-CN" altLang="en-US" sz="2800">
                <a:solidFill>
                  <a:schemeClr val="bg1"/>
                </a:solidFill>
                <a:latin typeface="Calibri" panose="020F0502020204030204" charset="0"/>
                <a:ea typeface="宋体" panose="02010600030101010101" pitchFamily="2" charset="-122"/>
                <a:sym typeface="+mn-ea"/>
              </a:rPr>
              <a:t>天的旧餐巾可慢洗后送至</a:t>
            </a:r>
            <a:r>
              <a:rPr lang="en-US" altLang="zh-CN" sz="2800">
                <a:solidFill>
                  <a:schemeClr val="bg1"/>
                </a:solidFill>
                <a:latin typeface="Calibri" panose="020F0502020204030204" charset="0"/>
                <a:ea typeface="宋体" panose="02010600030101010101" pitchFamily="2" charset="-122"/>
                <a:sym typeface="+mn-ea"/>
              </a:rPr>
              <a:t>i+n</a:t>
            </a:r>
            <a:r>
              <a:rPr lang="zh-CN" altLang="en-US" sz="2800">
                <a:solidFill>
                  <a:schemeClr val="bg1"/>
                </a:solidFill>
                <a:latin typeface="Calibri" panose="020F0502020204030204" charset="0"/>
                <a:ea typeface="宋体" panose="02010600030101010101" pitchFamily="2" charset="-122"/>
                <a:sym typeface="+mn-ea"/>
              </a:rPr>
              <a:t>天，费用为</a:t>
            </a:r>
            <a:r>
              <a:rPr lang="en-US" altLang="zh-CN" sz="2800">
                <a:solidFill>
                  <a:schemeClr val="bg1"/>
                </a:solidFill>
                <a:latin typeface="Calibri" panose="020F0502020204030204" charset="0"/>
                <a:ea typeface="宋体" panose="02010600030101010101" pitchFamily="2" charset="-122"/>
                <a:sym typeface="+mn-ea"/>
              </a:rPr>
              <a:t>s</a:t>
            </a:r>
            <a:endParaRPr lang="en-US" altLang="zh-CN" sz="28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en-US" altLang="zh-CN" sz="2800">
                <a:solidFill>
                  <a:schemeClr val="bg1"/>
                </a:solidFill>
                <a:latin typeface="Calibri" panose="020F0502020204030204" charset="0"/>
                <a:ea typeface="宋体" panose="02010600030101010101" pitchFamily="2" charset="-122"/>
                <a:sym typeface="+mn-ea"/>
              </a:rPr>
              <a:t>(i‘,(i+1)',+∞,0)——</a:t>
            </a:r>
            <a:r>
              <a:rPr lang="zh-CN" altLang="en-US" sz="2800">
                <a:solidFill>
                  <a:schemeClr val="bg1"/>
                </a:solidFill>
                <a:latin typeface="Calibri" panose="020F0502020204030204" charset="0"/>
                <a:ea typeface="宋体" panose="02010600030101010101" pitchFamily="2" charset="-122"/>
                <a:sym typeface="+mn-ea"/>
              </a:rPr>
              <a:t>第</a:t>
            </a:r>
            <a:r>
              <a:rPr lang="en-US" altLang="zh-CN" sz="2800">
                <a:solidFill>
                  <a:schemeClr val="bg1"/>
                </a:solidFill>
                <a:latin typeface="Calibri" panose="020F0502020204030204" charset="0"/>
                <a:ea typeface="宋体" panose="02010600030101010101" pitchFamily="2" charset="-122"/>
                <a:sym typeface="+mn-ea"/>
              </a:rPr>
              <a:t>i</a:t>
            </a:r>
            <a:r>
              <a:rPr lang="zh-CN" altLang="en-US" sz="2800">
                <a:solidFill>
                  <a:schemeClr val="bg1"/>
                </a:solidFill>
                <a:latin typeface="Calibri" panose="020F0502020204030204" charset="0"/>
                <a:ea typeface="宋体" panose="02010600030101010101" pitchFamily="2" charset="-122"/>
                <a:sym typeface="+mn-ea"/>
              </a:rPr>
              <a:t>天的旧毛巾可等到次日再解决。</a:t>
            </a:r>
            <a:endParaRPr lang="zh-CN" altLang="en-US" sz="2800">
              <a:solidFill>
                <a:schemeClr val="bg1"/>
              </a:solidFill>
              <a:latin typeface="Calibri" panose="020F0502020204030204" charset="0"/>
              <a:ea typeface="宋体" panose="02010600030101010101" pitchFamily="2" charset="-122"/>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257810" y="354330"/>
            <a:ext cx="11676380" cy="1692910"/>
          </a:xfrm>
          <a:prstGeom prst="rect">
            <a:avLst/>
          </a:prstGeom>
        </p:spPr>
      </p:pic>
      <p:sp>
        <p:nvSpPr>
          <p:cNvPr id="7" name="文本框 6"/>
          <p:cNvSpPr txBox="1"/>
          <p:nvPr/>
        </p:nvSpPr>
        <p:spPr>
          <a:xfrm>
            <a:off x="609600" y="798195"/>
            <a:ext cx="10458450" cy="6185535"/>
          </a:xfrm>
          <a:prstGeom prst="rect">
            <a:avLst/>
          </a:prstGeom>
          <a:noFill/>
          <a:ln w="9525">
            <a:noFill/>
            <a:miter/>
          </a:ln>
        </p:spPr>
        <p:txBody>
          <a:bodyPr wrap="square" anchor="t">
            <a:spAutoFit/>
          </a:bodyPr>
          <a:p>
            <a:pPr lvl="0" indent="601345" fontAlgn="auto">
              <a:lnSpc>
                <a:spcPct val="150000"/>
              </a:lnSpc>
            </a:pPr>
            <a:endParaRPr lang="zh-CN" altLang="en-US" sz="28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altLang="en-US" sz="28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600">
                <a:solidFill>
                  <a:schemeClr val="bg1"/>
                </a:solidFill>
                <a:latin typeface="Calibri" panose="020F0502020204030204" charset="0"/>
                <a:ea typeface="宋体" panose="02010600030101010101" pitchFamily="2" charset="-122"/>
                <a:sym typeface="+mn-ea"/>
              </a:rPr>
              <a:t>因为</a:t>
            </a:r>
            <a:r>
              <a:rPr lang="en-US" altLang="zh-CN" sz="2600">
                <a:solidFill>
                  <a:schemeClr val="bg1"/>
                </a:solidFill>
                <a:latin typeface="Calibri" panose="020F0502020204030204" charset="0"/>
                <a:ea typeface="宋体" panose="02010600030101010101" pitchFamily="2" charset="-122"/>
                <a:sym typeface="+mn-ea"/>
              </a:rPr>
              <a:t>2</a:t>
            </a:r>
            <a:r>
              <a:rPr lang="en-US" altLang="zh-CN" sz="2600" baseline="30000">
                <a:solidFill>
                  <a:schemeClr val="bg1"/>
                </a:solidFill>
                <a:latin typeface="Calibri" panose="020F0502020204030204" charset="0"/>
                <a:ea typeface="宋体" panose="02010600030101010101" pitchFamily="2" charset="-122"/>
                <a:sym typeface="+mn-ea"/>
              </a:rPr>
              <a:t>i</a:t>
            </a:r>
            <a:r>
              <a:rPr lang="en-US" altLang="zh-CN" sz="2600">
                <a:solidFill>
                  <a:schemeClr val="bg1"/>
                </a:solidFill>
                <a:latin typeface="Calibri" panose="020F0502020204030204" charset="0"/>
                <a:ea typeface="宋体" panose="02010600030101010101" pitchFamily="2" charset="-122"/>
                <a:sym typeface="+mn-ea"/>
              </a:rPr>
              <a:t>&gt;2</a:t>
            </a:r>
            <a:r>
              <a:rPr lang="en-US" altLang="zh-CN" sz="2600" baseline="30000">
                <a:solidFill>
                  <a:schemeClr val="bg1"/>
                </a:solidFill>
                <a:latin typeface="Calibri" panose="020F0502020204030204" charset="0"/>
                <a:ea typeface="宋体" panose="02010600030101010101" pitchFamily="2" charset="-122"/>
                <a:sym typeface="+mn-ea"/>
              </a:rPr>
              <a:t>i-1</a:t>
            </a:r>
            <a:r>
              <a:rPr lang="en-US" altLang="zh-CN" sz="2600">
                <a:solidFill>
                  <a:schemeClr val="bg1"/>
                </a:solidFill>
                <a:latin typeface="Calibri" panose="020F0502020204030204" charset="0"/>
                <a:ea typeface="宋体" panose="02010600030101010101" pitchFamily="2" charset="-122"/>
                <a:sym typeface="+mn-ea"/>
              </a:rPr>
              <a:t>+2</a:t>
            </a:r>
            <a:r>
              <a:rPr lang="en-US" altLang="zh-CN" sz="2600" baseline="30000">
                <a:solidFill>
                  <a:schemeClr val="bg1"/>
                </a:solidFill>
                <a:latin typeface="Calibri" panose="020F0502020204030204" charset="0"/>
                <a:ea typeface="宋体" panose="02010600030101010101" pitchFamily="2" charset="-122"/>
                <a:sym typeface="+mn-ea"/>
              </a:rPr>
              <a:t>i-2</a:t>
            </a:r>
            <a:r>
              <a:rPr lang="en-US" altLang="zh-CN" sz="2600">
                <a:solidFill>
                  <a:schemeClr val="bg1"/>
                </a:solidFill>
                <a:latin typeface="Calibri" panose="020F0502020204030204" charset="0"/>
                <a:ea typeface="宋体" panose="02010600030101010101" pitchFamily="2" charset="-122"/>
                <a:sym typeface="+mn-ea"/>
              </a:rPr>
              <a:t>...1</a:t>
            </a:r>
            <a:r>
              <a:rPr lang="zh-CN" altLang="en-US" sz="2600">
                <a:solidFill>
                  <a:schemeClr val="bg1"/>
                </a:solidFill>
                <a:latin typeface="Calibri" panose="020F0502020204030204" charset="0"/>
                <a:ea typeface="宋体" panose="02010600030101010101" pitchFamily="2" charset="-122"/>
                <a:sym typeface="+mn-ea"/>
              </a:rPr>
              <a:t>，从大到小枚举边，判断可不可删除即可</a:t>
            </a:r>
            <a:endParaRPr lang="zh-CN" altLang="en-US" sz="26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600">
                <a:solidFill>
                  <a:schemeClr val="bg1"/>
                </a:solidFill>
                <a:latin typeface="Calibri" panose="020F0502020204030204" charset="0"/>
                <a:ea typeface="宋体" panose="02010600030101010101" pitchFamily="2" charset="-122"/>
                <a:sym typeface="+mn-ea"/>
              </a:rPr>
              <a:t>一个重要结论：对于任意两个有边直接相连的点对（距离为</a:t>
            </a:r>
            <a:r>
              <a:rPr lang="en-US" altLang="zh-CN" sz="2600">
                <a:solidFill>
                  <a:schemeClr val="bg1"/>
                </a:solidFill>
                <a:latin typeface="Calibri" panose="020F0502020204030204" charset="0"/>
                <a:ea typeface="宋体" panose="02010600030101010101" pitchFamily="2" charset="-122"/>
                <a:sym typeface="+mn-ea"/>
              </a:rPr>
              <a:t>1</a:t>
            </a:r>
            <a:r>
              <a:rPr lang="zh-CN" altLang="en-US" sz="2600">
                <a:solidFill>
                  <a:schemeClr val="bg1"/>
                </a:solidFill>
                <a:latin typeface="Calibri" panose="020F0502020204030204" charset="0"/>
                <a:ea typeface="宋体" panose="02010600030101010101" pitchFamily="2" charset="-122"/>
                <a:sym typeface="+mn-ea"/>
              </a:rPr>
              <a:t>）如果在删除某条边后距离变为</a:t>
            </a:r>
            <a:r>
              <a:rPr lang="en-US" altLang="zh-CN" sz="2600">
                <a:solidFill>
                  <a:schemeClr val="bg1"/>
                </a:solidFill>
                <a:latin typeface="Calibri" panose="020F0502020204030204" charset="0"/>
                <a:ea typeface="宋体" panose="02010600030101010101" pitchFamily="2" charset="-122"/>
                <a:sym typeface="+mn-ea"/>
              </a:rPr>
              <a:t>2</a:t>
            </a:r>
            <a:r>
              <a:rPr lang="zh-CN" altLang="en-US" sz="2600">
                <a:solidFill>
                  <a:schemeClr val="bg1"/>
                </a:solidFill>
                <a:latin typeface="Calibri" panose="020F0502020204030204" charset="0"/>
                <a:ea typeface="宋体" panose="02010600030101010101" pitchFamily="2" charset="-122"/>
                <a:sym typeface="+mn-ea"/>
              </a:rPr>
              <a:t>，则该边是可删除的，</a:t>
            </a:r>
            <a:r>
              <a:rPr lang="en-US" altLang="zh-CN" sz="2600">
                <a:solidFill>
                  <a:schemeClr val="bg1"/>
                </a:solidFill>
                <a:latin typeface="Calibri" panose="020F0502020204030204" charset="0"/>
                <a:ea typeface="宋体" panose="02010600030101010101" pitchFamily="2" charset="-122"/>
                <a:sym typeface="+mn-ea"/>
              </a:rPr>
              <a:t>then</a:t>
            </a:r>
            <a:r>
              <a:rPr lang="zh-CN" altLang="en-US" sz="2600">
                <a:solidFill>
                  <a:schemeClr val="bg1"/>
                </a:solidFill>
                <a:latin typeface="Calibri" panose="020F0502020204030204" charset="0"/>
                <a:ea typeface="宋体" panose="02010600030101010101" pitchFamily="2" charset="-122"/>
                <a:sym typeface="+mn-ea"/>
              </a:rPr>
              <a:t>？</a:t>
            </a:r>
            <a:endParaRPr lang="zh-CN" altLang="en-US" sz="26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600">
                <a:solidFill>
                  <a:schemeClr val="bg1"/>
                </a:solidFill>
                <a:latin typeface="Calibri" panose="020F0502020204030204" charset="0"/>
                <a:ea typeface="宋体" panose="02010600030101010101" pitchFamily="2" charset="-122"/>
                <a:sym typeface="+mn-ea"/>
              </a:rPr>
              <a:t>对于边</a:t>
            </a:r>
            <a:r>
              <a:rPr lang="en-US" altLang="zh-CN" sz="2600">
                <a:solidFill>
                  <a:schemeClr val="bg1"/>
                </a:solidFill>
                <a:latin typeface="Calibri" panose="020F0502020204030204" charset="0"/>
                <a:ea typeface="宋体" panose="02010600030101010101" pitchFamily="2" charset="-122"/>
                <a:sym typeface="+mn-ea"/>
              </a:rPr>
              <a:t>(u,v)</a:t>
            </a:r>
            <a:r>
              <a:rPr lang="zh-CN" altLang="en-US" sz="2600">
                <a:solidFill>
                  <a:schemeClr val="bg1"/>
                </a:solidFill>
                <a:latin typeface="Calibri" panose="020F0502020204030204" charset="0"/>
                <a:ea typeface="宋体" panose="02010600030101010101" pitchFamily="2" charset="-122"/>
                <a:sym typeface="+mn-ea"/>
              </a:rPr>
              <a:t>，如果存在</a:t>
            </a:r>
            <a:r>
              <a:rPr lang="en-US" altLang="zh-CN" sz="2600">
                <a:solidFill>
                  <a:schemeClr val="bg1"/>
                </a:solidFill>
                <a:latin typeface="Calibri" panose="020F0502020204030204" charset="0"/>
                <a:ea typeface="宋体" panose="02010600030101010101" pitchFamily="2" charset="-122"/>
                <a:sym typeface="+mn-ea"/>
              </a:rPr>
              <a:t>w</a:t>
            </a:r>
            <a:r>
              <a:rPr lang="zh-CN" altLang="en-US" sz="2600">
                <a:solidFill>
                  <a:schemeClr val="bg1"/>
                </a:solidFill>
                <a:latin typeface="Calibri" panose="020F0502020204030204" charset="0"/>
                <a:ea typeface="宋体" panose="02010600030101010101" pitchFamily="2" charset="-122"/>
                <a:sym typeface="+mn-ea"/>
              </a:rPr>
              <a:t>与</a:t>
            </a:r>
            <a:r>
              <a:rPr lang="en-US" altLang="zh-CN" sz="2600">
                <a:solidFill>
                  <a:schemeClr val="bg1"/>
                </a:solidFill>
                <a:latin typeface="Calibri" panose="020F0502020204030204" charset="0"/>
                <a:ea typeface="宋体" panose="02010600030101010101" pitchFamily="2" charset="-122"/>
                <a:sym typeface="+mn-ea"/>
              </a:rPr>
              <a:t>u,v</a:t>
            </a:r>
            <a:r>
              <a:rPr lang="zh-CN" altLang="en-US" sz="2600">
                <a:solidFill>
                  <a:schemeClr val="bg1"/>
                </a:solidFill>
                <a:latin typeface="Calibri" panose="020F0502020204030204" charset="0"/>
                <a:ea typeface="宋体" panose="02010600030101010101" pitchFamily="2" charset="-122"/>
                <a:sym typeface="+mn-ea"/>
              </a:rPr>
              <a:t>都相连，则</a:t>
            </a:r>
            <a:r>
              <a:rPr lang="en-US" altLang="zh-CN" sz="2600">
                <a:solidFill>
                  <a:schemeClr val="bg1"/>
                </a:solidFill>
                <a:latin typeface="Calibri" panose="020F0502020204030204" charset="0"/>
                <a:ea typeface="宋体" panose="02010600030101010101" pitchFamily="2" charset="-122"/>
                <a:sym typeface="+mn-ea"/>
              </a:rPr>
              <a:t>(u,v)</a:t>
            </a:r>
            <a:r>
              <a:rPr lang="zh-CN" altLang="en-US" sz="2600">
                <a:solidFill>
                  <a:schemeClr val="bg1"/>
                </a:solidFill>
                <a:latin typeface="Calibri" panose="020F0502020204030204" charset="0"/>
                <a:ea typeface="宋体" panose="02010600030101010101" pitchFamily="2" charset="-122"/>
                <a:sym typeface="+mn-ea"/>
              </a:rPr>
              <a:t>可删除，然而。。</a:t>
            </a:r>
            <a:endParaRPr lang="zh-CN" altLang="en-US" sz="26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600">
                <a:solidFill>
                  <a:schemeClr val="bg1"/>
                </a:solidFill>
                <a:latin typeface="Calibri" panose="020F0502020204030204" charset="0"/>
                <a:ea typeface="宋体" panose="02010600030101010101" pitchFamily="2" charset="-122"/>
                <a:sym typeface="+mn-ea"/>
              </a:rPr>
              <a:t>删除的某条边可能构成另一个曾距离为</a:t>
            </a:r>
            <a:r>
              <a:rPr lang="en-US" altLang="zh-CN" sz="2600">
                <a:solidFill>
                  <a:schemeClr val="bg1"/>
                </a:solidFill>
                <a:latin typeface="Calibri" panose="020F0502020204030204" charset="0"/>
                <a:ea typeface="宋体" panose="02010600030101010101" pitchFamily="2" charset="-122"/>
                <a:sym typeface="+mn-ea"/>
              </a:rPr>
              <a:t>1</a:t>
            </a:r>
            <a:r>
              <a:rPr lang="zh-CN" altLang="en-US" sz="2600">
                <a:solidFill>
                  <a:schemeClr val="bg1"/>
                </a:solidFill>
                <a:latin typeface="Calibri" panose="020F0502020204030204" charset="0"/>
                <a:ea typeface="宋体" panose="02010600030101010101" pitchFamily="2" charset="-122"/>
                <a:sym typeface="+mn-ea"/>
              </a:rPr>
              <a:t>现在距离为</a:t>
            </a:r>
            <a:r>
              <a:rPr lang="en-US" altLang="zh-CN" sz="2600">
                <a:solidFill>
                  <a:schemeClr val="bg1"/>
                </a:solidFill>
                <a:latin typeface="Calibri" panose="020F0502020204030204" charset="0"/>
                <a:ea typeface="宋体" panose="02010600030101010101" pitchFamily="2" charset="-122"/>
                <a:sym typeface="+mn-ea"/>
              </a:rPr>
              <a:t>2</a:t>
            </a:r>
            <a:r>
              <a:rPr lang="zh-CN" altLang="en-US" sz="2600">
                <a:solidFill>
                  <a:schemeClr val="bg1"/>
                </a:solidFill>
                <a:latin typeface="Calibri" panose="020F0502020204030204" charset="0"/>
                <a:ea typeface="宋体" panose="02010600030101010101" pitchFamily="2" charset="-122"/>
                <a:sym typeface="+mn-ea"/>
              </a:rPr>
              <a:t>的点对</a:t>
            </a:r>
            <a:r>
              <a:rPr lang="en-US" altLang="zh-CN" sz="2600">
                <a:solidFill>
                  <a:schemeClr val="bg1"/>
                </a:solidFill>
                <a:latin typeface="Calibri" panose="020F0502020204030204" charset="0"/>
                <a:ea typeface="宋体" panose="02010600030101010101" pitchFamily="2" charset="-122"/>
                <a:sym typeface="+mn-ea"/>
              </a:rPr>
              <a:t>(u',v')</a:t>
            </a:r>
            <a:r>
              <a:rPr lang="zh-CN" altLang="en-US" sz="2600">
                <a:solidFill>
                  <a:schemeClr val="bg1"/>
                </a:solidFill>
                <a:latin typeface="Calibri" panose="020F0502020204030204" charset="0"/>
                <a:ea typeface="宋体" panose="02010600030101010101" pitchFamily="2" charset="-122"/>
                <a:sym typeface="+mn-ea"/>
              </a:rPr>
              <a:t>的唯一一条距离为</a:t>
            </a:r>
            <a:r>
              <a:rPr lang="en-US" altLang="zh-CN" sz="2600">
                <a:solidFill>
                  <a:schemeClr val="bg1"/>
                </a:solidFill>
                <a:latin typeface="Calibri" panose="020F0502020204030204" charset="0"/>
                <a:ea typeface="宋体" panose="02010600030101010101" pitchFamily="2" charset="-122"/>
                <a:sym typeface="+mn-ea"/>
              </a:rPr>
              <a:t>2</a:t>
            </a:r>
            <a:r>
              <a:rPr lang="zh-CN" altLang="en-US" sz="2600">
                <a:solidFill>
                  <a:schemeClr val="bg1"/>
                </a:solidFill>
                <a:latin typeface="Calibri" panose="020F0502020204030204" charset="0"/>
                <a:ea typeface="宋体" panose="02010600030101010101" pitchFamily="2" charset="-122"/>
                <a:sym typeface="+mn-ea"/>
              </a:rPr>
              <a:t>的路径</a:t>
            </a:r>
            <a:endParaRPr lang="zh-CN" altLang="en-US" sz="26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600">
                <a:solidFill>
                  <a:schemeClr val="bg1"/>
                </a:solidFill>
                <a:latin typeface="Calibri" panose="020F0502020204030204" charset="0"/>
                <a:ea typeface="宋体" panose="02010600030101010101" pitchFamily="2" charset="-122"/>
                <a:sym typeface="+mn-ea"/>
              </a:rPr>
              <a:t>记录</a:t>
            </a:r>
            <a:r>
              <a:rPr lang="en-US" altLang="zh-CN" sz="2600">
                <a:solidFill>
                  <a:schemeClr val="bg1"/>
                </a:solidFill>
                <a:latin typeface="Calibri" panose="020F0502020204030204" charset="0"/>
                <a:ea typeface="宋体" panose="02010600030101010101" pitchFamily="2" charset="-122"/>
                <a:sym typeface="+mn-ea"/>
              </a:rPr>
              <a:t>cnt[u][v]</a:t>
            </a:r>
            <a:r>
              <a:rPr lang="zh-CN" altLang="en-US" sz="2600">
                <a:solidFill>
                  <a:schemeClr val="bg1"/>
                </a:solidFill>
                <a:latin typeface="Calibri" panose="020F0502020204030204" charset="0"/>
                <a:ea typeface="宋体" panose="02010600030101010101" pitchFamily="2" charset="-122"/>
                <a:sym typeface="+mn-ea"/>
              </a:rPr>
              <a:t>，表示</a:t>
            </a:r>
            <a:r>
              <a:rPr lang="en-US" altLang="zh-CN" sz="2600">
                <a:solidFill>
                  <a:schemeClr val="bg1"/>
                </a:solidFill>
                <a:latin typeface="Calibri" panose="020F0502020204030204" charset="0"/>
                <a:ea typeface="宋体" panose="02010600030101010101" pitchFamily="2" charset="-122"/>
                <a:sym typeface="+mn-ea"/>
              </a:rPr>
              <a:t>u,v</a:t>
            </a:r>
            <a:r>
              <a:rPr lang="zh-CN" altLang="en-US" sz="2600">
                <a:solidFill>
                  <a:schemeClr val="bg1"/>
                </a:solidFill>
                <a:latin typeface="Calibri" panose="020F0502020204030204" charset="0"/>
                <a:ea typeface="宋体" panose="02010600030101010101" pitchFamily="2" charset="-122"/>
                <a:sym typeface="+mn-ea"/>
              </a:rPr>
              <a:t>共同相邻的点数，当只剩为</a:t>
            </a:r>
            <a:r>
              <a:rPr lang="en-US" altLang="zh-CN" sz="2600">
                <a:solidFill>
                  <a:schemeClr val="bg1"/>
                </a:solidFill>
                <a:latin typeface="Calibri" panose="020F0502020204030204" charset="0"/>
                <a:ea typeface="宋体" panose="02010600030101010101" pitchFamily="2" charset="-122"/>
                <a:sym typeface="+mn-ea"/>
              </a:rPr>
              <a:t>1</a:t>
            </a:r>
            <a:r>
              <a:rPr lang="zh-CN" altLang="en-US" sz="2600">
                <a:solidFill>
                  <a:schemeClr val="bg1"/>
                </a:solidFill>
                <a:latin typeface="Calibri" panose="020F0502020204030204" charset="0"/>
                <a:ea typeface="宋体" panose="02010600030101010101" pitchFamily="2" charset="-122"/>
                <a:sym typeface="+mn-ea"/>
              </a:rPr>
              <a:t>时不允许删掉最后一条路径</a:t>
            </a:r>
            <a:endParaRPr lang="zh-CN" altLang="en-US" sz="2600">
              <a:solidFill>
                <a:schemeClr val="bg1"/>
              </a:solidFill>
              <a:latin typeface="Calibri" panose="020F0502020204030204" charset="0"/>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609600" y="798195"/>
            <a:ext cx="10458450" cy="5492750"/>
          </a:xfrm>
          <a:prstGeom prst="rect">
            <a:avLst/>
          </a:prstGeom>
          <a:noFill/>
          <a:ln w="9525">
            <a:noFill/>
            <a:miter/>
          </a:ln>
        </p:spPr>
        <p:txBody>
          <a:bodyPr wrap="square" anchor="t">
            <a:spAutoFit/>
          </a:bodyPr>
          <a:p>
            <a:pPr lvl="0" indent="601345" fontAlgn="auto">
              <a:lnSpc>
                <a:spcPct val="150000"/>
              </a:lnSpc>
            </a:pPr>
            <a:endParaRPr lang="zh-CN" altLang="en-US" sz="26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altLang="en-US" sz="26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altLang="en-US" sz="26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altLang="en-US" sz="26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altLang="en-US" sz="26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altLang="en-US" sz="26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600">
                <a:solidFill>
                  <a:schemeClr val="bg1"/>
                </a:solidFill>
                <a:latin typeface="Calibri" panose="020F0502020204030204" charset="0"/>
                <a:ea typeface="宋体" panose="02010600030101010101" pitchFamily="2" charset="-122"/>
                <a:sym typeface="+mn-ea"/>
              </a:rPr>
              <a:t>如果所有的替换长度一样，</a:t>
            </a:r>
            <a:r>
              <a:rPr lang="en-US" altLang="zh-CN" sz="2600">
                <a:solidFill>
                  <a:schemeClr val="bg1"/>
                </a:solidFill>
                <a:latin typeface="Calibri" panose="020F0502020204030204" charset="0"/>
                <a:ea typeface="宋体" panose="02010600030101010101" pitchFamily="2" charset="-122"/>
                <a:sym typeface="+mn-ea"/>
              </a:rPr>
              <a:t>floyd+hash</a:t>
            </a:r>
            <a:r>
              <a:rPr lang="zh-CN" altLang="en-US" sz="2600">
                <a:solidFill>
                  <a:schemeClr val="bg1"/>
                </a:solidFill>
                <a:latin typeface="Calibri" panose="020F0502020204030204" charset="0"/>
                <a:ea typeface="宋体" panose="02010600030101010101" pitchFamily="2" charset="-122"/>
                <a:sym typeface="+mn-ea"/>
              </a:rPr>
              <a:t>即可</a:t>
            </a:r>
            <a:endParaRPr lang="zh-CN" altLang="en-US" sz="26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2600">
                <a:solidFill>
                  <a:schemeClr val="bg1"/>
                </a:solidFill>
                <a:latin typeface="Calibri" panose="020F0502020204030204" charset="0"/>
                <a:ea typeface="宋体" panose="02010600030101010101" pitchFamily="2" charset="-122"/>
                <a:sym typeface="+mn-ea"/>
              </a:rPr>
              <a:t>我们在考虑长为</a:t>
            </a:r>
            <a:r>
              <a:rPr lang="en-US" altLang="zh-CN" sz="2600">
                <a:solidFill>
                  <a:schemeClr val="bg1"/>
                </a:solidFill>
                <a:latin typeface="Calibri" panose="020F0502020204030204" charset="0"/>
                <a:ea typeface="宋体" panose="02010600030101010101" pitchFamily="2" charset="-122"/>
                <a:sym typeface="+mn-ea"/>
              </a:rPr>
              <a:t>k</a:t>
            </a:r>
            <a:r>
              <a:rPr lang="zh-CN" altLang="en-US" sz="2600">
                <a:solidFill>
                  <a:schemeClr val="bg1"/>
                </a:solidFill>
                <a:latin typeface="Calibri" panose="020F0502020204030204" charset="0"/>
                <a:ea typeface="宋体" panose="02010600030101010101" pitchFamily="2" charset="-122"/>
                <a:sym typeface="+mn-ea"/>
              </a:rPr>
              <a:t>的替换时，实际上执行了若干次</a:t>
            </a:r>
            <a:r>
              <a:rPr lang="en-US" altLang="zh-CN" sz="2600">
                <a:solidFill>
                  <a:schemeClr val="bg1"/>
                </a:solidFill>
                <a:latin typeface="Calibri" panose="020F0502020204030204" charset="0"/>
                <a:ea typeface="宋体" panose="02010600030101010101" pitchFamily="2" charset="-122"/>
                <a:sym typeface="+mn-ea"/>
              </a:rPr>
              <a:t>k-</a:t>
            </a:r>
            <a:r>
              <a:rPr lang="zh-CN" altLang="en-US" sz="2600">
                <a:solidFill>
                  <a:schemeClr val="bg1"/>
                </a:solidFill>
                <a:latin typeface="Calibri" panose="020F0502020204030204" charset="0"/>
                <a:ea typeface="宋体" panose="02010600030101010101" pitchFamily="2" charset="-122"/>
                <a:sym typeface="+mn-ea"/>
              </a:rPr>
              <a:t>转换（已有的规则）和</a:t>
            </a:r>
            <a:r>
              <a:rPr lang="zh-CN" sz="2600">
                <a:solidFill>
                  <a:schemeClr val="bg1"/>
                </a:solidFill>
                <a:latin typeface="Calibri" panose="020F0502020204030204" charset="0"/>
                <a:ea typeface="宋体" panose="02010600030101010101" pitchFamily="2" charset="-122"/>
                <a:sym typeface="+mn-ea"/>
              </a:rPr>
              <a:t>若干次</a:t>
            </a:r>
            <a:r>
              <a:rPr lang="zh-CN" altLang="en-US" sz="2600">
                <a:solidFill>
                  <a:schemeClr val="bg1"/>
                </a:solidFill>
                <a:latin typeface="Calibri" panose="020F0502020204030204" charset="0"/>
                <a:ea typeface="宋体" panose="02010600030101010101" pitchFamily="2" charset="-122"/>
                <a:sym typeface="+mn-ea"/>
              </a:rPr>
              <a:t>长</a:t>
            </a:r>
            <a:r>
              <a:rPr lang="en-US" altLang="zh-CN" sz="2600">
                <a:solidFill>
                  <a:schemeClr val="bg1"/>
                </a:solidFill>
                <a:latin typeface="Calibri" panose="020F0502020204030204" charset="0"/>
                <a:ea typeface="宋体" panose="02010600030101010101" pitchFamily="2" charset="-122"/>
                <a:sym typeface="+mn-ea"/>
              </a:rPr>
              <a:t>&lt;k</a:t>
            </a:r>
            <a:r>
              <a:rPr lang="zh-CN" altLang="en-US" sz="2600">
                <a:solidFill>
                  <a:schemeClr val="bg1"/>
                </a:solidFill>
                <a:latin typeface="Calibri" panose="020F0502020204030204" charset="0"/>
                <a:ea typeface="宋体" panose="02010600030101010101" pitchFamily="2" charset="-122"/>
                <a:sym typeface="+mn-ea"/>
              </a:rPr>
              <a:t>的替换（子问题）</a:t>
            </a:r>
            <a:r>
              <a:rPr lang="en-US" altLang="zh-CN" sz="2600">
                <a:solidFill>
                  <a:schemeClr val="bg1"/>
                </a:solidFill>
                <a:latin typeface="Calibri" panose="020F0502020204030204" charset="0"/>
                <a:ea typeface="宋体" panose="02010600030101010101" pitchFamily="2" charset="-122"/>
                <a:sym typeface="+mn-ea"/>
              </a:rPr>
              <a:t>then</a:t>
            </a:r>
            <a:r>
              <a:rPr lang="zh-CN" altLang="en-US" sz="2600">
                <a:solidFill>
                  <a:schemeClr val="bg1"/>
                </a:solidFill>
                <a:latin typeface="Calibri" panose="020F0502020204030204" charset="0"/>
                <a:ea typeface="宋体" panose="02010600030101010101" pitchFamily="2" charset="-122"/>
                <a:sym typeface="+mn-ea"/>
              </a:rPr>
              <a:t>？</a:t>
            </a:r>
            <a:endParaRPr lang="zh-CN" altLang="en-US" sz="2600">
              <a:solidFill>
                <a:schemeClr val="bg1"/>
              </a:solidFill>
              <a:latin typeface="Calibri" panose="020F0502020204030204" charset="0"/>
              <a:ea typeface="宋体" panose="02010600030101010101" pitchFamily="2" charset="-122"/>
              <a:sym typeface="+mn-ea"/>
            </a:endParaRPr>
          </a:p>
        </p:txBody>
      </p:sp>
      <p:pic>
        <p:nvPicPr>
          <p:cNvPr id="8" name="图片 7"/>
          <p:cNvPicPr>
            <a:picLocks noChangeAspect="1"/>
          </p:cNvPicPr>
          <p:nvPr/>
        </p:nvPicPr>
        <p:blipFill>
          <a:blip r:embed="rId1"/>
          <a:stretch>
            <a:fillRect/>
          </a:stretch>
        </p:blipFill>
        <p:spPr>
          <a:xfrm>
            <a:off x="959485" y="231775"/>
            <a:ext cx="10109200" cy="404749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fade">
                                      <p:cBhvr>
                                        <p:cTn id="7" dur="500"/>
                                        <p:tgtEl>
                                          <p:spTgt spid="7">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7" end="7"/>
                                            </p:txEl>
                                          </p:spTgt>
                                        </p:tgtEl>
                                        <p:attrNameLst>
                                          <p:attrName>style.visibility</p:attrName>
                                        </p:attrNameLst>
                                      </p:cBhvr>
                                      <p:to>
                                        <p:strVal val="visible"/>
                                      </p:to>
                                    </p:set>
                                    <p:animEffect transition="in" filter="fade">
                                      <p:cBhvr>
                                        <p:cTn id="1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198880" y="365125"/>
            <a:ext cx="10123805" cy="5908040"/>
          </a:xfrm>
          <a:prstGeom prst="rect">
            <a:avLst/>
          </a:prstGeom>
          <a:noFill/>
          <a:ln w="9525">
            <a:noFill/>
            <a:miter/>
          </a:ln>
        </p:spPr>
        <p:txBody>
          <a:bodyPr wrap="square" anchor="t">
            <a:spAutoFit/>
          </a:bodyPr>
          <a:p>
            <a:pPr lvl="0" indent="601345" fontAlgn="auto">
              <a:lnSpc>
                <a:spcPct val="150000"/>
              </a:lnSpc>
            </a:pPr>
            <a:r>
              <a:rPr sz="2800">
                <a:solidFill>
                  <a:schemeClr val="bg1"/>
                </a:solidFill>
                <a:sym typeface="+mn-ea"/>
              </a:rPr>
              <a:t>N个点，依次添加M条无向边，询问每次填边之后</a:t>
            </a:r>
            <a:endParaRPr sz="2800">
              <a:solidFill>
                <a:schemeClr val="bg1"/>
              </a:solidFill>
              <a:sym typeface="+mn-ea"/>
            </a:endParaRPr>
          </a:p>
          <a:p>
            <a:pPr lvl="0" indent="601345" fontAlgn="auto">
              <a:lnSpc>
                <a:spcPct val="150000"/>
              </a:lnSpc>
            </a:pPr>
            <a:r>
              <a:rPr sz="2800">
                <a:solidFill>
                  <a:schemeClr val="bg1"/>
                </a:solidFill>
                <a:sym typeface="+mn-ea"/>
              </a:rPr>
              <a:t>有多少点对(u,v)之间存在必经边。</a:t>
            </a:r>
            <a:endParaRPr sz="2800">
              <a:solidFill>
                <a:schemeClr val="bg1"/>
              </a:solidFill>
              <a:sym typeface="+mn-ea"/>
            </a:endParaRPr>
          </a:p>
          <a:p>
            <a:pPr lvl="0" indent="601345" fontAlgn="auto">
              <a:lnSpc>
                <a:spcPct val="150000"/>
              </a:lnSpc>
            </a:pPr>
            <a:r>
              <a:rPr sz="2800">
                <a:solidFill>
                  <a:schemeClr val="bg1"/>
                </a:solidFill>
                <a:sym typeface="+mn-ea"/>
              </a:rPr>
              <a:t>补集转化</a:t>
            </a:r>
            <a:r>
              <a:rPr lang="zh-CN" sz="2800">
                <a:solidFill>
                  <a:schemeClr val="bg1"/>
                </a:solidFill>
                <a:sym typeface="+mn-ea"/>
              </a:rPr>
              <a:t>，</a:t>
            </a:r>
            <a:r>
              <a:rPr sz="2800">
                <a:solidFill>
                  <a:schemeClr val="bg1"/>
                </a:solidFill>
                <a:sym typeface="+mn-ea"/>
              </a:rPr>
              <a:t>(u,v)间有路径相连的点对数量减去不存在必经边且有路径相连的点对数量。</a:t>
            </a:r>
            <a:endParaRPr sz="2800">
              <a:solidFill>
                <a:schemeClr val="bg1"/>
              </a:solidFill>
              <a:sym typeface="+mn-ea"/>
            </a:endParaRPr>
          </a:p>
          <a:p>
            <a:pPr lvl="0" indent="601345" fontAlgn="auto">
              <a:lnSpc>
                <a:spcPct val="150000"/>
              </a:lnSpc>
            </a:pPr>
            <a:r>
              <a:rPr sz="2800">
                <a:solidFill>
                  <a:schemeClr val="bg1"/>
                </a:solidFill>
                <a:sym typeface="+mn-ea"/>
              </a:rPr>
              <a:t>不存在必经边的点对处于同一个</a:t>
            </a:r>
            <a:r>
              <a:rPr lang="en-US" sz="2800">
                <a:solidFill>
                  <a:schemeClr val="bg1"/>
                </a:solidFill>
                <a:sym typeface="+mn-ea"/>
              </a:rPr>
              <a:t>e-DCC</a:t>
            </a:r>
            <a:r>
              <a:rPr sz="2800">
                <a:solidFill>
                  <a:schemeClr val="bg1"/>
                </a:solidFill>
                <a:sym typeface="+mn-ea"/>
              </a:rPr>
              <a:t>内部。</a:t>
            </a:r>
            <a:endParaRPr sz="2800">
              <a:solidFill>
                <a:schemeClr val="bg1"/>
              </a:solidFill>
              <a:sym typeface="+mn-ea"/>
            </a:endParaRPr>
          </a:p>
          <a:p>
            <a:pPr lvl="0" indent="601345" fontAlgn="auto">
              <a:lnSpc>
                <a:spcPct val="150000"/>
              </a:lnSpc>
            </a:pPr>
            <a:r>
              <a:rPr sz="2800">
                <a:solidFill>
                  <a:schemeClr val="bg1"/>
                </a:solidFill>
                <a:sym typeface="+mn-ea"/>
              </a:rPr>
              <a:t>并查集维护集合大小。两个并查集， A并查集维护连通性，B并查集维护</a:t>
            </a:r>
            <a:r>
              <a:rPr lang="en-US" sz="2800">
                <a:solidFill>
                  <a:schemeClr val="bg1"/>
                </a:solidFill>
                <a:sym typeface="+mn-ea"/>
              </a:rPr>
              <a:t>e-DCC</a:t>
            </a:r>
            <a:r>
              <a:rPr sz="2800">
                <a:solidFill>
                  <a:schemeClr val="bg1"/>
                </a:solidFill>
                <a:sym typeface="+mn-ea"/>
              </a:rPr>
              <a:t>。</a:t>
            </a:r>
            <a:endParaRPr sz="2800">
              <a:solidFill>
                <a:schemeClr val="bg1"/>
              </a:solidFill>
              <a:sym typeface="+mn-ea"/>
            </a:endParaRPr>
          </a:p>
          <a:p>
            <a:pPr lvl="0" indent="601345" fontAlgn="auto">
              <a:lnSpc>
                <a:spcPct val="150000"/>
              </a:lnSpc>
            </a:pPr>
            <a:r>
              <a:rPr lang="zh-CN" sz="2800">
                <a:solidFill>
                  <a:schemeClr val="bg1"/>
                </a:solidFill>
                <a:sym typeface="+mn-ea"/>
              </a:rPr>
              <a:t>考虑两个</a:t>
            </a:r>
            <a:r>
              <a:rPr lang="en-US" altLang="zh-CN" sz="2800">
                <a:solidFill>
                  <a:schemeClr val="bg1"/>
                </a:solidFill>
                <a:sym typeface="+mn-ea"/>
              </a:rPr>
              <a:t>e-DCC</a:t>
            </a:r>
            <a:r>
              <a:rPr lang="zh-CN" altLang="en-US" sz="2800">
                <a:solidFill>
                  <a:schemeClr val="bg1"/>
                </a:solidFill>
                <a:sym typeface="+mn-ea"/>
              </a:rPr>
              <a:t>的合并：在缩点后的树上暴力向上走求</a:t>
            </a:r>
            <a:r>
              <a:rPr lang="en-US" altLang="zh-CN" sz="2800">
                <a:solidFill>
                  <a:schemeClr val="bg1"/>
                </a:solidFill>
                <a:sym typeface="+mn-ea"/>
              </a:rPr>
              <a:t>lca</a:t>
            </a:r>
            <a:r>
              <a:rPr lang="zh-CN" altLang="en-US" sz="2800">
                <a:solidFill>
                  <a:schemeClr val="bg1"/>
                </a:solidFill>
                <a:sym typeface="+mn-ea"/>
              </a:rPr>
              <a:t>（所走不会超过</a:t>
            </a:r>
            <a:r>
              <a:rPr lang="en-US" altLang="zh-CN" sz="2800">
                <a:solidFill>
                  <a:schemeClr val="bg1"/>
                </a:solidFill>
                <a:sym typeface="+mn-ea"/>
              </a:rPr>
              <a:t>2</a:t>
            </a:r>
            <a:r>
              <a:rPr lang="zh-CN" altLang="en-US" sz="2800">
                <a:solidFill>
                  <a:schemeClr val="bg1"/>
                </a:solidFill>
                <a:sym typeface="+mn-ea"/>
              </a:rPr>
              <a:t>倍路径长），暴力合并路径</a:t>
            </a:r>
            <a:endParaRPr lang="zh-CN" altLang="en-US" sz="28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fade">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66775" y="1306195"/>
            <a:ext cx="10458450" cy="4246245"/>
          </a:xfrm>
          <a:prstGeom prst="rect">
            <a:avLst/>
          </a:prstGeom>
          <a:noFill/>
          <a:ln w="9525">
            <a:noFill/>
            <a:miter/>
          </a:ln>
        </p:spPr>
        <p:txBody>
          <a:bodyPr wrap="square" anchor="t">
            <a:spAutoFit/>
          </a:bodyPr>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设</a:t>
            </a:r>
            <a:r>
              <a:rPr lang="en-US" altLang="zh-CN" sz="3000">
                <a:solidFill>
                  <a:schemeClr val="bg1"/>
                </a:solidFill>
                <a:latin typeface="Calibri" panose="020F0502020204030204" charset="0"/>
                <a:ea typeface="宋体" panose="02010600030101010101" pitchFamily="2" charset="-122"/>
                <a:sym typeface="+mn-ea"/>
              </a:rPr>
              <a:t>S</a:t>
            </a:r>
            <a:r>
              <a:rPr lang="zh-CN" altLang="en-US" sz="3000">
                <a:solidFill>
                  <a:schemeClr val="bg1"/>
                </a:solidFill>
                <a:latin typeface="Calibri" panose="020F0502020204030204" charset="0"/>
                <a:ea typeface="宋体" panose="02010600030101010101" pitchFamily="2" charset="-122"/>
                <a:sym typeface="+mn-ea"/>
              </a:rPr>
              <a:t>表示所有规则中出现的字符串</a:t>
            </a:r>
            <a:r>
              <a:rPr lang="en-US" altLang="zh-CN" sz="3000">
                <a:solidFill>
                  <a:schemeClr val="bg1"/>
                </a:solidFill>
                <a:latin typeface="Calibri" panose="020F0502020204030204" charset="0"/>
                <a:ea typeface="宋体" panose="02010600030101010101" pitchFamily="2" charset="-122"/>
                <a:sym typeface="+mn-ea"/>
              </a:rPr>
              <a:t>&amp;</a:t>
            </a:r>
            <a:r>
              <a:rPr lang="zh-CN" altLang="en-US" sz="3000">
                <a:solidFill>
                  <a:schemeClr val="bg1"/>
                </a:solidFill>
                <a:latin typeface="Calibri" panose="020F0502020204030204" charset="0"/>
                <a:ea typeface="宋体" panose="02010600030101010101" pitchFamily="2" charset="-122"/>
                <a:sym typeface="+mn-ea"/>
              </a:rPr>
              <a:t>起始</a:t>
            </a:r>
            <a:r>
              <a:rPr lang="en-US" altLang="zh-CN" sz="3000">
                <a:solidFill>
                  <a:schemeClr val="bg1"/>
                </a:solidFill>
                <a:latin typeface="Calibri" panose="020F0502020204030204" charset="0"/>
                <a:ea typeface="宋体" panose="02010600030101010101" pitchFamily="2" charset="-122"/>
                <a:sym typeface="+mn-ea"/>
              </a:rPr>
              <a:t>&amp;</a:t>
            </a:r>
            <a:r>
              <a:rPr lang="zh-CN" altLang="en-US" sz="3000">
                <a:solidFill>
                  <a:schemeClr val="bg1"/>
                </a:solidFill>
                <a:latin typeface="Calibri" panose="020F0502020204030204" charset="0"/>
                <a:ea typeface="宋体" panose="02010600030101010101" pitchFamily="2" charset="-122"/>
                <a:sym typeface="+mn-ea"/>
              </a:rPr>
              <a:t>目标字符串的集合，</a:t>
            </a:r>
            <a:r>
              <a:rPr lang="en-US" altLang="zh-CN" sz="3000">
                <a:solidFill>
                  <a:schemeClr val="bg1"/>
                </a:solidFill>
                <a:latin typeface="Calibri" panose="020F0502020204030204" charset="0"/>
                <a:ea typeface="宋体" panose="02010600030101010101" pitchFamily="2" charset="-122"/>
                <a:sym typeface="+mn-ea"/>
              </a:rPr>
              <a:t>S</a:t>
            </a:r>
            <a:r>
              <a:rPr lang="en-US" altLang="zh-CN" sz="3000" baseline="-25000">
                <a:solidFill>
                  <a:schemeClr val="bg1"/>
                </a:solidFill>
                <a:latin typeface="Calibri" panose="020F0502020204030204" charset="0"/>
                <a:ea typeface="宋体" panose="02010600030101010101" pitchFamily="2" charset="-122"/>
                <a:sym typeface="+mn-ea"/>
              </a:rPr>
              <a:t>k</a:t>
            </a:r>
            <a:r>
              <a:rPr lang="zh-CN" altLang="en-US" sz="3000">
                <a:solidFill>
                  <a:schemeClr val="bg1"/>
                </a:solidFill>
                <a:latin typeface="Calibri" panose="020F0502020204030204" charset="0"/>
                <a:ea typeface="宋体" panose="02010600030101010101" pitchFamily="2" charset="-122"/>
                <a:sym typeface="+mn-ea"/>
              </a:rPr>
              <a:t>表示</a:t>
            </a:r>
            <a:r>
              <a:rPr lang="en-US" altLang="zh-CN" sz="3000">
                <a:solidFill>
                  <a:schemeClr val="bg1"/>
                </a:solidFill>
                <a:latin typeface="Calibri" panose="020F0502020204030204" charset="0"/>
                <a:ea typeface="宋体" panose="02010600030101010101" pitchFamily="2" charset="-122"/>
                <a:sym typeface="+mn-ea"/>
              </a:rPr>
              <a:t>S</a:t>
            </a:r>
            <a:r>
              <a:rPr lang="zh-CN" altLang="en-US" sz="3000">
                <a:solidFill>
                  <a:schemeClr val="bg1"/>
                </a:solidFill>
                <a:latin typeface="Calibri" panose="020F0502020204030204" charset="0"/>
                <a:ea typeface="宋体" panose="02010600030101010101" pitchFamily="2" charset="-122"/>
                <a:sym typeface="+mn-ea"/>
              </a:rPr>
              <a:t>的所有长为</a:t>
            </a:r>
            <a:r>
              <a:rPr lang="en-US" altLang="zh-CN" sz="3000">
                <a:solidFill>
                  <a:schemeClr val="bg1"/>
                </a:solidFill>
                <a:latin typeface="Calibri" panose="020F0502020204030204" charset="0"/>
                <a:ea typeface="宋体" panose="02010600030101010101" pitchFamily="2" charset="-122"/>
                <a:sym typeface="+mn-ea"/>
              </a:rPr>
              <a:t>k</a:t>
            </a:r>
            <a:r>
              <a:rPr lang="zh-CN" altLang="en-US" sz="3000">
                <a:solidFill>
                  <a:schemeClr val="bg1"/>
                </a:solidFill>
                <a:latin typeface="Calibri" panose="020F0502020204030204" charset="0"/>
                <a:ea typeface="宋体" panose="02010600030101010101" pitchFamily="2" charset="-122"/>
                <a:sym typeface="+mn-ea"/>
              </a:rPr>
              <a:t>的后缀的集合，显然，对于 </a:t>
            </a:r>
            <a:r>
              <a:rPr lang="en-US" altLang="zh-CN" sz="3000">
                <a:solidFill>
                  <a:schemeClr val="bg1"/>
                </a:solidFill>
                <a:latin typeface="Calibri" panose="020F0502020204030204" charset="0"/>
                <a:ea typeface="宋体" panose="02010600030101010101" pitchFamily="2" charset="-122"/>
                <a:sym typeface="+mn-ea"/>
              </a:rPr>
              <a:t>any k</a:t>
            </a:r>
            <a:r>
              <a:rPr lang="zh-CN" altLang="en-US" sz="3000">
                <a:solidFill>
                  <a:schemeClr val="bg1"/>
                </a:solidFill>
                <a:latin typeface="Calibri" panose="020F0502020204030204" charset="0"/>
                <a:ea typeface="宋体" panose="02010600030101010101" pitchFamily="2" charset="-122"/>
                <a:sym typeface="+mn-ea"/>
              </a:rPr>
              <a:t>，</a:t>
            </a:r>
            <a:r>
              <a:rPr lang="en-US" altLang="zh-CN" sz="3000">
                <a:solidFill>
                  <a:schemeClr val="bg1"/>
                </a:solidFill>
                <a:latin typeface="Calibri" panose="020F0502020204030204" charset="0"/>
                <a:ea typeface="宋体" panose="02010600030101010101" pitchFamily="2" charset="-122"/>
                <a:sym typeface="+mn-ea"/>
              </a:rPr>
              <a:t>|S</a:t>
            </a:r>
            <a:r>
              <a:rPr lang="en-US" altLang="zh-CN" sz="3000" baseline="-25000">
                <a:solidFill>
                  <a:schemeClr val="bg1"/>
                </a:solidFill>
                <a:latin typeface="Calibri" panose="020F0502020204030204" charset="0"/>
                <a:ea typeface="宋体" panose="02010600030101010101" pitchFamily="2" charset="-122"/>
                <a:sym typeface="+mn-ea"/>
              </a:rPr>
              <a:t>k</a:t>
            </a:r>
            <a:r>
              <a:rPr lang="en-US" altLang="zh-CN" sz="3000">
                <a:solidFill>
                  <a:schemeClr val="bg1"/>
                </a:solidFill>
                <a:latin typeface="Calibri" panose="020F0502020204030204" charset="0"/>
                <a:ea typeface="宋体" panose="02010600030101010101" pitchFamily="2" charset="-122"/>
                <a:sym typeface="+mn-ea"/>
              </a:rPr>
              <a:t>|&lt;=n</a:t>
            </a:r>
            <a:endParaRPr lang="en-US" alt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对于</a:t>
            </a:r>
            <a:r>
              <a:rPr lang="en-US" altLang="zh-CN" sz="3000">
                <a:solidFill>
                  <a:schemeClr val="bg1"/>
                </a:solidFill>
                <a:latin typeface="Calibri" panose="020F0502020204030204" charset="0"/>
                <a:ea typeface="宋体" panose="02010600030101010101" pitchFamily="2" charset="-122"/>
                <a:sym typeface="+mn-ea"/>
              </a:rPr>
              <a:t>S</a:t>
            </a:r>
            <a:r>
              <a:rPr lang="en-US" altLang="zh-CN" sz="3000" baseline="-25000">
                <a:solidFill>
                  <a:schemeClr val="bg1"/>
                </a:solidFill>
                <a:latin typeface="Calibri" panose="020F0502020204030204" charset="0"/>
                <a:ea typeface="宋体" panose="02010600030101010101" pitchFamily="2" charset="-122"/>
                <a:sym typeface="+mn-ea"/>
              </a:rPr>
              <a:t>k</a:t>
            </a:r>
            <a:r>
              <a:rPr lang="zh-CN" altLang="en-US" sz="3000">
                <a:solidFill>
                  <a:schemeClr val="bg1"/>
                </a:solidFill>
                <a:latin typeface="Calibri" panose="020F0502020204030204" charset="0"/>
                <a:ea typeface="宋体" panose="02010600030101010101" pitchFamily="2" charset="-122"/>
                <a:sym typeface="+mn-ea"/>
              </a:rPr>
              <a:t>内任意两字符串间最少替换数，可由长为</a:t>
            </a:r>
            <a:r>
              <a:rPr lang="en-US" altLang="zh-CN" sz="3000">
                <a:solidFill>
                  <a:schemeClr val="bg1"/>
                </a:solidFill>
                <a:latin typeface="Calibri" panose="020F0502020204030204" charset="0"/>
                <a:ea typeface="宋体" panose="02010600030101010101" pitchFamily="2" charset="-122"/>
                <a:sym typeface="+mn-ea"/>
              </a:rPr>
              <a:t>k</a:t>
            </a:r>
            <a:r>
              <a:rPr lang="zh-CN" altLang="en-US" sz="3000">
                <a:solidFill>
                  <a:schemeClr val="bg1"/>
                </a:solidFill>
                <a:latin typeface="Calibri" panose="020F0502020204030204" charset="0"/>
                <a:ea typeface="宋体" panose="02010600030101010101" pitchFamily="2" charset="-122"/>
                <a:sym typeface="+mn-ea"/>
              </a:rPr>
              <a:t>的替换</a:t>
            </a:r>
            <a:r>
              <a:rPr lang="en-US" altLang="zh-CN" sz="3000">
                <a:solidFill>
                  <a:schemeClr val="bg1"/>
                </a:solidFill>
                <a:latin typeface="Calibri" panose="020F0502020204030204" charset="0"/>
                <a:ea typeface="宋体" panose="02010600030101010101" pitchFamily="2" charset="-122"/>
                <a:sym typeface="+mn-ea"/>
              </a:rPr>
              <a:t>&amp;S</a:t>
            </a:r>
            <a:r>
              <a:rPr lang="en-US" altLang="zh-CN" sz="3000" baseline="-25000">
                <a:solidFill>
                  <a:schemeClr val="bg1"/>
                </a:solidFill>
                <a:latin typeface="Calibri" panose="020F0502020204030204" charset="0"/>
                <a:ea typeface="宋体" panose="02010600030101010101" pitchFamily="2" charset="-122"/>
                <a:sym typeface="+mn-ea"/>
              </a:rPr>
              <a:t>k-1</a:t>
            </a:r>
            <a:r>
              <a:rPr lang="zh-CN" altLang="en-US" sz="3000">
                <a:solidFill>
                  <a:schemeClr val="bg1"/>
                </a:solidFill>
                <a:latin typeface="Calibri" panose="020F0502020204030204" charset="0"/>
                <a:ea typeface="宋体" panose="02010600030101010101" pitchFamily="2" charset="-122"/>
                <a:sym typeface="+mn-ea"/>
              </a:rPr>
              <a:t>内的转移通过</a:t>
            </a:r>
            <a:r>
              <a:rPr lang="en-US" altLang="zh-CN" sz="3000">
                <a:solidFill>
                  <a:schemeClr val="bg1"/>
                </a:solidFill>
                <a:latin typeface="Calibri" panose="020F0502020204030204" charset="0"/>
                <a:ea typeface="宋体" panose="02010600030101010101" pitchFamily="2" charset="-122"/>
                <a:sym typeface="+mn-ea"/>
              </a:rPr>
              <a:t>floyd</a:t>
            </a:r>
            <a:r>
              <a:rPr lang="zh-CN" altLang="en-US" sz="3000">
                <a:solidFill>
                  <a:schemeClr val="bg1"/>
                </a:solidFill>
                <a:latin typeface="Calibri" panose="020F0502020204030204" charset="0"/>
                <a:ea typeface="宋体" panose="02010600030101010101" pitchFamily="2" charset="-122"/>
                <a:sym typeface="+mn-ea"/>
              </a:rPr>
              <a:t>得出</a:t>
            </a:r>
            <a:endParaRPr lang="zh-CN" altLang="en-US"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en-US" altLang="zh-CN" sz="3000">
                <a:solidFill>
                  <a:schemeClr val="bg1"/>
                </a:solidFill>
                <a:latin typeface="Calibri" panose="020F0502020204030204" charset="0"/>
                <a:ea typeface="宋体" panose="02010600030101010101" pitchFamily="2" charset="-122"/>
                <a:sym typeface="+mn-ea"/>
              </a:rPr>
              <a:t>O(n</a:t>
            </a:r>
            <a:r>
              <a:rPr lang="en-US" altLang="zh-CN" sz="3000" baseline="30000">
                <a:solidFill>
                  <a:schemeClr val="bg1"/>
                </a:solidFill>
                <a:latin typeface="Calibri" panose="020F0502020204030204" charset="0"/>
                <a:ea typeface="宋体" panose="02010600030101010101" pitchFamily="2" charset="-122"/>
                <a:sym typeface="+mn-ea"/>
              </a:rPr>
              <a:t>3</a:t>
            </a:r>
            <a:r>
              <a:rPr lang="en-US" altLang="zh-CN" sz="3000">
                <a:solidFill>
                  <a:schemeClr val="bg1"/>
                </a:solidFill>
                <a:latin typeface="Calibri" panose="020F0502020204030204" charset="0"/>
                <a:ea typeface="宋体" panose="02010600030101010101" pitchFamily="2" charset="-122"/>
                <a:sym typeface="+mn-ea"/>
              </a:rPr>
              <a:t>L)</a:t>
            </a:r>
            <a:endParaRPr lang="en-US" altLang="zh-CN" sz="3000">
              <a:solidFill>
                <a:schemeClr val="bg1"/>
              </a:solidFill>
              <a:latin typeface="Calibri" panose="020F0502020204030204" charset="0"/>
              <a:ea typeface="宋体" panose="02010600030101010101" pitchFamily="2" charset="-122"/>
              <a:sym typeface="+mn-ea"/>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66775" y="1306195"/>
            <a:ext cx="10458450" cy="4939030"/>
          </a:xfrm>
          <a:prstGeom prst="rect">
            <a:avLst/>
          </a:prstGeom>
          <a:noFill/>
          <a:ln w="9525">
            <a:noFill/>
            <a:miter/>
          </a:ln>
        </p:spPr>
        <p:txBody>
          <a:bodyPr wrap="square" anchor="t">
            <a:spAutoFit/>
          </a:bodyPr>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平面上两条直线</a:t>
            </a:r>
            <a:r>
              <a:rPr lang="en-US" altLang="zh-CN" sz="3000">
                <a:solidFill>
                  <a:schemeClr val="bg1"/>
                </a:solidFill>
                <a:latin typeface="Calibri" panose="020F0502020204030204" charset="0"/>
                <a:ea typeface="宋体" panose="02010600030101010101" pitchFamily="2" charset="-122"/>
                <a:sym typeface="+mn-ea"/>
              </a:rPr>
              <a:t>A,B</a:t>
            </a:r>
            <a:r>
              <a:rPr lang="zh-CN" altLang="en-US" sz="3000">
                <a:solidFill>
                  <a:schemeClr val="bg1"/>
                </a:solidFill>
                <a:latin typeface="Calibri" panose="020F0502020204030204" charset="0"/>
                <a:ea typeface="宋体" panose="02010600030101010101" pitchFamily="2" charset="-122"/>
                <a:sym typeface="+mn-ea"/>
              </a:rPr>
              <a:t>，</a:t>
            </a:r>
            <a:r>
              <a:rPr lang="en-US" altLang="zh-CN" sz="3000">
                <a:solidFill>
                  <a:schemeClr val="bg1"/>
                </a:solidFill>
                <a:latin typeface="Calibri" panose="020F0502020204030204" charset="0"/>
                <a:ea typeface="宋体" panose="02010600030101010101" pitchFamily="2" charset="-122"/>
                <a:sym typeface="+mn-ea"/>
              </a:rPr>
              <a:t>A,B</a:t>
            </a:r>
            <a:r>
              <a:rPr lang="zh-CN" altLang="en-US" sz="3000">
                <a:solidFill>
                  <a:schemeClr val="bg1"/>
                </a:solidFill>
                <a:latin typeface="Calibri" panose="020F0502020204030204" charset="0"/>
                <a:ea typeface="宋体" panose="02010600030101010101" pitchFamily="2" charset="-122"/>
                <a:sym typeface="+mn-ea"/>
              </a:rPr>
              <a:t>上各有</a:t>
            </a:r>
            <a:r>
              <a:rPr lang="en-US" altLang="zh-CN" sz="3000">
                <a:solidFill>
                  <a:schemeClr val="bg1"/>
                </a:solidFill>
                <a:latin typeface="Calibri" panose="020F0502020204030204" charset="0"/>
                <a:ea typeface="宋体" panose="02010600030101010101" pitchFamily="2" charset="-122"/>
                <a:sym typeface="+mn-ea"/>
              </a:rPr>
              <a:t>n</a:t>
            </a:r>
            <a:r>
              <a:rPr lang="en-US" altLang="zh-CN" sz="3000" baseline="-25000">
                <a:solidFill>
                  <a:schemeClr val="bg1"/>
                </a:solidFill>
                <a:latin typeface="Calibri" panose="020F0502020204030204" charset="0"/>
                <a:ea typeface="宋体" panose="02010600030101010101" pitchFamily="2" charset="-122"/>
                <a:sym typeface="+mn-ea"/>
              </a:rPr>
              <a:t>1</a:t>
            </a:r>
            <a:r>
              <a:rPr lang="en-US" altLang="zh-CN" sz="3000">
                <a:solidFill>
                  <a:schemeClr val="bg1"/>
                </a:solidFill>
                <a:latin typeface="Calibri" panose="020F0502020204030204" charset="0"/>
                <a:ea typeface="宋体" panose="02010600030101010101" pitchFamily="2" charset="-122"/>
                <a:sym typeface="+mn-ea"/>
              </a:rPr>
              <a:t>,n</a:t>
            </a:r>
            <a:r>
              <a:rPr lang="en-US" altLang="zh-CN" sz="3000" baseline="-25000">
                <a:solidFill>
                  <a:schemeClr val="bg1"/>
                </a:solidFill>
                <a:latin typeface="Calibri" panose="020F0502020204030204" charset="0"/>
                <a:ea typeface="宋体" panose="02010600030101010101" pitchFamily="2" charset="-122"/>
                <a:sym typeface="+mn-ea"/>
              </a:rPr>
              <a:t>2</a:t>
            </a:r>
            <a:r>
              <a:rPr lang="zh-CN" altLang="en-US" sz="3000">
                <a:solidFill>
                  <a:schemeClr val="bg1"/>
                </a:solidFill>
                <a:latin typeface="Calibri" panose="020F0502020204030204" charset="0"/>
                <a:ea typeface="宋体" panose="02010600030101010101" pitchFamily="2" charset="-122"/>
                <a:sym typeface="+mn-ea"/>
              </a:rPr>
              <a:t>个点，求所有点的最小生成树（两点间所连边权 </a:t>
            </a:r>
            <a:r>
              <a:rPr lang="en-US" altLang="zh-CN" sz="3000">
                <a:solidFill>
                  <a:schemeClr val="bg1"/>
                </a:solidFill>
                <a:latin typeface="Calibri" panose="020F0502020204030204" charset="0"/>
                <a:ea typeface="宋体" panose="02010600030101010101" pitchFamily="2" charset="-122"/>
                <a:sym typeface="+mn-ea"/>
              </a:rPr>
              <a:t>= </a:t>
            </a:r>
            <a:r>
              <a:rPr lang="zh-CN" altLang="en-US" sz="3000">
                <a:solidFill>
                  <a:schemeClr val="bg1"/>
                </a:solidFill>
                <a:latin typeface="Calibri" panose="020F0502020204030204" charset="0"/>
                <a:ea typeface="宋体" panose="02010600030101010101" pitchFamily="2" charset="-122"/>
                <a:sym typeface="+mn-ea"/>
              </a:rPr>
              <a:t>欧几里得距离）</a:t>
            </a:r>
            <a:r>
              <a:rPr lang="en-US" altLang="zh-CN" sz="3000">
                <a:solidFill>
                  <a:schemeClr val="bg1"/>
                </a:solidFill>
                <a:latin typeface="Calibri" panose="020F0502020204030204" charset="0"/>
                <a:ea typeface="宋体" panose="02010600030101010101" pitchFamily="2" charset="-122"/>
                <a:sym typeface="+mn-ea"/>
              </a:rPr>
              <a:t>n</a:t>
            </a:r>
            <a:r>
              <a:rPr lang="en-US" altLang="zh-CN" sz="3000" baseline="-25000">
                <a:solidFill>
                  <a:schemeClr val="bg1"/>
                </a:solidFill>
                <a:latin typeface="Calibri" panose="020F0502020204030204" charset="0"/>
                <a:ea typeface="宋体" panose="02010600030101010101" pitchFamily="2" charset="-122"/>
                <a:sym typeface="+mn-ea"/>
              </a:rPr>
              <a:t>1</a:t>
            </a:r>
            <a:r>
              <a:rPr lang="en-US" altLang="zh-CN" sz="3000">
                <a:solidFill>
                  <a:schemeClr val="bg1"/>
                </a:solidFill>
                <a:latin typeface="Calibri" panose="020F0502020204030204" charset="0"/>
                <a:ea typeface="宋体" panose="02010600030101010101" pitchFamily="2" charset="-122"/>
                <a:sym typeface="+mn-ea"/>
              </a:rPr>
              <a:t>,n</a:t>
            </a:r>
            <a:r>
              <a:rPr lang="en-US" altLang="zh-CN" sz="3000" baseline="-25000">
                <a:solidFill>
                  <a:schemeClr val="bg1"/>
                </a:solidFill>
                <a:latin typeface="Calibri" panose="020F0502020204030204" charset="0"/>
                <a:ea typeface="宋体" panose="02010600030101010101" pitchFamily="2" charset="-122"/>
                <a:sym typeface="+mn-ea"/>
              </a:rPr>
              <a:t>2</a:t>
            </a:r>
            <a:r>
              <a:rPr lang="en-US" altLang="zh-CN" sz="3000">
                <a:solidFill>
                  <a:schemeClr val="bg1"/>
                </a:solidFill>
                <a:latin typeface="Calibri" panose="020F0502020204030204" charset="0"/>
                <a:ea typeface="宋体" panose="02010600030101010101" pitchFamily="2" charset="-122"/>
                <a:sym typeface="+mn-ea"/>
              </a:rPr>
              <a:t> &lt;= 1w</a:t>
            </a:r>
            <a:endParaRPr lang="en-US" alt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边太多，但不是所有边是必要的，例如下图的</a:t>
            </a:r>
            <a:r>
              <a:rPr lang="en-US" altLang="zh-CN" sz="3000">
                <a:solidFill>
                  <a:schemeClr val="bg1"/>
                </a:solidFill>
                <a:latin typeface="Calibri" panose="020F0502020204030204" charset="0"/>
                <a:ea typeface="宋体" panose="02010600030101010101" pitchFamily="2" charset="-122"/>
                <a:sym typeface="+mn-ea"/>
              </a:rPr>
              <a:t>a</a:t>
            </a:r>
            <a:r>
              <a:rPr lang="zh-CN" altLang="en-US" sz="3000">
                <a:solidFill>
                  <a:schemeClr val="bg1"/>
                </a:solidFill>
                <a:latin typeface="Calibri" panose="020F0502020204030204" charset="0"/>
                <a:ea typeface="宋体" panose="02010600030101010101" pitchFamily="2" charset="-122"/>
                <a:sym typeface="+mn-ea"/>
              </a:rPr>
              <a:t>和</a:t>
            </a:r>
            <a:r>
              <a:rPr lang="en-US" altLang="zh-CN" sz="3000">
                <a:solidFill>
                  <a:schemeClr val="bg1"/>
                </a:solidFill>
                <a:latin typeface="Calibri" panose="020F0502020204030204" charset="0"/>
                <a:ea typeface="宋体" panose="02010600030101010101" pitchFamily="2" charset="-122"/>
                <a:sym typeface="+mn-ea"/>
              </a:rPr>
              <a:t>d</a:t>
            </a:r>
            <a:endParaRPr lang="en-US" altLang="zh-CN"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即每个点只需与直线上                                                                     相邻的两点</a:t>
            </a:r>
            <a:r>
              <a:rPr lang="en-US" altLang="zh-CN" sz="3000">
                <a:solidFill>
                  <a:schemeClr val="bg1"/>
                </a:solidFill>
                <a:latin typeface="Calibri" panose="020F0502020204030204" charset="0"/>
                <a:ea typeface="宋体" panose="02010600030101010101" pitchFamily="2" charset="-122"/>
                <a:sym typeface="+mn-ea"/>
              </a:rPr>
              <a:t>&amp;</a:t>
            </a:r>
            <a:r>
              <a:rPr lang="zh-CN" altLang="en-US" sz="3000">
                <a:solidFill>
                  <a:schemeClr val="bg1"/>
                </a:solidFill>
                <a:latin typeface="Calibri" panose="020F0502020204030204" charset="0"/>
                <a:ea typeface="宋体" panose="02010600030101010101" pitchFamily="2" charset="-122"/>
                <a:sym typeface="+mn-ea"/>
              </a:rPr>
              <a:t>与另一直线距 </a:t>
            </a:r>
            <a:r>
              <a:rPr lang="en-US" altLang="zh-CN" sz="3000">
                <a:solidFill>
                  <a:schemeClr val="bg1"/>
                </a:solidFill>
                <a:latin typeface="Calibri" panose="020F0502020204030204" charset="0"/>
                <a:ea typeface="宋体" panose="02010600030101010101" pitchFamily="2" charset="-122"/>
                <a:sym typeface="+mn-ea"/>
              </a:rPr>
              <a:t>						           </a:t>
            </a:r>
            <a:r>
              <a:rPr lang="zh-CN" altLang="en-US" sz="3000">
                <a:solidFill>
                  <a:schemeClr val="bg1"/>
                </a:solidFill>
                <a:latin typeface="Calibri" panose="020F0502020204030204" charset="0"/>
                <a:ea typeface="宋体" panose="02010600030101010101" pitchFamily="2" charset="-122"/>
                <a:sym typeface="+mn-ea"/>
              </a:rPr>
              <a:t>离最近的两点连边</a:t>
            </a:r>
            <a:endParaRPr lang="zh-CN" altLang="en-US"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（计算几何可求得，边数变为</a:t>
            </a:r>
            <a:r>
              <a:rPr lang="en-US" altLang="zh-CN" sz="3000">
                <a:solidFill>
                  <a:schemeClr val="bg1"/>
                </a:solidFill>
                <a:latin typeface="Calibri" panose="020F0502020204030204" charset="0"/>
                <a:ea typeface="宋体" panose="02010600030101010101" pitchFamily="2" charset="-122"/>
                <a:sym typeface="+mn-ea"/>
              </a:rPr>
              <a:t>O(n)</a:t>
            </a:r>
            <a:r>
              <a:rPr lang="zh-CN" altLang="en-US" sz="3000">
                <a:solidFill>
                  <a:schemeClr val="bg1"/>
                </a:solidFill>
                <a:latin typeface="Calibri" panose="020F0502020204030204" charset="0"/>
                <a:ea typeface="宋体" panose="02010600030101010101" pitchFamily="2" charset="-122"/>
                <a:sym typeface="+mn-ea"/>
              </a:rPr>
              <a:t>）</a:t>
            </a:r>
            <a:endParaRPr lang="zh-CN" altLang="en-US" sz="3000">
              <a:solidFill>
                <a:schemeClr val="bg1"/>
              </a:solidFill>
              <a:latin typeface="Calibri" panose="020F0502020204030204" charset="0"/>
              <a:ea typeface="宋体" panose="02010600030101010101" pitchFamily="2" charset="-122"/>
              <a:sym typeface="+mn-ea"/>
            </a:endParaRPr>
          </a:p>
        </p:txBody>
      </p:sp>
      <p:pic>
        <p:nvPicPr>
          <p:cNvPr id="2" name="图片 1"/>
          <p:cNvPicPr>
            <a:picLocks noChangeAspect="1"/>
          </p:cNvPicPr>
          <p:nvPr/>
        </p:nvPicPr>
        <p:blipFill>
          <a:blip r:embed="rId1"/>
          <a:stretch>
            <a:fillRect/>
          </a:stretch>
        </p:blipFill>
        <p:spPr>
          <a:xfrm>
            <a:off x="5507355" y="3502660"/>
            <a:ext cx="5577205" cy="212280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fade">
                                      <p:cBhvr>
                                        <p:cTn id="13" dur="500"/>
                                        <p:tgtEl>
                                          <p:spTgt spid="7">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66775" y="1306195"/>
            <a:ext cx="10458450" cy="4939030"/>
          </a:xfrm>
          <a:prstGeom prst="rect">
            <a:avLst/>
          </a:prstGeom>
          <a:noFill/>
          <a:ln w="9525">
            <a:noFill/>
            <a:miter/>
          </a:ln>
        </p:spPr>
        <p:txBody>
          <a:bodyPr wrap="square" anchor="t">
            <a:spAutoFit/>
          </a:bodyPr>
          <a:p>
            <a:pPr lvl="0" indent="601345" fontAlgn="auto">
              <a:lnSpc>
                <a:spcPct val="150000"/>
              </a:lnSpc>
            </a:pPr>
            <a:endParaRPr lang="en-US"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依然二元关系，但是考虑到</a:t>
            </a:r>
            <a:r>
              <a:rPr lang="en-US" altLang="zh-CN" sz="3000">
                <a:solidFill>
                  <a:schemeClr val="bg1"/>
                </a:solidFill>
                <a:latin typeface="Calibri" panose="020F0502020204030204" charset="0"/>
                <a:ea typeface="宋体" panose="02010600030101010101" pitchFamily="2" charset="-122"/>
                <a:sym typeface="+mn-ea"/>
              </a:rPr>
              <a:t>w</a:t>
            </a:r>
            <a:r>
              <a:rPr lang="en-US" altLang="zh-CN" sz="3000" baseline="30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和</a:t>
            </a:r>
            <a:r>
              <a:rPr lang="en-US" altLang="zh-CN" sz="3000">
                <a:solidFill>
                  <a:schemeClr val="bg1"/>
                </a:solidFill>
                <a:latin typeface="Calibri" panose="020F0502020204030204" charset="0"/>
                <a:ea typeface="宋体" panose="02010600030101010101" pitchFamily="2" charset="-122"/>
                <a:sym typeface="+mn-ea"/>
              </a:rPr>
              <a:t>w</a:t>
            </a:r>
            <a:r>
              <a:rPr lang="en-US" altLang="zh-CN" sz="3000" baseline="30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可都选择，我们将每个点</a:t>
            </a:r>
            <a:r>
              <a:rPr lang="en-US" altLang="zh-CN" sz="3000">
                <a:solidFill>
                  <a:schemeClr val="bg1"/>
                </a:solidFill>
                <a:latin typeface="Calibri" panose="020F0502020204030204" charset="0"/>
                <a:ea typeface="宋体" panose="02010600030101010101" pitchFamily="2" charset="-122"/>
                <a:sym typeface="+mn-ea"/>
              </a:rPr>
              <a:t>x</a:t>
            </a:r>
            <a:r>
              <a:rPr lang="zh-CN" altLang="en-US" sz="3000">
                <a:solidFill>
                  <a:schemeClr val="bg1"/>
                </a:solidFill>
                <a:latin typeface="Calibri" panose="020F0502020204030204" charset="0"/>
                <a:ea typeface="宋体" panose="02010600030101010101" pitchFamily="2" charset="-122"/>
                <a:sym typeface="+mn-ea"/>
              </a:rPr>
              <a:t>拆为点</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30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与</a:t>
            </a:r>
            <a:r>
              <a:rPr lang="en-US" altLang="zh-CN" sz="3000">
                <a:solidFill>
                  <a:schemeClr val="bg1"/>
                </a:solidFill>
                <a:latin typeface="Calibri" panose="020F0502020204030204" charset="0"/>
                <a:ea typeface="宋体" panose="02010600030101010101" pitchFamily="2" charset="-122"/>
                <a:sym typeface="+mn-ea"/>
              </a:rPr>
              <a:t>x</a:t>
            </a:r>
            <a:r>
              <a:rPr lang="en-US" altLang="zh-CN" sz="3000" baseline="30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，分别表示是否选择</a:t>
            </a:r>
            <a:r>
              <a:rPr lang="en-US" altLang="zh-CN" sz="3000">
                <a:solidFill>
                  <a:schemeClr val="bg1"/>
                </a:solidFill>
                <a:latin typeface="Calibri" panose="020F0502020204030204" charset="0"/>
                <a:ea typeface="宋体" panose="02010600030101010101" pitchFamily="2" charset="-122"/>
                <a:sym typeface="+mn-ea"/>
              </a:rPr>
              <a:t>w</a:t>
            </a:r>
            <a:r>
              <a:rPr lang="en-US" altLang="zh-CN" sz="3000" baseline="30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和是否选择</a:t>
            </a:r>
            <a:r>
              <a:rPr lang="en-US" altLang="zh-CN" sz="3000">
                <a:solidFill>
                  <a:schemeClr val="bg1"/>
                </a:solidFill>
                <a:latin typeface="Calibri" panose="020F0502020204030204" charset="0"/>
                <a:ea typeface="宋体" panose="02010600030101010101" pitchFamily="2" charset="-122"/>
                <a:sym typeface="+mn-ea"/>
              </a:rPr>
              <a:t>w</a:t>
            </a:r>
            <a:r>
              <a:rPr lang="en-US" altLang="zh-CN" sz="3000" baseline="30000">
                <a:solidFill>
                  <a:schemeClr val="bg1"/>
                </a:solidFill>
                <a:latin typeface="Calibri" panose="020F0502020204030204" charset="0"/>
                <a:ea typeface="宋体" panose="02010600030101010101" pitchFamily="2" charset="-122"/>
                <a:sym typeface="+mn-ea"/>
              </a:rPr>
              <a:t>-</a:t>
            </a:r>
            <a:endParaRPr lang="en-US" altLang="zh-CN" sz="3000" baseline="30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en-US" sz="3000">
                <a:solidFill>
                  <a:schemeClr val="bg1"/>
                </a:solidFill>
                <a:latin typeface="Calibri" panose="020F0502020204030204" charset="0"/>
                <a:ea typeface="宋体" panose="02010600030101010101" pitchFamily="2" charset="-122"/>
                <a:sym typeface="+mn-ea"/>
              </a:rPr>
              <a:t>  </a:t>
            </a:r>
            <a:r>
              <a:rPr lang="zh-CN" altLang="en-US" sz="3000">
                <a:solidFill>
                  <a:schemeClr val="bg1"/>
                </a:solidFill>
                <a:latin typeface="Calibri" panose="020F0502020204030204" charset="0"/>
                <a:ea typeface="宋体" panose="02010600030101010101" pitchFamily="2" charset="-122"/>
                <a:sym typeface="+mn-ea"/>
              </a:rPr>
              <a:t>为方便设计</a:t>
            </a:r>
            <a:r>
              <a:rPr lang="en-US" altLang="zh-CN" sz="3000">
                <a:solidFill>
                  <a:schemeClr val="bg1"/>
                </a:solidFill>
                <a:latin typeface="Calibri" panose="020F0502020204030204" charset="0"/>
                <a:ea typeface="宋体" panose="02010600030101010101" pitchFamily="2" charset="-122"/>
                <a:sym typeface="+mn-ea"/>
              </a:rPr>
              <a:t>a~e</a:t>
            </a:r>
            <a:r>
              <a:rPr lang="zh-CN" altLang="en-US" sz="3000">
                <a:solidFill>
                  <a:schemeClr val="bg1"/>
                </a:solidFill>
                <a:latin typeface="Calibri" panose="020F0502020204030204" charset="0"/>
                <a:ea typeface="宋体" panose="02010600030101010101" pitchFamily="2" charset="-122"/>
                <a:sym typeface="+mn-ea"/>
              </a:rPr>
              <a:t>的值，将</a:t>
            </a:r>
            <a:r>
              <a:rPr lang="en-US" altLang="zh-CN" sz="3000">
                <a:solidFill>
                  <a:schemeClr val="bg1"/>
                </a:solidFill>
                <a:latin typeface="Calibri" panose="020F0502020204030204" charset="0"/>
                <a:ea typeface="宋体" panose="02010600030101010101" pitchFamily="2" charset="-122"/>
                <a:sym typeface="+mn-ea"/>
              </a:rPr>
              <a:t>x+</a:t>
            </a:r>
            <a:r>
              <a:rPr lang="zh-CN" altLang="en-US" sz="3000">
                <a:solidFill>
                  <a:schemeClr val="bg1"/>
                </a:solidFill>
                <a:latin typeface="Calibri" panose="020F0502020204030204" charset="0"/>
                <a:ea typeface="宋体" panose="02010600030101010101" pitchFamily="2" charset="-122"/>
                <a:sym typeface="+mn-ea"/>
              </a:rPr>
              <a:t>与</a:t>
            </a:r>
            <a:r>
              <a:rPr lang="en-US" altLang="zh-CN" sz="3000">
                <a:solidFill>
                  <a:schemeClr val="bg1"/>
                </a:solidFill>
                <a:latin typeface="Calibri" panose="020F0502020204030204" charset="0"/>
                <a:ea typeface="宋体" panose="02010600030101010101" pitchFamily="2" charset="-122"/>
                <a:sym typeface="+mn-ea"/>
              </a:rPr>
              <a:t>T</a:t>
            </a:r>
            <a:r>
              <a:rPr lang="zh-CN" altLang="en-US" sz="3000">
                <a:solidFill>
                  <a:schemeClr val="bg1"/>
                </a:solidFill>
                <a:latin typeface="Calibri" panose="020F0502020204030204" charset="0"/>
                <a:ea typeface="宋体" panose="02010600030101010101" pitchFamily="2" charset="-122"/>
                <a:sym typeface="+mn-ea"/>
              </a:rPr>
              <a:t>相连的边视为选择</a:t>
            </a:r>
            <a:r>
              <a:rPr lang="en-US" altLang="zh-CN" sz="3000">
                <a:solidFill>
                  <a:schemeClr val="bg1"/>
                </a:solidFill>
                <a:latin typeface="Calibri" panose="020F0502020204030204" charset="0"/>
                <a:ea typeface="宋体" panose="02010600030101010101" pitchFamily="2" charset="-122"/>
                <a:sym typeface="+mn-ea"/>
              </a:rPr>
              <a:t>w+,S</a:t>
            </a:r>
            <a:r>
              <a:rPr lang="zh-CN" altLang="en-US" sz="3000">
                <a:solidFill>
                  <a:schemeClr val="bg1"/>
                </a:solidFill>
                <a:latin typeface="Calibri" panose="020F0502020204030204" charset="0"/>
                <a:ea typeface="宋体" panose="02010600030101010101" pitchFamily="2" charset="-122"/>
                <a:sym typeface="+mn-ea"/>
              </a:rPr>
              <a:t>与</a:t>
            </a:r>
            <a:r>
              <a:rPr lang="en-US" altLang="zh-CN" sz="3000">
                <a:solidFill>
                  <a:schemeClr val="bg1"/>
                </a:solidFill>
                <a:latin typeface="Calibri" panose="020F0502020204030204" charset="0"/>
                <a:ea typeface="宋体" panose="02010600030101010101" pitchFamily="2" charset="-122"/>
                <a:sym typeface="+mn-ea"/>
              </a:rPr>
              <a:t>x-</a:t>
            </a:r>
            <a:r>
              <a:rPr lang="zh-CN" altLang="en-US" sz="3000">
                <a:solidFill>
                  <a:schemeClr val="bg1"/>
                </a:solidFill>
                <a:latin typeface="Calibri" panose="020F0502020204030204" charset="0"/>
                <a:ea typeface="宋体" panose="02010600030101010101" pitchFamily="2" charset="-122"/>
                <a:sym typeface="+mn-ea"/>
              </a:rPr>
              <a:t>相连的边视为选择</a:t>
            </a:r>
            <a:r>
              <a:rPr lang="en-US" altLang="zh-CN" sz="3000">
                <a:solidFill>
                  <a:schemeClr val="bg1"/>
                </a:solidFill>
                <a:latin typeface="Calibri" panose="020F0502020204030204" charset="0"/>
                <a:ea typeface="宋体" panose="02010600030101010101" pitchFamily="2" charset="-122"/>
                <a:sym typeface="+mn-ea"/>
              </a:rPr>
              <a:t>w-,</a:t>
            </a:r>
            <a:r>
              <a:rPr lang="zh-CN" altLang="en-US" sz="3000">
                <a:solidFill>
                  <a:schemeClr val="bg1"/>
                </a:solidFill>
                <a:latin typeface="Calibri" panose="020F0502020204030204" charset="0"/>
                <a:ea typeface="宋体" panose="02010600030101010101" pitchFamily="2" charset="-122"/>
                <a:sym typeface="+mn-ea"/>
              </a:rPr>
              <a:t>对于原图中边</a:t>
            </a:r>
            <a:r>
              <a:rPr lang="en-US" altLang="zh-CN" sz="3000">
                <a:solidFill>
                  <a:schemeClr val="bg1"/>
                </a:solidFill>
                <a:latin typeface="Calibri" panose="020F0502020204030204" charset="0"/>
                <a:ea typeface="宋体" panose="02010600030101010101" pitchFamily="2" charset="-122"/>
                <a:sym typeface="+mn-ea"/>
              </a:rPr>
              <a:t>(x,y)</a:t>
            </a:r>
            <a:r>
              <a:rPr lang="zh-CN" altLang="en-US" sz="3000">
                <a:solidFill>
                  <a:schemeClr val="bg1"/>
                </a:solidFill>
                <a:latin typeface="Calibri" panose="020F0502020204030204" charset="0"/>
                <a:ea typeface="宋体" panose="02010600030101010101" pitchFamily="2" charset="-122"/>
                <a:sym typeface="+mn-ea"/>
              </a:rPr>
              <a:t>，在网络中建边</a:t>
            </a:r>
            <a:r>
              <a:rPr lang="en-US" altLang="zh-CN" sz="3000">
                <a:solidFill>
                  <a:schemeClr val="bg1"/>
                </a:solidFill>
                <a:latin typeface="Calibri" panose="020F0502020204030204" charset="0"/>
                <a:ea typeface="宋体" panose="02010600030101010101" pitchFamily="2" charset="-122"/>
                <a:sym typeface="+mn-ea"/>
              </a:rPr>
              <a:t>(x-,y+)</a:t>
            </a:r>
            <a:r>
              <a:rPr lang="zh-CN" altLang="en-US" sz="3000">
                <a:solidFill>
                  <a:schemeClr val="bg1"/>
                </a:solidFill>
                <a:latin typeface="Calibri" panose="020F0502020204030204" charset="0"/>
                <a:ea typeface="宋体" panose="02010600030101010101" pitchFamily="2" charset="-122"/>
                <a:sym typeface="+mn-ea"/>
              </a:rPr>
              <a:t>，容量为</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（表示当</a:t>
            </a:r>
            <a:r>
              <a:rPr lang="en-US" altLang="zh-CN" sz="3000">
                <a:solidFill>
                  <a:schemeClr val="bg1"/>
                </a:solidFill>
                <a:latin typeface="Calibri" panose="020F0502020204030204" charset="0"/>
                <a:ea typeface="宋体" panose="02010600030101010101" pitchFamily="2" charset="-122"/>
                <a:sym typeface="+mn-ea"/>
              </a:rPr>
              <a:t>x</a:t>
            </a:r>
            <a:r>
              <a:rPr lang="zh-CN" altLang="en-US" sz="3000">
                <a:solidFill>
                  <a:schemeClr val="bg1"/>
                </a:solidFill>
                <a:latin typeface="Calibri" panose="020F0502020204030204" charset="0"/>
                <a:ea typeface="宋体" panose="02010600030101010101" pitchFamily="2" charset="-122"/>
                <a:sym typeface="+mn-ea"/>
              </a:rPr>
              <a:t>未选择删除所有出边且</a:t>
            </a:r>
            <a:r>
              <a:rPr lang="en-US" altLang="zh-CN" sz="3000">
                <a:solidFill>
                  <a:schemeClr val="bg1"/>
                </a:solidFill>
                <a:latin typeface="Calibri" panose="020F0502020204030204" charset="0"/>
                <a:ea typeface="宋体" panose="02010600030101010101" pitchFamily="2" charset="-122"/>
                <a:sym typeface="+mn-ea"/>
              </a:rPr>
              <a:t>y</a:t>
            </a:r>
            <a:r>
              <a:rPr lang="zh-CN" altLang="en-US" sz="3000">
                <a:solidFill>
                  <a:schemeClr val="bg1"/>
                </a:solidFill>
                <a:latin typeface="Calibri" panose="020F0502020204030204" charset="0"/>
                <a:ea typeface="宋体" panose="02010600030101010101" pitchFamily="2" charset="-122"/>
                <a:sym typeface="+mn-ea"/>
              </a:rPr>
              <a:t>未选择删除所有入边时，边</a:t>
            </a:r>
            <a:r>
              <a:rPr lang="en-US" altLang="zh-CN" sz="3000">
                <a:solidFill>
                  <a:schemeClr val="bg1"/>
                </a:solidFill>
                <a:latin typeface="Calibri" panose="020F0502020204030204" charset="0"/>
                <a:ea typeface="宋体" panose="02010600030101010101" pitchFamily="2" charset="-122"/>
                <a:sym typeface="+mn-ea"/>
              </a:rPr>
              <a:t>(x,y)</a:t>
            </a:r>
            <a:r>
              <a:rPr lang="zh-CN" altLang="en-US" sz="3000">
                <a:solidFill>
                  <a:schemeClr val="bg1"/>
                </a:solidFill>
                <a:latin typeface="Calibri" panose="020F0502020204030204" charset="0"/>
                <a:ea typeface="宋体" panose="02010600030101010101" pitchFamily="2" charset="-122"/>
                <a:sym typeface="+mn-ea"/>
              </a:rPr>
              <a:t>未被删除，需付出</a:t>
            </a:r>
            <a:r>
              <a:rPr lang="en-US" altLang="zh-CN" sz="3000">
                <a:solidFill>
                  <a:schemeClr val="bg1"/>
                </a:solidFill>
                <a:latin typeface="Calibri" panose="020F0502020204030204" charset="0"/>
                <a:ea typeface="宋体" panose="02010600030101010101" pitchFamily="2" charset="-122"/>
                <a:sym typeface="+mn-ea"/>
              </a:rPr>
              <a:t>+∞</a:t>
            </a:r>
            <a:r>
              <a:rPr lang="zh-CN" altLang="en-US" sz="3000">
                <a:solidFill>
                  <a:schemeClr val="bg1"/>
                </a:solidFill>
                <a:latin typeface="Calibri" panose="020F0502020204030204" charset="0"/>
                <a:ea typeface="宋体" panose="02010600030101010101" pitchFamily="2" charset="-122"/>
                <a:sym typeface="+mn-ea"/>
              </a:rPr>
              <a:t>的代价）</a:t>
            </a:r>
            <a:endParaRPr lang="zh-CN" altLang="en-US" sz="3000">
              <a:solidFill>
                <a:schemeClr val="bg1"/>
              </a:solidFill>
              <a:latin typeface="Calibri" panose="020F0502020204030204" charset="0"/>
              <a:ea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588010" y="522605"/>
            <a:ext cx="11016615" cy="148399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66775" y="1306195"/>
            <a:ext cx="10458450" cy="5631180"/>
          </a:xfrm>
          <a:prstGeom prst="rect">
            <a:avLst/>
          </a:prstGeom>
          <a:noFill/>
          <a:ln w="9525">
            <a:noFill/>
            <a:miter/>
          </a:ln>
        </p:spPr>
        <p:txBody>
          <a:bodyPr wrap="square" anchor="t">
            <a:spAutoFit/>
          </a:bodyPr>
          <a:p>
            <a:pPr lvl="0" indent="601345" fontAlgn="auto">
              <a:lnSpc>
                <a:spcPct val="150000"/>
              </a:lnSpc>
            </a:pPr>
            <a:endParaRPr lang="zh-CN" altLang="en-US"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altLang="en-US"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altLang="en-US"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首先默认所有道路均使用监视器，问题变为将一些道路变为巡逻，付出代价</a:t>
            </a:r>
            <a:r>
              <a:rPr lang="en-US" altLang="zh-CN" sz="3000">
                <a:solidFill>
                  <a:schemeClr val="bg1"/>
                </a:solidFill>
                <a:latin typeface="Calibri" panose="020F0502020204030204" charset="0"/>
                <a:ea typeface="宋体" panose="02010600030101010101" pitchFamily="2" charset="-122"/>
                <a:sym typeface="+mn-ea"/>
              </a:rPr>
              <a:t>(Pi-Si)</a:t>
            </a:r>
            <a:r>
              <a:rPr lang="zh-CN" altLang="en-US" sz="3000">
                <a:solidFill>
                  <a:schemeClr val="bg1"/>
                </a:solidFill>
                <a:latin typeface="Calibri" panose="020F0502020204030204" charset="0"/>
                <a:ea typeface="宋体" panose="02010600030101010101" pitchFamily="2" charset="-122"/>
                <a:sym typeface="+mn-ea"/>
              </a:rPr>
              <a:t>，并满足以上条件</a:t>
            </a:r>
            <a:endParaRPr lang="zh-CN" altLang="en-US"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入度 </a:t>
            </a:r>
            <a:r>
              <a:rPr lang="en-US" altLang="zh-CN" sz="3000">
                <a:solidFill>
                  <a:schemeClr val="bg1"/>
                </a:solidFill>
                <a:latin typeface="Calibri" panose="020F0502020204030204" charset="0"/>
                <a:ea typeface="宋体" panose="02010600030101010101" pitchFamily="2" charset="-122"/>
                <a:sym typeface="+mn-ea"/>
              </a:rPr>
              <a:t>= </a:t>
            </a:r>
            <a:r>
              <a:rPr lang="zh-CN" altLang="en-US" sz="3000">
                <a:solidFill>
                  <a:schemeClr val="bg1"/>
                </a:solidFill>
                <a:latin typeface="Calibri" panose="020F0502020204030204" charset="0"/>
                <a:ea typeface="宋体" panose="02010600030101010101" pitchFamily="2" charset="-122"/>
                <a:sym typeface="+mn-ea"/>
              </a:rPr>
              <a:t>出度的联想：</a:t>
            </a:r>
            <a:r>
              <a:rPr lang="zh-CN" altLang="en-US" sz="3000" strike="sngStrike">
                <a:solidFill>
                  <a:schemeClr val="bg1"/>
                </a:solidFill>
                <a:uFillTx/>
                <a:latin typeface="Calibri" panose="020F0502020204030204" charset="0"/>
                <a:ea typeface="宋体" panose="02010600030101010101" pitchFamily="2" charset="-122"/>
                <a:sym typeface="+mn-ea"/>
              </a:rPr>
              <a:t>欧拉回路</a:t>
            </a:r>
            <a:r>
              <a:rPr lang="zh-CN" altLang="en-US" sz="3000">
                <a:solidFill>
                  <a:schemeClr val="bg1"/>
                </a:solidFill>
                <a:latin typeface="Calibri" panose="020F0502020204030204" charset="0"/>
                <a:ea typeface="宋体" panose="02010600030101010101" pitchFamily="2" charset="-122"/>
                <a:sym typeface="+mn-ea"/>
              </a:rPr>
              <a:t>、流量守恒</a:t>
            </a:r>
            <a:endParaRPr lang="zh-CN" altLang="en-US"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即为无源汇上下界费用流问题（若最优方案无边被巡逻？）</a:t>
            </a:r>
            <a:endParaRPr lang="zh-CN" altLang="en-US"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en-US" altLang="zh-CN" sz="3000">
                <a:solidFill>
                  <a:schemeClr val="bg1"/>
                </a:solidFill>
                <a:latin typeface="Calibri" panose="020F0502020204030204" charset="0"/>
                <a:ea typeface="宋体" panose="02010600030101010101" pitchFamily="2" charset="-122"/>
                <a:sym typeface="+mn-ea"/>
              </a:rPr>
              <a:t>floyd</a:t>
            </a:r>
            <a:r>
              <a:rPr lang="zh-CN" altLang="en-US" sz="3000">
                <a:solidFill>
                  <a:schemeClr val="bg1"/>
                </a:solidFill>
                <a:latin typeface="Calibri" panose="020F0502020204030204" charset="0"/>
                <a:ea typeface="宋体" panose="02010600030101010101" pitchFamily="2" charset="-122"/>
                <a:sym typeface="+mn-ea"/>
              </a:rPr>
              <a:t>找最小环即可</a:t>
            </a:r>
            <a:endParaRPr lang="zh-CN" altLang="en-US" sz="3000">
              <a:solidFill>
                <a:schemeClr val="bg1"/>
              </a:solidFill>
              <a:latin typeface="Calibri" panose="020F0502020204030204" charset="0"/>
              <a:ea typeface="宋体" panose="02010600030101010101" pitchFamily="2" charset="-122"/>
              <a:sym typeface="+mn-ea"/>
            </a:endParaRPr>
          </a:p>
        </p:txBody>
      </p:sp>
      <p:pic>
        <p:nvPicPr>
          <p:cNvPr id="2" name="图片 1"/>
          <p:cNvPicPr>
            <a:picLocks noChangeAspect="1"/>
          </p:cNvPicPr>
          <p:nvPr/>
        </p:nvPicPr>
        <p:blipFill>
          <a:blip r:embed="rId1"/>
          <a:stretch>
            <a:fillRect/>
          </a:stretch>
        </p:blipFill>
        <p:spPr>
          <a:xfrm>
            <a:off x="556895" y="217805"/>
            <a:ext cx="11078845" cy="316166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fade">
                                      <p:cBhvr>
                                        <p:cTn id="17" dur="5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nvSpPr>
        <p:spPr>
          <a:xfrm>
            <a:off x="866775" y="1306195"/>
            <a:ext cx="10458450" cy="4939030"/>
          </a:xfrm>
          <a:prstGeom prst="rect">
            <a:avLst/>
          </a:prstGeom>
          <a:noFill/>
          <a:ln w="9525">
            <a:noFill/>
            <a:miter/>
          </a:ln>
        </p:spPr>
        <p:txBody>
          <a:bodyPr wrap="square" anchor="t">
            <a:spAutoFit/>
          </a:bodyPr>
          <a:p>
            <a:pPr lvl="0" indent="601345" fontAlgn="auto">
              <a:lnSpc>
                <a:spcPct val="150000"/>
              </a:lnSpc>
            </a:pPr>
            <a:endParaRPr lang="zh-CN" altLang="en-US"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endParaRPr lang="zh-CN" altLang="en-US"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sz="3000">
                <a:solidFill>
                  <a:schemeClr val="bg1"/>
                </a:solidFill>
                <a:latin typeface="Calibri" panose="020F0502020204030204" charset="0"/>
                <a:ea typeface="宋体" panose="02010600030101010101" pitchFamily="2" charset="-122"/>
                <a:sym typeface="+mn-ea"/>
              </a:rPr>
              <a:t>显然，以上条件可以推出所有点的入度与出度均 </a:t>
            </a:r>
            <a:r>
              <a:rPr lang="en-US" altLang="zh-CN" sz="3000">
                <a:solidFill>
                  <a:schemeClr val="bg1"/>
                </a:solidFill>
                <a:latin typeface="Calibri" panose="020F0502020204030204" charset="0"/>
                <a:ea typeface="宋体" panose="02010600030101010101" pitchFamily="2" charset="-122"/>
                <a:sym typeface="+mn-ea"/>
              </a:rPr>
              <a:t>= k</a:t>
            </a:r>
            <a:r>
              <a:rPr lang="zh-CN" altLang="en-US" sz="3000">
                <a:solidFill>
                  <a:schemeClr val="bg1"/>
                </a:solidFill>
                <a:latin typeface="Calibri" panose="020F0502020204030204" charset="0"/>
                <a:ea typeface="宋体" panose="02010600030101010101" pitchFamily="2" charset="-122"/>
                <a:sym typeface="+mn-ea"/>
              </a:rPr>
              <a:t>，其实，他们互为充要（基于欧拉回路的构造方法）</a:t>
            </a:r>
            <a:endParaRPr lang="zh-CN" altLang="en-US" sz="3000">
              <a:solidFill>
                <a:schemeClr val="bg1"/>
              </a:solidFill>
              <a:latin typeface="Calibri" panose="020F0502020204030204" charset="0"/>
              <a:ea typeface="宋体" panose="02010600030101010101" pitchFamily="2" charset="-122"/>
              <a:sym typeface="+mn-ea"/>
            </a:endParaRPr>
          </a:p>
          <a:p>
            <a:pPr lvl="0" indent="601345" fontAlgn="auto">
              <a:lnSpc>
                <a:spcPct val="150000"/>
              </a:lnSpc>
            </a:pPr>
            <a:r>
              <a:rPr lang="zh-CN" altLang="en-US" sz="3000">
                <a:solidFill>
                  <a:schemeClr val="bg1"/>
                </a:solidFill>
                <a:latin typeface="Calibri" panose="020F0502020204030204" charset="0"/>
                <a:ea typeface="宋体" panose="02010600030101010101" pitchFamily="2" charset="-122"/>
                <a:sym typeface="+mn-ea"/>
              </a:rPr>
              <a:t>费用流的建图：将每个点</a:t>
            </a:r>
            <a:r>
              <a:rPr lang="en-US" altLang="zh-CN" sz="3000">
                <a:solidFill>
                  <a:schemeClr val="bg1"/>
                </a:solidFill>
                <a:latin typeface="Calibri" panose="020F0502020204030204" charset="0"/>
                <a:ea typeface="宋体" panose="02010600030101010101" pitchFamily="2" charset="-122"/>
                <a:sym typeface="+mn-ea"/>
              </a:rPr>
              <a:t>x</a:t>
            </a:r>
            <a:r>
              <a:rPr lang="zh-CN" altLang="en-US" sz="3000">
                <a:solidFill>
                  <a:schemeClr val="bg1"/>
                </a:solidFill>
                <a:latin typeface="Calibri" panose="020F0502020204030204" charset="0"/>
                <a:ea typeface="宋体" panose="02010600030101010101" pitchFamily="2" charset="-122"/>
                <a:sym typeface="+mn-ea"/>
              </a:rPr>
              <a:t>拆为</a:t>
            </a:r>
            <a:r>
              <a:rPr lang="en-US" altLang="zh-CN" sz="3000">
                <a:solidFill>
                  <a:schemeClr val="bg1"/>
                </a:solidFill>
                <a:latin typeface="Calibri" panose="020F0502020204030204" charset="0"/>
                <a:ea typeface="宋体" panose="02010600030101010101" pitchFamily="2" charset="-122"/>
                <a:sym typeface="+mn-ea"/>
              </a:rPr>
              <a:t>x+</a:t>
            </a:r>
            <a:r>
              <a:rPr lang="zh-CN" altLang="en-US" sz="3000">
                <a:solidFill>
                  <a:schemeClr val="bg1"/>
                </a:solidFill>
                <a:latin typeface="Calibri" panose="020F0502020204030204" charset="0"/>
                <a:ea typeface="宋体" panose="02010600030101010101" pitchFamily="2" charset="-122"/>
                <a:sym typeface="+mn-ea"/>
              </a:rPr>
              <a:t>与</a:t>
            </a:r>
            <a:r>
              <a:rPr lang="en-US" altLang="zh-CN" sz="3000">
                <a:solidFill>
                  <a:schemeClr val="bg1"/>
                </a:solidFill>
                <a:latin typeface="Calibri" panose="020F0502020204030204" charset="0"/>
                <a:ea typeface="宋体" panose="02010600030101010101" pitchFamily="2" charset="-122"/>
                <a:sym typeface="+mn-ea"/>
              </a:rPr>
              <a:t>x-</a:t>
            </a:r>
            <a:r>
              <a:rPr lang="zh-CN" altLang="en-US" sz="3000">
                <a:solidFill>
                  <a:schemeClr val="bg1"/>
                </a:solidFill>
                <a:latin typeface="Calibri" panose="020F0502020204030204" charset="0"/>
                <a:ea typeface="宋体" panose="02010600030101010101" pitchFamily="2" charset="-122"/>
                <a:sym typeface="+mn-ea"/>
              </a:rPr>
              <a:t>两部分，</a:t>
            </a:r>
            <a:r>
              <a:rPr lang="en-US" altLang="zh-CN" sz="3000">
                <a:solidFill>
                  <a:schemeClr val="bg1"/>
                </a:solidFill>
                <a:latin typeface="Calibri" panose="020F0502020204030204" charset="0"/>
                <a:ea typeface="宋体" panose="02010600030101010101" pitchFamily="2" charset="-122"/>
                <a:sym typeface="+mn-ea"/>
              </a:rPr>
              <a:t>S</a:t>
            </a:r>
            <a:r>
              <a:rPr lang="zh-CN" altLang="en-US" sz="3000">
                <a:solidFill>
                  <a:schemeClr val="bg1"/>
                </a:solidFill>
                <a:latin typeface="Calibri" panose="020F0502020204030204" charset="0"/>
                <a:ea typeface="宋体" panose="02010600030101010101" pitchFamily="2" charset="-122"/>
                <a:sym typeface="+mn-ea"/>
              </a:rPr>
              <a:t>向</a:t>
            </a:r>
            <a:r>
              <a:rPr lang="en-US" altLang="zh-CN" sz="3000">
                <a:solidFill>
                  <a:schemeClr val="bg1"/>
                </a:solidFill>
                <a:latin typeface="Calibri" panose="020F0502020204030204" charset="0"/>
                <a:ea typeface="宋体" panose="02010600030101010101" pitchFamily="2" charset="-122"/>
                <a:sym typeface="+mn-ea"/>
              </a:rPr>
              <a:t>x+</a:t>
            </a:r>
            <a:r>
              <a:rPr lang="zh-CN" altLang="en-US" sz="3000">
                <a:solidFill>
                  <a:schemeClr val="bg1"/>
                </a:solidFill>
                <a:latin typeface="Calibri" panose="020F0502020204030204" charset="0"/>
                <a:ea typeface="宋体" panose="02010600030101010101" pitchFamily="2" charset="-122"/>
                <a:sym typeface="+mn-ea"/>
              </a:rPr>
              <a:t>连容量为</a:t>
            </a:r>
            <a:r>
              <a:rPr lang="en-US" altLang="zh-CN" sz="3000">
                <a:solidFill>
                  <a:schemeClr val="bg1"/>
                </a:solidFill>
                <a:latin typeface="Calibri" panose="020F0502020204030204" charset="0"/>
                <a:ea typeface="宋体" panose="02010600030101010101" pitchFamily="2" charset="-122"/>
                <a:sym typeface="+mn-ea"/>
              </a:rPr>
              <a:t>k</a:t>
            </a:r>
            <a:r>
              <a:rPr lang="zh-CN" altLang="en-US" sz="3000">
                <a:solidFill>
                  <a:schemeClr val="bg1"/>
                </a:solidFill>
                <a:latin typeface="Calibri" panose="020F0502020204030204" charset="0"/>
                <a:ea typeface="宋体" panose="02010600030101010101" pitchFamily="2" charset="-122"/>
                <a:sym typeface="+mn-ea"/>
              </a:rPr>
              <a:t>，费用为</a:t>
            </a:r>
            <a:r>
              <a:rPr lang="en-US" altLang="zh-CN" sz="3000">
                <a:solidFill>
                  <a:schemeClr val="bg1"/>
                </a:solidFill>
                <a:latin typeface="Calibri" panose="020F0502020204030204" charset="0"/>
                <a:ea typeface="宋体" panose="02010600030101010101" pitchFamily="2" charset="-122"/>
                <a:sym typeface="+mn-ea"/>
              </a:rPr>
              <a:t>0</a:t>
            </a:r>
            <a:r>
              <a:rPr lang="zh-CN" altLang="en-US" sz="3000">
                <a:solidFill>
                  <a:schemeClr val="bg1"/>
                </a:solidFill>
                <a:latin typeface="Calibri" panose="020F0502020204030204" charset="0"/>
                <a:ea typeface="宋体" panose="02010600030101010101" pitchFamily="2" charset="-122"/>
                <a:sym typeface="+mn-ea"/>
              </a:rPr>
              <a:t>的边，</a:t>
            </a:r>
            <a:r>
              <a:rPr lang="en-US" altLang="zh-CN" sz="3000">
                <a:solidFill>
                  <a:schemeClr val="bg1"/>
                </a:solidFill>
                <a:latin typeface="Calibri" panose="020F0502020204030204" charset="0"/>
                <a:ea typeface="宋体" panose="02010600030101010101" pitchFamily="2" charset="-122"/>
                <a:sym typeface="+mn-ea"/>
              </a:rPr>
              <a:t>x-</a:t>
            </a:r>
            <a:r>
              <a:rPr lang="zh-CN" altLang="en-US" sz="3000">
                <a:solidFill>
                  <a:schemeClr val="bg1"/>
                </a:solidFill>
                <a:latin typeface="Calibri" panose="020F0502020204030204" charset="0"/>
                <a:ea typeface="宋体" panose="02010600030101010101" pitchFamily="2" charset="-122"/>
                <a:sym typeface="+mn-ea"/>
              </a:rPr>
              <a:t>向</a:t>
            </a:r>
            <a:r>
              <a:rPr lang="en-US" altLang="zh-CN" sz="3000">
                <a:solidFill>
                  <a:schemeClr val="bg1"/>
                </a:solidFill>
                <a:latin typeface="Calibri" panose="020F0502020204030204" charset="0"/>
                <a:ea typeface="宋体" panose="02010600030101010101" pitchFamily="2" charset="-122"/>
                <a:sym typeface="+mn-ea"/>
              </a:rPr>
              <a:t>T</a:t>
            </a:r>
            <a:r>
              <a:rPr lang="zh-CN" altLang="en-US" sz="3000">
                <a:solidFill>
                  <a:schemeClr val="bg1"/>
                </a:solidFill>
                <a:latin typeface="Calibri" panose="020F0502020204030204" charset="0"/>
                <a:ea typeface="宋体" panose="02010600030101010101" pitchFamily="2" charset="-122"/>
                <a:sym typeface="+mn-ea"/>
              </a:rPr>
              <a:t>连容量为</a:t>
            </a:r>
            <a:r>
              <a:rPr lang="en-US" altLang="zh-CN" sz="3000">
                <a:solidFill>
                  <a:schemeClr val="bg1"/>
                </a:solidFill>
                <a:latin typeface="Calibri" panose="020F0502020204030204" charset="0"/>
                <a:ea typeface="宋体" panose="02010600030101010101" pitchFamily="2" charset="-122"/>
                <a:sym typeface="+mn-ea"/>
              </a:rPr>
              <a:t>k</a:t>
            </a:r>
            <a:r>
              <a:rPr lang="zh-CN" altLang="en-US" sz="3000">
                <a:solidFill>
                  <a:schemeClr val="bg1"/>
                </a:solidFill>
                <a:latin typeface="Calibri" panose="020F0502020204030204" charset="0"/>
                <a:ea typeface="宋体" panose="02010600030101010101" pitchFamily="2" charset="-122"/>
                <a:sym typeface="+mn-ea"/>
              </a:rPr>
              <a:t>，费用为</a:t>
            </a:r>
            <a:r>
              <a:rPr lang="en-US" altLang="zh-CN" sz="3000">
                <a:solidFill>
                  <a:schemeClr val="bg1"/>
                </a:solidFill>
                <a:latin typeface="Calibri" panose="020F0502020204030204" charset="0"/>
                <a:ea typeface="宋体" panose="02010600030101010101" pitchFamily="2" charset="-122"/>
                <a:sym typeface="+mn-ea"/>
              </a:rPr>
              <a:t>0</a:t>
            </a:r>
            <a:r>
              <a:rPr lang="zh-CN" altLang="en-US" sz="3000">
                <a:solidFill>
                  <a:schemeClr val="bg1"/>
                </a:solidFill>
                <a:latin typeface="Calibri" panose="020F0502020204030204" charset="0"/>
                <a:ea typeface="宋体" panose="02010600030101010101" pitchFamily="2" charset="-122"/>
                <a:sym typeface="+mn-ea"/>
              </a:rPr>
              <a:t>的边；对于原图边</a:t>
            </a:r>
            <a:r>
              <a:rPr lang="en-US" altLang="zh-CN" sz="3000">
                <a:solidFill>
                  <a:schemeClr val="bg1"/>
                </a:solidFill>
                <a:latin typeface="Calibri" panose="020F0502020204030204" charset="0"/>
                <a:ea typeface="宋体" panose="02010600030101010101" pitchFamily="2" charset="-122"/>
                <a:sym typeface="+mn-ea"/>
              </a:rPr>
              <a:t>(x,y)</a:t>
            </a:r>
            <a:r>
              <a:rPr lang="zh-CN" altLang="en-US" sz="3000">
                <a:solidFill>
                  <a:schemeClr val="bg1"/>
                </a:solidFill>
                <a:latin typeface="Calibri" panose="020F0502020204030204" charset="0"/>
                <a:ea typeface="宋体" panose="02010600030101010101" pitchFamily="2" charset="-122"/>
                <a:sym typeface="+mn-ea"/>
              </a:rPr>
              <a:t>，</a:t>
            </a:r>
            <a:r>
              <a:rPr lang="en-US" altLang="zh-CN" sz="3000">
                <a:solidFill>
                  <a:schemeClr val="bg1"/>
                </a:solidFill>
                <a:latin typeface="Calibri" panose="020F0502020204030204" charset="0"/>
                <a:ea typeface="宋体" panose="02010600030101010101" pitchFamily="2" charset="-122"/>
                <a:sym typeface="+mn-ea"/>
              </a:rPr>
              <a:t>x+</a:t>
            </a:r>
            <a:r>
              <a:rPr lang="zh-CN" altLang="en-US" sz="3000">
                <a:solidFill>
                  <a:schemeClr val="bg1"/>
                </a:solidFill>
                <a:latin typeface="Calibri" panose="020F0502020204030204" charset="0"/>
                <a:ea typeface="宋体" panose="02010600030101010101" pitchFamily="2" charset="-122"/>
                <a:sym typeface="+mn-ea"/>
              </a:rPr>
              <a:t>向</a:t>
            </a:r>
            <a:r>
              <a:rPr lang="en-US" altLang="zh-CN" sz="3000">
                <a:solidFill>
                  <a:schemeClr val="bg1"/>
                </a:solidFill>
                <a:latin typeface="Calibri" panose="020F0502020204030204" charset="0"/>
                <a:ea typeface="宋体" panose="02010600030101010101" pitchFamily="2" charset="-122"/>
                <a:sym typeface="+mn-ea"/>
              </a:rPr>
              <a:t>y-</a:t>
            </a:r>
            <a:r>
              <a:rPr lang="zh-CN" altLang="en-US" sz="3000">
                <a:solidFill>
                  <a:schemeClr val="bg1"/>
                </a:solidFill>
                <a:latin typeface="Calibri" panose="020F0502020204030204" charset="0"/>
                <a:ea typeface="宋体" panose="02010600030101010101" pitchFamily="2" charset="-122"/>
                <a:sym typeface="+mn-ea"/>
              </a:rPr>
              <a:t>连容量为</a:t>
            </a:r>
            <a:r>
              <a:rPr lang="en-US" altLang="zh-CN" sz="3000">
                <a:solidFill>
                  <a:schemeClr val="bg1"/>
                </a:solidFill>
                <a:latin typeface="Calibri" panose="020F0502020204030204" charset="0"/>
                <a:ea typeface="宋体" panose="02010600030101010101" pitchFamily="2" charset="-122"/>
                <a:sym typeface="+mn-ea"/>
              </a:rPr>
              <a:t>1</a:t>
            </a:r>
            <a:r>
              <a:rPr lang="zh-CN" altLang="en-US" sz="3000">
                <a:solidFill>
                  <a:schemeClr val="bg1"/>
                </a:solidFill>
                <a:latin typeface="Calibri" panose="020F0502020204030204" charset="0"/>
                <a:ea typeface="宋体" panose="02010600030101010101" pitchFamily="2" charset="-122"/>
                <a:sym typeface="+mn-ea"/>
              </a:rPr>
              <a:t>，费用为</a:t>
            </a:r>
            <a:r>
              <a:rPr lang="en-US" altLang="zh-CN" sz="3000">
                <a:solidFill>
                  <a:schemeClr val="bg1"/>
                </a:solidFill>
                <a:latin typeface="Calibri" panose="020F0502020204030204" charset="0"/>
                <a:ea typeface="宋体" panose="02010600030101010101" pitchFamily="2" charset="-122"/>
                <a:sym typeface="+mn-ea"/>
              </a:rPr>
              <a:t>d</a:t>
            </a:r>
            <a:r>
              <a:rPr lang="en-US" altLang="zh-CN" sz="3000" baseline="-25000">
                <a:solidFill>
                  <a:schemeClr val="bg1"/>
                </a:solidFill>
                <a:latin typeface="Calibri" panose="020F0502020204030204" charset="0"/>
                <a:ea typeface="宋体" panose="02010600030101010101" pitchFamily="2" charset="-122"/>
                <a:sym typeface="+mn-ea"/>
              </a:rPr>
              <a:t>x-&gt;y</a:t>
            </a:r>
            <a:r>
              <a:rPr lang="zh-CN" altLang="en-US" sz="3000">
                <a:solidFill>
                  <a:schemeClr val="bg1"/>
                </a:solidFill>
                <a:latin typeface="Calibri" panose="020F0502020204030204" charset="0"/>
                <a:ea typeface="宋体" panose="02010600030101010101" pitchFamily="2" charset="-122"/>
                <a:sym typeface="+mn-ea"/>
              </a:rPr>
              <a:t>的边即可</a:t>
            </a:r>
            <a:endParaRPr lang="zh-CN" altLang="en-US" sz="3000">
              <a:solidFill>
                <a:schemeClr val="bg1"/>
              </a:solidFill>
              <a:latin typeface="Calibri" panose="020F0502020204030204" charset="0"/>
              <a:ea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476885" y="392430"/>
            <a:ext cx="11238230" cy="199009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3101340" y="2390140"/>
            <a:ext cx="5201285" cy="1628775"/>
          </a:xfrm>
          <a:prstGeom prst="rect">
            <a:avLst/>
          </a:prstGeom>
          <a:noFill/>
          <a:ln>
            <a:noFill/>
          </a:ln>
        </p:spPr>
        <p:txBody>
          <a:bodyPr wrap="square" rtlCol="0" anchor="t">
            <a:spAutoFit/>
            <a:scene3d>
              <a:camera prst="orthographicFront"/>
              <a:lightRig rig="threePt" dir="t"/>
            </a:scene3d>
          </a:bodyPr>
          <a:p>
            <a:pPr algn="ctr"/>
            <a:r>
              <a:rPr lang="en-US" altLang="zh-CN" sz="10000"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THANKS</a:t>
            </a:r>
            <a:endParaRPr lang="en-US" altLang="zh-CN" sz="10000" b="1" strike="noStrike" noProof="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198880" y="365125"/>
            <a:ext cx="10123805" cy="5262245"/>
          </a:xfrm>
          <a:prstGeom prst="rect">
            <a:avLst/>
          </a:prstGeom>
          <a:noFill/>
          <a:ln w="9525">
            <a:noFill/>
            <a:miter/>
          </a:ln>
        </p:spPr>
        <p:txBody>
          <a:bodyPr wrap="square" anchor="t">
            <a:spAutoFit/>
          </a:bodyPr>
          <a:p>
            <a:pPr lvl="0" indent="601345" fontAlgn="auto">
              <a:lnSpc>
                <a:spcPct val="150000"/>
              </a:lnSpc>
            </a:pPr>
            <a:r>
              <a:rPr sz="2800">
                <a:solidFill>
                  <a:schemeClr val="bg1"/>
                </a:solidFill>
                <a:sym typeface="+mn-ea"/>
              </a:rPr>
              <a:t>给定一张N个点M条边</a:t>
            </a:r>
            <a:r>
              <a:rPr lang="zh-CN" sz="2800">
                <a:solidFill>
                  <a:schemeClr val="bg1"/>
                </a:solidFill>
                <a:sym typeface="+mn-ea"/>
              </a:rPr>
              <a:t>的</a:t>
            </a:r>
            <a:r>
              <a:rPr sz="2800">
                <a:solidFill>
                  <a:schemeClr val="bg1"/>
                </a:solidFill>
                <a:sym typeface="+mn-ea"/>
              </a:rPr>
              <a:t>无向图。Q个询问，查询仅保留Li&lt;=x&lt;=Ri编号的边时，图中连通块的个数。N,M,Q&lt;=20</a:t>
            </a:r>
            <a:r>
              <a:rPr lang="en-US" sz="2800">
                <a:solidFill>
                  <a:schemeClr val="bg1"/>
                </a:solidFill>
                <a:sym typeface="+mn-ea"/>
              </a:rPr>
              <a:t>w</a:t>
            </a:r>
            <a:endParaRPr lang="en-US" sz="2800">
              <a:solidFill>
                <a:schemeClr val="bg1"/>
              </a:solidFill>
              <a:sym typeface="+mn-ea"/>
            </a:endParaRPr>
          </a:p>
          <a:p>
            <a:pPr lvl="0" indent="601345" fontAlgn="auto">
              <a:lnSpc>
                <a:spcPct val="150000"/>
              </a:lnSpc>
            </a:pPr>
            <a:r>
              <a:rPr lang="zh-CN" altLang="en-US" sz="2800">
                <a:solidFill>
                  <a:schemeClr val="bg1"/>
                </a:solidFill>
                <a:sym typeface="+mn-ea"/>
              </a:rPr>
              <a:t>考虑加入边</a:t>
            </a:r>
            <a:r>
              <a:rPr lang="en-US" altLang="zh-CN" sz="2800">
                <a:solidFill>
                  <a:schemeClr val="bg1"/>
                </a:solidFill>
                <a:sym typeface="+mn-ea"/>
              </a:rPr>
              <a:t>(u,v)</a:t>
            </a:r>
            <a:r>
              <a:rPr lang="zh-CN" altLang="en-US" sz="2800">
                <a:solidFill>
                  <a:schemeClr val="bg1"/>
                </a:solidFill>
                <a:sym typeface="+mn-ea"/>
              </a:rPr>
              <a:t>时，当</a:t>
            </a:r>
            <a:r>
              <a:rPr lang="en-US" sz="2800">
                <a:solidFill>
                  <a:schemeClr val="bg1"/>
                </a:solidFill>
                <a:sym typeface="+mn-ea"/>
              </a:rPr>
              <a:t>u到v</a:t>
            </a:r>
            <a:r>
              <a:rPr lang="zh-CN" altLang="en-US" sz="2800">
                <a:solidFill>
                  <a:schemeClr val="bg1"/>
                </a:solidFill>
                <a:sym typeface="+mn-ea"/>
              </a:rPr>
              <a:t>已</a:t>
            </a:r>
            <a:r>
              <a:rPr lang="en-US" sz="2800">
                <a:solidFill>
                  <a:schemeClr val="bg1"/>
                </a:solidFill>
                <a:sym typeface="+mn-ea"/>
              </a:rPr>
              <a:t>有路径时</a:t>
            </a:r>
            <a:r>
              <a:rPr lang="zh-CN" altLang="en-US" sz="2800">
                <a:solidFill>
                  <a:schemeClr val="bg1"/>
                </a:solidFill>
                <a:sym typeface="+mn-ea"/>
              </a:rPr>
              <a:t>，</a:t>
            </a:r>
            <a:r>
              <a:rPr lang="zh-CN" altLang="en-US" sz="2800">
                <a:solidFill>
                  <a:schemeClr val="bg1"/>
                </a:solidFill>
                <a:sym typeface="+mn-ea"/>
              </a:rPr>
              <a:t>不会改变联通块数</a:t>
            </a:r>
            <a:endParaRPr lang="zh-CN" altLang="en-US" sz="2800">
              <a:solidFill>
                <a:schemeClr val="bg1"/>
              </a:solidFill>
              <a:sym typeface="+mn-ea"/>
            </a:endParaRPr>
          </a:p>
          <a:p>
            <a:pPr lvl="0" indent="601345" fontAlgn="auto">
              <a:lnSpc>
                <a:spcPct val="150000"/>
              </a:lnSpc>
            </a:pPr>
            <a:r>
              <a:rPr lang="en-US" sz="2800">
                <a:solidFill>
                  <a:schemeClr val="bg1"/>
                </a:solidFill>
                <a:sym typeface="+mn-ea"/>
              </a:rPr>
              <a:t>考虑从1到M添加边，对于一条新加进来的边i连接(u,v)，我们希望找到u到v路径上出现时间最早的一条边，则在</a:t>
            </a:r>
            <a:r>
              <a:rPr lang="zh-CN" altLang="en-US" sz="2800">
                <a:solidFill>
                  <a:schemeClr val="bg1"/>
                </a:solidFill>
                <a:sym typeface="+mn-ea"/>
              </a:rPr>
              <a:t>该边前</a:t>
            </a:r>
            <a:r>
              <a:rPr lang="en-US" sz="2800">
                <a:solidFill>
                  <a:schemeClr val="bg1"/>
                </a:solidFill>
                <a:sym typeface="+mn-ea"/>
              </a:rPr>
              <a:t>的所有l，边i均不能合并两个连通块。然后将出现最早的边用当前边替换。LCT</a:t>
            </a:r>
            <a:r>
              <a:rPr lang="zh-CN" altLang="en-US" sz="2800">
                <a:solidFill>
                  <a:schemeClr val="bg1"/>
                </a:solidFill>
                <a:sym typeface="+mn-ea"/>
              </a:rPr>
              <a:t>实现</a:t>
            </a:r>
            <a:endParaRPr lang="zh-CN" altLang="en-US" sz="2800">
              <a:solidFill>
                <a:schemeClr val="bg1"/>
              </a:solidFill>
              <a:sym typeface="+mn-ea"/>
            </a:endParaRPr>
          </a:p>
          <a:p>
            <a:pPr lvl="0" indent="601345" fontAlgn="auto">
              <a:lnSpc>
                <a:spcPct val="150000"/>
              </a:lnSpc>
            </a:pPr>
            <a:r>
              <a:rPr lang="en-US" sz="2800">
                <a:solidFill>
                  <a:schemeClr val="bg1"/>
                </a:solidFill>
                <a:sym typeface="+mn-ea"/>
              </a:rPr>
              <a:t>询问操作相当于询问区间内有多少个数&lt;l</a:t>
            </a:r>
            <a:r>
              <a:rPr lang="zh-CN" altLang="en-US" sz="2800">
                <a:solidFill>
                  <a:schemeClr val="bg1"/>
                </a:solidFill>
                <a:sym typeface="+mn-ea"/>
              </a:rPr>
              <a:t>。主席树实现</a:t>
            </a:r>
            <a:endParaRPr lang="zh-CN" altLang="en-US" sz="28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169670" y="1306195"/>
            <a:ext cx="10123805" cy="4246245"/>
          </a:xfrm>
          <a:prstGeom prst="rect">
            <a:avLst/>
          </a:prstGeom>
          <a:noFill/>
          <a:ln w="9525">
            <a:noFill/>
            <a:miter/>
          </a:ln>
        </p:spPr>
        <p:txBody>
          <a:bodyPr wrap="square" anchor="t">
            <a:spAutoFit/>
          </a:bodyPr>
          <a:p>
            <a:pPr lvl="0" indent="601345" fontAlgn="auto">
              <a:lnSpc>
                <a:spcPct val="150000"/>
              </a:lnSpc>
            </a:pPr>
            <a:r>
              <a:rPr sz="3000">
                <a:solidFill>
                  <a:schemeClr val="bg1"/>
                </a:solidFill>
                <a:sym typeface="+mn-ea"/>
              </a:rPr>
              <a:t>给定一棵N个点的树，以及’A’-’Z’26个大写英文字母。 要求给每个点分配一个英文字母，保证任意两个具有相同字母的不同节点间的路径上，都至少有一个节点的字母字典序比这两个节点小。 N&lt;=10w</a:t>
            </a:r>
            <a:endParaRPr sz="3000">
              <a:solidFill>
                <a:schemeClr val="bg1"/>
              </a:solidFill>
              <a:sym typeface="+mn-ea"/>
            </a:endParaRPr>
          </a:p>
          <a:p>
            <a:pPr lvl="0" indent="601345" fontAlgn="auto">
              <a:lnSpc>
                <a:spcPct val="150000"/>
              </a:lnSpc>
            </a:pPr>
            <a:endParaRPr sz="3000">
              <a:solidFill>
                <a:schemeClr val="bg1"/>
              </a:solidFill>
              <a:sym typeface="+mn-ea"/>
            </a:endParaRPr>
          </a:p>
          <a:p>
            <a:pPr lvl="0" indent="601345" fontAlgn="auto">
              <a:lnSpc>
                <a:spcPct val="150000"/>
              </a:lnSpc>
            </a:pPr>
            <a:r>
              <a:rPr lang="zh-CN" sz="3000">
                <a:solidFill>
                  <a:schemeClr val="bg1"/>
                </a:solidFill>
                <a:sym typeface="+mn-ea"/>
              </a:rPr>
              <a:t>树的点分治，第一层重心用</a:t>
            </a:r>
            <a:r>
              <a:rPr lang="en-US" altLang="zh-CN" sz="3000">
                <a:solidFill>
                  <a:schemeClr val="bg1"/>
                </a:solidFill>
                <a:sym typeface="+mn-ea"/>
              </a:rPr>
              <a:t>'Z'</a:t>
            </a:r>
            <a:r>
              <a:rPr lang="zh-CN" altLang="en-US" sz="3000">
                <a:solidFill>
                  <a:schemeClr val="bg1"/>
                </a:solidFill>
                <a:sym typeface="+mn-ea"/>
              </a:rPr>
              <a:t>，第二层</a:t>
            </a:r>
            <a:r>
              <a:rPr lang="en-US" altLang="zh-CN" sz="3000">
                <a:solidFill>
                  <a:schemeClr val="bg1"/>
                </a:solidFill>
                <a:sym typeface="+mn-ea"/>
              </a:rPr>
              <a:t>'Y'</a:t>
            </a:r>
            <a:r>
              <a:rPr lang="zh-CN" altLang="en-US" sz="3000">
                <a:solidFill>
                  <a:schemeClr val="bg1"/>
                </a:solidFill>
                <a:sym typeface="+mn-ea"/>
              </a:rPr>
              <a:t>，类推。。。</a:t>
            </a:r>
            <a:endParaRPr lang="zh-CN" altLang="en-US" sz="30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169670" y="1306195"/>
            <a:ext cx="10123805" cy="3553460"/>
          </a:xfrm>
          <a:prstGeom prst="rect">
            <a:avLst/>
          </a:prstGeom>
          <a:noFill/>
          <a:ln w="9525">
            <a:noFill/>
            <a:miter/>
          </a:ln>
        </p:spPr>
        <p:txBody>
          <a:bodyPr wrap="square" anchor="t">
            <a:spAutoFit/>
          </a:bodyPr>
          <a:p>
            <a:pPr lvl="0" indent="601345" fontAlgn="auto">
              <a:lnSpc>
                <a:spcPct val="150000"/>
              </a:lnSpc>
            </a:pPr>
            <a:r>
              <a:rPr sz="3000">
                <a:solidFill>
                  <a:schemeClr val="bg1"/>
                </a:solidFill>
                <a:sym typeface="+mn-ea"/>
              </a:rPr>
              <a:t>给定一棵N个点的树，边权为1，求有多少点对之间的距离为质数。N&lt;=5w</a:t>
            </a:r>
            <a:endParaRPr sz="3000">
              <a:solidFill>
                <a:schemeClr val="bg1"/>
              </a:solidFill>
              <a:sym typeface="+mn-ea"/>
            </a:endParaRPr>
          </a:p>
          <a:p>
            <a:pPr lvl="0" indent="601345" fontAlgn="auto">
              <a:lnSpc>
                <a:spcPct val="150000"/>
              </a:lnSpc>
            </a:pPr>
            <a:endParaRPr sz="3000">
              <a:solidFill>
                <a:schemeClr val="bg1"/>
              </a:solidFill>
              <a:sym typeface="+mn-ea"/>
            </a:endParaRPr>
          </a:p>
          <a:p>
            <a:pPr lvl="0" indent="601345" fontAlgn="auto">
              <a:lnSpc>
                <a:spcPct val="150000"/>
              </a:lnSpc>
            </a:pPr>
            <a:r>
              <a:rPr lang="zh-CN" altLang="en-US" sz="3000">
                <a:solidFill>
                  <a:schemeClr val="bg1"/>
                </a:solidFill>
                <a:sym typeface="+mn-ea"/>
              </a:rPr>
              <a:t>点分治 </a:t>
            </a:r>
            <a:r>
              <a:rPr lang="en-US" altLang="zh-CN" sz="3000">
                <a:solidFill>
                  <a:schemeClr val="bg1"/>
                </a:solidFill>
                <a:sym typeface="+mn-ea"/>
              </a:rPr>
              <a:t>+ FFT</a:t>
            </a:r>
            <a:r>
              <a:rPr lang="zh-CN" altLang="en-US" sz="3000">
                <a:solidFill>
                  <a:schemeClr val="bg1"/>
                </a:solidFill>
                <a:sym typeface="+mn-ea"/>
              </a:rPr>
              <a:t>（注意先从深度最浅的子树开始）</a:t>
            </a:r>
            <a:endParaRPr lang="zh-CN" altLang="en-US" sz="3000">
              <a:solidFill>
                <a:schemeClr val="bg1"/>
              </a:solidFill>
              <a:sym typeface="+mn-ea"/>
            </a:endParaRPr>
          </a:p>
          <a:p>
            <a:pPr lvl="0" indent="601345" fontAlgn="auto">
              <a:lnSpc>
                <a:spcPct val="150000"/>
              </a:lnSpc>
            </a:pPr>
            <a:r>
              <a:rPr lang="en-US" altLang="zh-CN" sz="3000">
                <a:solidFill>
                  <a:schemeClr val="bg1"/>
                </a:solidFill>
                <a:sym typeface="+mn-ea"/>
              </a:rPr>
              <a:t>nlog</a:t>
            </a:r>
            <a:r>
              <a:rPr lang="en-US" altLang="zh-CN" sz="3000" baseline="30000">
                <a:solidFill>
                  <a:schemeClr val="bg1"/>
                </a:solidFill>
                <a:sym typeface="+mn-ea"/>
              </a:rPr>
              <a:t>2</a:t>
            </a:r>
            <a:r>
              <a:rPr lang="en-US" altLang="zh-CN" sz="3000">
                <a:solidFill>
                  <a:schemeClr val="bg1"/>
                </a:solidFill>
                <a:sym typeface="+mn-ea"/>
              </a:rPr>
              <a:t>n</a:t>
            </a:r>
            <a:endParaRPr lang="en-US" altLang="zh-CN" sz="30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179830" y="534035"/>
            <a:ext cx="10123805" cy="6323965"/>
          </a:xfrm>
          <a:prstGeom prst="rect">
            <a:avLst/>
          </a:prstGeom>
          <a:noFill/>
          <a:ln w="9525">
            <a:noFill/>
            <a:miter/>
          </a:ln>
        </p:spPr>
        <p:txBody>
          <a:bodyPr wrap="square" anchor="t">
            <a:spAutoFit/>
          </a:bodyPr>
          <a:p>
            <a:pPr lvl="0" indent="601345" fontAlgn="auto">
              <a:lnSpc>
                <a:spcPct val="150000"/>
              </a:lnSpc>
            </a:pPr>
            <a:r>
              <a:rPr lang="en-US" sz="3000">
                <a:solidFill>
                  <a:schemeClr val="bg1"/>
                </a:solidFill>
                <a:sym typeface="+mn-ea"/>
              </a:rPr>
              <a:t>BZOJ 3162 </a:t>
            </a:r>
            <a:r>
              <a:rPr sz="3000">
                <a:solidFill>
                  <a:schemeClr val="bg1"/>
                </a:solidFill>
                <a:sym typeface="+mn-ea"/>
              </a:rPr>
              <a:t>求无根树上本质不同的独立集的个数</a:t>
            </a:r>
            <a:endParaRPr sz="3000">
              <a:solidFill>
                <a:schemeClr val="bg1"/>
              </a:solidFill>
              <a:sym typeface="+mn-ea"/>
            </a:endParaRPr>
          </a:p>
          <a:p>
            <a:pPr lvl="0" indent="601345" fontAlgn="auto">
              <a:lnSpc>
                <a:spcPct val="150000"/>
              </a:lnSpc>
            </a:pPr>
            <a:r>
              <a:rPr lang="zh-CN" sz="3000">
                <a:solidFill>
                  <a:schemeClr val="bg1"/>
                </a:solidFill>
                <a:sym typeface="+mn-ea"/>
              </a:rPr>
              <a:t>（</a:t>
            </a:r>
            <a:r>
              <a:rPr sz="3000">
                <a:solidFill>
                  <a:schemeClr val="bg1"/>
                </a:solidFill>
                <a:sym typeface="+mn-ea"/>
              </a:rPr>
              <a:t>本质相同指将树节点重标号后独立集中的点标号</a:t>
            </a:r>
            <a:endParaRPr sz="3000">
              <a:solidFill>
                <a:schemeClr val="bg1"/>
              </a:solidFill>
              <a:sym typeface="+mn-ea"/>
            </a:endParaRPr>
          </a:p>
          <a:p>
            <a:pPr lvl="0" indent="601345" fontAlgn="auto">
              <a:lnSpc>
                <a:spcPct val="150000"/>
              </a:lnSpc>
            </a:pPr>
            <a:r>
              <a:rPr sz="3000">
                <a:solidFill>
                  <a:schemeClr val="bg1"/>
                </a:solidFill>
                <a:sym typeface="+mn-ea"/>
              </a:rPr>
              <a:t>相同，且树上的连边情况相同</a:t>
            </a:r>
            <a:r>
              <a:rPr lang="zh-CN" sz="3000">
                <a:solidFill>
                  <a:schemeClr val="bg1"/>
                </a:solidFill>
                <a:sym typeface="+mn-ea"/>
              </a:rPr>
              <a:t>）</a:t>
            </a:r>
            <a:r>
              <a:rPr lang="en-US" sz="3000">
                <a:solidFill>
                  <a:schemeClr val="bg1"/>
                </a:solidFill>
                <a:sym typeface="+mn-ea"/>
              </a:rPr>
              <a:t>n</a:t>
            </a:r>
            <a:r>
              <a:rPr sz="3000">
                <a:solidFill>
                  <a:schemeClr val="bg1"/>
                </a:solidFill>
                <a:sym typeface="+mn-ea"/>
              </a:rPr>
              <a:t>&lt;=50w</a:t>
            </a:r>
            <a:endParaRPr sz="3000">
              <a:solidFill>
                <a:schemeClr val="bg1"/>
              </a:solidFill>
              <a:sym typeface="+mn-ea"/>
            </a:endParaRPr>
          </a:p>
          <a:p>
            <a:pPr lvl="0" indent="601345" fontAlgn="auto">
              <a:lnSpc>
                <a:spcPct val="150000"/>
              </a:lnSpc>
            </a:pPr>
            <a:r>
              <a:rPr lang="zh-CN" sz="3000">
                <a:solidFill>
                  <a:schemeClr val="bg1"/>
                </a:solidFill>
                <a:sym typeface="+mn-ea"/>
              </a:rPr>
              <a:t>若只让求独立集个数，</a:t>
            </a:r>
            <a:r>
              <a:rPr lang="en-US" altLang="zh-CN" sz="3000">
                <a:solidFill>
                  <a:schemeClr val="bg1"/>
                </a:solidFill>
                <a:sym typeface="+mn-ea"/>
              </a:rPr>
              <a:t>dp</a:t>
            </a:r>
            <a:r>
              <a:rPr lang="zh-CN" altLang="en-US" sz="3000">
                <a:solidFill>
                  <a:schemeClr val="bg1"/>
                </a:solidFill>
                <a:sym typeface="+mn-ea"/>
              </a:rPr>
              <a:t>显然</a:t>
            </a:r>
            <a:endParaRPr lang="zh-CN" altLang="en-US" sz="3000">
              <a:solidFill>
                <a:schemeClr val="bg1"/>
              </a:solidFill>
              <a:sym typeface="+mn-ea"/>
            </a:endParaRPr>
          </a:p>
          <a:p>
            <a:pPr lvl="0" indent="601345" fontAlgn="auto">
              <a:lnSpc>
                <a:spcPct val="150000"/>
              </a:lnSpc>
            </a:pPr>
            <a:r>
              <a:rPr lang="zh-CN" altLang="en-US" sz="3000">
                <a:solidFill>
                  <a:schemeClr val="bg1"/>
                </a:solidFill>
                <a:sym typeface="+mn-ea"/>
              </a:rPr>
              <a:t>以无根树的重心作为根，即可保证同构的无根树在赋予根后依然同构（若有两个重心则在其中建一虚拟点作为根）</a:t>
            </a:r>
            <a:endParaRPr lang="zh-CN" altLang="en-US" sz="3000">
              <a:solidFill>
                <a:schemeClr val="bg1"/>
              </a:solidFill>
              <a:sym typeface="+mn-ea"/>
            </a:endParaRPr>
          </a:p>
          <a:p>
            <a:pPr lvl="0" indent="601345" fontAlgn="auto">
              <a:lnSpc>
                <a:spcPct val="150000"/>
              </a:lnSpc>
            </a:pPr>
            <a:r>
              <a:rPr lang="zh-CN" sz="3000">
                <a:solidFill>
                  <a:schemeClr val="bg1"/>
                </a:solidFill>
                <a:sym typeface="+mn-ea"/>
              </a:rPr>
              <a:t>两棵树的同构可用</a:t>
            </a:r>
            <a:r>
              <a:rPr lang="en-US" altLang="zh-CN" sz="3000">
                <a:solidFill>
                  <a:schemeClr val="bg1"/>
                </a:solidFill>
                <a:sym typeface="+mn-ea"/>
              </a:rPr>
              <a:t>hash</a:t>
            </a:r>
            <a:r>
              <a:rPr lang="zh-CN" altLang="en-US" sz="3000">
                <a:solidFill>
                  <a:schemeClr val="bg1"/>
                </a:solidFill>
                <a:sym typeface="+mn-ea"/>
              </a:rPr>
              <a:t>判定（</a:t>
            </a:r>
            <a:r>
              <a:rPr lang="en-US" altLang="zh-CN" sz="3000">
                <a:solidFill>
                  <a:schemeClr val="bg1"/>
                </a:solidFill>
                <a:sym typeface="+mn-ea"/>
              </a:rPr>
              <a:t>hash</a:t>
            </a:r>
            <a:r>
              <a:rPr lang="zh-CN" altLang="en-US" sz="3000">
                <a:solidFill>
                  <a:schemeClr val="bg1"/>
                </a:solidFill>
                <a:sym typeface="+mn-ea"/>
              </a:rPr>
              <a:t>的设计需保证与子树顺序无关）</a:t>
            </a:r>
            <a:endParaRPr lang="zh-CN" altLang="en-US" sz="3000">
              <a:solidFill>
                <a:schemeClr val="bg1"/>
              </a:solidFill>
              <a:sym typeface="+mn-ea"/>
            </a:endParaRPr>
          </a:p>
          <a:p>
            <a:pPr lvl="0" indent="601345" fontAlgn="auto">
              <a:lnSpc>
                <a:spcPct val="150000"/>
              </a:lnSpc>
            </a:pPr>
            <a:r>
              <a:rPr lang="en-US" altLang="zh-CN" sz="3000">
                <a:solidFill>
                  <a:schemeClr val="bg1"/>
                </a:solidFill>
                <a:sym typeface="+mn-ea"/>
              </a:rPr>
              <a:t>dp</a:t>
            </a:r>
            <a:r>
              <a:rPr lang="zh-CN" altLang="en-US" sz="3000">
                <a:solidFill>
                  <a:schemeClr val="bg1"/>
                </a:solidFill>
                <a:sym typeface="+mn-ea"/>
              </a:rPr>
              <a:t>转移做一些变化</a:t>
            </a:r>
            <a:endParaRPr lang="zh-CN" altLang="en-US" sz="3000">
              <a:solidFill>
                <a:schemeClr val="bg1"/>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9663</Words>
  <Application>WPS 演示</Application>
  <PresentationFormat>宽屏</PresentationFormat>
  <Paragraphs>316</Paragraphs>
  <Slides>55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55</vt:i4>
      </vt:variant>
    </vt:vector>
  </HeadingPairs>
  <TitlesOfParts>
    <vt:vector size="66" baseType="lpstr">
      <vt:lpstr>Arial</vt:lpstr>
      <vt:lpstr>宋体</vt:lpstr>
      <vt:lpstr>Wingdings</vt:lpstr>
      <vt:lpstr>Calibri</vt:lpstr>
      <vt:lpstr>微软雅黑</vt:lpstr>
      <vt:lpstr>Arial Unicode MS</vt:lpstr>
      <vt:lpstr>Calibri Light</vt:lpstr>
      <vt:lpstr>黑体</vt:lpstr>
      <vt:lpstr>Kozuka Mincho Pr6N H</vt:lpstr>
      <vt:lpstr>Yu Gothic UI Semibold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Stellarisa</cp:lastModifiedBy>
  <cp:revision>969</cp:revision>
  <dcterms:created xsi:type="dcterms:W3CDTF">2017-02-14T16:03:00Z</dcterms:created>
  <dcterms:modified xsi:type="dcterms:W3CDTF">2018-02-24T02:33:56Z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