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1331" r:id="rId2"/>
    <p:sldId id="1332" r:id="rId3"/>
    <p:sldId id="1333" r:id="rId4"/>
    <p:sldId id="1334" r:id="rId5"/>
    <p:sldId id="1335" r:id="rId6"/>
    <p:sldId id="1336" r:id="rId7"/>
    <p:sldId id="1337" r:id="rId8"/>
    <p:sldId id="1338" r:id="rId9"/>
    <p:sldId id="1339" r:id="rId10"/>
    <p:sldId id="1340" r:id="rId11"/>
    <p:sldId id="1341" r:id="rId12"/>
    <p:sldId id="1342" r:id="rId13"/>
    <p:sldId id="1343" r:id="rId14"/>
    <p:sldId id="1344" r:id="rId15"/>
    <p:sldId id="1345" r:id="rId16"/>
    <p:sldId id="1346" r:id="rId17"/>
    <p:sldId id="1347" r:id="rId18"/>
    <p:sldId id="1348" r:id="rId19"/>
    <p:sldId id="1349" r:id="rId20"/>
    <p:sldId id="1350" r:id="rId21"/>
    <p:sldId id="1351" r:id="rId22"/>
    <p:sldId id="1352" r:id="rId23"/>
    <p:sldId id="1353" r:id="rId24"/>
    <p:sldId id="1354" r:id="rId25"/>
    <p:sldId id="1355" r:id="rId26"/>
    <p:sldId id="1356" r:id="rId27"/>
    <p:sldId id="1357" r:id="rId28"/>
    <p:sldId id="1358" r:id="rId29"/>
    <p:sldId id="1359" r:id="rId30"/>
    <p:sldId id="1360" r:id="rId31"/>
    <p:sldId id="1361" r:id="rId32"/>
    <p:sldId id="1362" r:id="rId33"/>
    <p:sldId id="1363" r:id="rId34"/>
    <p:sldId id="1364" r:id="rId35"/>
    <p:sldId id="1365" r:id="rId36"/>
    <p:sldId id="1366" r:id="rId37"/>
    <p:sldId id="1367" r:id="rId38"/>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9" d="100"/>
          <a:sy n="89" d="100"/>
        </p:scale>
        <p:origin x="-174" y="-96"/>
      </p:cViewPr>
      <p:guideLst>
        <p:guide orient="horz" pos="2160"/>
        <p:guide pos="384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167998" y="0"/>
            <a:ext cx="3188595" cy="574719"/>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2018/2/24</a:t>
            </a:fld>
            <a:endParaRPr lang="zh-CN" altLang="en-US"/>
          </a:p>
        </p:txBody>
      </p:sp>
      <p:sp>
        <p:nvSpPr>
          <p:cNvPr id="4" name="幻灯片图像占位符 3"/>
          <p:cNvSpPr>
            <a:spLocks noGrp="1" noRot="1" noChangeAspect="1"/>
          </p:cNvSpPr>
          <p:nvPr>
            <p:ph type="sldImg" idx="2"/>
          </p:nvPr>
        </p:nvSpPr>
        <p:spPr>
          <a:xfrm>
            <a:off x="242770" y="1431824"/>
            <a:ext cx="6872756" cy="38659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35830" y="5512523"/>
            <a:ext cx="5886637" cy="4510246"/>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10879875"/>
            <a:ext cx="3188595" cy="57471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167998" y="10879875"/>
            <a:ext cx="3188595" cy="574718"/>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14746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2018/2/24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2018/2/24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2018/2/24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2018/2/24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2018/2/24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2018/2/24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7.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94025" y="1427480"/>
            <a:ext cx="6204585" cy="1245235"/>
          </a:xfrm>
          <a:prstGeom prst="rect">
            <a:avLst/>
          </a:prstGeom>
          <a:noFill/>
          <a:ln>
            <a:noFill/>
          </a:ln>
        </p:spPr>
        <p:txBody>
          <a:bodyPr wrap="square" rtlCol="0" anchor="t">
            <a:spAutoFit/>
            <a:scene3d>
              <a:camera prst="orthographicFront"/>
              <a:lightRig rig="threePt" dir="t"/>
            </a:scene3d>
          </a:bodyPr>
          <a:lstStyle/>
          <a:p>
            <a:pPr algn="ctr"/>
            <a:r>
              <a:rPr lang="zh-CN" sz="7500" b="1"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a typeface="+mn-ea"/>
                <a:cs typeface="+mn-cs"/>
              </a:rPr>
              <a:t>线性规划</a:t>
            </a:r>
          </a:p>
        </p:txBody>
      </p:sp>
      <p:sp>
        <p:nvSpPr>
          <p:cNvPr id="6" name="文本框 5"/>
          <p:cNvSpPr txBox="1"/>
          <p:nvPr/>
        </p:nvSpPr>
        <p:spPr>
          <a:xfrm>
            <a:off x="4234815" y="3930650"/>
            <a:ext cx="3474085" cy="598805"/>
          </a:xfrm>
          <a:prstGeom prst="rect">
            <a:avLst/>
          </a:prstGeom>
          <a:noFill/>
          <a:ln w="9525">
            <a:noFill/>
            <a:miter/>
          </a:ln>
        </p:spPr>
        <p:txBody>
          <a:bodyPr wrap="square" anchor="t">
            <a:spAutoFit/>
          </a:bodyPr>
          <a:lstStyle/>
          <a:p>
            <a:pPr lvl="0" algn="ctr"/>
            <a:r>
              <a:rPr lang="zh-CN" altLang="en-US" sz="3300">
                <a:solidFill>
                  <a:schemeClr val="bg1"/>
                </a:solidFill>
                <a:latin typeface="Calibri" panose="020F0502020204030204" charset="0"/>
                <a:ea typeface="宋体" panose="02010600030101010101" pitchFamily="2" charset="-122"/>
                <a:sym typeface="+mn-ea"/>
              </a:rPr>
              <a:t>唐正纲</a:t>
            </a:r>
            <a:endParaRPr lang="zh-CN" altLang="en-US" sz="3300">
              <a:solidFill>
                <a:schemeClr val="bg1"/>
              </a:solidFill>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24280" y="349885"/>
            <a:ext cx="10078720" cy="6323965"/>
          </a:xfrm>
          <a:prstGeom prst="rect">
            <a:avLst/>
          </a:prstGeom>
          <a:noFill/>
          <a:ln w="9525">
            <a:noFill/>
            <a:miter/>
          </a:ln>
        </p:spPr>
        <p:txBody>
          <a:bodyPr wrap="square" anchor="t">
            <a:spAutoFit/>
          </a:bodyPr>
          <a:lstStyle/>
          <a:p>
            <a:pPr lvl="0" indent="601345" fontAlgn="auto">
              <a:lnSpc>
                <a:spcPct val="150000"/>
              </a:lnSpc>
            </a:pPr>
            <a:r>
              <a:rPr lang="zh-CN" sz="3000">
                <a:solidFill>
                  <a:schemeClr val="bg1"/>
                </a:solidFill>
                <a:latin typeface="Calibri" panose="020F0502020204030204" charset="0"/>
                <a:ea typeface="宋体" panose="02010600030101010101" pitchFamily="2" charset="-122"/>
                <a:sym typeface="+mn-ea"/>
              </a:rPr>
              <a:t>这时</a:t>
            </a:r>
            <a:r>
              <a:rPr lang="en-US" altLang="zh-CN" sz="3000">
                <a:solidFill>
                  <a:schemeClr val="bg1"/>
                </a:solidFill>
                <a:latin typeface="Calibri" panose="020F0502020204030204" charset="0"/>
                <a:ea typeface="宋体" panose="02010600030101010101" pitchFamily="2" charset="-122"/>
                <a:sym typeface="+mn-ea"/>
              </a:rPr>
              <a:t>x</a:t>
            </a:r>
            <a:r>
              <a:rPr lang="en-US" altLang="zh-CN" sz="3000" baseline="-25000">
                <a:solidFill>
                  <a:schemeClr val="bg1"/>
                </a:solidFill>
                <a:latin typeface="Calibri" panose="020F0502020204030204" charset="0"/>
                <a:ea typeface="宋体" panose="02010600030101010101" pitchFamily="2" charset="-122"/>
                <a:sym typeface="+mn-ea"/>
              </a:rPr>
              <a:t>i</a:t>
            </a:r>
            <a:r>
              <a:rPr lang="en-US" altLang="zh-CN" sz="3000">
                <a:solidFill>
                  <a:schemeClr val="bg1"/>
                </a:solidFill>
                <a:latin typeface="Calibri" panose="020F0502020204030204" charset="0"/>
                <a:ea typeface="宋体" panose="02010600030101010101" pitchFamily="2" charset="-122"/>
                <a:sym typeface="+mn-ea"/>
              </a:rPr>
              <a:t>≠0</a:t>
            </a:r>
            <a:r>
              <a:rPr lang="zh-CN" altLang="en-US" sz="3000">
                <a:solidFill>
                  <a:schemeClr val="bg1"/>
                </a:solidFill>
                <a:latin typeface="Calibri" panose="020F0502020204030204" charset="0"/>
                <a:ea typeface="宋体" panose="02010600030101010101" pitchFamily="2" charset="-122"/>
                <a:sym typeface="+mn-ea"/>
              </a:rPr>
              <a:t>，而某个基本变量（称其为</a:t>
            </a:r>
            <a:r>
              <a:rPr lang="en-US" altLang="zh-CN" sz="3000">
                <a:solidFill>
                  <a:schemeClr val="bg1"/>
                </a:solidFill>
                <a:latin typeface="Calibri" panose="020F0502020204030204" charset="0"/>
                <a:ea typeface="宋体" panose="02010600030101010101" pitchFamily="2" charset="-122"/>
                <a:sym typeface="+mn-ea"/>
              </a:rPr>
              <a:t>x</a:t>
            </a:r>
            <a:r>
              <a:rPr lang="en-US" altLang="zh-CN" sz="3000" baseline="-25000">
                <a:solidFill>
                  <a:schemeClr val="bg1"/>
                </a:solidFill>
                <a:latin typeface="Calibri" panose="020F0502020204030204" charset="0"/>
                <a:ea typeface="宋体" panose="02010600030101010101" pitchFamily="2" charset="-122"/>
                <a:sym typeface="+mn-ea"/>
              </a:rPr>
              <a:t>n+j</a:t>
            </a:r>
            <a:r>
              <a:rPr lang="zh-CN" altLang="en-US" sz="3000">
                <a:solidFill>
                  <a:schemeClr val="bg1"/>
                </a:solidFill>
                <a:latin typeface="Calibri" panose="020F0502020204030204" charset="0"/>
                <a:ea typeface="宋体" panose="02010600030101010101" pitchFamily="2" charset="-122"/>
                <a:sym typeface="+mn-ea"/>
              </a:rPr>
              <a:t>）</a:t>
            </a:r>
            <a:r>
              <a:rPr lang="en-US" altLang="zh-CN" sz="3000">
                <a:solidFill>
                  <a:schemeClr val="bg1"/>
                </a:solidFill>
                <a:latin typeface="Calibri" panose="020F0502020204030204" charset="0"/>
                <a:ea typeface="宋体" panose="02010600030101010101" pitchFamily="2" charset="-122"/>
                <a:sym typeface="+mn-ea"/>
              </a:rPr>
              <a:t>=0</a:t>
            </a:r>
            <a:r>
              <a:rPr lang="zh-CN" altLang="en-US" sz="3000">
                <a:solidFill>
                  <a:schemeClr val="bg1"/>
                </a:solidFill>
                <a:latin typeface="Calibri" panose="020F0502020204030204" charset="0"/>
                <a:ea typeface="宋体" panose="02010600030101010101" pitchFamily="2" charset="-122"/>
                <a:sym typeface="+mn-ea"/>
              </a:rPr>
              <a:t>，将</a:t>
            </a:r>
            <a:r>
              <a:rPr lang="en-US" altLang="zh-CN" sz="3000">
                <a:solidFill>
                  <a:schemeClr val="bg1"/>
                </a:solidFill>
                <a:latin typeface="Calibri" panose="020F0502020204030204" charset="0"/>
                <a:ea typeface="宋体" panose="02010600030101010101" pitchFamily="2" charset="-122"/>
                <a:sym typeface="+mn-ea"/>
              </a:rPr>
              <a:t>x</a:t>
            </a:r>
            <a:r>
              <a:rPr lang="en-US" altLang="zh-CN" sz="3000" baseline="-25000">
                <a:solidFill>
                  <a:schemeClr val="bg1"/>
                </a:solidFill>
                <a:latin typeface="Calibri" panose="020F0502020204030204" charset="0"/>
                <a:ea typeface="宋体" panose="02010600030101010101" pitchFamily="2" charset="-122"/>
                <a:sym typeface="+mn-ea"/>
              </a:rPr>
              <a:t>n+j</a:t>
            </a:r>
            <a:r>
              <a:rPr lang="zh-CN" altLang="en-US" sz="3000">
                <a:solidFill>
                  <a:schemeClr val="bg1"/>
                </a:solidFill>
                <a:latin typeface="Calibri" panose="020F0502020204030204" charset="0"/>
                <a:ea typeface="宋体" panose="02010600030101010101" pitchFamily="2" charset="-122"/>
                <a:sym typeface="+mn-ea"/>
              </a:rPr>
              <a:t>移至等式右端变为非基本变量，</a:t>
            </a:r>
            <a:r>
              <a:rPr lang="en-US" altLang="zh-CN" sz="3000">
                <a:solidFill>
                  <a:schemeClr val="bg1"/>
                </a:solidFill>
                <a:latin typeface="Calibri" panose="020F0502020204030204" charset="0"/>
                <a:ea typeface="宋体" panose="02010600030101010101" pitchFamily="2" charset="-122"/>
                <a:sym typeface="+mn-ea"/>
              </a:rPr>
              <a:t>x</a:t>
            </a:r>
            <a:r>
              <a:rPr lang="en-US" altLang="zh-CN" sz="3000" baseline="-25000">
                <a:solidFill>
                  <a:schemeClr val="bg1"/>
                </a:solidFill>
                <a:latin typeface="Calibri" panose="020F0502020204030204" charset="0"/>
                <a:ea typeface="宋体" panose="02010600030101010101" pitchFamily="2" charset="-122"/>
                <a:sym typeface="+mn-ea"/>
              </a:rPr>
              <a:t>i</a:t>
            </a:r>
            <a:r>
              <a:rPr lang="zh-CN" altLang="en-US" sz="3000">
                <a:solidFill>
                  <a:schemeClr val="bg1"/>
                </a:solidFill>
                <a:latin typeface="Calibri" panose="020F0502020204030204" charset="0"/>
                <a:ea typeface="宋体" panose="02010600030101010101" pitchFamily="2" charset="-122"/>
                <a:sym typeface="+mn-ea"/>
              </a:rPr>
              <a:t>移至等式左端变为基本变量，并将</a:t>
            </a:r>
            <a:r>
              <a:rPr lang="en-US" altLang="zh-CN" sz="3000">
                <a:solidFill>
                  <a:schemeClr val="bg1"/>
                </a:solidFill>
                <a:latin typeface="Calibri" panose="020F0502020204030204" charset="0"/>
                <a:ea typeface="宋体" panose="02010600030101010101" pitchFamily="2" charset="-122"/>
                <a:sym typeface="+mn-ea"/>
              </a:rPr>
              <a:t>x</a:t>
            </a:r>
            <a:r>
              <a:rPr lang="en-US" altLang="zh-CN" sz="3000" baseline="-25000">
                <a:solidFill>
                  <a:schemeClr val="bg1"/>
                </a:solidFill>
                <a:latin typeface="Calibri" panose="020F0502020204030204" charset="0"/>
                <a:ea typeface="宋体" panose="02010600030101010101" pitchFamily="2" charset="-122"/>
                <a:sym typeface="+mn-ea"/>
              </a:rPr>
              <a:t>n+j</a:t>
            </a:r>
            <a:r>
              <a:rPr lang="zh-CN" altLang="en-US" sz="3000">
                <a:solidFill>
                  <a:schemeClr val="bg1"/>
                </a:solidFill>
                <a:latin typeface="Calibri" panose="020F0502020204030204" charset="0"/>
                <a:ea typeface="宋体" panose="02010600030101010101" pitchFamily="2" charset="-122"/>
                <a:sym typeface="+mn-ea"/>
              </a:rPr>
              <a:t>和其他非基本变量表示的</a:t>
            </a:r>
            <a:r>
              <a:rPr lang="en-US" altLang="zh-CN" sz="3000">
                <a:solidFill>
                  <a:schemeClr val="bg1"/>
                </a:solidFill>
                <a:latin typeface="Calibri" panose="020F0502020204030204" charset="0"/>
                <a:ea typeface="宋体" panose="02010600030101010101" pitchFamily="2" charset="-122"/>
                <a:sym typeface="+mn-ea"/>
              </a:rPr>
              <a:t>x</a:t>
            </a:r>
            <a:r>
              <a:rPr lang="en-US" altLang="zh-CN" sz="3000" baseline="-25000">
                <a:solidFill>
                  <a:schemeClr val="bg1"/>
                </a:solidFill>
                <a:latin typeface="Calibri" panose="020F0502020204030204" charset="0"/>
                <a:ea typeface="宋体" panose="02010600030101010101" pitchFamily="2" charset="-122"/>
                <a:sym typeface="+mn-ea"/>
              </a:rPr>
              <a:t>i</a:t>
            </a:r>
            <a:r>
              <a:rPr lang="zh-CN" altLang="en-US" sz="3000">
                <a:solidFill>
                  <a:schemeClr val="bg1"/>
                </a:solidFill>
                <a:latin typeface="Calibri" panose="020F0502020204030204" charset="0"/>
                <a:ea typeface="宋体" panose="02010600030101010101" pitchFamily="2" charset="-122"/>
                <a:sym typeface="+mn-ea"/>
              </a:rPr>
              <a:t>带入其他等式与目标函数。（我们称这样的操作为一次</a:t>
            </a:r>
            <a:r>
              <a:rPr lang="en-US" altLang="zh-CN" sz="3000">
                <a:solidFill>
                  <a:schemeClr val="bg1"/>
                </a:solidFill>
                <a:latin typeface="Calibri" panose="020F0502020204030204" charset="0"/>
                <a:ea typeface="宋体" panose="02010600030101010101" pitchFamily="2" charset="-122"/>
                <a:sym typeface="+mn-ea"/>
              </a:rPr>
              <a:t>pivot(</a:t>
            </a:r>
            <a:r>
              <a:rPr lang="zh-CN" altLang="en-US" sz="3000">
                <a:solidFill>
                  <a:schemeClr val="bg1"/>
                </a:solidFill>
                <a:latin typeface="Calibri" panose="020F0502020204030204" charset="0"/>
                <a:ea typeface="宋体" panose="02010600030101010101" pitchFamily="2" charset="-122"/>
                <a:sym typeface="+mn-ea"/>
              </a:rPr>
              <a:t>旋转</a:t>
            </a:r>
            <a:r>
              <a:rPr lang="en-US" altLang="zh-CN" sz="3000">
                <a:solidFill>
                  <a:schemeClr val="bg1"/>
                </a:solidFill>
                <a:latin typeface="Calibri" panose="020F0502020204030204" charset="0"/>
                <a:ea typeface="宋体" panose="02010600030101010101" pitchFamily="2" charset="-122"/>
                <a:sym typeface="+mn-ea"/>
              </a:rPr>
              <a:t>)</a:t>
            </a:r>
            <a:r>
              <a:rPr lang="zh-CN" altLang="en-US" sz="3000">
                <a:solidFill>
                  <a:schemeClr val="bg1"/>
                </a:solidFill>
                <a:latin typeface="Calibri" panose="020F0502020204030204" charset="0"/>
                <a:ea typeface="宋体" panose="02010600030101010101" pitchFamily="2" charset="-122"/>
                <a:sym typeface="+mn-ea"/>
              </a:rPr>
              <a:t>）</a:t>
            </a:r>
          </a:p>
          <a:p>
            <a:pPr lvl="0" indent="601345" fontAlgn="auto">
              <a:lnSpc>
                <a:spcPct val="150000"/>
              </a:lnSpc>
            </a:pPr>
            <a:r>
              <a:rPr lang="zh-CN" altLang="en-US" sz="3000">
                <a:solidFill>
                  <a:schemeClr val="bg1"/>
                </a:solidFill>
                <a:latin typeface="Calibri" panose="020F0502020204030204" charset="0"/>
                <a:ea typeface="宋体" panose="02010600030101010101" pitchFamily="2" charset="-122"/>
                <a:sym typeface="+mn-ea"/>
              </a:rPr>
              <a:t>此时所有非基本变量仍为</a:t>
            </a:r>
            <a:r>
              <a:rPr lang="en-US" altLang="zh-CN" sz="3000">
                <a:solidFill>
                  <a:schemeClr val="bg1"/>
                </a:solidFill>
                <a:latin typeface="Calibri" panose="020F0502020204030204" charset="0"/>
                <a:ea typeface="宋体" panose="02010600030101010101" pitchFamily="2" charset="-122"/>
                <a:sym typeface="+mn-ea"/>
              </a:rPr>
              <a:t>0</a:t>
            </a:r>
            <a:r>
              <a:rPr lang="zh-CN" altLang="en-US" sz="3000">
                <a:solidFill>
                  <a:schemeClr val="bg1"/>
                </a:solidFill>
                <a:latin typeface="Calibri" panose="020F0502020204030204" charset="0"/>
                <a:ea typeface="宋体" panose="02010600030101010101" pitchFamily="2" charset="-122"/>
                <a:sym typeface="+mn-ea"/>
              </a:rPr>
              <a:t>，而基本变量即为每个等式右端的常数项，实际上在每一轮迭代中算法一直隐式地保存着这组解。</a:t>
            </a:r>
          </a:p>
          <a:p>
            <a:pPr lvl="0" indent="601345" fontAlgn="auto">
              <a:lnSpc>
                <a:spcPct val="150000"/>
              </a:lnSpc>
            </a:pPr>
            <a:r>
              <a:rPr lang="zh-CN" altLang="en-US" sz="3000">
                <a:solidFill>
                  <a:schemeClr val="bg1"/>
                </a:solidFill>
                <a:latin typeface="Calibri" panose="020F0502020204030204" charset="0"/>
                <a:ea typeface="宋体" panose="02010600030101010101" pitchFamily="2" charset="-122"/>
                <a:sym typeface="+mn-ea"/>
              </a:rPr>
              <a:t>当目标函数中找不到正系数变量时（无法产生更大的目标值时）算法结束。</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98880" y="305435"/>
            <a:ext cx="8912860" cy="706755"/>
          </a:xfrm>
          <a:prstGeom prst="rect">
            <a:avLst/>
          </a:prstGeom>
          <a:noFill/>
          <a:ln w="9525">
            <a:noFill/>
            <a:miter/>
          </a:ln>
        </p:spPr>
        <p:txBody>
          <a:bodyPr wrap="square" anchor="t">
            <a:spAutoFit/>
          </a:bodyPr>
          <a:lstStyle/>
          <a:p>
            <a:pPr lvl="0"/>
            <a:r>
              <a:rPr lang="zh-CN" sz="4000">
                <a:solidFill>
                  <a:schemeClr val="bg1"/>
                </a:solidFill>
                <a:latin typeface="黑体" panose="02010609060101010101" charset="-122"/>
                <a:ea typeface="黑体" panose="02010609060101010101" charset="-122"/>
              </a:rPr>
              <a:t>例子</a:t>
            </a:r>
          </a:p>
        </p:txBody>
      </p:sp>
      <p:sp>
        <p:nvSpPr>
          <p:cNvPr id="2" name="文本框 1"/>
          <p:cNvSpPr txBox="1"/>
          <p:nvPr/>
        </p:nvSpPr>
        <p:spPr>
          <a:xfrm>
            <a:off x="1198880" y="1098550"/>
            <a:ext cx="10078720" cy="5515610"/>
          </a:xfrm>
          <a:prstGeom prst="rect">
            <a:avLst/>
          </a:prstGeom>
          <a:noFill/>
          <a:ln w="9525">
            <a:noFill/>
            <a:miter/>
          </a:ln>
        </p:spPr>
        <p:txBody>
          <a:bodyPr wrap="square" anchor="t">
            <a:spAutoFit/>
          </a:bodyPr>
          <a:lstStyle/>
          <a:p>
            <a:pPr lvl="0" indent="601345" fontAlgn="auto">
              <a:lnSpc>
                <a:spcPct val="150000"/>
              </a:lnSpc>
            </a:pPr>
            <a:r>
              <a:rPr lang="zh-CN" altLang="en-US" sz="2700">
                <a:solidFill>
                  <a:schemeClr val="bg1"/>
                </a:solidFill>
                <a:latin typeface="Calibri" panose="020F0502020204030204" charset="0"/>
                <a:ea typeface="宋体" panose="02010600030101010101" pitchFamily="2" charset="-122"/>
                <a:sym typeface="+mn-ea"/>
              </a:rPr>
              <a:t>最初的松弛型：</a:t>
            </a:r>
          </a:p>
          <a:p>
            <a:pPr lvl="0" indent="601345" fontAlgn="auto">
              <a:lnSpc>
                <a:spcPct val="150000"/>
              </a:lnSpc>
            </a:pPr>
            <a:endParaRPr lang="zh-CN" altLang="en-US" sz="25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endParaRPr lang="zh-CN" altLang="en-US" sz="25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endParaRPr lang="zh-CN" altLang="en-US" sz="25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endParaRPr lang="zh-CN" altLang="en-US" sz="25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altLang="en-US" sz="2700">
                <a:solidFill>
                  <a:schemeClr val="bg1"/>
                </a:solidFill>
                <a:latin typeface="Calibri" panose="020F0502020204030204" charset="0"/>
                <a:ea typeface="宋体" panose="02010600030101010101" pitchFamily="2" charset="-122"/>
                <a:sym typeface="+mn-ea"/>
              </a:rPr>
              <a:t>当前目标函数</a:t>
            </a:r>
            <a:r>
              <a:rPr lang="en-US" altLang="zh-CN" sz="2700">
                <a:solidFill>
                  <a:schemeClr val="bg1"/>
                </a:solidFill>
                <a:latin typeface="Calibri" panose="020F0502020204030204" charset="0"/>
                <a:ea typeface="宋体" panose="02010600030101010101" pitchFamily="2" charset="-122"/>
                <a:sym typeface="+mn-ea"/>
              </a:rPr>
              <a:t>z = 0</a:t>
            </a:r>
            <a:r>
              <a:rPr lang="zh-CN" altLang="en-US" sz="2700">
                <a:solidFill>
                  <a:schemeClr val="bg1"/>
                </a:solidFill>
                <a:latin typeface="Calibri" panose="020F0502020204030204" charset="0"/>
                <a:ea typeface="宋体" panose="02010600030101010101" pitchFamily="2" charset="-122"/>
                <a:sym typeface="+mn-ea"/>
              </a:rPr>
              <a:t>（非基本变量</a:t>
            </a:r>
            <a:r>
              <a:rPr lang="en-US" altLang="zh-CN" sz="2700">
                <a:solidFill>
                  <a:schemeClr val="bg1"/>
                </a:solidFill>
                <a:latin typeface="Calibri" panose="020F0502020204030204" charset="0"/>
                <a:ea typeface="宋体" panose="02010600030101010101" pitchFamily="2" charset="-122"/>
                <a:sym typeface="+mn-ea"/>
              </a:rPr>
              <a:t>x</a:t>
            </a:r>
            <a:r>
              <a:rPr lang="en-US" altLang="zh-CN" sz="2700" baseline="-25000">
                <a:solidFill>
                  <a:schemeClr val="bg1"/>
                </a:solidFill>
                <a:latin typeface="Calibri" panose="020F0502020204030204" charset="0"/>
                <a:ea typeface="宋体" panose="02010600030101010101" pitchFamily="2" charset="-122"/>
                <a:sym typeface="+mn-ea"/>
              </a:rPr>
              <a:t>1,2,3</a:t>
            </a:r>
            <a:r>
              <a:rPr lang="en-US" altLang="zh-CN" sz="2700">
                <a:solidFill>
                  <a:schemeClr val="bg1"/>
                </a:solidFill>
                <a:latin typeface="Calibri" panose="020F0502020204030204" charset="0"/>
                <a:ea typeface="宋体" panose="02010600030101010101" pitchFamily="2" charset="-122"/>
                <a:sym typeface="+mn-ea"/>
              </a:rPr>
              <a:t> = 0</a:t>
            </a:r>
            <a:r>
              <a:rPr lang="zh-CN" altLang="en-US" sz="2700">
                <a:solidFill>
                  <a:schemeClr val="bg1"/>
                </a:solidFill>
                <a:latin typeface="Calibri" panose="020F0502020204030204" charset="0"/>
                <a:ea typeface="宋体" panose="02010600030101010101" pitchFamily="2" charset="-122"/>
                <a:sym typeface="+mn-ea"/>
              </a:rPr>
              <a:t>，</a:t>
            </a:r>
            <a:r>
              <a:rPr lang="en-US" altLang="zh-CN" sz="2700">
                <a:solidFill>
                  <a:schemeClr val="bg1"/>
                </a:solidFill>
                <a:latin typeface="Calibri" panose="020F0502020204030204" charset="0"/>
                <a:ea typeface="宋体" panose="02010600030101010101" pitchFamily="2" charset="-122"/>
                <a:sym typeface="+mn-ea"/>
              </a:rPr>
              <a:t>x</a:t>
            </a:r>
            <a:r>
              <a:rPr lang="en-US" altLang="zh-CN" sz="2700" baseline="-25000">
                <a:solidFill>
                  <a:schemeClr val="bg1"/>
                </a:solidFill>
                <a:latin typeface="Calibri" panose="020F0502020204030204" charset="0"/>
                <a:ea typeface="宋体" panose="02010600030101010101" pitchFamily="2" charset="-122"/>
                <a:sym typeface="+mn-ea"/>
              </a:rPr>
              <a:t>4</a:t>
            </a:r>
            <a:r>
              <a:rPr lang="en-US" altLang="zh-CN" sz="2700">
                <a:solidFill>
                  <a:schemeClr val="bg1"/>
                </a:solidFill>
                <a:latin typeface="Calibri" panose="020F0502020204030204" charset="0"/>
                <a:ea typeface="宋体" panose="02010600030101010101" pitchFamily="2" charset="-122"/>
                <a:sym typeface="+mn-ea"/>
              </a:rPr>
              <a:t> = 30,x</a:t>
            </a:r>
            <a:r>
              <a:rPr lang="en-US" altLang="zh-CN" sz="2700" baseline="-25000">
                <a:solidFill>
                  <a:schemeClr val="bg1"/>
                </a:solidFill>
                <a:latin typeface="Calibri" panose="020F0502020204030204" charset="0"/>
                <a:ea typeface="宋体" panose="02010600030101010101" pitchFamily="2" charset="-122"/>
                <a:sym typeface="+mn-ea"/>
              </a:rPr>
              <a:t>5</a:t>
            </a:r>
            <a:r>
              <a:rPr lang="en-US" altLang="zh-CN" sz="2700">
                <a:solidFill>
                  <a:schemeClr val="bg1"/>
                </a:solidFill>
                <a:latin typeface="Calibri" panose="020F0502020204030204" charset="0"/>
                <a:ea typeface="宋体" panose="02010600030101010101" pitchFamily="2" charset="-122"/>
                <a:sym typeface="+mn-ea"/>
              </a:rPr>
              <a:t> = 24,x</a:t>
            </a:r>
            <a:r>
              <a:rPr lang="en-US" altLang="zh-CN" sz="2700" baseline="-25000">
                <a:solidFill>
                  <a:schemeClr val="bg1"/>
                </a:solidFill>
                <a:latin typeface="Calibri" panose="020F0502020204030204" charset="0"/>
                <a:ea typeface="宋体" panose="02010600030101010101" pitchFamily="2" charset="-122"/>
                <a:sym typeface="+mn-ea"/>
              </a:rPr>
              <a:t>6</a:t>
            </a:r>
            <a:r>
              <a:rPr lang="en-US" altLang="zh-CN" sz="2700">
                <a:solidFill>
                  <a:schemeClr val="bg1"/>
                </a:solidFill>
                <a:latin typeface="Calibri" panose="020F0502020204030204" charset="0"/>
                <a:ea typeface="宋体" panose="02010600030101010101" pitchFamily="2" charset="-122"/>
                <a:sym typeface="+mn-ea"/>
              </a:rPr>
              <a:t> = 36</a:t>
            </a:r>
            <a:r>
              <a:rPr lang="zh-CN" altLang="en-US" sz="2700">
                <a:solidFill>
                  <a:schemeClr val="bg1"/>
                </a:solidFill>
                <a:latin typeface="Calibri" panose="020F0502020204030204" charset="0"/>
                <a:ea typeface="宋体" panose="02010600030101010101" pitchFamily="2" charset="-122"/>
                <a:sym typeface="+mn-ea"/>
              </a:rPr>
              <a:t>）</a:t>
            </a:r>
          </a:p>
          <a:p>
            <a:pPr lvl="0" indent="601345" fontAlgn="auto">
              <a:lnSpc>
                <a:spcPct val="150000"/>
              </a:lnSpc>
            </a:pPr>
            <a:r>
              <a:rPr lang="zh-CN" altLang="en-US" sz="2700">
                <a:solidFill>
                  <a:schemeClr val="bg1"/>
                </a:solidFill>
                <a:latin typeface="Calibri" panose="020F0502020204030204" charset="0"/>
                <a:ea typeface="宋体" panose="02010600030101010101" pitchFamily="2" charset="-122"/>
                <a:sym typeface="+mn-ea"/>
              </a:rPr>
              <a:t>因为</a:t>
            </a:r>
            <a:r>
              <a:rPr lang="en-US" altLang="zh-CN" sz="2700">
                <a:solidFill>
                  <a:schemeClr val="bg1"/>
                </a:solidFill>
                <a:latin typeface="Calibri" panose="020F0502020204030204" charset="0"/>
                <a:ea typeface="宋体" panose="02010600030101010101" pitchFamily="2" charset="-122"/>
                <a:sym typeface="+mn-ea"/>
              </a:rPr>
              <a:t>x</a:t>
            </a:r>
            <a:r>
              <a:rPr lang="en-US" altLang="zh-CN" sz="2700" baseline="-25000">
                <a:solidFill>
                  <a:schemeClr val="bg1"/>
                </a:solidFill>
                <a:latin typeface="Calibri" panose="020F0502020204030204" charset="0"/>
                <a:ea typeface="宋体" panose="02010600030101010101" pitchFamily="2" charset="-122"/>
                <a:sym typeface="+mn-ea"/>
              </a:rPr>
              <a:t>1</a:t>
            </a:r>
            <a:r>
              <a:rPr lang="zh-CN" altLang="en-US" sz="2700">
                <a:solidFill>
                  <a:schemeClr val="bg1"/>
                </a:solidFill>
                <a:latin typeface="Calibri" panose="020F0502020204030204" charset="0"/>
                <a:ea typeface="宋体" panose="02010600030101010101" pitchFamily="2" charset="-122"/>
                <a:sym typeface="+mn-ea"/>
              </a:rPr>
              <a:t>在目标函数中的系数 </a:t>
            </a:r>
            <a:r>
              <a:rPr lang="en-US" altLang="zh-CN" sz="2700">
                <a:solidFill>
                  <a:schemeClr val="bg1"/>
                </a:solidFill>
                <a:latin typeface="Calibri" panose="020F0502020204030204" charset="0"/>
                <a:ea typeface="宋体" panose="02010600030101010101" pitchFamily="2" charset="-122"/>
                <a:sym typeface="+mn-ea"/>
              </a:rPr>
              <a:t>= 3 &gt; 0</a:t>
            </a:r>
            <a:r>
              <a:rPr lang="zh-CN" altLang="en-US" sz="2700">
                <a:solidFill>
                  <a:schemeClr val="bg1"/>
                </a:solidFill>
                <a:latin typeface="Calibri" panose="020F0502020204030204" charset="0"/>
                <a:ea typeface="宋体" panose="02010600030101010101" pitchFamily="2" charset="-122"/>
                <a:sym typeface="+mn-ea"/>
              </a:rPr>
              <a:t>，我们选择增加</a:t>
            </a:r>
            <a:r>
              <a:rPr lang="en-US" altLang="zh-CN" sz="2700">
                <a:solidFill>
                  <a:schemeClr val="bg1"/>
                </a:solidFill>
                <a:latin typeface="Calibri" panose="020F0502020204030204" charset="0"/>
                <a:ea typeface="宋体" panose="02010600030101010101" pitchFamily="2" charset="-122"/>
                <a:sym typeface="+mn-ea"/>
              </a:rPr>
              <a:t>x</a:t>
            </a:r>
            <a:r>
              <a:rPr lang="en-US" altLang="zh-CN" sz="2700" baseline="-25000">
                <a:solidFill>
                  <a:schemeClr val="bg1"/>
                </a:solidFill>
                <a:latin typeface="Calibri" panose="020F0502020204030204" charset="0"/>
                <a:ea typeface="宋体" panose="02010600030101010101" pitchFamily="2" charset="-122"/>
                <a:sym typeface="+mn-ea"/>
              </a:rPr>
              <a:t>1</a:t>
            </a:r>
            <a:r>
              <a:rPr lang="zh-CN" altLang="en-US" sz="2700">
                <a:solidFill>
                  <a:schemeClr val="bg1"/>
                </a:solidFill>
                <a:latin typeface="Calibri" panose="020F0502020204030204" charset="0"/>
                <a:ea typeface="宋体" panose="02010600030101010101" pitchFamily="2" charset="-122"/>
                <a:sym typeface="+mn-ea"/>
              </a:rPr>
              <a:t>（实际上</a:t>
            </a:r>
            <a:r>
              <a:rPr lang="en-US" altLang="zh-CN" sz="2700">
                <a:solidFill>
                  <a:schemeClr val="bg1"/>
                </a:solidFill>
                <a:latin typeface="Calibri" panose="020F0502020204030204" charset="0"/>
                <a:ea typeface="宋体" panose="02010600030101010101" pitchFamily="2" charset="-122"/>
                <a:sym typeface="+mn-ea"/>
              </a:rPr>
              <a:t>x</a:t>
            </a:r>
            <a:r>
              <a:rPr lang="en-US" altLang="zh-CN" sz="2700" baseline="-25000">
                <a:solidFill>
                  <a:schemeClr val="bg1"/>
                </a:solidFill>
                <a:latin typeface="Calibri" panose="020F0502020204030204" charset="0"/>
                <a:ea typeface="宋体" panose="02010600030101010101" pitchFamily="2" charset="-122"/>
                <a:sym typeface="+mn-ea"/>
              </a:rPr>
              <a:t>2,3</a:t>
            </a:r>
            <a:r>
              <a:rPr lang="zh-CN" altLang="en-US" sz="2700">
                <a:solidFill>
                  <a:schemeClr val="bg1"/>
                </a:solidFill>
                <a:latin typeface="Calibri" panose="020F0502020204030204" charset="0"/>
                <a:ea typeface="宋体" panose="02010600030101010101" pitchFamily="2" charset="-122"/>
                <a:sym typeface="+mn-ea"/>
              </a:rPr>
              <a:t>也可）；三个等式限制</a:t>
            </a:r>
            <a:r>
              <a:rPr lang="en-US" altLang="zh-CN" sz="2700">
                <a:solidFill>
                  <a:schemeClr val="bg1"/>
                </a:solidFill>
                <a:latin typeface="Calibri" panose="020F0502020204030204" charset="0"/>
                <a:ea typeface="宋体" panose="02010600030101010101" pitchFamily="2" charset="-122"/>
                <a:sym typeface="+mn-ea"/>
              </a:rPr>
              <a:t>x</a:t>
            </a:r>
            <a:r>
              <a:rPr lang="en-US" altLang="zh-CN" sz="2700" baseline="-25000">
                <a:solidFill>
                  <a:schemeClr val="bg1"/>
                </a:solidFill>
                <a:latin typeface="Calibri" panose="020F0502020204030204" charset="0"/>
                <a:ea typeface="宋体" panose="02010600030101010101" pitchFamily="2" charset="-122"/>
                <a:sym typeface="+mn-ea"/>
              </a:rPr>
              <a:t>1</a:t>
            </a:r>
            <a:r>
              <a:rPr lang="en-US" altLang="zh-CN" sz="2700">
                <a:solidFill>
                  <a:schemeClr val="bg1"/>
                </a:solidFill>
                <a:latin typeface="Calibri" panose="020F0502020204030204" charset="0"/>
                <a:ea typeface="宋体" panose="02010600030101010101" pitchFamily="2" charset="-122"/>
                <a:sym typeface="+mn-ea"/>
              </a:rPr>
              <a:t> ≤ 30, 12, 9</a:t>
            </a:r>
            <a:r>
              <a:rPr lang="zh-CN" altLang="en-US" sz="2700">
                <a:solidFill>
                  <a:schemeClr val="bg1"/>
                </a:solidFill>
                <a:latin typeface="Calibri" panose="020F0502020204030204" charset="0"/>
                <a:ea typeface="宋体" panose="02010600030101010101" pitchFamily="2" charset="-122"/>
                <a:sym typeface="+mn-ea"/>
              </a:rPr>
              <a:t>，即</a:t>
            </a:r>
            <a:r>
              <a:rPr lang="en-US" altLang="zh-CN" sz="2700">
                <a:solidFill>
                  <a:schemeClr val="bg1"/>
                </a:solidFill>
                <a:latin typeface="Calibri" panose="020F0502020204030204" charset="0"/>
                <a:ea typeface="宋体" panose="02010600030101010101" pitchFamily="2" charset="-122"/>
                <a:sym typeface="+mn-ea"/>
              </a:rPr>
              <a:t>x</a:t>
            </a:r>
            <a:r>
              <a:rPr lang="en-US" altLang="zh-CN" sz="2700" baseline="-25000">
                <a:solidFill>
                  <a:schemeClr val="bg1"/>
                </a:solidFill>
                <a:latin typeface="Calibri" panose="020F0502020204030204" charset="0"/>
                <a:ea typeface="宋体" panose="02010600030101010101" pitchFamily="2" charset="-122"/>
                <a:sym typeface="+mn-ea"/>
              </a:rPr>
              <a:t>6</a:t>
            </a:r>
            <a:r>
              <a:rPr lang="zh-CN" altLang="en-US" sz="2700">
                <a:solidFill>
                  <a:schemeClr val="bg1"/>
                </a:solidFill>
                <a:latin typeface="Calibri" panose="020F0502020204030204" charset="0"/>
                <a:ea typeface="宋体" panose="02010600030101010101" pitchFamily="2" charset="-122"/>
                <a:sym typeface="+mn-ea"/>
              </a:rPr>
              <a:t>限制最紧，</a:t>
            </a:r>
            <a:r>
              <a:rPr lang="zh-CN" sz="2700">
                <a:solidFill>
                  <a:schemeClr val="bg1"/>
                </a:solidFill>
                <a:latin typeface="Calibri" panose="020F0502020204030204" charset="0"/>
                <a:ea typeface="宋体" panose="02010600030101010101" pitchFamily="2" charset="-122"/>
                <a:sym typeface="+mn-ea"/>
              </a:rPr>
              <a:t>将</a:t>
            </a:r>
            <a:r>
              <a:rPr lang="en-US" altLang="zh-CN" sz="2700">
                <a:solidFill>
                  <a:schemeClr val="bg1"/>
                </a:solidFill>
                <a:latin typeface="Calibri" panose="020F0502020204030204" charset="0"/>
                <a:ea typeface="宋体" panose="02010600030101010101" pitchFamily="2" charset="-122"/>
                <a:sym typeface="+mn-ea"/>
              </a:rPr>
              <a:t>x</a:t>
            </a:r>
            <a:r>
              <a:rPr lang="en-US" altLang="zh-CN" sz="2700" baseline="-25000">
                <a:solidFill>
                  <a:schemeClr val="bg1"/>
                </a:solidFill>
                <a:latin typeface="Calibri" panose="020F0502020204030204" charset="0"/>
                <a:ea typeface="宋体" panose="02010600030101010101" pitchFamily="2" charset="-122"/>
                <a:sym typeface="+mn-ea"/>
              </a:rPr>
              <a:t>1</a:t>
            </a:r>
            <a:r>
              <a:rPr lang="zh-CN" altLang="en-US" sz="2700">
                <a:solidFill>
                  <a:schemeClr val="bg1"/>
                </a:solidFill>
                <a:latin typeface="Calibri" panose="020F0502020204030204" charset="0"/>
                <a:ea typeface="宋体" panose="02010600030101010101" pitchFamily="2" charset="-122"/>
                <a:sym typeface="+mn-ea"/>
              </a:rPr>
              <a:t>用</a:t>
            </a:r>
            <a:r>
              <a:rPr lang="en-US" altLang="zh-CN" sz="2700">
                <a:solidFill>
                  <a:schemeClr val="bg1"/>
                </a:solidFill>
                <a:latin typeface="Calibri" panose="020F0502020204030204" charset="0"/>
                <a:ea typeface="宋体" panose="02010600030101010101" pitchFamily="2" charset="-122"/>
                <a:sym typeface="+mn-ea"/>
              </a:rPr>
              <a:t>x</a:t>
            </a:r>
            <a:r>
              <a:rPr lang="en-US" altLang="zh-CN" sz="2700" baseline="-25000">
                <a:solidFill>
                  <a:schemeClr val="bg1"/>
                </a:solidFill>
                <a:latin typeface="Calibri" panose="020F0502020204030204" charset="0"/>
                <a:ea typeface="宋体" panose="02010600030101010101" pitchFamily="2" charset="-122"/>
                <a:sym typeface="+mn-ea"/>
              </a:rPr>
              <a:t>6,2,3</a:t>
            </a:r>
            <a:r>
              <a:rPr lang="zh-CN" altLang="en-US" sz="2700">
                <a:solidFill>
                  <a:schemeClr val="bg1"/>
                </a:solidFill>
                <a:latin typeface="Calibri" panose="020F0502020204030204" charset="0"/>
                <a:ea typeface="宋体" panose="02010600030101010101" pitchFamily="2" charset="-122"/>
                <a:sym typeface="+mn-ea"/>
              </a:rPr>
              <a:t>表示，得：</a:t>
            </a:r>
          </a:p>
        </p:txBody>
      </p:sp>
      <p:pic>
        <p:nvPicPr>
          <p:cNvPr id="10" name="图片 9"/>
          <p:cNvPicPr>
            <a:picLocks noChangeAspect="1"/>
          </p:cNvPicPr>
          <p:nvPr/>
        </p:nvPicPr>
        <p:blipFill>
          <a:blip r:embed="rId2"/>
          <a:stretch>
            <a:fillRect/>
          </a:stretch>
        </p:blipFill>
        <p:spPr>
          <a:xfrm>
            <a:off x="1938020" y="1809750"/>
            <a:ext cx="7754620" cy="2328545"/>
          </a:xfrm>
          <a:prstGeom prst="rect">
            <a:avLst/>
          </a:prstGeom>
        </p:spPr>
      </p:pic>
      <p:pic>
        <p:nvPicPr>
          <p:cNvPr id="11" name="图片 10"/>
          <p:cNvPicPr>
            <a:picLocks noChangeAspect="1"/>
          </p:cNvPicPr>
          <p:nvPr/>
        </p:nvPicPr>
        <p:blipFill>
          <a:blip r:embed="rId3"/>
          <a:stretch>
            <a:fillRect/>
          </a:stretch>
        </p:blipFill>
        <p:spPr>
          <a:xfrm>
            <a:off x="4277360" y="5942330"/>
            <a:ext cx="3637915" cy="8191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07135" y="193675"/>
            <a:ext cx="10078720" cy="6692900"/>
          </a:xfrm>
          <a:prstGeom prst="rect">
            <a:avLst/>
          </a:prstGeom>
          <a:noFill/>
          <a:ln w="9525">
            <a:noFill/>
            <a:miter/>
          </a:ln>
        </p:spPr>
        <p:txBody>
          <a:bodyPr wrap="square" anchor="t">
            <a:spAutoFit/>
          </a:bodyPr>
          <a:lstStyle/>
          <a:p>
            <a:pPr lvl="0" indent="601345" fontAlgn="auto">
              <a:lnSpc>
                <a:spcPct val="150000"/>
              </a:lnSpc>
            </a:pPr>
            <a:r>
              <a:rPr lang="zh-CN" sz="2600">
                <a:solidFill>
                  <a:schemeClr val="bg1"/>
                </a:solidFill>
                <a:latin typeface="Calibri" panose="020F0502020204030204" charset="0"/>
                <a:ea typeface="宋体" panose="02010600030101010101" pitchFamily="2" charset="-122"/>
                <a:sym typeface="+mn-ea"/>
              </a:rPr>
              <a:t>将</a:t>
            </a:r>
            <a:r>
              <a:rPr lang="en-US" altLang="zh-CN" sz="2600">
                <a:solidFill>
                  <a:schemeClr val="bg1"/>
                </a:solidFill>
                <a:latin typeface="Calibri" panose="020F0502020204030204" charset="0"/>
                <a:ea typeface="宋体" panose="02010600030101010101" pitchFamily="2" charset="-122"/>
                <a:sym typeface="+mn-ea"/>
              </a:rPr>
              <a:t>x</a:t>
            </a:r>
            <a:r>
              <a:rPr lang="en-US" altLang="zh-CN" sz="2600" baseline="-25000">
                <a:solidFill>
                  <a:schemeClr val="bg1"/>
                </a:solidFill>
                <a:latin typeface="Calibri" panose="020F0502020204030204" charset="0"/>
                <a:ea typeface="宋体" panose="02010600030101010101" pitchFamily="2" charset="-122"/>
                <a:sym typeface="+mn-ea"/>
              </a:rPr>
              <a:t>1</a:t>
            </a:r>
            <a:r>
              <a:rPr lang="en-US" altLang="zh-CN" sz="2600">
                <a:solidFill>
                  <a:schemeClr val="bg1"/>
                </a:solidFill>
                <a:latin typeface="Calibri" panose="020F0502020204030204" charset="0"/>
                <a:ea typeface="宋体" panose="02010600030101010101" pitchFamily="2" charset="-122"/>
                <a:sym typeface="+mn-ea"/>
              </a:rPr>
              <a:t>,x</a:t>
            </a:r>
            <a:r>
              <a:rPr lang="en-US" altLang="zh-CN" sz="2600" baseline="-25000">
                <a:solidFill>
                  <a:schemeClr val="bg1"/>
                </a:solidFill>
                <a:latin typeface="Calibri" panose="020F0502020204030204" charset="0"/>
                <a:ea typeface="宋体" panose="02010600030101010101" pitchFamily="2" charset="-122"/>
                <a:sym typeface="+mn-ea"/>
              </a:rPr>
              <a:t>6</a:t>
            </a:r>
            <a:r>
              <a:rPr lang="zh-CN" altLang="en-US" sz="2600">
                <a:solidFill>
                  <a:schemeClr val="bg1"/>
                </a:solidFill>
                <a:latin typeface="Calibri" panose="020F0502020204030204" charset="0"/>
                <a:ea typeface="宋体" panose="02010600030101010101" pitchFamily="2" charset="-122"/>
                <a:sym typeface="+mn-ea"/>
              </a:rPr>
              <a:t>在等式两端互换，并将上式</a:t>
            </a:r>
            <a:r>
              <a:rPr lang="zh-CN" sz="2600">
                <a:solidFill>
                  <a:schemeClr val="bg1"/>
                </a:solidFill>
                <a:latin typeface="Calibri" panose="020F0502020204030204" charset="0"/>
                <a:ea typeface="宋体" panose="02010600030101010101" pitchFamily="2" charset="-122"/>
                <a:sym typeface="+mn-ea"/>
              </a:rPr>
              <a:t>带入目标函数与其他等式，  得右图：</a:t>
            </a:r>
            <a:endParaRPr lang="en-US" altLang="zh-CN" sz="26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altLang="en-US" sz="2600">
                <a:solidFill>
                  <a:schemeClr val="bg1"/>
                </a:solidFill>
                <a:latin typeface="Calibri" panose="020F0502020204030204" charset="0"/>
                <a:ea typeface="宋体" panose="02010600030101010101" pitchFamily="2" charset="-122"/>
                <a:sym typeface="+mn-ea"/>
              </a:rPr>
              <a:t>（此时</a:t>
            </a:r>
            <a:r>
              <a:rPr lang="en-US" altLang="zh-CN" sz="2600">
                <a:solidFill>
                  <a:schemeClr val="bg1"/>
                </a:solidFill>
                <a:latin typeface="Calibri" panose="020F0502020204030204" charset="0"/>
                <a:ea typeface="宋体" panose="02010600030101010101" pitchFamily="2" charset="-122"/>
                <a:sym typeface="+mn-ea"/>
              </a:rPr>
              <a:t>z = 27 x</a:t>
            </a:r>
            <a:r>
              <a:rPr lang="en-US" altLang="zh-CN" sz="2600" baseline="-25000">
                <a:solidFill>
                  <a:schemeClr val="bg1"/>
                </a:solidFill>
                <a:latin typeface="Calibri" panose="020F0502020204030204" charset="0"/>
                <a:ea typeface="宋体" panose="02010600030101010101" pitchFamily="2" charset="-122"/>
                <a:sym typeface="+mn-ea"/>
              </a:rPr>
              <a:t>2,3,6</a:t>
            </a:r>
            <a:r>
              <a:rPr lang="en-US" altLang="zh-CN" sz="2600">
                <a:solidFill>
                  <a:schemeClr val="bg1"/>
                </a:solidFill>
                <a:latin typeface="Calibri" panose="020F0502020204030204" charset="0"/>
                <a:ea typeface="宋体" panose="02010600030101010101" pitchFamily="2" charset="-122"/>
                <a:sym typeface="+mn-ea"/>
              </a:rPr>
              <a:t> = 0</a:t>
            </a:r>
            <a:r>
              <a:rPr lang="zh-CN" altLang="en-US" sz="2600">
                <a:solidFill>
                  <a:schemeClr val="bg1"/>
                </a:solidFill>
                <a:latin typeface="Calibri" panose="020F0502020204030204" charset="0"/>
                <a:ea typeface="宋体" panose="02010600030101010101" pitchFamily="2" charset="-122"/>
                <a:sym typeface="+mn-ea"/>
              </a:rPr>
              <a:t>，</a:t>
            </a:r>
            <a:r>
              <a:rPr lang="en-US" altLang="zh-CN" sz="2600">
                <a:solidFill>
                  <a:schemeClr val="bg1"/>
                </a:solidFill>
                <a:latin typeface="Calibri" panose="020F0502020204030204" charset="0"/>
                <a:ea typeface="宋体" panose="02010600030101010101" pitchFamily="2" charset="-122"/>
                <a:sym typeface="+mn-ea"/>
              </a:rPr>
              <a:t>x</a:t>
            </a:r>
            <a:r>
              <a:rPr lang="en-US" altLang="zh-CN" sz="2600" baseline="-25000">
                <a:solidFill>
                  <a:schemeClr val="bg1"/>
                </a:solidFill>
                <a:latin typeface="Calibri" panose="020F0502020204030204" charset="0"/>
                <a:ea typeface="宋体" panose="02010600030101010101" pitchFamily="2" charset="-122"/>
                <a:sym typeface="+mn-ea"/>
              </a:rPr>
              <a:t>1</a:t>
            </a:r>
            <a:r>
              <a:rPr lang="en-US" altLang="zh-CN" sz="2600">
                <a:solidFill>
                  <a:schemeClr val="bg1"/>
                </a:solidFill>
                <a:latin typeface="Calibri" panose="020F0502020204030204" charset="0"/>
                <a:ea typeface="宋体" panose="02010600030101010101" pitchFamily="2" charset="-122"/>
                <a:sym typeface="+mn-ea"/>
              </a:rPr>
              <a:t> = 9,</a:t>
            </a:r>
          </a:p>
          <a:p>
            <a:pPr lvl="0" indent="601345" fontAlgn="auto">
              <a:lnSpc>
                <a:spcPct val="150000"/>
              </a:lnSpc>
            </a:pPr>
            <a:r>
              <a:rPr lang="en-US" altLang="zh-CN" sz="2600">
                <a:solidFill>
                  <a:schemeClr val="bg1"/>
                </a:solidFill>
                <a:latin typeface="Calibri" panose="020F0502020204030204" charset="0"/>
                <a:ea typeface="宋体" panose="02010600030101010101" pitchFamily="2" charset="-122"/>
                <a:sym typeface="+mn-ea"/>
              </a:rPr>
              <a:t> x</a:t>
            </a:r>
            <a:r>
              <a:rPr lang="en-US" altLang="zh-CN" sz="2600" baseline="-25000">
                <a:solidFill>
                  <a:schemeClr val="bg1"/>
                </a:solidFill>
                <a:latin typeface="Calibri" panose="020F0502020204030204" charset="0"/>
                <a:ea typeface="宋体" panose="02010600030101010101" pitchFamily="2" charset="-122"/>
                <a:sym typeface="+mn-ea"/>
              </a:rPr>
              <a:t>4</a:t>
            </a:r>
            <a:r>
              <a:rPr lang="en-US" altLang="zh-CN" sz="2600">
                <a:solidFill>
                  <a:schemeClr val="bg1"/>
                </a:solidFill>
                <a:latin typeface="Calibri" panose="020F0502020204030204" charset="0"/>
                <a:ea typeface="宋体" panose="02010600030101010101" pitchFamily="2" charset="-122"/>
                <a:sym typeface="+mn-ea"/>
              </a:rPr>
              <a:t> = 21, x</a:t>
            </a:r>
            <a:r>
              <a:rPr lang="en-US" altLang="zh-CN" sz="2600" baseline="-25000">
                <a:solidFill>
                  <a:schemeClr val="bg1"/>
                </a:solidFill>
                <a:latin typeface="Calibri" panose="020F0502020204030204" charset="0"/>
                <a:ea typeface="宋体" panose="02010600030101010101" pitchFamily="2" charset="-122"/>
                <a:sym typeface="+mn-ea"/>
              </a:rPr>
              <a:t>5</a:t>
            </a:r>
            <a:r>
              <a:rPr lang="en-US" altLang="zh-CN" sz="2600">
                <a:solidFill>
                  <a:schemeClr val="bg1"/>
                </a:solidFill>
                <a:latin typeface="Calibri" panose="020F0502020204030204" charset="0"/>
                <a:ea typeface="宋体" panose="02010600030101010101" pitchFamily="2" charset="-122"/>
                <a:sym typeface="+mn-ea"/>
              </a:rPr>
              <a:t> = 6</a:t>
            </a:r>
            <a:r>
              <a:rPr lang="zh-CN" altLang="en-US" sz="2600">
                <a:solidFill>
                  <a:schemeClr val="bg1"/>
                </a:solidFill>
                <a:latin typeface="Calibri" panose="020F0502020204030204" charset="0"/>
                <a:ea typeface="宋体" panose="02010600030101010101" pitchFamily="2" charset="-122"/>
                <a:sym typeface="+mn-ea"/>
              </a:rPr>
              <a:t>）</a:t>
            </a:r>
          </a:p>
          <a:p>
            <a:pPr lvl="0" indent="601345" fontAlgn="auto">
              <a:lnSpc>
                <a:spcPct val="150000"/>
              </a:lnSpc>
            </a:pPr>
            <a:endParaRPr lang="en-US" altLang="zh-CN" sz="26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altLang="en-US" sz="2600">
                <a:solidFill>
                  <a:schemeClr val="bg1"/>
                </a:solidFill>
                <a:latin typeface="Calibri" panose="020F0502020204030204" charset="0"/>
                <a:ea typeface="宋体" panose="02010600030101010101" pitchFamily="2" charset="-122"/>
                <a:sym typeface="+mn-ea"/>
              </a:rPr>
              <a:t>现在目标函数中</a:t>
            </a:r>
            <a:r>
              <a:rPr lang="en-US" altLang="zh-CN" sz="2600">
                <a:solidFill>
                  <a:schemeClr val="bg1"/>
                </a:solidFill>
                <a:latin typeface="Calibri" panose="020F0502020204030204" charset="0"/>
                <a:ea typeface="宋体" panose="02010600030101010101" pitchFamily="2" charset="-122"/>
                <a:sym typeface="+mn-ea"/>
              </a:rPr>
              <a:t>x</a:t>
            </a:r>
            <a:r>
              <a:rPr lang="en-US" altLang="zh-CN" sz="2600" baseline="-25000">
                <a:solidFill>
                  <a:schemeClr val="bg1"/>
                </a:solidFill>
                <a:latin typeface="Calibri" panose="020F0502020204030204" charset="0"/>
                <a:ea typeface="宋体" panose="02010600030101010101" pitchFamily="2" charset="-122"/>
                <a:sym typeface="+mn-ea"/>
              </a:rPr>
              <a:t>2,3,6</a:t>
            </a:r>
            <a:r>
              <a:rPr lang="zh-CN" altLang="en-US" sz="2600">
                <a:solidFill>
                  <a:schemeClr val="bg1"/>
                </a:solidFill>
                <a:latin typeface="Calibri" panose="020F0502020204030204" charset="0"/>
                <a:ea typeface="宋体" panose="02010600030101010101" pitchFamily="2" charset="-122"/>
                <a:sym typeface="+mn-ea"/>
              </a:rPr>
              <a:t>的系数分别</a:t>
            </a:r>
            <a:r>
              <a:rPr lang="en-US" altLang="zh-CN" sz="2600">
                <a:solidFill>
                  <a:schemeClr val="bg1"/>
                </a:solidFill>
                <a:latin typeface="Calibri" panose="020F0502020204030204" charset="0"/>
                <a:ea typeface="宋体" panose="02010600030101010101" pitchFamily="2" charset="-122"/>
                <a:sym typeface="+mn-ea"/>
              </a:rPr>
              <a:t>					      				    </a:t>
            </a:r>
            <a:r>
              <a:rPr lang="zh-CN" altLang="en-US" sz="2600">
                <a:solidFill>
                  <a:schemeClr val="bg1"/>
                </a:solidFill>
                <a:latin typeface="Calibri" panose="020F0502020204030204" charset="0"/>
                <a:ea typeface="宋体" panose="02010600030101010101" pitchFamily="2" charset="-122"/>
                <a:sym typeface="+mn-ea"/>
              </a:rPr>
              <a:t>为</a:t>
            </a:r>
            <a:r>
              <a:rPr lang="en-US" altLang="zh-CN" sz="2600">
                <a:solidFill>
                  <a:schemeClr val="bg1"/>
                </a:solidFill>
                <a:latin typeface="Calibri" panose="020F0502020204030204" charset="0"/>
                <a:ea typeface="宋体" panose="02010600030101010101" pitchFamily="2" charset="-122"/>
                <a:sym typeface="+mn-ea"/>
              </a:rPr>
              <a:t>1/4,1/2,-3/4</a:t>
            </a:r>
            <a:r>
              <a:rPr lang="zh-CN" altLang="en-US" sz="2600">
                <a:solidFill>
                  <a:schemeClr val="bg1"/>
                </a:solidFill>
                <a:latin typeface="Calibri" panose="020F0502020204030204" charset="0"/>
                <a:ea typeface="宋体" panose="02010600030101010101" pitchFamily="2" charset="-122"/>
                <a:sym typeface="+mn-ea"/>
              </a:rPr>
              <a:t>，因而我们可以选择</a:t>
            </a:r>
            <a:r>
              <a:rPr lang="en-US" altLang="zh-CN" sz="2600">
                <a:solidFill>
                  <a:schemeClr val="bg1"/>
                </a:solidFill>
                <a:latin typeface="Calibri" panose="020F0502020204030204" charset="0"/>
                <a:ea typeface="宋体" panose="02010600030101010101" pitchFamily="2" charset="-122"/>
                <a:sym typeface="+mn-ea"/>
              </a:rPr>
              <a:t>x</a:t>
            </a:r>
            <a:r>
              <a:rPr lang="en-US" altLang="zh-CN" sz="2600" baseline="-25000">
                <a:solidFill>
                  <a:schemeClr val="bg1"/>
                </a:solidFill>
                <a:latin typeface="Calibri" panose="020F0502020204030204" charset="0"/>
                <a:ea typeface="宋体" panose="02010600030101010101" pitchFamily="2" charset="-122"/>
                <a:sym typeface="+mn-ea"/>
              </a:rPr>
              <a:t>2</a:t>
            </a:r>
            <a:r>
              <a:rPr lang="zh-CN" altLang="en-US" sz="2600">
                <a:solidFill>
                  <a:schemeClr val="bg1"/>
                </a:solidFill>
                <a:latin typeface="Calibri" panose="020F0502020204030204" charset="0"/>
                <a:ea typeface="宋体" panose="02010600030101010101" pitchFamily="2" charset="-122"/>
                <a:sym typeface="+mn-ea"/>
              </a:rPr>
              <a:t>或</a:t>
            </a:r>
            <a:r>
              <a:rPr lang="en-US" altLang="zh-CN" sz="2600">
                <a:solidFill>
                  <a:schemeClr val="bg1"/>
                </a:solidFill>
                <a:latin typeface="Calibri" panose="020F0502020204030204" charset="0"/>
                <a:ea typeface="宋体" panose="02010600030101010101" pitchFamily="2" charset="-122"/>
                <a:sym typeface="+mn-ea"/>
              </a:rPr>
              <a:t>				     x</a:t>
            </a:r>
            <a:r>
              <a:rPr lang="en-US" altLang="zh-CN" sz="2600" baseline="-25000">
                <a:solidFill>
                  <a:schemeClr val="bg1"/>
                </a:solidFill>
                <a:latin typeface="Calibri" panose="020F0502020204030204" charset="0"/>
                <a:ea typeface="宋体" panose="02010600030101010101" pitchFamily="2" charset="-122"/>
                <a:sym typeface="+mn-ea"/>
              </a:rPr>
              <a:t>3</a:t>
            </a:r>
            <a:r>
              <a:rPr lang="zh-CN" altLang="en-US" sz="2600">
                <a:solidFill>
                  <a:schemeClr val="bg1"/>
                </a:solidFill>
                <a:latin typeface="Calibri" panose="020F0502020204030204" charset="0"/>
                <a:ea typeface="宋体" panose="02010600030101010101" pitchFamily="2" charset="-122"/>
                <a:sym typeface="+mn-ea"/>
              </a:rPr>
              <a:t>（在此选择</a:t>
            </a:r>
            <a:r>
              <a:rPr lang="en-US" altLang="zh-CN" sz="2600">
                <a:solidFill>
                  <a:schemeClr val="bg1"/>
                </a:solidFill>
                <a:latin typeface="Calibri" panose="020F0502020204030204" charset="0"/>
                <a:ea typeface="宋体" panose="02010600030101010101" pitchFamily="2" charset="-122"/>
                <a:sym typeface="+mn-ea"/>
              </a:rPr>
              <a:t>x</a:t>
            </a:r>
            <a:r>
              <a:rPr lang="en-US" altLang="zh-CN" sz="2600" baseline="-25000">
                <a:solidFill>
                  <a:schemeClr val="bg1"/>
                </a:solidFill>
                <a:latin typeface="Calibri" panose="020F0502020204030204" charset="0"/>
                <a:ea typeface="宋体" panose="02010600030101010101" pitchFamily="2" charset="-122"/>
                <a:sym typeface="+mn-ea"/>
              </a:rPr>
              <a:t>3</a:t>
            </a:r>
            <a:r>
              <a:rPr lang="zh-CN" altLang="en-US" sz="2600">
                <a:solidFill>
                  <a:schemeClr val="bg1"/>
                </a:solidFill>
                <a:latin typeface="Calibri" panose="020F0502020204030204" charset="0"/>
                <a:ea typeface="宋体" panose="02010600030101010101" pitchFamily="2" charset="-122"/>
                <a:sym typeface="+mn-ea"/>
              </a:rPr>
              <a:t>）。三个等式限制 </a:t>
            </a:r>
            <a:r>
              <a:rPr lang="en-US" altLang="zh-CN" sz="2600">
                <a:solidFill>
                  <a:schemeClr val="bg1"/>
                </a:solidFill>
                <a:latin typeface="Calibri" panose="020F0502020204030204" charset="0"/>
                <a:ea typeface="宋体" panose="02010600030101010101" pitchFamily="2" charset="-122"/>
                <a:sym typeface="+mn-ea"/>
              </a:rPr>
              <a:t>x</a:t>
            </a:r>
            <a:r>
              <a:rPr lang="en-US" altLang="zh-CN" sz="2600" baseline="-25000">
                <a:solidFill>
                  <a:schemeClr val="bg1"/>
                </a:solidFill>
                <a:latin typeface="Calibri" panose="020F0502020204030204" charset="0"/>
                <a:ea typeface="宋体" panose="02010600030101010101" pitchFamily="2" charset="-122"/>
                <a:sym typeface="+mn-ea"/>
              </a:rPr>
              <a:t>3 </a:t>
            </a:r>
            <a:r>
              <a:rPr lang="en-US" altLang="zh-CN" sz="2600">
                <a:solidFill>
                  <a:schemeClr val="bg1"/>
                </a:solidFill>
                <a:latin typeface="Calibri" panose="020F0502020204030204" charset="0"/>
                <a:ea typeface="宋体" panose="02010600030101010101" pitchFamily="2" charset="-122"/>
                <a:sym typeface="+mn-ea"/>
              </a:rPr>
              <a:t>≤ 				    18,42/5,3/2</a:t>
            </a:r>
            <a:r>
              <a:rPr lang="zh-CN" altLang="en-US" sz="2600">
                <a:solidFill>
                  <a:schemeClr val="bg1"/>
                </a:solidFill>
                <a:latin typeface="Calibri" panose="020F0502020204030204" charset="0"/>
                <a:ea typeface="宋体" panose="02010600030101010101" pitchFamily="2" charset="-122"/>
                <a:sym typeface="+mn-ea"/>
              </a:rPr>
              <a:t>，</a:t>
            </a:r>
            <a:r>
              <a:rPr lang="en-US" altLang="zh-CN" sz="2600">
                <a:solidFill>
                  <a:schemeClr val="bg1"/>
                </a:solidFill>
                <a:latin typeface="Calibri" panose="020F0502020204030204" charset="0"/>
                <a:ea typeface="宋体" panose="02010600030101010101" pitchFamily="2" charset="-122"/>
                <a:sym typeface="+mn-ea"/>
              </a:rPr>
              <a:t>x</a:t>
            </a:r>
            <a:r>
              <a:rPr lang="en-US" altLang="zh-CN" sz="2600" baseline="-25000">
                <a:solidFill>
                  <a:schemeClr val="bg1"/>
                </a:solidFill>
                <a:latin typeface="Calibri" panose="020F0502020204030204" charset="0"/>
                <a:ea typeface="宋体" panose="02010600030101010101" pitchFamily="2" charset="-122"/>
                <a:sym typeface="+mn-ea"/>
              </a:rPr>
              <a:t>5</a:t>
            </a:r>
            <a:r>
              <a:rPr lang="zh-CN" altLang="en-US" sz="2600">
                <a:solidFill>
                  <a:schemeClr val="bg1"/>
                </a:solidFill>
                <a:latin typeface="Calibri" panose="020F0502020204030204" charset="0"/>
                <a:ea typeface="宋体" panose="02010600030101010101" pitchFamily="2" charset="-122"/>
                <a:sym typeface="+mn-ea"/>
              </a:rPr>
              <a:t>限制最紧，对</a:t>
            </a:r>
            <a:r>
              <a:rPr lang="en-US" altLang="zh-CN" sz="2600">
                <a:solidFill>
                  <a:schemeClr val="bg1"/>
                </a:solidFill>
                <a:latin typeface="Calibri" panose="020F0502020204030204" charset="0"/>
                <a:ea typeface="宋体" panose="02010600030101010101" pitchFamily="2" charset="-122"/>
                <a:sym typeface="+mn-ea"/>
              </a:rPr>
              <a:t>x</a:t>
            </a:r>
            <a:r>
              <a:rPr lang="en-US" altLang="zh-CN" sz="2600" baseline="-25000">
                <a:solidFill>
                  <a:schemeClr val="bg1"/>
                </a:solidFill>
                <a:latin typeface="Calibri" panose="020F0502020204030204" charset="0"/>
                <a:ea typeface="宋体" panose="02010600030101010101" pitchFamily="2" charset="-122"/>
                <a:sym typeface="+mn-ea"/>
              </a:rPr>
              <a:t>3</a:t>
            </a:r>
            <a:r>
              <a:rPr lang="zh-CN" altLang="en-US" sz="2600">
                <a:solidFill>
                  <a:schemeClr val="bg1"/>
                </a:solidFill>
                <a:latin typeface="Calibri" panose="020F0502020204030204" charset="0"/>
                <a:ea typeface="宋体" panose="02010600030101010101" pitchFamily="2" charset="-122"/>
                <a:sym typeface="+mn-ea"/>
              </a:rPr>
              <a:t>在第三个</a:t>
            </a:r>
            <a:r>
              <a:rPr lang="en-US" altLang="zh-CN" sz="2600">
                <a:solidFill>
                  <a:schemeClr val="bg1"/>
                </a:solidFill>
                <a:latin typeface="Calibri" panose="020F0502020204030204" charset="0"/>
                <a:ea typeface="宋体" panose="02010600030101010101" pitchFamily="2" charset="-122"/>
                <a:sym typeface="+mn-ea"/>
              </a:rPr>
              <a:t>	</a:t>
            </a:r>
            <a:r>
              <a:rPr lang="zh-CN" altLang="en-US" sz="2600">
                <a:solidFill>
                  <a:schemeClr val="bg1"/>
                </a:solidFill>
                <a:latin typeface="Calibri" panose="020F0502020204030204" charset="0"/>
                <a:ea typeface="宋体" panose="02010600030101010101" pitchFamily="2" charset="-122"/>
                <a:sym typeface="+mn-ea"/>
              </a:rPr>
              <a:t>执行</a:t>
            </a:r>
            <a:r>
              <a:rPr lang="en-US" altLang="zh-CN" sz="2600">
                <a:solidFill>
                  <a:schemeClr val="bg1"/>
                </a:solidFill>
                <a:latin typeface="Calibri" panose="020F0502020204030204" charset="0"/>
                <a:ea typeface="宋体" panose="02010600030101010101" pitchFamily="2" charset="-122"/>
                <a:sym typeface="+mn-ea"/>
              </a:rPr>
              <a:t>			    </a:t>
            </a:r>
            <a:r>
              <a:rPr lang="zh-CN" altLang="en-US" sz="2600">
                <a:solidFill>
                  <a:schemeClr val="bg1"/>
                </a:solidFill>
                <a:latin typeface="Calibri" panose="020F0502020204030204" charset="0"/>
                <a:ea typeface="宋体" panose="02010600030101010101" pitchFamily="2" charset="-122"/>
                <a:sym typeface="+mn-ea"/>
              </a:rPr>
              <a:t>等式执行</a:t>
            </a:r>
            <a:r>
              <a:rPr lang="en-US" altLang="zh-CN" sz="2600">
                <a:solidFill>
                  <a:schemeClr val="bg1"/>
                </a:solidFill>
                <a:latin typeface="Calibri" panose="020F0502020204030204" charset="0"/>
                <a:ea typeface="宋体" panose="02010600030101010101" pitchFamily="2" charset="-122"/>
                <a:sym typeface="+mn-ea"/>
              </a:rPr>
              <a:t>pivot</a:t>
            </a:r>
            <a:r>
              <a:rPr lang="zh-CN" altLang="en-US" sz="2600">
                <a:solidFill>
                  <a:schemeClr val="bg1"/>
                </a:solidFill>
                <a:latin typeface="Calibri" panose="020F0502020204030204" charset="0"/>
                <a:ea typeface="宋体" panose="02010600030101010101" pitchFamily="2" charset="-122"/>
                <a:sym typeface="+mn-ea"/>
              </a:rPr>
              <a:t>，得左图</a:t>
            </a:r>
            <a:r>
              <a:rPr lang="en-US" altLang="zh-CN" sz="2600">
                <a:solidFill>
                  <a:schemeClr val="bg1"/>
                </a:solidFill>
                <a:latin typeface="Calibri" panose="020F0502020204030204" charset="0"/>
                <a:ea typeface="宋体" panose="02010600030101010101" pitchFamily="2" charset="-122"/>
                <a:sym typeface="+mn-ea"/>
              </a:rPr>
              <a:t>:</a:t>
            </a:r>
            <a:r>
              <a:rPr lang="zh-CN" altLang="en-US" sz="2600">
                <a:solidFill>
                  <a:schemeClr val="bg1"/>
                </a:solidFill>
                <a:latin typeface="Calibri" panose="020F0502020204030204" charset="0"/>
                <a:ea typeface="宋体" panose="02010600030101010101" pitchFamily="2" charset="-122"/>
                <a:sym typeface="+mn-ea"/>
              </a:rPr>
              <a:t>（此时 </a:t>
            </a:r>
            <a:r>
              <a:rPr lang="en-US" altLang="zh-CN" sz="2600">
                <a:solidFill>
                  <a:schemeClr val="bg1"/>
                </a:solidFill>
                <a:latin typeface="Calibri" panose="020F0502020204030204" charset="0"/>
                <a:ea typeface="宋体" panose="02010600030101010101" pitchFamily="2" charset="-122"/>
                <a:sym typeface="+mn-ea"/>
              </a:rPr>
              <a:t>z = 111/4, 				    x</a:t>
            </a:r>
            <a:r>
              <a:rPr lang="en-US" altLang="zh-CN" sz="2600" baseline="-25000">
                <a:solidFill>
                  <a:schemeClr val="bg1"/>
                </a:solidFill>
                <a:latin typeface="Calibri" panose="020F0502020204030204" charset="0"/>
                <a:ea typeface="宋体" panose="02010600030101010101" pitchFamily="2" charset="-122"/>
                <a:sym typeface="+mn-ea"/>
              </a:rPr>
              <a:t>2,5,6</a:t>
            </a:r>
            <a:r>
              <a:rPr lang="en-US" altLang="zh-CN" sz="2600">
                <a:solidFill>
                  <a:schemeClr val="bg1"/>
                </a:solidFill>
                <a:latin typeface="Calibri" panose="020F0502020204030204" charset="0"/>
                <a:ea typeface="宋体" panose="02010600030101010101" pitchFamily="2" charset="-122"/>
                <a:sym typeface="+mn-ea"/>
              </a:rPr>
              <a:t> = 0</a:t>
            </a:r>
            <a:r>
              <a:rPr lang="zh-CN" altLang="en-US" sz="2600">
                <a:solidFill>
                  <a:schemeClr val="bg1"/>
                </a:solidFill>
                <a:latin typeface="Calibri" panose="020F0502020204030204" charset="0"/>
                <a:ea typeface="宋体" panose="02010600030101010101" pitchFamily="2" charset="-122"/>
                <a:sym typeface="+mn-ea"/>
              </a:rPr>
              <a:t>，</a:t>
            </a:r>
            <a:r>
              <a:rPr lang="en-US" altLang="zh-CN" sz="2600">
                <a:solidFill>
                  <a:schemeClr val="bg1"/>
                </a:solidFill>
                <a:latin typeface="Calibri" panose="020F0502020204030204" charset="0"/>
                <a:ea typeface="宋体" panose="02010600030101010101" pitchFamily="2" charset="-122"/>
                <a:sym typeface="+mn-ea"/>
              </a:rPr>
              <a:t>x</a:t>
            </a:r>
            <a:r>
              <a:rPr lang="en-US" altLang="zh-CN" sz="2600" baseline="-25000">
                <a:solidFill>
                  <a:schemeClr val="bg1"/>
                </a:solidFill>
                <a:latin typeface="Calibri" panose="020F0502020204030204" charset="0"/>
                <a:ea typeface="宋体" panose="02010600030101010101" pitchFamily="2" charset="-122"/>
                <a:sym typeface="+mn-ea"/>
              </a:rPr>
              <a:t>1</a:t>
            </a:r>
            <a:r>
              <a:rPr lang="en-US" altLang="zh-CN" sz="2600">
                <a:solidFill>
                  <a:schemeClr val="bg1"/>
                </a:solidFill>
                <a:latin typeface="Calibri" panose="020F0502020204030204" charset="0"/>
                <a:ea typeface="宋体" panose="02010600030101010101" pitchFamily="2" charset="-122"/>
                <a:sym typeface="+mn-ea"/>
              </a:rPr>
              <a:t> = 33/4, x</a:t>
            </a:r>
            <a:r>
              <a:rPr lang="en-US" altLang="zh-CN" sz="2600" baseline="-25000">
                <a:solidFill>
                  <a:schemeClr val="bg1"/>
                </a:solidFill>
                <a:latin typeface="Calibri" panose="020F0502020204030204" charset="0"/>
                <a:ea typeface="宋体" panose="02010600030101010101" pitchFamily="2" charset="-122"/>
                <a:sym typeface="+mn-ea"/>
              </a:rPr>
              <a:t>3</a:t>
            </a:r>
            <a:r>
              <a:rPr lang="en-US" altLang="zh-CN" sz="2600">
                <a:solidFill>
                  <a:schemeClr val="bg1"/>
                </a:solidFill>
                <a:latin typeface="Calibri" panose="020F0502020204030204" charset="0"/>
                <a:ea typeface="宋体" panose="02010600030101010101" pitchFamily="2" charset="-122"/>
                <a:sym typeface="+mn-ea"/>
              </a:rPr>
              <a:t> = 3/2, x</a:t>
            </a:r>
            <a:r>
              <a:rPr lang="en-US" altLang="zh-CN" sz="2600" baseline="-25000">
                <a:solidFill>
                  <a:schemeClr val="bg1"/>
                </a:solidFill>
                <a:latin typeface="Calibri" panose="020F0502020204030204" charset="0"/>
                <a:ea typeface="宋体" panose="02010600030101010101" pitchFamily="2" charset="-122"/>
                <a:sym typeface="+mn-ea"/>
              </a:rPr>
              <a:t>4</a:t>
            </a:r>
            <a:r>
              <a:rPr lang="en-US" altLang="zh-CN" sz="2600">
                <a:solidFill>
                  <a:schemeClr val="bg1"/>
                </a:solidFill>
                <a:latin typeface="Calibri" panose="020F0502020204030204" charset="0"/>
                <a:ea typeface="宋体" panose="02010600030101010101" pitchFamily="2" charset="-122"/>
                <a:sym typeface="+mn-ea"/>
              </a:rPr>
              <a:t> = 69/4</a:t>
            </a:r>
            <a:r>
              <a:rPr lang="zh-CN" altLang="en-US" sz="2600">
                <a:solidFill>
                  <a:schemeClr val="bg1"/>
                </a:solidFill>
                <a:latin typeface="Calibri" panose="020F0502020204030204" charset="0"/>
                <a:ea typeface="宋体" panose="02010600030101010101" pitchFamily="2" charset="-122"/>
                <a:sym typeface="+mn-ea"/>
              </a:rPr>
              <a:t>）</a:t>
            </a:r>
          </a:p>
        </p:txBody>
      </p:sp>
      <p:pic>
        <p:nvPicPr>
          <p:cNvPr id="3" name="图片 2"/>
          <p:cNvPicPr>
            <a:picLocks noChangeAspect="1"/>
          </p:cNvPicPr>
          <p:nvPr/>
        </p:nvPicPr>
        <p:blipFill>
          <a:blip r:embed="rId2"/>
          <a:stretch>
            <a:fillRect/>
          </a:stretch>
        </p:blipFill>
        <p:spPr>
          <a:xfrm>
            <a:off x="6735445" y="863600"/>
            <a:ext cx="4105910" cy="3065145"/>
          </a:xfrm>
          <a:prstGeom prst="rect">
            <a:avLst/>
          </a:prstGeom>
        </p:spPr>
      </p:pic>
      <p:pic>
        <p:nvPicPr>
          <p:cNvPr id="4" name="图片 3"/>
          <p:cNvPicPr>
            <a:picLocks noChangeAspect="1"/>
          </p:cNvPicPr>
          <p:nvPr/>
        </p:nvPicPr>
        <p:blipFill>
          <a:blip r:embed="rId3"/>
          <a:stretch>
            <a:fillRect/>
          </a:stretch>
        </p:blipFill>
        <p:spPr>
          <a:xfrm>
            <a:off x="1356360" y="3928745"/>
            <a:ext cx="3785235" cy="276161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07135" y="614045"/>
            <a:ext cx="10078720" cy="4892675"/>
          </a:xfrm>
          <a:prstGeom prst="rect">
            <a:avLst/>
          </a:prstGeom>
          <a:noFill/>
          <a:ln w="9525">
            <a:noFill/>
            <a:miter/>
          </a:ln>
        </p:spPr>
        <p:txBody>
          <a:bodyPr wrap="square" anchor="t">
            <a:spAutoFit/>
          </a:bodyPr>
          <a:lstStyle/>
          <a:p>
            <a:pPr lvl="0" indent="601345" fontAlgn="auto">
              <a:lnSpc>
                <a:spcPct val="150000"/>
              </a:lnSpc>
            </a:pPr>
            <a:endParaRPr lang="zh-CN" sz="26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sz="2600">
                <a:solidFill>
                  <a:schemeClr val="bg1"/>
                </a:solidFill>
                <a:latin typeface="Calibri" panose="020F0502020204030204" charset="0"/>
                <a:ea typeface="宋体" panose="02010600030101010101" pitchFamily="2" charset="-122"/>
                <a:sym typeface="+mn-ea"/>
              </a:rPr>
              <a:t>现在只能选择增加</a:t>
            </a:r>
            <a:r>
              <a:rPr lang="en-US" altLang="zh-CN" sz="2600">
                <a:solidFill>
                  <a:schemeClr val="bg1"/>
                </a:solidFill>
                <a:latin typeface="Calibri" panose="020F0502020204030204" charset="0"/>
                <a:ea typeface="宋体" panose="02010600030101010101" pitchFamily="2" charset="-122"/>
                <a:sym typeface="+mn-ea"/>
              </a:rPr>
              <a:t>x</a:t>
            </a:r>
            <a:r>
              <a:rPr lang="en-US" altLang="zh-CN" sz="2600" baseline="-25000">
                <a:solidFill>
                  <a:schemeClr val="bg1"/>
                </a:solidFill>
                <a:latin typeface="Calibri" panose="020F0502020204030204" charset="0"/>
                <a:ea typeface="宋体" panose="02010600030101010101" pitchFamily="2" charset="-122"/>
                <a:sym typeface="+mn-ea"/>
              </a:rPr>
              <a:t>2</a:t>
            </a:r>
            <a:r>
              <a:rPr lang="zh-CN" altLang="en-US" sz="2600">
                <a:solidFill>
                  <a:schemeClr val="bg1"/>
                </a:solidFill>
                <a:latin typeface="Calibri" panose="020F0502020204030204" charset="0"/>
                <a:ea typeface="宋体" panose="02010600030101010101" pitchFamily="2" charset="-122"/>
                <a:sym typeface="+mn-ea"/>
              </a:rPr>
              <a:t>，三个等式</a:t>
            </a:r>
          </a:p>
          <a:p>
            <a:pPr lvl="0" indent="601345" fontAlgn="auto">
              <a:lnSpc>
                <a:spcPct val="150000"/>
              </a:lnSpc>
            </a:pPr>
            <a:r>
              <a:rPr lang="zh-CN" altLang="en-US" sz="2600">
                <a:solidFill>
                  <a:schemeClr val="bg1"/>
                </a:solidFill>
                <a:latin typeface="Calibri" panose="020F0502020204030204" charset="0"/>
                <a:ea typeface="宋体" panose="02010600030101010101" pitchFamily="2" charset="-122"/>
                <a:sym typeface="+mn-ea"/>
              </a:rPr>
              <a:t>的限制是</a:t>
            </a:r>
            <a:r>
              <a:rPr lang="en-US" altLang="zh-CN" sz="2600">
                <a:solidFill>
                  <a:schemeClr val="bg1"/>
                </a:solidFill>
                <a:latin typeface="Calibri" panose="020F0502020204030204" charset="0"/>
                <a:ea typeface="宋体" panose="02010600030101010101" pitchFamily="2" charset="-122"/>
                <a:sym typeface="+mn-ea"/>
              </a:rPr>
              <a:t>132,4,+∞</a:t>
            </a:r>
            <a:r>
              <a:rPr lang="zh-CN" altLang="en-US" sz="2600">
                <a:solidFill>
                  <a:schemeClr val="bg1"/>
                </a:solidFill>
                <a:latin typeface="Calibri" panose="020F0502020204030204" charset="0"/>
                <a:ea typeface="宋体" panose="02010600030101010101" pitchFamily="2" charset="-122"/>
                <a:sym typeface="+mn-ea"/>
              </a:rPr>
              <a:t>，</a:t>
            </a:r>
            <a:r>
              <a:rPr lang="en-US" altLang="zh-CN" sz="2600">
                <a:solidFill>
                  <a:schemeClr val="bg1"/>
                </a:solidFill>
                <a:latin typeface="Calibri" panose="020F0502020204030204" charset="0"/>
                <a:ea typeface="宋体" panose="02010600030101010101" pitchFamily="2" charset="-122"/>
                <a:sym typeface="+mn-ea"/>
              </a:rPr>
              <a:t>x</a:t>
            </a:r>
            <a:r>
              <a:rPr lang="en-US" altLang="zh-CN" sz="2600" baseline="-25000">
                <a:solidFill>
                  <a:schemeClr val="bg1"/>
                </a:solidFill>
                <a:latin typeface="Calibri" panose="020F0502020204030204" charset="0"/>
                <a:ea typeface="宋体" panose="02010600030101010101" pitchFamily="2" charset="-122"/>
                <a:sym typeface="+mn-ea"/>
              </a:rPr>
              <a:t>3</a:t>
            </a:r>
            <a:r>
              <a:rPr lang="zh-CN" altLang="en-US" sz="2600">
                <a:solidFill>
                  <a:schemeClr val="bg1"/>
                </a:solidFill>
                <a:latin typeface="Calibri" panose="020F0502020204030204" charset="0"/>
                <a:ea typeface="宋体" panose="02010600030101010101" pitchFamily="2" charset="-122"/>
                <a:sym typeface="+mn-ea"/>
              </a:rPr>
              <a:t>限制最紧，</a:t>
            </a:r>
          </a:p>
          <a:p>
            <a:pPr lvl="0" indent="601345" fontAlgn="auto">
              <a:lnSpc>
                <a:spcPct val="150000"/>
              </a:lnSpc>
            </a:pPr>
            <a:r>
              <a:rPr lang="zh-CN" altLang="en-US" sz="2600">
                <a:solidFill>
                  <a:schemeClr val="bg1"/>
                </a:solidFill>
                <a:latin typeface="Calibri" panose="020F0502020204030204" charset="0"/>
                <a:ea typeface="宋体" panose="02010600030101010101" pitchFamily="2" charset="-122"/>
                <a:sym typeface="+mn-ea"/>
              </a:rPr>
              <a:t>对</a:t>
            </a:r>
            <a:r>
              <a:rPr lang="en-US" altLang="zh-CN" sz="2600">
                <a:solidFill>
                  <a:schemeClr val="bg1"/>
                </a:solidFill>
                <a:latin typeface="Calibri" panose="020F0502020204030204" charset="0"/>
                <a:ea typeface="宋体" panose="02010600030101010101" pitchFamily="2" charset="-122"/>
                <a:sym typeface="+mn-ea"/>
              </a:rPr>
              <a:t>x</a:t>
            </a:r>
            <a:r>
              <a:rPr lang="en-US" altLang="zh-CN" sz="2600" baseline="-25000">
                <a:solidFill>
                  <a:schemeClr val="bg1"/>
                </a:solidFill>
                <a:latin typeface="Calibri" panose="020F0502020204030204" charset="0"/>
                <a:ea typeface="宋体" panose="02010600030101010101" pitchFamily="2" charset="-122"/>
                <a:sym typeface="+mn-ea"/>
              </a:rPr>
              <a:t>2</a:t>
            </a:r>
            <a:r>
              <a:rPr lang="zh-CN" altLang="en-US" sz="2600">
                <a:solidFill>
                  <a:schemeClr val="bg1"/>
                </a:solidFill>
                <a:latin typeface="Calibri" panose="020F0502020204030204" charset="0"/>
                <a:ea typeface="宋体" panose="02010600030101010101" pitchFamily="2" charset="-122"/>
                <a:sym typeface="+mn-ea"/>
              </a:rPr>
              <a:t>在第二个等式执行</a:t>
            </a:r>
            <a:r>
              <a:rPr lang="en-US" altLang="zh-CN" sz="2600">
                <a:solidFill>
                  <a:schemeClr val="bg1"/>
                </a:solidFill>
                <a:latin typeface="Calibri" panose="020F0502020204030204" charset="0"/>
                <a:ea typeface="宋体" panose="02010600030101010101" pitchFamily="2" charset="-122"/>
                <a:sym typeface="+mn-ea"/>
              </a:rPr>
              <a:t>pivot</a:t>
            </a:r>
            <a:r>
              <a:rPr lang="zh-CN" altLang="en-US" sz="2600">
                <a:solidFill>
                  <a:schemeClr val="bg1"/>
                </a:solidFill>
                <a:latin typeface="Calibri" panose="020F0502020204030204" charset="0"/>
                <a:ea typeface="宋体" panose="02010600030101010101" pitchFamily="2" charset="-122"/>
                <a:sym typeface="+mn-ea"/>
              </a:rPr>
              <a:t>，</a:t>
            </a:r>
          </a:p>
          <a:p>
            <a:pPr lvl="0" indent="601345" fontAlgn="auto">
              <a:lnSpc>
                <a:spcPct val="150000"/>
              </a:lnSpc>
            </a:pPr>
            <a:r>
              <a:rPr lang="zh-CN" altLang="en-US" sz="2600">
                <a:solidFill>
                  <a:schemeClr val="bg1"/>
                </a:solidFill>
                <a:latin typeface="Calibri" panose="020F0502020204030204" charset="0"/>
                <a:ea typeface="宋体" panose="02010600030101010101" pitchFamily="2" charset="-122"/>
                <a:sym typeface="+mn-ea"/>
              </a:rPr>
              <a:t>得下图</a:t>
            </a:r>
          </a:p>
          <a:p>
            <a:pPr lvl="0" indent="601345" fontAlgn="auto">
              <a:lnSpc>
                <a:spcPct val="150000"/>
              </a:lnSpc>
            </a:pPr>
            <a:endParaRPr lang="zh-CN" altLang="en-US" sz="26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en-US" altLang="zh-CN" sz="2600">
                <a:solidFill>
                  <a:schemeClr val="bg1"/>
                </a:solidFill>
                <a:latin typeface="Calibri" panose="020F0502020204030204" charset="0"/>
                <a:ea typeface="宋体" panose="02010600030101010101" pitchFamily="2" charset="-122"/>
                <a:sym typeface="+mn-ea"/>
              </a:rPr>
              <a:t>					</a:t>
            </a:r>
            <a:r>
              <a:rPr lang="zh-CN" altLang="en-US" sz="2600">
                <a:solidFill>
                  <a:schemeClr val="bg1"/>
                </a:solidFill>
                <a:latin typeface="Calibri" panose="020F0502020204030204" charset="0"/>
                <a:ea typeface="宋体" panose="02010600030101010101" pitchFamily="2" charset="-122"/>
                <a:sym typeface="+mn-ea"/>
              </a:rPr>
              <a:t>目标函数中所有变量系数均 </a:t>
            </a:r>
            <a:r>
              <a:rPr lang="en-US" altLang="zh-CN" sz="2600">
                <a:solidFill>
                  <a:schemeClr val="bg1"/>
                </a:solidFill>
                <a:latin typeface="Calibri" panose="020F0502020204030204" charset="0"/>
                <a:ea typeface="宋体" panose="02010600030101010101" pitchFamily="2" charset="-122"/>
                <a:sym typeface="+mn-ea"/>
              </a:rPr>
              <a:t>≤ 0,</a:t>
            </a:r>
            <a:r>
              <a:rPr lang="zh-CN" altLang="en-US" sz="2600">
                <a:solidFill>
                  <a:schemeClr val="bg1"/>
                </a:solidFill>
                <a:latin typeface="Calibri" panose="020F0502020204030204" charset="0"/>
                <a:ea typeface="宋体" panose="02010600030101010101" pitchFamily="2" charset="-122"/>
                <a:sym typeface="+mn-ea"/>
              </a:rPr>
              <a:t>终止迭</a:t>
            </a:r>
            <a:r>
              <a:rPr lang="en-US" altLang="zh-CN" sz="2600">
                <a:solidFill>
                  <a:schemeClr val="bg1"/>
                </a:solidFill>
                <a:latin typeface="Calibri" panose="020F0502020204030204" charset="0"/>
                <a:ea typeface="宋体" panose="02010600030101010101" pitchFamily="2" charset="-122"/>
                <a:sym typeface="+mn-ea"/>
              </a:rPr>
              <a:t>				    </a:t>
            </a:r>
            <a:r>
              <a:rPr lang="zh-CN" altLang="en-US" sz="2600">
                <a:solidFill>
                  <a:schemeClr val="bg1"/>
                </a:solidFill>
                <a:latin typeface="Calibri" panose="020F0502020204030204" charset="0"/>
                <a:ea typeface="宋体" panose="02010600030101010101" pitchFamily="2" charset="-122"/>
                <a:sym typeface="+mn-ea"/>
              </a:rPr>
              <a:t>迭代，最大值即为</a:t>
            </a:r>
            <a:r>
              <a:rPr lang="en-US" altLang="zh-CN" sz="2600">
                <a:solidFill>
                  <a:schemeClr val="bg1"/>
                </a:solidFill>
                <a:latin typeface="Calibri" panose="020F0502020204030204" charset="0"/>
                <a:ea typeface="宋体" panose="02010600030101010101" pitchFamily="2" charset="-122"/>
                <a:sym typeface="+mn-ea"/>
              </a:rPr>
              <a:t>28</a:t>
            </a:r>
            <a:r>
              <a:rPr lang="zh-CN" altLang="en-US" sz="2600">
                <a:solidFill>
                  <a:schemeClr val="bg1"/>
                </a:solidFill>
                <a:latin typeface="Calibri" panose="020F0502020204030204" charset="0"/>
                <a:ea typeface="宋体" panose="02010600030101010101" pitchFamily="2" charset="-122"/>
                <a:sym typeface="+mn-ea"/>
              </a:rPr>
              <a:t>，</a:t>
            </a:r>
            <a:r>
              <a:rPr lang="en-US" altLang="zh-CN" sz="2600">
                <a:solidFill>
                  <a:schemeClr val="bg1"/>
                </a:solidFill>
                <a:latin typeface="Calibri" panose="020F0502020204030204" charset="0"/>
                <a:ea typeface="宋体" panose="02010600030101010101" pitchFamily="2" charset="-122"/>
                <a:sym typeface="+mn-ea"/>
              </a:rPr>
              <a:t>x</a:t>
            </a:r>
            <a:r>
              <a:rPr lang="en-US" altLang="zh-CN" sz="2600" baseline="-25000">
                <a:solidFill>
                  <a:schemeClr val="bg1"/>
                </a:solidFill>
                <a:latin typeface="Calibri" panose="020F0502020204030204" charset="0"/>
                <a:ea typeface="宋体" panose="02010600030101010101" pitchFamily="2" charset="-122"/>
                <a:sym typeface="+mn-ea"/>
              </a:rPr>
              <a:t>1~6</a:t>
            </a:r>
            <a:r>
              <a:rPr lang="en-US" altLang="zh-CN" sz="2600">
                <a:solidFill>
                  <a:schemeClr val="bg1"/>
                </a:solidFill>
                <a:latin typeface="Calibri" panose="020F0502020204030204" charset="0"/>
                <a:ea typeface="宋体" panose="02010600030101010101" pitchFamily="2" charset="-122"/>
                <a:sym typeface="+mn-ea"/>
              </a:rPr>
              <a:t> = [8,4,0,18,0,0]</a:t>
            </a:r>
          </a:p>
        </p:txBody>
      </p:sp>
      <p:pic>
        <p:nvPicPr>
          <p:cNvPr id="4" name="图片 3"/>
          <p:cNvPicPr>
            <a:picLocks noChangeAspect="1"/>
          </p:cNvPicPr>
          <p:nvPr/>
        </p:nvPicPr>
        <p:blipFill>
          <a:blip r:embed="rId2"/>
          <a:stretch>
            <a:fillRect/>
          </a:stretch>
        </p:blipFill>
        <p:spPr>
          <a:xfrm>
            <a:off x="6982460" y="958850"/>
            <a:ext cx="3785235" cy="2761615"/>
          </a:xfrm>
          <a:prstGeom prst="rect">
            <a:avLst/>
          </a:prstGeom>
        </p:spPr>
      </p:pic>
      <p:grpSp>
        <p:nvGrpSpPr>
          <p:cNvPr id="7" name="组合 6"/>
          <p:cNvGrpSpPr/>
          <p:nvPr/>
        </p:nvGrpSpPr>
        <p:grpSpPr>
          <a:xfrm>
            <a:off x="1207135" y="3720465"/>
            <a:ext cx="3724910" cy="2842895"/>
            <a:chOff x="6044" y="4057"/>
            <a:chExt cx="7110" cy="5487"/>
          </a:xfrm>
        </p:grpSpPr>
        <p:pic>
          <p:nvPicPr>
            <p:cNvPr id="5" name="图片 4"/>
            <p:cNvPicPr>
              <a:picLocks noChangeAspect="1"/>
            </p:cNvPicPr>
            <p:nvPr/>
          </p:nvPicPr>
          <p:blipFill>
            <a:blip r:embed="rId3"/>
            <a:stretch>
              <a:fillRect/>
            </a:stretch>
          </p:blipFill>
          <p:spPr>
            <a:xfrm>
              <a:off x="6045" y="4057"/>
              <a:ext cx="7109" cy="2685"/>
            </a:xfrm>
            <a:prstGeom prst="rect">
              <a:avLst/>
            </a:prstGeom>
          </p:spPr>
        </p:pic>
        <p:pic>
          <p:nvPicPr>
            <p:cNvPr id="6" name="图片 5"/>
            <p:cNvPicPr>
              <a:picLocks noChangeAspect="1"/>
            </p:cNvPicPr>
            <p:nvPr/>
          </p:nvPicPr>
          <p:blipFill>
            <a:blip r:embed="rId4"/>
            <a:stretch>
              <a:fillRect/>
            </a:stretch>
          </p:blipFill>
          <p:spPr>
            <a:xfrm>
              <a:off x="6044" y="6742"/>
              <a:ext cx="7110" cy="2802"/>
            </a:xfrm>
            <a:prstGeom prst="rect">
              <a:avLst/>
            </a:prstGeom>
          </p:spPr>
        </p:pic>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98880" y="815975"/>
            <a:ext cx="8912860" cy="706755"/>
          </a:xfrm>
          <a:prstGeom prst="rect">
            <a:avLst/>
          </a:prstGeom>
          <a:noFill/>
          <a:ln w="9525">
            <a:noFill/>
            <a:miter/>
          </a:ln>
        </p:spPr>
        <p:txBody>
          <a:bodyPr wrap="square" anchor="t">
            <a:spAutoFit/>
          </a:bodyPr>
          <a:lstStyle/>
          <a:p>
            <a:pPr lvl="0"/>
            <a:r>
              <a:rPr lang="zh-CN" sz="4000">
                <a:solidFill>
                  <a:schemeClr val="bg1"/>
                </a:solidFill>
                <a:latin typeface="黑体" panose="02010609060101010101" charset="-122"/>
                <a:ea typeface="黑体" panose="02010609060101010101" charset="-122"/>
              </a:rPr>
              <a:t>算法实质</a:t>
            </a:r>
          </a:p>
        </p:txBody>
      </p:sp>
      <p:sp>
        <p:nvSpPr>
          <p:cNvPr id="2" name="文本框 1"/>
          <p:cNvSpPr txBox="1"/>
          <p:nvPr/>
        </p:nvSpPr>
        <p:spPr>
          <a:xfrm>
            <a:off x="1198880" y="1609090"/>
            <a:ext cx="10078720" cy="2168525"/>
          </a:xfrm>
          <a:prstGeom prst="rect">
            <a:avLst/>
          </a:prstGeom>
          <a:noFill/>
          <a:ln w="9525">
            <a:noFill/>
            <a:miter/>
          </a:ln>
        </p:spPr>
        <p:txBody>
          <a:bodyPr wrap="square" anchor="t">
            <a:spAutoFit/>
          </a:bodyPr>
          <a:lstStyle/>
          <a:p>
            <a:pPr lvl="0" indent="601345" fontAlgn="auto">
              <a:lnSpc>
                <a:spcPct val="150000"/>
              </a:lnSpc>
            </a:pPr>
            <a:r>
              <a:rPr lang="zh-CN" altLang="en-US" sz="3000">
                <a:solidFill>
                  <a:schemeClr val="bg1"/>
                </a:solidFill>
                <a:latin typeface="Calibri" panose="020F0502020204030204" charset="0"/>
                <a:ea typeface="宋体" panose="02010600030101010101" pitchFamily="2" charset="-122"/>
                <a:sym typeface="+mn-ea"/>
              </a:rPr>
              <a:t>可行解构成一个</a:t>
            </a:r>
            <a:r>
              <a:rPr lang="en-US" altLang="zh-CN" sz="3000">
                <a:solidFill>
                  <a:schemeClr val="bg1"/>
                </a:solidFill>
                <a:latin typeface="Calibri" panose="020F0502020204030204" charset="0"/>
                <a:ea typeface="宋体" panose="02010600030101010101" pitchFamily="2" charset="-122"/>
                <a:sym typeface="+mn-ea"/>
              </a:rPr>
              <a:t>n</a:t>
            </a:r>
            <a:r>
              <a:rPr lang="zh-CN" altLang="en-US" sz="3000">
                <a:solidFill>
                  <a:schemeClr val="bg1"/>
                </a:solidFill>
                <a:latin typeface="Calibri" panose="020F0502020204030204" charset="0"/>
                <a:ea typeface="宋体" panose="02010600030101010101" pitchFamily="2" charset="-122"/>
                <a:sym typeface="+mn-ea"/>
              </a:rPr>
              <a:t>维凸包，算法从原点出发，不断地向某个更优的方向走到底（虽然这一步可能不能迈出），直至所有方向都不会更优</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24280" y="349885"/>
            <a:ext cx="10078720" cy="6323965"/>
          </a:xfrm>
          <a:prstGeom prst="rect">
            <a:avLst/>
          </a:prstGeom>
          <a:noFill/>
          <a:ln w="9525">
            <a:noFill/>
            <a:miter/>
          </a:ln>
        </p:spPr>
        <p:txBody>
          <a:bodyPr wrap="square" anchor="t">
            <a:spAutoFit/>
          </a:bodyPr>
          <a:lstStyle/>
          <a:p>
            <a:pPr lvl="0" indent="601345" fontAlgn="auto">
              <a:lnSpc>
                <a:spcPct val="150000"/>
              </a:lnSpc>
            </a:pPr>
            <a:r>
              <a:rPr lang="zh-CN" sz="3000">
                <a:solidFill>
                  <a:schemeClr val="bg1"/>
                </a:solidFill>
                <a:latin typeface="Calibri" panose="020F0502020204030204" charset="0"/>
                <a:ea typeface="宋体" panose="02010600030101010101" pitchFamily="2" charset="-122"/>
                <a:sym typeface="+mn-ea"/>
              </a:rPr>
              <a:t>每一次迭代的目标值不一定严格优于之前。</a:t>
            </a:r>
          </a:p>
          <a:p>
            <a:pPr lvl="0" indent="601345" fontAlgn="auto">
              <a:lnSpc>
                <a:spcPct val="150000"/>
              </a:lnSpc>
            </a:pPr>
            <a:endParaRPr lang="zh-CN" sz="30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endParaRPr lang="zh-CN" sz="30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endParaRPr lang="zh-CN" sz="30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endParaRPr lang="zh-CN" sz="30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endParaRPr lang="zh-CN" sz="30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sz="3000">
                <a:solidFill>
                  <a:schemeClr val="bg1"/>
                </a:solidFill>
                <a:latin typeface="Calibri" panose="020F0502020204030204" charset="0"/>
                <a:ea typeface="宋体" panose="02010600030101010101" pitchFamily="2" charset="-122"/>
                <a:sym typeface="+mn-ea"/>
              </a:rPr>
              <a:t>若每次选择的目标函数正系数变量都不够幸运，理论上有</a:t>
            </a:r>
            <a:r>
              <a:rPr lang="en-US" altLang="zh-CN" sz="3000">
                <a:solidFill>
                  <a:schemeClr val="bg1"/>
                </a:solidFill>
                <a:latin typeface="Calibri" panose="020F0502020204030204" charset="0"/>
                <a:ea typeface="宋体" panose="02010600030101010101" pitchFamily="2" charset="-122"/>
                <a:sym typeface="+mn-ea"/>
              </a:rPr>
              <a:t>“</a:t>
            </a:r>
            <a:r>
              <a:rPr lang="zh-CN" altLang="en-US" sz="3000">
                <a:solidFill>
                  <a:schemeClr val="bg1"/>
                </a:solidFill>
                <a:latin typeface="Calibri" panose="020F0502020204030204" charset="0"/>
                <a:ea typeface="宋体" panose="02010600030101010101" pitchFamily="2" charset="-122"/>
                <a:sym typeface="+mn-ea"/>
              </a:rPr>
              <a:t>循环</a:t>
            </a:r>
            <a:r>
              <a:rPr lang="en-US" altLang="zh-CN" sz="3000">
                <a:solidFill>
                  <a:schemeClr val="bg1"/>
                </a:solidFill>
                <a:latin typeface="Calibri" panose="020F0502020204030204" charset="0"/>
                <a:ea typeface="宋体" panose="02010600030101010101" pitchFamily="2" charset="-122"/>
                <a:sym typeface="+mn-ea"/>
              </a:rPr>
              <a:t>”</a:t>
            </a:r>
            <a:r>
              <a:rPr lang="zh-CN" altLang="en-US" sz="3000">
                <a:solidFill>
                  <a:schemeClr val="bg1"/>
                </a:solidFill>
                <a:latin typeface="Calibri" panose="020F0502020204030204" charset="0"/>
                <a:ea typeface="宋体" panose="02010600030101010101" pitchFamily="2" charset="-122"/>
                <a:sym typeface="+mn-ea"/>
              </a:rPr>
              <a:t>的可能。</a:t>
            </a:r>
          </a:p>
          <a:p>
            <a:pPr lvl="0" indent="601345" fontAlgn="auto">
              <a:lnSpc>
                <a:spcPct val="150000"/>
              </a:lnSpc>
            </a:pPr>
            <a:r>
              <a:rPr lang="zh-CN" altLang="en-US" sz="3000">
                <a:solidFill>
                  <a:schemeClr val="bg1"/>
                </a:solidFill>
                <a:latin typeface="Calibri" panose="020F0502020204030204" charset="0"/>
                <a:ea typeface="宋体" panose="02010600030101010101" pitchFamily="2" charset="-122"/>
                <a:sym typeface="+mn-ea"/>
              </a:rPr>
              <a:t>解决办法：每次选择标号最小的正系数变量</a:t>
            </a:r>
          </a:p>
        </p:txBody>
      </p:sp>
      <p:pic>
        <p:nvPicPr>
          <p:cNvPr id="4" name="图片 3"/>
          <p:cNvPicPr>
            <a:picLocks noChangeAspect="1"/>
          </p:cNvPicPr>
          <p:nvPr/>
        </p:nvPicPr>
        <p:blipFill>
          <a:blip r:embed="rId2"/>
          <a:srcRect l="41410" t="62905"/>
          <a:stretch>
            <a:fillRect/>
          </a:stretch>
        </p:blipFill>
        <p:spPr>
          <a:xfrm>
            <a:off x="3407410" y="1102360"/>
            <a:ext cx="5377180" cy="1375410"/>
          </a:xfrm>
          <a:prstGeom prst="rect">
            <a:avLst/>
          </a:prstGeom>
        </p:spPr>
      </p:pic>
      <p:pic>
        <p:nvPicPr>
          <p:cNvPr id="5" name="图片 4"/>
          <p:cNvPicPr>
            <a:picLocks noChangeAspect="1"/>
          </p:cNvPicPr>
          <p:nvPr/>
        </p:nvPicPr>
        <p:blipFill>
          <a:blip r:embed="rId3"/>
          <a:stretch>
            <a:fillRect/>
          </a:stretch>
        </p:blipFill>
        <p:spPr>
          <a:xfrm>
            <a:off x="888365" y="2570480"/>
            <a:ext cx="10749915" cy="201358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98880" y="815975"/>
            <a:ext cx="8912860" cy="706755"/>
          </a:xfrm>
          <a:prstGeom prst="rect">
            <a:avLst/>
          </a:prstGeom>
          <a:noFill/>
          <a:ln w="9525">
            <a:noFill/>
            <a:miter/>
          </a:ln>
        </p:spPr>
        <p:txBody>
          <a:bodyPr wrap="square" anchor="t">
            <a:spAutoFit/>
          </a:bodyPr>
          <a:lstStyle/>
          <a:p>
            <a:pPr lvl="0"/>
            <a:r>
              <a:rPr lang="zh-CN" sz="4000">
                <a:solidFill>
                  <a:schemeClr val="bg1"/>
                </a:solidFill>
                <a:latin typeface="黑体" panose="02010609060101010101" charset="-122"/>
                <a:ea typeface="黑体" panose="02010609060101010101" charset="-122"/>
              </a:rPr>
              <a:t>可行解的构造</a:t>
            </a:r>
          </a:p>
        </p:txBody>
      </p:sp>
      <p:sp>
        <p:nvSpPr>
          <p:cNvPr id="2" name="文本框 1"/>
          <p:cNvSpPr txBox="1"/>
          <p:nvPr/>
        </p:nvSpPr>
        <p:spPr>
          <a:xfrm>
            <a:off x="1198880" y="1609090"/>
            <a:ext cx="10078720" cy="5053965"/>
          </a:xfrm>
          <a:prstGeom prst="rect">
            <a:avLst/>
          </a:prstGeom>
          <a:noFill/>
          <a:ln w="9525">
            <a:noFill/>
            <a:miter/>
          </a:ln>
        </p:spPr>
        <p:txBody>
          <a:bodyPr wrap="square" anchor="t">
            <a:spAutoFit/>
          </a:bodyPr>
          <a:lstStyle/>
          <a:p>
            <a:pPr lvl="0" indent="601345" fontAlgn="auto">
              <a:lnSpc>
                <a:spcPct val="150000"/>
              </a:lnSpc>
            </a:pPr>
            <a:r>
              <a:rPr lang="zh-CN" sz="2500">
                <a:solidFill>
                  <a:schemeClr val="bg1"/>
                </a:solidFill>
                <a:latin typeface="Calibri" panose="020F0502020204030204" charset="0"/>
                <a:ea typeface="宋体" panose="02010600030101010101" pitchFamily="2" charset="-122"/>
                <a:sym typeface="+mn-ea"/>
              </a:rPr>
              <a:t>实际上，我们最初的基本解是将所有非基本变量置为</a:t>
            </a:r>
            <a:r>
              <a:rPr lang="en-US" altLang="zh-CN" sz="2500">
                <a:solidFill>
                  <a:schemeClr val="bg1"/>
                </a:solidFill>
                <a:latin typeface="Calibri" panose="020F0502020204030204" charset="0"/>
                <a:ea typeface="宋体" panose="02010600030101010101" pitchFamily="2" charset="-122"/>
                <a:sym typeface="+mn-ea"/>
              </a:rPr>
              <a:t>0</a:t>
            </a:r>
            <a:r>
              <a:rPr lang="zh-CN" altLang="en-US" sz="2500">
                <a:solidFill>
                  <a:schemeClr val="bg1"/>
                </a:solidFill>
                <a:latin typeface="Calibri" panose="020F0502020204030204" charset="0"/>
                <a:ea typeface="宋体" panose="02010600030101010101" pitchFamily="2" charset="-122"/>
                <a:sym typeface="+mn-ea"/>
              </a:rPr>
              <a:t>（原点），但未必是可行的。例如：</a:t>
            </a:r>
          </a:p>
          <a:p>
            <a:pPr lvl="0" indent="601345" fontAlgn="auto">
              <a:lnSpc>
                <a:spcPct val="150000"/>
              </a:lnSpc>
            </a:pPr>
            <a:r>
              <a:rPr lang="en-US" altLang="zh-CN" sz="2500">
                <a:solidFill>
                  <a:schemeClr val="bg1"/>
                </a:solidFill>
                <a:latin typeface="Calibri" panose="020F0502020204030204" charset="0"/>
                <a:ea typeface="宋体" panose="02010600030101010101" pitchFamily="2" charset="-122"/>
                <a:sym typeface="+mn-ea"/>
              </a:rPr>
              <a:t>							       </a:t>
            </a:r>
            <a:r>
              <a:rPr lang="zh-CN" altLang="en-US" sz="2500">
                <a:solidFill>
                  <a:schemeClr val="bg1"/>
                </a:solidFill>
                <a:latin typeface="Calibri" panose="020F0502020204030204" charset="0"/>
                <a:ea typeface="宋体" panose="02010600030101010101" pitchFamily="2" charset="-122"/>
                <a:sym typeface="+mn-ea"/>
              </a:rPr>
              <a:t>（其中</a:t>
            </a:r>
            <a:r>
              <a:rPr lang="en-US" altLang="zh-CN" sz="2500">
                <a:solidFill>
                  <a:schemeClr val="bg1"/>
                </a:solidFill>
                <a:latin typeface="Calibri" panose="020F0502020204030204" charset="0"/>
                <a:ea typeface="宋体" panose="02010600030101010101" pitchFamily="2" charset="-122"/>
                <a:sym typeface="+mn-ea"/>
              </a:rPr>
              <a:t>x</a:t>
            </a:r>
            <a:r>
              <a:rPr lang="en-US" altLang="zh-CN" sz="2500" baseline="-25000">
                <a:solidFill>
                  <a:schemeClr val="bg1"/>
                </a:solidFill>
                <a:latin typeface="Calibri" panose="020F0502020204030204" charset="0"/>
                <a:ea typeface="宋体" panose="02010600030101010101" pitchFamily="2" charset="-122"/>
                <a:sym typeface="+mn-ea"/>
              </a:rPr>
              <a:t>1~3</a:t>
            </a:r>
            <a:r>
              <a:rPr lang="en-US" altLang="zh-CN" sz="2500">
                <a:solidFill>
                  <a:schemeClr val="bg1"/>
                </a:solidFill>
                <a:latin typeface="Calibri" panose="020F0502020204030204" charset="0"/>
                <a:ea typeface="宋体" panose="02010600030101010101" pitchFamily="2" charset="-122"/>
                <a:sym typeface="+mn-ea"/>
              </a:rPr>
              <a:t>=0, x</a:t>
            </a:r>
            <a:r>
              <a:rPr lang="en-US" altLang="zh-CN" sz="2500" baseline="-25000">
                <a:solidFill>
                  <a:schemeClr val="bg1"/>
                </a:solidFill>
                <a:latin typeface="Calibri" panose="020F0502020204030204" charset="0"/>
                <a:ea typeface="宋体" panose="02010600030101010101" pitchFamily="2" charset="-122"/>
                <a:sym typeface="+mn-ea"/>
              </a:rPr>
              <a:t>5</a:t>
            </a:r>
            <a:r>
              <a:rPr lang="en-US" altLang="zh-CN" sz="2500">
                <a:solidFill>
                  <a:schemeClr val="bg1"/>
                </a:solidFill>
                <a:latin typeface="Calibri" panose="020F0502020204030204" charset="0"/>
                <a:ea typeface="宋体" panose="02010600030101010101" pitchFamily="2" charset="-122"/>
                <a:sym typeface="+mn-ea"/>
              </a:rPr>
              <a:t> = -7, 							         </a:t>
            </a:r>
            <a:r>
              <a:rPr lang="zh-CN" altLang="en-US" sz="2500">
                <a:solidFill>
                  <a:schemeClr val="bg1"/>
                </a:solidFill>
                <a:latin typeface="Calibri" panose="020F0502020204030204" charset="0"/>
                <a:ea typeface="宋体" panose="02010600030101010101" pitchFamily="2" charset="-122"/>
                <a:sym typeface="+mn-ea"/>
              </a:rPr>
              <a:t>与</a:t>
            </a:r>
            <a:r>
              <a:rPr lang="en-US" altLang="zh-CN" sz="2500">
                <a:solidFill>
                  <a:schemeClr val="bg1"/>
                </a:solidFill>
                <a:latin typeface="Calibri" panose="020F0502020204030204" charset="0"/>
                <a:ea typeface="宋体" panose="02010600030101010101" pitchFamily="2" charset="-122"/>
                <a:sym typeface="+mn-ea"/>
              </a:rPr>
              <a:t>x</a:t>
            </a:r>
            <a:r>
              <a:rPr lang="en-US" altLang="zh-CN" sz="2500" baseline="-25000">
                <a:solidFill>
                  <a:schemeClr val="bg1"/>
                </a:solidFill>
                <a:latin typeface="Calibri" panose="020F0502020204030204" charset="0"/>
                <a:ea typeface="宋体" panose="02010600030101010101" pitchFamily="2" charset="-122"/>
                <a:sym typeface="+mn-ea"/>
              </a:rPr>
              <a:t>5</a:t>
            </a:r>
            <a:r>
              <a:rPr lang="en-US" altLang="zh-CN" sz="2500">
                <a:solidFill>
                  <a:schemeClr val="bg1"/>
                </a:solidFill>
                <a:latin typeface="Calibri" panose="020F0502020204030204" charset="0"/>
                <a:ea typeface="宋体" panose="02010600030101010101" pitchFamily="2" charset="-122"/>
                <a:sym typeface="+mn-ea"/>
              </a:rPr>
              <a:t> ≥ 0 </a:t>
            </a:r>
            <a:r>
              <a:rPr lang="zh-CN" altLang="en-US" sz="2500">
                <a:solidFill>
                  <a:schemeClr val="bg1"/>
                </a:solidFill>
                <a:latin typeface="Calibri" panose="020F0502020204030204" charset="0"/>
                <a:ea typeface="宋体" panose="02010600030101010101" pitchFamily="2" charset="-122"/>
                <a:sym typeface="+mn-ea"/>
              </a:rPr>
              <a:t>相悖）</a:t>
            </a:r>
            <a:endParaRPr lang="en-US" altLang="zh-CN" sz="25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endParaRPr lang="zh-CN" altLang="en-US" sz="20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endParaRPr lang="zh-CN" altLang="en-US" sz="20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altLang="en-US" sz="2500">
                <a:solidFill>
                  <a:schemeClr val="bg1"/>
                </a:solidFill>
                <a:latin typeface="Calibri" panose="020F0502020204030204" charset="0"/>
                <a:ea typeface="宋体" panose="02010600030101010101" pitchFamily="2" charset="-122"/>
                <a:sym typeface="+mn-ea"/>
              </a:rPr>
              <a:t>文艺的做法：通过辅助线性规划构造一组可行解</a:t>
            </a:r>
          </a:p>
          <a:p>
            <a:pPr lvl="0" indent="601345" fontAlgn="auto">
              <a:lnSpc>
                <a:spcPct val="150000"/>
              </a:lnSpc>
            </a:pPr>
            <a:r>
              <a:rPr lang="zh-CN" altLang="en-US" sz="2500">
                <a:solidFill>
                  <a:schemeClr val="bg1"/>
                </a:solidFill>
                <a:latin typeface="Calibri" panose="020F0502020204030204" charset="0"/>
                <a:ea typeface="宋体" panose="02010600030101010101" pitchFamily="2" charset="-122"/>
                <a:sym typeface="+mn-ea"/>
              </a:rPr>
              <a:t>奇怪的做法：若存在负常数项的等式，随机拿出其中一个正系数非基本变量做</a:t>
            </a:r>
            <a:r>
              <a:rPr lang="en-US" altLang="zh-CN" sz="2500">
                <a:solidFill>
                  <a:schemeClr val="bg1"/>
                </a:solidFill>
                <a:latin typeface="Calibri" panose="020F0502020204030204" charset="0"/>
                <a:ea typeface="宋体" panose="02010600030101010101" pitchFamily="2" charset="-122"/>
                <a:sym typeface="+mn-ea"/>
              </a:rPr>
              <a:t>pivot</a:t>
            </a:r>
            <a:r>
              <a:rPr lang="zh-CN" altLang="en-US" sz="2500">
                <a:solidFill>
                  <a:schemeClr val="bg1"/>
                </a:solidFill>
                <a:latin typeface="Calibri" panose="020F0502020204030204" charset="0"/>
                <a:ea typeface="宋体" panose="02010600030101010101" pitchFamily="2" charset="-122"/>
                <a:sym typeface="+mn-ea"/>
              </a:rPr>
              <a:t>（若找不到必定无解），往复多次至不存在负常数项</a:t>
            </a:r>
          </a:p>
        </p:txBody>
      </p:sp>
      <p:pic>
        <p:nvPicPr>
          <p:cNvPr id="4" name="图片 3"/>
          <p:cNvPicPr>
            <a:picLocks noChangeAspect="1"/>
          </p:cNvPicPr>
          <p:nvPr/>
        </p:nvPicPr>
        <p:blipFill>
          <a:blip r:embed="rId2"/>
          <a:stretch>
            <a:fillRect/>
          </a:stretch>
        </p:blipFill>
        <p:spPr>
          <a:xfrm>
            <a:off x="1836420" y="2922905"/>
            <a:ext cx="6407785" cy="197612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8880" y="226060"/>
            <a:ext cx="10135870" cy="6647180"/>
          </a:xfrm>
          <a:prstGeom prst="rect">
            <a:avLst/>
          </a:prstGeom>
          <a:noFill/>
          <a:ln w="9525">
            <a:noFill/>
            <a:miter/>
          </a:ln>
        </p:spPr>
        <p:txBody>
          <a:bodyPr wrap="square" anchor="t">
            <a:spAutoFit/>
          </a:bodyPr>
          <a:lstStyle/>
          <a:p>
            <a:pPr lvl="0" indent="601345" fontAlgn="auto">
              <a:lnSpc>
                <a:spcPct val="150000"/>
              </a:lnSpc>
            </a:pPr>
            <a:r>
              <a:rPr lang="zh-CN" sz="2500">
                <a:solidFill>
                  <a:schemeClr val="bg1"/>
                </a:solidFill>
                <a:latin typeface="Calibri" panose="020F0502020204030204" charset="0"/>
                <a:ea typeface="宋体" panose="02010600030101010101" pitchFamily="2" charset="-122"/>
                <a:sym typeface="+mn-ea"/>
              </a:rPr>
              <a:t>构造辅助线性规划：</a:t>
            </a:r>
          </a:p>
          <a:p>
            <a:pPr lvl="0" indent="601345" fontAlgn="auto">
              <a:lnSpc>
                <a:spcPct val="150000"/>
              </a:lnSpc>
            </a:pPr>
            <a:endParaRPr lang="zh-CN" sz="21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endParaRPr lang="zh-CN" sz="21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endParaRPr lang="zh-CN" sz="21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endParaRPr lang="zh-CN" sz="21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altLang="en-US" sz="2500">
                <a:solidFill>
                  <a:schemeClr val="bg1"/>
                </a:solidFill>
                <a:latin typeface="Calibri" panose="020F0502020204030204" charset="0"/>
                <a:ea typeface="宋体" panose="02010600030101010101" pitchFamily="2" charset="-122"/>
                <a:sym typeface="+mn-ea"/>
              </a:rPr>
              <a:t>辅助线性规划中全</a:t>
            </a:r>
            <a:r>
              <a:rPr lang="en-US" altLang="zh-CN" sz="2500">
                <a:solidFill>
                  <a:schemeClr val="bg1"/>
                </a:solidFill>
                <a:latin typeface="Calibri" panose="020F0502020204030204" charset="0"/>
                <a:ea typeface="宋体" panose="02010600030101010101" pitchFamily="2" charset="-122"/>
                <a:sym typeface="+mn-ea"/>
              </a:rPr>
              <a:t>0</a:t>
            </a:r>
            <a:r>
              <a:rPr lang="zh-CN" altLang="en-US" sz="2500">
                <a:solidFill>
                  <a:schemeClr val="bg1"/>
                </a:solidFill>
                <a:latin typeface="Calibri" panose="020F0502020204030204" charset="0"/>
                <a:ea typeface="宋体" panose="02010600030101010101" pitchFamily="2" charset="-122"/>
                <a:sym typeface="+mn-ea"/>
              </a:rPr>
              <a:t>解也未必可行，解决办法</a:t>
            </a:r>
            <a:r>
              <a:rPr lang="en-US" altLang="zh-CN" sz="2500">
                <a:solidFill>
                  <a:schemeClr val="bg1"/>
                </a:solidFill>
                <a:latin typeface="Calibri" panose="020F0502020204030204" charset="0"/>
                <a:ea typeface="宋体" panose="02010600030101010101" pitchFamily="2" charset="-122"/>
                <a:sym typeface="+mn-ea"/>
              </a:rPr>
              <a:t>: </a:t>
            </a:r>
            <a:r>
              <a:rPr lang="zh-CN" altLang="en-US" sz="2500">
                <a:solidFill>
                  <a:schemeClr val="bg1"/>
                </a:solidFill>
                <a:latin typeface="Calibri" panose="020F0502020204030204" charset="0"/>
                <a:ea typeface="宋体" panose="02010600030101010101" pitchFamily="2" charset="-122"/>
                <a:sym typeface="+mn-ea"/>
              </a:rPr>
              <a:t>设</a:t>
            </a:r>
            <a:r>
              <a:rPr lang="en-US" altLang="zh-CN" sz="2500">
                <a:solidFill>
                  <a:schemeClr val="bg1"/>
                </a:solidFill>
                <a:latin typeface="Calibri" panose="020F0502020204030204" charset="0"/>
                <a:ea typeface="宋体" panose="02010600030101010101" pitchFamily="2" charset="-122"/>
                <a:sym typeface="+mn-ea"/>
              </a:rPr>
              <a:t>b</a:t>
            </a:r>
            <a:r>
              <a:rPr lang="en-US" altLang="zh-CN" sz="2500" baseline="-25000">
                <a:solidFill>
                  <a:schemeClr val="bg1"/>
                </a:solidFill>
                <a:latin typeface="Calibri" panose="020F0502020204030204" charset="0"/>
                <a:ea typeface="宋体" panose="02010600030101010101" pitchFamily="2" charset="-122"/>
                <a:sym typeface="+mn-ea"/>
              </a:rPr>
              <a:t>k</a:t>
            </a:r>
            <a:r>
              <a:rPr lang="zh-CN" altLang="en-US" sz="2500">
                <a:solidFill>
                  <a:schemeClr val="bg1"/>
                </a:solidFill>
                <a:latin typeface="Calibri" panose="020F0502020204030204" charset="0"/>
                <a:ea typeface="宋体" panose="02010600030101010101" pitchFamily="2" charset="-122"/>
                <a:sym typeface="+mn-ea"/>
              </a:rPr>
              <a:t>是最小的</a:t>
            </a:r>
            <a:r>
              <a:rPr lang="en-US" altLang="zh-CN" sz="2500">
                <a:solidFill>
                  <a:schemeClr val="bg1"/>
                </a:solidFill>
                <a:latin typeface="Calibri" panose="020F0502020204030204" charset="0"/>
                <a:ea typeface="宋体" panose="02010600030101010101" pitchFamily="2" charset="-122"/>
                <a:sym typeface="+mn-ea"/>
              </a:rPr>
              <a:t>b</a:t>
            </a:r>
            <a:r>
              <a:rPr lang="zh-CN" altLang="en-US" sz="2500">
                <a:solidFill>
                  <a:schemeClr val="bg1"/>
                </a:solidFill>
                <a:latin typeface="Calibri" panose="020F0502020204030204" charset="0"/>
                <a:ea typeface="宋体" panose="02010600030101010101" pitchFamily="2" charset="-122"/>
                <a:sym typeface="+mn-ea"/>
              </a:rPr>
              <a:t>，这里认为</a:t>
            </a:r>
            <a:r>
              <a:rPr lang="en-US" altLang="zh-CN" sz="2500">
                <a:solidFill>
                  <a:schemeClr val="bg1"/>
                </a:solidFill>
                <a:latin typeface="Calibri" panose="020F0502020204030204" charset="0"/>
                <a:ea typeface="宋体" panose="02010600030101010101" pitchFamily="2" charset="-122"/>
                <a:sym typeface="+mn-ea"/>
              </a:rPr>
              <a:t>b</a:t>
            </a:r>
            <a:r>
              <a:rPr lang="en-US" altLang="zh-CN" sz="2500" baseline="-25000">
                <a:solidFill>
                  <a:schemeClr val="bg1"/>
                </a:solidFill>
                <a:latin typeface="Calibri" panose="020F0502020204030204" charset="0"/>
                <a:ea typeface="宋体" panose="02010600030101010101" pitchFamily="2" charset="-122"/>
                <a:sym typeface="+mn-ea"/>
              </a:rPr>
              <a:t>k</a:t>
            </a:r>
            <a:r>
              <a:rPr lang="en-US" altLang="zh-CN" sz="2500">
                <a:solidFill>
                  <a:schemeClr val="bg1"/>
                </a:solidFill>
                <a:latin typeface="Calibri" panose="020F0502020204030204" charset="0"/>
                <a:ea typeface="宋体" panose="02010600030101010101" pitchFamily="2" charset="-122"/>
                <a:sym typeface="+mn-ea"/>
              </a:rPr>
              <a:t>&lt;0</a:t>
            </a:r>
            <a:r>
              <a:rPr lang="zh-CN" altLang="en-US" sz="2500">
                <a:solidFill>
                  <a:schemeClr val="bg1"/>
                </a:solidFill>
                <a:latin typeface="Calibri" panose="020F0502020204030204" charset="0"/>
                <a:ea typeface="宋体" panose="02010600030101010101" pitchFamily="2" charset="-122"/>
                <a:sym typeface="+mn-ea"/>
              </a:rPr>
              <a:t>（否则原线性规划全</a:t>
            </a:r>
            <a:r>
              <a:rPr lang="en-US" altLang="zh-CN" sz="2500">
                <a:solidFill>
                  <a:schemeClr val="bg1"/>
                </a:solidFill>
                <a:latin typeface="Calibri" panose="020F0502020204030204" charset="0"/>
                <a:ea typeface="宋体" panose="02010600030101010101" pitchFamily="2" charset="-122"/>
                <a:sym typeface="+mn-ea"/>
              </a:rPr>
              <a:t>0</a:t>
            </a:r>
            <a:r>
              <a:rPr lang="zh-CN" altLang="en-US" sz="2500">
                <a:solidFill>
                  <a:schemeClr val="bg1"/>
                </a:solidFill>
                <a:latin typeface="Calibri" panose="020F0502020204030204" charset="0"/>
                <a:ea typeface="宋体" panose="02010600030101010101" pitchFamily="2" charset="-122"/>
                <a:sym typeface="+mn-ea"/>
              </a:rPr>
              <a:t>解可行）对</a:t>
            </a:r>
            <a:r>
              <a:rPr lang="en-US" altLang="zh-CN" sz="2500">
                <a:solidFill>
                  <a:schemeClr val="bg1"/>
                </a:solidFill>
                <a:latin typeface="Calibri" panose="020F0502020204030204" charset="0"/>
                <a:ea typeface="宋体" panose="02010600030101010101" pitchFamily="2" charset="-122"/>
                <a:sym typeface="+mn-ea"/>
              </a:rPr>
              <a:t>x</a:t>
            </a:r>
            <a:r>
              <a:rPr lang="en-US" altLang="zh-CN" sz="2500" baseline="-25000">
                <a:solidFill>
                  <a:schemeClr val="bg1"/>
                </a:solidFill>
                <a:latin typeface="Calibri" panose="020F0502020204030204" charset="0"/>
                <a:ea typeface="宋体" panose="02010600030101010101" pitchFamily="2" charset="-122"/>
                <a:sym typeface="+mn-ea"/>
              </a:rPr>
              <a:t>0</a:t>
            </a:r>
            <a:r>
              <a:rPr lang="zh-CN" altLang="en-US" sz="2500">
                <a:solidFill>
                  <a:schemeClr val="bg1"/>
                </a:solidFill>
                <a:latin typeface="Calibri" panose="020F0502020204030204" charset="0"/>
                <a:ea typeface="宋体" panose="02010600030101010101" pitchFamily="2" charset="-122"/>
                <a:sym typeface="+mn-ea"/>
              </a:rPr>
              <a:t>在第</a:t>
            </a:r>
            <a:r>
              <a:rPr lang="en-US" altLang="zh-CN" sz="2500">
                <a:solidFill>
                  <a:schemeClr val="bg1"/>
                </a:solidFill>
                <a:latin typeface="Calibri" panose="020F0502020204030204" charset="0"/>
                <a:ea typeface="宋体" panose="02010600030101010101" pitchFamily="2" charset="-122"/>
                <a:sym typeface="+mn-ea"/>
              </a:rPr>
              <a:t>k</a:t>
            </a:r>
            <a:r>
              <a:rPr lang="zh-CN" altLang="en-US" sz="2500">
                <a:solidFill>
                  <a:schemeClr val="bg1"/>
                </a:solidFill>
                <a:latin typeface="Calibri" panose="020F0502020204030204" charset="0"/>
                <a:ea typeface="宋体" panose="02010600030101010101" pitchFamily="2" charset="-122"/>
                <a:sym typeface="+mn-ea"/>
              </a:rPr>
              <a:t>个等式执行</a:t>
            </a:r>
            <a:r>
              <a:rPr lang="en-US" altLang="zh-CN" sz="2500">
                <a:solidFill>
                  <a:schemeClr val="bg1"/>
                </a:solidFill>
                <a:latin typeface="Calibri" panose="020F0502020204030204" charset="0"/>
                <a:ea typeface="宋体" panose="02010600030101010101" pitchFamily="2" charset="-122"/>
                <a:sym typeface="+mn-ea"/>
              </a:rPr>
              <a:t>pivot</a:t>
            </a:r>
            <a:r>
              <a:rPr lang="zh-CN" altLang="en-US" sz="2500">
                <a:solidFill>
                  <a:schemeClr val="bg1"/>
                </a:solidFill>
                <a:latin typeface="Calibri" panose="020F0502020204030204" charset="0"/>
                <a:ea typeface="宋体" panose="02010600030101010101" pitchFamily="2" charset="-122"/>
                <a:sym typeface="+mn-ea"/>
              </a:rPr>
              <a:t>即可</a:t>
            </a:r>
          </a:p>
          <a:p>
            <a:pPr lvl="0" indent="601345" fontAlgn="auto">
              <a:lnSpc>
                <a:spcPct val="150000"/>
              </a:lnSpc>
            </a:pPr>
            <a:r>
              <a:rPr lang="zh-CN" sz="2500">
                <a:solidFill>
                  <a:schemeClr val="bg1"/>
                </a:solidFill>
                <a:latin typeface="Calibri" panose="020F0502020204030204" charset="0"/>
                <a:ea typeface="宋体" panose="02010600030101010101" pitchFamily="2" charset="-122"/>
                <a:sym typeface="+mn-ea"/>
              </a:rPr>
              <a:t>如果目标函数最大值</a:t>
            </a:r>
            <a:r>
              <a:rPr lang="en-US" altLang="zh-CN" sz="2500">
                <a:solidFill>
                  <a:schemeClr val="bg1"/>
                </a:solidFill>
                <a:latin typeface="Calibri" panose="020F0502020204030204" charset="0"/>
                <a:ea typeface="宋体" panose="02010600030101010101" pitchFamily="2" charset="-122"/>
                <a:sym typeface="+mn-ea"/>
              </a:rPr>
              <a:t>&lt;0</a:t>
            </a:r>
            <a:r>
              <a:rPr lang="zh-CN" altLang="en-US" sz="2500">
                <a:solidFill>
                  <a:schemeClr val="bg1"/>
                </a:solidFill>
                <a:latin typeface="Calibri" panose="020F0502020204030204" charset="0"/>
                <a:ea typeface="宋体" panose="02010600030101010101" pitchFamily="2" charset="-122"/>
                <a:sym typeface="+mn-ea"/>
              </a:rPr>
              <a:t>，则原线性规划无解 ；</a:t>
            </a:r>
            <a:r>
              <a:rPr lang="en-US" altLang="zh-CN" sz="2500">
                <a:solidFill>
                  <a:schemeClr val="bg1"/>
                </a:solidFill>
                <a:latin typeface="Calibri" panose="020F0502020204030204" charset="0"/>
                <a:ea typeface="宋体" panose="02010600030101010101" pitchFamily="2" charset="-122"/>
                <a:sym typeface="+mn-ea"/>
              </a:rPr>
              <a:t>= 0 </a:t>
            </a:r>
            <a:r>
              <a:rPr lang="zh-CN" altLang="en-US" sz="2500">
                <a:solidFill>
                  <a:schemeClr val="bg1"/>
                </a:solidFill>
                <a:latin typeface="Calibri" panose="020F0502020204030204" charset="0"/>
                <a:ea typeface="宋体" panose="02010600030101010101" pitchFamily="2" charset="-122"/>
                <a:sym typeface="+mn-ea"/>
              </a:rPr>
              <a:t>时：</a:t>
            </a:r>
          </a:p>
          <a:p>
            <a:pPr lvl="0" indent="601345" fontAlgn="auto">
              <a:lnSpc>
                <a:spcPct val="150000"/>
              </a:lnSpc>
            </a:pPr>
            <a:r>
              <a:rPr lang="en-US" altLang="zh-CN" sz="2500">
                <a:solidFill>
                  <a:schemeClr val="bg1"/>
                </a:solidFill>
                <a:latin typeface="Calibri" panose="020F0502020204030204" charset="0"/>
                <a:ea typeface="宋体" panose="02010600030101010101" pitchFamily="2" charset="-122"/>
                <a:sym typeface="+mn-ea"/>
              </a:rPr>
              <a:t>1.</a:t>
            </a:r>
            <a:r>
              <a:rPr lang="zh-CN" altLang="en-US" sz="2500">
                <a:solidFill>
                  <a:schemeClr val="bg1"/>
                </a:solidFill>
                <a:latin typeface="Calibri" panose="020F0502020204030204" charset="0"/>
                <a:ea typeface="宋体" panose="02010600030101010101" pitchFamily="2" charset="-122"/>
                <a:sym typeface="+mn-ea"/>
              </a:rPr>
              <a:t>如果</a:t>
            </a:r>
            <a:r>
              <a:rPr lang="en-US" altLang="zh-CN" sz="2500">
                <a:solidFill>
                  <a:schemeClr val="bg1"/>
                </a:solidFill>
                <a:latin typeface="Calibri" panose="020F0502020204030204" charset="0"/>
                <a:ea typeface="宋体" panose="02010600030101010101" pitchFamily="2" charset="-122"/>
                <a:sym typeface="+mn-ea"/>
              </a:rPr>
              <a:t>x0</a:t>
            </a:r>
            <a:r>
              <a:rPr lang="zh-CN" altLang="en-US" sz="2500">
                <a:solidFill>
                  <a:schemeClr val="bg1"/>
                </a:solidFill>
                <a:latin typeface="Calibri" panose="020F0502020204030204" charset="0"/>
                <a:ea typeface="宋体" panose="02010600030101010101" pitchFamily="2" charset="-122"/>
                <a:sym typeface="+mn-ea"/>
              </a:rPr>
              <a:t>是基本变量（所在等式常数项</a:t>
            </a:r>
            <a:r>
              <a:rPr lang="en-US" altLang="zh-CN" sz="2500">
                <a:solidFill>
                  <a:schemeClr val="bg1"/>
                </a:solidFill>
                <a:latin typeface="Calibri" panose="020F0502020204030204" charset="0"/>
                <a:ea typeface="宋体" panose="02010600030101010101" pitchFamily="2" charset="-122"/>
                <a:sym typeface="+mn-ea"/>
              </a:rPr>
              <a:t>=0</a:t>
            </a:r>
            <a:r>
              <a:rPr lang="zh-CN" altLang="en-US" sz="2500">
                <a:solidFill>
                  <a:schemeClr val="bg1"/>
                </a:solidFill>
                <a:latin typeface="Calibri" panose="020F0502020204030204" charset="0"/>
                <a:ea typeface="宋体" panose="02010600030101010101" pitchFamily="2" charset="-122"/>
                <a:sym typeface="+mn-ea"/>
              </a:rPr>
              <a:t>），对其中随便一个非</a:t>
            </a:r>
            <a:r>
              <a:rPr lang="en-US" altLang="zh-CN" sz="2500">
                <a:solidFill>
                  <a:schemeClr val="bg1"/>
                </a:solidFill>
                <a:latin typeface="Calibri" panose="020F0502020204030204" charset="0"/>
                <a:ea typeface="宋体" panose="02010600030101010101" pitchFamily="2" charset="-122"/>
                <a:sym typeface="+mn-ea"/>
              </a:rPr>
              <a:t>0</a:t>
            </a:r>
            <a:r>
              <a:rPr lang="zh-CN" altLang="en-US" sz="2500">
                <a:solidFill>
                  <a:schemeClr val="bg1"/>
                </a:solidFill>
                <a:latin typeface="Calibri" panose="020F0502020204030204" charset="0"/>
                <a:ea typeface="宋体" panose="02010600030101010101" pitchFamily="2" charset="-122"/>
                <a:sym typeface="+mn-ea"/>
              </a:rPr>
              <a:t>系数对应非基本变量做</a:t>
            </a:r>
            <a:r>
              <a:rPr lang="en-US" altLang="zh-CN" sz="2500">
                <a:solidFill>
                  <a:schemeClr val="bg1"/>
                </a:solidFill>
                <a:latin typeface="Calibri" panose="020F0502020204030204" charset="0"/>
                <a:ea typeface="宋体" panose="02010600030101010101" pitchFamily="2" charset="-122"/>
                <a:sym typeface="+mn-ea"/>
              </a:rPr>
              <a:t>pivot</a:t>
            </a:r>
            <a:r>
              <a:rPr lang="zh-CN" altLang="en-US" sz="2500">
                <a:solidFill>
                  <a:schemeClr val="bg1"/>
                </a:solidFill>
                <a:latin typeface="Calibri" panose="020F0502020204030204" charset="0"/>
                <a:ea typeface="宋体" panose="02010600030101010101" pitchFamily="2" charset="-122"/>
                <a:sym typeface="+mn-ea"/>
              </a:rPr>
              <a:t>，即可在目标函数不变小的同时将</a:t>
            </a:r>
            <a:r>
              <a:rPr lang="en-US" altLang="zh-CN" sz="2500">
                <a:solidFill>
                  <a:schemeClr val="bg1"/>
                </a:solidFill>
                <a:latin typeface="Calibri" panose="020F0502020204030204" charset="0"/>
                <a:ea typeface="宋体" panose="02010600030101010101" pitchFamily="2" charset="-122"/>
                <a:sym typeface="+mn-ea"/>
              </a:rPr>
              <a:t>x0</a:t>
            </a:r>
            <a:r>
              <a:rPr lang="zh-CN" altLang="en-US" sz="2500">
                <a:solidFill>
                  <a:schemeClr val="bg1"/>
                </a:solidFill>
                <a:latin typeface="Calibri" panose="020F0502020204030204" charset="0"/>
                <a:ea typeface="宋体" panose="02010600030101010101" pitchFamily="2" charset="-122"/>
                <a:sym typeface="+mn-ea"/>
              </a:rPr>
              <a:t>变为非基本变量。</a:t>
            </a:r>
            <a:r>
              <a:rPr lang="en-US" altLang="zh-CN" sz="2500">
                <a:solidFill>
                  <a:schemeClr val="bg1"/>
                </a:solidFill>
                <a:latin typeface="Calibri" panose="020F0502020204030204" charset="0"/>
                <a:ea typeface="宋体" panose="02010600030101010101" pitchFamily="2" charset="-122"/>
                <a:sym typeface="+mn-ea"/>
              </a:rPr>
              <a:t>2.</a:t>
            </a:r>
            <a:r>
              <a:rPr lang="zh-CN" altLang="en-US" sz="2500">
                <a:solidFill>
                  <a:schemeClr val="bg1"/>
                </a:solidFill>
                <a:latin typeface="Calibri" panose="020F0502020204030204" charset="0"/>
                <a:ea typeface="宋体" panose="02010600030101010101" pitchFamily="2" charset="-122"/>
                <a:sym typeface="+mn-ea"/>
              </a:rPr>
              <a:t>将已</a:t>
            </a:r>
            <a:r>
              <a:rPr lang="en-US" altLang="zh-CN" sz="2500">
                <a:solidFill>
                  <a:schemeClr val="bg1"/>
                </a:solidFill>
                <a:latin typeface="Calibri" panose="020F0502020204030204" charset="0"/>
                <a:ea typeface="宋体" panose="02010600030101010101" pitchFamily="2" charset="-122"/>
                <a:sym typeface="+mn-ea"/>
              </a:rPr>
              <a:t>=0</a:t>
            </a:r>
            <a:r>
              <a:rPr lang="zh-CN" altLang="en-US" sz="2500">
                <a:solidFill>
                  <a:schemeClr val="bg1"/>
                </a:solidFill>
                <a:latin typeface="Calibri" panose="020F0502020204030204" charset="0"/>
                <a:ea typeface="宋体" panose="02010600030101010101" pitchFamily="2" charset="-122"/>
                <a:sym typeface="+mn-ea"/>
              </a:rPr>
              <a:t>的</a:t>
            </a:r>
            <a:r>
              <a:rPr lang="en-US" altLang="zh-CN" sz="2500">
                <a:solidFill>
                  <a:schemeClr val="bg1"/>
                </a:solidFill>
                <a:latin typeface="Calibri" panose="020F0502020204030204" charset="0"/>
                <a:ea typeface="宋体" panose="02010600030101010101" pitchFamily="2" charset="-122"/>
                <a:sym typeface="+mn-ea"/>
              </a:rPr>
              <a:t>x</a:t>
            </a:r>
            <a:r>
              <a:rPr lang="en-US" altLang="zh-CN" sz="2500" baseline="-25000">
                <a:solidFill>
                  <a:schemeClr val="bg1"/>
                </a:solidFill>
                <a:latin typeface="Calibri" panose="020F0502020204030204" charset="0"/>
                <a:ea typeface="宋体" panose="02010600030101010101" pitchFamily="2" charset="-122"/>
                <a:sym typeface="+mn-ea"/>
              </a:rPr>
              <a:t>0</a:t>
            </a:r>
            <a:r>
              <a:rPr lang="zh-CN" altLang="en-US" sz="2500">
                <a:solidFill>
                  <a:schemeClr val="bg1"/>
                </a:solidFill>
                <a:latin typeface="Calibri" panose="020F0502020204030204" charset="0"/>
                <a:ea typeface="宋体" panose="02010600030101010101" pitchFamily="2" charset="-122"/>
                <a:sym typeface="+mn-ea"/>
              </a:rPr>
              <a:t>化简掉，恢复原目标函数，将目标函数中基本变量用等式带入，使得函数中只存在非基本变量。</a:t>
            </a:r>
          </a:p>
        </p:txBody>
      </p:sp>
      <p:pic>
        <p:nvPicPr>
          <p:cNvPr id="3" name="图片 2"/>
          <p:cNvPicPr>
            <a:picLocks noChangeAspect="1"/>
          </p:cNvPicPr>
          <p:nvPr/>
        </p:nvPicPr>
        <p:blipFill>
          <a:blip r:embed="rId2"/>
          <a:stretch>
            <a:fillRect/>
          </a:stretch>
        </p:blipFill>
        <p:spPr>
          <a:xfrm>
            <a:off x="1916430" y="897255"/>
            <a:ext cx="7280275" cy="193294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98880" y="815975"/>
            <a:ext cx="8912860" cy="706755"/>
          </a:xfrm>
          <a:prstGeom prst="rect">
            <a:avLst/>
          </a:prstGeom>
          <a:noFill/>
          <a:ln w="9525">
            <a:noFill/>
            <a:miter/>
          </a:ln>
        </p:spPr>
        <p:txBody>
          <a:bodyPr wrap="square" anchor="t">
            <a:spAutoFit/>
          </a:bodyPr>
          <a:lstStyle/>
          <a:p>
            <a:pPr lvl="0"/>
            <a:r>
              <a:rPr lang="zh-CN" sz="4000">
                <a:solidFill>
                  <a:schemeClr val="bg1"/>
                </a:solidFill>
                <a:latin typeface="黑体" panose="02010609060101010101" charset="-122"/>
                <a:ea typeface="黑体" panose="02010609060101010101" charset="-122"/>
              </a:rPr>
              <a:t>例子</a:t>
            </a:r>
          </a:p>
        </p:txBody>
      </p:sp>
      <p:sp>
        <p:nvSpPr>
          <p:cNvPr id="2" name="文本框 1"/>
          <p:cNvSpPr txBox="1"/>
          <p:nvPr/>
        </p:nvSpPr>
        <p:spPr>
          <a:xfrm>
            <a:off x="1198880" y="1601470"/>
            <a:ext cx="10078720" cy="4453890"/>
          </a:xfrm>
          <a:prstGeom prst="rect">
            <a:avLst/>
          </a:prstGeom>
          <a:noFill/>
          <a:ln w="9525">
            <a:noFill/>
            <a:miter/>
          </a:ln>
        </p:spPr>
        <p:txBody>
          <a:bodyPr wrap="square" anchor="t">
            <a:spAutoFit/>
          </a:bodyPr>
          <a:lstStyle/>
          <a:p>
            <a:pPr lvl="0" indent="601345" fontAlgn="auto">
              <a:lnSpc>
                <a:spcPct val="150000"/>
              </a:lnSpc>
            </a:pPr>
            <a:r>
              <a:rPr lang="zh-CN" sz="2700">
                <a:solidFill>
                  <a:schemeClr val="bg1"/>
                </a:solidFill>
                <a:latin typeface="Calibri" panose="020F0502020204030204" charset="0"/>
                <a:ea typeface="宋体" panose="02010600030101010101" pitchFamily="2" charset="-122"/>
                <a:sym typeface="+mn-ea"/>
              </a:rPr>
              <a:t>原线性规划：</a:t>
            </a:r>
          </a:p>
          <a:p>
            <a:pPr lvl="0" indent="601345" fontAlgn="auto">
              <a:lnSpc>
                <a:spcPct val="150000"/>
              </a:lnSpc>
            </a:pPr>
            <a:endParaRPr lang="zh-CN" sz="27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endParaRPr lang="zh-CN" sz="27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endParaRPr lang="zh-CN" sz="27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sz="2700">
                <a:solidFill>
                  <a:schemeClr val="bg1"/>
                </a:solidFill>
                <a:latin typeface="Calibri" panose="020F0502020204030204" charset="0"/>
                <a:ea typeface="宋体" panose="02010600030101010101" pitchFamily="2" charset="-122"/>
                <a:sym typeface="+mn-ea"/>
              </a:rPr>
              <a:t>辅助线性规划：</a:t>
            </a:r>
          </a:p>
          <a:p>
            <a:pPr lvl="0" indent="601345" fontAlgn="auto">
              <a:lnSpc>
                <a:spcPct val="150000"/>
              </a:lnSpc>
            </a:pPr>
            <a:endParaRPr lang="zh-CN" altLang="en-US" sz="27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endParaRPr lang="en-US" altLang="zh-CN" sz="2700">
              <a:solidFill>
                <a:schemeClr val="bg1"/>
              </a:solidFill>
              <a:latin typeface="Calibri" panose="020F0502020204030204" charset="0"/>
              <a:ea typeface="宋体" panose="02010600030101010101" pitchFamily="2" charset="-122"/>
              <a:sym typeface="+mn-ea"/>
            </a:endParaRPr>
          </a:p>
        </p:txBody>
      </p:sp>
      <p:pic>
        <p:nvPicPr>
          <p:cNvPr id="3" name="图片 2"/>
          <p:cNvPicPr>
            <a:picLocks noChangeAspect="1"/>
          </p:cNvPicPr>
          <p:nvPr/>
        </p:nvPicPr>
        <p:blipFill>
          <a:blip r:embed="rId2"/>
          <a:stretch>
            <a:fillRect/>
          </a:stretch>
        </p:blipFill>
        <p:spPr>
          <a:xfrm>
            <a:off x="4337685" y="1683385"/>
            <a:ext cx="6186805" cy="1934845"/>
          </a:xfrm>
          <a:prstGeom prst="rect">
            <a:avLst/>
          </a:prstGeom>
        </p:spPr>
      </p:pic>
      <p:pic>
        <p:nvPicPr>
          <p:cNvPr id="5" name="图片 4"/>
          <p:cNvPicPr>
            <a:picLocks noChangeAspect="1"/>
          </p:cNvPicPr>
          <p:nvPr/>
        </p:nvPicPr>
        <p:blipFill>
          <a:blip r:embed="rId3"/>
          <a:stretch>
            <a:fillRect/>
          </a:stretch>
        </p:blipFill>
        <p:spPr>
          <a:xfrm>
            <a:off x="4337685" y="4124960"/>
            <a:ext cx="6784340" cy="19304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07135" y="852805"/>
            <a:ext cx="10078720" cy="5262245"/>
          </a:xfrm>
          <a:prstGeom prst="rect">
            <a:avLst/>
          </a:prstGeom>
          <a:noFill/>
          <a:ln w="9525">
            <a:noFill/>
            <a:miter/>
          </a:ln>
        </p:spPr>
        <p:txBody>
          <a:bodyPr wrap="square" anchor="t">
            <a:spAutoFit/>
          </a:bodyPr>
          <a:lstStyle/>
          <a:p>
            <a:pPr lvl="0" indent="601345" fontAlgn="auto">
              <a:lnSpc>
                <a:spcPct val="150000"/>
              </a:lnSpc>
            </a:pPr>
            <a:r>
              <a:rPr lang="zh-CN" sz="2500">
                <a:solidFill>
                  <a:schemeClr val="bg1"/>
                </a:solidFill>
                <a:latin typeface="Calibri" panose="020F0502020204030204" charset="0"/>
                <a:ea typeface="宋体" panose="02010600030101010101" pitchFamily="2" charset="-122"/>
                <a:sym typeface="+mn-ea"/>
              </a:rPr>
              <a:t>松弛型：</a:t>
            </a:r>
            <a:endParaRPr lang="zh-CN" sz="27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endParaRPr lang="zh-CN" sz="30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altLang="en-US" sz="2500">
                <a:solidFill>
                  <a:schemeClr val="bg1"/>
                </a:solidFill>
                <a:latin typeface="Calibri" panose="020F0502020204030204" charset="0"/>
                <a:ea typeface="宋体" panose="02010600030101010101" pitchFamily="2" charset="-122"/>
                <a:sym typeface="+mn-ea"/>
              </a:rPr>
              <a:t>注意到</a:t>
            </a:r>
            <a:r>
              <a:rPr lang="en-US" altLang="zh-CN" sz="2500">
                <a:solidFill>
                  <a:schemeClr val="bg1"/>
                </a:solidFill>
                <a:latin typeface="Calibri" panose="020F0502020204030204" charset="0"/>
                <a:ea typeface="宋体" panose="02010600030101010101" pitchFamily="2" charset="-122"/>
                <a:sym typeface="+mn-ea"/>
              </a:rPr>
              <a:t>-4</a:t>
            </a:r>
            <a:r>
              <a:rPr lang="zh-CN" altLang="en-US" sz="2500">
                <a:solidFill>
                  <a:schemeClr val="bg1"/>
                </a:solidFill>
                <a:latin typeface="Calibri" panose="020F0502020204030204" charset="0"/>
                <a:ea typeface="宋体" panose="02010600030101010101" pitchFamily="2" charset="-122"/>
                <a:sym typeface="+mn-ea"/>
              </a:rPr>
              <a:t>为等式中最小常数项，需要一步</a:t>
            </a:r>
            <a:r>
              <a:rPr lang="en-US" altLang="zh-CN" sz="2500">
                <a:solidFill>
                  <a:schemeClr val="bg1"/>
                </a:solidFill>
                <a:latin typeface="Calibri" panose="020F0502020204030204" charset="0"/>
                <a:ea typeface="宋体" panose="02010600030101010101" pitchFamily="2" charset="-122"/>
                <a:sym typeface="+mn-ea"/>
              </a:rPr>
              <a:t>pivot</a:t>
            </a:r>
            <a:r>
              <a:rPr lang="zh-CN" altLang="en-US" sz="2500">
                <a:solidFill>
                  <a:schemeClr val="bg1"/>
                </a:solidFill>
                <a:latin typeface="Calibri" panose="020F0502020204030204" charset="0"/>
                <a:ea typeface="宋体" panose="02010600030101010101" pitchFamily="2" charset="-122"/>
                <a:sym typeface="+mn-ea"/>
              </a:rPr>
              <a:t>让基本解可行，对</a:t>
            </a:r>
            <a:r>
              <a:rPr lang="en-US" altLang="zh-CN" sz="2500">
                <a:solidFill>
                  <a:schemeClr val="bg1"/>
                </a:solidFill>
                <a:latin typeface="Calibri" panose="020F0502020204030204" charset="0"/>
                <a:ea typeface="宋体" panose="02010600030101010101" pitchFamily="2" charset="-122"/>
                <a:sym typeface="+mn-ea"/>
              </a:rPr>
              <a:t>x</a:t>
            </a:r>
            <a:r>
              <a:rPr lang="en-US" altLang="zh-CN" sz="2500" baseline="-25000">
                <a:solidFill>
                  <a:schemeClr val="bg1"/>
                </a:solidFill>
                <a:latin typeface="Calibri" panose="020F0502020204030204" charset="0"/>
                <a:ea typeface="宋体" panose="02010600030101010101" pitchFamily="2" charset="-122"/>
                <a:sym typeface="+mn-ea"/>
              </a:rPr>
              <a:t>0</a:t>
            </a:r>
            <a:r>
              <a:rPr lang="zh-CN" altLang="en-US" sz="2500">
                <a:solidFill>
                  <a:schemeClr val="bg1"/>
                </a:solidFill>
                <a:latin typeface="Calibri" panose="020F0502020204030204" charset="0"/>
                <a:ea typeface="宋体" panose="02010600030101010101" pitchFamily="2" charset="-122"/>
                <a:sym typeface="+mn-ea"/>
              </a:rPr>
              <a:t>在第二行做</a:t>
            </a:r>
            <a:r>
              <a:rPr lang="en-US" altLang="zh-CN" sz="2500">
                <a:solidFill>
                  <a:schemeClr val="bg1"/>
                </a:solidFill>
                <a:latin typeface="Calibri" panose="020F0502020204030204" charset="0"/>
                <a:ea typeface="宋体" panose="02010600030101010101" pitchFamily="2" charset="-122"/>
                <a:sym typeface="+mn-ea"/>
              </a:rPr>
              <a:t>pivot</a:t>
            </a:r>
            <a:r>
              <a:rPr lang="zh-CN" altLang="en-US" sz="2500">
                <a:solidFill>
                  <a:schemeClr val="bg1"/>
                </a:solidFill>
                <a:latin typeface="Calibri" panose="020F0502020204030204" charset="0"/>
                <a:ea typeface="宋体" panose="02010600030101010101" pitchFamily="2" charset="-122"/>
                <a:sym typeface="+mn-ea"/>
              </a:rPr>
              <a:t>，得：</a:t>
            </a:r>
          </a:p>
          <a:p>
            <a:pPr lvl="0" indent="601345" fontAlgn="auto">
              <a:lnSpc>
                <a:spcPct val="150000"/>
              </a:lnSpc>
            </a:pPr>
            <a:endParaRPr lang="zh-CN" altLang="en-US" sz="22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endParaRPr lang="zh-CN" altLang="en-US" sz="22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altLang="en-US" sz="2500">
                <a:solidFill>
                  <a:schemeClr val="bg1"/>
                </a:solidFill>
                <a:latin typeface="Calibri" panose="020F0502020204030204" charset="0"/>
                <a:ea typeface="宋体" panose="02010600030101010101" pitchFamily="2" charset="-122"/>
                <a:sym typeface="+mn-ea"/>
              </a:rPr>
              <a:t>一直做单纯形直至目标函数最大化，得</a:t>
            </a:r>
          </a:p>
          <a:p>
            <a:pPr lvl="0" indent="601345" fontAlgn="auto">
              <a:lnSpc>
                <a:spcPct val="150000"/>
              </a:lnSpc>
            </a:pPr>
            <a:endParaRPr lang="en-US" altLang="zh-CN" sz="25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en-US" altLang="zh-CN" sz="2500">
                <a:solidFill>
                  <a:schemeClr val="bg1"/>
                </a:solidFill>
                <a:latin typeface="Calibri" panose="020F0502020204030204" charset="0"/>
                <a:ea typeface="宋体" panose="02010600030101010101" pitchFamily="2" charset="-122"/>
                <a:sym typeface="+mn-ea"/>
              </a:rPr>
              <a:t>z = 0</a:t>
            </a:r>
            <a:r>
              <a:rPr lang="zh-CN" altLang="en-US" sz="2500">
                <a:solidFill>
                  <a:schemeClr val="bg1"/>
                </a:solidFill>
                <a:latin typeface="Calibri" panose="020F0502020204030204" charset="0"/>
                <a:ea typeface="宋体" panose="02010600030101010101" pitchFamily="2" charset="-122"/>
                <a:sym typeface="+mn-ea"/>
              </a:rPr>
              <a:t>，因而存在可行解</a:t>
            </a:r>
          </a:p>
        </p:txBody>
      </p:sp>
      <p:pic>
        <p:nvPicPr>
          <p:cNvPr id="7" name="图片 6"/>
          <p:cNvPicPr>
            <a:picLocks noChangeAspect="1"/>
          </p:cNvPicPr>
          <p:nvPr/>
        </p:nvPicPr>
        <p:blipFill>
          <a:blip r:embed="rId2"/>
          <a:stretch>
            <a:fillRect/>
          </a:stretch>
        </p:blipFill>
        <p:spPr>
          <a:xfrm>
            <a:off x="4387215" y="448945"/>
            <a:ext cx="6181090" cy="1600200"/>
          </a:xfrm>
          <a:prstGeom prst="rect">
            <a:avLst/>
          </a:prstGeom>
        </p:spPr>
      </p:pic>
      <p:pic>
        <p:nvPicPr>
          <p:cNvPr id="4" name="图片 3"/>
          <p:cNvPicPr>
            <a:picLocks noChangeAspect="1"/>
          </p:cNvPicPr>
          <p:nvPr/>
        </p:nvPicPr>
        <p:blipFill>
          <a:blip r:embed="rId3"/>
          <a:stretch>
            <a:fillRect/>
          </a:stretch>
        </p:blipFill>
        <p:spPr>
          <a:xfrm>
            <a:off x="4387215" y="2750185"/>
            <a:ext cx="6181090" cy="1468120"/>
          </a:xfrm>
          <a:prstGeom prst="rect">
            <a:avLst/>
          </a:prstGeom>
        </p:spPr>
      </p:pic>
      <p:pic>
        <p:nvPicPr>
          <p:cNvPr id="8" name="图片 7"/>
          <p:cNvPicPr>
            <a:picLocks noChangeAspect="1"/>
          </p:cNvPicPr>
          <p:nvPr/>
        </p:nvPicPr>
        <p:blipFill>
          <a:blip r:embed="rId4"/>
          <a:stretch>
            <a:fillRect/>
          </a:stretch>
        </p:blipFill>
        <p:spPr>
          <a:xfrm>
            <a:off x="5400675" y="4960620"/>
            <a:ext cx="5167630" cy="177038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98880" y="815975"/>
            <a:ext cx="8912860" cy="706755"/>
          </a:xfrm>
          <a:prstGeom prst="rect">
            <a:avLst/>
          </a:prstGeom>
          <a:noFill/>
          <a:ln w="9525">
            <a:noFill/>
            <a:miter/>
          </a:ln>
        </p:spPr>
        <p:txBody>
          <a:bodyPr wrap="square" anchor="t">
            <a:spAutoFit/>
          </a:bodyPr>
          <a:lstStyle/>
          <a:p>
            <a:pPr lvl="0"/>
            <a:r>
              <a:rPr lang="zh-CN" sz="4000">
                <a:solidFill>
                  <a:schemeClr val="bg1"/>
                </a:solidFill>
                <a:latin typeface="黑体" panose="02010609060101010101" charset="-122"/>
                <a:ea typeface="黑体" panose="02010609060101010101" charset="-122"/>
              </a:rPr>
              <a:t>线性规划定义</a:t>
            </a:r>
          </a:p>
        </p:txBody>
      </p:sp>
      <p:sp>
        <p:nvSpPr>
          <p:cNvPr id="2" name="文本框 1"/>
          <p:cNvSpPr txBox="1"/>
          <p:nvPr/>
        </p:nvSpPr>
        <p:spPr>
          <a:xfrm>
            <a:off x="1198880" y="1609090"/>
            <a:ext cx="9873615" cy="2861310"/>
          </a:xfrm>
          <a:prstGeom prst="rect">
            <a:avLst/>
          </a:prstGeom>
          <a:noFill/>
          <a:ln w="9525">
            <a:noFill/>
            <a:miter/>
          </a:ln>
        </p:spPr>
        <p:txBody>
          <a:bodyPr wrap="square" anchor="t">
            <a:spAutoFit/>
          </a:bodyPr>
          <a:lstStyle/>
          <a:p>
            <a:pPr lvl="0" indent="601345" fontAlgn="auto">
              <a:lnSpc>
                <a:spcPct val="150000"/>
              </a:lnSpc>
            </a:pPr>
            <a:r>
              <a:rPr lang="zh-CN" sz="3000">
                <a:solidFill>
                  <a:schemeClr val="bg1"/>
                </a:solidFill>
                <a:latin typeface="Calibri" panose="020F0502020204030204" charset="0"/>
                <a:ea typeface="宋体" panose="02010600030101010101" pitchFamily="2" charset="-122"/>
              </a:rPr>
              <a:t>大家高中已接触过简单的线性规划（</a:t>
            </a:r>
            <a:r>
              <a:rPr lang="en-US" altLang="zh-CN" sz="3000">
                <a:solidFill>
                  <a:schemeClr val="bg1"/>
                </a:solidFill>
                <a:latin typeface="Calibri" panose="020F0502020204030204" charset="0"/>
                <a:ea typeface="宋体" panose="02010600030101010101" pitchFamily="2" charset="-122"/>
              </a:rPr>
              <a:t>&lt;=2</a:t>
            </a:r>
            <a:r>
              <a:rPr lang="zh-CN" altLang="en-US" sz="3000">
                <a:solidFill>
                  <a:schemeClr val="bg1"/>
                </a:solidFill>
                <a:latin typeface="Calibri" panose="020F0502020204030204" charset="0"/>
                <a:ea typeface="宋体" panose="02010600030101010101" pitchFamily="2" charset="-122"/>
              </a:rPr>
              <a:t>维）</a:t>
            </a:r>
            <a:r>
              <a:rPr lang="en-US" altLang="zh-CN" sz="3000">
                <a:solidFill>
                  <a:schemeClr val="bg1"/>
                </a:solidFill>
                <a:latin typeface="Calibri" panose="020F0502020204030204" charset="0"/>
                <a:ea typeface="宋体" panose="02010600030101010101" pitchFamily="2" charset="-122"/>
              </a:rPr>
              <a:t>		     </a:t>
            </a:r>
            <a:r>
              <a:rPr lang="zh-CN" altLang="en-US" sz="3000">
                <a:solidFill>
                  <a:schemeClr val="bg1"/>
                </a:solidFill>
                <a:latin typeface="Calibri" panose="020F0502020204030204" charset="0"/>
                <a:ea typeface="宋体" panose="02010600030101010101" pitchFamily="2" charset="-122"/>
              </a:rPr>
              <a:t>其中二维线性规划问题可用半</a:t>
            </a:r>
            <a:r>
              <a:rPr lang="en-US" altLang="zh-CN" sz="3000">
                <a:solidFill>
                  <a:schemeClr val="bg1"/>
                </a:solidFill>
                <a:latin typeface="Calibri" panose="020F0502020204030204" charset="0"/>
                <a:ea typeface="宋体" panose="02010600030101010101" pitchFamily="2" charset="-122"/>
              </a:rPr>
              <a:t>					     </a:t>
            </a:r>
            <a:r>
              <a:rPr lang="zh-CN" altLang="en-US" sz="3000">
                <a:solidFill>
                  <a:schemeClr val="bg1"/>
                </a:solidFill>
                <a:latin typeface="Calibri" panose="020F0502020204030204" charset="0"/>
                <a:ea typeface="宋体" panose="02010600030101010101" pitchFamily="2" charset="-122"/>
              </a:rPr>
              <a:t>平面交解决，我们在这里要做</a:t>
            </a:r>
            <a:r>
              <a:rPr lang="en-US" altLang="zh-CN" sz="3000">
                <a:solidFill>
                  <a:schemeClr val="bg1"/>
                </a:solidFill>
                <a:latin typeface="Calibri" panose="020F0502020204030204" charset="0"/>
                <a:ea typeface="宋体" panose="02010600030101010101" pitchFamily="2" charset="-122"/>
              </a:rPr>
              <a:t>					             </a:t>
            </a:r>
            <a:r>
              <a:rPr lang="zh-CN" altLang="en-US" sz="3000">
                <a:solidFill>
                  <a:schemeClr val="bg1"/>
                </a:solidFill>
                <a:latin typeface="Calibri" panose="020F0502020204030204" charset="0"/>
                <a:ea typeface="宋体" panose="02010600030101010101" pitchFamily="2" charset="-122"/>
              </a:rPr>
              <a:t>的是高维线性规划。</a:t>
            </a:r>
          </a:p>
        </p:txBody>
      </p:sp>
      <p:pic>
        <p:nvPicPr>
          <p:cNvPr id="3" name="图片 2"/>
          <p:cNvPicPr>
            <a:picLocks noChangeAspect="1"/>
          </p:cNvPicPr>
          <p:nvPr/>
        </p:nvPicPr>
        <p:blipFill>
          <a:blip r:embed="rId2"/>
          <a:stretch>
            <a:fillRect/>
          </a:stretch>
        </p:blipFill>
        <p:spPr>
          <a:xfrm>
            <a:off x="6500495" y="2550160"/>
            <a:ext cx="3611245" cy="2710815"/>
          </a:xfrm>
          <a:prstGeom prst="rect">
            <a:avLst/>
          </a:prstGeom>
        </p:spPr>
      </p:pic>
      <p:sp>
        <p:nvSpPr>
          <p:cNvPr id="5" name="文本框 4"/>
          <p:cNvSpPr txBox="1"/>
          <p:nvPr/>
        </p:nvSpPr>
        <p:spPr>
          <a:xfrm>
            <a:off x="7004050" y="5260975"/>
            <a:ext cx="2258060" cy="437515"/>
          </a:xfrm>
          <a:prstGeom prst="rect">
            <a:avLst/>
          </a:prstGeom>
          <a:noFill/>
          <a:ln w="9525">
            <a:noFill/>
            <a:miter/>
          </a:ln>
        </p:spPr>
        <p:txBody>
          <a:bodyPr wrap="square" anchor="t">
            <a:spAutoFit/>
          </a:bodyPr>
          <a:lstStyle/>
          <a:p>
            <a:pPr lvl="0" indent="601345" fontAlgn="auto">
              <a:lnSpc>
                <a:spcPct val="150000"/>
              </a:lnSpc>
            </a:pPr>
            <a:r>
              <a:rPr lang="en-US" sz="1500">
                <a:solidFill>
                  <a:schemeClr val="bg1"/>
                </a:solidFill>
                <a:latin typeface="Calibri" panose="020F0502020204030204" charset="0"/>
                <a:ea typeface="宋体" panose="02010600030101010101" pitchFamily="2" charset="-122"/>
              </a:rPr>
              <a:t>from </a:t>
            </a:r>
            <a:r>
              <a:rPr lang="zh-CN" altLang="en-US" sz="1500">
                <a:solidFill>
                  <a:schemeClr val="bg1"/>
                </a:solidFill>
                <a:latin typeface="Calibri" panose="020F0502020204030204" charset="0"/>
                <a:ea typeface="宋体" panose="02010600030101010101" pitchFamily="2" charset="-122"/>
              </a:rPr>
              <a:t>互动百科</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07135" y="852805"/>
            <a:ext cx="3994785" cy="5285105"/>
          </a:xfrm>
          <a:prstGeom prst="rect">
            <a:avLst/>
          </a:prstGeom>
          <a:noFill/>
          <a:ln w="9525">
            <a:noFill/>
            <a:miter/>
          </a:ln>
        </p:spPr>
        <p:txBody>
          <a:bodyPr wrap="square" anchor="t">
            <a:spAutoFit/>
          </a:bodyPr>
          <a:lstStyle/>
          <a:p>
            <a:pPr lvl="0" indent="601345" fontAlgn="auto">
              <a:lnSpc>
                <a:spcPct val="150000"/>
              </a:lnSpc>
            </a:pPr>
            <a:r>
              <a:rPr lang="zh-CN" altLang="en-US" sz="2500" dirty="0">
                <a:solidFill>
                  <a:schemeClr val="bg1"/>
                </a:solidFill>
                <a:latin typeface="Calibri" panose="020F0502020204030204" charset="0"/>
                <a:ea typeface="宋体" panose="02010600030101010101" pitchFamily="2" charset="-122"/>
                <a:sym typeface="+mn-ea"/>
              </a:rPr>
              <a:t>这里</a:t>
            </a:r>
            <a:r>
              <a:rPr lang="en-US" altLang="zh-CN" sz="2500" dirty="0">
                <a:solidFill>
                  <a:schemeClr val="bg1"/>
                </a:solidFill>
                <a:latin typeface="Calibri" panose="020F0502020204030204" charset="0"/>
                <a:ea typeface="宋体" panose="02010600030101010101" pitchFamily="2" charset="-122"/>
                <a:sym typeface="+mn-ea"/>
              </a:rPr>
              <a:t>x</a:t>
            </a:r>
            <a:r>
              <a:rPr lang="en-US" altLang="zh-CN" sz="2500" baseline="-25000" dirty="0">
                <a:solidFill>
                  <a:schemeClr val="bg1"/>
                </a:solidFill>
                <a:latin typeface="Calibri" panose="020F0502020204030204" charset="0"/>
                <a:ea typeface="宋体" panose="02010600030101010101" pitchFamily="2" charset="-122"/>
                <a:sym typeface="+mn-ea"/>
              </a:rPr>
              <a:t>0</a:t>
            </a:r>
            <a:r>
              <a:rPr lang="zh-CN" altLang="en-US" sz="2500" dirty="0">
                <a:solidFill>
                  <a:schemeClr val="bg1"/>
                </a:solidFill>
                <a:latin typeface="Calibri" panose="020F0502020204030204" charset="0"/>
                <a:ea typeface="宋体" panose="02010600030101010101" pitchFamily="2" charset="-122"/>
                <a:sym typeface="+mn-ea"/>
              </a:rPr>
              <a:t>很幸运地已经是非基本变量，（否则需要一次</a:t>
            </a:r>
            <a:r>
              <a:rPr lang="en-US" altLang="zh-CN" sz="2500" dirty="0">
                <a:solidFill>
                  <a:schemeClr val="bg1"/>
                </a:solidFill>
                <a:latin typeface="Calibri" panose="020F0502020204030204" charset="0"/>
                <a:ea typeface="宋体" panose="02010600030101010101" pitchFamily="2" charset="-122"/>
                <a:sym typeface="+mn-ea"/>
              </a:rPr>
              <a:t>pivot</a:t>
            </a:r>
            <a:r>
              <a:rPr lang="zh-CN" altLang="en-US" sz="2500" dirty="0">
                <a:solidFill>
                  <a:schemeClr val="bg1"/>
                </a:solidFill>
                <a:latin typeface="Calibri" panose="020F0502020204030204" charset="0"/>
                <a:ea typeface="宋体" panose="02010600030101010101" pitchFamily="2" charset="-122"/>
                <a:sym typeface="+mn-ea"/>
              </a:rPr>
              <a:t>）；</a:t>
            </a:r>
          </a:p>
          <a:p>
            <a:pPr lvl="0" indent="601345" fontAlgn="auto">
              <a:lnSpc>
                <a:spcPct val="150000"/>
              </a:lnSpc>
            </a:pPr>
            <a:endParaRPr lang="zh-CN" altLang="en-US" sz="2500" dirty="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altLang="en-US" sz="2500" dirty="0">
                <a:solidFill>
                  <a:schemeClr val="bg1"/>
                </a:solidFill>
                <a:latin typeface="Calibri" panose="020F0502020204030204" charset="0"/>
                <a:ea typeface="宋体" panose="02010600030101010101" pitchFamily="2" charset="-122"/>
                <a:sym typeface="+mn-ea"/>
              </a:rPr>
              <a:t>将</a:t>
            </a:r>
            <a:r>
              <a:rPr lang="en-US" altLang="zh-CN" sz="2500" dirty="0">
                <a:solidFill>
                  <a:schemeClr val="bg1"/>
                </a:solidFill>
                <a:latin typeface="Calibri" panose="020F0502020204030204" charset="0"/>
                <a:ea typeface="宋体" panose="02010600030101010101" pitchFamily="2" charset="-122"/>
                <a:sym typeface="+mn-ea"/>
              </a:rPr>
              <a:t>x</a:t>
            </a:r>
            <a:r>
              <a:rPr lang="en-US" altLang="zh-CN" sz="2500" baseline="-25000" dirty="0">
                <a:solidFill>
                  <a:schemeClr val="bg1"/>
                </a:solidFill>
                <a:latin typeface="Calibri" panose="020F0502020204030204" charset="0"/>
                <a:ea typeface="宋体" panose="02010600030101010101" pitchFamily="2" charset="-122"/>
                <a:sym typeface="+mn-ea"/>
              </a:rPr>
              <a:t>0</a:t>
            </a:r>
            <a:r>
              <a:rPr lang="zh-CN" altLang="en-US" sz="2500" dirty="0">
                <a:solidFill>
                  <a:schemeClr val="bg1"/>
                </a:solidFill>
                <a:latin typeface="Calibri" panose="020F0502020204030204" charset="0"/>
                <a:ea typeface="宋体" panose="02010600030101010101" pitchFamily="2" charset="-122"/>
                <a:sym typeface="+mn-ea"/>
              </a:rPr>
              <a:t>删去，恢复目标函数，得：</a:t>
            </a:r>
          </a:p>
          <a:p>
            <a:pPr lvl="0" indent="601345" fontAlgn="auto">
              <a:lnSpc>
                <a:spcPct val="150000"/>
              </a:lnSpc>
            </a:pPr>
            <a:endParaRPr lang="en-US" altLang="zh-CN" sz="2500" dirty="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en-US" altLang="zh-CN" sz="2500" dirty="0">
                <a:solidFill>
                  <a:schemeClr val="bg1"/>
                </a:solidFill>
                <a:latin typeface="Calibri" panose="020F0502020204030204" charset="0"/>
                <a:ea typeface="宋体" panose="02010600030101010101" pitchFamily="2" charset="-122"/>
                <a:sym typeface="+mn-ea"/>
              </a:rPr>
              <a:t>x</a:t>
            </a:r>
            <a:r>
              <a:rPr lang="en-US" altLang="zh-CN" sz="2500" baseline="-25000" dirty="0">
                <a:solidFill>
                  <a:schemeClr val="bg1"/>
                </a:solidFill>
                <a:latin typeface="Calibri" panose="020F0502020204030204" charset="0"/>
                <a:ea typeface="宋体" panose="02010600030101010101" pitchFamily="2" charset="-122"/>
                <a:sym typeface="+mn-ea"/>
              </a:rPr>
              <a:t>2</a:t>
            </a:r>
            <a:r>
              <a:rPr lang="zh-CN" altLang="en-US" sz="2500" dirty="0" smtClean="0">
                <a:solidFill>
                  <a:schemeClr val="bg1"/>
                </a:solidFill>
                <a:latin typeface="Calibri" panose="020F0502020204030204" charset="0"/>
                <a:ea typeface="宋体" panose="02010600030101010101" pitchFamily="2" charset="-122"/>
                <a:sym typeface="+mn-ea"/>
              </a:rPr>
              <a:t>是基本变量</a:t>
            </a:r>
            <a:r>
              <a:rPr lang="zh-CN" altLang="en-US" sz="2500" dirty="0">
                <a:solidFill>
                  <a:schemeClr val="bg1"/>
                </a:solidFill>
                <a:latin typeface="Calibri" panose="020F0502020204030204" charset="0"/>
                <a:ea typeface="宋体" panose="02010600030101010101" pitchFamily="2" charset="-122"/>
                <a:sym typeface="+mn-ea"/>
              </a:rPr>
              <a:t>，用第一个等式带入，得：</a:t>
            </a:r>
          </a:p>
        </p:txBody>
      </p:sp>
      <p:pic>
        <p:nvPicPr>
          <p:cNvPr id="8" name="图片 7"/>
          <p:cNvPicPr>
            <a:picLocks noChangeAspect="1"/>
          </p:cNvPicPr>
          <p:nvPr/>
        </p:nvPicPr>
        <p:blipFill>
          <a:blip r:embed="rId2"/>
          <a:stretch>
            <a:fillRect/>
          </a:stretch>
        </p:blipFill>
        <p:spPr>
          <a:xfrm>
            <a:off x="5498465" y="762000"/>
            <a:ext cx="5167630" cy="1770380"/>
          </a:xfrm>
          <a:prstGeom prst="rect">
            <a:avLst/>
          </a:prstGeom>
        </p:spPr>
      </p:pic>
      <p:grpSp>
        <p:nvGrpSpPr>
          <p:cNvPr id="13" name="组合 12"/>
          <p:cNvGrpSpPr/>
          <p:nvPr/>
        </p:nvGrpSpPr>
        <p:grpSpPr>
          <a:xfrm>
            <a:off x="5498465" y="3355340"/>
            <a:ext cx="5168265" cy="2250440"/>
            <a:chOff x="4950" y="5682"/>
            <a:chExt cx="10364" cy="4438"/>
          </a:xfrm>
        </p:grpSpPr>
        <p:grpSp>
          <p:nvGrpSpPr>
            <p:cNvPr id="12" name="组合 11"/>
            <p:cNvGrpSpPr/>
            <p:nvPr/>
          </p:nvGrpSpPr>
          <p:grpSpPr>
            <a:xfrm>
              <a:off x="4950" y="5682"/>
              <a:ext cx="10364" cy="4438"/>
              <a:chOff x="4950" y="5682"/>
              <a:chExt cx="10364" cy="4438"/>
            </a:xfrm>
          </p:grpSpPr>
          <p:pic>
            <p:nvPicPr>
              <p:cNvPr id="10" name="图片 9"/>
              <p:cNvPicPr>
                <a:picLocks noChangeAspect="1"/>
              </p:cNvPicPr>
              <p:nvPr/>
            </p:nvPicPr>
            <p:blipFill>
              <a:blip r:embed="rId3"/>
              <a:stretch>
                <a:fillRect/>
              </a:stretch>
            </p:blipFill>
            <p:spPr>
              <a:xfrm>
                <a:off x="4950" y="5682"/>
                <a:ext cx="10364" cy="4439"/>
              </a:xfrm>
              <a:prstGeom prst="rect">
                <a:avLst/>
              </a:prstGeom>
            </p:spPr>
          </p:pic>
          <p:pic>
            <p:nvPicPr>
              <p:cNvPr id="11" name="图片 10"/>
              <p:cNvPicPr>
                <a:picLocks noChangeAspect="1"/>
              </p:cNvPicPr>
              <p:nvPr/>
            </p:nvPicPr>
            <p:blipFill>
              <a:blip r:embed="rId4"/>
              <a:stretch>
                <a:fillRect/>
              </a:stretch>
            </p:blipFill>
            <p:spPr>
              <a:xfrm>
                <a:off x="8057" y="5682"/>
                <a:ext cx="6869" cy="1605"/>
              </a:xfrm>
              <a:prstGeom prst="rect">
                <a:avLst/>
              </a:prstGeom>
            </p:spPr>
          </p:pic>
        </p:grpSp>
        <p:pic>
          <p:nvPicPr>
            <p:cNvPr id="6" name="图片 5"/>
            <p:cNvPicPr>
              <a:picLocks noChangeAspect="1"/>
            </p:cNvPicPr>
            <p:nvPr/>
          </p:nvPicPr>
          <p:blipFill>
            <a:blip r:embed="rId5"/>
            <a:stretch>
              <a:fillRect/>
            </a:stretch>
          </p:blipFill>
          <p:spPr>
            <a:xfrm>
              <a:off x="7902" y="5937"/>
              <a:ext cx="2700" cy="1095"/>
            </a:xfrm>
            <a:prstGeom prst="rect">
              <a:avLst/>
            </a:prstGeom>
          </p:spPr>
        </p:pic>
      </p:grpSp>
      <p:pic>
        <p:nvPicPr>
          <p:cNvPr id="14" name="图片 13"/>
          <p:cNvPicPr>
            <a:picLocks noChangeAspect="1"/>
          </p:cNvPicPr>
          <p:nvPr/>
        </p:nvPicPr>
        <p:blipFill>
          <a:blip r:embed="rId6"/>
          <a:stretch>
            <a:fillRect/>
          </a:stretch>
        </p:blipFill>
        <p:spPr>
          <a:xfrm>
            <a:off x="5498465" y="453390"/>
            <a:ext cx="5179695" cy="24612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98880" y="815975"/>
            <a:ext cx="8912860" cy="706755"/>
          </a:xfrm>
          <a:prstGeom prst="rect">
            <a:avLst/>
          </a:prstGeom>
          <a:noFill/>
          <a:ln w="9525">
            <a:noFill/>
            <a:miter/>
          </a:ln>
        </p:spPr>
        <p:txBody>
          <a:bodyPr wrap="square" anchor="t">
            <a:spAutoFit/>
          </a:bodyPr>
          <a:lstStyle/>
          <a:p>
            <a:pPr lvl="0"/>
            <a:r>
              <a:rPr lang="en-US" altLang="zh-CN" sz="4000">
                <a:solidFill>
                  <a:schemeClr val="bg1"/>
                </a:solidFill>
                <a:latin typeface="黑体" panose="02010609060101010101" charset="-122"/>
                <a:ea typeface="黑体" panose="02010609060101010101" charset="-122"/>
              </a:rPr>
              <a:t>CODE</a:t>
            </a:r>
          </a:p>
        </p:txBody>
      </p:sp>
      <p:pic>
        <p:nvPicPr>
          <p:cNvPr id="3" name="图片 2"/>
          <p:cNvPicPr>
            <a:picLocks noChangeAspect="1"/>
          </p:cNvPicPr>
          <p:nvPr/>
        </p:nvPicPr>
        <p:blipFill>
          <a:blip r:embed="rId2"/>
          <a:stretch>
            <a:fillRect/>
          </a:stretch>
        </p:blipFill>
        <p:spPr>
          <a:xfrm>
            <a:off x="2921000" y="437515"/>
            <a:ext cx="6350000" cy="598360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98880" y="815975"/>
            <a:ext cx="8912860" cy="706755"/>
          </a:xfrm>
          <a:prstGeom prst="rect">
            <a:avLst/>
          </a:prstGeom>
          <a:noFill/>
          <a:ln w="9525">
            <a:noFill/>
            <a:miter/>
          </a:ln>
        </p:spPr>
        <p:txBody>
          <a:bodyPr wrap="square" anchor="t">
            <a:spAutoFit/>
          </a:bodyPr>
          <a:lstStyle/>
          <a:p>
            <a:pPr lvl="0"/>
            <a:r>
              <a:rPr lang="en-US" altLang="zh-CN" sz="4000">
                <a:solidFill>
                  <a:schemeClr val="bg1"/>
                </a:solidFill>
                <a:latin typeface="黑体" panose="02010609060101010101" charset="-122"/>
                <a:ea typeface="黑体" panose="02010609060101010101" charset="-122"/>
              </a:rPr>
              <a:t>“</a:t>
            </a:r>
            <a:r>
              <a:rPr lang="zh-CN" altLang="en-US" sz="4000">
                <a:solidFill>
                  <a:schemeClr val="bg1"/>
                </a:solidFill>
                <a:latin typeface="黑体" panose="02010609060101010101" charset="-122"/>
                <a:ea typeface="黑体" panose="02010609060101010101" charset="-122"/>
              </a:rPr>
              <a:t>特殊</a:t>
            </a:r>
            <a:r>
              <a:rPr lang="en-US" altLang="zh-CN" sz="4000">
                <a:solidFill>
                  <a:schemeClr val="bg1"/>
                </a:solidFill>
                <a:latin typeface="黑体" panose="02010609060101010101" charset="-122"/>
                <a:ea typeface="黑体" panose="02010609060101010101" charset="-122"/>
              </a:rPr>
              <a:t>”</a:t>
            </a:r>
            <a:r>
              <a:rPr lang="zh-CN" altLang="en-US" sz="4000">
                <a:solidFill>
                  <a:schemeClr val="bg1"/>
                </a:solidFill>
                <a:latin typeface="黑体" panose="02010609060101010101" charset="-122"/>
                <a:ea typeface="黑体" panose="02010609060101010101" charset="-122"/>
              </a:rPr>
              <a:t>的</a:t>
            </a:r>
            <a:r>
              <a:rPr lang="zh-CN" sz="4000">
                <a:solidFill>
                  <a:schemeClr val="bg1"/>
                </a:solidFill>
                <a:latin typeface="黑体" panose="02010609060101010101" charset="-122"/>
                <a:ea typeface="黑体" panose="02010609060101010101" charset="-122"/>
              </a:rPr>
              <a:t>线性规划</a:t>
            </a:r>
          </a:p>
        </p:txBody>
      </p:sp>
      <p:sp>
        <p:nvSpPr>
          <p:cNvPr id="2" name="文本框 1"/>
          <p:cNvSpPr txBox="1"/>
          <p:nvPr/>
        </p:nvSpPr>
        <p:spPr>
          <a:xfrm>
            <a:off x="1198880" y="1609090"/>
            <a:ext cx="10078720" cy="3553460"/>
          </a:xfrm>
          <a:prstGeom prst="rect">
            <a:avLst/>
          </a:prstGeom>
          <a:noFill/>
          <a:ln w="9525">
            <a:noFill/>
            <a:miter/>
          </a:ln>
        </p:spPr>
        <p:txBody>
          <a:bodyPr wrap="square" anchor="t">
            <a:spAutoFit/>
          </a:bodyPr>
          <a:lstStyle/>
          <a:p>
            <a:pPr lvl="0" indent="601345" fontAlgn="auto">
              <a:lnSpc>
                <a:spcPct val="150000"/>
              </a:lnSpc>
            </a:pPr>
            <a:r>
              <a:rPr lang="zh-CN" sz="3000">
                <a:solidFill>
                  <a:schemeClr val="bg1"/>
                </a:solidFill>
                <a:latin typeface="Calibri" panose="020F0502020204030204" charset="0"/>
                <a:ea typeface="宋体" panose="02010600030101010101" pitchFamily="2" charset="-122"/>
                <a:sym typeface="+mn-ea"/>
              </a:rPr>
              <a:t>最短路                  （差分约束）</a:t>
            </a:r>
          </a:p>
          <a:p>
            <a:pPr lvl="0" indent="601345" fontAlgn="auto">
              <a:lnSpc>
                <a:spcPct val="150000"/>
              </a:lnSpc>
            </a:pPr>
            <a:endParaRPr lang="zh-CN" sz="30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sz="3000">
                <a:solidFill>
                  <a:schemeClr val="bg1"/>
                </a:solidFill>
                <a:latin typeface="Calibri" panose="020F0502020204030204" charset="0"/>
                <a:ea typeface="宋体" panose="02010600030101010101" pitchFamily="2" charset="-122"/>
                <a:sym typeface="+mn-ea"/>
              </a:rPr>
              <a:t>最大流</a:t>
            </a:r>
          </a:p>
          <a:p>
            <a:pPr lvl="0" indent="601345" fontAlgn="auto">
              <a:lnSpc>
                <a:spcPct val="150000"/>
              </a:lnSpc>
            </a:pPr>
            <a:endParaRPr lang="zh-CN" sz="30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sz="3000">
                <a:solidFill>
                  <a:schemeClr val="bg1"/>
                </a:solidFill>
                <a:latin typeface="Calibri" panose="020F0502020204030204" charset="0"/>
                <a:ea typeface="宋体" panose="02010600030101010101" pitchFamily="2" charset="-122"/>
                <a:sym typeface="+mn-ea"/>
              </a:rPr>
              <a:t>最小费用流</a:t>
            </a:r>
            <a:endParaRPr lang="zh-CN" altLang="en-US" sz="3000">
              <a:solidFill>
                <a:schemeClr val="bg1"/>
              </a:solidFill>
              <a:latin typeface="Calibri" panose="020F0502020204030204" charset="0"/>
              <a:ea typeface="宋体" panose="02010600030101010101" pitchFamily="2" charset="-122"/>
              <a:sym typeface="+mn-ea"/>
            </a:endParaRPr>
          </a:p>
        </p:txBody>
      </p:sp>
      <p:pic>
        <p:nvPicPr>
          <p:cNvPr id="3" name="图片 2"/>
          <p:cNvPicPr>
            <a:picLocks noChangeAspect="1"/>
          </p:cNvPicPr>
          <p:nvPr/>
        </p:nvPicPr>
        <p:blipFill>
          <a:blip r:embed="rId2"/>
          <a:stretch>
            <a:fillRect/>
          </a:stretch>
        </p:blipFill>
        <p:spPr>
          <a:xfrm>
            <a:off x="4791075" y="2366010"/>
            <a:ext cx="5982970" cy="1963420"/>
          </a:xfrm>
          <a:prstGeom prst="rect">
            <a:avLst/>
          </a:prstGeom>
        </p:spPr>
      </p:pic>
      <p:pic>
        <p:nvPicPr>
          <p:cNvPr id="4" name="图片 3"/>
          <p:cNvPicPr>
            <a:picLocks noChangeAspect="1"/>
          </p:cNvPicPr>
          <p:nvPr/>
        </p:nvPicPr>
        <p:blipFill>
          <a:blip r:embed="rId3"/>
          <a:stretch>
            <a:fillRect/>
          </a:stretch>
        </p:blipFill>
        <p:spPr>
          <a:xfrm>
            <a:off x="4791075" y="4481195"/>
            <a:ext cx="5847715" cy="225742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98880" y="815975"/>
            <a:ext cx="8912860" cy="706755"/>
          </a:xfrm>
          <a:prstGeom prst="rect">
            <a:avLst/>
          </a:prstGeom>
          <a:noFill/>
          <a:ln w="9525">
            <a:noFill/>
            <a:miter/>
          </a:ln>
        </p:spPr>
        <p:txBody>
          <a:bodyPr wrap="square" anchor="t">
            <a:spAutoFit/>
          </a:bodyPr>
          <a:lstStyle/>
          <a:p>
            <a:pPr lvl="0"/>
            <a:r>
              <a:rPr lang="zh-CN" sz="4000">
                <a:solidFill>
                  <a:schemeClr val="bg1"/>
                </a:solidFill>
                <a:latin typeface="黑体" panose="02010609060101010101" charset="-122"/>
                <a:ea typeface="黑体" panose="02010609060101010101" charset="-122"/>
              </a:rPr>
              <a:t>对偶性</a:t>
            </a:r>
          </a:p>
        </p:txBody>
      </p:sp>
      <p:sp>
        <p:nvSpPr>
          <p:cNvPr id="2" name="文本框 1"/>
          <p:cNvSpPr txBox="1"/>
          <p:nvPr/>
        </p:nvSpPr>
        <p:spPr>
          <a:xfrm>
            <a:off x="1198880" y="1593215"/>
            <a:ext cx="10078720" cy="2491740"/>
          </a:xfrm>
          <a:prstGeom prst="rect">
            <a:avLst/>
          </a:prstGeom>
          <a:noFill/>
          <a:ln w="9525">
            <a:noFill/>
            <a:miter/>
          </a:ln>
        </p:spPr>
        <p:txBody>
          <a:bodyPr wrap="square" anchor="t">
            <a:spAutoFit/>
          </a:bodyPr>
          <a:lstStyle/>
          <a:p>
            <a:pPr lvl="0" indent="601345" fontAlgn="auto">
              <a:lnSpc>
                <a:spcPct val="150000"/>
              </a:lnSpc>
            </a:pPr>
            <a:r>
              <a:rPr lang="zh-CN" sz="3000">
                <a:solidFill>
                  <a:schemeClr val="bg1"/>
                </a:solidFill>
                <a:latin typeface="Calibri" panose="020F0502020204030204" charset="0"/>
                <a:ea typeface="宋体" panose="02010600030101010101" pitchFamily="2" charset="-122"/>
                <a:sym typeface="+mn-ea"/>
              </a:rPr>
              <a:t>原线性规划：</a:t>
            </a:r>
          </a:p>
          <a:p>
            <a:pPr lvl="0" indent="601345" fontAlgn="auto">
              <a:lnSpc>
                <a:spcPct val="150000"/>
              </a:lnSpc>
            </a:pPr>
            <a:endParaRPr lang="zh-CN" sz="22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endParaRPr lang="zh-CN" sz="22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sz="3000">
                <a:solidFill>
                  <a:schemeClr val="bg1"/>
                </a:solidFill>
                <a:latin typeface="Calibri" panose="020F0502020204030204" charset="0"/>
                <a:ea typeface="宋体" panose="02010600030101010101" pitchFamily="2" charset="-122"/>
                <a:sym typeface="+mn-ea"/>
              </a:rPr>
              <a:t>对偶线性规划：</a:t>
            </a:r>
            <a:endParaRPr lang="en-US" altLang="zh-CN" sz="3000">
              <a:solidFill>
                <a:schemeClr val="bg1"/>
              </a:solidFill>
              <a:latin typeface="Calibri" panose="020F0502020204030204" charset="0"/>
              <a:ea typeface="宋体" panose="02010600030101010101" pitchFamily="2" charset="-122"/>
              <a:sym typeface="+mn-ea"/>
            </a:endParaRPr>
          </a:p>
        </p:txBody>
      </p:sp>
      <p:pic>
        <p:nvPicPr>
          <p:cNvPr id="4" name="图片 3"/>
          <p:cNvPicPr>
            <a:picLocks noChangeAspect="1"/>
          </p:cNvPicPr>
          <p:nvPr/>
        </p:nvPicPr>
        <p:blipFill>
          <a:blip r:embed="rId2"/>
          <a:stretch>
            <a:fillRect/>
          </a:stretch>
        </p:blipFill>
        <p:spPr>
          <a:xfrm>
            <a:off x="4478655" y="3606800"/>
            <a:ext cx="6558280" cy="2131060"/>
          </a:xfrm>
          <a:prstGeom prst="rect">
            <a:avLst/>
          </a:prstGeom>
        </p:spPr>
      </p:pic>
      <p:pic>
        <p:nvPicPr>
          <p:cNvPr id="7" name="图片 6"/>
          <p:cNvPicPr>
            <a:picLocks noChangeAspect="1"/>
          </p:cNvPicPr>
          <p:nvPr/>
        </p:nvPicPr>
        <p:blipFill>
          <a:blip r:embed="rId3"/>
          <a:stretch>
            <a:fillRect/>
          </a:stretch>
        </p:blipFill>
        <p:spPr>
          <a:xfrm>
            <a:off x="4478020" y="1176655"/>
            <a:ext cx="6558915" cy="212852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98880" y="815975"/>
            <a:ext cx="8912860" cy="706755"/>
          </a:xfrm>
          <a:prstGeom prst="rect">
            <a:avLst/>
          </a:prstGeom>
          <a:noFill/>
          <a:ln w="9525">
            <a:noFill/>
            <a:miter/>
          </a:ln>
        </p:spPr>
        <p:txBody>
          <a:bodyPr wrap="square" anchor="t">
            <a:spAutoFit/>
          </a:bodyPr>
          <a:lstStyle/>
          <a:p>
            <a:pPr lvl="0"/>
            <a:r>
              <a:rPr lang="zh-CN" sz="4000">
                <a:solidFill>
                  <a:schemeClr val="bg1"/>
                </a:solidFill>
                <a:latin typeface="黑体" panose="02010609060101010101" charset="-122"/>
                <a:ea typeface="黑体" panose="02010609060101010101" charset="-122"/>
              </a:rPr>
              <a:t>对偶性</a:t>
            </a:r>
          </a:p>
        </p:txBody>
      </p:sp>
      <p:sp>
        <p:nvSpPr>
          <p:cNvPr id="2" name="文本框 1"/>
          <p:cNvSpPr txBox="1"/>
          <p:nvPr/>
        </p:nvSpPr>
        <p:spPr>
          <a:xfrm>
            <a:off x="1198880" y="1593215"/>
            <a:ext cx="10078720" cy="4707890"/>
          </a:xfrm>
          <a:prstGeom prst="rect">
            <a:avLst/>
          </a:prstGeom>
          <a:noFill/>
          <a:ln w="9525">
            <a:noFill/>
            <a:miter/>
          </a:ln>
        </p:spPr>
        <p:txBody>
          <a:bodyPr wrap="square" anchor="t">
            <a:spAutoFit/>
          </a:bodyPr>
          <a:lstStyle/>
          <a:p>
            <a:pPr lvl="0" indent="601345" fontAlgn="auto">
              <a:lnSpc>
                <a:spcPct val="150000"/>
              </a:lnSpc>
            </a:pPr>
            <a:r>
              <a:rPr lang="zh-CN" sz="3000">
                <a:solidFill>
                  <a:schemeClr val="bg1"/>
                </a:solidFill>
                <a:latin typeface="Calibri" panose="020F0502020204030204" charset="0"/>
                <a:ea typeface="宋体" panose="02010600030101010101" pitchFamily="2" charset="-122"/>
                <a:sym typeface="+mn-ea"/>
              </a:rPr>
              <a:t>弱对偶性：</a:t>
            </a:r>
            <a:r>
              <a:rPr lang="en-US" altLang="zh-CN" sz="3000">
                <a:solidFill>
                  <a:schemeClr val="bg1"/>
                </a:solidFill>
                <a:latin typeface="Calibri" panose="020F0502020204030204" charset="0"/>
                <a:ea typeface="宋体" panose="02010600030101010101" pitchFamily="2" charset="-122"/>
                <a:sym typeface="+mn-ea"/>
              </a:rPr>
              <a:t>x</a:t>
            </a:r>
            <a:r>
              <a:rPr lang="zh-CN" altLang="en-US" sz="3000">
                <a:solidFill>
                  <a:schemeClr val="bg1"/>
                </a:solidFill>
                <a:latin typeface="Calibri" panose="020F0502020204030204" charset="0"/>
                <a:ea typeface="宋体" panose="02010600030101010101" pitchFamily="2" charset="-122"/>
                <a:sym typeface="+mn-ea"/>
              </a:rPr>
              <a:t>的</a:t>
            </a:r>
            <a:r>
              <a:rPr lang="zh-CN" sz="3000">
                <a:solidFill>
                  <a:schemeClr val="bg1"/>
                </a:solidFill>
                <a:latin typeface="Calibri" panose="020F0502020204030204" charset="0"/>
                <a:ea typeface="宋体" panose="02010600030101010101" pitchFamily="2" charset="-122"/>
                <a:sym typeface="+mn-ea"/>
              </a:rPr>
              <a:t>任意一组可行解</a:t>
            </a:r>
            <a:r>
              <a:rPr lang="zh-CN" altLang="en-US" sz="3000">
                <a:solidFill>
                  <a:schemeClr val="bg1"/>
                </a:solidFill>
                <a:latin typeface="Calibri" panose="020F0502020204030204" charset="0"/>
                <a:ea typeface="宋体" panose="02010600030101010101" pitchFamily="2" charset="-122"/>
                <a:sym typeface="+mn-ea"/>
              </a:rPr>
              <a:t>的值</a:t>
            </a:r>
            <a:r>
              <a:rPr lang="en-US" altLang="zh-CN" sz="3000">
                <a:solidFill>
                  <a:schemeClr val="bg1"/>
                </a:solidFill>
                <a:latin typeface="Calibri" panose="020F0502020204030204" charset="0"/>
                <a:ea typeface="宋体" panose="02010600030101010101" pitchFamily="2" charset="-122"/>
                <a:sym typeface="+mn-ea"/>
              </a:rPr>
              <a:t>&lt;=</a:t>
            </a:r>
            <a:r>
              <a:rPr lang="zh-CN" altLang="en-US" sz="3000">
                <a:solidFill>
                  <a:schemeClr val="bg1"/>
                </a:solidFill>
                <a:latin typeface="Calibri" panose="020F0502020204030204" charset="0"/>
                <a:ea typeface="宋体" panose="02010600030101010101" pitchFamily="2" charset="-122"/>
                <a:sym typeface="+mn-ea"/>
              </a:rPr>
              <a:t>对偶形</a:t>
            </a:r>
            <a:r>
              <a:rPr lang="en-US" altLang="zh-CN" sz="3000">
                <a:solidFill>
                  <a:schemeClr val="bg1"/>
                </a:solidFill>
                <a:latin typeface="Calibri" panose="020F0502020204030204" charset="0"/>
                <a:ea typeface="宋体" panose="02010600030101010101" pitchFamily="2" charset="-122"/>
                <a:sym typeface="+mn-ea"/>
              </a:rPr>
              <a:t>(y)</a:t>
            </a:r>
            <a:r>
              <a:rPr lang="zh-CN" altLang="en-US" sz="3000">
                <a:solidFill>
                  <a:schemeClr val="bg1"/>
                </a:solidFill>
                <a:latin typeface="Calibri" panose="020F0502020204030204" charset="0"/>
                <a:ea typeface="宋体" panose="02010600030101010101" pitchFamily="2" charset="-122"/>
                <a:sym typeface="+mn-ea"/>
              </a:rPr>
              <a:t>的任意一组可行解的值</a:t>
            </a:r>
          </a:p>
          <a:p>
            <a:pPr lvl="0" indent="601345" fontAlgn="auto">
              <a:lnSpc>
                <a:spcPct val="150000"/>
              </a:lnSpc>
            </a:pPr>
            <a:r>
              <a:rPr lang="zh-CN" sz="3000">
                <a:solidFill>
                  <a:schemeClr val="bg1"/>
                </a:solidFill>
                <a:latin typeface="Calibri" panose="020F0502020204030204" charset="0"/>
                <a:ea typeface="宋体" panose="02010600030101010101" pitchFamily="2" charset="-122"/>
                <a:sym typeface="+mn-ea"/>
              </a:rPr>
              <a:t>强对偶性：存在一组</a:t>
            </a:r>
            <a:r>
              <a:rPr lang="en-US" altLang="zh-CN" sz="3000">
                <a:solidFill>
                  <a:schemeClr val="bg1"/>
                </a:solidFill>
                <a:latin typeface="Calibri" panose="020F0502020204030204" charset="0"/>
                <a:ea typeface="宋体" panose="02010600030101010101" pitchFamily="2" charset="-122"/>
                <a:sym typeface="+mn-ea"/>
              </a:rPr>
              <a:t>x</a:t>
            </a:r>
            <a:r>
              <a:rPr lang="zh-CN" altLang="en-US" sz="3000">
                <a:solidFill>
                  <a:schemeClr val="bg1"/>
                </a:solidFill>
                <a:latin typeface="Calibri" panose="020F0502020204030204" charset="0"/>
                <a:ea typeface="宋体" panose="02010600030101010101" pitchFamily="2" charset="-122"/>
                <a:sym typeface="+mn-ea"/>
              </a:rPr>
              <a:t>和</a:t>
            </a:r>
            <a:r>
              <a:rPr lang="en-US" altLang="zh-CN" sz="3000">
                <a:solidFill>
                  <a:schemeClr val="bg1"/>
                </a:solidFill>
                <a:latin typeface="Calibri" panose="020F0502020204030204" charset="0"/>
                <a:ea typeface="宋体" panose="02010600030101010101" pitchFamily="2" charset="-122"/>
                <a:sym typeface="+mn-ea"/>
              </a:rPr>
              <a:t>y</a:t>
            </a:r>
            <a:r>
              <a:rPr lang="zh-CN" altLang="en-US" sz="3000">
                <a:solidFill>
                  <a:schemeClr val="bg1"/>
                </a:solidFill>
                <a:latin typeface="Calibri" panose="020F0502020204030204" charset="0"/>
                <a:ea typeface="宋体" panose="02010600030101010101" pitchFamily="2" charset="-122"/>
                <a:sym typeface="+mn-ea"/>
              </a:rPr>
              <a:t>，使得</a:t>
            </a:r>
            <a:r>
              <a:rPr lang="en-US" altLang="zh-CN" sz="3000">
                <a:solidFill>
                  <a:schemeClr val="bg1"/>
                </a:solidFill>
                <a:latin typeface="Calibri" panose="020F0502020204030204" charset="0"/>
                <a:ea typeface="宋体" panose="02010600030101010101" pitchFamily="2" charset="-122"/>
                <a:sym typeface="+mn-ea"/>
              </a:rPr>
              <a:t>x</a:t>
            </a:r>
            <a:r>
              <a:rPr lang="zh-CN" altLang="en-US" sz="3000">
                <a:solidFill>
                  <a:schemeClr val="bg1"/>
                </a:solidFill>
                <a:latin typeface="Calibri" panose="020F0502020204030204" charset="0"/>
                <a:ea typeface="宋体" panose="02010600030101010101" pitchFamily="2" charset="-122"/>
                <a:sym typeface="+mn-ea"/>
              </a:rPr>
              <a:t>的值刚好等于</a:t>
            </a:r>
            <a:r>
              <a:rPr lang="en-US" altLang="zh-CN" sz="3000">
                <a:solidFill>
                  <a:schemeClr val="bg1"/>
                </a:solidFill>
                <a:latin typeface="Calibri" panose="020F0502020204030204" charset="0"/>
                <a:ea typeface="宋体" panose="02010600030101010101" pitchFamily="2" charset="-122"/>
                <a:sym typeface="+mn-ea"/>
              </a:rPr>
              <a:t>y</a:t>
            </a:r>
            <a:r>
              <a:rPr lang="zh-CN" altLang="en-US" sz="3000">
                <a:solidFill>
                  <a:schemeClr val="bg1"/>
                </a:solidFill>
                <a:latin typeface="Calibri" panose="020F0502020204030204" charset="0"/>
                <a:ea typeface="宋体" panose="02010600030101010101" pitchFamily="2" charset="-122"/>
                <a:sym typeface="+mn-ea"/>
              </a:rPr>
              <a:t>的值，即原线性规划的最大解也是对偶线性规划的最小解</a:t>
            </a:r>
          </a:p>
          <a:p>
            <a:pPr lvl="0" indent="601345" fontAlgn="auto">
              <a:lnSpc>
                <a:spcPct val="150000"/>
              </a:lnSpc>
            </a:pPr>
            <a:r>
              <a:rPr lang="zh-CN" altLang="en-US" sz="3000">
                <a:solidFill>
                  <a:schemeClr val="bg1"/>
                </a:solidFill>
                <a:latin typeface="Calibri" panose="020F0502020204030204" charset="0"/>
                <a:ea typeface="宋体" panose="02010600030101010101" pitchFamily="2" charset="-122"/>
                <a:sym typeface="+mn-ea"/>
              </a:rPr>
              <a:t>构造方法：</a:t>
            </a:r>
            <a:r>
              <a:rPr lang="en-US" altLang="zh-CN" sz="3000">
                <a:solidFill>
                  <a:schemeClr val="bg1"/>
                </a:solidFill>
                <a:latin typeface="Calibri" panose="020F0502020204030204" charset="0"/>
                <a:ea typeface="宋体" panose="02010600030101010101" pitchFamily="2" charset="-122"/>
                <a:sym typeface="+mn-ea"/>
              </a:rPr>
              <a:t>y</a:t>
            </a:r>
            <a:r>
              <a:rPr lang="en-US" altLang="zh-CN" sz="3000" baseline="-25000">
                <a:solidFill>
                  <a:schemeClr val="bg1"/>
                </a:solidFill>
                <a:latin typeface="Calibri" panose="020F0502020204030204" charset="0"/>
                <a:ea typeface="宋体" panose="02010600030101010101" pitchFamily="2" charset="-122"/>
                <a:sym typeface="+mn-ea"/>
              </a:rPr>
              <a:t>i</a:t>
            </a:r>
            <a:r>
              <a:rPr lang="en-US" altLang="zh-CN" sz="3000">
                <a:solidFill>
                  <a:schemeClr val="bg1"/>
                </a:solidFill>
                <a:latin typeface="Calibri" panose="020F0502020204030204" charset="0"/>
                <a:ea typeface="宋体" panose="02010600030101010101" pitchFamily="2" charset="-122"/>
                <a:sym typeface="+mn-ea"/>
              </a:rPr>
              <a:t> = -c'</a:t>
            </a:r>
            <a:r>
              <a:rPr lang="en-US" altLang="zh-CN" sz="3000" baseline="-25000">
                <a:solidFill>
                  <a:schemeClr val="bg1"/>
                </a:solidFill>
                <a:latin typeface="Calibri" panose="020F0502020204030204" charset="0"/>
                <a:ea typeface="宋体" panose="02010600030101010101" pitchFamily="2" charset="-122"/>
                <a:sym typeface="+mn-ea"/>
              </a:rPr>
              <a:t>n+i</a:t>
            </a:r>
            <a:r>
              <a:rPr lang="en-US" altLang="zh-CN" sz="3000">
                <a:solidFill>
                  <a:schemeClr val="bg1"/>
                </a:solidFill>
                <a:latin typeface="Calibri" panose="020F0502020204030204" charset="0"/>
                <a:ea typeface="宋体" panose="02010600030101010101" pitchFamily="2" charset="-122"/>
                <a:sym typeface="+mn-ea"/>
              </a:rPr>
              <a:t> ( if x</a:t>
            </a:r>
            <a:r>
              <a:rPr lang="en-US" altLang="zh-CN" sz="3000" baseline="-25000">
                <a:solidFill>
                  <a:schemeClr val="bg1"/>
                </a:solidFill>
                <a:latin typeface="Calibri" panose="020F0502020204030204" charset="0"/>
                <a:ea typeface="宋体" panose="02010600030101010101" pitchFamily="2" charset="-122"/>
                <a:sym typeface="+mn-ea"/>
              </a:rPr>
              <a:t>n+i</a:t>
            </a:r>
            <a:r>
              <a:rPr lang="en-US" altLang="zh-CN" sz="3000">
                <a:solidFill>
                  <a:schemeClr val="bg1"/>
                </a:solidFill>
                <a:latin typeface="Calibri" panose="020F0502020204030204" charset="0"/>
                <a:ea typeface="宋体" panose="02010600030101010101" pitchFamily="2" charset="-122"/>
                <a:sym typeface="+mn-ea"/>
              </a:rPr>
              <a:t> </a:t>
            </a:r>
            <a:r>
              <a:rPr lang="zh-CN" altLang="en-US" sz="3000">
                <a:solidFill>
                  <a:schemeClr val="bg1"/>
                </a:solidFill>
                <a:latin typeface="Calibri" panose="020F0502020204030204" charset="0"/>
                <a:ea typeface="宋体" panose="02010600030101010101" pitchFamily="2" charset="-122"/>
                <a:sym typeface="+mn-ea"/>
              </a:rPr>
              <a:t>是非基本变量）</a:t>
            </a:r>
          </a:p>
          <a:p>
            <a:pPr lvl="0" indent="601345" fontAlgn="auto">
              <a:lnSpc>
                <a:spcPct val="150000"/>
              </a:lnSpc>
            </a:pPr>
            <a:r>
              <a:rPr lang="zh-CN" altLang="en-US" sz="3000">
                <a:solidFill>
                  <a:schemeClr val="bg1"/>
                </a:solidFill>
                <a:latin typeface="Calibri" panose="020F0502020204030204" charset="0"/>
                <a:ea typeface="宋体" panose="02010600030101010101" pitchFamily="2" charset="-122"/>
                <a:sym typeface="+mn-ea"/>
              </a:rPr>
              <a:t>            </a:t>
            </a:r>
            <a:r>
              <a:rPr lang="en-US" altLang="zh-CN" sz="3000">
                <a:solidFill>
                  <a:schemeClr val="bg1"/>
                </a:solidFill>
                <a:latin typeface="Calibri" panose="020F0502020204030204" charset="0"/>
                <a:ea typeface="宋体" panose="02010600030101010101" pitchFamily="2" charset="-122"/>
                <a:sym typeface="+mn-ea"/>
              </a:rPr>
              <a:t>		 = 0 (</a:t>
            </a:r>
            <a:r>
              <a:rPr lang="zh-CN" altLang="en-US" sz="3000">
                <a:solidFill>
                  <a:schemeClr val="bg1"/>
                </a:solidFill>
                <a:latin typeface="Calibri" panose="020F0502020204030204" charset="0"/>
                <a:ea typeface="宋体" panose="02010600030101010101" pitchFamily="2" charset="-122"/>
                <a:sym typeface="+mn-ea"/>
              </a:rPr>
              <a:t>其他</a:t>
            </a:r>
            <a:r>
              <a:rPr lang="en-US" altLang="zh-CN" sz="3000">
                <a:solidFill>
                  <a:schemeClr val="bg1"/>
                </a:solidFill>
                <a:latin typeface="Calibri" panose="020F0502020204030204" charset="0"/>
                <a:ea typeface="宋体" panose="02010600030101010101" pitchFamily="2" charset="-122"/>
                <a:sym typeface="+mn-ea"/>
              </a:rPr>
              <a:t>) </a:t>
            </a:r>
            <a:endParaRPr lang="en-US" altLang="zh-CN" sz="20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en-US" altLang="zh-CN" sz="2000">
                <a:solidFill>
                  <a:schemeClr val="bg1"/>
                </a:solidFill>
                <a:latin typeface="Calibri" panose="020F0502020204030204" charset="0"/>
                <a:ea typeface="宋体" panose="02010600030101010101" pitchFamily="2" charset="-122"/>
                <a:sym typeface="+mn-ea"/>
              </a:rPr>
              <a:t>c'</a:t>
            </a:r>
            <a:r>
              <a:rPr lang="en-US" altLang="zh-CN" sz="2000" baseline="-25000">
                <a:solidFill>
                  <a:schemeClr val="bg1"/>
                </a:solidFill>
                <a:latin typeface="Calibri" panose="020F0502020204030204" charset="0"/>
                <a:ea typeface="宋体" panose="02010600030101010101" pitchFamily="2" charset="-122"/>
                <a:sym typeface="+mn-ea"/>
              </a:rPr>
              <a:t>i</a:t>
            </a:r>
            <a:r>
              <a:rPr lang="zh-CN" altLang="en-US" sz="2000">
                <a:solidFill>
                  <a:schemeClr val="bg1"/>
                </a:solidFill>
                <a:latin typeface="Calibri" panose="020F0502020204030204" charset="0"/>
                <a:ea typeface="宋体" panose="02010600030101010101" pitchFamily="2" charset="-122"/>
                <a:sym typeface="+mn-ea"/>
              </a:rPr>
              <a:t>表示单纯形算法结束时目标函数上的系数，证明详见《算法导论》</a:t>
            </a:r>
            <a:r>
              <a:rPr lang="en-US" altLang="zh-CN" sz="2000">
                <a:solidFill>
                  <a:schemeClr val="bg1"/>
                </a:solidFill>
                <a:latin typeface="Calibri" panose="020F0502020204030204" charset="0"/>
                <a:ea typeface="宋体" panose="02010600030101010101" pitchFamily="2" charset="-122"/>
                <a:sym typeface="+mn-ea"/>
              </a:rPr>
              <a:t>P517</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98880" y="815975"/>
            <a:ext cx="8912860" cy="706755"/>
          </a:xfrm>
          <a:prstGeom prst="rect">
            <a:avLst/>
          </a:prstGeom>
          <a:noFill/>
          <a:ln w="9525">
            <a:noFill/>
            <a:miter/>
          </a:ln>
        </p:spPr>
        <p:txBody>
          <a:bodyPr wrap="square" anchor="t">
            <a:spAutoFit/>
          </a:bodyPr>
          <a:lstStyle/>
          <a:p>
            <a:pPr lvl="0"/>
            <a:r>
              <a:rPr lang="zh-CN" altLang="en-US" sz="4000">
                <a:solidFill>
                  <a:schemeClr val="bg1"/>
                </a:solidFill>
                <a:latin typeface="黑体" panose="02010609060101010101" charset="-122"/>
                <a:ea typeface="黑体" panose="02010609060101010101" charset="-122"/>
              </a:rPr>
              <a:t>例子</a:t>
            </a:r>
          </a:p>
        </p:txBody>
      </p:sp>
      <p:sp>
        <p:nvSpPr>
          <p:cNvPr id="2" name="文本框 1"/>
          <p:cNvSpPr txBox="1"/>
          <p:nvPr/>
        </p:nvSpPr>
        <p:spPr>
          <a:xfrm>
            <a:off x="1198880" y="1593215"/>
            <a:ext cx="10078720" cy="4869815"/>
          </a:xfrm>
          <a:prstGeom prst="rect">
            <a:avLst/>
          </a:prstGeom>
          <a:noFill/>
          <a:ln w="9525">
            <a:noFill/>
            <a:miter/>
          </a:ln>
        </p:spPr>
        <p:txBody>
          <a:bodyPr wrap="square" anchor="t">
            <a:spAutoFit/>
          </a:bodyPr>
          <a:lstStyle/>
          <a:p>
            <a:pPr lvl="0" indent="0" fontAlgn="auto">
              <a:lnSpc>
                <a:spcPct val="150000"/>
              </a:lnSpc>
            </a:pPr>
            <a:endParaRPr lang="zh-CN" sz="2700">
              <a:solidFill>
                <a:schemeClr val="bg1"/>
              </a:solidFill>
              <a:latin typeface="Calibri" panose="020F0502020204030204" charset="0"/>
              <a:ea typeface="宋体" panose="02010600030101010101" pitchFamily="2" charset="-122"/>
              <a:sym typeface="+mn-ea"/>
            </a:endParaRPr>
          </a:p>
          <a:p>
            <a:pPr lvl="0" indent="0" fontAlgn="auto">
              <a:lnSpc>
                <a:spcPct val="150000"/>
              </a:lnSpc>
            </a:pPr>
            <a:endParaRPr lang="zh-CN" sz="2400">
              <a:solidFill>
                <a:schemeClr val="bg1"/>
              </a:solidFill>
              <a:latin typeface="Calibri" panose="020F0502020204030204" charset="0"/>
              <a:ea typeface="宋体" panose="02010600030101010101" pitchFamily="2" charset="-122"/>
              <a:sym typeface="+mn-ea"/>
            </a:endParaRPr>
          </a:p>
          <a:p>
            <a:pPr lvl="0" indent="0" fontAlgn="auto">
              <a:lnSpc>
                <a:spcPct val="150000"/>
              </a:lnSpc>
            </a:pPr>
            <a:endParaRPr lang="zh-CN" sz="2400">
              <a:solidFill>
                <a:schemeClr val="bg1"/>
              </a:solidFill>
              <a:latin typeface="Calibri" panose="020F0502020204030204" charset="0"/>
              <a:ea typeface="宋体" panose="02010600030101010101" pitchFamily="2" charset="-122"/>
              <a:sym typeface="+mn-ea"/>
            </a:endParaRPr>
          </a:p>
          <a:p>
            <a:pPr lvl="0" indent="0" fontAlgn="auto">
              <a:lnSpc>
                <a:spcPct val="150000"/>
              </a:lnSpc>
            </a:pPr>
            <a:endParaRPr lang="zh-CN" sz="2400">
              <a:solidFill>
                <a:schemeClr val="bg1"/>
              </a:solidFill>
              <a:latin typeface="Calibri" panose="020F0502020204030204" charset="0"/>
              <a:ea typeface="宋体" panose="02010600030101010101" pitchFamily="2" charset="-122"/>
              <a:sym typeface="+mn-ea"/>
            </a:endParaRPr>
          </a:p>
          <a:p>
            <a:pPr lvl="0" indent="0" fontAlgn="auto">
              <a:lnSpc>
                <a:spcPct val="150000"/>
              </a:lnSpc>
            </a:pPr>
            <a:r>
              <a:rPr lang="zh-CN" sz="2700">
                <a:solidFill>
                  <a:schemeClr val="bg1"/>
                </a:solidFill>
                <a:latin typeface="Calibri" panose="020F0502020204030204" charset="0"/>
                <a:ea typeface="宋体" panose="02010600030101010101" pitchFamily="2" charset="-122"/>
                <a:sym typeface="+mn-ea"/>
              </a:rPr>
              <a:t>右图为左图的对偶线性规划；对左图执行</a:t>
            </a:r>
            <a:r>
              <a:rPr lang="en-US" altLang="zh-CN" sz="2700">
                <a:solidFill>
                  <a:schemeClr val="bg1"/>
                </a:solidFill>
                <a:latin typeface="Calibri" panose="020F0502020204030204" charset="0"/>
                <a:ea typeface="宋体" panose="02010600030101010101" pitchFamily="2" charset="-122"/>
                <a:sym typeface="+mn-ea"/>
              </a:rPr>
              <a:t>simplex</a:t>
            </a:r>
            <a:r>
              <a:rPr lang="zh-CN" altLang="en-US" sz="2700">
                <a:solidFill>
                  <a:schemeClr val="bg1"/>
                </a:solidFill>
                <a:latin typeface="Calibri" panose="020F0502020204030204" charset="0"/>
                <a:ea typeface="宋体" panose="02010600030101010101" pitchFamily="2" charset="-122"/>
                <a:sym typeface="+mn-ea"/>
              </a:rPr>
              <a:t>算法，得最终目标函数为                                                               </a:t>
            </a:r>
          </a:p>
          <a:p>
            <a:pPr lvl="0" indent="0" fontAlgn="auto">
              <a:lnSpc>
                <a:spcPct val="150000"/>
              </a:lnSpc>
            </a:pPr>
            <a:r>
              <a:rPr lang="zh-CN" altLang="en-US" sz="2700">
                <a:solidFill>
                  <a:schemeClr val="bg1"/>
                </a:solidFill>
                <a:latin typeface="Calibri" panose="020F0502020204030204" charset="0"/>
                <a:ea typeface="宋体" panose="02010600030101010101" pitchFamily="2" charset="-122"/>
                <a:sym typeface="+mn-ea"/>
              </a:rPr>
              <a:t>则</a:t>
            </a:r>
            <a:r>
              <a:rPr lang="en-US" altLang="zh-CN" sz="2700">
                <a:solidFill>
                  <a:schemeClr val="bg1"/>
                </a:solidFill>
                <a:latin typeface="Calibri" panose="020F0502020204030204" charset="0"/>
                <a:ea typeface="宋体" panose="02010600030101010101" pitchFamily="2" charset="-122"/>
                <a:sym typeface="+mn-ea"/>
              </a:rPr>
              <a:t>y</a:t>
            </a:r>
            <a:r>
              <a:rPr lang="en-US" altLang="zh-CN" sz="2700" baseline="-25000">
                <a:solidFill>
                  <a:schemeClr val="bg1"/>
                </a:solidFill>
                <a:latin typeface="Calibri" panose="020F0502020204030204" charset="0"/>
                <a:ea typeface="宋体" panose="02010600030101010101" pitchFamily="2" charset="-122"/>
                <a:sym typeface="+mn-ea"/>
              </a:rPr>
              <a:t>1</a:t>
            </a:r>
            <a:r>
              <a:rPr lang="en-US" altLang="zh-CN" sz="2700">
                <a:solidFill>
                  <a:schemeClr val="bg1"/>
                </a:solidFill>
                <a:latin typeface="Calibri" panose="020F0502020204030204" charset="0"/>
                <a:ea typeface="宋体" panose="02010600030101010101" pitchFamily="2" charset="-122"/>
                <a:sym typeface="+mn-ea"/>
              </a:rPr>
              <a:t> = 0 ( 1+3 = 4, x4 </a:t>
            </a:r>
            <a:r>
              <a:rPr lang="zh-CN" altLang="en-US" sz="2700">
                <a:solidFill>
                  <a:schemeClr val="bg1"/>
                </a:solidFill>
                <a:latin typeface="Calibri" panose="020F0502020204030204" charset="0"/>
                <a:ea typeface="宋体" panose="02010600030101010101" pitchFamily="2" charset="-122"/>
                <a:sym typeface="+mn-ea"/>
              </a:rPr>
              <a:t>是基本变量） </a:t>
            </a:r>
            <a:r>
              <a:rPr lang="en-US" altLang="zh-CN" sz="2700">
                <a:solidFill>
                  <a:schemeClr val="bg1"/>
                </a:solidFill>
                <a:latin typeface="Calibri" panose="020F0502020204030204" charset="0"/>
                <a:ea typeface="宋体" panose="02010600030101010101" pitchFamily="2" charset="-122"/>
                <a:sym typeface="+mn-ea"/>
              </a:rPr>
              <a:t>y</a:t>
            </a:r>
            <a:r>
              <a:rPr lang="en-US" altLang="zh-CN" sz="2700" baseline="-25000">
                <a:solidFill>
                  <a:schemeClr val="bg1"/>
                </a:solidFill>
                <a:latin typeface="Calibri" panose="020F0502020204030204" charset="0"/>
                <a:ea typeface="宋体" panose="02010600030101010101" pitchFamily="2" charset="-122"/>
                <a:sym typeface="+mn-ea"/>
              </a:rPr>
              <a:t>2</a:t>
            </a:r>
            <a:r>
              <a:rPr lang="en-US" altLang="zh-CN" sz="2700">
                <a:solidFill>
                  <a:schemeClr val="bg1"/>
                </a:solidFill>
                <a:latin typeface="Calibri" panose="020F0502020204030204" charset="0"/>
                <a:ea typeface="宋体" panose="02010600030101010101" pitchFamily="2" charset="-122"/>
                <a:sym typeface="+mn-ea"/>
              </a:rPr>
              <a:t> = -c'</a:t>
            </a:r>
            <a:r>
              <a:rPr lang="en-US" altLang="zh-CN" sz="2700" baseline="-25000">
                <a:solidFill>
                  <a:schemeClr val="bg1"/>
                </a:solidFill>
                <a:latin typeface="Calibri" panose="020F0502020204030204" charset="0"/>
                <a:ea typeface="宋体" panose="02010600030101010101" pitchFamily="2" charset="-122"/>
                <a:sym typeface="+mn-ea"/>
              </a:rPr>
              <a:t>5</a:t>
            </a:r>
            <a:r>
              <a:rPr lang="en-US" altLang="zh-CN" sz="2700">
                <a:solidFill>
                  <a:schemeClr val="bg1"/>
                </a:solidFill>
                <a:latin typeface="Calibri" panose="020F0502020204030204" charset="0"/>
                <a:ea typeface="宋体" panose="02010600030101010101" pitchFamily="2" charset="-122"/>
                <a:sym typeface="+mn-ea"/>
              </a:rPr>
              <a:t> = 1/6 </a:t>
            </a:r>
            <a:r>
              <a:rPr lang="zh-CN" altLang="en-US" sz="2700">
                <a:solidFill>
                  <a:schemeClr val="bg1"/>
                </a:solidFill>
                <a:latin typeface="Calibri" panose="020F0502020204030204" charset="0"/>
                <a:ea typeface="宋体" panose="02010600030101010101" pitchFamily="2" charset="-122"/>
                <a:sym typeface="+mn-ea"/>
              </a:rPr>
              <a:t>，</a:t>
            </a:r>
            <a:r>
              <a:rPr lang="en-US" altLang="zh-CN" sz="2700">
                <a:solidFill>
                  <a:schemeClr val="bg1"/>
                </a:solidFill>
                <a:latin typeface="Calibri" panose="020F0502020204030204" charset="0"/>
                <a:ea typeface="宋体" panose="02010600030101010101" pitchFamily="2" charset="-122"/>
                <a:sym typeface="+mn-ea"/>
              </a:rPr>
              <a:t>y</a:t>
            </a:r>
            <a:r>
              <a:rPr lang="en-US" altLang="zh-CN" sz="2700" baseline="-25000">
                <a:solidFill>
                  <a:schemeClr val="bg1"/>
                </a:solidFill>
                <a:latin typeface="Calibri" panose="020F0502020204030204" charset="0"/>
                <a:ea typeface="宋体" panose="02010600030101010101" pitchFamily="2" charset="-122"/>
                <a:sym typeface="+mn-ea"/>
              </a:rPr>
              <a:t>3</a:t>
            </a:r>
            <a:r>
              <a:rPr lang="en-US" altLang="zh-CN" sz="2700">
                <a:solidFill>
                  <a:schemeClr val="bg1"/>
                </a:solidFill>
                <a:latin typeface="Calibri" panose="020F0502020204030204" charset="0"/>
                <a:ea typeface="宋体" panose="02010600030101010101" pitchFamily="2" charset="-122"/>
                <a:sym typeface="+mn-ea"/>
              </a:rPr>
              <a:t> = -c'</a:t>
            </a:r>
            <a:r>
              <a:rPr lang="en-US" altLang="zh-CN" sz="2700" baseline="-25000">
                <a:solidFill>
                  <a:schemeClr val="bg1"/>
                </a:solidFill>
                <a:latin typeface="Calibri" panose="020F0502020204030204" charset="0"/>
                <a:ea typeface="宋体" panose="02010600030101010101" pitchFamily="2" charset="-122"/>
                <a:sym typeface="+mn-ea"/>
              </a:rPr>
              <a:t>6 </a:t>
            </a:r>
            <a:r>
              <a:rPr lang="en-US" altLang="zh-CN" sz="2700">
                <a:solidFill>
                  <a:schemeClr val="bg1"/>
                </a:solidFill>
                <a:latin typeface="Calibri" panose="020F0502020204030204" charset="0"/>
                <a:ea typeface="宋体" panose="02010600030101010101" pitchFamily="2" charset="-122"/>
                <a:sym typeface="+mn-ea"/>
              </a:rPr>
              <a:t>= 2/3</a:t>
            </a:r>
            <a:r>
              <a:rPr lang="zh-CN" altLang="en-US" sz="2700">
                <a:solidFill>
                  <a:schemeClr val="bg1"/>
                </a:solidFill>
                <a:latin typeface="Calibri" panose="020F0502020204030204" charset="0"/>
                <a:ea typeface="宋体" panose="02010600030101010101" pitchFamily="2" charset="-122"/>
                <a:sym typeface="+mn-ea"/>
              </a:rPr>
              <a:t>（</a:t>
            </a:r>
            <a:r>
              <a:rPr lang="en-US" altLang="zh-CN" sz="2700">
                <a:solidFill>
                  <a:schemeClr val="bg1"/>
                </a:solidFill>
                <a:latin typeface="Calibri" panose="020F0502020204030204" charset="0"/>
                <a:ea typeface="宋体" panose="02010600030101010101" pitchFamily="2" charset="-122"/>
                <a:sym typeface="+mn-ea"/>
              </a:rPr>
              <a:t>x</a:t>
            </a:r>
            <a:r>
              <a:rPr lang="en-US" altLang="zh-CN" sz="2700" baseline="-25000">
                <a:solidFill>
                  <a:schemeClr val="bg1"/>
                </a:solidFill>
                <a:latin typeface="Calibri" panose="020F0502020204030204" charset="0"/>
                <a:ea typeface="宋体" panose="02010600030101010101" pitchFamily="2" charset="-122"/>
                <a:sym typeface="+mn-ea"/>
              </a:rPr>
              <a:t>5,6</a:t>
            </a:r>
            <a:r>
              <a:rPr lang="zh-CN" altLang="en-US" sz="2700">
                <a:solidFill>
                  <a:schemeClr val="bg1"/>
                </a:solidFill>
                <a:latin typeface="Calibri" panose="020F0502020204030204" charset="0"/>
                <a:ea typeface="宋体" panose="02010600030101010101" pitchFamily="2" charset="-122"/>
                <a:sym typeface="+mn-ea"/>
              </a:rPr>
              <a:t>是非基本变量）</a:t>
            </a:r>
          </a:p>
        </p:txBody>
      </p:sp>
      <p:grpSp>
        <p:nvGrpSpPr>
          <p:cNvPr id="5" name="组合 4"/>
          <p:cNvGrpSpPr/>
          <p:nvPr/>
        </p:nvGrpSpPr>
        <p:grpSpPr>
          <a:xfrm>
            <a:off x="995680" y="1561465"/>
            <a:ext cx="4900930" cy="2204085"/>
            <a:chOff x="3894" y="2875"/>
            <a:chExt cx="7034" cy="3163"/>
          </a:xfrm>
        </p:grpSpPr>
        <p:pic>
          <p:nvPicPr>
            <p:cNvPr id="3" name="图片 2"/>
            <p:cNvPicPr>
              <a:picLocks noChangeAspect="1"/>
            </p:cNvPicPr>
            <p:nvPr/>
          </p:nvPicPr>
          <p:blipFill>
            <a:blip r:embed="rId2"/>
            <a:stretch>
              <a:fillRect/>
            </a:stretch>
          </p:blipFill>
          <p:spPr>
            <a:xfrm>
              <a:off x="3894" y="2875"/>
              <a:ext cx="7034" cy="990"/>
            </a:xfrm>
            <a:prstGeom prst="rect">
              <a:avLst/>
            </a:prstGeom>
          </p:spPr>
        </p:pic>
        <p:pic>
          <p:nvPicPr>
            <p:cNvPr id="4" name="图片 3"/>
            <p:cNvPicPr>
              <a:picLocks noChangeAspect="1"/>
            </p:cNvPicPr>
            <p:nvPr/>
          </p:nvPicPr>
          <p:blipFill>
            <a:blip r:embed="rId3"/>
            <a:stretch>
              <a:fillRect/>
            </a:stretch>
          </p:blipFill>
          <p:spPr>
            <a:xfrm>
              <a:off x="3894" y="3743"/>
              <a:ext cx="7034" cy="2295"/>
            </a:xfrm>
            <a:prstGeom prst="rect">
              <a:avLst/>
            </a:prstGeom>
          </p:spPr>
        </p:pic>
      </p:grpSp>
      <p:grpSp>
        <p:nvGrpSpPr>
          <p:cNvPr id="9" name="组合 8"/>
          <p:cNvGrpSpPr/>
          <p:nvPr/>
        </p:nvGrpSpPr>
        <p:grpSpPr>
          <a:xfrm>
            <a:off x="6198870" y="1560830"/>
            <a:ext cx="5730240" cy="2204720"/>
            <a:chOff x="2258" y="4118"/>
            <a:chExt cx="14682" cy="5864"/>
          </a:xfrm>
        </p:grpSpPr>
        <p:pic>
          <p:nvPicPr>
            <p:cNvPr id="7" name="图片 6"/>
            <p:cNvPicPr>
              <a:picLocks noChangeAspect="1"/>
            </p:cNvPicPr>
            <p:nvPr/>
          </p:nvPicPr>
          <p:blipFill>
            <a:blip r:embed="rId4"/>
            <a:stretch>
              <a:fillRect/>
            </a:stretch>
          </p:blipFill>
          <p:spPr>
            <a:xfrm>
              <a:off x="2258" y="4118"/>
              <a:ext cx="14683" cy="2775"/>
            </a:xfrm>
            <a:prstGeom prst="rect">
              <a:avLst/>
            </a:prstGeom>
          </p:spPr>
        </p:pic>
        <p:pic>
          <p:nvPicPr>
            <p:cNvPr id="8" name="图片 7"/>
            <p:cNvPicPr>
              <a:picLocks noChangeAspect="1"/>
            </p:cNvPicPr>
            <p:nvPr/>
          </p:nvPicPr>
          <p:blipFill>
            <a:blip r:embed="rId5"/>
            <a:stretch>
              <a:fillRect/>
            </a:stretch>
          </p:blipFill>
          <p:spPr>
            <a:xfrm>
              <a:off x="2258" y="6802"/>
              <a:ext cx="14683" cy="3180"/>
            </a:xfrm>
            <a:prstGeom prst="rect">
              <a:avLst/>
            </a:prstGeom>
          </p:spPr>
        </p:pic>
      </p:grpSp>
      <p:pic>
        <p:nvPicPr>
          <p:cNvPr id="10" name="图片 9"/>
          <p:cNvPicPr>
            <a:picLocks noChangeAspect="1"/>
          </p:cNvPicPr>
          <p:nvPr/>
        </p:nvPicPr>
        <p:blipFill>
          <a:blip r:embed="rId6"/>
          <a:srcRect l="25044" t="-16267"/>
          <a:stretch>
            <a:fillRect/>
          </a:stretch>
        </p:blipFill>
        <p:spPr>
          <a:xfrm>
            <a:off x="2770505" y="4586605"/>
            <a:ext cx="4597400" cy="55372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98880" y="815975"/>
            <a:ext cx="8912860" cy="706755"/>
          </a:xfrm>
          <a:prstGeom prst="rect">
            <a:avLst/>
          </a:prstGeom>
          <a:noFill/>
          <a:ln w="9525">
            <a:noFill/>
            <a:miter/>
          </a:ln>
        </p:spPr>
        <p:txBody>
          <a:bodyPr wrap="square" anchor="t">
            <a:spAutoFit/>
          </a:bodyPr>
          <a:lstStyle/>
          <a:p>
            <a:pPr lvl="0"/>
            <a:r>
              <a:rPr lang="zh-CN" sz="4000">
                <a:solidFill>
                  <a:schemeClr val="bg1"/>
                </a:solidFill>
                <a:latin typeface="黑体" panose="02010609060101010101" charset="-122"/>
                <a:ea typeface="黑体" panose="02010609060101010101" charset="-122"/>
              </a:rPr>
              <a:t>对偶性</a:t>
            </a:r>
          </a:p>
        </p:txBody>
      </p:sp>
      <p:sp>
        <p:nvSpPr>
          <p:cNvPr id="2" name="文本框 1"/>
          <p:cNvSpPr txBox="1"/>
          <p:nvPr/>
        </p:nvSpPr>
        <p:spPr>
          <a:xfrm>
            <a:off x="1198880" y="1593215"/>
            <a:ext cx="10156190" cy="5077460"/>
          </a:xfrm>
          <a:prstGeom prst="rect">
            <a:avLst/>
          </a:prstGeom>
          <a:noFill/>
          <a:ln w="9525">
            <a:noFill/>
            <a:miter/>
          </a:ln>
        </p:spPr>
        <p:txBody>
          <a:bodyPr wrap="square" anchor="t">
            <a:spAutoFit/>
          </a:bodyPr>
          <a:lstStyle/>
          <a:p>
            <a:pPr lvl="0" indent="601345" fontAlgn="auto">
              <a:lnSpc>
                <a:spcPct val="150000"/>
              </a:lnSpc>
            </a:pPr>
            <a:r>
              <a:rPr lang="zh-CN" sz="3000">
                <a:solidFill>
                  <a:schemeClr val="bg1"/>
                </a:solidFill>
                <a:latin typeface="Calibri" panose="020F0502020204030204" charset="0"/>
                <a:ea typeface="宋体" panose="02010600030101010101" pitchFamily="2" charset="-122"/>
                <a:sym typeface="+mn-ea"/>
              </a:rPr>
              <a:t>对偶线性规划的意义？</a:t>
            </a:r>
            <a:endParaRPr lang="en-US" altLang="zh-CN" sz="30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en-US" altLang="zh-CN" sz="3000">
                <a:solidFill>
                  <a:schemeClr val="bg1"/>
                </a:solidFill>
                <a:latin typeface="Calibri" panose="020F0502020204030204" charset="0"/>
                <a:ea typeface="宋体" panose="02010600030101010101" pitchFamily="2" charset="-122"/>
                <a:sym typeface="+mn-ea"/>
              </a:rPr>
              <a:t>1.</a:t>
            </a:r>
            <a:r>
              <a:rPr lang="zh-CN" altLang="en-US" sz="3000">
                <a:solidFill>
                  <a:schemeClr val="bg1"/>
                </a:solidFill>
                <a:latin typeface="Calibri" panose="020F0502020204030204" charset="0"/>
                <a:ea typeface="宋体" panose="02010600030101010101" pitchFamily="2" charset="-122"/>
                <a:sym typeface="+mn-ea"/>
              </a:rPr>
              <a:t>间接证明单纯形算法的正确性</a:t>
            </a:r>
            <a:r>
              <a:rPr lang="en-US" altLang="zh-CN" sz="3000">
                <a:solidFill>
                  <a:schemeClr val="bg1"/>
                </a:solidFill>
                <a:latin typeface="Calibri" panose="020F0502020204030204" charset="0"/>
                <a:ea typeface="宋体" panose="02010600030101010101" pitchFamily="2" charset="-122"/>
                <a:sym typeface="+mn-ea"/>
              </a:rPr>
              <a:t>——</a:t>
            </a:r>
            <a:r>
              <a:rPr lang="zh-CN" altLang="en-US" sz="3000">
                <a:solidFill>
                  <a:schemeClr val="bg1"/>
                </a:solidFill>
                <a:latin typeface="Calibri" panose="020F0502020204030204" charset="0"/>
                <a:ea typeface="宋体" panose="02010600030101010101" pitchFamily="2" charset="-122"/>
                <a:sym typeface="+mn-ea"/>
              </a:rPr>
              <a:t>结束时一定是最大值</a:t>
            </a:r>
          </a:p>
          <a:p>
            <a:pPr lvl="0" indent="601345" fontAlgn="auto">
              <a:lnSpc>
                <a:spcPct val="150000"/>
              </a:lnSpc>
            </a:pPr>
            <a:r>
              <a:rPr lang="en-US" altLang="zh-CN" sz="3000">
                <a:solidFill>
                  <a:schemeClr val="bg1"/>
                </a:solidFill>
                <a:latin typeface="Calibri" panose="020F0502020204030204" charset="0"/>
                <a:ea typeface="宋体" panose="02010600030101010101" pitchFamily="2" charset="-122"/>
                <a:sym typeface="+mn-ea"/>
              </a:rPr>
              <a:t>2.</a:t>
            </a:r>
            <a:r>
              <a:rPr lang="zh-CN" altLang="en-US" sz="3000">
                <a:solidFill>
                  <a:schemeClr val="bg1"/>
                </a:solidFill>
                <a:latin typeface="Calibri" panose="020F0502020204030204" charset="0"/>
                <a:ea typeface="宋体" panose="02010600030101010101" pitchFamily="2" charset="-122"/>
                <a:sym typeface="+mn-ea"/>
              </a:rPr>
              <a:t>很多问题的形式即为对偶线性规划，可通过求原线性规划方便得出答案</a:t>
            </a:r>
          </a:p>
          <a:p>
            <a:pPr lvl="0" indent="601345" fontAlgn="auto">
              <a:lnSpc>
                <a:spcPct val="150000"/>
              </a:lnSpc>
            </a:pPr>
            <a:r>
              <a:rPr lang="en-US" altLang="zh-CN" sz="3000">
                <a:solidFill>
                  <a:schemeClr val="bg1"/>
                </a:solidFill>
                <a:latin typeface="Calibri" panose="020F0502020204030204" charset="0"/>
                <a:ea typeface="宋体" panose="02010600030101010101" pitchFamily="2" charset="-122"/>
                <a:sym typeface="+mn-ea"/>
              </a:rPr>
              <a:t>3.</a:t>
            </a:r>
            <a:r>
              <a:rPr lang="zh-CN" altLang="en-US" sz="3000">
                <a:solidFill>
                  <a:schemeClr val="bg1"/>
                </a:solidFill>
                <a:latin typeface="Calibri" panose="020F0502020204030204" charset="0"/>
                <a:ea typeface="宋体" panose="02010600030101010101" pitchFamily="2" charset="-122"/>
                <a:sym typeface="+mn-ea"/>
              </a:rPr>
              <a:t>以新思路解释一些可被线性规划解决的对偶问题：</a:t>
            </a:r>
          </a:p>
          <a:p>
            <a:pPr lvl="0" indent="601345" fontAlgn="auto">
              <a:lnSpc>
                <a:spcPct val="150000"/>
              </a:lnSpc>
            </a:pPr>
            <a:r>
              <a:rPr lang="zh-CN" altLang="en-US" sz="3000">
                <a:solidFill>
                  <a:schemeClr val="bg1"/>
                </a:solidFill>
                <a:latin typeface="Calibri" panose="020F0502020204030204" charset="0"/>
                <a:ea typeface="宋体" panose="02010600030101010101" pitchFamily="2" charset="-122"/>
                <a:sym typeface="+mn-ea"/>
              </a:rPr>
              <a:t>例如：最大流</a:t>
            </a:r>
            <a:r>
              <a:rPr lang="en-US" altLang="zh-CN" sz="3000">
                <a:solidFill>
                  <a:schemeClr val="bg1"/>
                </a:solidFill>
                <a:latin typeface="Calibri" panose="020F0502020204030204" charset="0"/>
                <a:ea typeface="宋体" panose="02010600030101010101" pitchFamily="2" charset="-122"/>
                <a:sym typeface="+mn-ea"/>
              </a:rPr>
              <a:t>——</a:t>
            </a:r>
            <a:r>
              <a:rPr lang="zh-CN" altLang="en-US" sz="3000">
                <a:solidFill>
                  <a:schemeClr val="bg1"/>
                </a:solidFill>
                <a:latin typeface="Calibri" panose="020F0502020204030204" charset="0"/>
                <a:ea typeface="宋体" panose="02010600030101010101" pitchFamily="2" charset="-122"/>
                <a:sym typeface="+mn-ea"/>
              </a:rPr>
              <a:t>最小割；最大匹配</a:t>
            </a:r>
            <a:r>
              <a:rPr lang="en-US" altLang="zh-CN" sz="3000">
                <a:solidFill>
                  <a:schemeClr val="bg1"/>
                </a:solidFill>
                <a:latin typeface="Calibri" panose="020F0502020204030204" charset="0"/>
                <a:ea typeface="宋体" panose="02010600030101010101" pitchFamily="2" charset="-122"/>
                <a:sym typeface="+mn-ea"/>
              </a:rPr>
              <a:t>——</a:t>
            </a:r>
            <a:r>
              <a:rPr lang="zh-CN" altLang="en-US" sz="3000">
                <a:solidFill>
                  <a:schemeClr val="bg1"/>
                </a:solidFill>
                <a:latin typeface="Calibri" panose="020F0502020204030204" charset="0"/>
                <a:ea typeface="宋体" panose="02010600030101010101" pitchFamily="2" charset="-122"/>
                <a:sym typeface="+mn-ea"/>
              </a:rPr>
              <a:t>最小点覆盖</a:t>
            </a:r>
          </a:p>
          <a:p>
            <a:pPr lvl="0" indent="601345" fontAlgn="auto">
              <a:lnSpc>
                <a:spcPct val="150000"/>
              </a:lnSpc>
            </a:pPr>
            <a:r>
              <a:rPr lang="zh-CN" altLang="en-US">
                <a:solidFill>
                  <a:schemeClr val="bg1"/>
                </a:solidFill>
                <a:latin typeface="Calibri" panose="020F0502020204030204" charset="0"/>
                <a:ea typeface="宋体" panose="02010600030101010101" pitchFamily="2" charset="-122"/>
                <a:sym typeface="+mn-ea"/>
              </a:rPr>
              <a:t>详情见   曹钦翔：《线性规划与网络流》</a:t>
            </a:r>
          </a:p>
          <a:p>
            <a:pPr lvl="0" indent="601345" fontAlgn="auto">
              <a:lnSpc>
                <a:spcPct val="150000"/>
              </a:lnSpc>
            </a:pPr>
            <a:r>
              <a:rPr lang="zh-CN" altLang="en-US">
                <a:solidFill>
                  <a:schemeClr val="bg1"/>
                </a:solidFill>
                <a:latin typeface="Calibri" panose="020F0502020204030204" charset="0"/>
                <a:ea typeface="宋体" panose="02010600030101010101" pitchFamily="2" charset="-122"/>
                <a:sym typeface="+mn-ea"/>
              </a:rPr>
              <a:t>https://wenku.baidu.com/view/8ea84889d4d8d15abe234eb6.html</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98880" y="815975"/>
            <a:ext cx="8912860" cy="706755"/>
          </a:xfrm>
          <a:prstGeom prst="rect">
            <a:avLst/>
          </a:prstGeom>
          <a:noFill/>
          <a:ln w="9525">
            <a:noFill/>
            <a:miter/>
          </a:ln>
        </p:spPr>
        <p:txBody>
          <a:bodyPr wrap="square" anchor="t">
            <a:spAutoFit/>
          </a:bodyPr>
          <a:lstStyle/>
          <a:p>
            <a:pPr lvl="0"/>
            <a:r>
              <a:rPr lang="zh-CN" sz="4000">
                <a:solidFill>
                  <a:schemeClr val="bg1"/>
                </a:solidFill>
                <a:latin typeface="黑体" panose="02010609060101010101" charset="-122"/>
                <a:ea typeface="黑体" panose="02010609060101010101" charset="-122"/>
              </a:rPr>
              <a:t>多商品流问题</a:t>
            </a:r>
          </a:p>
        </p:txBody>
      </p:sp>
      <p:sp>
        <p:nvSpPr>
          <p:cNvPr id="2" name="文本框 1"/>
          <p:cNvSpPr txBox="1"/>
          <p:nvPr/>
        </p:nvSpPr>
        <p:spPr>
          <a:xfrm>
            <a:off x="1198880" y="1609090"/>
            <a:ext cx="10078720" cy="2168525"/>
          </a:xfrm>
          <a:prstGeom prst="rect">
            <a:avLst/>
          </a:prstGeom>
          <a:noFill/>
          <a:ln w="9525">
            <a:noFill/>
            <a:miter/>
          </a:ln>
        </p:spPr>
        <p:txBody>
          <a:bodyPr wrap="square" anchor="t">
            <a:spAutoFit/>
          </a:bodyPr>
          <a:lstStyle/>
          <a:p>
            <a:pPr lvl="0" indent="601345" fontAlgn="auto">
              <a:lnSpc>
                <a:spcPct val="150000"/>
              </a:lnSpc>
            </a:pPr>
            <a:r>
              <a:rPr lang="zh-CN" altLang="en-US" sz="3000">
                <a:solidFill>
                  <a:schemeClr val="bg1"/>
                </a:solidFill>
                <a:latin typeface="Calibri" panose="020F0502020204030204" charset="0"/>
                <a:ea typeface="宋体" panose="02010600030101010101" pitchFamily="2" charset="-122"/>
                <a:sym typeface="+mn-ea"/>
              </a:rPr>
              <a:t>同一网络上多对源汇</a:t>
            </a:r>
            <a:r>
              <a:rPr lang="en-US" altLang="zh-CN" sz="3000">
                <a:solidFill>
                  <a:schemeClr val="bg1"/>
                </a:solidFill>
                <a:latin typeface="Calibri" panose="020F0502020204030204" charset="0"/>
                <a:ea typeface="宋体" panose="02010600030101010101" pitchFamily="2" charset="-122"/>
                <a:sym typeface="+mn-ea"/>
              </a:rPr>
              <a:t>S</a:t>
            </a:r>
            <a:r>
              <a:rPr lang="en-US" altLang="zh-CN" sz="3000" baseline="-25000">
                <a:solidFill>
                  <a:schemeClr val="bg1"/>
                </a:solidFill>
                <a:latin typeface="Calibri" panose="020F0502020204030204" charset="0"/>
                <a:ea typeface="宋体" panose="02010600030101010101" pitchFamily="2" charset="-122"/>
                <a:sym typeface="+mn-ea"/>
              </a:rPr>
              <a:t>i</a:t>
            </a:r>
            <a:r>
              <a:rPr lang="en-US" altLang="zh-CN" sz="3000">
                <a:solidFill>
                  <a:schemeClr val="bg1"/>
                </a:solidFill>
                <a:latin typeface="Calibri" panose="020F0502020204030204" charset="0"/>
                <a:ea typeface="宋体" panose="02010600030101010101" pitchFamily="2" charset="-122"/>
                <a:sym typeface="+mn-ea"/>
              </a:rPr>
              <a:t>,T</a:t>
            </a:r>
            <a:r>
              <a:rPr lang="en-US" altLang="zh-CN" sz="3000" baseline="-25000">
                <a:solidFill>
                  <a:schemeClr val="bg1"/>
                </a:solidFill>
                <a:latin typeface="Calibri" panose="020F0502020204030204" charset="0"/>
                <a:ea typeface="宋体" panose="02010600030101010101" pitchFamily="2" charset="-122"/>
                <a:sym typeface="+mn-ea"/>
              </a:rPr>
              <a:t>i</a:t>
            </a:r>
            <a:r>
              <a:rPr lang="zh-CN" altLang="en-US" sz="3000">
                <a:solidFill>
                  <a:schemeClr val="bg1"/>
                </a:solidFill>
                <a:latin typeface="Calibri" panose="020F0502020204030204" charset="0"/>
                <a:ea typeface="宋体" panose="02010600030101010101" pitchFamily="2" charset="-122"/>
                <a:sym typeface="+mn-ea"/>
              </a:rPr>
              <a:t>（若</a:t>
            </a:r>
            <a:r>
              <a:rPr lang="en-US" altLang="zh-CN" sz="3000">
                <a:solidFill>
                  <a:schemeClr val="bg1"/>
                </a:solidFill>
                <a:latin typeface="Calibri" panose="020F0502020204030204" charset="0"/>
                <a:ea typeface="宋体" panose="02010600030101010101" pitchFamily="2" charset="-122"/>
                <a:sym typeface="+mn-ea"/>
              </a:rPr>
              <a:t>i≠j</a:t>
            </a:r>
            <a:r>
              <a:rPr lang="zh-CN" altLang="en-US" sz="3000">
                <a:solidFill>
                  <a:schemeClr val="bg1"/>
                </a:solidFill>
                <a:latin typeface="Calibri" panose="020F0502020204030204" charset="0"/>
                <a:ea typeface="宋体" panose="02010600030101010101" pitchFamily="2" charset="-122"/>
                <a:sym typeface="+mn-ea"/>
              </a:rPr>
              <a:t>，</a:t>
            </a:r>
            <a:r>
              <a:rPr lang="en-US" altLang="zh-CN" sz="3000">
                <a:solidFill>
                  <a:schemeClr val="bg1"/>
                </a:solidFill>
                <a:latin typeface="Calibri" panose="020F0502020204030204" charset="0"/>
                <a:ea typeface="宋体" panose="02010600030101010101" pitchFamily="2" charset="-122"/>
                <a:sym typeface="+mn-ea"/>
              </a:rPr>
              <a:t>S</a:t>
            </a:r>
            <a:r>
              <a:rPr lang="en-US" altLang="zh-CN" sz="3000" baseline="-25000">
                <a:solidFill>
                  <a:schemeClr val="bg1"/>
                </a:solidFill>
                <a:latin typeface="Calibri" panose="020F0502020204030204" charset="0"/>
                <a:ea typeface="宋体" panose="02010600030101010101" pitchFamily="2" charset="-122"/>
                <a:sym typeface="+mn-ea"/>
              </a:rPr>
              <a:t>i</a:t>
            </a:r>
            <a:r>
              <a:rPr lang="zh-CN" altLang="en-US" sz="3000">
                <a:solidFill>
                  <a:schemeClr val="bg1"/>
                </a:solidFill>
                <a:latin typeface="Calibri" panose="020F0502020204030204" charset="0"/>
                <a:ea typeface="宋体" panose="02010600030101010101" pitchFamily="2" charset="-122"/>
                <a:sym typeface="+mn-ea"/>
              </a:rPr>
              <a:t>的流不可汇入</a:t>
            </a:r>
            <a:r>
              <a:rPr lang="en-US" altLang="zh-CN" sz="3000">
                <a:solidFill>
                  <a:schemeClr val="bg1"/>
                </a:solidFill>
                <a:latin typeface="Calibri" panose="020F0502020204030204" charset="0"/>
                <a:ea typeface="宋体" panose="02010600030101010101" pitchFamily="2" charset="-122"/>
                <a:sym typeface="+mn-ea"/>
              </a:rPr>
              <a:t>T</a:t>
            </a:r>
            <a:r>
              <a:rPr lang="en-US" altLang="zh-CN" sz="3000" baseline="-25000">
                <a:solidFill>
                  <a:schemeClr val="bg1"/>
                </a:solidFill>
                <a:latin typeface="Calibri" panose="020F0502020204030204" charset="0"/>
                <a:ea typeface="宋体" panose="02010600030101010101" pitchFamily="2" charset="-122"/>
                <a:sym typeface="+mn-ea"/>
              </a:rPr>
              <a:t>j</a:t>
            </a:r>
            <a:r>
              <a:rPr lang="zh-CN" altLang="en-US" sz="3000">
                <a:solidFill>
                  <a:schemeClr val="bg1"/>
                </a:solidFill>
                <a:latin typeface="Calibri" panose="020F0502020204030204" charset="0"/>
                <a:ea typeface="宋体" panose="02010600030101010101" pitchFamily="2" charset="-122"/>
                <a:sym typeface="+mn-ea"/>
              </a:rPr>
              <a:t>）类似于一般网络流问题，边上有流量限制（也可有费用）</a:t>
            </a:r>
          </a:p>
          <a:p>
            <a:pPr lvl="0" indent="601345" fontAlgn="auto">
              <a:lnSpc>
                <a:spcPct val="150000"/>
              </a:lnSpc>
            </a:pPr>
            <a:r>
              <a:rPr lang="zh-CN" altLang="en-US" sz="3000">
                <a:solidFill>
                  <a:schemeClr val="bg1"/>
                </a:solidFill>
                <a:latin typeface="Calibri" panose="020F0502020204030204" charset="0"/>
                <a:ea typeface="宋体" panose="02010600030101010101" pitchFamily="2" charset="-122"/>
                <a:sym typeface="+mn-ea"/>
              </a:rPr>
              <a:t>线性规划为唯一已知多项式时间做法</a:t>
            </a:r>
          </a:p>
        </p:txBody>
      </p:sp>
      <p:pic>
        <p:nvPicPr>
          <p:cNvPr id="3" name="图片 2"/>
          <p:cNvPicPr>
            <a:picLocks noChangeAspect="1"/>
          </p:cNvPicPr>
          <p:nvPr/>
        </p:nvPicPr>
        <p:blipFill>
          <a:blip r:embed="rId2"/>
          <a:stretch>
            <a:fillRect/>
          </a:stretch>
        </p:blipFill>
        <p:spPr>
          <a:xfrm>
            <a:off x="2217420" y="3777615"/>
            <a:ext cx="6876415" cy="1343025"/>
          </a:xfrm>
          <a:prstGeom prst="rect">
            <a:avLst/>
          </a:prstGeom>
        </p:spPr>
      </p:pic>
      <p:pic>
        <p:nvPicPr>
          <p:cNvPr id="4" name="图片 3"/>
          <p:cNvPicPr>
            <a:picLocks noChangeAspect="1"/>
          </p:cNvPicPr>
          <p:nvPr/>
        </p:nvPicPr>
        <p:blipFill>
          <a:blip r:embed="rId3"/>
          <a:stretch>
            <a:fillRect/>
          </a:stretch>
        </p:blipFill>
        <p:spPr>
          <a:xfrm>
            <a:off x="2416810" y="5297805"/>
            <a:ext cx="6476365" cy="9144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98880" y="815975"/>
            <a:ext cx="8912860" cy="706755"/>
          </a:xfrm>
          <a:prstGeom prst="rect">
            <a:avLst/>
          </a:prstGeom>
          <a:noFill/>
          <a:ln w="9525">
            <a:noFill/>
            <a:miter/>
          </a:ln>
        </p:spPr>
        <p:txBody>
          <a:bodyPr wrap="square" anchor="t">
            <a:spAutoFit/>
          </a:bodyPr>
          <a:lstStyle/>
          <a:p>
            <a:pPr lvl="0"/>
            <a:r>
              <a:rPr lang="en-US" altLang="zh-CN" sz="4000">
                <a:solidFill>
                  <a:schemeClr val="bg1"/>
                </a:solidFill>
                <a:latin typeface="黑体" panose="02010609060101010101" charset="-122"/>
                <a:ea typeface="黑体" panose="02010609060101010101" charset="-122"/>
              </a:rPr>
              <a:t>BZOJ 3265: 志愿者招募加强版</a:t>
            </a:r>
          </a:p>
        </p:txBody>
      </p:sp>
      <p:sp>
        <p:nvSpPr>
          <p:cNvPr id="2" name="文本框 1"/>
          <p:cNvSpPr txBox="1"/>
          <p:nvPr/>
        </p:nvSpPr>
        <p:spPr>
          <a:xfrm>
            <a:off x="1198880" y="1609090"/>
            <a:ext cx="10078720" cy="3553460"/>
          </a:xfrm>
          <a:prstGeom prst="rect">
            <a:avLst/>
          </a:prstGeom>
          <a:noFill/>
          <a:ln w="9525">
            <a:noFill/>
            <a:miter/>
          </a:ln>
        </p:spPr>
        <p:txBody>
          <a:bodyPr wrap="square" anchor="t">
            <a:spAutoFit/>
          </a:bodyPr>
          <a:lstStyle/>
          <a:p>
            <a:pPr lvl="0" indent="601345" fontAlgn="auto">
              <a:lnSpc>
                <a:spcPct val="150000"/>
              </a:lnSpc>
            </a:pPr>
            <a:r>
              <a:rPr lang="en-US" sz="3000" dirty="0">
                <a:solidFill>
                  <a:schemeClr val="bg1"/>
                </a:solidFill>
                <a:latin typeface="Calibri" panose="020F0502020204030204" charset="0"/>
                <a:ea typeface="宋体" panose="02010600030101010101" pitchFamily="2" charset="-122"/>
                <a:sym typeface="+mn-ea"/>
              </a:rPr>
              <a:t>N</a:t>
            </a:r>
            <a:r>
              <a:rPr lang="zh-CN" altLang="en-US" sz="3000" dirty="0">
                <a:solidFill>
                  <a:schemeClr val="bg1"/>
                </a:solidFill>
                <a:latin typeface="Calibri" panose="020F0502020204030204" charset="0"/>
                <a:ea typeface="宋体" panose="02010600030101010101" pitchFamily="2" charset="-122"/>
                <a:sym typeface="+mn-ea"/>
              </a:rPr>
              <a:t>天，</a:t>
            </a:r>
            <a:r>
              <a:rPr lang="en-US" altLang="zh-CN" sz="3000" dirty="0">
                <a:solidFill>
                  <a:schemeClr val="bg1"/>
                </a:solidFill>
                <a:latin typeface="Calibri" panose="020F0502020204030204" charset="0"/>
                <a:ea typeface="宋体" panose="02010600030101010101" pitchFamily="2" charset="-122"/>
                <a:sym typeface="+mn-ea"/>
              </a:rPr>
              <a:t>M</a:t>
            </a:r>
            <a:r>
              <a:rPr lang="zh-CN" altLang="en-US" sz="3000" dirty="0">
                <a:solidFill>
                  <a:schemeClr val="bg1"/>
                </a:solidFill>
                <a:latin typeface="Calibri" panose="020F0502020204030204" charset="0"/>
                <a:ea typeface="宋体" panose="02010600030101010101" pitchFamily="2" charset="-122"/>
                <a:sym typeface="+mn-ea"/>
              </a:rPr>
              <a:t>类志愿者，第</a:t>
            </a:r>
            <a:r>
              <a:rPr lang="en-US" altLang="zh-CN" sz="3000" dirty="0" err="1">
                <a:solidFill>
                  <a:schemeClr val="bg1"/>
                </a:solidFill>
                <a:latin typeface="Calibri" panose="020F0502020204030204" charset="0"/>
                <a:ea typeface="宋体" panose="02010600030101010101" pitchFamily="2" charset="-122"/>
                <a:sym typeface="+mn-ea"/>
              </a:rPr>
              <a:t>i</a:t>
            </a:r>
            <a:r>
              <a:rPr lang="zh-CN" altLang="en-US" sz="3000" dirty="0">
                <a:solidFill>
                  <a:schemeClr val="bg1"/>
                </a:solidFill>
                <a:latin typeface="Calibri" panose="020F0502020204030204" charset="0"/>
                <a:ea typeface="宋体" panose="02010600030101010101" pitchFamily="2" charset="-122"/>
                <a:sym typeface="+mn-ea"/>
              </a:rPr>
              <a:t>类志愿者在若干段时间</a:t>
            </a:r>
            <a:r>
              <a:rPr lang="en-US" altLang="zh-CN" sz="3000" dirty="0" err="1">
                <a:solidFill>
                  <a:schemeClr val="bg1"/>
                </a:solidFill>
                <a:latin typeface="Calibri" panose="020F0502020204030204" charset="0"/>
                <a:ea typeface="宋体" panose="02010600030101010101" pitchFamily="2" charset="-122"/>
                <a:sym typeface="+mn-ea"/>
              </a:rPr>
              <a:t>L</a:t>
            </a:r>
            <a:r>
              <a:rPr lang="en-US" altLang="zh-CN" sz="3000" baseline="-25000" dirty="0" err="1">
                <a:solidFill>
                  <a:schemeClr val="bg1"/>
                </a:solidFill>
                <a:latin typeface="Calibri" panose="020F0502020204030204" charset="0"/>
                <a:ea typeface="宋体" panose="02010600030101010101" pitchFamily="2" charset="-122"/>
                <a:sym typeface="+mn-ea"/>
              </a:rPr>
              <a:t>ik</a:t>
            </a:r>
            <a:r>
              <a:rPr lang="en-US" altLang="zh-CN" sz="3000" dirty="0" err="1">
                <a:solidFill>
                  <a:schemeClr val="bg1"/>
                </a:solidFill>
                <a:latin typeface="Calibri" panose="020F0502020204030204" charset="0"/>
                <a:ea typeface="宋体" panose="02010600030101010101" pitchFamily="2" charset="-122"/>
                <a:sym typeface="+mn-ea"/>
              </a:rPr>
              <a:t>~R</a:t>
            </a:r>
            <a:r>
              <a:rPr lang="en-US" altLang="zh-CN" sz="3000" baseline="-25000" dirty="0" err="1">
                <a:solidFill>
                  <a:schemeClr val="bg1"/>
                </a:solidFill>
                <a:latin typeface="Calibri" panose="020F0502020204030204" charset="0"/>
                <a:ea typeface="宋体" panose="02010600030101010101" pitchFamily="2" charset="-122"/>
                <a:sym typeface="+mn-ea"/>
              </a:rPr>
              <a:t>ik</a:t>
            </a:r>
            <a:r>
              <a:rPr lang="en-US" altLang="zh-CN" sz="3000" baseline="-25000" dirty="0">
                <a:solidFill>
                  <a:schemeClr val="bg1"/>
                </a:solidFill>
                <a:latin typeface="Calibri" panose="020F0502020204030204" charset="0"/>
                <a:ea typeface="宋体" panose="02010600030101010101" pitchFamily="2" charset="-122"/>
                <a:sym typeface="+mn-ea"/>
              </a:rPr>
              <a:t> (k=1...</a:t>
            </a:r>
            <a:r>
              <a:rPr lang="en-US" altLang="zh-CN" sz="3000" baseline="-25000" dirty="0" err="1">
                <a:solidFill>
                  <a:schemeClr val="bg1"/>
                </a:solidFill>
                <a:latin typeface="Calibri" panose="020F0502020204030204" charset="0"/>
                <a:ea typeface="宋体" panose="02010600030101010101" pitchFamily="2" charset="-122"/>
                <a:sym typeface="+mn-ea"/>
              </a:rPr>
              <a:t>ni</a:t>
            </a:r>
            <a:r>
              <a:rPr lang="en-US" altLang="zh-CN" sz="3000" baseline="-25000" dirty="0">
                <a:solidFill>
                  <a:schemeClr val="bg1"/>
                </a:solidFill>
                <a:latin typeface="Calibri" panose="020F0502020204030204" charset="0"/>
                <a:ea typeface="宋体" panose="02010600030101010101" pitchFamily="2" charset="-122"/>
                <a:sym typeface="+mn-ea"/>
              </a:rPr>
              <a:t>)</a:t>
            </a:r>
            <a:r>
              <a:rPr lang="zh-CN" altLang="en-US" sz="3000" dirty="0">
                <a:solidFill>
                  <a:schemeClr val="bg1"/>
                </a:solidFill>
                <a:latin typeface="Calibri" panose="020F0502020204030204" charset="0"/>
                <a:ea typeface="宋体" panose="02010600030101010101" pitchFamily="2" charset="-122"/>
                <a:sym typeface="+mn-ea"/>
              </a:rPr>
              <a:t>可工作，报酬为</a:t>
            </a:r>
            <a:r>
              <a:rPr lang="en-US" altLang="zh-CN" sz="3000" dirty="0" err="1">
                <a:solidFill>
                  <a:schemeClr val="bg1"/>
                </a:solidFill>
                <a:latin typeface="Calibri" panose="020F0502020204030204" charset="0"/>
                <a:ea typeface="宋体" panose="02010600030101010101" pitchFamily="2" charset="-122"/>
                <a:sym typeface="+mn-ea"/>
              </a:rPr>
              <a:t>Ci</a:t>
            </a:r>
            <a:r>
              <a:rPr lang="zh-CN" altLang="en-US" sz="3000" dirty="0">
                <a:solidFill>
                  <a:schemeClr val="bg1"/>
                </a:solidFill>
                <a:latin typeface="Calibri" panose="020F0502020204030204" charset="0"/>
                <a:ea typeface="宋体" panose="02010600030101010101" pitchFamily="2" charset="-122"/>
                <a:sym typeface="+mn-ea"/>
              </a:rPr>
              <a:t>，每一类可雇佣任意多个。第</a:t>
            </a:r>
            <a:r>
              <a:rPr lang="en-US" altLang="zh-CN" sz="3000" dirty="0">
                <a:solidFill>
                  <a:schemeClr val="bg1"/>
                </a:solidFill>
                <a:latin typeface="Calibri" panose="020F0502020204030204" charset="0"/>
                <a:ea typeface="宋体" panose="02010600030101010101" pitchFamily="2" charset="-122"/>
                <a:sym typeface="+mn-ea"/>
              </a:rPr>
              <a:t>j</a:t>
            </a:r>
            <a:r>
              <a:rPr lang="zh-CN" altLang="en-US" sz="3000" dirty="0">
                <a:solidFill>
                  <a:schemeClr val="bg1"/>
                </a:solidFill>
                <a:latin typeface="Calibri" panose="020F0502020204030204" charset="0"/>
                <a:ea typeface="宋体" panose="02010600030101010101" pitchFamily="2" charset="-122"/>
                <a:sym typeface="+mn-ea"/>
              </a:rPr>
              <a:t>天需要至少</a:t>
            </a:r>
            <a:r>
              <a:rPr lang="en-US" altLang="zh-CN" sz="3000" dirty="0" err="1">
                <a:solidFill>
                  <a:schemeClr val="bg1"/>
                </a:solidFill>
                <a:latin typeface="Calibri" panose="020F0502020204030204" charset="0"/>
                <a:ea typeface="宋体" panose="02010600030101010101" pitchFamily="2" charset="-122"/>
                <a:sym typeface="+mn-ea"/>
              </a:rPr>
              <a:t>A</a:t>
            </a:r>
            <a:r>
              <a:rPr lang="en-US" altLang="zh-CN" sz="3000" baseline="-25000" dirty="0" err="1">
                <a:solidFill>
                  <a:schemeClr val="bg1"/>
                </a:solidFill>
                <a:latin typeface="Calibri" panose="020F0502020204030204" charset="0"/>
                <a:ea typeface="宋体" panose="02010600030101010101" pitchFamily="2" charset="-122"/>
                <a:sym typeface="+mn-ea"/>
              </a:rPr>
              <a:t>j</a:t>
            </a:r>
            <a:r>
              <a:rPr lang="zh-CN" altLang="en-US" sz="3000" dirty="0">
                <a:solidFill>
                  <a:schemeClr val="bg1"/>
                </a:solidFill>
                <a:latin typeface="Calibri" panose="020F0502020204030204" charset="0"/>
                <a:ea typeface="宋体" panose="02010600030101010101" pitchFamily="2" charset="-122"/>
                <a:sym typeface="+mn-ea"/>
              </a:rPr>
              <a:t>个志愿者。问每一天都满足要求时报酬总和最小为多少？</a:t>
            </a:r>
          </a:p>
          <a:p>
            <a:pPr lvl="0" indent="601345" fontAlgn="auto">
              <a:lnSpc>
                <a:spcPct val="150000"/>
              </a:lnSpc>
            </a:pPr>
            <a:r>
              <a:rPr lang="zh-CN" altLang="en-US" sz="3000" dirty="0">
                <a:solidFill>
                  <a:schemeClr val="bg1"/>
                </a:solidFill>
                <a:latin typeface="Calibri" panose="020F0502020204030204" charset="0"/>
                <a:ea typeface="宋体" panose="02010600030101010101" pitchFamily="2" charset="-122"/>
                <a:sym typeface="+mn-ea"/>
              </a:rPr>
              <a:t>设第</a:t>
            </a:r>
            <a:r>
              <a:rPr lang="en-US" altLang="zh-CN" sz="3000" dirty="0" err="1">
                <a:solidFill>
                  <a:schemeClr val="bg1"/>
                </a:solidFill>
                <a:latin typeface="Calibri" panose="020F0502020204030204" charset="0"/>
                <a:ea typeface="宋体" panose="02010600030101010101" pitchFamily="2" charset="-122"/>
                <a:sym typeface="+mn-ea"/>
              </a:rPr>
              <a:t>i</a:t>
            </a:r>
            <a:r>
              <a:rPr lang="zh-CN" altLang="en-US" sz="3000" dirty="0">
                <a:solidFill>
                  <a:schemeClr val="bg1"/>
                </a:solidFill>
                <a:latin typeface="Calibri" panose="020F0502020204030204" charset="0"/>
                <a:ea typeface="宋体" panose="02010600030101010101" pitchFamily="2" charset="-122"/>
                <a:sym typeface="+mn-ea"/>
              </a:rPr>
              <a:t>类志愿者雇佣</a:t>
            </a:r>
            <a:r>
              <a:rPr lang="en-US" altLang="zh-CN" sz="3000" dirty="0">
                <a:solidFill>
                  <a:schemeClr val="bg1"/>
                </a:solidFill>
                <a:latin typeface="Calibri" panose="020F0502020204030204" charset="0"/>
                <a:ea typeface="宋体" panose="02010600030101010101" pitchFamily="2" charset="-122"/>
                <a:sym typeface="+mn-ea"/>
              </a:rPr>
              <a:t>x</a:t>
            </a:r>
            <a:r>
              <a:rPr lang="en-US" altLang="zh-CN" sz="3000" baseline="-25000" dirty="0">
                <a:solidFill>
                  <a:schemeClr val="bg1"/>
                </a:solidFill>
                <a:latin typeface="Calibri" panose="020F0502020204030204" charset="0"/>
                <a:ea typeface="宋体" panose="02010600030101010101" pitchFamily="2" charset="-122"/>
                <a:sym typeface="+mn-ea"/>
              </a:rPr>
              <a:t>i</a:t>
            </a:r>
            <a:r>
              <a:rPr lang="zh-CN" altLang="en-US" sz="3000" dirty="0">
                <a:solidFill>
                  <a:schemeClr val="bg1"/>
                </a:solidFill>
                <a:latin typeface="Calibri" panose="020F0502020204030204" charset="0"/>
                <a:ea typeface="宋体" panose="02010600030101010101" pitchFamily="2" charset="-122"/>
                <a:sym typeface="+mn-ea"/>
              </a:rPr>
              <a:t>个，发现限制条件均为 </a:t>
            </a:r>
            <a:r>
              <a:rPr lang="en-US" altLang="zh-CN" sz="3000" dirty="0">
                <a:solidFill>
                  <a:schemeClr val="bg1"/>
                </a:solidFill>
                <a:latin typeface="Calibri" panose="020F0502020204030204" charset="0"/>
                <a:ea typeface="宋体" panose="02010600030101010101" pitchFamily="2" charset="-122"/>
                <a:sym typeface="+mn-ea"/>
              </a:rPr>
              <a:t>”≥”</a:t>
            </a:r>
            <a:r>
              <a:rPr lang="zh-CN" altLang="en-US" sz="3000" dirty="0">
                <a:solidFill>
                  <a:schemeClr val="bg1"/>
                </a:solidFill>
                <a:latin typeface="Calibri" panose="020F0502020204030204" charset="0"/>
                <a:ea typeface="宋体" panose="02010600030101010101" pitchFamily="2" charset="-122"/>
                <a:sym typeface="+mn-ea"/>
              </a:rPr>
              <a:t>，目标函数最小化，对偶后即为标准型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98880" y="815975"/>
            <a:ext cx="8912860" cy="706755"/>
          </a:xfrm>
          <a:prstGeom prst="rect">
            <a:avLst/>
          </a:prstGeom>
          <a:noFill/>
          <a:ln w="9525">
            <a:noFill/>
            <a:miter/>
          </a:ln>
        </p:spPr>
        <p:txBody>
          <a:bodyPr wrap="square" anchor="t">
            <a:spAutoFit/>
          </a:bodyPr>
          <a:lstStyle/>
          <a:p>
            <a:pPr lvl="0"/>
            <a:r>
              <a:rPr lang="en-US" altLang="zh-CN" sz="4000">
                <a:solidFill>
                  <a:schemeClr val="bg1"/>
                </a:solidFill>
                <a:latin typeface="黑体" panose="02010609060101010101" charset="-122"/>
                <a:ea typeface="黑体" panose="02010609060101010101" charset="-122"/>
              </a:rPr>
              <a:t>BZOJ 3118: Orz the MST</a:t>
            </a:r>
          </a:p>
        </p:txBody>
      </p:sp>
      <p:sp>
        <p:nvSpPr>
          <p:cNvPr id="2" name="文本框 1"/>
          <p:cNvSpPr txBox="1"/>
          <p:nvPr/>
        </p:nvSpPr>
        <p:spPr>
          <a:xfrm>
            <a:off x="1198880" y="1609090"/>
            <a:ext cx="10078720" cy="4939030"/>
          </a:xfrm>
          <a:prstGeom prst="rect">
            <a:avLst/>
          </a:prstGeom>
          <a:noFill/>
          <a:ln w="9525">
            <a:noFill/>
            <a:miter/>
          </a:ln>
        </p:spPr>
        <p:txBody>
          <a:bodyPr wrap="square" anchor="t">
            <a:spAutoFit/>
          </a:bodyPr>
          <a:lstStyle/>
          <a:p>
            <a:pPr lvl="0" indent="601345" fontAlgn="auto">
              <a:lnSpc>
                <a:spcPct val="150000"/>
              </a:lnSpc>
            </a:pPr>
            <a:r>
              <a:rPr lang="zh-CN" altLang="en-US" sz="3000">
                <a:solidFill>
                  <a:schemeClr val="bg1"/>
                </a:solidFill>
                <a:latin typeface="Calibri" panose="020F0502020204030204" charset="0"/>
                <a:ea typeface="宋体" panose="02010600030101010101" pitchFamily="2" charset="-122"/>
                <a:sym typeface="+mn-ea"/>
              </a:rPr>
              <a:t>给出一个</a:t>
            </a:r>
            <a:r>
              <a:rPr lang="en-US" altLang="zh-CN" sz="3000">
                <a:solidFill>
                  <a:schemeClr val="bg1"/>
                </a:solidFill>
                <a:latin typeface="Calibri" panose="020F0502020204030204" charset="0"/>
                <a:ea typeface="宋体" panose="02010600030101010101" pitchFamily="2" charset="-122"/>
                <a:sym typeface="+mn-ea"/>
              </a:rPr>
              <a:t>N</a:t>
            </a:r>
            <a:r>
              <a:rPr lang="zh-CN" altLang="en-US" sz="3000">
                <a:solidFill>
                  <a:schemeClr val="bg1"/>
                </a:solidFill>
                <a:latin typeface="Calibri" panose="020F0502020204030204" charset="0"/>
                <a:ea typeface="宋体" panose="02010600030101010101" pitchFamily="2" charset="-122"/>
                <a:sym typeface="+mn-ea"/>
              </a:rPr>
              <a:t>点</a:t>
            </a:r>
            <a:r>
              <a:rPr lang="en-US" altLang="zh-CN" sz="3000">
                <a:solidFill>
                  <a:schemeClr val="bg1"/>
                </a:solidFill>
                <a:latin typeface="Calibri" panose="020F0502020204030204" charset="0"/>
                <a:ea typeface="宋体" panose="02010600030101010101" pitchFamily="2" charset="-122"/>
                <a:sym typeface="+mn-ea"/>
              </a:rPr>
              <a:t>M</a:t>
            </a:r>
            <a:r>
              <a:rPr lang="zh-CN" altLang="en-US" sz="3000">
                <a:solidFill>
                  <a:schemeClr val="bg1"/>
                </a:solidFill>
                <a:latin typeface="Calibri" panose="020F0502020204030204" charset="0"/>
                <a:ea typeface="宋体" panose="02010600030101010101" pitchFamily="2" charset="-122"/>
                <a:sym typeface="+mn-ea"/>
              </a:rPr>
              <a:t>边带权的连通无向图，对于边i，原边权为</a:t>
            </a:r>
            <a:r>
              <a:rPr lang="en-US" altLang="zh-CN" sz="3000">
                <a:solidFill>
                  <a:schemeClr val="bg1"/>
                </a:solidFill>
                <a:latin typeface="Calibri" panose="020F0502020204030204" charset="0"/>
                <a:ea typeface="宋体" panose="02010600030101010101" pitchFamily="2" charset="-122"/>
                <a:sym typeface="+mn-ea"/>
              </a:rPr>
              <a:t>W</a:t>
            </a:r>
            <a:r>
              <a:rPr lang="en-US" altLang="zh-CN" sz="3000" baseline="-25000">
                <a:solidFill>
                  <a:schemeClr val="bg1"/>
                </a:solidFill>
                <a:latin typeface="Calibri" panose="020F0502020204030204" charset="0"/>
                <a:ea typeface="宋体" panose="02010600030101010101" pitchFamily="2" charset="-122"/>
                <a:sym typeface="+mn-ea"/>
              </a:rPr>
              <a:t>i</a:t>
            </a:r>
            <a:r>
              <a:rPr lang="zh-CN" altLang="en-US" sz="3000">
                <a:solidFill>
                  <a:schemeClr val="bg1"/>
                </a:solidFill>
                <a:latin typeface="Calibri" panose="020F0502020204030204" charset="0"/>
                <a:ea typeface="宋体" panose="02010600030101010101" pitchFamily="2" charset="-122"/>
                <a:sym typeface="+mn-ea"/>
              </a:rPr>
              <a:t>，可进行修改，每增加1的代价为A</a:t>
            </a:r>
            <a:r>
              <a:rPr lang="zh-CN" altLang="en-US" sz="3000" baseline="-25000">
                <a:solidFill>
                  <a:schemeClr val="bg1"/>
                </a:solidFill>
                <a:latin typeface="Calibri" panose="020F0502020204030204" charset="0"/>
                <a:ea typeface="宋体" panose="02010600030101010101" pitchFamily="2" charset="-122"/>
                <a:sym typeface="+mn-ea"/>
              </a:rPr>
              <a:t>i</a:t>
            </a:r>
            <a:r>
              <a:rPr lang="zh-CN" altLang="en-US" sz="3000">
                <a:solidFill>
                  <a:schemeClr val="bg1"/>
                </a:solidFill>
                <a:latin typeface="Calibri" panose="020F0502020204030204" charset="0"/>
                <a:ea typeface="宋体" panose="02010600030101010101" pitchFamily="2" charset="-122"/>
                <a:sym typeface="+mn-ea"/>
              </a:rPr>
              <a:t>，减少1为B</a:t>
            </a:r>
            <a:r>
              <a:rPr lang="zh-CN" altLang="en-US" sz="3000" baseline="-25000">
                <a:solidFill>
                  <a:schemeClr val="bg1"/>
                </a:solidFill>
                <a:latin typeface="Calibri" panose="020F0502020204030204" charset="0"/>
                <a:ea typeface="宋体" panose="02010600030101010101" pitchFamily="2" charset="-122"/>
                <a:sym typeface="+mn-ea"/>
              </a:rPr>
              <a:t>i</a:t>
            </a:r>
            <a:r>
              <a:rPr lang="zh-CN" altLang="en-US" sz="3000">
                <a:solidFill>
                  <a:schemeClr val="bg1"/>
                </a:solidFill>
                <a:latin typeface="Calibri" panose="020F0502020204030204" charset="0"/>
                <a:ea typeface="宋体" panose="02010600030101010101" pitchFamily="2" charset="-122"/>
                <a:sym typeface="+mn-ea"/>
              </a:rPr>
              <a:t>，现指定该图的一棵生成树，求通过修改边权，使得该生成树成为图的一棵</a:t>
            </a:r>
            <a:r>
              <a:rPr lang="en-US" altLang="zh-CN" sz="3000">
                <a:solidFill>
                  <a:schemeClr val="bg1"/>
                </a:solidFill>
                <a:latin typeface="Calibri" panose="020F0502020204030204" charset="0"/>
                <a:ea typeface="宋体" panose="02010600030101010101" pitchFamily="2" charset="-122"/>
                <a:sym typeface="+mn-ea"/>
              </a:rPr>
              <a:t>MST</a:t>
            </a:r>
            <a:r>
              <a:rPr lang="zh-CN" altLang="en-US" sz="3000">
                <a:solidFill>
                  <a:schemeClr val="bg1"/>
                </a:solidFill>
                <a:latin typeface="Calibri" panose="020F0502020204030204" charset="0"/>
                <a:ea typeface="宋体" panose="02010600030101010101" pitchFamily="2" charset="-122"/>
                <a:sym typeface="+mn-ea"/>
              </a:rPr>
              <a:t>，需要付出的最少总代价</a:t>
            </a:r>
            <a:r>
              <a:rPr lang="en-US" altLang="zh-CN" sz="3000">
                <a:solidFill>
                  <a:schemeClr val="bg1"/>
                </a:solidFill>
                <a:latin typeface="Calibri" panose="020F0502020204030204" charset="0"/>
                <a:ea typeface="宋体" panose="02010600030101010101" pitchFamily="2" charset="-122"/>
                <a:sym typeface="+mn-ea"/>
              </a:rPr>
              <a:t>. N&lt;=100,M,W</a:t>
            </a:r>
            <a:r>
              <a:rPr lang="en-US" altLang="zh-CN" sz="3000" baseline="-25000">
                <a:solidFill>
                  <a:schemeClr val="bg1"/>
                </a:solidFill>
                <a:latin typeface="Calibri" panose="020F0502020204030204" charset="0"/>
                <a:ea typeface="宋体" panose="02010600030101010101" pitchFamily="2" charset="-122"/>
                <a:sym typeface="+mn-ea"/>
              </a:rPr>
              <a:t>i</a:t>
            </a:r>
            <a:r>
              <a:rPr lang="en-US" altLang="zh-CN" sz="3000">
                <a:solidFill>
                  <a:schemeClr val="bg1"/>
                </a:solidFill>
                <a:latin typeface="Calibri" panose="020F0502020204030204" charset="0"/>
                <a:ea typeface="宋体" panose="02010600030101010101" pitchFamily="2" charset="-122"/>
                <a:sym typeface="+mn-ea"/>
              </a:rPr>
              <a:t>&lt;=1k</a:t>
            </a:r>
          </a:p>
          <a:p>
            <a:pPr lvl="0" indent="601345" fontAlgn="auto">
              <a:lnSpc>
                <a:spcPct val="150000"/>
              </a:lnSpc>
            </a:pPr>
            <a:r>
              <a:rPr lang="zh-CN" altLang="en-US" sz="3000">
                <a:solidFill>
                  <a:schemeClr val="bg1"/>
                </a:solidFill>
                <a:latin typeface="Calibri" panose="020F0502020204030204" charset="0"/>
                <a:ea typeface="宋体" panose="02010600030101010101" pitchFamily="2" charset="-122"/>
                <a:sym typeface="+mn-ea"/>
              </a:rPr>
              <a:t>显然对于非树边只有增加，树边只有减少；对于每条非树边，其权值 </a:t>
            </a:r>
            <a:r>
              <a:rPr lang="en-US" altLang="zh-CN" sz="3000">
                <a:solidFill>
                  <a:schemeClr val="bg1"/>
                </a:solidFill>
                <a:latin typeface="Calibri" panose="020F0502020204030204" charset="0"/>
                <a:ea typeface="宋体" panose="02010600030101010101" pitchFamily="2" charset="-122"/>
                <a:sym typeface="+mn-ea"/>
              </a:rPr>
              <a:t>&gt;= </a:t>
            </a:r>
            <a:r>
              <a:rPr lang="zh-CN" altLang="en-US" sz="3000">
                <a:solidFill>
                  <a:schemeClr val="bg1"/>
                </a:solidFill>
                <a:latin typeface="Calibri" panose="020F0502020204030204" charset="0"/>
                <a:ea typeface="宋体" panose="02010600030101010101" pitchFamily="2" charset="-122"/>
                <a:sym typeface="+mn-ea"/>
              </a:rPr>
              <a:t>连后成环的树边的权值，以每条边改变量为变量列不等式，对偶后为标准型。</a:t>
            </a:r>
            <a:endParaRPr lang="en-US" altLang="zh-CN" sz="3000">
              <a:solidFill>
                <a:schemeClr val="bg1"/>
              </a:solidFill>
              <a:latin typeface="Calibri" panose="020F0502020204030204" charset="0"/>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98880" y="815975"/>
            <a:ext cx="8912860" cy="706755"/>
          </a:xfrm>
          <a:prstGeom prst="rect">
            <a:avLst/>
          </a:prstGeom>
          <a:noFill/>
          <a:ln w="9525">
            <a:noFill/>
            <a:miter/>
          </a:ln>
        </p:spPr>
        <p:txBody>
          <a:bodyPr wrap="square" anchor="t">
            <a:spAutoFit/>
          </a:bodyPr>
          <a:lstStyle/>
          <a:p>
            <a:pPr lvl="0"/>
            <a:r>
              <a:rPr lang="zh-CN" sz="4000">
                <a:solidFill>
                  <a:schemeClr val="bg1"/>
                </a:solidFill>
                <a:latin typeface="黑体" panose="02010609060101010101" charset="-122"/>
                <a:ea typeface="黑体" panose="02010609060101010101" charset="-122"/>
              </a:rPr>
              <a:t>线性规划定义</a:t>
            </a:r>
          </a:p>
        </p:txBody>
      </p:sp>
      <p:sp>
        <p:nvSpPr>
          <p:cNvPr id="2" name="文本框 1"/>
          <p:cNvSpPr txBox="1"/>
          <p:nvPr/>
        </p:nvSpPr>
        <p:spPr>
          <a:xfrm>
            <a:off x="1198880" y="1609090"/>
            <a:ext cx="10078720" cy="4939030"/>
          </a:xfrm>
          <a:prstGeom prst="rect">
            <a:avLst/>
          </a:prstGeom>
          <a:noFill/>
          <a:ln w="9525">
            <a:noFill/>
            <a:miter/>
          </a:ln>
        </p:spPr>
        <p:txBody>
          <a:bodyPr wrap="square" anchor="t">
            <a:spAutoFit/>
          </a:bodyPr>
          <a:lstStyle/>
          <a:p>
            <a:pPr lvl="0" indent="601345" fontAlgn="auto">
              <a:lnSpc>
                <a:spcPct val="150000"/>
              </a:lnSpc>
            </a:pPr>
            <a:endParaRPr lang="zh-CN" sz="3000">
              <a:solidFill>
                <a:schemeClr val="bg1"/>
              </a:solidFill>
              <a:latin typeface="Calibri" panose="020F0502020204030204" charset="0"/>
              <a:ea typeface="宋体" panose="02010600030101010101" pitchFamily="2" charset="-122"/>
            </a:endParaRPr>
          </a:p>
          <a:p>
            <a:pPr lvl="0" indent="601345" fontAlgn="auto">
              <a:lnSpc>
                <a:spcPct val="150000"/>
              </a:lnSpc>
            </a:pPr>
            <a:endParaRPr lang="zh-CN" sz="3000">
              <a:solidFill>
                <a:schemeClr val="bg1"/>
              </a:solidFill>
              <a:latin typeface="Calibri" panose="020F0502020204030204" charset="0"/>
              <a:ea typeface="宋体" panose="02010600030101010101" pitchFamily="2" charset="-122"/>
            </a:endParaRPr>
          </a:p>
          <a:p>
            <a:pPr lvl="0" indent="601345" fontAlgn="auto">
              <a:lnSpc>
                <a:spcPct val="150000"/>
              </a:lnSpc>
            </a:pPr>
            <a:r>
              <a:rPr lang="zh-CN" sz="3000">
                <a:solidFill>
                  <a:schemeClr val="bg1"/>
                </a:solidFill>
                <a:latin typeface="Calibri" panose="020F0502020204030204" charset="0"/>
                <a:ea typeface="宋体" panose="02010600030101010101" pitchFamily="2" charset="-122"/>
              </a:rPr>
              <a:t>若</a:t>
            </a:r>
            <a:r>
              <a:rPr lang="en-US" altLang="zh-CN" sz="3000">
                <a:solidFill>
                  <a:schemeClr val="bg1"/>
                </a:solidFill>
                <a:latin typeface="Calibri" panose="020F0502020204030204" charset="0"/>
                <a:ea typeface="宋体" panose="02010600030101010101" pitchFamily="2" charset="-122"/>
              </a:rPr>
              <a:t>b</a:t>
            </a:r>
            <a:r>
              <a:rPr lang="zh-CN" altLang="en-US" sz="3000">
                <a:solidFill>
                  <a:schemeClr val="bg1"/>
                </a:solidFill>
                <a:latin typeface="Calibri" panose="020F0502020204030204" charset="0"/>
                <a:ea typeface="宋体" panose="02010600030101010101" pitchFamily="2" charset="-122"/>
              </a:rPr>
              <a:t>是常数，</a:t>
            </a:r>
            <a:r>
              <a:rPr lang="en-US" altLang="zh-CN" sz="3000">
                <a:solidFill>
                  <a:schemeClr val="bg1"/>
                </a:solidFill>
                <a:latin typeface="Calibri" panose="020F0502020204030204" charset="0"/>
                <a:ea typeface="宋体" panose="02010600030101010101" pitchFamily="2" charset="-122"/>
              </a:rPr>
              <a:t>f</a:t>
            </a:r>
            <a:r>
              <a:rPr lang="zh-CN" altLang="en-US" sz="3000">
                <a:solidFill>
                  <a:schemeClr val="bg1"/>
                </a:solidFill>
                <a:latin typeface="Calibri" panose="020F0502020204030204" charset="0"/>
                <a:ea typeface="宋体" panose="02010600030101010101" pitchFamily="2" charset="-122"/>
              </a:rPr>
              <a:t>为函数，则</a:t>
            </a:r>
            <a:r>
              <a:rPr lang="en-US" altLang="zh-CN" sz="3000">
                <a:solidFill>
                  <a:schemeClr val="bg1"/>
                </a:solidFill>
                <a:latin typeface="Calibri" panose="020F0502020204030204" charset="0"/>
                <a:ea typeface="宋体" panose="02010600030101010101" pitchFamily="2" charset="-122"/>
              </a:rPr>
              <a:t>f(x</a:t>
            </a:r>
            <a:r>
              <a:rPr lang="en-US" altLang="zh-CN" sz="3000" baseline="-25000">
                <a:solidFill>
                  <a:schemeClr val="bg1"/>
                </a:solidFill>
                <a:latin typeface="Calibri" panose="020F0502020204030204" charset="0"/>
                <a:ea typeface="宋体" panose="02010600030101010101" pitchFamily="2" charset="-122"/>
              </a:rPr>
              <a:t>1</a:t>
            </a:r>
            <a:r>
              <a:rPr lang="en-US" altLang="zh-CN" sz="3000">
                <a:solidFill>
                  <a:schemeClr val="bg1"/>
                </a:solidFill>
                <a:latin typeface="Calibri" panose="020F0502020204030204" charset="0"/>
                <a:ea typeface="宋体" panose="02010600030101010101" pitchFamily="2" charset="-122"/>
              </a:rPr>
              <a:t>,x</a:t>
            </a:r>
            <a:r>
              <a:rPr lang="en-US" altLang="zh-CN" sz="3000" baseline="-25000">
                <a:solidFill>
                  <a:schemeClr val="bg1"/>
                </a:solidFill>
                <a:latin typeface="Calibri" panose="020F0502020204030204" charset="0"/>
                <a:ea typeface="宋体" panose="02010600030101010101" pitchFamily="2" charset="-122"/>
              </a:rPr>
              <a:t>2</a:t>
            </a:r>
            <a:r>
              <a:rPr lang="en-US" altLang="zh-CN" sz="3000">
                <a:solidFill>
                  <a:schemeClr val="bg1"/>
                </a:solidFill>
                <a:latin typeface="Calibri" panose="020F0502020204030204" charset="0"/>
                <a:ea typeface="宋体" panose="02010600030101010101" pitchFamily="2" charset="-122"/>
              </a:rPr>
              <a:t>,...,x</a:t>
            </a:r>
            <a:r>
              <a:rPr lang="en-US" altLang="zh-CN" sz="3000" baseline="-25000">
                <a:solidFill>
                  <a:schemeClr val="bg1"/>
                </a:solidFill>
                <a:latin typeface="Calibri" panose="020F0502020204030204" charset="0"/>
                <a:ea typeface="宋体" panose="02010600030101010101" pitchFamily="2" charset="-122"/>
              </a:rPr>
              <a:t>n</a:t>
            </a:r>
            <a:r>
              <a:rPr lang="en-US" altLang="zh-CN" sz="3000">
                <a:solidFill>
                  <a:schemeClr val="bg1"/>
                </a:solidFill>
                <a:latin typeface="Calibri" panose="020F0502020204030204" charset="0"/>
                <a:ea typeface="宋体" panose="02010600030101010101" pitchFamily="2" charset="-122"/>
              </a:rPr>
              <a:t>) = b </a:t>
            </a:r>
            <a:r>
              <a:rPr lang="zh-CN" altLang="en-US" sz="3000">
                <a:solidFill>
                  <a:schemeClr val="bg1"/>
                </a:solidFill>
                <a:latin typeface="Calibri" panose="020F0502020204030204" charset="0"/>
                <a:ea typeface="宋体" panose="02010600030101010101" pitchFamily="2" charset="-122"/>
              </a:rPr>
              <a:t>被称为</a:t>
            </a:r>
            <a:r>
              <a:rPr lang="zh-CN" altLang="en-US" sz="3000" b="1">
                <a:solidFill>
                  <a:schemeClr val="bg1"/>
                </a:solidFill>
                <a:latin typeface="Calibri" panose="020F0502020204030204" charset="0"/>
                <a:ea typeface="宋体" panose="02010600030101010101" pitchFamily="2" charset="-122"/>
              </a:rPr>
              <a:t>线性等式</a:t>
            </a:r>
          </a:p>
          <a:p>
            <a:pPr lvl="0" indent="601345" fontAlgn="auto">
              <a:lnSpc>
                <a:spcPct val="150000"/>
              </a:lnSpc>
            </a:pPr>
            <a:r>
              <a:rPr lang="en-US" altLang="zh-CN" sz="3000">
                <a:solidFill>
                  <a:schemeClr val="bg1"/>
                </a:solidFill>
                <a:latin typeface="Calibri" panose="020F0502020204030204" charset="0"/>
                <a:ea typeface="宋体" panose="02010600030101010101" pitchFamily="2" charset="-122"/>
                <a:sym typeface="+mn-ea"/>
              </a:rPr>
              <a:t>f(x</a:t>
            </a:r>
            <a:r>
              <a:rPr lang="en-US" altLang="zh-CN" sz="3000" baseline="-25000">
                <a:solidFill>
                  <a:schemeClr val="bg1"/>
                </a:solidFill>
                <a:latin typeface="Calibri" panose="020F0502020204030204" charset="0"/>
                <a:ea typeface="宋体" panose="02010600030101010101" pitchFamily="2" charset="-122"/>
                <a:sym typeface="+mn-ea"/>
              </a:rPr>
              <a:t>1</a:t>
            </a:r>
            <a:r>
              <a:rPr lang="en-US" altLang="zh-CN" sz="3000">
                <a:solidFill>
                  <a:schemeClr val="bg1"/>
                </a:solidFill>
                <a:latin typeface="Calibri" panose="020F0502020204030204" charset="0"/>
                <a:ea typeface="宋体" panose="02010600030101010101" pitchFamily="2" charset="-122"/>
                <a:sym typeface="+mn-ea"/>
              </a:rPr>
              <a:t>,x</a:t>
            </a:r>
            <a:r>
              <a:rPr lang="en-US" altLang="zh-CN" sz="3000" baseline="-25000">
                <a:solidFill>
                  <a:schemeClr val="bg1"/>
                </a:solidFill>
                <a:latin typeface="Calibri" panose="020F0502020204030204" charset="0"/>
                <a:ea typeface="宋体" panose="02010600030101010101" pitchFamily="2" charset="-122"/>
                <a:sym typeface="+mn-ea"/>
              </a:rPr>
              <a:t>2</a:t>
            </a:r>
            <a:r>
              <a:rPr lang="en-US" altLang="zh-CN" sz="3000">
                <a:solidFill>
                  <a:schemeClr val="bg1"/>
                </a:solidFill>
                <a:latin typeface="Calibri" panose="020F0502020204030204" charset="0"/>
                <a:ea typeface="宋体" panose="02010600030101010101" pitchFamily="2" charset="-122"/>
                <a:sym typeface="+mn-ea"/>
              </a:rPr>
              <a:t>,...,x</a:t>
            </a:r>
            <a:r>
              <a:rPr lang="en-US" altLang="zh-CN" sz="3000" baseline="-25000">
                <a:solidFill>
                  <a:schemeClr val="bg1"/>
                </a:solidFill>
                <a:latin typeface="Calibri" panose="020F0502020204030204" charset="0"/>
                <a:ea typeface="宋体" panose="02010600030101010101" pitchFamily="2" charset="-122"/>
                <a:sym typeface="+mn-ea"/>
              </a:rPr>
              <a:t>n</a:t>
            </a:r>
            <a:r>
              <a:rPr lang="en-US" altLang="zh-CN" sz="3000">
                <a:solidFill>
                  <a:schemeClr val="bg1"/>
                </a:solidFill>
                <a:latin typeface="Calibri" panose="020F0502020204030204" charset="0"/>
                <a:ea typeface="宋体" panose="02010600030101010101" pitchFamily="2" charset="-122"/>
                <a:sym typeface="+mn-ea"/>
              </a:rPr>
              <a:t>) ≤ b </a:t>
            </a:r>
            <a:r>
              <a:rPr lang="zh-CN" altLang="en-US" sz="3000">
                <a:solidFill>
                  <a:schemeClr val="bg1"/>
                </a:solidFill>
                <a:latin typeface="Calibri" panose="020F0502020204030204" charset="0"/>
                <a:ea typeface="宋体" panose="02010600030101010101" pitchFamily="2" charset="-122"/>
                <a:sym typeface="+mn-ea"/>
              </a:rPr>
              <a:t>或 </a:t>
            </a:r>
            <a:r>
              <a:rPr lang="en-US" altLang="zh-CN" sz="3000">
                <a:solidFill>
                  <a:schemeClr val="bg1"/>
                </a:solidFill>
                <a:latin typeface="Calibri" panose="020F0502020204030204" charset="0"/>
                <a:ea typeface="宋体" panose="02010600030101010101" pitchFamily="2" charset="-122"/>
                <a:sym typeface="+mn-ea"/>
              </a:rPr>
              <a:t>≥ b </a:t>
            </a:r>
            <a:r>
              <a:rPr lang="zh-CN" altLang="en-US" sz="3000">
                <a:solidFill>
                  <a:schemeClr val="bg1"/>
                </a:solidFill>
                <a:latin typeface="Calibri" panose="020F0502020204030204" charset="0"/>
                <a:ea typeface="宋体" panose="02010600030101010101" pitchFamily="2" charset="-122"/>
                <a:sym typeface="+mn-ea"/>
              </a:rPr>
              <a:t>被称为</a:t>
            </a:r>
            <a:r>
              <a:rPr lang="zh-CN" altLang="en-US" sz="3000" b="1">
                <a:solidFill>
                  <a:schemeClr val="bg1"/>
                </a:solidFill>
                <a:latin typeface="Calibri" panose="020F0502020204030204" charset="0"/>
                <a:ea typeface="宋体" panose="02010600030101010101" pitchFamily="2" charset="-122"/>
                <a:sym typeface="+mn-ea"/>
              </a:rPr>
              <a:t>线性不等式（</a:t>
            </a:r>
            <a:r>
              <a:rPr lang="zh-CN" altLang="en-US" sz="3000">
                <a:solidFill>
                  <a:schemeClr val="bg1"/>
                </a:solidFill>
                <a:latin typeface="Calibri" panose="020F0502020204030204" charset="0"/>
                <a:ea typeface="宋体" panose="02010600030101010101" pitchFamily="2" charset="-122"/>
                <a:sym typeface="+mn-ea"/>
              </a:rPr>
              <a:t>线性规划中不允许严格的不等式）以上三者均称为</a:t>
            </a:r>
            <a:r>
              <a:rPr lang="zh-CN" altLang="en-US" sz="3000" b="1">
                <a:solidFill>
                  <a:schemeClr val="bg1"/>
                </a:solidFill>
                <a:latin typeface="Calibri" panose="020F0502020204030204" charset="0"/>
                <a:ea typeface="宋体" panose="02010600030101010101" pitchFamily="2" charset="-122"/>
                <a:sym typeface="+mn-ea"/>
              </a:rPr>
              <a:t>线性约束</a:t>
            </a:r>
            <a:r>
              <a:rPr lang="zh-CN" altLang="en-US" sz="3000">
                <a:solidFill>
                  <a:schemeClr val="bg1"/>
                </a:solidFill>
                <a:latin typeface="Calibri" panose="020F0502020204030204" charset="0"/>
                <a:ea typeface="宋体" panose="02010600030101010101" pitchFamily="2" charset="-122"/>
                <a:sym typeface="+mn-ea"/>
              </a:rPr>
              <a:t>，线性规划问题是一个服从有限个线性约束的线性函数的最大或最小化问题。</a:t>
            </a:r>
          </a:p>
        </p:txBody>
      </p:sp>
      <p:pic>
        <p:nvPicPr>
          <p:cNvPr id="4" name="图片 3"/>
          <p:cNvPicPr>
            <a:picLocks noChangeAspect="1"/>
          </p:cNvPicPr>
          <p:nvPr/>
        </p:nvPicPr>
        <p:blipFill>
          <a:blip r:embed="rId2"/>
          <a:stretch>
            <a:fillRect/>
          </a:stretch>
        </p:blipFill>
        <p:spPr>
          <a:xfrm>
            <a:off x="433070" y="1609090"/>
            <a:ext cx="11405235" cy="1505585"/>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98880" y="815975"/>
            <a:ext cx="8912860" cy="706755"/>
          </a:xfrm>
          <a:prstGeom prst="rect">
            <a:avLst/>
          </a:prstGeom>
          <a:noFill/>
          <a:ln w="9525">
            <a:noFill/>
            <a:miter/>
          </a:ln>
        </p:spPr>
        <p:txBody>
          <a:bodyPr wrap="square" anchor="t">
            <a:spAutoFit/>
          </a:bodyPr>
          <a:lstStyle/>
          <a:p>
            <a:pPr lvl="0"/>
            <a:r>
              <a:rPr lang="en-US" altLang="zh-CN" sz="4000">
                <a:solidFill>
                  <a:schemeClr val="bg1"/>
                </a:solidFill>
                <a:latin typeface="黑体" panose="02010609060101010101" charset="-122"/>
                <a:ea typeface="黑体" panose="02010609060101010101" charset="-122"/>
              </a:rPr>
              <a:t>BZOJ 4842: Delight for a Cat</a:t>
            </a:r>
          </a:p>
        </p:txBody>
      </p:sp>
      <p:sp>
        <p:nvSpPr>
          <p:cNvPr id="2" name="文本框 1"/>
          <p:cNvSpPr txBox="1"/>
          <p:nvPr/>
        </p:nvSpPr>
        <p:spPr>
          <a:xfrm>
            <a:off x="1198880" y="1609090"/>
            <a:ext cx="10078720" cy="3553460"/>
          </a:xfrm>
          <a:prstGeom prst="rect">
            <a:avLst/>
          </a:prstGeom>
          <a:noFill/>
          <a:ln w="9525">
            <a:noFill/>
            <a:miter/>
          </a:ln>
        </p:spPr>
        <p:txBody>
          <a:bodyPr wrap="square" anchor="t">
            <a:spAutoFit/>
          </a:bodyPr>
          <a:lstStyle/>
          <a:p>
            <a:pPr lvl="0" indent="601345" fontAlgn="auto">
              <a:lnSpc>
                <a:spcPct val="150000"/>
              </a:lnSpc>
            </a:pPr>
            <a:r>
              <a:rPr lang="en-US" altLang="zh-CN" sz="3000">
                <a:solidFill>
                  <a:schemeClr val="bg1"/>
                </a:solidFill>
                <a:latin typeface="Calibri" panose="020F0502020204030204" charset="0"/>
                <a:ea typeface="宋体" panose="02010600030101010101" pitchFamily="2" charset="-122"/>
                <a:sym typeface="+mn-ea"/>
              </a:rPr>
              <a:t>N</a:t>
            </a:r>
            <a:r>
              <a:rPr lang="zh-CN" altLang="en-US" sz="3000">
                <a:solidFill>
                  <a:schemeClr val="bg1"/>
                </a:solidFill>
                <a:latin typeface="Calibri" panose="020F0502020204030204" charset="0"/>
                <a:ea typeface="宋体" panose="02010600030101010101" pitchFamily="2" charset="-122"/>
                <a:sym typeface="+mn-ea"/>
              </a:rPr>
              <a:t>小时中，每小时可做</a:t>
            </a:r>
            <a:r>
              <a:rPr lang="en-US" altLang="zh-CN" sz="3000">
                <a:solidFill>
                  <a:schemeClr val="bg1"/>
                </a:solidFill>
                <a:latin typeface="Calibri" panose="020F0502020204030204" charset="0"/>
                <a:ea typeface="宋体" panose="02010600030101010101" pitchFamily="2" charset="-122"/>
                <a:sym typeface="+mn-ea"/>
              </a:rPr>
              <a:t>A</a:t>
            </a:r>
            <a:r>
              <a:rPr lang="zh-CN" altLang="en-US" sz="3000">
                <a:solidFill>
                  <a:schemeClr val="bg1"/>
                </a:solidFill>
                <a:latin typeface="Calibri" panose="020F0502020204030204" charset="0"/>
                <a:ea typeface="宋体" panose="02010600030101010101" pitchFamily="2" charset="-122"/>
                <a:sym typeface="+mn-ea"/>
              </a:rPr>
              <a:t>或</a:t>
            </a:r>
            <a:r>
              <a:rPr lang="en-US" altLang="zh-CN" sz="3000">
                <a:solidFill>
                  <a:schemeClr val="bg1"/>
                </a:solidFill>
                <a:latin typeface="Calibri" panose="020F0502020204030204" charset="0"/>
                <a:ea typeface="宋体" panose="02010600030101010101" pitchFamily="2" charset="-122"/>
                <a:sym typeface="+mn-ea"/>
              </a:rPr>
              <a:t>B</a:t>
            </a:r>
            <a:r>
              <a:rPr lang="zh-CN" altLang="en-US" sz="3000">
                <a:solidFill>
                  <a:schemeClr val="bg1"/>
                </a:solidFill>
                <a:latin typeface="Calibri" panose="020F0502020204030204" charset="0"/>
                <a:ea typeface="宋体" panose="02010600030101010101" pitchFamily="2" charset="-122"/>
                <a:sym typeface="+mn-ea"/>
              </a:rPr>
              <a:t>两件事，第</a:t>
            </a:r>
            <a:r>
              <a:rPr lang="en-US" altLang="zh-CN" sz="3000">
                <a:solidFill>
                  <a:schemeClr val="bg1"/>
                </a:solidFill>
                <a:latin typeface="Calibri" panose="020F0502020204030204" charset="0"/>
                <a:ea typeface="宋体" panose="02010600030101010101" pitchFamily="2" charset="-122"/>
                <a:sym typeface="+mn-ea"/>
              </a:rPr>
              <a:t>i</a:t>
            </a:r>
            <a:r>
              <a:rPr lang="zh-CN" altLang="en-US" sz="3000">
                <a:solidFill>
                  <a:schemeClr val="bg1"/>
                </a:solidFill>
                <a:latin typeface="Calibri" panose="020F0502020204030204" charset="0"/>
                <a:ea typeface="宋体" panose="02010600030101010101" pitchFamily="2" charset="-122"/>
                <a:sym typeface="+mn-ea"/>
              </a:rPr>
              <a:t>小时做</a:t>
            </a:r>
            <a:r>
              <a:rPr lang="en-US" altLang="zh-CN" sz="3000">
                <a:solidFill>
                  <a:schemeClr val="bg1"/>
                </a:solidFill>
                <a:latin typeface="Calibri" panose="020F0502020204030204" charset="0"/>
                <a:ea typeface="宋体" panose="02010600030101010101" pitchFamily="2" charset="-122"/>
                <a:sym typeface="+mn-ea"/>
              </a:rPr>
              <a:t>A</a:t>
            </a:r>
            <a:r>
              <a:rPr lang="zh-CN" altLang="en-US" sz="3000">
                <a:solidFill>
                  <a:schemeClr val="bg1"/>
                </a:solidFill>
                <a:latin typeface="Calibri" panose="020F0502020204030204" charset="0"/>
                <a:ea typeface="宋体" panose="02010600030101010101" pitchFamily="2" charset="-122"/>
                <a:sym typeface="+mn-ea"/>
              </a:rPr>
              <a:t>收益为</a:t>
            </a:r>
            <a:r>
              <a:rPr lang="en-US" altLang="zh-CN" sz="3000">
                <a:solidFill>
                  <a:schemeClr val="bg1"/>
                </a:solidFill>
                <a:latin typeface="Calibri" panose="020F0502020204030204" charset="0"/>
                <a:ea typeface="宋体" panose="02010600030101010101" pitchFamily="2" charset="-122"/>
                <a:sym typeface="+mn-ea"/>
              </a:rPr>
              <a:t>A</a:t>
            </a:r>
            <a:r>
              <a:rPr lang="en-US" altLang="zh-CN" sz="3000" baseline="-25000">
                <a:solidFill>
                  <a:schemeClr val="bg1"/>
                </a:solidFill>
                <a:latin typeface="Calibri" panose="020F0502020204030204" charset="0"/>
                <a:ea typeface="宋体" panose="02010600030101010101" pitchFamily="2" charset="-122"/>
                <a:sym typeface="+mn-ea"/>
              </a:rPr>
              <a:t>i</a:t>
            </a:r>
            <a:r>
              <a:rPr lang="en-US" altLang="zh-CN" sz="3000">
                <a:solidFill>
                  <a:schemeClr val="bg1"/>
                </a:solidFill>
                <a:latin typeface="Calibri" panose="020F0502020204030204" charset="0"/>
                <a:ea typeface="宋体" panose="02010600030101010101" pitchFamily="2" charset="-122"/>
                <a:sym typeface="+mn-ea"/>
              </a:rPr>
              <a:t>,</a:t>
            </a:r>
            <a:r>
              <a:rPr lang="zh-CN" altLang="en-US" sz="3000">
                <a:solidFill>
                  <a:schemeClr val="bg1"/>
                </a:solidFill>
                <a:latin typeface="Calibri" panose="020F0502020204030204" charset="0"/>
                <a:ea typeface="宋体" panose="02010600030101010101" pitchFamily="2" charset="-122"/>
                <a:sym typeface="+mn-ea"/>
              </a:rPr>
              <a:t>做</a:t>
            </a:r>
            <a:r>
              <a:rPr lang="en-US" altLang="zh-CN" sz="3000">
                <a:solidFill>
                  <a:schemeClr val="bg1"/>
                </a:solidFill>
                <a:latin typeface="Calibri" panose="020F0502020204030204" charset="0"/>
                <a:ea typeface="宋体" panose="02010600030101010101" pitchFamily="2" charset="-122"/>
                <a:sym typeface="+mn-ea"/>
              </a:rPr>
              <a:t>B</a:t>
            </a:r>
            <a:r>
              <a:rPr lang="zh-CN" altLang="en-US" sz="3000">
                <a:solidFill>
                  <a:schemeClr val="bg1"/>
                </a:solidFill>
                <a:latin typeface="Calibri" panose="020F0502020204030204" charset="0"/>
                <a:ea typeface="宋体" panose="02010600030101010101" pitchFamily="2" charset="-122"/>
                <a:sym typeface="+mn-ea"/>
              </a:rPr>
              <a:t>收益为</a:t>
            </a:r>
            <a:r>
              <a:rPr lang="en-US" altLang="zh-CN" sz="3000">
                <a:solidFill>
                  <a:schemeClr val="bg1"/>
                </a:solidFill>
                <a:latin typeface="Calibri" panose="020F0502020204030204" charset="0"/>
                <a:ea typeface="宋体" panose="02010600030101010101" pitchFamily="2" charset="-122"/>
                <a:sym typeface="+mn-ea"/>
              </a:rPr>
              <a:t>B</a:t>
            </a:r>
            <a:r>
              <a:rPr lang="en-US" altLang="zh-CN" sz="3000" baseline="-25000">
                <a:solidFill>
                  <a:schemeClr val="bg1"/>
                </a:solidFill>
                <a:latin typeface="Calibri" panose="020F0502020204030204" charset="0"/>
                <a:ea typeface="宋体" panose="02010600030101010101" pitchFamily="2" charset="-122"/>
                <a:sym typeface="+mn-ea"/>
              </a:rPr>
              <a:t>i</a:t>
            </a:r>
            <a:r>
              <a:rPr lang="zh-CN" altLang="en-US" sz="3000">
                <a:solidFill>
                  <a:schemeClr val="bg1"/>
                </a:solidFill>
                <a:latin typeface="Calibri" panose="020F0502020204030204" charset="0"/>
                <a:ea typeface="宋体" panose="02010600030101010101" pitchFamily="2" charset="-122"/>
                <a:sym typeface="+mn-ea"/>
              </a:rPr>
              <a:t>，其中任意连续</a:t>
            </a:r>
            <a:r>
              <a:rPr lang="en-US" altLang="zh-CN" sz="3000">
                <a:solidFill>
                  <a:schemeClr val="bg1"/>
                </a:solidFill>
                <a:latin typeface="Calibri" panose="020F0502020204030204" charset="0"/>
                <a:ea typeface="宋体" panose="02010600030101010101" pitchFamily="2" charset="-122"/>
                <a:sym typeface="+mn-ea"/>
              </a:rPr>
              <a:t>k</a:t>
            </a:r>
            <a:r>
              <a:rPr lang="zh-CN" altLang="en-US" sz="3000">
                <a:solidFill>
                  <a:schemeClr val="bg1"/>
                </a:solidFill>
                <a:latin typeface="Calibri" panose="020F0502020204030204" charset="0"/>
                <a:ea typeface="宋体" panose="02010600030101010101" pitchFamily="2" charset="-122"/>
                <a:sym typeface="+mn-ea"/>
              </a:rPr>
              <a:t>小时必须至少做</a:t>
            </a:r>
            <a:r>
              <a:rPr lang="en-US" altLang="zh-CN" sz="3000">
                <a:solidFill>
                  <a:schemeClr val="bg1"/>
                </a:solidFill>
                <a:latin typeface="Calibri" panose="020F0502020204030204" charset="0"/>
                <a:ea typeface="宋体" panose="02010600030101010101" pitchFamily="2" charset="-122"/>
                <a:sym typeface="+mn-ea"/>
              </a:rPr>
              <a:t>t1</a:t>
            </a:r>
            <a:r>
              <a:rPr lang="zh-CN" altLang="en-US" sz="3000">
                <a:solidFill>
                  <a:schemeClr val="bg1"/>
                </a:solidFill>
                <a:latin typeface="Calibri" panose="020F0502020204030204" charset="0"/>
                <a:ea typeface="宋体" panose="02010600030101010101" pitchFamily="2" charset="-122"/>
                <a:sym typeface="+mn-ea"/>
              </a:rPr>
              <a:t>次</a:t>
            </a:r>
            <a:r>
              <a:rPr lang="en-US" altLang="zh-CN" sz="3000">
                <a:solidFill>
                  <a:schemeClr val="bg1"/>
                </a:solidFill>
                <a:latin typeface="Calibri" panose="020F0502020204030204" charset="0"/>
                <a:ea typeface="宋体" panose="02010600030101010101" pitchFamily="2" charset="-122"/>
                <a:sym typeface="+mn-ea"/>
              </a:rPr>
              <a:t>A,t2</a:t>
            </a:r>
            <a:r>
              <a:rPr lang="zh-CN" altLang="en-US" sz="3000">
                <a:solidFill>
                  <a:schemeClr val="bg1"/>
                </a:solidFill>
                <a:latin typeface="Calibri" panose="020F0502020204030204" charset="0"/>
                <a:ea typeface="宋体" panose="02010600030101010101" pitchFamily="2" charset="-122"/>
                <a:sym typeface="+mn-ea"/>
              </a:rPr>
              <a:t>次</a:t>
            </a:r>
            <a:r>
              <a:rPr lang="en-US" altLang="zh-CN" sz="3000">
                <a:solidFill>
                  <a:schemeClr val="bg1"/>
                </a:solidFill>
                <a:latin typeface="Calibri" panose="020F0502020204030204" charset="0"/>
                <a:ea typeface="宋体" panose="02010600030101010101" pitchFamily="2" charset="-122"/>
                <a:sym typeface="+mn-ea"/>
              </a:rPr>
              <a:t>B</a:t>
            </a:r>
            <a:r>
              <a:rPr lang="zh-CN" altLang="en-US" sz="3000">
                <a:solidFill>
                  <a:schemeClr val="bg1"/>
                </a:solidFill>
                <a:latin typeface="Calibri" panose="020F0502020204030204" charset="0"/>
                <a:ea typeface="宋体" panose="02010600030101010101" pitchFamily="2" charset="-122"/>
                <a:sym typeface="+mn-ea"/>
              </a:rPr>
              <a:t>，求最大收益。</a:t>
            </a:r>
          </a:p>
          <a:p>
            <a:pPr lvl="0" indent="601345" fontAlgn="auto">
              <a:lnSpc>
                <a:spcPct val="150000"/>
              </a:lnSpc>
            </a:pPr>
            <a:r>
              <a:rPr lang="zh-CN" altLang="en-US" sz="3000">
                <a:solidFill>
                  <a:schemeClr val="bg1"/>
                </a:solidFill>
                <a:latin typeface="Calibri" panose="020F0502020204030204" charset="0"/>
                <a:ea typeface="宋体" panose="02010600030101010101" pitchFamily="2" charset="-122"/>
                <a:sym typeface="+mn-ea"/>
              </a:rPr>
              <a:t>设 </a:t>
            </a:r>
            <a:r>
              <a:rPr lang="en-US" altLang="zh-CN" sz="3000">
                <a:solidFill>
                  <a:schemeClr val="bg1"/>
                </a:solidFill>
                <a:latin typeface="Calibri" panose="020F0502020204030204" charset="0"/>
                <a:ea typeface="宋体" panose="02010600030101010101" pitchFamily="2" charset="-122"/>
                <a:sym typeface="+mn-ea"/>
              </a:rPr>
              <a:t>x</a:t>
            </a:r>
            <a:r>
              <a:rPr lang="en-US" altLang="zh-CN" sz="3000" baseline="-25000">
                <a:solidFill>
                  <a:schemeClr val="bg1"/>
                </a:solidFill>
                <a:latin typeface="Calibri" panose="020F0502020204030204" charset="0"/>
                <a:ea typeface="宋体" panose="02010600030101010101" pitchFamily="2" charset="-122"/>
                <a:sym typeface="+mn-ea"/>
              </a:rPr>
              <a:t>i</a:t>
            </a:r>
            <a:r>
              <a:rPr lang="en-US" altLang="zh-CN" sz="3000">
                <a:solidFill>
                  <a:schemeClr val="bg1"/>
                </a:solidFill>
                <a:latin typeface="Calibri" panose="020F0502020204030204" charset="0"/>
                <a:ea typeface="宋体" panose="02010600030101010101" pitchFamily="2" charset="-122"/>
                <a:sym typeface="+mn-ea"/>
              </a:rPr>
              <a:t>=0 </a:t>
            </a:r>
            <a:r>
              <a:rPr lang="zh-CN" altLang="en-US" sz="3000">
                <a:solidFill>
                  <a:schemeClr val="bg1"/>
                </a:solidFill>
                <a:latin typeface="Calibri" panose="020F0502020204030204" charset="0"/>
                <a:ea typeface="宋体" panose="02010600030101010101" pitchFamily="2" charset="-122"/>
                <a:sym typeface="+mn-ea"/>
              </a:rPr>
              <a:t>表示第</a:t>
            </a:r>
            <a:r>
              <a:rPr lang="en-US" altLang="zh-CN" sz="3000">
                <a:solidFill>
                  <a:schemeClr val="bg1"/>
                </a:solidFill>
                <a:latin typeface="Calibri" panose="020F0502020204030204" charset="0"/>
                <a:ea typeface="宋体" panose="02010600030101010101" pitchFamily="2" charset="-122"/>
                <a:sym typeface="+mn-ea"/>
              </a:rPr>
              <a:t>i</a:t>
            </a:r>
            <a:r>
              <a:rPr lang="zh-CN" altLang="en-US" sz="3000">
                <a:solidFill>
                  <a:schemeClr val="bg1"/>
                </a:solidFill>
                <a:latin typeface="Calibri" panose="020F0502020204030204" charset="0"/>
                <a:ea typeface="宋体" panose="02010600030101010101" pitchFamily="2" charset="-122"/>
                <a:sym typeface="+mn-ea"/>
              </a:rPr>
              <a:t>天做</a:t>
            </a:r>
            <a:r>
              <a:rPr lang="en-US" altLang="zh-CN" sz="3000">
                <a:solidFill>
                  <a:schemeClr val="bg1"/>
                </a:solidFill>
                <a:latin typeface="Calibri" panose="020F0502020204030204" charset="0"/>
                <a:ea typeface="宋体" panose="02010600030101010101" pitchFamily="2" charset="-122"/>
                <a:sym typeface="+mn-ea"/>
              </a:rPr>
              <a:t>A</a:t>
            </a:r>
            <a:r>
              <a:rPr lang="zh-CN" altLang="en-US" sz="3000">
                <a:solidFill>
                  <a:schemeClr val="bg1"/>
                </a:solidFill>
                <a:latin typeface="Calibri" panose="020F0502020204030204" charset="0"/>
                <a:ea typeface="宋体" panose="02010600030101010101" pitchFamily="2" charset="-122"/>
                <a:sym typeface="+mn-ea"/>
              </a:rPr>
              <a:t>，</a:t>
            </a:r>
            <a:r>
              <a:rPr lang="en-US" altLang="zh-CN" sz="3000">
                <a:solidFill>
                  <a:schemeClr val="bg1"/>
                </a:solidFill>
                <a:latin typeface="Calibri" panose="020F0502020204030204" charset="0"/>
                <a:ea typeface="宋体" panose="02010600030101010101" pitchFamily="2" charset="-122"/>
                <a:sym typeface="+mn-ea"/>
              </a:rPr>
              <a:t>x</a:t>
            </a:r>
            <a:r>
              <a:rPr lang="en-US" altLang="zh-CN" sz="3000" baseline="-25000">
                <a:solidFill>
                  <a:schemeClr val="bg1"/>
                </a:solidFill>
                <a:latin typeface="Calibri" panose="020F0502020204030204" charset="0"/>
                <a:ea typeface="宋体" panose="02010600030101010101" pitchFamily="2" charset="-122"/>
                <a:sym typeface="+mn-ea"/>
              </a:rPr>
              <a:t>i</a:t>
            </a:r>
            <a:r>
              <a:rPr lang="en-US" altLang="zh-CN" sz="3000">
                <a:solidFill>
                  <a:schemeClr val="bg1"/>
                </a:solidFill>
                <a:latin typeface="Calibri" panose="020F0502020204030204" charset="0"/>
                <a:ea typeface="宋体" panose="02010600030101010101" pitchFamily="2" charset="-122"/>
                <a:sym typeface="+mn-ea"/>
              </a:rPr>
              <a:t>=1</a:t>
            </a:r>
            <a:r>
              <a:rPr lang="zh-CN" altLang="en-US" sz="3000">
                <a:solidFill>
                  <a:schemeClr val="bg1"/>
                </a:solidFill>
                <a:latin typeface="Calibri" panose="020F0502020204030204" charset="0"/>
                <a:ea typeface="宋体" panose="02010600030101010101" pitchFamily="2" charset="-122"/>
                <a:sym typeface="+mn-ea"/>
              </a:rPr>
              <a:t>表示第</a:t>
            </a:r>
            <a:r>
              <a:rPr lang="en-US" altLang="zh-CN" sz="3000">
                <a:solidFill>
                  <a:schemeClr val="bg1"/>
                </a:solidFill>
                <a:latin typeface="Calibri" panose="020F0502020204030204" charset="0"/>
                <a:ea typeface="宋体" panose="02010600030101010101" pitchFamily="2" charset="-122"/>
                <a:sym typeface="+mn-ea"/>
              </a:rPr>
              <a:t>i</a:t>
            </a:r>
            <a:r>
              <a:rPr lang="zh-CN" altLang="en-US" sz="3000">
                <a:solidFill>
                  <a:schemeClr val="bg1"/>
                </a:solidFill>
                <a:latin typeface="Calibri" panose="020F0502020204030204" charset="0"/>
                <a:ea typeface="宋体" panose="02010600030101010101" pitchFamily="2" charset="-122"/>
                <a:sym typeface="+mn-ea"/>
              </a:rPr>
              <a:t>天做</a:t>
            </a:r>
            <a:r>
              <a:rPr lang="en-US" altLang="zh-CN" sz="3000">
                <a:solidFill>
                  <a:schemeClr val="bg1"/>
                </a:solidFill>
                <a:latin typeface="Calibri" panose="020F0502020204030204" charset="0"/>
                <a:ea typeface="宋体" panose="02010600030101010101" pitchFamily="2" charset="-122"/>
                <a:sym typeface="+mn-ea"/>
              </a:rPr>
              <a:t>B</a:t>
            </a:r>
            <a:r>
              <a:rPr lang="zh-CN" altLang="en-US" sz="3000">
                <a:solidFill>
                  <a:schemeClr val="bg1"/>
                </a:solidFill>
                <a:latin typeface="Calibri" panose="020F0502020204030204" charset="0"/>
                <a:ea typeface="宋体" panose="02010600030101010101" pitchFamily="2" charset="-122"/>
                <a:sym typeface="+mn-ea"/>
              </a:rPr>
              <a:t>，</a:t>
            </a:r>
            <a:r>
              <a:rPr lang="en-US" altLang="zh-CN" sz="3000">
                <a:solidFill>
                  <a:schemeClr val="bg1"/>
                </a:solidFill>
                <a:latin typeface="Calibri" panose="020F0502020204030204" charset="0"/>
                <a:ea typeface="宋体" panose="02010600030101010101" pitchFamily="2" charset="-122"/>
                <a:sym typeface="+mn-ea"/>
              </a:rPr>
              <a:t>ans = ∑x</a:t>
            </a:r>
            <a:r>
              <a:rPr lang="en-US" altLang="zh-CN" sz="3000" baseline="-25000">
                <a:solidFill>
                  <a:schemeClr val="bg1"/>
                </a:solidFill>
                <a:latin typeface="Calibri" panose="020F0502020204030204" charset="0"/>
                <a:ea typeface="宋体" panose="02010600030101010101" pitchFamily="2" charset="-122"/>
                <a:sym typeface="+mn-ea"/>
              </a:rPr>
              <a:t>i</a:t>
            </a:r>
            <a:r>
              <a:rPr lang="en-US" altLang="zh-CN" sz="3000">
                <a:solidFill>
                  <a:schemeClr val="bg1"/>
                </a:solidFill>
                <a:latin typeface="Calibri" panose="020F0502020204030204" charset="0"/>
                <a:ea typeface="宋体" panose="02010600030101010101" pitchFamily="2" charset="-122"/>
                <a:sym typeface="+mn-ea"/>
              </a:rPr>
              <a:t>(B</a:t>
            </a:r>
            <a:r>
              <a:rPr lang="en-US" altLang="zh-CN" sz="3000" baseline="-25000">
                <a:solidFill>
                  <a:schemeClr val="bg1"/>
                </a:solidFill>
                <a:latin typeface="Calibri" panose="020F0502020204030204" charset="0"/>
                <a:ea typeface="宋体" panose="02010600030101010101" pitchFamily="2" charset="-122"/>
                <a:sym typeface="+mn-ea"/>
              </a:rPr>
              <a:t>i</a:t>
            </a:r>
            <a:r>
              <a:rPr lang="en-US" altLang="zh-CN" sz="3000">
                <a:solidFill>
                  <a:schemeClr val="bg1"/>
                </a:solidFill>
                <a:latin typeface="Calibri" panose="020F0502020204030204" charset="0"/>
                <a:ea typeface="宋体" panose="02010600030101010101" pitchFamily="2" charset="-122"/>
                <a:sym typeface="+mn-ea"/>
              </a:rPr>
              <a:t>-A</a:t>
            </a:r>
            <a:r>
              <a:rPr lang="en-US" altLang="zh-CN" sz="3000" baseline="-25000">
                <a:solidFill>
                  <a:schemeClr val="bg1"/>
                </a:solidFill>
                <a:latin typeface="Calibri" panose="020F0502020204030204" charset="0"/>
                <a:ea typeface="宋体" panose="02010600030101010101" pitchFamily="2" charset="-122"/>
                <a:sym typeface="+mn-ea"/>
              </a:rPr>
              <a:t>i</a:t>
            </a:r>
            <a:r>
              <a:rPr lang="en-US" altLang="zh-CN" sz="3000">
                <a:solidFill>
                  <a:schemeClr val="bg1"/>
                </a:solidFill>
                <a:latin typeface="Calibri" panose="020F0502020204030204" charset="0"/>
                <a:ea typeface="宋体" panose="02010600030101010101" pitchFamily="2" charset="-122"/>
                <a:sym typeface="+mn-ea"/>
              </a:rPr>
              <a:t>) + ∑A</a:t>
            </a:r>
            <a:r>
              <a:rPr lang="en-US" altLang="zh-CN" sz="3000" baseline="-25000">
                <a:solidFill>
                  <a:schemeClr val="bg1"/>
                </a:solidFill>
                <a:latin typeface="Calibri" panose="020F0502020204030204" charset="0"/>
                <a:ea typeface="宋体" panose="02010600030101010101" pitchFamily="2" charset="-122"/>
                <a:sym typeface="+mn-ea"/>
              </a:rPr>
              <a:t>i</a:t>
            </a:r>
            <a:r>
              <a:rPr lang="zh-CN" altLang="en-US" sz="3000">
                <a:solidFill>
                  <a:schemeClr val="bg1"/>
                </a:solidFill>
                <a:latin typeface="Calibri" panose="020F0502020204030204" charset="0"/>
                <a:ea typeface="宋体" panose="02010600030101010101" pitchFamily="2" charset="-122"/>
                <a:sym typeface="+mn-ea"/>
              </a:rPr>
              <a:t>。单纯形裸题。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8880" y="1609090"/>
            <a:ext cx="10078720" cy="5077460"/>
          </a:xfrm>
          <a:prstGeom prst="rect">
            <a:avLst/>
          </a:prstGeom>
          <a:noFill/>
          <a:ln w="9525">
            <a:noFill/>
            <a:miter/>
          </a:ln>
        </p:spPr>
        <p:txBody>
          <a:bodyPr wrap="square" anchor="t">
            <a:spAutoFit/>
          </a:bodyPr>
          <a:lstStyle/>
          <a:p>
            <a:pPr lvl="0" indent="601345" fontAlgn="auto">
              <a:lnSpc>
                <a:spcPct val="150000"/>
              </a:lnSpc>
            </a:pPr>
            <a:r>
              <a:rPr lang="zh-CN" sz="2700">
                <a:solidFill>
                  <a:schemeClr val="bg1"/>
                </a:solidFill>
                <a:latin typeface="Calibri" panose="020F0502020204030204" charset="0"/>
                <a:ea typeface="宋体" panose="02010600030101010101" pitchFamily="2" charset="-122"/>
                <a:sym typeface="+mn-ea"/>
              </a:rPr>
              <a:t>且慢，</a:t>
            </a:r>
            <a:r>
              <a:rPr lang="zh-CN" altLang="en-US" sz="2700">
                <a:solidFill>
                  <a:schemeClr val="bg1"/>
                </a:solidFill>
                <a:latin typeface="Calibri" panose="020F0502020204030204" charset="0"/>
                <a:ea typeface="宋体" panose="02010600030101010101" pitchFamily="2" charset="-122"/>
                <a:sym typeface="+mn-ea"/>
              </a:rPr>
              <a:t>实际上我们默认了</a:t>
            </a:r>
            <a:r>
              <a:rPr lang="en-US" sz="2700">
                <a:solidFill>
                  <a:schemeClr val="bg1"/>
                </a:solidFill>
                <a:latin typeface="Calibri" panose="020F0502020204030204" charset="0"/>
                <a:ea typeface="宋体" panose="02010600030101010101" pitchFamily="2" charset="-122"/>
                <a:sym typeface="+mn-ea"/>
              </a:rPr>
              <a:t>x</a:t>
            </a:r>
            <a:r>
              <a:rPr lang="en-US" sz="2700" baseline="-25000">
                <a:solidFill>
                  <a:schemeClr val="bg1"/>
                </a:solidFill>
                <a:latin typeface="Calibri" panose="020F0502020204030204" charset="0"/>
                <a:ea typeface="宋体" panose="02010600030101010101" pitchFamily="2" charset="-122"/>
                <a:sym typeface="+mn-ea"/>
              </a:rPr>
              <a:t>i</a:t>
            </a:r>
            <a:r>
              <a:rPr lang="zh-CN" altLang="en-US" sz="2700">
                <a:solidFill>
                  <a:schemeClr val="bg1"/>
                </a:solidFill>
                <a:latin typeface="Calibri" panose="020F0502020204030204" charset="0"/>
                <a:ea typeface="宋体" panose="02010600030101010101" pitchFamily="2" charset="-122"/>
                <a:sym typeface="+mn-ea"/>
              </a:rPr>
              <a:t>为实数，为什么单纯形一定能给出整数解？</a:t>
            </a:r>
          </a:p>
          <a:p>
            <a:pPr lvl="0" indent="601345" fontAlgn="auto">
              <a:lnSpc>
                <a:spcPct val="150000"/>
              </a:lnSpc>
            </a:pPr>
            <a:r>
              <a:rPr lang="zh-CN" altLang="en-US" sz="2700">
                <a:solidFill>
                  <a:schemeClr val="bg1"/>
                </a:solidFill>
                <a:latin typeface="Calibri" panose="020F0502020204030204" charset="0"/>
                <a:ea typeface="宋体" panose="02010600030101010101" pitchFamily="2" charset="-122"/>
                <a:sym typeface="+mn-ea"/>
              </a:rPr>
              <a:t>单纯形当然不能保证（这就是该算法玄学的另一处表现）但我们还能抢救一下：</a:t>
            </a:r>
          </a:p>
          <a:p>
            <a:pPr lvl="0" indent="601345" fontAlgn="auto">
              <a:lnSpc>
                <a:spcPct val="150000"/>
              </a:lnSpc>
            </a:pPr>
            <a:r>
              <a:rPr lang="zh-CN" sz="2700">
                <a:solidFill>
                  <a:schemeClr val="bg1"/>
                </a:solidFill>
                <a:latin typeface="Calibri" panose="020F0502020204030204" charset="0"/>
                <a:ea typeface="宋体" panose="02010600030101010101" pitchFamily="2" charset="-122"/>
                <a:sym typeface="+mn-ea"/>
              </a:rPr>
              <a:t>如果矩阵</a:t>
            </a:r>
            <a:r>
              <a:rPr lang="en-US" altLang="zh-CN" sz="2700">
                <a:solidFill>
                  <a:schemeClr val="bg1"/>
                </a:solidFill>
                <a:latin typeface="Calibri" panose="020F0502020204030204" charset="0"/>
                <a:ea typeface="宋体" panose="02010600030101010101" pitchFamily="2" charset="-122"/>
                <a:sym typeface="+mn-ea"/>
              </a:rPr>
              <a:t>A</a:t>
            </a:r>
            <a:r>
              <a:rPr lang="zh-CN" sz="2700">
                <a:solidFill>
                  <a:schemeClr val="bg1"/>
                </a:solidFill>
                <a:latin typeface="Calibri" panose="020F0502020204030204" charset="0"/>
                <a:ea typeface="宋体" panose="02010600030101010101" pitchFamily="2" charset="-122"/>
                <a:sym typeface="+mn-ea"/>
              </a:rPr>
              <a:t>的任意阶子式（任取</a:t>
            </a:r>
            <a:r>
              <a:rPr lang="en-US" altLang="zh-CN" sz="2700">
                <a:solidFill>
                  <a:schemeClr val="bg1"/>
                </a:solidFill>
                <a:latin typeface="Calibri" panose="020F0502020204030204" charset="0"/>
                <a:ea typeface="宋体" panose="02010600030101010101" pitchFamily="2" charset="-122"/>
                <a:sym typeface="+mn-ea"/>
              </a:rPr>
              <a:t>k</a:t>
            </a:r>
            <a:r>
              <a:rPr lang="zh-CN" altLang="en-US" sz="2700">
                <a:solidFill>
                  <a:schemeClr val="bg1"/>
                </a:solidFill>
                <a:latin typeface="Calibri" panose="020F0502020204030204" charset="0"/>
                <a:ea typeface="宋体" panose="02010600030101010101" pitchFamily="2" charset="-122"/>
                <a:sym typeface="+mn-ea"/>
              </a:rPr>
              <a:t>行</a:t>
            </a:r>
            <a:r>
              <a:rPr lang="en-US" altLang="zh-CN" sz="2700">
                <a:solidFill>
                  <a:schemeClr val="bg1"/>
                </a:solidFill>
                <a:latin typeface="Calibri" panose="020F0502020204030204" charset="0"/>
                <a:ea typeface="宋体" panose="02010600030101010101" pitchFamily="2" charset="-122"/>
                <a:sym typeface="+mn-ea"/>
              </a:rPr>
              <a:t>k</a:t>
            </a:r>
            <a:r>
              <a:rPr lang="zh-CN" altLang="en-US" sz="2700">
                <a:solidFill>
                  <a:schemeClr val="bg1"/>
                </a:solidFill>
                <a:latin typeface="Calibri" panose="020F0502020204030204" charset="0"/>
                <a:ea typeface="宋体" panose="02010600030101010101" pitchFamily="2" charset="-122"/>
                <a:sym typeface="+mn-ea"/>
              </a:rPr>
              <a:t>列所成矩阵的行列式）</a:t>
            </a:r>
            <a:r>
              <a:rPr lang="zh-CN" sz="2700">
                <a:solidFill>
                  <a:schemeClr val="bg1"/>
                </a:solidFill>
                <a:latin typeface="Calibri" panose="020F0502020204030204" charset="0"/>
                <a:ea typeface="宋体" panose="02010600030101010101" pitchFamily="2" charset="-122"/>
                <a:sym typeface="+mn-ea"/>
              </a:rPr>
              <a:t> </a:t>
            </a:r>
            <a:r>
              <a:rPr lang="en-US" altLang="zh-CN" sz="2700">
                <a:solidFill>
                  <a:schemeClr val="bg1"/>
                </a:solidFill>
                <a:latin typeface="Calibri" panose="020F0502020204030204" charset="0"/>
                <a:ea typeface="宋体" panose="02010600030101010101" pitchFamily="2" charset="-122"/>
                <a:sym typeface="+mn-ea"/>
              </a:rPr>
              <a:t>= 1,0,-1</a:t>
            </a:r>
            <a:r>
              <a:rPr lang="zh-CN" altLang="en-US" sz="2700">
                <a:solidFill>
                  <a:schemeClr val="bg1"/>
                </a:solidFill>
                <a:latin typeface="Calibri" panose="020F0502020204030204" charset="0"/>
                <a:ea typeface="宋体" panose="02010600030101010101" pitchFamily="2" charset="-122"/>
                <a:sym typeface="+mn-ea"/>
              </a:rPr>
              <a:t>，则称</a:t>
            </a:r>
            <a:r>
              <a:rPr lang="en-US" altLang="zh-CN" sz="2700">
                <a:solidFill>
                  <a:schemeClr val="bg1"/>
                </a:solidFill>
                <a:latin typeface="Calibri" panose="020F0502020204030204" charset="0"/>
                <a:ea typeface="宋体" panose="02010600030101010101" pitchFamily="2" charset="-122"/>
                <a:sym typeface="+mn-ea"/>
              </a:rPr>
              <a:t>A</a:t>
            </a:r>
            <a:r>
              <a:rPr lang="zh-CN" altLang="en-US" sz="2700">
                <a:solidFill>
                  <a:schemeClr val="bg1"/>
                </a:solidFill>
                <a:latin typeface="Calibri" panose="020F0502020204030204" charset="0"/>
                <a:ea typeface="宋体" panose="02010600030101010101" pitchFamily="2" charset="-122"/>
                <a:sym typeface="+mn-ea"/>
              </a:rPr>
              <a:t>为全幺模矩阵。</a:t>
            </a:r>
          </a:p>
          <a:p>
            <a:pPr lvl="0" indent="601345" fontAlgn="auto">
              <a:lnSpc>
                <a:spcPct val="150000"/>
              </a:lnSpc>
            </a:pPr>
            <a:r>
              <a:rPr lang="zh-CN" altLang="en-US" sz="2700">
                <a:solidFill>
                  <a:schemeClr val="bg1"/>
                </a:solidFill>
                <a:latin typeface="Calibri" panose="020F0502020204030204" charset="0"/>
                <a:ea typeface="宋体" panose="02010600030101010101" pitchFamily="2" charset="-122"/>
                <a:sym typeface="+mn-ea"/>
              </a:rPr>
              <a:t>若整数线性规划的系数矩阵为全幺模矩阵，且</a:t>
            </a:r>
            <a:r>
              <a:rPr lang="en-US" altLang="zh-CN" sz="2700">
                <a:solidFill>
                  <a:schemeClr val="bg1"/>
                </a:solidFill>
                <a:latin typeface="Calibri" panose="020F0502020204030204" charset="0"/>
                <a:ea typeface="宋体" panose="02010600030101010101" pitchFamily="2" charset="-122"/>
                <a:sym typeface="+mn-ea"/>
              </a:rPr>
              <a:t>b</a:t>
            </a:r>
            <a:r>
              <a:rPr lang="en-US" altLang="zh-CN" sz="2700" baseline="-25000">
                <a:solidFill>
                  <a:schemeClr val="bg1"/>
                </a:solidFill>
                <a:latin typeface="Calibri" panose="020F0502020204030204" charset="0"/>
                <a:ea typeface="宋体" panose="02010600030101010101" pitchFamily="2" charset="-122"/>
                <a:sym typeface="+mn-ea"/>
              </a:rPr>
              <a:t>i</a:t>
            </a:r>
            <a:r>
              <a:rPr lang="zh-CN" altLang="en-US" sz="2700">
                <a:solidFill>
                  <a:schemeClr val="bg1"/>
                </a:solidFill>
                <a:latin typeface="Calibri" panose="020F0502020204030204" charset="0"/>
                <a:ea typeface="宋体" panose="02010600030101010101" pitchFamily="2" charset="-122"/>
                <a:sym typeface="+mn-ea"/>
              </a:rPr>
              <a:t>也为整数，则可通过求普通线性规划的方式求其整数解</a:t>
            </a:r>
          </a:p>
        </p:txBody>
      </p:sp>
      <p:sp>
        <p:nvSpPr>
          <p:cNvPr id="3" name="文本框 2"/>
          <p:cNvSpPr txBox="1"/>
          <p:nvPr/>
        </p:nvSpPr>
        <p:spPr>
          <a:xfrm>
            <a:off x="1198880" y="815975"/>
            <a:ext cx="8912860" cy="706755"/>
          </a:xfrm>
          <a:prstGeom prst="rect">
            <a:avLst/>
          </a:prstGeom>
          <a:noFill/>
          <a:ln w="9525">
            <a:noFill/>
            <a:miter/>
          </a:ln>
        </p:spPr>
        <p:txBody>
          <a:bodyPr wrap="square" anchor="t">
            <a:spAutoFit/>
          </a:bodyPr>
          <a:lstStyle/>
          <a:p>
            <a:pPr lvl="0"/>
            <a:r>
              <a:rPr lang="zh-CN" altLang="en-US" sz="4000">
                <a:solidFill>
                  <a:schemeClr val="bg1"/>
                </a:solidFill>
                <a:latin typeface="黑体" panose="02010609060101010101" charset="-122"/>
                <a:ea typeface="黑体" panose="02010609060101010101" charset="-122"/>
              </a:rPr>
              <a:t>全幺模矩阵</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98880" y="815975"/>
            <a:ext cx="8912860" cy="706755"/>
          </a:xfrm>
          <a:prstGeom prst="rect">
            <a:avLst/>
          </a:prstGeom>
          <a:noFill/>
          <a:ln w="9525">
            <a:noFill/>
            <a:miter/>
          </a:ln>
        </p:spPr>
        <p:txBody>
          <a:bodyPr wrap="square" anchor="t">
            <a:spAutoFit/>
          </a:bodyPr>
          <a:lstStyle/>
          <a:p>
            <a:pPr lvl="0"/>
            <a:r>
              <a:rPr lang="zh-CN" altLang="en-US" sz="4000">
                <a:solidFill>
                  <a:schemeClr val="bg1"/>
                </a:solidFill>
                <a:latin typeface="黑体" panose="02010609060101010101" charset="-122"/>
                <a:ea typeface="黑体" panose="02010609060101010101" charset="-122"/>
              </a:rPr>
              <a:t>全幺模矩阵</a:t>
            </a:r>
          </a:p>
        </p:txBody>
      </p:sp>
      <p:sp>
        <p:nvSpPr>
          <p:cNvPr id="2" name="文本框 1"/>
          <p:cNvSpPr txBox="1"/>
          <p:nvPr/>
        </p:nvSpPr>
        <p:spPr>
          <a:xfrm>
            <a:off x="1198880" y="1609090"/>
            <a:ext cx="10222865" cy="4939030"/>
          </a:xfrm>
          <a:prstGeom prst="rect">
            <a:avLst/>
          </a:prstGeom>
          <a:noFill/>
          <a:ln w="9525">
            <a:noFill/>
            <a:miter/>
          </a:ln>
        </p:spPr>
        <p:txBody>
          <a:bodyPr wrap="square" anchor="t">
            <a:spAutoFit/>
          </a:bodyPr>
          <a:lstStyle/>
          <a:p>
            <a:pPr lvl="0" indent="601345" fontAlgn="auto">
              <a:lnSpc>
                <a:spcPct val="150000"/>
              </a:lnSpc>
            </a:pPr>
            <a:r>
              <a:rPr lang="zh-CN" altLang="en-US" sz="3000">
                <a:solidFill>
                  <a:schemeClr val="bg1"/>
                </a:solidFill>
                <a:latin typeface="Calibri" panose="020F0502020204030204" charset="0"/>
                <a:ea typeface="宋体" panose="02010600030101010101" pitchFamily="2" charset="-122"/>
                <a:sym typeface="+mn-ea"/>
              </a:rPr>
              <a:t>判定方式：</a:t>
            </a:r>
          </a:p>
          <a:p>
            <a:pPr lvl="0" indent="601345" fontAlgn="auto">
              <a:lnSpc>
                <a:spcPct val="150000"/>
              </a:lnSpc>
            </a:pPr>
            <a:r>
              <a:rPr lang="en-US" altLang="zh-CN" sz="3000">
                <a:solidFill>
                  <a:schemeClr val="bg1"/>
                </a:solidFill>
                <a:latin typeface="Calibri" panose="020F0502020204030204" charset="0"/>
                <a:ea typeface="宋体" panose="02010600030101010101" pitchFamily="2" charset="-122"/>
                <a:sym typeface="+mn-ea"/>
              </a:rPr>
              <a:t>1. </a:t>
            </a:r>
            <a:r>
              <a:rPr lang="zh-CN" altLang="en-US" sz="3000">
                <a:solidFill>
                  <a:schemeClr val="bg1"/>
                </a:solidFill>
                <a:latin typeface="Calibri" panose="020F0502020204030204" charset="0"/>
                <a:ea typeface="宋体" panose="02010600030101010101" pitchFamily="2" charset="-122"/>
                <a:sym typeface="+mn-ea"/>
              </a:rPr>
              <a:t>依定义：</a:t>
            </a:r>
          </a:p>
          <a:p>
            <a:pPr lvl="0" indent="601345" fontAlgn="auto">
              <a:lnSpc>
                <a:spcPct val="150000"/>
              </a:lnSpc>
            </a:pPr>
            <a:r>
              <a:rPr lang="zh-CN" altLang="en-US" sz="3000">
                <a:solidFill>
                  <a:schemeClr val="bg1"/>
                </a:solidFill>
                <a:latin typeface="Calibri" panose="020F0502020204030204" charset="0"/>
                <a:ea typeface="宋体" panose="02010600030101010101" pitchFamily="2" charset="-122"/>
                <a:sym typeface="+mn-ea"/>
              </a:rPr>
              <a:t>例：考虑上一题系数矩阵，</a:t>
            </a:r>
            <a:r>
              <a:rPr lang="zh-CN" sz="3000">
                <a:solidFill>
                  <a:schemeClr val="bg1"/>
                </a:solidFill>
                <a:latin typeface="Calibri" panose="020F0502020204030204" charset="0"/>
                <a:ea typeface="宋体" panose="02010600030101010101" pitchFamily="2" charset="-122"/>
                <a:sym typeface="+mn-ea"/>
              </a:rPr>
              <a:t>得右图</a:t>
            </a:r>
          </a:p>
          <a:p>
            <a:pPr lvl="0" indent="601345" fontAlgn="auto">
              <a:lnSpc>
                <a:spcPct val="150000"/>
              </a:lnSpc>
            </a:pPr>
            <a:r>
              <a:rPr lang="zh-CN" altLang="en-US" sz="3000">
                <a:solidFill>
                  <a:schemeClr val="bg1"/>
                </a:solidFill>
                <a:latin typeface="Calibri" panose="020F0502020204030204" charset="0"/>
                <a:ea typeface="宋体" panose="02010600030101010101" pitchFamily="2" charset="-122"/>
                <a:sym typeface="+mn-ea"/>
              </a:rPr>
              <a:t>（</a:t>
            </a:r>
            <a:r>
              <a:rPr lang="en-US" altLang="zh-CN" sz="3000">
                <a:solidFill>
                  <a:schemeClr val="bg1"/>
                </a:solidFill>
                <a:latin typeface="Calibri" panose="020F0502020204030204" charset="0"/>
                <a:ea typeface="宋体" panose="02010600030101010101" pitchFamily="2" charset="-122"/>
                <a:sym typeface="+mn-ea"/>
              </a:rPr>
              <a:t>n=5, k=3</a:t>
            </a:r>
            <a:r>
              <a:rPr lang="zh-CN" altLang="en-US" sz="3000">
                <a:solidFill>
                  <a:schemeClr val="bg1"/>
                </a:solidFill>
                <a:latin typeface="Calibri" panose="020F0502020204030204" charset="0"/>
                <a:ea typeface="宋体" panose="02010600030101010101" pitchFamily="2" charset="-122"/>
                <a:sym typeface="+mn-ea"/>
              </a:rPr>
              <a:t>）</a:t>
            </a:r>
          </a:p>
          <a:p>
            <a:pPr lvl="0" indent="601345" fontAlgn="auto">
              <a:lnSpc>
                <a:spcPct val="150000"/>
              </a:lnSpc>
            </a:pPr>
            <a:r>
              <a:rPr lang="zh-CN" altLang="en-US" sz="3000">
                <a:solidFill>
                  <a:schemeClr val="bg1"/>
                </a:solidFill>
                <a:latin typeface="Calibri" panose="020F0502020204030204" charset="0"/>
                <a:ea typeface="宋体" panose="02010600030101010101" pitchFamily="2" charset="-122"/>
                <a:sym typeface="+mn-ea"/>
              </a:rPr>
              <a:t>从中任选</a:t>
            </a:r>
            <a:r>
              <a:rPr lang="en-US" altLang="zh-CN" sz="3000">
                <a:solidFill>
                  <a:schemeClr val="bg1"/>
                </a:solidFill>
                <a:latin typeface="Calibri" panose="020F0502020204030204" charset="0"/>
                <a:ea typeface="宋体" panose="02010600030101010101" pitchFamily="2" charset="-122"/>
                <a:sym typeface="+mn-ea"/>
              </a:rPr>
              <a:t>r</a:t>
            </a:r>
            <a:r>
              <a:rPr lang="zh-CN" altLang="en-US" sz="3000">
                <a:solidFill>
                  <a:schemeClr val="bg1"/>
                </a:solidFill>
                <a:latin typeface="Calibri" panose="020F0502020204030204" charset="0"/>
                <a:ea typeface="宋体" panose="02010600030101010101" pitchFamily="2" charset="-122"/>
                <a:sym typeface="+mn-ea"/>
              </a:rPr>
              <a:t>行</a:t>
            </a:r>
            <a:r>
              <a:rPr lang="en-US" altLang="zh-CN" sz="3000">
                <a:solidFill>
                  <a:schemeClr val="bg1"/>
                </a:solidFill>
                <a:latin typeface="Calibri" panose="020F0502020204030204" charset="0"/>
                <a:ea typeface="宋体" panose="02010600030101010101" pitchFamily="2" charset="-122"/>
                <a:sym typeface="+mn-ea"/>
              </a:rPr>
              <a:t>r</a:t>
            </a:r>
            <a:r>
              <a:rPr lang="zh-CN" altLang="en-US" sz="3000">
                <a:solidFill>
                  <a:schemeClr val="bg1"/>
                </a:solidFill>
                <a:latin typeface="Calibri" panose="020F0502020204030204" charset="0"/>
                <a:ea typeface="宋体" panose="02010600030101010101" pitchFamily="2" charset="-122"/>
                <a:sym typeface="+mn-ea"/>
              </a:rPr>
              <a:t>列，这样仍能保持每一行的</a:t>
            </a:r>
            <a:r>
              <a:rPr lang="en-US" altLang="zh-CN" sz="3000">
                <a:solidFill>
                  <a:schemeClr val="bg1"/>
                </a:solidFill>
                <a:latin typeface="Calibri" panose="020F0502020204030204" charset="0"/>
                <a:ea typeface="宋体" panose="02010600030101010101" pitchFamily="2" charset="-122"/>
                <a:sym typeface="+mn-ea"/>
              </a:rPr>
              <a:t>“1</a:t>
            </a:r>
            <a:r>
              <a:rPr lang="zh-CN" altLang="en-US" sz="3000">
                <a:solidFill>
                  <a:schemeClr val="bg1"/>
                </a:solidFill>
                <a:latin typeface="Calibri" panose="020F0502020204030204" charset="0"/>
                <a:ea typeface="宋体" panose="02010600030101010101" pitchFamily="2" charset="-122"/>
                <a:sym typeface="+mn-ea"/>
              </a:rPr>
              <a:t>区间</a:t>
            </a:r>
            <a:r>
              <a:rPr lang="en-US" altLang="zh-CN" sz="3000">
                <a:solidFill>
                  <a:schemeClr val="bg1"/>
                </a:solidFill>
                <a:latin typeface="Calibri" panose="020F0502020204030204" charset="0"/>
                <a:ea typeface="宋体" panose="02010600030101010101" pitchFamily="2" charset="-122"/>
                <a:sym typeface="+mn-ea"/>
              </a:rPr>
              <a:t>”</a:t>
            </a:r>
            <a:r>
              <a:rPr lang="zh-CN" altLang="en-US" sz="3000">
                <a:solidFill>
                  <a:schemeClr val="bg1"/>
                </a:solidFill>
                <a:latin typeface="Calibri" panose="020F0502020204030204" charset="0"/>
                <a:ea typeface="宋体" panose="02010600030101010101" pitchFamily="2" charset="-122"/>
                <a:sym typeface="+mn-ea"/>
              </a:rPr>
              <a:t>左端点与右端点单调不降，不断消法变换可求得行列式 </a:t>
            </a:r>
            <a:r>
              <a:rPr lang="en-US" altLang="zh-CN" sz="3000">
                <a:solidFill>
                  <a:schemeClr val="bg1"/>
                </a:solidFill>
                <a:latin typeface="Calibri" panose="020F0502020204030204" charset="0"/>
                <a:ea typeface="宋体" panose="02010600030101010101" pitchFamily="2" charset="-122"/>
                <a:sym typeface="+mn-ea"/>
              </a:rPr>
              <a:t>= 1,0,-1</a:t>
            </a:r>
          </a:p>
          <a:p>
            <a:pPr lvl="0" indent="601345" fontAlgn="auto">
              <a:lnSpc>
                <a:spcPct val="150000"/>
              </a:lnSpc>
            </a:pPr>
            <a:endParaRPr lang="en-US" altLang="zh-CN" sz="3000">
              <a:solidFill>
                <a:schemeClr val="bg1"/>
              </a:solidFill>
              <a:latin typeface="Calibri" panose="020F0502020204030204" charset="0"/>
              <a:ea typeface="宋体" panose="02010600030101010101" pitchFamily="2" charset="-122"/>
              <a:sym typeface="+mn-ea"/>
            </a:endParaRPr>
          </a:p>
        </p:txBody>
      </p:sp>
      <p:graphicFrame>
        <p:nvGraphicFramePr>
          <p:cNvPr id="5" name="对象 4">
            <a:hlinkClick r:id="" action="ppaction://ole?verb=0"/>
          </p:cNvPr>
          <p:cNvGraphicFramePr>
            <a:graphicFrameLocks noChangeAspect="1"/>
          </p:cNvGraphicFramePr>
          <p:nvPr/>
        </p:nvGraphicFramePr>
        <p:xfrm>
          <a:off x="7641908" y="2338705"/>
          <a:ext cx="2757170" cy="2179955"/>
        </p:xfrm>
        <a:graphic>
          <a:graphicData uri="http://schemas.openxmlformats.org/presentationml/2006/ole">
            <mc:AlternateContent xmlns:mc="http://schemas.openxmlformats.org/markup-compatibility/2006">
              <mc:Choice xmlns:v="urn:schemas-microsoft-com:vml" Requires="v">
                <p:oleObj spid="_x0000_s1032" r:id="rId3" imgW="1219200" imgH="1346200" progId="Equation.KSEE3">
                  <p:embed/>
                </p:oleObj>
              </mc:Choice>
              <mc:Fallback>
                <p:oleObj r:id="rId3" imgW="1219200" imgH="1346200" progId="Equation.KSEE3">
                  <p:embed/>
                  <p:pic>
                    <p:nvPicPr>
                      <p:cNvPr id="0" name="图片 1026"/>
                      <p:cNvPicPr/>
                      <p:nvPr/>
                    </p:nvPicPr>
                    <p:blipFill>
                      <a:blip r:embed="rId4"/>
                      <a:stretch>
                        <a:fillRect/>
                      </a:stretch>
                    </p:blipFill>
                    <p:spPr>
                      <a:xfrm>
                        <a:off x="7641908" y="2338705"/>
                        <a:ext cx="2757170" cy="2179955"/>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3590" y="1125855"/>
            <a:ext cx="10774045" cy="5354320"/>
          </a:xfrm>
          <a:prstGeom prst="rect">
            <a:avLst/>
          </a:prstGeom>
          <a:noFill/>
          <a:ln w="9525">
            <a:noFill/>
            <a:miter/>
          </a:ln>
        </p:spPr>
        <p:txBody>
          <a:bodyPr wrap="square" anchor="t">
            <a:spAutoFit/>
          </a:bodyPr>
          <a:lstStyle/>
          <a:p>
            <a:pPr lvl="0" indent="601345" fontAlgn="auto">
              <a:lnSpc>
                <a:spcPct val="150000"/>
              </a:lnSpc>
            </a:pPr>
            <a:r>
              <a:rPr lang="en-US" altLang="zh-CN" sz="3000">
                <a:solidFill>
                  <a:schemeClr val="bg1"/>
                </a:solidFill>
                <a:latin typeface="Calibri" panose="020F0502020204030204" charset="0"/>
                <a:ea typeface="宋体" panose="02010600030101010101" pitchFamily="2" charset="-122"/>
                <a:sym typeface="+mn-ea"/>
              </a:rPr>
              <a:t>2.</a:t>
            </a:r>
            <a:r>
              <a:rPr lang="zh-CN" altLang="en-US" sz="3000">
                <a:solidFill>
                  <a:schemeClr val="bg1"/>
                </a:solidFill>
                <a:latin typeface="Calibri" panose="020F0502020204030204" charset="0"/>
                <a:ea typeface="宋体" panose="02010600030101010101" pitchFamily="2" charset="-122"/>
                <a:sym typeface="+mn-ea"/>
              </a:rPr>
              <a:t>满足以下三个条件：</a:t>
            </a:r>
          </a:p>
          <a:p>
            <a:pPr lvl="0" indent="601345" fontAlgn="auto">
              <a:lnSpc>
                <a:spcPct val="150000"/>
              </a:lnSpc>
            </a:pPr>
            <a:r>
              <a:rPr lang="en-US" sz="3000">
                <a:solidFill>
                  <a:schemeClr val="bg1"/>
                </a:solidFill>
                <a:latin typeface="Calibri" panose="020F0502020204030204" charset="0"/>
                <a:ea typeface="宋体" panose="02010600030101010101" pitchFamily="2" charset="-122"/>
                <a:sym typeface="+mn-ea"/>
              </a:rPr>
              <a:t>   (1)</a:t>
            </a:r>
            <a:r>
              <a:rPr lang="zh-CN" altLang="en-US" sz="3000">
                <a:solidFill>
                  <a:schemeClr val="bg1"/>
                </a:solidFill>
                <a:latin typeface="Calibri" panose="020F0502020204030204" charset="0"/>
                <a:ea typeface="宋体" panose="02010600030101010101" pitchFamily="2" charset="-122"/>
                <a:sym typeface="+mn-ea"/>
              </a:rPr>
              <a:t>矩阵所有元素只有 </a:t>
            </a:r>
            <a:r>
              <a:rPr lang="en-US" altLang="zh-CN" sz="3000">
                <a:solidFill>
                  <a:schemeClr val="bg1"/>
                </a:solidFill>
                <a:latin typeface="Calibri" panose="020F0502020204030204" charset="0"/>
                <a:ea typeface="宋体" panose="02010600030101010101" pitchFamily="2" charset="-122"/>
                <a:sym typeface="+mn-ea"/>
              </a:rPr>
              <a:t>-1,0,1</a:t>
            </a:r>
          </a:p>
          <a:p>
            <a:pPr lvl="0" indent="601345" fontAlgn="auto">
              <a:lnSpc>
                <a:spcPct val="150000"/>
              </a:lnSpc>
            </a:pPr>
            <a:r>
              <a:rPr lang="en-US" sz="3000">
                <a:solidFill>
                  <a:schemeClr val="bg1"/>
                </a:solidFill>
                <a:latin typeface="Calibri" panose="020F0502020204030204" charset="0"/>
                <a:ea typeface="宋体" panose="02010600030101010101" pitchFamily="2" charset="-122"/>
                <a:sym typeface="+mn-ea"/>
              </a:rPr>
              <a:t>   (2)</a:t>
            </a:r>
            <a:r>
              <a:rPr lang="zh-CN" altLang="en-US" sz="3000">
                <a:solidFill>
                  <a:schemeClr val="bg1"/>
                </a:solidFill>
                <a:latin typeface="Calibri" panose="020F0502020204030204" charset="0"/>
                <a:ea typeface="宋体" panose="02010600030101010101" pitchFamily="2" charset="-122"/>
                <a:sym typeface="+mn-ea"/>
              </a:rPr>
              <a:t>每一列最多有两个非</a:t>
            </a:r>
            <a:r>
              <a:rPr lang="en-US" altLang="zh-CN" sz="3000">
                <a:solidFill>
                  <a:schemeClr val="bg1"/>
                </a:solidFill>
                <a:latin typeface="Calibri" panose="020F0502020204030204" charset="0"/>
                <a:ea typeface="宋体" panose="02010600030101010101" pitchFamily="2" charset="-122"/>
                <a:sym typeface="+mn-ea"/>
              </a:rPr>
              <a:t>0</a:t>
            </a:r>
            <a:r>
              <a:rPr lang="zh-CN" altLang="en-US" sz="3000">
                <a:solidFill>
                  <a:schemeClr val="bg1"/>
                </a:solidFill>
                <a:latin typeface="Calibri" panose="020F0502020204030204" charset="0"/>
                <a:ea typeface="宋体" panose="02010600030101010101" pitchFamily="2" charset="-122"/>
                <a:sym typeface="+mn-ea"/>
              </a:rPr>
              <a:t>元素</a:t>
            </a:r>
          </a:p>
          <a:p>
            <a:pPr lvl="0" indent="601345" fontAlgn="auto">
              <a:lnSpc>
                <a:spcPct val="150000"/>
              </a:lnSpc>
            </a:pPr>
            <a:r>
              <a:rPr lang="zh-CN" altLang="en-US" sz="3000">
                <a:solidFill>
                  <a:schemeClr val="bg1"/>
                </a:solidFill>
                <a:latin typeface="Calibri" panose="020F0502020204030204" charset="0"/>
                <a:ea typeface="宋体" panose="02010600030101010101" pitchFamily="2" charset="-122"/>
                <a:sym typeface="+mn-ea"/>
              </a:rPr>
              <a:t>   </a:t>
            </a:r>
            <a:r>
              <a:rPr lang="en-US" altLang="zh-CN" sz="3000">
                <a:solidFill>
                  <a:schemeClr val="bg1"/>
                </a:solidFill>
                <a:latin typeface="Calibri" panose="020F0502020204030204" charset="0"/>
                <a:ea typeface="宋体" panose="02010600030101010101" pitchFamily="2" charset="-122"/>
                <a:sym typeface="+mn-ea"/>
              </a:rPr>
              <a:t>(3)</a:t>
            </a:r>
            <a:r>
              <a:rPr lang="zh-CN" altLang="en-US" sz="3000">
                <a:solidFill>
                  <a:schemeClr val="bg1"/>
                </a:solidFill>
                <a:latin typeface="Calibri" panose="020F0502020204030204" charset="0"/>
                <a:ea typeface="宋体" panose="02010600030101010101" pitchFamily="2" charset="-122"/>
                <a:sym typeface="+mn-ea"/>
              </a:rPr>
              <a:t>矩阵的所有行可被划分为两部分，使得同一列的两个元素若异号则同属一部分，同号则分属两部分。</a:t>
            </a:r>
          </a:p>
          <a:p>
            <a:pPr lvl="0" indent="601345" fontAlgn="auto">
              <a:lnSpc>
                <a:spcPct val="150000"/>
              </a:lnSpc>
            </a:pPr>
            <a:r>
              <a:rPr lang="zh-CN" altLang="en-US" sz="3000">
                <a:solidFill>
                  <a:schemeClr val="bg1"/>
                </a:solidFill>
                <a:latin typeface="Calibri" panose="020F0502020204030204" charset="0"/>
                <a:ea typeface="宋体" panose="02010600030101010101" pitchFamily="2" charset="-122"/>
                <a:sym typeface="+mn-ea"/>
              </a:rPr>
              <a:t>例：最大流的线性规划系数矩阵</a:t>
            </a:r>
          </a:p>
          <a:p>
            <a:pPr lvl="0" indent="601345" fontAlgn="auto">
              <a:lnSpc>
                <a:spcPct val="150000"/>
              </a:lnSpc>
            </a:pPr>
            <a:endParaRPr lang="en-US" altLang="zh-CN" sz="3000">
              <a:solidFill>
                <a:schemeClr val="bg1"/>
              </a:solidFill>
              <a:latin typeface="Calibri" panose="020F0502020204030204" charset="0"/>
              <a:ea typeface="宋体" panose="02010600030101010101" pitchFamily="2" charset="-122"/>
              <a:sym typeface="+mn-ea"/>
            </a:endParaRPr>
          </a:p>
          <a:p>
            <a:pPr lvl="0" indent="0" fontAlgn="auto">
              <a:lnSpc>
                <a:spcPct val="150000"/>
              </a:lnSpc>
            </a:pPr>
            <a:r>
              <a:rPr lang="zh-CN" altLang="en-US">
                <a:solidFill>
                  <a:schemeClr val="bg1"/>
                </a:solidFill>
                <a:latin typeface="Calibri" panose="020F0502020204030204" charset="0"/>
                <a:ea typeface="宋体" panose="02010600030101010101" pitchFamily="2" charset="-122"/>
                <a:sym typeface="+mn-ea"/>
              </a:rPr>
              <a:t>具体证明见 baike.baidu.com/item/%E5%85%A8%E5%8D%95%E4%BD%8D%E6%A8%A1%E7%9F%A9%E9%98%B5</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6640" y="1305560"/>
            <a:ext cx="10078720" cy="4246245"/>
          </a:xfrm>
          <a:prstGeom prst="rect">
            <a:avLst/>
          </a:prstGeom>
          <a:noFill/>
          <a:ln w="9525">
            <a:noFill/>
            <a:miter/>
          </a:ln>
        </p:spPr>
        <p:txBody>
          <a:bodyPr wrap="square" anchor="t">
            <a:spAutoFit/>
          </a:bodyPr>
          <a:lstStyle/>
          <a:p>
            <a:pPr lvl="0" indent="601345" fontAlgn="auto">
              <a:lnSpc>
                <a:spcPct val="150000"/>
              </a:lnSpc>
            </a:pPr>
            <a:r>
              <a:rPr lang="zh-CN" sz="3000">
                <a:solidFill>
                  <a:schemeClr val="bg1"/>
                </a:solidFill>
                <a:latin typeface="Calibri" panose="020F0502020204030204" charset="0"/>
                <a:ea typeface="宋体" panose="02010600030101010101" pitchFamily="2" charset="-122"/>
                <a:sym typeface="+mn-ea"/>
              </a:rPr>
              <a:t>理论上线性规划可解决最短路，网络流，某些二维计算几何等问题（如果不在意玄学的复杂度）。</a:t>
            </a:r>
            <a:endParaRPr lang="en-US" altLang="zh-CN" sz="30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sz="3000">
                <a:solidFill>
                  <a:schemeClr val="bg1"/>
                </a:solidFill>
                <a:latin typeface="Calibri" panose="020F0502020204030204" charset="0"/>
                <a:ea typeface="宋体" panose="02010600030101010101" pitchFamily="2" charset="-122"/>
                <a:sym typeface="+mn-ea"/>
              </a:rPr>
              <a:t>很多流量限制的可行流或费用流问题建图不易，但线性规划不等式显然（例如</a:t>
            </a:r>
            <a:r>
              <a:rPr lang="en-US" altLang="zh-CN" sz="3000">
                <a:solidFill>
                  <a:schemeClr val="bg1"/>
                </a:solidFill>
                <a:latin typeface="Calibri" panose="020F0502020204030204" charset="0"/>
                <a:ea typeface="宋体" panose="02010600030101010101" pitchFamily="2" charset="-122"/>
                <a:sym typeface="+mn-ea"/>
              </a:rPr>
              <a:t>bzoj 1061, 3876</a:t>
            </a:r>
            <a:r>
              <a:rPr lang="zh-CN" altLang="en-US" sz="3000">
                <a:solidFill>
                  <a:schemeClr val="bg1"/>
                </a:solidFill>
                <a:latin typeface="Calibri" panose="020F0502020204030204" charset="0"/>
                <a:ea typeface="宋体" panose="02010600030101010101" pitchFamily="2" charset="-122"/>
                <a:sym typeface="+mn-ea"/>
              </a:rPr>
              <a:t>），因而线性规划在想不到网络流时是不错的乱搞算法。</a:t>
            </a:r>
          </a:p>
          <a:p>
            <a:pPr lvl="0" indent="601345" fontAlgn="auto">
              <a:lnSpc>
                <a:spcPct val="150000"/>
              </a:lnSpc>
            </a:pPr>
            <a:r>
              <a:rPr lang="zh-CN" altLang="en-US" sz="3000">
                <a:solidFill>
                  <a:schemeClr val="bg1"/>
                </a:solidFill>
                <a:latin typeface="Calibri" panose="020F0502020204030204" charset="0"/>
                <a:ea typeface="宋体" panose="02010600030101010101" pitchFamily="2" charset="-122"/>
                <a:sym typeface="+mn-ea"/>
              </a:rPr>
              <a:t>实际上，有些线性规划问题可转化为网络流问题</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6640" y="959485"/>
            <a:ext cx="10078720" cy="6323965"/>
          </a:xfrm>
          <a:prstGeom prst="rect">
            <a:avLst/>
          </a:prstGeom>
          <a:noFill/>
          <a:ln w="9525">
            <a:noFill/>
            <a:miter/>
          </a:ln>
        </p:spPr>
        <p:txBody>
          <a:bodyPr wrap="square" anchor="t">
            <a:spAutoFit/>
          </a:bodyPr>
          <a:lstStyle/>
          <a:p>
            <a:pPr lvl="0" indent="601345" fontAlgn="auto">
              <a:lnSpc>
                <a:spcPct val="150000"/>
              </a:lnSpc>
            </a:pPr>
            <a:r>
              <a:rPr lang="zh-CN" sz="3000">
                <a:solidFill>
                  <a:schemeClr val="bg1"/>
                </a:solidFill>
                <a:latin typeface="Calibri" panose="020F0502020204030204" charset="0"/>
                <a:ea typeface="宋体" panose="02010600030101010101" pitchFamily="2" charset="-122"/>
                <a:sym typeface="+mn-ea"/>
              </a:rPr>
              <a:t>我们回到 </a:t>
            </a:r>
            <a:r>
              <a:rPr lang="en-US" altLang="zh-CN" sz="3000">
                <a:solidFill>
                  <a:schemeClr val="bg1"/>
                </a:solidFill>
                <a:latin typeface="Calibri" panose="020F0502020204030204" charset="0"/>
                <a:ea typeface="宋体" panose="02010600030101010101" pitchFamily="2" charset="-122"/>
                <a:sym typeface="+mn-ea"/>
              </a:rPr>
              <a:t>BZOJ 1061 </a:t>
            </a:r>
            <a:r>
              <a:rPr lang="zh-CN" sz="3000">
                <a:solidFill>
                  <a:schemeClr val="bg1"/>
                </a:solidFill>
                <a:latin typeface="Calibri" panose="020F0502020204030204" charset="0"/>
                <a:ea typeface="宋体" panose="02010600030101010101" pitchFamily="2" charset="-122"/>
                <a:sym typeface="+mn-ea"/>
              </a:rPr>
              <a:t>志愿者招募</a:t>
            </a:r>
          </a:p>
          <a:p>
            <a:pPr lvl="0" indent="601345" fontAlgn="auto">
              <a:lnSpc>
                <a:spcPct val="150000"/>
              </a:lnSpc>
            </a:pPr>
            <a:endParaRPr lang="zh-CN" sz="30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sz="3000">
                <a:solidFill>
                  <a:schemeClr val="bg1"/>
                </a:solidFill>
                <a:latin typeface="Calibri" panose="020F0502020204030204" charset="0"/>
                <a:ea typeface="宋体" panose="02010600030101010101" pitchFamily="2" charset="-122"/>
                <a:sym typeface="+mn-ea"/>
              </a:rPr>
              <a:t>建出不等式，化为等式，相邻相减</a:t>
            </a:r>
          </a:p>
          <a:p>
            <a:pPr lvl="0" indent="601345" fontAlgn="auto">
              <a:lnSpc>
                <a:spcPct val="150000"/>
              </a:lnSpc>
            </a:pPr>
            <a:r>
              <a:rPr lang="zh-CN" sz="3000">
                <a:solidFill>
                  <a:schemeClr val="bg1"/>
                </a:solidFill>
                <a:latin typeface="Calibri" panose="020F0502020204030204" charset="0"/>
                <a:ea typeface="宋体" panose="02010600030101010101" pitchFamily="2" charset="-122"/>
                <a:sym typeface="+mn-ea"/>
              </a:rPr>
              <a:t>将每个等式视为节点，</a:t>
            </a:r>
            <a:r>
              <a:rPr lang="en-US" altLang="zh-CN" sz="3000">
                <a:solidFill>
                  <a:schemeClr val="bg1"/>
                </a:solidFill>
                <a:latin typeface="Calibri" panose="020F0502020204030204" charset="0"/>
                <a:ea typeface="宋体" panose="02010600030101010101" pitchFamily="2" charset="-122"/>
                <a:sym typeface="+mn-ea"/>
              </a:rPr>
              <a:t>+,-</a:t>
            </a:r>
            <a:r>
              <a:rPr lang="zh-CN" altLang="en-US" sz="3000">
                <a:solidFill>
                  <a:schemeClr val="bg1"/>
                </a:solidFill>
                <a:latin typeface="Calibri" panose="020F0502020204030204" charset="0"/>
                <a:ea typeface="宋体" panose="02010600030101010101" pitchFamily="2" charset="-122"/>
                <a:sym typeface="+mn-ea"/>
              </a:rPr>
              <a:t>项视为流入和流出，跑最小费用最大流</a:t>
            </a:r>
            <a:r>
              <a:rPr lang="zh-CN" sz="3000">
                <a:solidFill>
                  <a:schemeClr val="bg1"/>
                </a:solidFill>
                <a:latin typeface="Calibri" panose="020F0502020204030204" charset="0"/>
                <a:ea typeface="宋体" panose="02010600030101010101" pitchFamily="2" charset="-122"/>
                <a:sym typeface="+mn-ea"/>
              </a:rPr>
              <a:t>（网络流建图的存在也间接证明了该题线性规划的最优解是整数解）</a:t>
            </a:r>
          </a:p>
          <a:p>
            <a:pPr lvl="0" indent="601345" fontAlgn="auto">
              <a:lnSpc>
                <a:spcPct val="150000"/>
              </a:lnSpc>
            </a:pPr>
            <a:endParaRPr lang="zh-CN" sz="30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sz="3000">
                <a:solidFill>
                  <a:schemeClr val="bg1"/>
                </a:solidFill>
                <a:latin typeface="Calibri" panose="020F0502020204030204" charset="0"/>
                <a:ea typeface="宋体" panose="02010600030101010101" pitchFamily="2" charset="-122"/>
                <a:sym typeface="+mn-ea"/>
              </a:rPr>
              <a:t>加强版面临的困境？</a:t>
            </a:r>
          </a:p>
          <a:p>
            <a:pPr lvl="0" indent="601345" fontAlgn="auto">
              <a:lnSpc>
                <a:spcPct val="150000"/>
              </a:lnSpc>
            </a:pPr>
            <a:endParaRPr lang="zh-CN" sz="3000">
              <a:solidFill>
                <a:schemeClr val="bg1"/>
              </a:solidFill>
              <a:latin typeface="Calibri" panose="020F0502020204030204" charset="0"/>
              <a:ea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6640" y="1998345"/>
            <a:ext cx="10078720" cy="2168525"/>
          </a:xfrm>
          <a:prstGeom prst="rect">
            <a:avLst/>
          </a:prstGeom>
          <a:noFill/>
          <a:ln w="9525">
            <a:noFill/>
            <a:miter/>
          </a:ln>
        </p:spPr>
        <p:txBody>
          <a:bodyPr wrap="square" anchor="t">
            <a:spAutoFit/>
          </a:bodyPr>
          <a:lstStyle/>
          <a:p>
            <a:pPr lvl="0" indent="601345" fontAlgn="auto">
              <a:lnSpc>
                <a:spcPct val="150000"/>
              </a:lnSpc>
            </a:pPr>
            <a:r>
              <a:rPr lang="zh-CN" sz="3000">
                <a:solidFill>
                  <a:schemeClr val="bg1"/>
                </a:solidFill>
                <a:latin typeface="Calibri" panose="020F0502020204030204" charset="0"/>
                <a:ea typeface="宋体" panose="02010600030101010101" pitchFamily="2" charset="-122"/>
                <a:sym typeface="+mn-ea"/>
              </a:rPr>
              <a:t>我们回到 </a:t>
            </a:r>
            <a:r>
              <a:rPr lang="en-US" altLang="zh-CN" sz="3000">
                <a:solidFill>
                  <a:schemeClr val="bg1"/>
                </a:solidFill>
                <a:latin typeface="黑体" panose="02010609060101010101" charset="-122"/>
                <a:ea typeface="黑体" panose="02010609060101010101" charset="-122"/>
                <a:sym typeface="+mn-ea"/>
              </a:rPr>
              <a:t>BZOJ 4842: Delight for a Cat</a:t>
            </a:r>
          </a:p>
          <a:p>
            <a:pPr lvl="0" indent="601345" fontAlgn="auto">
              <a:lnSpc>
                <a:spcPct val="150000"/>
              </a:lnSpc>
            </a:pPr>
            <a:endParaRPr lang="zh-CN" sz="30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sz="3000">
                <a:solidFill>
                  <a:schemeClr val="bg1"/>
                </a:solidFill>
                <a:latin typeface="Calibri" panose="020F0502020204030204" charset="0"/>
                <a:ea typeface="宋体" panose="02010600030101010101" pitchFamily="2" charset="-122"/>
                <a:sym typeface="+mn-ea"/>
              </a:rPr>
              <a:t>类似的流程</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95040" y="2390140"/>
            <a:ext cx="5201285" cy="1628775"/>
          </a:xfrm>
          <a:prstGeom prst="rect">
            <a:avLst/>
          </a:prstGeom>
          <a:noFill/>
          <a:ln>
            <a:noFill/>
          </a:ln>
        </p:spPr>
        <p:txBody>
          <a:bodyPr wrap="square" rtlCol="0" anchor="t">
            <a:spAutoFit/>
            <a:scene3d>
              <a:camera prst="orthographicFront"/>
              <a:lightRig rig="threePt" dir="t"/>
            </a:scene3d>
          </a:bodyPr>
          <a:lstStyle/>
          <a:p>
            <a:pPr algn="ctr"/>
            <a:r>
              <a:rPr lang="en-US" altLang="zh-CN" sz="10000" b="1"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a typeface="+mn-ea"/>
                <a:cs typeface="+mn-cs"/>
              </a:rPr>
              <a:t>THANKS</a:t>
            </a:r>
            <a:endParaRPr lang="en-US" altLang="zh-CN" sz="10000" b="1"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98880" y="815975"/>
            <a:ext cx="8912860" cy="706755"/>
          </a:xfrm>
          <a:prstGeom prst="rect">
            <a:avLst/>
          </a:prstGeom>
          <a:noFill/>
          <a:ln w="9525">
            <a:noFill/>
            <a:miter/>
          </a:ln>
        </p:spPr>
        <p:txBody>
          <a:bodyPr wrap="square" anchor="t">
            <a:spAutoFit/>
          </a:bodyPr>
          <a:lstStyle/>
          <a:p>
            <a:pPr lvl="0"/>
            <a:r>
              <a:rPr lang="zh-CN" sz="4000">
                <a:solidFill>
                  <a:schemeClr val="bg1"/>
                </a:solidFill>
                <a:latin typeface="黑体" panose="02010609060101010101" charset="-122"/>
                <a:ea typeface="黑体" panose="02010609060101010101" charset="-122"/>
              </a:rPr>
              <a:t>线性规划求解</a:t>
            </a:r>
          </a:p>
        </p:txBody>
      </p:sp>
      <p:sp>
        <p:nvSpPr>
          <p:cNvPr id="2" name="文本框 1"/>
          <p:cNvSpPr txBox="1"/>
          <p:nvPr/>
        </p:nvSpPr>
        <p:spPr>
          <a:xfrm>
            <a:off x="1198880" y="1609090"/>
            <a:ext cx="10078720" cy="3553460"/>
          </a:xfrm>
          <a:prstGeom prst="rect">
            <a:avLst/>
          </a:prstGeom>
          <a:noFill/>
          <a:ln w="9525">
            <a:noFill/>
            <a:miter/>
          </a:ln>
        </p:spPr>
        <p:txBody>
          <a:bodyPr wrap="square" anchor="t">
            <a:spAutoFit/>
          </a:bodyPr>
          <a:lstStyle/>
          <a:p>
            <a:pPr lvl="0" indent="601345" fontAlgn="auto">
              <a:lnSpc>
                <a:spcPct val="150000"/>
              </a:lnSpc>
            </a:pPr>
            <a:r>
              <a:rPr lang="zh-CN" sz="3000">
                <a:solidFill>
                  <a:schemeClr val="bg1"/>
                </a:solidFill>
                <a:latin typeface="Calibri" panose="020F0502020204030204" charset="0"/>
                <a:ea typeface="宋体" panose="02010600030101010101" pitchFamily="2" charset="-122"/>
                <a:sym typeface="+mn-ea"/>
              </a:rPr>
              <a:t>存在线性规划的多项式时间算法，但我们</a:t>
            </a:r>
            <a:r>
              <a:rPr lang="en-US" altLang="zh-CN" sz="3000">
                <a:solidFill>
                  <a:schemeClr val="bg1"/>
                </a:solidFill>
                <a:latin typeface="Calibri" panose="020F0502020204030204" charset="0"/>
                <a:ea typeface="宋体" panose="02010600030101010101" pitchFamily="2" charset="-122"/>
                <a:sym typeface="+mn-ea"/>
              </a:rPr>
              <a:t>(</a:t>
            </a:r>
            <a:r>
              <a:rPr lang="zh-CN" altLang="en-US" sz="3000">
                <a:solidFill>
                  <a:schemeClr val="bg1"/>
                </a:solidFill>
                <a:latin typeface="Calibri" panose="020F0502020204030204" charset="0"/>
                <a:ea typeface="宋体" panose="02010600030101010101" pitchFamily="2" charset="-122"/>
                <a:sym typeface="+mn-ea"/>
              </a:rPr>
              <a:t>我</a:t>
            </a:r>
            <a:r>
              <a:rPr lang="en-US" altLang="zh-CN" sz="3000">
                <a:solidFill>
                  <a:schemeClr val="bg1"/>
                </a:solidFill>
                <a:latin typeface="Calibri" panose="020F0502020204030204" charset="0"/>
                <a:ea typeface="宋体" panose="02010600030101010101" pitchFamily="2" charset="-122"/>
                <a:sym typeface="+mn-ea"/>
              </a:rPr>
              <a:t>)</a:t>
            </a:r>
            <a:r>
              <a:rPr lang="zh-CN" sz="3000">
                <a:solidFill>
                  <a:schemeClr val="bg1"/>
                </a:solidFill>
                <a:latin typeface="Calibri" panose="020F0502020204030204" charset="0"/>
                <a:ea typeface="宋体" panose="02010600030101010101" pitchFamily="2" charset="-122"/>
                <a:sym typeface="+mn-ea"/>
              </a:rPr>
              <a:t>不</a:t>
            </a:r>
            <a:r>
              <a:rPr lang="en-US" altLang="zh-CN" sz="3000">
                <a:solidFill>
                  <a:schemeClr val="bg1"/>
                </a:solidFill>
                <a:latin typeface="Calibri" panose="020F0502020204030204" charset="0"/>
                <a:ea typeface="宋体" panose="02010600030101010101" pitchFamily="2" charset="-122"/>
                <a:sym typeface="+mn-ea"/>
              </a:rPr>
              <a:t>(</a:t>
            </a:r>
            <a:r>
              <a:rPr lang="zh-CN" altLang="en-US" sz="3000">
                <a:solidFill>
                  <a:schemeClr val="bg1"/>
                </a:solidFill>
                <a:latin typeface="Calibri" panose="020F0502020204030204" charset="0"/>
                <a:ea typeface="宋体" panose="02010600030101010101" pitchFamily="2" charset="-122"/>
                <a:sym typeface="+mn-ea"/>
              </a:rPr>
              <a:t>也</a:t>
            </a:r>
            <a:r>
              <a:rPr lang="en-US" altLang="zh-CN" sz="3000">
                <a:solidFill>
                  <a:schemeClr val="bg1"/>
                </a:solidFill>
                <a:latin typeface="Calibri" panose="020F0502020204030204" charset="0"/>
                <a:ea typeface="宋体" panose="02010600030101010101" pitchFamily="2" charset="-122"/>
                <a:sym typeface="+mn-ea"/>
              </a:rPr>
              <a:t>)</a:t>
            </a:r>
            <a:r>
              <a:rPr lang="zh-CN" sz="3000">
                <a:solidFill>
                  <a:schemeClr val="bg1"/>
                </a:solidFill>
                <a:latin typeface="Calibri" panose="020F0502020204030204" charset="0"/>
                <a:ea typeface="宋体" panose="02010600030101010101" pitchFamily="2" charset="-122"/>
                <a:sym typeface="+mn-ea"/>
              </a:rPr>
              <a:t>做</a:t>
            </a:r>
            <a:r>
              <a:rPr lang="en-US" altLang="zh-CN" sz="3000">
                <a:solidFill>
                  <a:schemeClr val="bg1"/>
                </a:solidFill>
                <a:latin typeface="Calibri" panose="020F0502020204030204" charset="0"/>
                <a:ea typeface="宋体" panose="02010600030101010101" pitchFamily="2" charset="-122"/>
                <a:sym typeface="+mn-ea"/>
              </a:rPr>
              <a:t>(</a:t>
            </a:r>
            <a:r>
              <a:rPr lang="zh-CN" altLang="en-US" sz="3000">
                <a:solidFill>
                  <a:schemeClr val="bg1"/>
                </a:solidFill>
                <a:latin typeface="Calibri" panose="020F0502020204030204" charset="0"/>
                <a:ea typeface="宋体" panose="02010600030101010101" pitchFamily="2" charset="-122"/>
                <a:sym typeface="+mn-ea"/>
              </a:rPr>
              <a:t>不</a:t>
            </a:r>
            <a:r>
              <a:rPr lang="en-US" altLang="zh-CN" sz="3000">
                <a:solidFill>
                  <a:schemeClr val="bg1"/>
                </a:solidFill>
                <a:latin typeface="Calibri" panose="020F0502020204030204" charset="0"/>
                <a:ea typeface="宋体" panose="02010600030101010101" pitchFamily="2" charset="-122"/>
                <a:sym typeface="+mn-ea"/>
              </a:rPr>
              <a:t>)</a:t>
            </a:r>
            <a:r>
              <a:rPr lang="zh-CN" sz="3000">
                <a:solidFill>
                  <a:schemeClr val="bg1"/>
                </a:solidFill>
                <a:latin typeface="Calibri" panose="020F0502020204030204" charset="0"/>
                <a:ea typeface="宋体" panose="02010600030101010101" pitchFamily="2" charset="-122"/>
                <a:sym typeface="+mn-ea"/>
              </a:rPr>
              <a:t>讨</a:t>
            </a:r>
            <a:r>
              <a:rPr lang="en-US" altLang="zh-CN" sz="3000">
                <a:solidFill>
                  <a:schemeClr val="bg1"/>
                </a:solidFill>
                <a:latin typeface="Calibri" panose="020F0502020204030204" charset="0"/>
                <a:ea typeface="宋体" panose="02010600030101010101" pitchFamily="2" charset="-122"/>
                <a:sym typeface="+mn-ea"/>
              </a:rPr>
              <a:t>(</a:t>
            </a:r>
            <a:r>
              <a:rPr lang="zh-CN" altLang="en-US" sz="3000">
                <a:solidFill>
                  <a:schemeClr val="bg1"/>
                </a:solidFill>
                <a:latin typeface="Calibri" panose="020F0502020204030204" charset="0"/>
                <a:ea typeface="宋体" panose="02010600030101010101" pitchFamily="2" charset="-122"/>
                <a:sym typeface="+mn-ea"/>
              </a:rPr>
              <a:t>会</a:t>
            </a:r>
            <a:r>
              <a:rPr lang="en-US" altLang="zh-CN" sz="3000">
                <a:solidFill>
                  <a:schemeClr val="bg1"/>
                </a:solidFill>
                <a:latin typeface="Calibri" panose="020F0502020204030204" charset="0"/>
                <a:ea typeface="宋体" panose="02010600030101010101" pitchFamily="2" charset="-122"/>
                <a:sym typeface="+mn-ea"/>
              </a:rPr>
              <a:t>)</a:t>
            </a:r>
            <a:r>
              <a:rPr lang="zh-CN" sz="3000">
                <a:solidFill>
                  <a:schemeClr val="bg1"/>
                </a:solidFill>
                <a:latin typeface="Calibri" panose="020F0502020204030204" charset="0"/>
                <a:ea typeface="宋体" panose="02010600030101010101" pitchFamily="2" charset="-122"/>
                <a:sym typeface="+mn-ea"/>
              </a:rPr>
              <a:t>论（例如：椭球算法、内点法）；取而代之，学习单纯形算法。虽然在最坏情况下为复杂度为指数级，但实际应用中相当高效。（速度类似于费用流的</a:t>
            </a:r>
            <a:r>
              <a:rPr lang="en-US" altLang="zh-CN" sz="3000">
                <a:solidFill>
                  <a:schemeClr val="bg1"/>
                </a:solidFill>
                <a:latin typeface="Calibri" panose="020F0502020204030204" charset="0"/>
                <a:ea typeface="宋体" panose="02010600030101010101" pitchFamily="2" charset="-122"/>
                <a:sym typeface="+mn-ea"/>
              </a:rPr>
              <a:t>3</a:t>
            </a:r>
            <a:r>
              <a:rPr lang="zh-CN" altLang="en-US" sz="3000">
                <a:solidFill>
                  <a:schemeClr val="bg1"/>
                </a:solidFill>
                <a:latin typeface="Calibri" panose="020F0502020204030204" charset="0"/>
                <a:ea typeface="宋体" panose="02010600030101010101" pitchFamily="2" charset="-122"/>
                <a:sym typeface="+mn-ea"/>
              </a:rPr>
              <a:t>、</a:t>
            </a:r>
            <a:r>
              <a:rPr lang="en-US" altLang="zh-CN" sz="3000">
                <a:solidFill>
                  <a:schemeClr val="bg1"/>
                </a:solidFill>
                <a:latin typeface="Calibri" panose="020F0502020204030204" charset="0"/>
                <a:ea typeface="宋体" panose="02010600030101010101" pitchFamily="2" charset="-122"/>
                <a:sym typeface="+mn-ea"/>
              </a:rPr>
              <a:t>4</a:t>
            </a:r>
            <a:r>
              <a:rPr lang="zh-CN" altLang="en-US" sz="3000">
                <a:solidFill>
                  <a:schemeClr val="bg1"/>
                </a:solidFill>
                <a:latin typeface="Calibri" panose="020F0502020204030204" charset="0"/>
                <a:ea typeface="宋体" panose="02010600030101010101" pitchFamily="2" charset="-122"/>
                <a:sym typeface="+mn-ea"/>
              </a:rPr>
              <a:t>倍</a:t>
            </a:r>
            <a:r>
              <a:rPr lang="zh-CN" sz="3000">
                <a:solidFill>
                  <a:schemeClr val="bg1"/>
                </a:solidFill>
                <a:latin typeface="Calibri" panose="020F0502020204030204" charset="0"/>
                <a:ea typeface="宋体" panose="02010600030101010101" pitchFamily="2" charset="-122"/>
                <a:sym typeface="+mn-ea"/>
              </a:rPr>
              <a:t>）</a:t>
            </a:r>
          </a:p>
          <a:p>
            <a:pPr lvl="0" indent="601345" fontAlgn="auto">
              <a:lnSpc>
                <a:spcPct val="150000"/>
              </a:lnSpc>
            </a:pPr>
            <a:r>
              <a:rPr lang="zh-CN" sz="3000">
                <a:solidFill>
                  <a:schemeClr val="bg1"/>
                </a:solidFill>
                <a:latin typeface="Calibri" panose="020F0502020204030204" charset="0"/>
                <a:ea typeface="宋体" panose="02010600030101010101" pitchFamily="2" charset="-122"/>
                <a:sym typeface="+mn-ea"/>
              </a:rPr>
              <a:t>另外，不存在多项式时间的整数线性规划算法。</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98880" y="815975"/>
            <a:ext cx="8912860" cy="706755"/>
          </a:xfrm>
          <a:prstGeom prst="rect">
            <a:avLst/>
          </a:prstGeom>
          <a:noFill/>
          <a:ln w="9525">
            <a:noFill/>
            <a:miter/>
          </a:ln>
        </p:spPr>
        <p:txBody>
          <a:bodyPr wrap="square" anchor="t">
            <a:spAutoFit/>
          </a:bodyPr>
          <a:lstStyle/>
          <a:p>
            <a:pPr lvl="0"/>
            <a:r>
              <a:rPr lang="zh-CN" sz="4000">
                <a:solidFill>
                  <a:schemeClr val="bg1"/>
                </a:solidFill>
                <a:latin typeface="黑体" panose="02010609060101010101" charset="-122"/>
                <a:ea typeface="黑体" panose="02010609060101010101" charset="-122"/>
              </a:rPr>
              <a:t>前置知识</a:t>
            </a:r>
          </a:p>
        </p:txBody>
      </p:sp>
      <p:sp>
        <p:nvSpPr>
          <p:cNvPr id="2" name="文本框 1"/>
          <p:cNvSpPr txBox="1"/>
          <p:nvPr/>
        </p:nvSpPr>
        <p:spPr>
          <a:xfrm>
            <a:off x="1198880" y="1609090"/>
            <a:ext cx="10078720" cy="4939030"/>
          </a:xfrm>
          <a:prstGeom prst="rect">
            <a:avLst/>
          </a:prstGeom>
          <a:noFill/>
          <a:ln w="9525">
            <a:noFill/>
            <a:miter/>
          </a:ln>
        </p:spPr>
        <p:txBody>
          <a:bodyPr wrap="square" anchor="t">
            <a:spAutoFit/>
          </a:bodyPr>
          <a:lstStyle/>
          <a:p>
            <a:pPr lvl="0" indent="601345" fontAlgn="auto">
              <a:lnSpc>
                <a:spcPct val="150000"/>
              </a:lnSpc>
            </a:pPr>
            <a:r>
              <a:rPr lang="zh-CN" sz="3000">
                <a:solidFill>
                  <a:schemeClr val="bg1"/>
                </a:solidFill>
                <a:latin typeface="Calibri" panose="020F0502020204030204" charset="0"/>
                <a:ea typeface="宋体" panose="02010600030101010101" pitchFamily="2" charset="-122"/>
                <a:sym typeface="+mn-ea"/>
              </a:rPr>
              <a:t>线性规划的两种规范形式：标准型、松弛型</a:t>
            </a:r>
          </a:p>
          <a:p>
            <a:pPr lvl="0" indent="601345" fontAlgn="auto">
              <a:lnSpc>
                <a:spcPct val="150000"/>
              </a:lnSpc>
            </a:pPr>
            <a:r>
              <a:rPr lang="zh-CN" sz="3000">
                <a:solidFill>
                  <a:schemeClr val="bg1"/>
                </a:solidFill>
                <a:latin typeface="Calibri" panose="020F0502020204030204" charset="0"/>
                <a:ea typeface="宋体" panose="02010600030101010101" pitchFamily="2" charset="-122"/>
                <a:sym typeface="+mn-ea"/>
              </a:rPr>
              <a:t>标准型：</a:t>
            </a:r>
          </a:p>
          <a:p>
            <a:pPr lvl="0" indent="601345" fontAlgn="auto">
              <a:lnSpc>
                <a:spcPct val="150000"/>
              </a:lnSpc>
            </a:pPr>
            <a:endParaRPr lang="zh-CN" sz="30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endParaRPr lang="zh-CN" sz="30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endParaRPr lang="zh-CN" sz="30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endParaRPr lang="zh-CN" sz="30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sz="3000">
                <a:solidFill>
                  <a:schemeClr val="bg1"/>
                </a:solidFill>
                <a:latin typeface="Calibri" panose="020F0502020204030204" charset="0"/>
                <a:ea typeface="宋体" panose="02010600030101010101" pitchFamily="2" charset="-122"/>
                <a:sym typeface="+mn-ea"/>
              </a:rPr>
              <a:t>（最大化目标函数，线性约束均为</a:t>
            </a:r>
            <a:r>
              <a:rPr lang="en-US" altLang="zh-CN" sz="3000">
                <a:solidFill>
                  <a:schemeClr val="bg1"/>
                </a:solidFill>
                <a:latin typeface="Calibri" panose="020F0502020204030204" charset="0"/>
                <a:ea typeface="宋体" panose="02010600030101010101" pitchFamily="2" charset="-122"/>
                <a:sym typeface="+mn-ea"/>
              </a:rPr>
              <a:t>≤</a:t>
            </a:r>
            <a:r>
              <a:rPr lang="zh-CN" altLang="en-US" sz="3000">
                <a:solidFill>
                  <a:schemeClr val="bg1"/>
                </a:solidFill>
                <a:latin typeface="Calibri" panose="020F0502020204030204" charset="0"/>
                <a:ea typeface="宋体" panose="02010600030101010101" pitchFamily="2" charset="-122"/>
                <a:sym typeface="+mn-ea"/>
              </a:rPr>
              <a:t>，变量均</a:t>
            </a:r>
            <a:r>
              <a:rPr lang="en-US" altLang="zh-CN" sz="3000">
                <a:solidFill>
                  <a:schemeClr val="bg1"/>
                </a:solidFill>
                <a:latin typeface="Calibri" panose="020F0502020204030204" charset="0"/>
                <a:ea typeface="宋体" panose="02010600030101010101" pitchFamily="2" charset="-122"/>
                <a:sym typeface="+mn-ea"/>
              </a:rPr>
              <a:t>≥0</a:t>
            </a:r>
            <a:r>
              <a:rPr lang="zh-CN" altLang="en-US" sz="3000">
                <a:solidFill>
                  <a:schemeClr val="bg1"/>
                </a:solidFill>
                <a:latin typeface="Calibri" panose="020F0502020204030204" charset="0"/>
                <a:ea typeface="宋体" panose="02010600030101010101" pitchFamily="2" charset="-122"/>
                <a:sym typeface="+mn-ea"/>
              </a:rPr>
              <a:t>）</a:t>
            </a:r>
          </a:p>
        </p:txBody>
      </p:sp>
      <p:pic>
        <p:nvPicPr>
          <p:cNvPr id="3" name="图片 2"/>
          <p:cNvPicPr>
            <a:picLocks noChangeAspect="1"/>
          </p:cNvPicPr>
          <p:nvPr/>
        </p:nvPicPr>
        <p:blipFill>
          <a:blip r:embed="rId2"/>
          <a:stretch>
            <a:fillRect/>
          </a:stretch>
        </p:blipFill>
        <p:spPr>
          <a:xfrm>
            <a:off x="1950085" y="3085465"/>
            <a:ext cx="8161655" cy="274256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98880" y="815975"/>
            <a:ext cx="8912860" cy="706755"/>
          </a:xfrm>
          <a:prstGeom prst="rect">
            <a:avLst/>
          </a:prstGeom>
          <a:noFill/>
          <a:ln w="9525">
            <a:noFill/>
            <a:miter/>
          </a:ln>
        </p:spPr>
        <p:txBody>
          <a:bodyPr wrap="square" anchor="t">
            <a:spAutoFit/>
          </a:bodyPr>
          <a:lstStyle/>
          <a:p>
            <a:pPr lvl="0"/>
            <a:r>
              <a:rPr lang="zh-CN" sz="4000">
                <a:solidFill>
                  <a:schemeClr val="bg1"/>
                </a:solidFill>
                <a:latin typeface="黑体" panose="02010609060101010101" charset="-122"/>
                <a:ea typeface="黑体" panose="02010609060101010101" charset="-122"/>
              </a:rPr>
              <a:t>前置知识</a:t>
            </a:r>
          </a:p>
        </p:txBody>
      </p:sp>
      <p:sp>
        <p:nvSpPr>
          <p:cNvPr id="2" name="文本框 1"/>
          <p:cNvSpPr txBox="1"/>
          <p:nvPr/>
        </p:nvSpPr>
        <p:spPr>
          <a:xfrm>
            <a:off x="1198880" y="1609090"/>
            <a:ext cx="10078720" cy="4939030"/>
          </a:xfrm>
          <a:prstGeom prst="rect">
            <a:avLst/>
          </a:prstGeom>
          <a:noFill/>
          <a:ln w="9525">
            <a:noFill/>
            <a:miter/>
          </a:ln>
        </p:spPr>
        <p:txBody>
          <a:bodyPr wrap="square" anchor="t">
            <a:spAutoFit/>
          </a:bodyPr>
          <a:lstStyle/>
          <a:p>
            <a:pPr lvl="0" indent="601345" fontAlgn="auto">
              <a:lnSpc>
                <a:spcPct val="150000"/>
              </a:lnSpc>
            </a:pPr>
            <a:r>
              <a:rPr lang="zh-CN" sz="3000">
                <a:solidFill>
                  <a:schemeClr val="bg1"/>
                </a:solidFill>
                <a:latin typeface="Calibri" panose="020F0502020204030204" charset="0"/>
                <a:ea typeface="宋体" panose="02010600030101010101" pitchFamily="2" charset="-122"/>
                <a:sym typeface="+mn-ea"/>
              </a:rPr>
              <a:t>一般形式向标准型转化的困境</a:t>
            </a:r>
            <a:r>
              <a:rPr lang="en-US" altLang="zh-CN" sz="3000">
                <a:solidFill>
                  <a:schemeClr val="bg1"/>
                </a:solidFill>
                <a:latin typeface="Calibri" panose="020F0502020204030204" charset="0"/>
                <a:ea typeface="宋体" panose="02010600030101010101" pitchFamily="2" charset="-122"/>
                <a:sym typeface="+mn-ea"/>
              </a:rPr>
              <a:t>&amp;</a:t>
            </a:r>
            <a:r>
              <a:rPr lang="zh-CN" altLang="en-US" sz="3000">
                <a:solidFill>
                  <a:schemeClr val="bg1"/>
                </a:solidFill>
                <a:latin typeface="Calibri" panose="020F0502020204030204" charset="0"/>
                <a:ea typeface="宋体" panose="02010600030101010101" pitchFamily="2" charset="-122"/>
                <a:sym typeface="+mn-ea"/>
              </a:rPr>
              <a:t>解决方法</a:t>
            </a:r>
            <a:r>
              <a:rPr lang="zh-CN" sz="3000">
                <a:solidFill>
                  <a:schemeClr val="bg1"/>
                </a:solidFill>
                <a:latin typeface="Calibri" panose="020F0502020204030204" charset="0"/>
                <a:ea typeface="宋体" panose="02010600030101010101" pitchFamily="2" charset="-122"/>
                <a:sym typeface="+mn-ea"/>
              </a:rPr>
              <a:t>：</a:t>
            </a:r>
          </a:p>
          <a:p>
            <a:pPr lvl="0" indent="601345" fontAlgn="auto">
              <a:lnSpc>
                <a:spcPct val="150000"/>
              </a:lnSpc>
            </a:pPr>
            <a:r>
              <a:rPr lang="en-US" altLang="zh-CN" sz="3000">
                <a:solidFill>
                  <a:schemeClr val="bg1"/>
                </a:solidFill>
                <a:latin typeface="Calibri" panose="020F0502020204030204" charset="0"/>
                <a:ea typeface="宋体" panose="02010600030101010101" pitchFamily="2" charset="-122"/>
                <a:sym typeface="+mn-ea"/>
              </a:rPr>
              <a:t>1.</a:t>
            </a:r>
            <a:r>
              <a:rPr lang="zh-CN" altLang="en-US" sz="3000">
                <a:solidFill>
                  <a:schemeClr val="bg1"/>
                </a:solidFill>
                <a:latin typeface="Calibri" panose="020F0502020204030204" charset="0"/>
                <a:ea typeface="宋体" panose="02010600030101010101" pitchFamily="2" charset="-122"/>
                <a:sym typeface="+mn-ea"/>
              </a:rPr>
              <a:t>最小化目标函数 </a:t>
            </a:r>
            <a:r>
              <a:rPr lang="en-US" altLang="zh-CN" sz="3000">
                <a:solidFill>
                  <a:schemeClr val="bg1"/>
                </a:solidFill>
                <a:latin typeface="Calibri" panose="020F0502020204030204" charset="0"/>
                <a:ea typeface="宋体" panose="02010600030101010101" pitchFamily="2" charset="-122"/>
                <a:sym typeface="+mn-ea"/>
              </a:rPr>
              <a:t>--&gt; </a:t>
            </a:r>
            <a:r>
              <a:rPr lang="zh-CN" altLang="en-US" sz="3000">
                <a:solidFill>
                  <a:schemeClr val="bg1"/>
                </a:solidFill>
                <a:latin typeface="Calibri" panose="020F0502020204030204" charset="0"/>
                <a:ea typeface="宋体" panose="02010600030101010101" pitchFamily="2" charset="-122"/>
                <a:sym typeface="+mn-ea"/>
              </a:rPr>
              <a:t>目标函数</a:t>
            </a:r>
            <a:r>
              <a:rPr lang="en-US" altLang="zh-CN" sz="3000">
                <a:solidFill>
                  <a:schemeClr val="bg1"/>
                </a:solidFill>
                <a:latin typeface="Calibri" panose="020F0502020204030204" charset="0"/>
                <a:ea typeface="宋体" panose="02010600030101010101" pitchFamily="2" charset="-122"/>
                <a:sym typeface="+mn-ea"/>
              </a:rPr>
              <a:t>*(-1)</a:t>
            </a:r>
            <a:r>
              <a:rPr lang="zh-CN" altLang="en-US" sz="3000">
                <a:solidFill>
                  <a:schemeClr val="bg1"/>
                </a:solidFill>
                <a:latin typeface="Calibri" panose="020F0502020204030204" charset="0"/>
                <a:ea typeface="宋体" panose="02010600030101010101" pitchFamily="2" charset="-122"/>
                <a:sym typeface="+mn-ea"/>
              </a:rPr>
              <a:t>即为最大化</a:t>
            </a:r>
          </a:p>
          <a:p>
            <a:pPr lvl="0" indent="601345" fontAlgn="auto">
              <a:lnSpc>
                <a:spcPct val="150000"/>
              </a:lnSpc>
            </a:pPr>
            <a:r>
              <a:rPr lang="en-US" altLang="zh-CN" sz="3000">
                <a:solidFill>
                  <a:schemeClr val="bg1"/>
                </a:solidFill>
                <a:latin typeface="Calibri" panose="020F0502020204030204" charset="0"/>
                <a:ea typeface="宋体" panose="02010600030101010101" pitchFamily="2" charset="-122"/>
                <a:sym typeface="+mn-ea"/>
              </a:rPr>
              <a:t>2.</a:t>
            </a:r>
            <a:r>
              <a:rPr lang="zh-CN" altLang="en-US" sz="3000">
                <a:solidFill>
                  <a:schemeClr val="bg1"/>
                </a:solidFill>
                <a:latin typeface="Calibri" panose="020F0502020204030204" charset="0"/>
                <a:ea typeface="宋体" panose="02010600030101010101" pitchFamily="2" charset="-122"/>
                <a:sym typeface="+mn-ea"/>
              </a:rPr>
              <a:t>某些变量不具有非负约束 </a:t>
            </a:r>
            <a:r>
              <a:rPr lang="en-US" altLang="zh-CN" sz="3000">
                <a:solidFill>
                  <a:schemeClr val="bg1"/>
                </a:solidFill>
                <a:latin typeface="Calibri" panose="020F0502020204030204" charset="0"/>
                <a:ea typeface="宋体" panose="02010600030101010101" pitchFamily="2" charset="-122"/>
                <a:sym typeface="+mn-ea"/>
              </a:rPr>
              <a:t>--&gt;</a:t>
            </a:r>
            <a:br>
              <a:rPr lang="en-US" altLang="zh-CN" sz="3000">
                <a:solidFill>
                  <a:schemeClr val="bg1"/>
                </a:solidFill>
                <a:latin typeface="Calibri" panose="020F0502020204030204" charset="0"/>
                <a:ea typeface="宋体" panose="02010600030101010101" pitchFamily="2" charset="-122"/>
                <a:sym typeface="+mn-ea"/>
              </a:rPr>
            </a:br>
            <a:r>
              <a:rPr lang="en-US" altLang="zh-CN" sz="3000">
                <a:solidFill>
                  <a:schemeClr val="bg1"/>
                </a:solidFill>
                <a:latin typeface="Calibri" panose="020F0502020204030204" charset="0"/>
                <a:ea typeface="宋体" panose="02010600030101010101" pitchFamily="2" charset="-122"/>
                <a:sym typeface="+mn-ea"/>
              </a:rPr>
              <a:t>	</a:t>
            </a:r>
            <a:r>
              <a:rPr lang="zh-CN" altLang="en-US" sz="3000">
                <a:solidFill>
                  <a:schemeClr val="bg1"/>
                </a:solidFill>
                <a:latin typeface="Calibri" panose="020F0502020204030204" charset="0"/>
                <a:ea typeface="宋体" panose="02010600030101010101" pitchFamily="2" charset="-122"/>
                <a:sym typeface="+mn-ea"/>
              </a:rPr>
              <a:t>设其为</a:t>
            </a:r>
            <a:r>
              <a:rPr lang="en-US" altLang="zh-CN" sz="3000">
                <a:solidFill>
                  <a:schemeClr val="bg1"/>
                </a:solidFill>
                <a:latin typeface="Calibri" panose="020F0502020204030204" charset="0"/>
                <a:ea typeface="宋体" panose="02010600030101010101" pitchFamily="2" charset="-122"/>
                <a:sym typeface="+mn-ea"/>
              </a:rPr>
              <a:t>x</a:t>
            </a:r>
            <a:r>
              <a:rPr lang="en-US" altLang="zh-CN" sz="3000" baseline="-25000">
                <a:solidFill>
                  <a:schemeClr val="bg1"/>
                </a:solidFill>
                <a:latin typeface="Calibri" panose="020F0502020204030204" charset="0"/>
                <a:ea typeface="宋体" panose="02010600030101010101" pitchFamily="2" charset="-122"/>
                <a:sym typeface="+mn-ea"/>
              </a:rPr>
              <a:t>i</a:t>
            </a:r>
            <a:r>
              <a:rPr lang="zh-CN" altLang="en-US" sz="3000">
                <a:solidFill>
                  <a:schemeClr val="bg1"/>
                </a:solidFill>
                <a:latin typeface="Calibri" panose="020F0502020204030204" charset="0"/>
                <a:ea typeface="宋体" panose="02010600030101010101" pitchFamily="2" charset="-122"/>
                <a:sym typeface="+mn-ea"/>
              </a:rPr>
              <a:t>，可用</a:t>
            </a:r>
            <a:r>
              <a:rPr lang="en-US" altLang="zh-CN" sz="3000">
                <a:solidFill>
                  <a:schemeClr val="bg1"/>
                </a:solidFill>
                <a:latin typeface="Calibri" panose="020F0502020204030204" charset="0"/>
                <a:ea typeface="宋体" panose="02010600030101010101" pitchFamily="2" charset="-122"/>
                <a:sym typeface="+mn-ea"/>
              </a:rPr>
              <a:t>x</a:t>
            </a:r>
            <a:r>
              <a:rPr lang="en-US" altLang="zh-CN" sz="3000" baseline="-25000">
                <a:solidFill>
                  <a:schemeClr val="bg1"/>
                </a:solidFill>
                <a:latin typeface="Calibri" panose="020F0502020204030204" charset="0"/>
                <a:ea typeface="宋体" panose="02010600030101010101" pitchFamily="2" charset="-122"/>
                <a:sym typeface="+mn-ea"/>
              </a:rPr>
              <a:t>i</a:t>
            </a:r>
            <a:r>
              <a:rPr lang="en-US" altLang="zh-CN" sz="3000">
                <a:solidFill>
                  <a:schemeClr val="bg1"/>
                </a:solidFill>
                <a:latin typeface="Calibri" panose="020F0502020204030204" charset="0"/>
                <a:ea typeface="宋体" panose="02010600030101010101" pitchFamily="2" charset="-122"/>
                <a:sym typeface="+mn-ea"/>
              </a:rPr>
              <a:t>'</a:t>
            </a:r>
            <a:r>
              <a:rPr lang="zh-CN" altLang="en-US" sz="3000">
                <a:solidFill>
                  <a:schemeClr val="bg1"/>
                </a:solidFill>
                <a:latin typeface="Calibri" panose="020F0502020204030204" charset="0"/>
                <a:ea typeface="宋体" panose="02010600030101010101" pitchFamily="2" charset="-122"/>
                <a:sym typeface="+mn-ea"/>
              </a:rPr>
              <a:t>与</a:t>
            </a:r>
            <a:r>
              <a:rPr lang="en-US" altLang="zh-CN" sz="3000">
                <a:solidFill>
                  <a:schemeClr val="bg1"/>
                </a:solidFill>
                <a:latin typeface="Calibri" panose="020F0502020204030204" charset="0"/>
                <a:ea typeface="宋体" panose="02010600030101010101" pitchFamily="2" charset="-122"/>
                <a:sym typeface="+mn-ea"/>
              </a:rPr>
              <a:t>x</a:t>
            </a:r>
            <a:r>
              <a:rPr lang="en-US" altLang="zh-CN" sz="3000" baseline="-25000">
                <a:solidFill>
                  <a:schemeClr val="bg1"/>
                </a:solidFill>
                <a:latin typeface="Calibri" panose="020F0502020204030204" charset="0"/>
                <a:ea typeface="宋体" panose="02010600030101010101" pitchFamily="2" charset="-122"/>
                <a:sym typeface="+mn-ea"/>
              </a:rPr>
              <a:t>i</a:t>
            </a:r>
            <a:r>
              <a:rPr lang="en-US" altLang="zh-CN" sz="3000">
                <a:solidFill>
                  <a:schemeClr val="bg1"/>
                </a:solidFill>
                <a:latin typeface="Calibri" panose="020F0502020204030204" charset="0"/>
                <a:ea typeface="宋体" panose="02010600030101010101" pitchFamily="2" charset="-122"/>
                <a:sym typeface="+mn-ea"/>
              </a:rPr>
              <a:t>''</a:t>
            </a:r>
            <a:r>
              <a:rPr lang="zh-CN" altLang="en-US" sz="3000">
                <a:solidFill>
                  <a:schemeClr val="bg1"/>
                </a:solidFill>
                <a:latin typeface="Calibri" panose="020F0502020204030204" charset="0"/>
                <a:ea typeface="宋体" panose="02010600030101010101" pitchFamily="2" charset="-122"/>
                <a:sym typeface="+mn-ea"/>
              </a:rPr>
              <a:t>替代</a:t>
            </a:r>
            <a:r>
              <a:rPr lang="en-US" altLang="zh-CN" sz="3000">
                <a:solidFill>
                  <a:schemeClr val="bg1"/>
                </a:solidFill>
                <a:latin typeface="Calibri" panose="020F0502020204030204" charset="0"/>
                <a:ea typeface="宋体" panose="02010600030101010101" pitchFamily="2" charset="-122"/>
                <a:sym typeface="+mn-ea"/>
              </a:rPr>
              <a:t>x</a:t>
            </a:r>
            <a:r>
              <a:rPr lang="en-US" altLang="zh-CN" sz="3000" baseline="-25000">
                <a:solidFill>
                  <a:schemeClr val="bg1"/>
                </a:solidFill>
                <a:latin typeface="Calibri" panose="020F0502020204030204" charset="0"/>
                <a:ea typeface="宋体" panose="02010600030101010101" pitchFamily="2" charset="-122"/>
                <a:sym typeface="+mn-ea"/>
              </a:rPr>
              <a:t>i</a:t>
            </a:r>
            <a:r>
              <a:rPr lang="zh-CN" altLang="en-US" sz="3000">
                <a:solidFill>
                  <a:schemeClr val="bg1"/>
                </a:solidFill>
                <a:latin typeface="Calibri" panose="020F0502020204030204" charset="0"/>
                <a:ea typeface="宋体" panose="02010600030101010101" pitchFamily="2" charset="-122"/>
                <a:sym typeface="+mn-ea"/>
              </a:rPr>
              <a:t>：</a:t>
            </a:r>
            <a:r>
              <a:rPr lang="en-US" altLang="zh-CN" sz="3000">
                <a:solidFill>
                  <a:schemeClr val="bg1"/>
                </a:solidFill>
                <a:latin typeface="Calibri" panose="020F0502020204030204" charset="0"/>
                <a:ea typeface="宋体" panose="02010600030101010101" pitchFamily="2" charset="-122"/>
                <a:sym typeface="+mn-ea"/>
              </a:rPr>
              <a:t>x</a:t>
            </a:r>
            <a:r>
              <a:rPr lang="en-US" altLang="zh-CN" sz="3000" baseline="-25000">
                <a:solidFill>
                  <a:schemeClr val="bg1"/>
                </a:solidFill>
                <a:latin typeface="Calibri" panose="020F0502020204030204" charset="0"/>
                <a:ea typeface="宋体" panose="02010600030101010101" pitchFamily="2" charset="-122"/>
                <a:sym typeface="+mn-ea"/>
              </a:rPr>
              <a:t>i</a:t>
            </a:r>
            <a:r>
              <a:rPr lang="en-US" altLang="zh-CN" sz="3000">
                <a:solidFill>
                  <a:schemeClr val="bg1"/>
                </a:solidFill>
                <a:latin typeface="Calibri" panose="020F0502020204030204" charset="0"/>
                <a:ea typeface="宋体" panose="02010600030101010101" pitchFamily="2" charset="-122"/>
                <a:sym typeface="+mn-ea"/>
              </a:rPr>
              <a:t> = x</a:t>
            </a:r>
            <a:r>
              <a:rPr lang="en-US" altLang="zh-CN" sz="3000" baseline="-25000">
                <a:solidFill>
                  <a:schemeClr val="bg1"/>
                </a:solidFill>
                <a:latin typeface="Calibri" panose="020F0502020204030204" charset="0"/>
                <a:ea typeface="宋体" panose="02010600030101010101" pitchFamily="2" charset="-122"/>
                <a:sym typeface="+mn-ea"/>
              </a:rPr>
              <a:t>i</a:t>
            </a:r>
            <a:r>
              <a:rPr lang="en-US" altLang="zh-CN" sz="3000">
                <a:solidFill>
                  <a:schemeClr val="bg1"/>
                </a:solidFill>
                <a:latin typeface="Calibri" panose="020F0502020204030204" charset="0"/>
                <a:ea typeface="宋体" panose="02010600030101010101" pitchFamily="2" charset="-122"/>
                <a:sym typeface="+mn-ea"/>
              </a:rPr>
              <a:t>'-x</a:t>
            </a:r>
            <a:r>
              <a:rPr lang="en-US" altLang="zh-CN" sz="3000" baseline="-25000">
                <a:solidFill>
                  <a:schemeClr val="bg1"/>
                </a:solidFill>
                <a:latin typeface="Calibri" panose="020F0502020204030204" charset="0"/>
                <a:ea typeface="宋体" panose="02010600030101010101" pitchFamily="2" charset="-122"/>
                <a:sym typeface="+mn-ea"/>
              </a:rPr>
              <a:t>i</a:t>
            </a:r>
            <a:r>
              <a:rPr lang="en-US" altLang="zh-CN" sz="3000">
                <a:solidFill>
                  <a:schemeClr val="bg1"/>
                </a:solidFill>
                <a:latin typeface="Calibri" panose="020F0502020204030204" charset="0"/>
                <a:ea typeface="宋体" panose="02010600030101010101" pitchFamily="2" charset="-122"/>
                <a:sym typeface="+mn-ea"/>
              </a:rPr>
              <a:t>'', x</a:t>
            </a:r>
            <a:r>
              <a:rPr lang="en-US" altLang="zh-CN" sz="3000" baseline="-25000">
                <a:solidFill>
                  <a:schemeClr val="bg1"/>
                </a:solidFill>
                <a:latin typeface="Calibri" panose="020F0502020204030204" charset="0"/>
                <a:ea typeface="宋体" panose="02010600030101010101" pitchFamily="2" charset="-122"/>
                <a:sym typeface="+mn-ea"/>
              </a:rPr>
              <a:t>i</a:t>
            </a:r>
            <a:r>
              <a:rPr lang="en-US" altLang="zh-CN" sz="3000">
                <a:solidFill>
                  <a:schemeClr val="bg1"/>
                </a:solidFill>
                <a:latin typeface="Calibri" panose="020F0502020204030204" charset="0"/>
                <a:ea typeface="宋体" panose="02010600030101010101" pitchFamily="2" charset="-122"/>
                <a:sym typeface="+mn-ea"/>
              </a:rPr>
              <a:t>',x</a:t>
            </a:r>
            <a:r>
              <a:rPr lang="en-US" altLang="zh-CN" sz="3000" baseline="-25000">
                <a:solidFill>
                  <a:schemeClr val="bg1"/>
                </a:solidFill>
                <a:latin typeface="Calibri" panose="020F0502020204030204" charset="0"/>
                <a:ea typeface="宋体" panose="02010600030101010101" pitchFamily="2" charset="-122"/>
                <a:sym typeface="+mn-ea"/>
              </a:rPr>
              <a:t>i</a:t>
            </a:r>
            <a:r>
              <a:rPr lang="en-US" altLang="zh-CN" sz="3000">
                <a:solidFill>
                  <a:schemeClr val="bg1"/>
                </a:solidFill>
                <a:latin typeface="Calibri" panose="020F0502020204030204" charset="0"/>
                <a:ea typeface="宋体" panose="02010600030101010101" pitchFamily="2" charset="-122"/>
                <a:sym typeface="+mn-ea"/>
              </a:rPr>
              <a:t>'' ≥ 0</a:t>
            </a:r>
          </a:p>
          <a:p>
            <a:pPr lvl="0" indent="601345" fontAlgn="auto">
              <a:lnSpc>
                <a:spcPct val="150000"/>
              </a:lnSpc>
            </a:pPr>
            <a:r>
              <a:rPr lang="en-US" altLang="zh-CN" sz="3000">
                <a:solidFill>
                  <a:schemeClr val="bg1"/>
                </a:solidFill>
                <a:latin typeface="Calibri" panose="020F0502020204030204" charset="0"/>
                <a:ea typeface="宋体" panose="02010600030101010101" pitchFamily="2" charset="-122"/>
                <a:sym typeface="+mn-ea"/>
              </a:rPr>
              <a:t>3.</a:t>
            </a:r>
            <a:r>
              <a:rPr lang="zh-CN" altLang="en-US" sz="3000">
                <a:solidFill>
                  <a:schemeClr val="bg1"/>
                </a:solidFill>
                <a:latin typeface="Calibri" panose="020F0502020204030204" charset="0"/>
                <a:ea typeface="宋体" panose="02010600030101010101" pitchFamily="2" charset="-122"/>
                <a:sym typeface="+mn-ea"/>
              </a:rPr>
              <a:t>存在</a:t>
            </a:r>
            <a:r>
              <a:rPr lang="en-US" altLang="zh-CN" sz="3000">
                <a:solidFill>
                  <a:schemeClr val="bg1"/>
                </a:solidFill>
                <a:latin typeface="Calibri" panose="020F0502020204030204" charset="0"/>
                <a:ea typeface="宋体" panose="02010600030101010101" pitchFamily="2" charset="-122"/>
                <a:sym typeface="+mn-ea"/>
              </a:rPr>
              <a:t>“=”</a:t>
            </a:r>
            <a:r>
              <a:rPr lang="zh-CN" altLang="en-US" sz="3000">
                <a:solidFill>
                  <a:schemeClr val="bg1"/>
                </a:solidFill>
                <a:latin typeface="Calibri" panose="020F0502020204030204" charset="0"/>
                <a:ea typeface="宋体" panose="02010600030101010101" pitchFamily="2" charset="-122"/>
                <a:sym typeface="+mn-ea"/>
              </a:rPr>
              <a:t>约束或</a:t>
            </a:r>
            <a:r>
              <a:rPr lang="en-US" altLang="zh-CN" sz="3000">
                <a:solidFill>
                  <a:schemeClr val="bg1"/>
                </a:solidFill>
                <a:latin typeface="Calibri" panose="020F0502020204030204" charset="0"/>
                <a:ea typeface="宋体" panose="02010600030101010101" pitchFamily="2" charset="-122"/>
                <a:sym typeface="+mn-ea"/>
              </a:rPr>
              <a:t>“≥”</a:t>
            </a:r>
            <a:r>
              <a:rPr lang="zh-CN" altLang="en-US" sz="3000">
                <a:solidFill>
                  <a:schemeClr val="bg1"/>
                </a:solidFill>
                <a:latin typeface="Calibri" panose="020F0502020204030204" charset="0"/>
                <a:ea typeface="宋体" panose="02010600030101010101" pitchFamily="2" charset="-122"/>
                <a:sym typeface="+mn-ea"/>
              </a:rPr>
              <a:t>约束 </a:t>
            </a:r>
            <a:r>
              <a:rPr lang="en-US" altLang="zh-CN" sz="3000">
                <a:solidFill>
                  <a:schemeClr val="bg1"/>
                </a:solidFill>
                <a:latin typeface="Calibri" panose="020F0502020204030204" charset="0"/>
                <a:ea typeface="宋体" panose="02010600030101010101" pitchFamily="2" charset="-122"/>
                <a:sym typeface="+mn-ea"/>
              </a:rPr>
              <a:t>--&gt;</a:t>
            </a:r>
          </a:p>
          <a:p>
            <a:pPr lvl="0" indent="601345" fontAlgn="auto">
              <a:lnSpc>
                <a:spcPct val="150000"/>
              </a:lnSpc>
            </a:pPr>
            <a:r>
              <a:rPr lang="en-US" altLang="zh-CN" sz="3000">
                <a:solidFill>
                  <a:schemeClr val="bg1"/>
                </a:solidFill>
                <a:latin typeface="Calibri" panose="020F0502020204030204" charset="0"/>
                <a:ea typeface="宋体" panose="02010600030101010101" pitchFamily="2" charset="-122"/>
                <a:sym typeface="+mn-ea"/>
              </a:rPr>
              <a:t>	</a:t>
            </a:r>
            <a:r>
              <a:rPr lang="zh-CN" altLang="en-US" sz="3000">
                <a:solidFill>
                  <a:schemeClr val="bg1"/>
                </a:solidFill>
                <a:latin typeface="Calibri" panose="020F0502020204030204" charset="0"/>
                <a:ea typeface="宋体" panose="02010600030101010101" pitchFamily="2" charset="-122"/>
                <a:sym typeface="+mn-ea"/>
              </a:rPr>
              <a:t>将 </a:t>
            </a:r>
            <a:r>
              <a:rPr lang="en-US" altLang="zh-CN" sz="3000">
                <a:solidFill>
                  <a:schemeClr val="bg1"/>
                </a:solidFill>
                <a:latin typeface="Calibri" panose="020F0502020204030204" charset="0"/>
                <a:ea typeface="宋体" panose="02010600030101010101" pitchFamily="2" charset="-122"/>
                <a:sym typeface="+mn-ea"/>
              </a:rPr>
              <a:t>“=” </a:t>
            </a:r>
            <a:r>
              <a:rPr lang="zh-CN" altLang="en-US" sz="3000">
                <a:solidFill>
                  <a:schemeClr val="bg1"/>
                </a:solidFill>
                <a:latin typeface="Calibri" panose="020F0502020204030204" charset="0"/>
                <a:ea typeface="宋体" panose="02010600030101010101" pitchFamily="2" charset="-122"/>
                <a:sym typeface="+mn-ea"/>
              </a:rPr>
              <a:t>变为 </a:t>
            </a:r>
            <a:r>
              <a:rPr lang="en-US" altLang="zh-CN" sz="3000">
                <a:solidFill>
                  <a:schemeClr val="bg1"/>
                </a:solidFill>
                <a:latin typeface="Calibri" panose="020F0502020204030204" charset="0"/>
                <a:ea typeface="宋体" panose="02010600030101010101" pitchFamily="2" charset="-122"/>
                <a:sym typeface="+mn-ea"/>
              </a:rPr>
              <a:t>“≥” </a:t>
            </a:r>
            <a:r>
              <a:rPr lang="zh-CN" altLang="en-US" sz="3000">
                <a:solidFill>
                  <a:schemeClr val="bg1"/>
                </a:solidFill>
                <a:latin typeface="Calibri" panose="020F0502020204030204" charset="0"/>
                <a:ea typeface="宋体" panose="02010600030101010101" pitchFamily="2" charset="-122"/>
                <a:sym typeface="+mn-ea"/>
              </a:rPr>
              <a:t>与 </a:t>
            </a:r>
            <a:r>
              <a:rPr lang="en-US" altLang="zh-CN" sz="3000">
                <a:solidFill>
                  <a:schemeClr val="bg1"/>
                </a:solidFill>
                <a:latin typeface="Calibri" panose="020F0502020204030204" charset="0"/>
                <a:ea typeface="宋体" panose="02010600030101010101" pitchFamily="2" charset="-122"/>
                <a:sym typeface="+mn-ea"/>
              </a:rPr>
              <a:t>“≤” </a:t>
            </a:r>
            <a:r>
              <a:rPr lang="zh-CN" altLang="en-US" sz="3000">
                <a:solidFill>
                  <a:schemeClr val="bg1"/>
                </a:solidFill>
                <a:latin typeface="Calibri" panose="020F0502020204030204" charset="0"/>
                <a:ea typeface="宋体" panose="02010600030101010101" pitchFamily="2" charset="-122"/>
                <a:sym typeface="+mn-ea"/>
              </a:rPr>
              <a:t>两个不等式，将 </a:t>
            </a:r>
            <a:r>
              <a:rPr lang="en-US" altLang="zh-CN" sz="3000">
                <a:solidFill>
                  <a:schemeClr val="bg1"/>
                </a:solidFill>
                <a:latin typeface="Calibri" panose="020F0502020204030204" charset="0"/>
                <a:ea typeface="宋体" panose="02010600030101010101" pitchFamily="2" charset="-122"/>
                <a:sym typeface="+mn-ea"/>
              </a:rPr>
              <a:t>“ ≥ ” </a:t>
            </a:r>
            <a:r>
              <a:rPr lang="zh-CN" altLang="en-US" sz="3000">
                <a:solidFill>
                  <a:schemeClr val="bg1"/>
                </a:solidFill>
                <a:latin typeface="Calibri" panose="020F0502020204030204" charset="0"/>
                <a:ea typeface="宋体" panose="02010600030101010101" pitchFamily="2" charset="-122"/>
                <a:sym typeface="+mn-ea"/>
              </a:rPr>
              <a:t>左右同乘  </a:t>
            </a:r>
            <a:r>
              <a:rPr lang="en-US" altLang="zh-CN" sz="3000">
                <a:solidFill>
                  <a:schemeClr val="bg1"/>
                </a:solidFill>
                <a:latin typeface="Calibri" panose="020F0502020204030204" charset="0"/>
                <a:ea typeface="宋体" panose="02010600030101010101" pitchFamily="2" charset="-122"/>
                <a:sym typeface="+mn-ea"/>
              </a:rPr>
              <a:t>(-1)</a:t>
            </a:r>
            <a:r>
              <a:rPr lang="zh-CN" altLang="en-US" sz="3000">
                <a:solidFill>
                  <a:schemeClr val="bg1"/>
                </a:solidFill>
                <a:latin typeface="Calibri" panose="020F0502020204030204" charset="0"/>
                <a:ea typeface="宋体" panose="02010600030101010101" pitchFamily="2" charset="-122"/>
                <a:sym typeface="+mn-ea"/>
              </a:rPr>
              <a:t>即变为 </a:t>
            </a:r>
            <a:r>
              <a:rPr lang="en-US" altLang="zh-CN" sz="3000">
                <a:solidFill>
                  <a:schemeClr val="bg1"/>
                </a:solidFill>
                <a:latin typeface="Calibri" panose="020F0502020204030204" charset="0"/>
                <a:ea typeface="宋体" panose="02010600030101010101" pitchFamily="2" charset="-122"/>
                <a:sym typeface="+mn-ea"/>
              </a:rPr>
              <a:t>“ ≤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98880" y="815975"/>
            <a:ext cx="8912860" cy="706755"/>
          </a:xfrm>
          <a:prstGeom prst="rect">
            <a:avLst/>
          </a:prstGeom>
          <a:noFill/>
          <a:ln w="9525">
            <a:noFill/>
            <a:miter/>
          </a:ln>
        </p:spPr>
        <p:txBody>
          <a:bodyPr wrap="square" anchor="t">
            <a:spAutoFit/>
          </a:bodyPr>
          <a:lstStyle/>
          <a:p>
            <a:pPr lvl="0"/>
            <a:r>
              <a:rPr lang="zh-CN" sz="4000">
                <a:solidFill>
                  <a:schemeClr val="bg1"/>
                </a:solidFill>
                <a:latin typeface="黑体" panose="02010609060101010101" charset="-122"/>
                <a:ea typeface="黑体" panose="02010609060101010101" charset="-122"/>
              </a:rPr>
              <a:t>前置知识</a:t>
            </a:r>
          </a:p>
        </p:txBody>
      </p:sp>
      <p:sp>
        <p:nvSpPr>
          <p:cNvPr id="2" name="文本框 1"/>
          <p:cNvSpPr txBox="1"/>
          <p:nvPr/>
        </p:nvSpPr>
        <p:spPr>
          <a:xfrm>
            <a:off x="1198880" y="1609090"/>
            <a:ext cx="10078720" cy="2861310"/>
          </a:xfrm>
          <a:prstGeom prst="rect">
            <a:avLst/>
          </a:prstGeom>
          <a:noFill/>
          <a:ln w="9525">
            <a:noFill/>
            <a:miter/>
          </a:ln>
        </p:spPr>
        <p:txBody>
          <a:bodyPr wrap="square" anchor="t">
            <a:spAutoFit/>
          </a:bodyPr>
          <a:lstStyle/>
          <a:p>
            <a:pPr lvl="0" indent="601345" fontAlgn="auto">
              <a:lnSpc>
                <a:spcPct val="150000"/>
              </a:lnSpc>
            </a:pPr>
            <a:r>
              <a:rPr lang="zh-CN" sz="3000" dirty="0">
                <a:solidFill>
                  <a:schemeClr val="bg1"/>
                </a:solidFill>
                <a:latin typeface="Calibri" panose="020F0502020204030204" charset="0"/>
                <a:ea typeface="宋体" panose="02010600030101010101" pitchFamily="2" charset="-122"/>
                <a:sym typeface="+mn-ea"/>
              </a:rPr>
              <a:t>松弛型：所有的约束条件均为 </a:t>
            </a:r>
            <a:r>
              <a:rPr lang="en-US" altLang="zh-CN" sz="3000" dirty="0">
                <a:solidFill>
                  <a:schemeClr val="bg1"/>
                </a:solidFill>
                <a:latin typeface="Calibri" panose="020F0502020204030204" charset="0"/>
                <a:ea typeface="宋体" panose="02010600030101010101" pitchFamily="2" charset="-122"/>
                <a:sym typeface="+mn-ea"/>
              </a:rPr>
              <a:t>“=” </a:t>
            </a:r>
            <a:r>
              <a:rPr lang="zh-CN" altLang="en-US" sz="3000" dirty="0">
                <a:solidFill>
                  <a:schemeClr val="bg1"/>
                </a:solidFill>
                <a:latin typeface="Calibri" panose="020F0502020204030204" charset="0"/>
                <a:ea typeface="宋体" panose="02010600030101010101" pitchFamily="2" charset="-122"/>
                <a:sym typeface="+mn-ea"/>
              </a:rPr>
              <a:t>，其他同标准型。</a:t>
            </a:r>
          </a:p>
          <a:p>
            <a:pPr lvl="0" indent="601345" fontAlgn="auto">
              <a:lnSpc>
                <a:spcPct val="150000"/>
              </a:lnSpc>
            </a:pPr>
            <a:r>
              <a:rPr lang="zh-CN" altLang="en-US" sz="3000" dirty="0">
                <a:solidFill>
                  <a:schemeClr val="bg1"/>
                </a:solidFill>
                <a:latin typeface="Calibri" panose="020F0502020204030204" charset="0"/>
                <a:ea typeface="宋体" panose="02010600030101010101" pitchFamily="2" charset="-122"/>
                <a:sym typeface="+mn-ea"/>
              </a:rPr>
              <a:t>标准型中不等式</a:t>
            </a:r>
            <a:r>
              <a:rPr lang="en-US" altLang="zh-CN" sz="3000" dirty="0">
                <a:solidFill>
                  <a:schemeClr val="bg1"/>
                </a:solidFill>
                <a:latin typeface="Calibri" panose="020F0502020204030204" charset="0"/>
                <a:ea typeface="宋体" panose="02010600030101010101" pitchFamily="2" charset="-122"/>
                <a:sym typeface="+mn-ea"/>
              </a:rPr>
              <a:t>∑</a:t>
            </a:r>
            <a:r>
              <a:rPr lang="en-US" altLang="zh-CN" sz="3000" dirty="0" err="1">
                <a:solidFill>
                  <a:schemeClr val="bg1"/>
                </a:solidFill>
                <a:latin typeface="Calibri" panose="020F0502020204030204" charset="0"/>
                <a:ea typeface="宋体" panose="02010600030101010101" pitchFamily="2" charset="-122"/>
                <a:sym typeface="+mn-ea"/>
              </a:rPr>
              <a:t>a</a:t>
            </a:r>
            <a:r>
              <a:rPr lang="en-US" altLang="zh-CN" sz="3000" baseline="-25000" dirty="0" err="1">
                <a:solidFill>
                  <a:schemeClr val="bg1"/>
                </a:solidFill>
                <a:latin typeface="Calibri" panose="020F0502020204030204" charset="0"/>
                <a:ea typeface="宋体" panose="02010600030101010101" pitchFamily="2" charset="-122"/>
                <a:sym typeface="+mn-ea"/>
              </a:rPr>
              <a:t>ij</a:t>
            </a:r>
            <a:r>
              <a:rPr lang="en-US" altLang="zh-CN" sz="3000" dirty="0" err="1">
                <a:solidFill>
                  <a:schemeClr val="bg1"/>
                </a:solidFill>
                <a:latin typeface="Calibri" panose="020F0502020204030204" charset="0"/>
                <a:ea typeface="宋体" panose="02010600030101010101" pitchFamily="2" charset="-122"/>
                <a:sym typeface="+mn-ea"/>
              </a:rPr>
              <a:t>x</a:t>
            </a:r>
            <a:r>
              <a:rPr lang="en-US" altLang="zh-CN" sz="3000" baseline="-25000" dirty="0" err="1">
                <a:solidFill>
                  <a:schemeClr val="bg1"/>
                </a:solidFill>
                <a:latin typeface="Calibri" panose="020F0502020204030204" charset="0"/>
                <a:ea typeface="宋体" panose="02010600030101010101" pitchFamily="2" charset="-122"/>
                <a:sym typeface="+mn-ea"/>
              </a:rPr>
              <a:t>j</a:t>
            </a:r>
            <a:r>
              <a:rPr lang="en-US" altLang="zh-CN" sz="3000" dirty="0">
                <a:solidFill>
                  <a:schemeClr val="bg1"/>
                </a:solidFill>
                <a:latin typeface="Calibri" panose="020F0502020204030204" charset="0"/>
                <a:ea typeface="宋体" panose="02010600030101010101" pitchFamily="2" charset="-122"/>
                <a:sym typeface="+mn-ea"/>
              </a:rPr>
              <a:t> </a:t>
            </a:r>
            <a:r>
              <a:rPr lang="en-US" altLang="zh-CN" sz="3000" dirty="0" smtClean="0">
                <a:solidFill>
                  <a:schemeClr val="bg1"/>
                </a:solidFill>
                <a:latin typeface="Calibri" panose="020F0502020204030204" charset="0"/>
                <a:ea typeface="宋体" panose="02010600030101010101" pitchFamily="2" charset="-122"/>
                <a:sym typeface="+mn-ea"/>
              </a:rPr>
              <a:t>&lt;=</a:t>
            </a:r>
            <a:r>
              <a:rPr lang="en-US" altLang="zh-CN" sz="3000" dirty="0" smtClean="0">
                <a:solidFill>
                  <a:schemeClr val="bg1"/>
                </a:solidFill>
                <a:latin typeface="Calibri" panose="020F0502020204030204" charset="0"/>
                <a:ea typeface="宋体" panose="02010600030101010101" pitchFamily="2" charset="-122"/>
                <a:sym typeface="+mn-ea"/>
              </a:rPr>
              <a:t> </a:t>
            </a:r>
            <a:r>
              <a:rPr lang="en-US" altLang="zh-CN" sz="3000" dirty="0">
                <a:solidFill>
                  <a:schemeClr val="bg1"/>
                </a:solidFill>
                <a:latin typeface="Calibri" panose="020F0502020204030204" charset="0"/>
                <a:ea typeface="宋体" panose="02010600030101010101" pitchFamily="2" charset="-122"/>
                <a:sym typeface="+mn-ea"/>
              </a:rPr>
              <a:t>b</a:t>
            </a:r>
            <a:r>
              <a:rPr lang="en-US" altLang="zh-CN" sz="3000" baseline="-25000" dirty="0">
                <a:solidFill>
                  <a:schemeClr val="bg1"/>
                </a:solidFill>
                <a:latin typeface="Calibri" panose="020F0502020204030204" charset="0"/>
                <a:ea typeface="宋体" panose="02010600030101010101" pitchFamily="2" charset="-122"/>
                <a:sym typeface="+mn-ea"/>
              </a:rPr>
              <a:t>i</a:t>
            </a:r>
            <a:r>
              <a:rPr lang="zh-CN" altLang="en-US" sz="3000" dirty="0">
                <a:solidFill>
                  <a:schemeClr val="bg1"/>
                </a:solidFill>
                <a:latin typeface="Calibri" panose="020F0502020204030204" charset="0"/>
                <a:ea typeface="宋体" panose="02010600030101010101" pitchFamily="2" charset="-122"/>
                <a:sym typeface="+mn-ea"/>
              </a:rPr>
              <a:t>向松弛型的转化 </a:t>
            </a:r>
            <a:r>
              <a:rPr lang="en-US" altLang="zh-CN" sz="3000" dirty="0">
                <a:solidFill>
                  <a:schemeClr val="bg1"/>
                </a:solidFill>
                <a:latin typeface="Calibri" panose="020F0502020204030204" charset="0"/>
                <a:ea typeface="宋体" panose="02010600030101010101" pitchFamily="2" charset="-122"/>
                <a:sym typeface="+mn-ea"/>
              </a:rPr>
              <a:t>--&gt; </a:t>
            </a:r>
          </a:p>
          <a:p>
            <a:pPr lvl="0" indent="601345" fontAlgn="auto">
              <a:lnSpc>
                <a:spcPct val="150000"/>
              </a:lnSpc>
            </a:pPr>
            <a:r>
              <a:rPr lang="en-US" altLang="zh-CN" sz="3000" dirty="0" err="1">
                <a:solidFill>
                  <a:schemeClr val="bg1"/>
                </a:solidFill>
                <a:latin typeface="Calibri" panose="020F0502020204030204" charset="0"/>
                <a:ea typeface="宋体" panose="02010600030101010101" pitchFamily="2" charset="-122"/>
                <a:sym typeface="+mn-ea"/>
              </a:rPr>
              <a:t>x</a:t>
            </a:r>
            <a:r>
              <a:rPr lang="en-US" altLang="zh-CN" sz="3000" baseline="-25000" dirty="0" err="1">
                <a:solidFill>
                  <a:schemeClr val="bg1"/>
                </a:solidFill>
                <a:latin typeface="Calibri" panose="020F0502020204030204" charset="0"/>
                <a:ea typeface="宋体" panose="02010600030101010101" pitchFamily="2" charset="-122"/>
                <a:sym typeface="+mn-ea"/>
              </a:rPr>
              <a:t>n+i</a:t>
            </a:r>
            <a:r>
              <a:rPr lang="en-US" altLang="zh-CN" sz="3000" dirty="0">
                <a:solidFill>
                  <a:schemeClr val="bg1"/>
                </a:solidFill>
                <a:latin typeface="Calibri" panose="020F0502020204030204" charset="0"/>
                <a:ea typeface="宋体" panose="02010600030101010101" pitchFamily="2" charset="-122"/>
                <a:sym typeface="+mn-ea"/>
              </a:rPr>
              <a:t> = b</a:t>
            </a:r>
            <a:r>
              <a:rPr lang="en-US" altLang="zh-CN" sz="3000" baseline="-25000" dirty="0">
                <a:solidFill>
                  <a:schemeClr val="bg1"/>
                </a:solidFill>
                <a:latin typeface="Calibri" panose="020F0502020204030204" charset="0"/>
                <a:ea typeface="宋体" panose="02010600030101010101" pitchFamily="2" charset="-122"/>
                <a:sym typeface="+mn-ea"/>
              </a:rPr>
              <a:t>i</a:t>
            </a:r>
            <a:r>
              <a:rPr lang="en-US" altLang="zh-CN" sz="3000" dirty="0">
                <a:solidFill>
                  <a:schemeClr val="bg1"/>
                </a:solidFill>
                <a:latin typeface="Calibri" panose="020F0502020204030204" charset="0"/>
                <a:ea typeface="宋体" panose="02010600030101010101" pitchFamily="2" charset="-122"/>
                <a:sym typeface="+mn-ea"/>
              </a:rPr>
              <a:t> - ∑</a:t>
            </a:r>
            <a:r>
              <a:rPr lang="en-US" altLang="zh-CN" sz="3000" dirty="0" err="1">
                <a:solidFill>
                  <a:schemeClr val="bg1"/>
                </a:solidFill>
                <a:latin typeface="Calibri" panose="020F0502020204030204" charset="0"/>
                <a:ea typeface="宋体" panose="02010600030101010101" pitchFamily="2" charset="-122"/>
                <a:sym typeface="+mn-ea"/>
              </a:rPr>
              <a:t>a</a:t>
            </a:r>
            <a:r>
              <a:rPr lang="en-US" altLang="zh-CN" sz="3000" baseline="-25000" dirty="0" err="1">
                <a:solidFill>
                  <a:schemeClr val="bg1"/>
                </a:solidFill>
                <a:latin typeface="Calibri" panose="020F0502020204030204" charset="0"/>
                <a:ea typeface="宋体" panose="02010600030101010101" pitchFamily="2" charset="-122"/>
                <a:sym typeface="+mn-ea"/>
              </a:rPr>
              <a:t>ij</a:t>
            </a:r>
            <a:r>
              <a:rPr lang="en-US" altLang="zh-CN" sz="3000" dirty="0" err="1">
                <a:solidFill>
                  <a:schemeClr val="bg1"/>
                </a:solidFill>
                <a:latin typeface="Calibri" panose="020F0502020204030204" charset="0"/>
                <a:ea typeface="宋体" panose="02010600030101010101" pitchFamily="2" charset="-122"/>
                <a:sym typeface="+mn-ea"/>
              </a:rPr>
              <a:t>x</a:t>
            </a:r>
            <a:r>
              <a:rPr lang="en-US" altLang="zh-CN" sz="3000" baseline="-25000" dirty="0" err="1">
                <a:solidFill>
                  <a:schemeClr val="bg1"/>
                </a:solidFill>
                <a:latin typeface="Calibri" panose="020F0502020204030204" charset="0"/>
                <a:ea typeface="宋体" panose="02010600030101010101" pitchFamily="2" charset="-122"/>
                <a:sym typeface="+mn-ea"/>
              </a:rPr>
              <a:t>j</a:t>
            </a:r>
            <a:r>
              <a:rPr lang="en-US" altLang="zh-CN" sz="3000" baseline="-25000" dirty="0">
                <a:solidFill>
                  <a:schemeClr val="bg1"/>
                </a:solidFill>
                <a:latin typeface="Calibri" panose="020F0502020204030204" charset="0"/>
                <a:ea typeface="宋体" panose="02010600030101010101" pitchFamily="2" charset="-122"/>
                <a:sym typeface="+mn-ea"/>
              </a:rPr>
              <a:t> </a:t>
            </a:r>
            <a:r>
              <a:rPr lang="en-US" altLang="zh-CN" sz="3000" dirty="0">
                <a:solidFill>
                  <a:schemeClr val="bg1"/>
                </a:solidFill>
                <a:latin typeface="Calibri" panose="020F0502020204030204" charset="0"/>
                <a:ea typeface="宋体" panose="02010600030101010101" pitchFamily="2" charset="-122"/>
                <a:sym typeface="+mn-ea"/>
              </a:rPr>
              <a:t>,   </a:t>
            </a:r>
            <a:r>
              <a:rPr lang="en-US" altLang="zh-CN" sz="3000" dirty="0" err="1">
                <a:solidFill>
                  <a:schemeClr val="bg1"/>
                </a:solidFill>
                <a:latin typeface="Calibri" panose="020F0502020204030204" charset="0"/>
                <a:ea typeface="宋体" panose="02010600030101010101" pitchFamily="2" charset="-122"/>
                <a:sym typeface="+mn-ea"/>
              </a:rPr>
              <a:t>x</a:t>
            </a:r>
            <a:r>
              <a:rPr lang="en-US" altLang="zh-CN" sz="3000" baseline="-25000" dirty="0" err="1">
                <a:solidFill>
                  <a:schemeClr val="bg1"/>
                </a:solidFill>
                <a:latin typeface="Calibri" panose="020F0502020204030204" charset="0"/>
                <a:ea typeface="宋体" panose="02010600030101010101" pitchFamily="2" charset="-122"/>
                <a:sym typeface="+mn-ea"/>
              </a:rPr>
              <a:t>n+i</a:t>
            </a:r>
            <a:r>
              <a:rPr lang="en-US" altLang="zh-CN" sz="3000" dirty="0">
                <a:solidFill>
                  <a:schemeClr val="bg1"/>
                </a:solidFill>
                <a:latin typeface="Calibri" panose="020F0502020204030204" charset="0"/>
                <a:ea typeface="宋体" panose="02010600030101010101" pitchFamily="2" charset="-122"/>
                <a:sym typeface="+mn-ea"/>
              </a:rPr>
              <a:t> ≥ 0</a:t>
            </a:r>
            <a:r>
              <a:rPr lang="en-US" altLang="zh-CN" sz="3000" baseline="-25000" dirty="0">
                <a:solidFill>
                  <a:schemeClr val="bg1"/>
                </a:solidFill>
                <a:latin typeface="Calibri" panose="020F0502020204030204" charset="0"/>
                <a:ea typeface="宋体" panose="02010600030101010101" pitchFamily="2" charset="-122"/>
                <a:sym typeface="+mn-ea"/>
              </a:rPr>
              <a:t> </a:t>
            </a:r>
            <a:endParaRPr lang="zh-CN" altLang="en-US" sz="3000" dirty="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en-US" altLang="zh-CN" sz="3000" dirty="0">
                <a:solidFill>
                  <a:schemeClr val="bg1"/>
                </a:solidFill>
                <a:latin typeface="Calibri" panose="020F0502020204030204" charset="0"/>
                <a:ea typeface="宋体" panose="02010600030101010101" pitchFamily="2" charset="-122"/>
                <a:sym typeface="+mn-ea"/>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74115" y="423545"/>
            <a:ext cx="10078720" cy="6554470"/>
          </a:xfrm>
          <a:prstGeom prst="rect">
            <a:avLst/>
          </a:prstGeom>
          <a:noFill/>
          <a:ln w="9525">
            <a:noFill/>
            <a:miter/>
          </a:ln>
        </p:spPr>
        <p:txBody>
          <a:bodyPr wrap="square" anchor="t">
            <a:spAutoFit/>
          </a:bodyPr>
          <a:lstStyle/>
          <a:p>
            <a:pPr lvl="0" indent="601345" fontAlgn="auto">
              <a:lnSpc>
                <a:spcPct val="150000"/>
              </a:lnSpc>
            </a:pPr>
            <a:r>
              <a:rPr lang="zh-CN" sz="2800" dirty="0">
                <a:solidFill>
                  <a:schemeClr val="bg1"/>
                </a:solidFill>
                <a:latin typeface="Calibri" panose="020F0502020204030204" charset="0"/>
                <a:ea typeface="宋体" panose="02010600030101010101" pitchFamily="2" charset="-122"/>
                <a:sym typeface="+mn-ea"/>
              </a:rPr>
              <a:t>一个转化的例子：</a:t>
            </a:r>
          </a:p>
          <a:p>
            <a:pPr lvl="0" indent="601345" fontAlgn="auto">
              <a:lnSpc>
                <a:spcPct val="150000"/>
              </a:lnSpc>
            </a:pPr>
            <a:endParaRPr lang="zh-CN" sz="2800" dirty="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endParaRPr lang="zh-CN" sz="2800" dirty="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endParaRPr lang="zh-CN" sz="2800" dirty="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endParaRPr lang="zh-CN" sz="2800" dirty="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endParaRPr lang="zh-CN" sz="2800" dirty="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endParaRPr lang="zh-CN" sz="2800" dirty="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endParaRPr lang="zh-CN" sz="2800" dirty="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sz="2800" dirty="0">
                <a:solidFill>
                  <a:schemeClr val="bg1"/>
                </a:solidFill>
                <a:latin typeface="Calibri" panose="020F0502020204030204" charset="0"/>
                <a:ea typeface="宋体" panose="02010600030101010101" pitchFamily="2" charset="-122"/>
                <a:sym typeface="+mn-ea"/>
              </a:rPr>
              <a:t>其中</a:t>
            </a:r>
            <a:r>
              <a:rPr lang="en-US" altLang="zh-CN" sz="2800" dirty="0">
                <a:solidFill>
                  <a:schemeClr val="bg1"/>
                </a:solidFill>
                <a:latin typeface="Calibri" panose="020F0502020204030204" charset="0"/>
                <a:ea typeface="宋体" panose="02010600030101010101" pitchFamily="2" charset="-122"/>
                <a:sym typeface="+mn-ea"/>
              </a:rPr>
              <a:t>x</a:t>
            </a:r>
            <a:r>
              <a:rPr lang="en-US" altLang="zh-CN" sz="2800" baseline="-25000" dirty="0">
                <a:solidFill>
                  <a:schemeClr val="bg1"/>
                </a:solidFill>
                <a:latin typeface="Calibri" panose="020F0502020204030204" charset="0"/>
                <a:ea typeface="宋体" panose="02010600030101010101" pitchFamily="2" charset="-122"/>
                <a:sym typeface="+mn-ea"/>
              </a:rPr>
              <a:t>4,5,6</a:t>
            </a:r>
            <a:r>
              <a:rPr lang="zh-CN" altLang="en-US" sz="2800" dirty="0">
                <a:solidFill>
                  <a:schemeClr val="bg1"/>
                </a:solidFill>
                <a:latin typeface="Calibri" panose="020F0502020204030204" charset="0"/>
                <a:ea typeface="宋体" panose="02010600030101010101" pitchFamily="2" charset="-122"/>
                <a:sym typeface="+mn-ea"/>
              </a:rPr>
              <a:t>（等式左边）称为</a:t>
            </a:r>
            <a:r>
              <a:rPr lang="zh-CN" altLang="en-US" sz="2800" b="1" dirty="0">
                <a:solidFill>
                  <a:schemeClr val="bg1"/>
                </a:solidFill>
                <a:latin typeface="Calibri" panose="020F0502020204030204" charset="0"/>
                <a:ea typeface="宋体" panose="02010600030101010101" pitchFamily="2" charset="-122"/>
                <a:sym typeface="+mn-ea"/>
              </a:rPr>
              <a:t>基本变量</a:t>
            </a:r>
            <a:r>
              <a:rPr lang="zh-CN" altLang="en-US" sz="2800" dirty="0">
                <a:solidFill>
                  <a:schemeClr val="bg1"/>
                </a:solidFill>
                <a:latin typeface="Calibri" panose="020F0502020204030204" charset="0"/>
                <a:ea typeface="宋体" panose="02010600030101010101" pitchFamily="2" charset="-122"/>
                <a:sym typeface="+mn-ea"/>
              </a:rPr>
              <a:t>，</a:t>
            </a:r>
            <a:r>
              <a:rPr lang="en-US" altLang="zh-CN" sz="2800" dirty="0">
                <a:solidFill>
                  <a:schemeClr val="bg1"/>
                </a:solidFill>
                <a:latin typeface="Calibri" panose="020F0502020204030204" charset="0"/>
                <a:ea typeface="宋体" panose="02010600030101010101" pitchFamily="2" charset="-122"/>
                <a:sym typeface="+mn-ea"/>
              </a:rPr>
              <a:t>x</a:t>
            </a:r>
            <a:r>
              <a:rPr lang="en-US" altLang="zh-CN" sz="2800" baseline="-25000" dirty="0">
                <a:solidFill>
                  <a:schemeClr val="bg1"/>
                </a:solidFill>
                <a:latin typeface="Calibri" panose="020F0502020204030204" charset="0"/>
                <a:ea typeface="宋体" panose="02010600030101010101" pitchFamily="2" charset="-122"/>
                <a:sym typeface="+mn-ea"/>
              </a:rPr>
              <a:t>1,2,3</a:t>
            </a:r>
            <a:r>
              <a:rPr lang="zh-CN" altLang="en-US" sz="2800" dirty="0">
                <a:solidFill>
                  <a:schemeClr val="bg1"/>
                </a:solidFill>
                <a:latin typeface="Calibri" panose="020F0502020204030204" charset="0"/>
                <a:ea typeface="宋体" panose="02010600030101010101" pitchFamily="2" charset="-122"/>
                <a:sym typeface="+mn-ea"/>
              </a:rPr>
              <a:t>（</a:t>
            </a:r>
            <a:r>
              <a:rPr lang="zh-CN" altLang="en-US" sz="2800" dirty="0" smtClean="0">
                <a:solidFill>
                  <a:schemeClr val="bg1"/>
                </a:solidFill>
                <a:latin typeface="Calibri" panose="020F0502020204030204" charset="0"/>
                <a:ea typeface="宋体" panose="02010600030101010101" pitchFamily="2" charset="-122"/>
                <a:sym typeface="+mn-ea"/>
              </a:rPr>
              <a:t>等式</a:t>
            </a:r>
            <a:r>
              <a:rPr lang="zh-CN" altLang="en-US" sz="2800" dirty="0">
                <a:solidFill>
                  <a:schemeClr val="bg1"/>
                </a:solidFill>
                <a:latin typeface="Calibri" panose="020F0502020204030204" charset="0"/>
                <a:ea typeface="宋体" panose="02010600030101010101" pitchFamily="2" charset="-122"/>
                <a:sym typeface="+mn-ea"/>
              </a:rPr>
              <a:t>右</a:t>
            </a:r>
            <a:r>
              <a:rPr lang="zh-CN" altLang="en-US" sz="2800" dirty="0" smtClean="0">
                <a:solidFill>
                  <a:schemeClr val="bg1"/>
                </a:solidFill>
                <a:latin typeface="Calibri" panose="020F0502020204030204" charset="0"/>
                <a:ea typeface="宋体" panose="02010600030101010101" pitchFamily="2" charset="-122"/>
                <a:sym typeface="+mn-ea"/>
              </a:rPr>
              <a:t>边</a:t>
            </a:r>
            <a:r>
              <a:rPr lang="zh-CN" altLang="en-US" sz="2800" dirty="0">
                <a:solidFill>
                  <a:schemeClr val="bg1"/>
                </a:solidFill>
                <a:latin typeface="Calibri" panose="020F0502020204030204" charset="0"/>
                <a:ea typeface="宋体" panose="02010600030101010101" pitchFamily="2" charset="-122"/>
                <a:sym typeface="+mn-ea"/>
              </a:rPr>
              <a:t>）称为</a:t>
            </a:r>
            <a:r>
              <a:rPr lang="zh-CN" altLang="en-US" sz="2800" b="1" dirty="0">
                <a:solidFill>
                  <a:schemeClr val="bg1"/>
                </a:solidFill>
                <a:latin typeface="Calibri" panose="020F0502020204030204" charset="0"/>
                <a:ea typeface="宋体" panose="02010600030101010101" pitchFamily="2" charset="-122"/>
                <a:sym typeface="+mn-ea"/>
              </a:rPr>
              <a:t>非基本变量</a:t>
            </a:r>
          </a:p>
        </p:txBody>
      </p:sp>
      <p:pic>
        <p:nvPicPr>
          <p:cNvPr id="3" name="图片 2"/>
          <p:cNvPicPr>
            <a:picLocks noChangeAspect="1"/>
          </p:cNvPicPr>
          <p:nvPr/>
        </p:nvPicPr>
        <p:blipFill>
          <a:blip r:embed="rId2"/>
          <a:stretch>
            <a:fillRect/>
          </a:stretch>
        </p:blipFill>
        <p:spPr>
          <a:xfrm>
            <a:off x="1828165" y="1183640"/>
            <a:ext cx="6016625" cy="2199640"/>
          </a:xfrm>
          <a:prstGeom prst="rect">
            <a:avLst/>
          </a:prstGeom>
        </p:spPr>
      </p:pic>
      <p:pic>
        <p:nvPicPr>
          <p:cNvPr id="4" name="图片 3"/>
          <p:cNvPicPr>
            <a:picLocks noChangeAspect="1"/>
          </p:cNvPicPr>
          <p:nvPr/>
        </p:nvPicPr>
        <p:blipFill>
          <a:blip r:embed="rId3"/>
          <a:stretch>
            <a:fillRect/>
          </a:stretch>
        </p:blipFill>
        <p:spPr>
          <a:xfrm>
            <a:off x="1828165" y="3556635"/>
            <a:ext cx="6670040" cy="205676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98880" y="815975"/>
            <a:ext cx="8912860" cy="706755"/>
          </a:xfrm>
          <a:prstGeom prst="rect">
            <a:avLst/>
          </a:prstGeom>
          <a:noFill/>
          <a:ln w="9525">
            <a:noFill/>
            <a:miter/>
          </a:ln>
        </p:spPr>
        <p:txBody>
          <a:bodyPr wrap="square" anchor="t">
            <a:spAutoFit/>
          </a:bodyPr>
          <a:lstStyle/>
          <a:p>
            <a:pPr lvl="0"/>
            <a:r>
              <a:rPr lang="zh-CN" sz="4000">
                <a:solidFill>
                  <a:schemeClr val="bg1"/>
                </a:solidFill>
                <a:latin typeface="黑体" panose="02010609060101010101" charset="-122"/>
                <a:ea typeface="黑体" panose="02010609060101010101" charset="-122"/>
              </a:rPr>
              <a:t>主要思想</a:t>
            </a:r>
          </a:p>
        </p:txBody>
      </p:sp>
      <p:sp>
        <p:nvSpPr>
          <p:cNvPr id="2" name="文本框 1"/>
          <p:cNvSpPr txBox="1"/>
          <p:nvPr/>
        </p:nvSpPr>
        <p:spPr>
          <a:xfrm>
            <a:off x="1198880" y="1609090"/>
            <a:ext cx="10165715" cy="5262245"/>
          </a:xfrm>
          <a:prstGeom prst="rect">
            <a:avLst/>
          </a:prstGeom>
          <a:noFill/>
          <a:ln w="9525">
            <a:noFill/>
            <a:miter/>
          </a:ln>
        </p:spPr>
        <p:txBody>
          <a:bodyPr wrap="square" anchor="t">
            <a:spAutoFit/>
          </a:bodyPr>
          <a:lstStyle/>
          <a:p>
            <a:pPr lvl="0" indent="601345" fontAlgn="auto">
              <a:lnSpc>
                <a:spcPct val="150000"/>
              </a:lnSpc>
            </a:pPr>
            <a:r>
              <a:rPr lang="zh-CN" altLang="en-US" sz="2800">
                <a:solidFill>
                  <a:schemeClr val="bg1"/>
                </a:solidFill>
                <a:latin typeface="Calibri" panose="020F0502020204030204" charset="0"/>
                <a:ea typeface="宋体" panose="02010600030101010101" pitchFamily="2" charset="-122"/>
                <a:sym typeface="+mn-ea"/>
              </a:rPr>
              <a:t>从一个基本解开始迭代，每次从一个松弛型迭代至另一个等价的松弛型（或者说隐式地从一个基本解迭代至另一个基本解），并使新的目标值不小于之前的。算法保证非基本变量永远为</a:t>
            </a:r>
            <a:r>
              <a:rPr lang="en-US" altLang="zh-CN" sz="2800">
                <a:solidFill>
                  <a:schemeClr val="bg1"/>
                </a:solidFill>
                <a:latin typeface="Calibri" panose="020F0502020204030204" charset="0"/>
                <a:ea typeface="宋体" panose="02010600030101010101" pitchFamily="2" charset="-122"/>
                <a:sym typeface="+mn-ea"/>
              </a:rPr>
              <a:t>0</a:t>
            </a:r>
            <a:endParaRPr lang="zh-CN" altLang="en-US" sz="28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altLang="en-US" sz="2800">
                <a:solidFill>
                  <a:schemeClr val="bg1"/>
                </a:solidFill>
                <a:latin typeface="Calibri" panose="020F0502020204030204" charset="0"/>
                <a:ea typeface="宋体" panose="02010600030101010101" pitchFamily="2" charset="-122"/>
                <a:sym typeface="+mn-ea"/>
              </a:rPr>
              <a:t>具体迭代过程：全</a:t>
            </a:r>
            <a:r>
              <a:rPr lang="en-US" altLang="zh-CN" sz="2800">
                <a:solidFill>
                  <a:schemeClr val="bg1"/>
                </a:solidFill>
                <a:latin typeface="Calibri" panose="020F0502020204030204" charset="0"/>
                <a:ea typeface="宋体" panose="02010600030101010101" pitchFamily="2" charset="-122"/>
                <a:sym typeface="+mn-ea"/>
              </a:rPr>
              <a:t>0</a:t>
            </a:r>
            <a:r>
              <a:rPr lang="zh-CN" altLang="en-US" sz="2800">
                <a:solidFill>
                  <a:schemeClr val="bg1"/>
                </a:solidFill>
                <a:latin typeface="Calibri" panose="020F0502020204030204" charset="0"/>
                <a:ea typeface="宋体" panose="02010600030101010101" pitchFamily="2" charset="-122"/>
                <a:sym typeface="+mn-ea"/>
              </a:rPr>
              <a:t>解为最初的基本解，为了增加目标值，我们找到一个目标函数中系数为正的非基本变量（称其为</a:t>
            </a:r>
            <a:r>
              <a:rPr lang="en-US" altLang="zh-CN" sz="2800">
                <a:solidFill>
                  <a:schemeClr val="bg1"/>
                </a:solidFill>
                <a:latin typeface="Calibri" panose="020F0502020204030204" charset="0"/>
                <a:ea typeface="宋体" panose="02010600030101010101" pitchFamily="2" charset="-122"/>
                <a:sym typeface="+mn-ea"/>
              </a:rPr>
              <a:t>x</a:t>
            </a:r>
            <a:r>
              <a:rPr lang="en-US" altLang="zh-CN" sz="2800" baseline="-25000">
                <a:solidFill>
                  <a:schemeClr val="bg1"/>
                </a:solidFill>
                <a:latin typeface="Calibri" panose="020F0502020204030204" charset="0"/>
                <a:ea typeface="宋体" panose="02010600030101010101" pitchFamily="2" charset="-122"/>
                <a:sym typeface="+mn-ea"/>
              </a:rPr>
              <a:t>i</a:t>
            </a:r>
            <a:r>
              <a:rPr lang="zh-CN" altLang="en-US" sz="2800">
                <a:solidFill>
                  <a:schemeClr val="bg1"/>
                </a:solidFill>
                <a:latin typeface="Calibri" panose="020F0502020204030204" charset="0"/>
                <a:ea typeface="宋体" panose="02010600030101010101" pitchFamily="2" charset="-122"/>
                <a:sym typeface="+mn-ea"/>
              </a:rPr>
              <a:t>），将</a:t>
            </a:r>
            <a:r>
              <a:rPr lang="en-US" altLang="zh-CN" sz="2800">
                <a:solidFill>
                  <a:schemeClr val="bg1"/>
                </a:solidFill>
                <a:latin typeface="Calibri" panose="020F0502020204030204" charset="0"/>
                <a:ea typeface="宋体" panose="02010600030101010101" pitchFamily="2" charset="-122"/>
                <a:sym typeface="+mn-ea"/>
              </a:rPr>
              <a:t>x</a:t>
            </a:r>
            <a:r>
              <a:rPr lang="en-US" altLang="zh-CN" sz="2800" baseline="-25000">
                <a:solidFill>
                  <a:schemeClr val="bg1"/>
                </a:solidFill>
                <a:latin typeface="Calibri" panose="020F0502020204030204" charset="0"/>
                <a:ea typeface="宋体" panose="02010600030101010101" pitchFamily="2" charset="-122"/>
                <a:sym typeface="+mn-ea"/>
              </a:rPr>
              <a:t>i</a:t>
            </a:r>
            <a:r>
              <a:rPr lang="zh-CN" altLang="en-US" sz="2800">
                <a:solidFill>
                  <a:schemeClr val="bg1"/>
                </a:solidFill>
                <a:latin typeface="Calibri" panose="020F0502020204030204" charset="0"/>
                <a:ea typeface="宋体" panose="02010600030101010101" pitchFamily="2" charset="-122"/>
                <a:sym typeface="+mn-ea"/>
              </a:rPr>
              <a:t>尽可能增加（</a:t>
            </a:r>
            <a:r>
              <a:rPr lang="zh-CN" sz="2800">
                <a:solidFill>
                  <a:schemeClr val="bg1"/>
                </a:solidFill>
                <a:latin typeface="Calibri" panose="020F0502020204030204" charset="0"/>
                <a:ea typeface="宋体" panose="02010600030101010101" pitchFamily="2" charset="-122"/>
                <a:sym typeface="+mn-ea"/>
              </a:rPr>
              <a:t>因为约束条件的限制，在</a:t>
            </a:r>
            <a:r>
              <a:rPr lang="en-US" altLang="zh-CN" sz="2800">
                <a:solidFill>
                  <a:schemeClr val="bg1"/>
                </a:solidFill>
                <a:latin typeface="Calibri" panose="020F0502020204030204" charset="0"/>
                <a:ea typeface="宋体" panose="02010600030101010101" pitchFamily="2" charset="-122"/>
                <a:sym typeface="+mn-ea"/>
              </a:rPr>
              <a:t>x</a:t>
            </a:r>
            <a:r>
              <a:rPr lang="en-US" altLang="zh-CN" sz="2800" baseline="-25000">
                <a:solidFill>
                  <a:schemeClr val="bg1"/>
                </a:solidFill>
                <a:latin typeface="Calibri" panose="020F0502020204030204" charset="0"/>
                <a:ea typeface="宋体" panose="02010600030101010101" pitchFamily="2" charset="-122"/>
                <a:sym typeface="+mn-ea"/>
              </a:rPr>
              <a:t>i</a:t>
            </a:r>
            <a:r>
              <a:rPr lang="zh-CN" sz="2800">
                <a:solidFill>
                  <a:schemeClr val="bg1"/>
                </a:solidFill>
                <a:latin typeface="Calibri" panose="020F0502020204030204" charset="0"/>
                <a:ea typeface="宋体" panose="02010600030101010101" pitchFamily="2" charset="-122"/>
                <a:sym typeface="+mn-ea"/>
              </a:rPr>
              <a:t>增加的过程中，某些基本变量会最先下降至</a:t>
            </a:r>
            <a:r>
              <a:rPr lang="en-US" altLang="zh-CN" sz="2800">
                <a:solidFill>
                  <a:schemeClr val="bg1"/>
                </a:solidFill>
                <a:latin typeface="Calibri" panose="020F0502020204030204" charset="0"/>
                <a:ea typeface="宋体" panose="02010600030101010101" pitchFamily="2" charset="-122"/>
                <a:sym typeface="+mn-ea"/>
              </a:rPr>
              <a:t>0</a:t>
            </a:r>
            <a:r>
              <a:rPr lang="zh-CN" altLang="en-US" sz="2800">
                <a:solidFill>
                  <a:schemeClr val="bg1"/>
                </a:solidFill>
                <a:latin typeface="Calibri" panose="020F0502020204030204" charset="0"/>
                <a:ea typeface="宋体" panose="02010600030101010101" pitchFamily="2" charset="-122"/>
                <a:sym typeface="+mn-ea"/>
              </a:rPr>
              <a:t>，因而</a:t>
            </a:r>
            <a:r>
              <a:rPr lang="en-US" altLang="zh-CN" sz="2800">
                <a:solidFill>
                  <a:schemeClr val="bg1"/>
                </a:solidFill>
                <a:latin typeface="Calibri" panose="020F0502020204030204" charset="0"/>
                <a:ea typeface="宋体" panose="02010600030101010101" pitchFamily="2" charset="-122"/>
                <a:sym typeface="+mn-ea"/>
              </a:rPr>
              <a:t>x</a:t>
            </a:r>
            <a:r>
              <a:rPr lang="en-US" altLang="zh-CN" sz="2800" baseline="-25000">
                <a:solidFill>
                  <a:schemeClr val="bg1"/>
                </a:solidFill>
                <a:latin typeface="Calibri" panose="020F0502020204030204" charset="0"/>
                <a:ea typeface="宋体" panose="02010600030101010101" pitchFamily="2" charset="-122"/>
                <a:sym typeface="+mn-ea"/>
              </a:rPr>
              <a:t>i</a:t>
            </a:r>
            <a:r>
              <a:rPr lang="zh-CN" altLang="en-US" sz="2800">
                <a:solidFill>
                  <a:schemeClr val="bg1"/>
                </a:solidFill>
                <a:latin typeface="Calibri" panose="020F0502020204030204" charset="0"/>
                <a:ea typeface="宋体" panose="02010600030101010101" pitchFamily="2" charset="-122"/>
                <a:sym typeface="+mn-ea"/>
              </a:rPr>
              <a:t>不能无止境地增加，否则</a:t>
            </a:r>
            <a:r>
              <a:rPr lang="en-US" altLang="zh-CN" sz="2800">
                <a:solidFill>
                  <a:schemeClr val="bg1"/>
                </a:solidFill>
                <a:latin typeface="Calibri" panose="020F0502020204030204" charset="0"/>
                <a:ea typeface="宋体" panose="02010600030101010101" pitchFamily="2" charset="-122"/>
                <a:sym typeface="+mn-ea"/>
              </a:rPr>
              <a:t>ans=+∞</a:t>
            </a:r>
            <a:r>
              <a:rPr lang="zh-CN" altLang="en-US" sz="2800">
                <a:solidFill>
                  <a:schemeClr val="bg1"/>
                </a:solidFill>
                <a:latin typeface="Calibri" panose="020F0502020204030204" charset="0"/>
                <a:ea typeface="宋体" panose="02010600030101010101" pitchFamily="2" charset="-122"/>
                <a:sym typeface="+mn-ea"/>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2100</Words>
  <Application>Microsoft Office PowerPoint</Application>
  <PresentationFormat>自定义</PresentationFormat>
  <Paragraphs>187</Paragraphs>
  <Slides>37</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39" baseType="lpstr">
      <vt:lpstr>Office 主题</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sjzez</cp:lastModifiedBy>
  <cp:revision>919</cp:revision>
  <dcterms:created xsi:type="dcterms:W3CDTF">2017-02-14T16:03:00Z</dcterms:created>
  <dcterms:modified xsi:type="dcterms:W3CDTF">2018-02-24T02:34:48Z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