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7"/>
  </p:notesMasterIdLst>
  <p:sldIdLst>
    <p:sldId id="351"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73" r:id="rId21"/>
    <p:sldId id="374" r:id="rId22"/>
    <p:sldId id="375" r:id="rId23"/>
    <p:sldId id="376" r:id="rId24"/>
    <p:sldId id="377" r:id="rId25"/>
    <p:sldId id="378" r:id="rId26"/>
    <p:sldId id="379" r:id="rId27"/>
    <p:sldId id="380" r:id="rId28"/>
    <p:sldId id="381" r:id="rId29"/>
    <p:sldId id="382" r:id="rId30"/>
    <p:sldId id="383" r:id="rId31"/>
    <p:sldId id="384" r:id="rId32"/>
    <p:sldId id="385" r:id="rId33"/>
    <p:sldId id="386" r:id="rId34"/>
    <p:sldId id="387" r:id="rId35"/>
    <p:sldId id="388" r:id="rId36"/>
    <p:sldId id="389" r:id="rId37"/>
    <p:sldId id="390" r:id="rId38"/>
    <p:sldId id="391" r:id="rId39"/>
    <p:sldId id="392" r:id="rId40"/>
    <p:sldId id="393" r:id="rId41"/>
    <p:sldId id="394" r:id="rId42"/>
    <p:sldId id="395" r:id="rId43"/>
    <p:sldId id="396" r:id="rId44"/>
    <p:sldId id="397" r:id="rId45"/>
    <p:sldId id="398" r:id="rId46"/>
    <p:sldId id="399" r:id="rId47"/>
    <p:sldId id="400" r:id="rId48"/>
    <p:sldId id="401" r:id="rId49"/>
    <p:sldId id="402" r:id="rId50"/>
    <p:sldId id="403" r:id="rId51"/>
    <p:sldId id="404" r:id="rId52"/>
    <p:sldId id="405" r:id="rId53"/>
    <p:sldId id="406" r:id="rId54"/>
    <p:sldId id="407" r:id="rId55"/>
    <p:sldId id="408" r:id="rId56"/>
    <p:sldId id="409" r:id="rId57"/>
    <p:sldId id="410" r:id="rId58"/>
    <p:sldId id="411" r:id="rId59"/>
    <p:sldId id="412" r:id="rId60"/>
    <p:sldId id="413" r:id="rId61"/>
    <p:sldId id="414" r:id="rId62"/>
    <p:sldId id="415" r:id="rId63"/>
    <p:sldId id="416" r:id="rId64"/>
    <p:sldId id="417" r:id="rId65"/>
    <p:sldId id="418" r:id="rId66"/>
    <p:sldId id="419" r:id="rId67"/>
    <p:sldId id="420" r:id="rId68"/>
    <p:sldId id="421" r:id="rId69"/>
    <p:sldId id="422" r:id="rId70"/>
    <p:sldId id="423" r:id="rId71"/>
    <p:sldId id="424" r:id="rId72"/>
    <p:sldId id="425" r:id="rId73"/>
    <p:sldId id="426" r:id="rId74"/>
    <p:sldId id="427" r:id="rId75"/>
    <p:sldId id="428" r:id="rId76"/>
    <p:sldId id="430" r:id="rId77"/>
    <p:sldId id="431" r:id="rId78"/>
    <p:sldId id="432" r:id="rId79"/>
    <p:sldId id="433" r:id="rId80"/>
    <p:sldId id="434" r:id="rId81"/>
    <p:sldId id="435" r:id="rId82"/>
    <p:sldId id="436" r:id="rId83"/>
    <p:sldId id="437" r:id="rId84"/>
    <p:sldId id="438" r:id="rId85"/>
    <p:sldId id="439" r:id="rId86"/>
    <p:sldId id="440" r:id="rId87"/>
    <p:sldId id="441" r:id="rId88"/>
    <p:sldId id="442" r:id="rId89"/>
    <p:sldId id="443" r:id="rId90"/>
    <p:sldId id="444" r:id="rId91"/>
    <p:sldId id="445" r:id="rId92"/>
    <p:sldId id="446" r:id="rId93"/>
    <p:sldId id="447" r:id="rId94"/>
    <p:sldId id="448" r:id="rId95"/>
    <p:sldId id="449" r:id="rId96"/>
    <p:sldId id="450" r:id="rId98"/>
    <p:sldId id="451" r:id="rId99"/>
    <p:sldId id="452" r:id="rId100"/>
    <p:sldId id="453" r:id="rId101"/>
    <p:sldId id="454" r:id="rId102"/>
    <p:sldId id="455" r:id="rId103"/>
    <p:sldId id="456" r:id="rId104"/>
    <p:sldId id="457" r:id="rId105"/>
    <p:sldId id="458" r:id="rId106"/>
    <p:sldId id="459" r:id="rId107"/>
    <p:sldId id="460" r:id="rId108"/>
    <p:sldId id="461" r:id="rId109"/>
    <p:sldId id="462" r:id="rId110"/>
    <p:sldId id="463" r:id="rId111"/>
    <p:sldId id="464" r:id="rId112"/>
    <p:sldId id="465" r:id="rId113"/>
    <p:sldId id="466" r:id="rId114"/>
    <p:sldId id="467" r:id="rId115"/>
    <p:sldId id="468" r:id="rId116"/>
    <p:sldId id="469" r:id="rId117"/>
    <p:sldId id="470" r:id="rId118"/>
    <p:sldId id="471" r:id="rId119"/>
    <p:sldId id="472" r:id="rId120"/>
    <p:sldId id="473" r:id="rId121"/>
    <p:sldId id="474" r:id="rId122"/>
  </p:sldIdLst>
  <p:sldSz cx="7167245" cy="5374640" type="B5ISO"/>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0000FF"/>
    <a:srgbClr val="003399"/>
    <a:srgbClr val="0099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notesMaster" Target="notesMasters/notesMaster1.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296" y="1143000"/>
            <a:ext cx="4115408"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3" name="图片 12" descr="2012042413265712"/>
          <p:cNvPicPr>
            <a:picLocks noChangeAspect="1"/>
          </p:cNvPicPr>
          <p:nvPr userDrawn="1"/>
        </p:nvPicPr>
        <p:blipFill>
          <a:blip r:embed="rId2"/>
          <a:srcRect t="15712" r="-9"/>
          <a:stretch>
            <a:fillRect/>
          </a:stretch>
        </p:blipFill>
        <p:spPr>
          <a:xfrm>
            <a:off x="-53340" y="-26035"/>
            <a:ext cx="7223125" cy="5452110"/>
          </a:xfrm>
          <a:prstGeom prst="rect">
            <a:avLst/>
          </a:prstGeom>
        </p:spPr>
      </p:pic>
      <p:sp>
        <p:nvSpPr>
          <p:cNvPr id="2" name="标题 1"/>
          <p:cNvSpPr>
            <a:spLocks noGrp="1"/>
          </p:cNvSpPr>
          <p:nvPr>
            <p:ph type="ctrTitle"/>
          </p:nvPr>
        </p:nvSpPr>
        <p:spPr>
          <a:xfrm>
            <a:off x="895951" y="879628"/>
            <a:ext cx="5375708" cy="1871230"/>
          </a:xfrm>
        </p:spPr>
        <p:txBody>
          <a:bodyPr anchor="b"/>
          <a:lstStyle>
            <a:lvl1pPr algn="ctr">
              <a:defRPr sz="4700" u="none" strike="noStrike" kern="1200" cap="none" spc="0" normalizeH="0">
                <a:solidFill>
                  <a:srgbClr val="FFFF00"/>
                </a:solidFill>
                <a:effectLst>
                  <a:glow rad="139700">
                    <a:schemeClr val="accent4">
                      <a:satMod val="175000"/>
                      <a:alpha val="40000"/>
                    </a:schemeClr>
                  </a:glow>
                </a:effectLst>
                <a:uFillTx/>
              </a:defRPr>
            </a:lvl1pPr>
          </a:lstStyle>
          <a:p>
            <a:r>
              <a:rPr lang="zh-CN" altLang="en-US" smtClean="0">
                <a:sym typeface="+mn-ea"/>
              </a:rPr>
              <a:t>单击此处编辑母版标题样式</a:t>
            </a:r>
            <a:endParaRPr lang="zh-CN" altLang="en-US"/>
          </a:p>
        </p:txBody>
      </p:sp>
      <p:sp>
        <p:nvSpPr>
          <p:cNvPr id="3" name="副标题 2"/>
          <p:cNvSpPr>
            <a:spLocks noGrp="1"/>
          </p:cNvSpPr>
          <p:nvPr>
            <p:ph type="subTitle" idx="1"/>
          </p:nvPr>
        </p:nvSpPr>
        <p:spPr>
          <a:xfrm>
            <a:off x="895951" y="2823019"/>
            <a:ext cx="5375708" cy="1297668"/>
          </a:xfrm>
        </p:spPr>
        <p:txBody>
          <a:bodyPr/>
          <a:lstStyle>
            <a:lvl1pPr marL="0" indent="0" algn="ctr">
              <a:buNone/>
              <a:defRPr sz="1880">
                <a:solidFill>
                  <a:srgbClr val="FFFF00"/>
                </a:solidFill>
                <a:effectLst>
                  <a:glow rad="139700">
                    <a:schemeClr val="accent4">
                      <a:satMod val="175000"/>
                      <a:alpha val="40000"/>
                    </a:schemeClr>
                  </a:glow>
                </a:effectLst>
                <a:latin typeface="仿宋" panose="02010609060101010101" charset="-122"/>
                <a:ea typeface="仿宋" panose="02010609060101010101" charset="-122"/>
              </a:defRPr>
            </a:lvl1pPr>
            <a:lvl2pPr marL="358140" indent="0" algn="ctr">
              <a:buNone/>
              <a:defRPr sz="1565"/>
            </a:lvl2pPr>
            <a:lvl3pPr marL="716915" indent="0" algn="ctr">
              <a:buNone/>
              <a:defRPr sz="1410"/>
            </a:lvl3pPr>
            <a:lvl4pPr marL="1075055" indent="0" algn="ctr">
              <a:buNone/>
              <a:defRPr sz="1255"/>
            </a:lvl4pPr>
            <a:lvl5pPr marL="1433195" indent="0" algn="ctr">
              <a:buNone/>
              <a:defRPr sz="1255"/>
            </a:lvl5pPr>
            <a:lvl6pPr marL="1791335" indent="0" algn="ctr">
              <a:buNone/>
              <a:defRPr sz="1255"/>
            </a:lvl6pPr>
            <a:lvl7pPr marL="2150110" indent="0" algn="ctr">
              <a:buNone/>
              <a:defRPr sz="1255"/>
            </a:lvl7pPr>
            <a:lvl8pPr marL="2508250" indent="0" algn="ctr">
              <a:buNone/>
              <a:defRPr sz="1255"/>
            </a:lvl8pPr>
            <a:lvl9pPr marL="2866390" indent="0" algn="ctr">
              <a:buNone/>
              <a:defRPr sz="1255"/>
            </a:lvl9pPr>
          </a:lstStyle>
          <a:p>
            <a:r>
              <a:rPr lang="zh-CN" altLang="en-US" smtClean="0"/>
              <a:t>单击此处编辑母版副标题样式</a:t>
            </a:r>
            <a:endParaRPr lang="zh-CN" altLang="en-US"/>
          </a:p>
        </p:txBody>
      </p:sp>
      <p:sp>
        <p:nvSpPr>
          <p:cNvPr id="5" name="页脚占位符 4"/>
          <p:cNvSpPr>
            <a:spLocks noGrp="1"/>
          </p:cNvSpPr>
          <p:nvPr>
            <p:ph type="ftr" sz="quarter" idx="11"/>
          </p:nvPr>
        </p:nvSpPr>
        <p:spPr/>
        <p:txBody>
          <a:bodyPr/>
          <a:lstStyle>
            <a:lvl1pPr>
              <a:defRPr sz="1400">
                <a:solidFill>
                  <a:schemeClr val="bg2">
                    <a:lumMod val="25000"/>
                  </a:schemeClr>
                </a:solidFill>
              </a:defRPr>
            </a:lvl1pPr>
          </a:lstStyle>
          <a:p>
            <a:r>
              <a:rPr lang="zh-CN" altLang="en-US"/>
              <a:t>石家庄二中</a:t>
            </a:r>
            <a:endParaRPr lang="zh-CN" altLang="en-US"/>
          </a:p>
        </p:txBody>
      </p:sp>
      <p:sp>
        <p:nvSpPr>
          <p:cNvPr id="4" name="日期占位符 3"/>
          <p:cNvSpPr>
            <a:spLocks noGrp="1"/>
          </p:cNvSpPr>
          <p:nvPr>
            <p:ph type="dt" sz="half" idx="10"/>
          </p:nvPr>
        </p:nvSpPr>
        <p:spPr/>
        <p:txBody>
          <a:bodyPr/>
          <a:lstStyle>
            <a:lvl1pPr>
              <a:defRPr sz="1600">
                <a:solidFill>
                  <a:schemeClr val="bg2">
                    <a:lumMod val="25000"/>
                  </a:schemeClr>
                </a:solidFill>
              </a:defRPr>
            </a:lvl1pPr>
          </a:lstStyle>
          <a:p>
            <a:r>
              <a:rPr lang="zh-CN" altLang="en-US"/>
              <a:t>20</a:t>
            </a:r>
            <a:r>
              <a:rPr lang="en-US" altLang="zh-CN"/>
              <a:t>1</a:t>
            </a:r>
            <a:endParaRPr lang="en-US" altLang="zh-CN"/>
          </a:p>
        </p:txBody>
      </p:sp>
      <p:sp>
        <p:nvSpPr>
          <p:cNvPr id="6" name="灯片编号占位符 5"/>
          <p:cNvSpPr>
            <a:spLocks noGrp="1"/>
          </p:cNvSpPr>
          <p:nvPr>
            <p:ph type="sldNum" sz="quarter" idx="12"/>
          </p:nvPr>
        </p:nvSpPr>
        <p:spPr/>
        <p:txBody>
          <a:bodyPr/>
          <a:lstStyle>
            <a:lvl1pPr>
              <a:defRPr sz="1400">
                <a:solidFill>
                  <a:schemeClr val="bg2">
                    <a:lumMod val="25000"/>
                  </a:schemeClr>
                </a:solidFill>
              </a:defRPr>
            </a:lvl1pPr>
          </a:lstStyle>
          <a:p>
            <a:r>
              <a:rPr lang="en-US" altLang="zh-CN"/>
              <a:t>MirrorGray</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129322" y="286159"/>
            <a:ext cx="1545516" cy="455490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2773" y="286159"/>
            <a:ext cx="4546953" cy="455490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gradFill>
                  <a:gsLst>
                    <a:gs pos="0">
                      <a:schemeClr val="accent5">
                        <a:lumMod val="50000"/>
                      </a:schemeClr>
                    </a:gs>
                    <a:gs pos="50000">
                      <a:schemeClr val="accent5"/>
                    </a:gs>
                    <a:gs pos="100000">
                      <a:schemeClr val="accent5">
                        <a:lumMod val="60000"/>
                        <a:lumOff val="40000"/>
                      </a:schemeClr>
                    </a:gs>
                  </a:gsLst>
                  <a:lin ang="5400000"/>
                </a:gradFill>
                <a:effectLst/>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fontAlgn="auto" latinLnBrk="0" hangingPunct="1">
              <a:lnSpc>
                <a:spcPct val="150000"/>
              </a:lnSpc>
              <a:spcBef>
                <a:spcPts val="0"/>
              </a:spcBef>
              <a:defRPr>
                <a:latin typeface="仿宋" panose="02010609060101010101" charset="-122"/>
                <a:ea typeface="仿宋" panose="02010609060101010101" charset="-122"/>
              </a:defRPr>
            </a:lvl1pPr>
            <a:lvl2pPr eaLnBrk="1" fontAlgn="auto" latinLnBrk="0" hangingPunct="1">
              <a:lnSpc>
                <a:spcPct val="150000"/>
              </a:lnSpc>
              <a:defRPr>
                <a:latin typeface="仿宋" panose="02010609060101010101" charset="-122"/>
                <a:ea typeface="仿宋" panose="02010609060101010101" charset="-122"/>
              </a:defRPr>
            </a:lvl2pPr>
            <a:lvl3pPr eaLnBrk="1" fontAlgn="auto" latinLnBrk="0" hangingPunct="1">
              <a:lnSpc>
                <a:spcPct val="150000"/>
              </a:lnSpc>
              <a:defRPr>
                <a:latin typeface="仿宋" panose="02010609060101010101" charset="-122"/>
                <a:ea typeface="仿宋" panose="02010609060101010101" charset="-122"/>
              </a:defRPr>
            </a:lvl3pPr>
            <a:lvl4pPr eaLnBrk="1" fontAlgn="auto" latinLnBrk="0" hangingPunct="1">
              <a:lnSpc>
                <a:spcPct val="150000"/>
              </a:lnSpc>
              <a:defRPr>
                <a:latin typeface="仿宋" panose="02010609060101010101" charset="-122"/>
                <a:ea typeface="仿宋" panose="02010609060101010101" charset="-122"/>
              </a:defRPr>
            </a:lvl4pPr>
            <a:lvl5pPr eaLnBrk="1" fontAlgn="auto" latinLnBrk="0" hangingPunct="1">
              <a:lnSpc>
                <a:spcPct val="150000"/>
              </a:lnSpc>
              <a:defRPr>
                <a:latin typeface="仿宋" panose="02010609060101010101" charset="-122"/>
                <a:ea typeface="仿宋" panose="02010609060101010101"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6" name="内容占位符 5"/>
          <p:cNvSpPr>
            <a:spLocks noGrp="1"/>
          </p:cNvSpPr>
          <p:nvPr>
            <p:ph idx="1"/>
          </p:nvPr>
        </p:nvSpPr>
        <p:spPr/>
        <p:txBody>
          <a:bodyPr/>
          <a:lstStyle>
            <a:lvl1pPr>
              <a:defRPr>
                <a:latin typeface="仿宋" panose="02010609060101010101" charset="-122"/>
                <a:ea typeface="仿宋" panose="02010609060101010101" charset="-122"/>
              </a:defRPr>
            </a:lvl1pPr>
            <a:lvl2pPr>
              <a:defRPr>
                <a:latin typeface="仿宋" panose="02010609060101010101" charset="-122"/>
                <a:ea typeface="仿宋" panose="02010609060101010101" charset="-122"/>
              </a:defRPr>
            </a:lvl2pPr>
            <a:lvl3pPr>
              <a:defRPr>
                <a:latin typeface="仿宋" panose="02010609060101010101" charset="-122"/>
                <a:ea typeface="仿宋" panose="02010609060101010101" charset="-122"/>
              </a:defRPr>
            </a:lvl3pPr>
            <a:lvl4pPr>
              <a:defRPr>
                <a:latin typeface="仿宋" panose="02010609060101010101" charset="-122"/>
                <a:ea typeface="仿宋" panose="02010609060101010101" charset="-122"/>
              </a:defRPr>
            </a:lvl4pPr>
            <a:lvl5pPr>
              <a:defRPr>
                <a:latin typeface="仿宋" panose="02010609060101010101" charset="-122"/>
                <a:ea typeface="仿宋" panose="02010609060101010101"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aphicFrame>
        <p:nvGraphicFramePr>
          <p:cNvPr id="10" name="对象 9"/>
          <p:cNvGraphicFramePr/>
          <p:nvPr userDrawn="1"/>
        </p:nvGraphicFramePr>
        <p:xfrm>
          <a:off x="-19685" y="-6350"/>
          <a:ext cx="7064375" cy="5386070"/>
        </p:xfrm>
        <a:graphic>
          <a:graphicData uri="http://schemas.openxmlformats.org/presentationml/2006/ole">
            <mc:AlternateContent xmlns:mc="http://schemas.openxmlformats.org/markup-compatibility/2006">
              <mc:Choice xmlns:v="urn:schemas-microsoft-com:vml" Requires="v">
                <p:oleObj spid="_x0000_s11" name="" r:id="rId2" imgW="7572375" imgH="6067425" progId="Paint.Picture">
                  <p:embed/>
                </p:oleObj>
              </mc:Choice>
              <mc:Fallback>
                <p:oleObj name="" r:id="rId2" imgW="7572375" imgH="6067425" progId="Paint.Picture">
                  <p:embed/>
                  <p:pic>
                    <p:nvPicPr>
                      <p:cNvPr id="0" name="图片 10"/>
                      <p:cNvPicPr/>
                      <p:nvPr/>
                    </p:nvPicPr>
                    <p:blipFill>
                      <a:blip r:embed="rId3"/>
                    </p:blipFill>
                    <p:spPr>
                      <a:xfrm>
                        <a:off x="-19685" y="-6350"/>
                        <a:ext cx="7064375" cy="5386070"/>
                      </a:xfrm>
                      <a:prstGeom prst="rect">
                        <a:avLst/>
                      </a:prstGeom>
                    </p:spPr>
                  </p:pic>
                </p:oleObj>
              </mc:Fallback>
            </mc:AlternateContent>
          </a:graphicData>
        </a:graphic>
      </p:graphicFrame>
      <p:sp>
        <p:nvSpPr>
          <p:cNvPr id="2" name="标题 1"/>
          <p:cNvSpPr>
            <a:spLocks noGrp="1"/>
          </p:cNvSpPr>
          <p:nvPr>
            <p:ph type="title"/>
          </p:nvPr>
        </p:nvSpPr>
        <p:spPr>
          <a:xfrm>
            <a:off x="493707" y="286159"/>
            <a:ext cx="6182064" cy="1038881"/>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3707" y="1317575"/>
            <a:ext cx="3032235" cy="645723"/>
          </a:xfrm>
        </p:spPr>
        <p:txBody>
          <a:bodyPr anchor="b"/>
          <a:lstStyle>
            <a:lvl1pPr marL="0" indent="0">
              <a:buNone/>
              <a:defRPr sz="1880" b="0"/>
            </a:lvl1pPr>
            <a:lvl2pPr marL="358140" indent="0">
              <a:buNone/>
              <a:defRPr sz="1565" b="1"/>
            </a:lvl2pPr>
            <a:lvl3pPr marL="716915" indent="0">
              <a:buNone/>
              <a:defRPr sz="1410" b="1"/>
            </a:lvl3pPr>
            <a:lvl4pPr marL="1075055" indent="0">
              <a:buNone/>
              <a:defRPr sz="1255" b="1"/>
            </a:lvl4pPr>
            <a:lvl5pPr marL="1433195" indent="0">
              <a:buNone/>
              <a:defRPr sz="1255" b="1"/>
            </a:lvl5pPr>
            <a:lvl6pPr marL="1791335" indent="0">
              <a:buNone/>
              <a:defRPr sz="1255" b="1"/>
            </a:lvl6pPr>
            <a:lvl7pPr marL="2150110" indent="0">
              <a:buNone/>
              <a:defRPr sz="1255" b="1"/>
            </a:lvl7pPr>
            <a:lvl8pPr marL="2508250" indent="0">
              <a:buNone/>
              <a:defRPr sz="1255" b="1"/>
            </a:lvl8pPr>
            <a:lvl9pPr marL="2866390" indent="0">
              <a:buNone/>
              <a:defRPr sz="125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93707" y="1963298"/>
            <a:ext cx="3032235" cy="288771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3628603" y="1317575"/>
            <a:ext cx="3047168" cy="645723"/>
          </a:xfrm>
        </p:spPr>
        <p:txBody>
          <a:bodyPr anchor="b"/>
          <a:lstStyle>
            <a:lvl1pPr marL="0" indent="0">
              <a:buNone/>
              <a:defRPr sz="1880" b="0"/>
            </a:lvl1pPr>
            <a:lvl2pPr marL="358140" indent="0">
              <a:buNone/>
              <a:defRPr sz="1565" b="1"/>
            </a:lvl2pPr>
            <a:lvl3pPr marL="716915" indent="0">
              <a:buNone/>
              <a:defRPr sz="1410" b="1"/>
            </a:lvl3pPr>
            <a:lvl4pPr marL="1075055" indent="0">
              <a:buNone/>
              <a:defRPr sz="1255" b="1"/>
            </a:lvl4pPr>
            <a:lvl5pPr marL="1433195" indent="0">
              <a:buNone/>
              <a:defRPr sz="1255" b="1"/>
            </a:lvl5pPr>
            <a:lvl6pPr marL="1791335" indent="0">
              <a:buNone/>
              <a:defRPr sz="1255" b="1"/>
            </a:lvl6pPr>
            <a:lvl7pPr marL="2150110" indent="0">
              <a:buNone/>
              <a:defRPr sz="1255" b="1"/>
            </a:lvl7pPr>
            <a:lvl8pPr marL="2508250" indent="0">
              <a:buNone/>
              <a:defRPr sz="1255" b="1"/>
            </a:lvl8pPr>
            <a:lvl9pPr marL="2866390" indent="0">
              <a:buNone/>
              <a:defRPr sz="125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3628603" y="1963298"/>
            <a:ext cx="3047168" cy="288771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9" name="图片 8" descr="图片2"/>
          <p:cNvPicPr>
            <a:picLocks noChangeAspect="1"/>
          </p:cNvPicPr>
          <p:nvPr userDrawn="1"/>
        </p:nvPicPr>
        <p:blipFill>
          <a:blip r:embed="rId2"/>
          <a:stretch>
            <a:fillRect/>
          </a:stretch>
        </p:blipFill>
        <p:spPr>
          <a:xfrm>
            <a:off x="36830" y="-12065"/>
            <a:ext cx="7086600" cy="5343525"/>
          </a:xfrm>
          <a:prstGeom prst="rect">
            <a:avLst/>
          </a:prstGeom>
        </p:spPr>
      </p:pic>
      <p:sp>
        <p:nvSpPr>
          <p:cNvPr id="2" name="标题 1"/>
          <p:cNvSpPr>
            <a:spLocks noGrp="1"/>
          </p:cNvSpPr>
          <p:nvPr>
            <p:ph type="title"/>
          </p:nvPr>
        </p:nvSpPr>
        <p:spPr>
          <a:xfrm>
            <a:off x="489040" y="1339970"/>
            <a:ext cx="6182064" cy="2235771"/>
          </a:xfrm>
        </p:spPr>
        <p:txBody>
          <a:bodyPr anchor="b"/>
          <a:lstStyle>
            <a:lvl1pPr>
              <a:defRPr sz="47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89040" y="3596892"/>
            <a:ext cx="6182064" cy="1175739"/>
          </a:xfrm>
        </p:spPr>
        <p:txBody>
          <a:bodyPr/>
          <a:lstStyle>
            <a:lvl1pPr marL="0" indent="0">
              <a:buNone/>
              <a:defRPr sz="1880">
                <a:solidFill>
                  <a:schemeClr val="tx1">
                    <a:tint val="75000"/>
                  </a:schemeClr>
                </a:solidFill>
              </a:defRPr>
            </a:lvl1pPr>
            <a:lvl2pPr marL="358140" indent="0">
              <a:buNone/>
              <a:defRPr sz="1565">
                <a:solidFill>
                  <a:schemeClr val="tx1">
                    <a:tint val="75000"/>
                  </a:schemeClr>
                </a:solidFill>
              </a:defRPr>
            </a:lvl2pPr>
            <a:lvl3pPr marL="716915" indent="0">
              <a:buNone/>
              <a:defRPr sz="1410">
                <a:solidFill>
                  <a:schemeClr val="tx1">
                    <a:tint val="75000"/>
                  </a:schemeClr>
                </a:solidFill>
              </a:defRPr>
            </a:lvl3pPr>
            <a:lvl4pPr marL="1075055" indent="0">
              <a:buNone/>
              <a:defRPr sz="1255">
                <a:solidFill>
                  <a:schemeClr val="tx1">
                    <a:tint val="75000"/>
                  </a:schemeClr>
                </a:solidFill>
              </a:defRPr>
            </a:lvl4pPr>
            <a:lvl5pPr marL="1433195" indent="0">
              <a:buNone/>
              <a:defRPr sz="1255">
                <a:solidFill>
                  <a:schemeClr val="tx1">
                    <a:tint val="75000"/>
                  </a:schemeClr>
                </a:solidFill>
              </a:defRPr>
            </a:lvl5pPr>
            <a:lvl6pPr marL="1791335" indent="0">
              <a:buNone/>
              <a:defRPr sz="1255">
                <a:solidFill>
                  <a:schemeClr val="tx1">
                    <a:tint val="75000"/>
                  </a:schemeClr>
                </a:solidFill>
              </a:defRPr>
            </a:lvl6pPr>
            <a:lvl7pPr marL="2150110" indent="0">
              <a:buNone/>
              <a:defRPr sz="1255">
                <a:solidFill>
                  <a:schemeClr val="tx1">
                    <a:tint val="75000"/>
                  </a:schemeClr>
                </a:solidFill>
              </a:defRPr>
            </a:lvl7pPr>
            <a:lvl8pPr marL="2508250" indent="0">
              <a:buNone/>
              <a:defRPr sz="1255">
                <a:solidFill>
                  <a:schemeClr val="tx1">
                    <a:tint val="75000"/>
                  </a:schemeClr>
                </a:solidFill>
              </a:defRPr>
            </a:lvl8pPr>
            <a:lvl9pPr marL="2866390" indent="0">
              <a:buNone/>
              <a:defRPr sz="1255">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2773" y="1430794"/>
            <a:ext cx="3046235" cy="341026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3628603" y="1430794"/>
            <a:ext cx="3046235" cy="341026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3707" y="358321"/>
            <a:ext cx="2311741" cy="1254122"/>
          </a:xfrm>
        </p:spPr>
        <p:txBody>
          <a:bodyPr anchor="b"/>
          <a:lstStyle>
            <a:lvl1pPr>
              <a:defRPr sz="251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047168" y="773873"/>
            <a:ext cx="3628603" cy="3819598"/>
          </a:xfrm>
        </p:spPr>
        <p:txBody>
          <a:bodyPr/>
          <a:lstStyle>
            <a:lvl1pPr>
              <a:defRPr sz="2510"/>
            </a:lvl1pPr>
            <a:lvl2pPr>
              <a:defRPr sz="2195"/>
            </a:lvl2pPr>
            <a:lvl3pPr>
              <a:defRPr sz="1880"/>
            </a:lvl3pPr>
            <a:lvl4pPr>
              <a:defRPr sz="1565"/>
            </a:lvl4pPr>
            <a:lvl5pPr>
              <a:defRPr sz="1565"/>
            </a:lvl5pPr>
            <a:lvl6pPr>
              <a:defRPr sz="1565"/>
            </a:lvl6pPr>
            <a:lvl7pPr>
              <a:defRPr sz="1565"/>
            </a:lvl7pPr>
            <a:lvl8pPr>
              <a:defRPr sz="1565"/>
            </a:lvl8pPr>
            <a:lvl9pPr>
              <a:defRPr sz="156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93707" y="1612443"/>
            <a:ext cx="2311741" cy="2987249"/>
          </a:xfrm>
        </p:spPr>
        <p:txBody>
          <a:bodyPr/>
          <a:lstStyle>
            <a:lvl1pPr marL="0" indent="0">
              <a:buNone/>
              <a:defRPr sz="1255"/>
            </a:lvl1pPr>
            <a:lvl2pPr marL="358140" indent="0">
              <a:buNone/>
              <a:defRPr sz="1095"/>
            </a:lvl2pPr>
            <a:lvl3pPr marL="716915" indent="0">
              <a:buNone/>
              <a:defRPr sz="940"/>
            </a:lvl3pPr>
            <a:lvl4pPr marL="1075055" indent="0">
              <a:buNone/>
              <a:defRPr sz="785"/>
            </a:lvl4pPr>
            <a:lvl5pPr marL="1433195" indent="0">
              <a:buNone/>
              <a:defRPr sz="785"/>
            </a:lvl5pPr>
            <a:lvl6pPr marL="1791335" indent="0">
              <a:buNone/>
              <a:defRPr sz="785"/>
            </a:lvl6pPr>
            <a:lvl7pPr marL="2150110" indent="0">
              <a:buNone/>
              <a:defRPr sz="785"/>
            </a:lvl7pPr>
            <a:lvl8pPr marL="2508250" indent="0">
              <a:buNone/>
              <a:defRPr sz="785"/>
            </a:lvl8pPr>
            <a:lvl9pPr marL="2866390" indent="0">
              <a:buNone/>
              <a:defRPr sz="78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3707" y="358321"/>
            <a:ext cx="2311741" cy="1254122"/>
          </a:xfrm>
        </p:spPr>
        <p:txBody>
          <a:bodyPr anchor="b"/>
          <a:lstStyle>
            <a:lvl1pPr>
              <a:defRPr sz="251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047168" y="773873"/>
            <a:ext cx="3628603" cy="3819598"/>
          </a:xfrm>
        </p:spPr>
        <p:txBody>
          <a:bodyPr/>
          <a:lstStyle>
            <a:lvl1pPr marL="0" indent="0">
              <a:buNone/>
              <a:defRPr sz="2510"/>
            </a:lvl1pPr>
            <a:lvl2pPr marL="358140" indent="0">
              <a:buNone/>
              <a:defRPr sz="2195"/>
            </a:lvl2pPr>
            <a:lvl3pPr marL="716915" indent="0">
              <a:buNone/>
              <a:defRPr sz="1880"/>
            </a:lvl3pPr>
            <a:lvl4pPr marL="1075055" indent="0">
              <a:buNone/>
              <a:defRPr sz="1565"/>
            </a:lvl4pPr>
            <a:lvl5pPr marL="1433195" indent="0">
              <a:buNone/>
              <a:defRPr sz="1565"/>
            </a:lvl5pPr>
            <a:lvl6pPr marL="1791335" indent="0">
              <a:buNone/>
              <a:defRPr sz="1565"/>
            </a:lvl6pPr>
            <a:lvl7pPr marL="2150110" indent="0">
              <a:buNone/>
              <a:defRPr sz="1565"/>
            </a:lvl7pPr>
            <a:lvl8pPr marL="2508250" indent="0">
              <a:buNone/>
              <a:defRPr sz="1565"/>
            </a:lvl8pPr>
            <a:lvl9pPr marL="2866390" indent="0">
              <a:buNone/>
              <a:defRPr sz="1565"/>
            </a:lvl9pPr>
          </a:lstStyle>
          <a:p>
            <a:endParaRPr lang="zh-CN" altLang="en-US"/>
          </a:p>
        </p:txBody>
      </p:sp>
      <p:sp>
        <p:nvSpPr>
          <p:cNvPr id="4" name="文本占位符 3"/>
          <p:cNvSpPr>
            <a:spLocks noGrp="1"/>
          </p:cNvSpPr>
          <p:nvPr>
            <p:ph type="body" sz="half" idx="2"/>
          </p:nvPr>
        </p:nvSpPr>
        <p:spPr>
          <a:xfrm>
            <a:off x="493707" y="1612443"/>
            <a:ext cx="2311741" cy="2987249"/>
          </a:xfrm>
        </p:spPr>
        <p:txBody>
          <a:bodyPr/>
          <a:lstStyle>
            <a:lvl1pPr marL="0" indent="0">
              <a:buNone/>
              <a:defRPr sz="1255"/>
            </a:lvl1pPr>
            <a:lvl2pPr marL="358140" indent="0">
              <a:buNone/>
              <a:defRPr sz="1095"/>
            </a:lvl2pPr>
            <a:lvl3pPr marL="716915" indent="0">
              <a:buNone/>
              <a:defRPr sz="940"/>
            </a:lvl3pPr>
            <a:lvl4pPr marL="1075055" indent="0">
              <a:buNone/>
              <a:defRPr sz="785"/>
            </a:lvl4pPr>
            <a:lvl5pPr marL="1433195" indent="0">
              <a:buNone/>
              <a:defRPr sz="785"/>
            </a:lvl5pPr>
            <a:lvl6pPr marL="1791335" indent="0">
              <a:buNone/>
              <a:defRPr sz="785"/>
            </a:lvl6pPr>
            <a:lvl7pPr marL="2150110" indent="0">
              <a:buNone/>
              <a:defRPr sz="785"/>
            </a:lvl7pPr>
            <a:lvl8pPr marL="2508250" indent="0">
              <a:buNone/>
              <a:defRPr sz="785"/>
            </a:lvl8pPr>
            <a:lvl9pPr marL="2866390" indent="0">
              <a:buNone/>
              <a:defRPr sz="78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图片 7" descr="1"/>
          <p:cNvPicPr>
            <a:picLocks noChangeAspect="1"/>
          </p:cNvPicPr>
          <p:nvPr userDrawn="1"/>
        </p:nvPicPr>
        <p:blipFill>
          <a:blip r:embed="rId12"/>
          <a:stretch>
            <a:fillRect/>
          </a:stretch>
        </p:blipFill>
        <p:spPr>
          <a:xfrm>
            <a:off x="2860675" y="-3175"/>
            <a:ext cx="4300855" cy="5381625"/>
          </a:xfrm>
          <a:prstGeom prst="rect">
            <a:avLst/>
          </a:prstGeom>
        </p:spPr>
      </p:pic>
      <p:sp>
        <p:nvSpPr>
          <p:cNvPr id="2" name="标题占位符 1"/>
          <p:cNvSpPr>
            <a:spLocks noGrp="1"/>
          </p:cNvSpPr>
          <p:nvPr>
            <p:ph type="title"/>
          </p:nvPr>
        </p:nvSpPr>
        <p:spPr>
          <a:xfrm>
            <a:off x="492773" y="286159"/>
            <a:ext cx="6182064" cy="1038881"/>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2773" y="1430794"/>
            <a:ext cx="6182064" cy="3410267"/>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92773" y="4981651"/>
            <a:ext cx="1612712" cy="286159"/>
          </a:xfrm>
          <a:prstGeom prst="rect">
            <a:avLst/>
          </a:prstGeom>
        </p:spPr>
        <p:txBody>
          <a:bodyPr vert="horz" lIns="91440" tIns="45720" rIns="91440" bIns="45720" rtlCol="0" anchor="ctr"/>
          <a:lstStyle>
            <a:lvl1pPr algn="l">
              <a:defRPr sz="94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2374271" y="4981651"/>
            <a:ext cx="2419069" cy="286159"/>
          </a:xfrm>
          <a:prstGeom prst="rect">
            <a:avLst/>
          </a:prstGeom>
        </p:spPr>
        <p:txBody>
          <a:bodyPr vert="horz" lIns="91440" tIns="45720" rIns="91440" bIns="45720" rtlCol="0" anchor="ctr"/>
          <a:lstStyle>
            <a:lvl1pPr algn="ctr">
              <a:defRPr sz="9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5062125" y="4981651"/>
            <a:ext cx="1612712" cy="286159"/>
          </a:xfrm>
          <a:prstGeom prst="rect">
            <a:avLst/>
          </a:prstGeom>
        </p:spPr>
        <p:txBody>
          <a:bodyPr vert="horz" lIns="91440" tIns="45720" rIns="91440" bIns="45720" rtlCol="0" anchor="ctr"/>
          <a:lstStyle>
            <a:lvl1pPr algn="r">
              <a:defRPr sz="94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xStyles>
    <p:titleStyle>
      <a:lvl1pPr algn="l" defTabSz="716915" rtl="0" eaLnBrk="1" latinLnBrk="0" hangingPunct="1">
        <a:lnSpc>
          <a:spcPct val="90000"/>
        </a:lnSpc>
        <a:spcBef>
          <a:spcPct val="0"/>
        </a:spcBef>
        <a:buNone/>
        <a:defRPr sz="3400" b="1" u="none" strike="noStrike" kern="1200" cap="none" spc="0" normalizeH="0">
          <a:gradFill>
            <a:gsLst>
              <a:gs pos="0">
                <a:schemeClr val="accent5">
                  <a:lumMod val="50000"/>
                </a:schemeClr>
              </a:gs>
              <a:gs pos="50000">
                <a:schemeClr val="accent5"/>
              </a:gs>
              <a:gs pos="100000">
                <a:schemeClr val="accent5">
                  <a:lumMod val="60000"/>
                  <a:lumOff val="40000"/>
                </a:schemeClr>
              </a:gs>
            </a:gsLst>
            <a:lin ang="5400000"/>
          </a:gradFill>
          <a:effectLst/>
          <a:uFillTx/>
          <a:latin typeface="+mj-lt"/>
          <a:ea typeface="仿宋" panose="02010609060101010101" charset="-122"/>
          <a:cs typeface="+mj-cs"/>
        </a:defRPr>
      </a:lvl1pPr>
    </p:titleStyle>
    <p:bodyStyle>
      <a:lvl1pPr marL="179070" indent="-178435" algn="l" defTabSz="716915" rtl="0" eaLnBrk="1" fontAlgn="auto" latinLnBrk="0" hangingPunct="1">
        <a:lnSpc>
          <a:spcPct val="150000"/>
        </a:lnSpc>
        <a:spcBef>
          <a:spcPct val="157000"/>
        </a:spcBef>
        <a:buFont typeface="Arial" panose="020B0604020202020204" pitchFamily="34" charset="0"/>
        <a:buChar char="•"/>
        <a:defRPr sz="2195" b="1" kern="1200">
          <a:gradFill>
            <a:gsLst>
              <a:gs pos="0">
                <a:schemeClr val="accent5">
                  <a:lumMod val="50000"/>
                </a:schemeClr>
              </a:gs>
              <a:gs pos="50000">
                <a:schemeClr val="accent5"/>
              </a:gs>
              <a:gs pos="100000">
                <a:schemeClr val="accent5">
                  <a:lumMod val="60000"/>
                  <a:lumOff val="40000"/>
                </a:schemeClr>
              </a:gs>
            </a:gsLst>
            <a:lin ang="5400000"/>
          </a:gradFill>
          <a:effectLst/>
          <a:latin typeface="仿宋" panose="02010609060101010101" charset="-122"/>
          <a:ea typeface="仿宋" panose="02010609060101010101" charset="-122"/>
          <a:cs typeface="+mn-cs"/>
        </a:defRPr>
      </a:lvl1pPr>
      <a:lvl2pPr marL="537210" indent="-178435" algn="l" defTabSz="716915" rtl="0" eaLnBrk="1" fontAlgn="auto" latinLnBrk="0" hangingPunct="1">
        <a:lnSpc>
          <a:spcPct val="150000"/>
        </a:lnSpc>
        <a:spcBef>
          <a:spcPts val="390"/>
        </a:spcBef>
        <a:buFont typeface="Arial" panose="020B0604020202020204" pitchFamily="34" charset="0"/>
        <a:buChar char="•"/>
        <a:defRPr sz="1880" b="1" kern="1200">
          <a:gradFill>
            <a:gsLst>
              <a:gs pos="0">
                <a:schemeClr val="accent5">
                  <a:lumMod val="50000"/>
                </a:schemeClr>
              </a:gs>
              <a:gs pos="50000">
                <a:schemeClr val="accent5"/>
              </a:gs>
              <a:gs pos="100000">
                <a:schemeClr val="accent5">
                  <a:lumMod val="60000"/>
                  <a:lumOff val="40000"/>
                </a:schemeClr>
              </a:gs>
            </a:gsLst>
            <a:lin ang="5400000"/>
          </a:gradFill>
          <a:effectLst/>
          <a:latin typeface="仿宋" panose="02010609060101010101" charset="-122"/>
          <a:ea typeface="仿宋" panose="02010609060101010101" charset="-122"/>
          <a:cs typeface="+mn-cs"/>
        </a:defRPr>
      </a:lvl2pPr>
      <a:lvl3pPr marL="895985" indent="-178435" algn="l" defTabSz="716915" rtl="0" eaLnBrk="1" fontAlgn="auto" latinLnBrk="0" hangingPunct="1">
        <a:lnSpc>
          <a:spcPct val="150000"/>
        </a:lnSpc>
        <a:spcBef>
          <a:spcPts val="390"/>
        </a:spcBef>
        <a:buFont typeface="Arial" panose="020B0604020202020204" pitchFamily="34" charset="0"/>
        <a:buChar char="•"/>
        <a:defRPr sz="1565" b="1" kern="1200">
          <a:gradFill>
            <a:gsLst>
              <a:gs pos="0">
                <a:schemeClr val="accent5">
                  <a:lumMod val="50000"/>
                </a:schemeClr>
              </a:gs>
              <a:gs pos="50000">
                <a:schemeClr val="accent5"/>
              </a:gs>
              <a:gs pos="100000">
                <a:schemeClr val="accent5">
                  <a:lumMod val="60000"/>
                  <a:lumOff val="40000"/>
                </a:schemeClr>
              </a:gs>
            </a:gsLst>
            <a:lin ang="5400000"/>
          </a:gradFill>
          <a:effectLst/>
          <a:latin typeface="仿宋" panose="02010609060101010101" charset="-122"/>
          <a:ea typeface="仿宋" panose="02010609060101010101" charset="-122"/>
          <a:cs typeface="+mn-cs"/>
        </a:defRPr>
      </a:lvl3pPr>
      <a:lvl4pPr marL="1254125" indent="-178435" algn="l" defTabSz="716915" rtl="0" eaLnBrk="1" fontAlgn="auto" latinLnBrk="0" hangingPunct="1">
        <a:lnSpc>
          <a:spcPct val="150000"/>
        </a:lnSpc>
        <a:spcBef>
          <a:spcPts val="390"/>
        </a:spcBef>
        <a:buFont typeface="Arial" panose="020B0604020202020204" pitchFamily="34" charset="0"/>
        <a:buChar char="•"/>
        <a:defRPr sz="1410" b="1" kern="1200">
          <a:gradFill>
            <a:gsLst>
              <a:gs pos="0">
                <a:schemeClr val="accent5">
                  <a:lumMod val="50000"/>
                </a:schemeClr>
              </a:gs>
              <a:gs pos="50000">
                <a:schemeClr val="accent5"/>
              </a:gs>
              <a:gs pos="100000">
                <a:schemeClr val="accent5">
                  <a:lumMod val="60000"/>
                  <a:lumOff val="40000"/>
                </a:schemeClr>
              </a:gs>
            </a:gsLst>
            <a:lin ang="5400000"/>
          </a:gradFill>
          <a:effectLst/>
          <a:latin typeface="仿宋" panose="02010609060101010101" charset="-122"/>
          <a:ea typeface="仿宋" panose="02010609060101010101" charset="-122"/>
          <a:cs typeface="+mn-cs"/>
        </a:defRPr>
      </a:lvl4pPr>
      <a:lvl5pPr marL="1612265" indent="-178435" algn="l" defTabSz="716915" rtl="0" eaLnBrk="1" fontAlgn="auto" latinLnBrk="0" hangingPunct="1">
        <a:lnSpc>
          <a:spcPct val="150000"/>
        </a:lnSpc>
        <a:spcBef>
          <a:spcPts val="390"/>
        </a:spcBef>
        <a:buFont typeface="Arial" panose="020B0604020202020204" pitchFamily="34" charset="0"/>
        <a:buChar char="•"/>
        <a:defRPr sz="1410" b="1" kern="1200">
          <a:gradFill>
            <a:gsLst>
              <a:gs pos="0">
                <a:schemeClr val="accent5">
                  <a:lumMod val="50000"/>
                </a:schemeClr>
              </a:gs>
              <a:gs pos="50000">
                <a:schemeClr val="accent5"/>
              </a:gs>
              <a:gs pos="100000">
                <a:schemeClr val="accent5">
                  <a:lumMod val="60000"/>
                  <a:lumOff val="40000"/>
                </a:schemeClr>
              </a:gs>
            </a:gsLst>
            <a:lin ang="5400000"/>
          </a:gradFill>
          <a:effectLst/>
          <a:latin typeface="仿宋" panose="02010609060101010101" charset="-122"/>
          <a:ea typeface="仿宋" panose="02010609060101010101" charset="-122"/>
          <a:cs typeface="+mn-cs"/>
        </a:defRPr>
      </a:lvl5pPr>
      <a:lvl6pPr marL="1971040" indent="-178435" algn="l" defTabSz="716915" rtl="0" eaLnBrk="1" latinLnBrk="0" hangingPunct="1">
        <a:lnSpc>
          <a:spcPct val="90000"/>
        </a:lnSpc>
        <a:spcBef>
          <a:spcPts val="390"/>
        </a:spcBef>
        <a:buFont typeface="Arial" panose="020B0604020202020204" pitchFamily="34" charset="0"/>
        <a:buChar char="•"/>
        <a:defRPr sz="1410" kern="1200">
          <a:solidFill>
            <a:schemeClr val="tx1"/>
          </a:solidFill>
          <a:latin typeface="+mn-lt"/>
          <a:ea typeface="+mn-ea"/>
          <a:cs typeface="+mn-cs"/>
        </a:defRPr>
      </a:lvl6pPr>
      <a:lvl7pPr marL="2329180" indent="-178435" algn="l" defTabSz="716915" rtl="0" eaLnBrk="1" latinLnBrk="0" hangingPunct="1">
        <a:lnSpc>
          <a:spcPct val="90000"/>
        </a:lnSpc>
        <a:spcBef>
          <a:spcPts val="390"/>
        </a:spcBef>
        <a:buFont typeface="Arial" panose="020B0604020202020204" pitchFamily="34" charset="0"/>
        <a:buChar char="•"/>
        <a:defRPr sz="1410" kern="1200">
          <a:solidFill>
            <a:schemeClr val="tx1"/>
          </a:solidFill>
          <a:latin typeface="+mn-lt"/>
          <a:ea typeface="+mn-ea"/>
          <a:cs typeface="+mn-cs"/>
        </a:defRPr>
      </a:lvl7pPr>
      <a:lvl8pPr marL="2687320" indent="-178435" algn="l" defTabSz="716915" rtl="0" eaLnBrk="1" latinLnBrk="0" hangingPunct="1">
        <a:lnSpc>
          <a:spcPct val="90000"/>
        </a:lnSpc>
        <a:spcBef>
          <a:spcPts val="390"/>
        </a:spcBef>
        <a:buFont typeface="Arial" panose="020B0604020202020204" pitchFamily="34" charset="0"/>
        <a:buChar char="•"/>
        <a:defRPr sz="1410" kern="1200">
          <a:solidFill>
            <a:schemeClr val="tx1"/>
          </a:solidFill>
          <a:latin typeface="+mn-lt"/>
          <a:ea typeface="+mn-ea"/>
          <a:cs typeface="+mn-cs"/>
        </a:defRPr>
      </a:lvl8pPr>
      <a:lvl9pPr marL="3045460" indent="-178435" algn="l" defTabSz="716915" rtl="0" eaLnBrk="1" latinLnBrk="0" hangingPunct="1">
        <a:lnSpc>
          <a:spcPct val="90000"/>
        </a:lnSpc>
        <a:spcBef>
          <a:spcPts val="390"/>
        </a:spcBef>
        <a:buFont typeface="Arial" panose="020B0604020202020204" pitchFamily="34" charset="0"/>
        <a:buChar char="•"/>
        <a:defRPr sz="1410" kern="1200">
          <a:solidFill>
            <a:schemeClr val="tx1"/>
          </a:solidFill>
          <a:latin typeface="+mn-lt"/>
          <a:ea typeface="+mn-ea"/>
          <a:cs typeface="+mn-cs"/>
        </a:defRPr>
      </a:lvl9pPr>
    </p:bodyStyle>
    <p:otherStyle>
      <a:defPPr>
        <a:defRPr lang="zh-CN"/>
      </a:defPPr>
      <a:lvl1pPr marL="0" algn="l" defTabSz="716915" rtl="0" eaLnBrk="1" latinLnBrk="0" hangingPunct="1">
        <a:defRPr sz="1410" kern="1200">
          <a:solidFill>
            <a:schemeClr val="tx1"/>
          </a:solidFill>
          <a:latin typeface="+mn-lt"/>
          <a:ea typeface="+mn-ea"/>
          <a:cs typeface="+mn-cs"/>
        </a:defRPr>
      </a:lvl1pPr>
      <a:lvl2pPr marL="358140" algn="l" defTabSz="716915" rtl="0" eaLnBrk="1" latinLnBrk="0" hangingPunct="1">
        <a:defRPr sz="1410" kern="1200">
          <a:solidFill>
            <a:schemeClr val="tx1"/>
          </a:solidFill>
          <a:latin typeface="+mn-lt"/>
          <a:ea typeface="+mn-ea"/>
          <a:cs typeface="+mn-cs"/>
        </a:defRPr>
      </a:lvl2pPr>
      <a:lvl3pPr marL="716915" algn="l" defTabSz="716915" rtl="0" eaLnBrk="1" latinLnBrk="0" hangingPunct="1">
        <a:defRPr sz="1410" kern="1200">
          <a:solidFill>
            <a:schemeClr val="tx1"/>
          </a:solidFill>
          <a:latin typeface="+mn-lt"/>
          <a:ea typeface="+mn-ea"/>
          <a:cs typeface="+mn-cs"/>
        </a:defRPr>
      </a:lvl3pPr>
      <a:lvl4pPr marL="1075055" algn="l" defTabSz="716915" rtl="0" eaLnBrk="1" latinLnBrk="0" hangingPunct="1">
        <a:defRPr sz="1410" kern="1200">
          <a:solidFill>
            <a:schemeClr val="tx1"/>
          </a:solidFill>
          <a:latin typeface="+mn-lt"/>
          <a:ea typeface="+mn-ea"/>
          <a:cs typeface="+mn-cs"/>
        </a:defRPr>
      </a:lvl4pPr>
      <a:lvl5pPr marL="1433195" algn="l" defTabSz="716915" rtl="0" eaLnBrk="1" latinLnBrk="0" hangingPunct="1">
        <a:defRPr sz="1410" kern="1200">
          <a:solidFill>
            <a:schemeClr val="tx1"/>
          </a:solidFill>
          <a:latin typeface="+mn-lt"/>
          <a:ea typeface="+mn-ea"/>
          <a:cs typeface="+mn-cs"/>
        </a:defRPr>
      </a:lvl5pPr>
      <a:lvl6pPr marL="1791335" algn="l" defTabSz="716915" rtl="0" eaLnBrk="1" latinLnBrk="0" hangingPunct="1">
        <a:defRPr sz="1410" kern="1200">
          <a:solidFill>
            <a:schemeClr val="tx1"/>
          </a:solidFill>
          <a:latin typeface="+mn-lt"/>
          <a:ea typeface="+mn-ea"/>
          <a:cs typeface="+mn-cs"/>
        </a:defRPr>
      </a:lvl6pPr>
      <a:lvl7pPr marL="2150110" algn="l" defTabSz="716915" rtl="0" eaLnBrk="1" latinLnBrk="0" hangingPunct="1">
        <a:defRPr sz="1410" kern="1200">
          <a:solidFill>
            <a:schemeClr val="tx1"/>
          </a:solidFill>
          <a:latin typeface="+mn-lt"/>
          <a:ea typeface="+mn-ea"/>
          <a:cs typeface="+mn-cs"/>
        </a:defRPr>
      </a:lvl7pPr>
      <a:lvl8pPr marL="2508250" algn="l" defTabSz="716915" rtl="0" eaLnBrk="1" latinLnBrk="0" hangingPunct="1">
        <a:defRPr sz="1410" kern="1200">
          <a:solidFill>
            <a:schemeClr val="tx1"/>
          </a:solidFill>
          <a:latin typeface="+mn-lt"/>
          <a:ea typeface="+mn-ea"/>
          <a:cs typeface="+mn-cs"/>
        </a:defRPr>
      </a:lvl8pPr>
      <a:lvl9pPr marL="2866390" algn="l" defTabSz="716915" rtl="0" eaLnBrk="1" latinLnBrk="0" hangingPunct="1">
        <a:defRPr sz="14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oleObject" Target="../embeddings/oleObject2.bin"/></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副标题 15"/>
          <p:cNvSpPr>
            <a:spLocks noGrp="1"/>
          </p:cNvSpPr>
          <p:nvPr>
            <p:ph type="subTitle" idx="1"/>
          </p:nvPr>
        </p:nvSpPr>
        <p:spPr/>
        <p:txBody>
          <a:bodyPr/>
          <a:lstStyle/>
          <a:p>
            <a:r>
              <a:rPr lang="en-US" altLang="zh-CN"/>
              <a:t>MirrorGray</a:t>
            </a:r>
            <a:endParaRPr lang="en-US" altLang="zh-CN"/>
          </a:p>
        </p:txBody>
      </p:sp>
      <p:sp>
        <p:nvSpPr>
          <p:cNvPr id="17" name="标题 16"/>
          <p:cNvSpPr>
            <a:spLocks noGrp="1"/>
          </p:cNvSpPr>
          <p:nvPr>
            <p:ph type="title"/>
          </p:nvPr>
        </p:nvSpPr>
        <p:spPr/>
        <p:txBody>
          <a:bodyPr/>
          <a:lstStyle/>
          <a:p>
            <a:pPr algn="ctr"/>
            <a:r>
              <a:rPr lang="zh-CN" altLang="en-US"/>
              <a:t>博弈论</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必胜态与必败态</a:t>
            </a:r>
            <a:endParaRPr lang="zh-CN" altLang="en-US"/>
          </a:p>
        </p:txBody>
      </p:sp>
      <p:sp>
        <p:nvSpPr>
          <p:cNvPr id="3" name="内容占位符 2"/>
          <p:cNvSpPr>
            <a:spLocks noGrp="1"/>
          </p:cNvSpPr>
          <p:nvPr>
            <p:ph idx="1"/>
          </p:nvPr>
        </p:nvSpPr>
        <p:spPr/>
        <p:txBody>
          <a:bodyPr>
            <a:normAutofit fontScale="90000"/>
          </a:bodyPr>
          <a:lstStyle/>
          <a:p>
            <a:r>
              <a:rPr lang="zh-CN" altLang="en-US"/>
              <a:t>游戏里任意一种状态只有两种，必胜态与必败态。</a:t>
            </a:r>
            <a:endParaRPr lang="zh-CN" altLang="en-US"/>
          </a:p>
          <a:p>
            <a:r>
              <a:rPr lang="zh-CN" altLang="en-US"/>
              <a:t>当一个状态为必胜态时，它一定可以转移到一个必败态。</a:t>
            </a:r>
            <a:endParaRPr lang="zh-CN" altLang="en-US"/>
          </a:p>
          <a:p>
            <a:r>
              <a:rPr>
                <a:ea typeface="宋体" panose="02010600030101010101" pitchFamily="2" charset="-122"/>
              </a:rPr>
              <a:t>当一个状态为必败态时，它的所有后继状态都是必胜态。</a:t>
            </a:r>
            <a:endParaRPr>
              <a:ea typeface="宋体" panose="02010600030101010101" pitchFamily="2" charset="-122"/>
            </a:endParaRPr>
          </a:p>
          <a:p>
            <a:r>
              <a:rPr>
                <a:ea typeface="宋体" panose="02010600030101010101" pitchFamily="2" charset="-122"/>
              </a:rPr>
              <a:t>如果我们把所有必败态作为刚才</a:t>
            </a:r>
            <a:r>
              <a:rPr lang="en-US" altLang="zh-CN">
                <a:ea typeface="宋体" panose="02010600030101010101" pitchFamily="2" charset="-122"/>
              </a:rPr>
              <a:t>X</a:t>
            </a:r>
            <a:r>
              <a:rPr>
                <a:ea typeface="宋体" panose="02010600030101010101" pitchFamily="2" charset="-122"/>
              </a:rPr>
              <a:t>集合内的元素，是不是对应了刚才的核与非核的定义？</a:t>
            </a:r>
            <a:endParaRPr>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手玩结论</a:t>
            </a:r>
            <a:endParaRPr lang="zh-CN" altLang="en-US"/>
          </a:p>
        </p:txBody>
      </p:sp>
      <p:sp>
        <p:nvSpPr>
          <p:cNvPr id="3" name="内容占位符 2"/>
          <p:cNvSpPr>
            <a:spLocks noGrp="1"/>
          </p:cNvSpPr>
          <p:nvPr>
            <p:ph idx="1"/>
          </p:nvPr>
        </p:nvSpPr>
        <p:spPr/>
        <p:txBody>
          <a:bodyPr>
            <a:normAutofit fontScale="70000"/>
          </a:bodyPr>
          <a:lstStyle/>
          <a:p>
            <a:r>
              <a:rPr lang="zh-CN" altLang="en-US"/>
              <a:t>显然，如果游戏可以结束，必须满足</a:t>
            </a:r>
            <a:r>
              <a:rPr lang="en-US" altLang="zh-CN"/>
              <a:t>gcd(p,q)|n</a:t>
            </a:r>
            <a:r>
              <a:rPr>
                <a:ea typeface="宋体" panose="02010600030101010101" pitchFamily="2" charset="-122"/>
              </a:rPr>
              <a:t>。</a:t>
            </a:r>
            <a:endParaRPr>
              <a:ea typeface="宋体" panose="02010600030101010101" pitchFamily="2" charset="-122"/>
            </a:endParaRPr>
          </a:p>
          <a:p>
            <a:r>
              <a:rPr>
                <a:ea typeface="宋体" panose="02010600030101010101" pitchFamily="2" charset="-122"/>
              </a:rPr>
              <a:t>因为游戏结束时意味着</a:t>
            </a:r>
            <a:r>
              <a:rPr lang="en-US" altLang="zh-CN">
                <a:ea typeface="宋体" panose="02010600030101010101" pitchFamily="2" charset="-122"/>
              </a:rPr>
              <a:t>n==a*p+b*q;(a,b</a:t>
            </a:r>
            <a:r>
              <a:rPr>
                <a:ea typeface="宋体" panose="02010600030101010101" pitchFamily="2" charset="-122"/>
              </a:rPr>
              <a:t>属于</a:t>
            </a:r>
            <a:r>
              <a:rPr lang="en-US" altLang="zh-CN">
                <a:ea typeface="宋体" panose="02010600030101010101" pitchFamily="2" charset="-122"/>
              </a:rPr>
              <a:t>Z</a:t>
            </a:r>
            <a:r>
              <a:rPr>
                <a:ea typeface="宋体" panose="02010600030101010101" pitchFamily="2" charset="-122"/>
              </a:rPr>
              <a:t>）</a:t>
            </a:r>
            <a:endParaRPr>
              <a:ea typeface="宋体" panose="02010600030101010101" pitchFamily="2" charset="-122"/>
            </a:endParaRPr>
          </a:p>
          <a:p>
            <a:r>
              <a:rPr>
                <a:ea typeface="宋体" panose="02010600030101010101" pitchFamily="2" charset="-122"/>
              </a:rPr>
              <a:t>这样可以特判掉</a:t>
            </a:r>
            <a:r>
              <a:rPr>
                <a:sym typeface="+mn-ea"/>
              </a:rPr>
              <a:t>游戏是否会永远进行下去</a:t>
            </a:r>
            <a:endParaRPr lang="zh-CN" altLang="en-US"/>
          </a:p>
          <a:p>
            <a:endParaRPr>
              <a:ea typeface="宋体" panose="02010600030101010101" pitchFamily="2" charset="-122"/>
            </a:endParaRPr>
          </a:p>
          <a:p>
            <a:r>
              <a:rPr>
                <a:ea typeface="宋体" panose="02010600030101010101" pitchFamily="2" charset="-122"/>
              </a:rPr>
              <a:t>这道题我们需要注意到一个非常重要的结论，也很显然：</a:t>
            </a:r>
            <a:endParaRPr>
              <a:ea typeface="宋体" panose="02010600030101010101" pitchFamily="2" charset="-122"/>
            </a:endParaRPr>
          </a:p>
          <a:p>
            <a:r>
              <a:rPr lang="en-US" altLang="zh-CN">
                <a:ea typeface="宋体" panose="02010600030101010101" pitchFamily="2" charset="-122"/>
              </a:rPr>
              <a:t>if(p&gt;q&amp;&amp;n&gt;p)</a:t>
            </a:r>
            <a:r>
              <a:rPr>
                <a:ea typeface="宋体" panose="02010600030101010101" pitchFamily="2" charset="-122"/>
              </a:rPr>
              <a:t>先手必败。</a:t>
            </a:r>
            <a:endParaRPr>
              <a:ea typeface="宋体" panose="02010600030101010101" pitchFamily="2" charset="-122"/>
            </a:endParaRPr>
          </a:p>
          <a:p>
            <a:r>
              <a:rPr>
                <a:ea typeface="宋体" panose="02010600030101010101" pitchFamily="2" charset="-122"/>
              </a:rPr>
              <a:t>因为第一步</a:t>
            </a:r>
            <a:r>
              <a:rPr lang="en-US" altLang="zh-CN">
                <a:ea typeface="宋体" panose="02010600030101010101" pitchFamily="2" charset="-122"/>
              </a:rPr>
              <a:t>n+=p</a:t>
            </a:r>
            <a:r>
              <a:rPr>
                <a:ea typeface="宋体" panose="02010600030101010101" pitchFamily="2" charset="-122"/>
              </a:rPr>
              <a:t>，第二步只需要让</a:t>
            </a:r>
            <a:r>
              <a:rPr lang="en-US" altLang="zh-CN">
                <a:ea typeface="宋体" panose="02010600030101010101" pitchFamily="2" charset="-122"/>
              </a:rPr>
              <a:t>n%=q</a:t>
            </a:r>
            <a:r>
              <a:rPr>
                <a:ea typeface="宋体" panose="02010600030101010101" pitchFamily="2" charset="-122"/>
              </a:rPr>
              <a:t>，第三步先手又被迫</a:t>
            </a:r>
            <a:r>
              <a:rPr lang="en-US" altLang="zh-CN">
                <a:ea typeface="宋体" panose="02010600030101010101" pitchFamily="2" charset="-122"/>
              </a:rPr>
              <a:t>n+=p</a:t>
            </a:r>
            <a:r>
              <a:rPr>
                <a:ea typeface="宋体" panose="02010600030101010101" pitchFamily="2" charset="-122"/>
              </a:rPr>
              <a:t>，这样一直下去总有一个时刻</a:t>
            </a:r>
            <a:r>
              <a:rPr lang="en-US" altLang="zh-CN">
                <a:ea typeface="宋体" panose="02010600030101010101" pitchFamily="2" charset="-122"/>
              </a:rPr>
              <a:t>n%q==0</a:t>
            </a:r>
            <a:r>
              <a:rPr>
                <a:ea typeface="宋体" panose="02010600030101010101" pitchFamily="2" charset="-122"/>
              </a:rPr>
              <a:t>，后手胜利。</a:t>
            </a:r>
            <a:endParaRPr>
              <a:ea typeface="宋体" panose="02010600030101010101" pitchFamily="2" charset="-122"/>
            </a:endParaRPr>
          </a:p>
          <a:p>
            <a:r>
              <a:rPr>
                <a:ea typeface="宋体" panose="02010600030101010101" pitchFamily="2" charset="-122"/>
              </a:rPr>
              <a:t>同理</a:t>
            </a:r>
            <a:r>
              <a:rPr lang="en-US" altLang="zh-CN">
                <a:ea typeface="宋体" panose="02010600030101010101" pitchFamily="2" charset="-122"/>
              </a:rPr>
              <a:t>if(p&lt;q&amp;&amp;n&gt;=p)</a:t>
            </a:r>
            <a:r>
              <a:rPr>
                <a:ea typeface="宋体" panose="02010600030101010101" pitchFamily="2" charset="-122"/>
              </a:rPr>
              <a:t>先手必胜。</a:t>
            </a:r>
            <a:endParaRPr>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手玩结论</a:t>
            </a:r>
            <a:endParaRPr lang="zh-CN" altLang="en-US"/>
          </a:p>
        </p:txBody>
      </p:sp>
      <p:sp>
        <p:nvSpPr>
          <p:cNvPr id="3" name="内容占位符 2"/>
          <p:cNvSpPr>
            <a:spLocks noGrp="1"/>
          </p:cNvSpPr>
          <p:nvPr>
            <p:ph idx="1"/>
          </p:nvPr>
        </p:nvSpPr>
        <p:spPr/>
        <p:txBody>
          <a:bodyPr/>
          <a:lstStyle/>
          <a:p>
            <a:r>
              <a:rPr lang="zh-CN" altLang="en-US"/>
              <a:t>这样奇妙的性质引导我们如下去想：</a:t>
            </a:r>
            <a:endParaRPr lang="zh-CN" altLang="en-US"/>
          </a:p>
          <a:p>
            <a:r>
              <a:rPr lang="en-US" altLang="zh-CN"/>
              <a:t>if(p&gt;q&amp;&amp;n&gt;=p)?</a:t>
            </a:r>
            <a:endParaRPr lang="en-US" altLang="zh-CN"/>
          </a:p>
          <a:p>
            <a:r>
              <a:rPr lang="en-US" altLang="zh-CN">
                <a:ea typeface="宋体" panose="02010600030101010101" pitchFamily="2" charset="-122"/>
                <a:sym typeface="+mn-ea"/>
              </a:rPr>
              <a:t>if(p&lt;q&amp;&amp;n&lt;p)?</a:t>
            </a:r>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手玩结论</a:t>
            </a:r>
            <a:endParaRPr lang="zh-CN" altLang="en-US"/>
          </a:p>
        </p:txBody>
      </p:sp>
      <p:sp>
        <p:nvSpPr>
          <p:cNvPr id="3" name="内容占位符 2"/>
          <p:cNvSpPr>
            <a:spLocks noGrp="1"/>
          </p:cNvSpPr>
          <p:nvPr>
            <p:ph idx="1"/>
          </p:nvPr>
        </p:nvSpPr>
        <p:spPr/>
        <p:txBody>
          <a:bodyPr>
            <a:normAutofit fontScale="50000"/>
          </a:bodyPr>
          <a:lstStyle/>
          <a:p>
            <a:r>
              <a:rPr lang="en-US" altLang="zh-CN"/>
              <a:t>if(p&gt;q&amp;&amp;n&gt;=p){</a:t>
            </a:r>
            <a:endParaRPr lang="en-US" altLang="zh-CN"/>
          </a:p>
          <a:p>
            <a:r>
              <a:rPr lang="en-US" altLang="zh-CN"/>
              <a:t>  if(p%n==0)</a:t>
            </a:r>
            <a:r>
              <a:rPr>
                <a:ea typeface="宋体" panose="02010600030101010101" pitchFamily="2" charset="-122"/>
              </a:rPr>
              <a:t>先手必胜</a:t>
            </a:r>
            <a:endParaRPr lang="en-US" altLang="zh-CN">
              <a:ea typeface="宋体" panose="02010600030101010101" pitchFamily="2" charset="-122"/>
            </a:endParaRPr>
          </a:p>
          <a:p>
            <a:r>
              <a:rPr lang="en-US" altLang="zh-CN">
                <a:ea typeface="宋体" panose="02010600030101010101" pitchFamily="2" charset="-122"/>
              </a:rPr>
              <a:t>  if(p%n&gt;=q)</a:t>
            </a:r>
            <a:r>
              <a:rPr>
                <a:ea typeface="宋体" panose="02010600030101010101" pitchFamily="2" charset="-122"/>
              </a:rPr>
              <a:t>先手必败，因为接下来发生的事情与</a:t>
            </a:r>
            <a:r>
              <a:rPr lang="en-US" altLang="zh-CN">
                <a:ea typeface="宋体" panose="02010600030101010101" pitchFamily="2" charset="-122"/>
              </a:rPr>
              <a:t>p&lt;n</a:t>
            </a:r>
            <a:r>
              <a:rPr>
                <a:ea typeface="宋体" panose="02010600030101010101" pitchFamily="2" charset="-122"/>
              </a:rPr>
              <a:t>无异</a:t>
            </a:r>
            <a:endParaRPr>
              <a:ea typeface="宋体" panose="02010600030101010101" pitchFamily="2" charset="-122"/>
            </a:endParaRPr>
          </a:p>
          <a:p>
            <a:r>
              <a:rPr lang="en-US" altLang="zh-CN"/>
              <a:t>  </a:t>
            </a:r>
            <a:r>
              <a:rPr>
                <a:ea typeface="宋体" panose="02010600030101010101" pitchFamily="2" charset="-122"/>
              </a:rPr>
              <a:t>接下来的事情比较显然，先手如果想自己不败，每次都必须让</a:t>
            </a:r>
            <a:r>
              <a:rPr lang="en-US" altLang="zh-CN">
                <a:ea typeface="宋体" panose="02010600030101010101" pitchFamily="2" charset="-122"/>
              </a:rPr>
              <a:t>n%=p</a:t>
            </a:r>
            <a:r>
              <a:rPr>
                <a:ea typeface="宋体" panose="02010600030101010101" pitchFamily="2" charset="-122"/>
              </a:rPr>
              <a:t>，一旦</a:t>
            </a:r>
            <a:endParaRPr>
              <a:ea typeface="宋体" panose="02010600030101010101" pitchFamily="2" charset="-122"/>
            </a:endParaRPr>
          </a:p>
          <a:p>
            <a:r>
              <a:rPr>
                <a:ea typeface="宋体" panose="02010600030101010101" pitchFamily="2" charset="-122"/>
              </a:rPr>
              <a:t>  存在一个时刻</a:t>
            </a:r>
            <a:r>
              <a:rPr lang="en-US" altLang="zh-CN">
                <a:ea typeface="宋体" panose="02010600030101010101" pitchFamily="2" charset="-122"/>
              </a:rPr>
              <a:t>n%p&gt;=q</a:t>
            </a:r>
            <a:r>
              <a:rPr>
                <a:ea typeface="宋体" panose="02010600030101010101" pitchFamily="2" charset="-122"/>
              </a:rPr>
              <a:t>，进入先手必胜局面，否则每次后手被迫让</a:t>
            </a:r>
            <a:r>
              <a:rPr lang="en-US" altLang="zh-CN">
                <a:ea typeface="宋体" panose="02010600030101010101" pitchFamily="2" charset="-122"/>
              </a:rPr>
              <a:t>n+=q;</a:t>
            </a:r>
            <a:endParaRPr lang="en-US" altLang="zh-CN">
              <a:ea typeface="宋体" panose="02010600030101010101" pitchFamily="2" charset="-122"/>
            </a:endParaRPr>
          </a:p>
          <a:p>
            <a:r>
              <a:rPr lang="en-US" altLang="zh-CN">
                <a:ea typeface="宋体" panose="02010600030101010101" pitchFamily="2" charset="-122"/>
              </a:rPr>
              <a:t>  </a:t>
            </a:r>
            <a:r>
              <a:rPr>
                <a:ea typeface="宋体" panose="02010600030101010101" pitchFamily="2" charset="-122"/>
              </a:rPr>
              <a:t>由于</a:t>
            </a:r>
            <a:r>
              <a:rPr lang="en-US" altLang="zh-CN">
                <a:ea typeface="宋体" panose="02010600030101010101" pitchFamily="2" charset="-122"/>
              </a:rPr>
              <a:t>n%p&lt;p&amp;&amp;q&lt;p</a:t>
            </a:r>
            <a:r>
              <a:rPr>
                <a:ea typeface="宋体" panose="02010600030101010101" pitchFamily="2" charset="-122"/>
              </a:rPr>
              <a:t>，</a:t>
            </a:r>
            <a:r>
              <a:rPr lang="en-US" altLang="zh-CN">
                <a:ea typeface="宋体" panose="02010600030101010101" pitchFamily="2" charset="-122"/>
              </a:rPr>
              <a:t>n+p+q&lt;2*p</a:t>
            </a:r>
            <a:r>
              <a:rPr>
                <a:ea typeface="宋体" panose="02010600030101010101" pitchFamily="2" charset="-122"/>
              </a:rPr>
              <a:t>，所以先手每次能做的事情只有</a:t>
            </a:r>
            <a:r>
              <a:rPr lang="en-US" altLang="zh-CN">
                <a:ea typeface="宋体" panose="02010600030101010101" pitchFamily="2" charset="-122"/>
              </a:rPr>
              <a:t>n-=p</a:t>
            </a:r>
            <a:r>
              <a:rPr>
                <a:ea typeface="宋体" panose="02010600030101010101" pitchFamily="2" charset="-122"/>
              </a:rPr>
              <a:t>，</a:t>
            </a:r>
            <a:endParaRPr>
              <a:ea typeface="宋体" panose="02010600030101010101" pitchFamily="2" charset="-122"/>
            </a:endParaRPr>
          </a:p>
          <a:p>
            <a:r>
              <a:rPr>
                <a:ea typeface="宋体" panose="02010600030101010101" pitchFamily="2" charset="-122"/>
              </a:rPr>
              <a:t>  后手每次</a:t>
            </a:r>
            <a:r>
              <a:rPr lang="en-US" altLang="zh-CN">
                <a:ea typeface="宋体" panose="02010600030101010101" pitchFamily="2" charset="-122"/>
              </a:rPr>
              <a:t>n+=q</a:t>
            </a:r>
            <a:r>
              <a:rPr>
                <a:ea typeface="宋体" panose="02010600030101010101" pitchFamily="2" charset="-122"/>
              </a:rPr>
              <a:t>。</a:t>
            </a:r>
            <a:endParaRPr>
              <a:ea typeface="宋体" panose="02010600030101010101" pitchFamily="2" charset="-122"/>
            </a:endParaRPr>
          </a:p>
          <a:p>
            <a:r>
              <a:rPr>
                <a:ea typeface="宋体" panose="02010600030101010101" pitchFamily="2" charset="-122"/>
              </a:rPr>
              <a:t>  也就是说，先手第一次让</a:t>
            </a:r>
            <a:r>
              <a:rPr lang="en-US" altLang="zh-CN">
                <a:ea typeface="宋体" panose="02010600030101010101" pitchFamily="2" charset="-122"/>
              </a:rPr>
              <a:t>n%=p</a:t>
            </a:r>
            <a:r>
              <a:rPr>
                <a:ea typeface="宋体" panose="02010600030101010101" pitchFamily="2" charset="-122"/>
              </a:rPr>
              <a:t>，后手先手一回合下来</a:t>
            </a:r>
            <a:r>
              <a:rPr lang="en-US" altLang="zh-CN">
                <a:ea typeface="宋体" panose="02010600030101010101" pitchFamily="2" charset="-122"/>
              </a:rPr>
              <a:t>n-=(p-q)</a:t>
            </a:r>
            <a:r>
              <a:rPr>
                <a:ea typeface="宋体" panose="02010600030101010101" pitchFamily="2" charset="-122"/>
              </a:rPr>
              <a:t>。</a:t>
            </a:r>
            <a:r>
              <a:rPr lang="en-US" altLang="zh-CN">
                <a:ea typeface="宋体" panose="02010600030101010101" pitchFamily="2" charset="-122"/>
              </a:rPr>
              <a:t>k</a:t>
            </a:r>
            <a:r>
              <a:rPr>
                <a:ea typeface="宋体" panose="02010600030101010101" pitchFamily="2" charset="-122"/>
              </a:rPr>
              <a:t>回合下</a:t>
            </a:r>
            <a:endParaRPr>
              <a:ea typeface="宋体" panose="02010600030101010101" pitchFamily="2" charset="-122"/>
            </a:endParaRPr>
          </a:p>
          <a:p>
            <a:r>
              <a:rPr>
                <a:ea typeface="宋体" panose="02010600030101010101" pitchFamily="2" charset="-122"/>
              </a:rPr>
              <a:t>  来</a:t>
            </a:r>
            <a:r>
              <a:rPr lang="en-US" altLang="zh-CN">
                <a:ea typeface="宋体" panose="02010600030101010101" pitchFamily="2" charset="-122"/>
              </a:rPr>
              <a:t>n-=k*(p-q);</a:t>
            </a:r>
            <a:endParaRPr lang="en-US" altLang="zh-CN">
              <a:ea typeface="宋体" panose="02010600030101010101" pitchFamily="2" charset="-122"/>
            </a:endParaRPr>
          </a:p>
          <a:p>
            <a:r>
              <a:rPr>
                <a:ea typeface="宋体" panose="02010600030101010101" pitchFamily="2" charset="-122"/>
              </a:rPr>
              <a:t>  也就是说</a:t>
            </a:r>
            <a:r>
              <a:rPr lang="en-US" altLang="zh-CN">
                <a:ea typeface="宋体" panose="02010600030101010101" pitchFamily="2" charset="-122"/>
              </a:rPr>
              <a:t>if(n%p%(p-q)==0)</a:t>
            </a:r>
            <a:r>
              <a:rPr>
                <a:ea typeface="宋体" panose="02010600030101010101" pitchFamily="2" charset="-122"/>
              </a:rPr>
              <a:t>先手将拿完最后一个棋子，于是先手必胜。</a:t>
            </a:r>
            <a:endParaRPr>
              <a:ea typeface="宋体" panose="02010600030101010101" pitchFamily="2" charset="-122"/>
            </a:endParaRPr>
          </a:p>
          <a:p>
            <a:r>
              <a:rPr>
                <a:ea typeface="宋体" panose="02010600030101010101" pitchFamily="2" charset="-122"/>
              </a:rPr>
              <a:t>  否则必然存在一个时刻</a:t>
            </a:r>
            <a:r>
              <a:rPr lang="en-US" altLang="zh-CN">
                <a:ea typeface="宋体" panose="02010600030101010101" pitchFamily="2" charset="-122"/>
                <a:sym typeface="+mn-ea"/>
              </a:rPr>
              <a:t>n%p&gt;=q</a:t>
            </a:r>
            <a:r>
              <a:rPr>
                <a:ea typeface="宋体" panose="02010600030101010101" pitchFamily="2" charset="-122"/>
                <a:sym typeface="+mn-ea"/>
              </a:rPr>
              <a:t>，这时候，先手必败了。</a:t>
            </a:r>
            <a:endParaRPr>
              <a:ea typeface="宋体" panose="02010600030101010101" pitchFamily="2" charset="-122"/>
              <a:sym typeface="+mn-ea"/>
            </a:endParaRPr>
          </a:p>
          <a:p>
            <a:r>
              <a:rPr lang="en-US" altLang="zh-CN"/>
              <a:t>}</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手玩结论</a:t>
            </a:r>
            <a:endParaRPr lang="zh-CN" altLang="en-US"/>
          </a:p>
        </p:txBody>
      </p:sp>
      <p:sp>
        <p:nvSpPr>
          <p:cNvPr id="3" name="内容占位符 2"/>
          <p:cNvSpPr>
            <a:spLocks noGrp="1"/>
          </p:cNvSpPr>
          <p:nvPr>
            <p:ph idx="1"/>
          </p:nvPr>
        </p:nvSpPr>
        <p:spPr/>
        <p:txBody>
          <a:bodyPr>
            <a:normAutofit fontScale="90000" lnSpcReduction="20000"/>
          </a:bodyPr>
          <a:lstStyle/>
          <a:p>
            <a:r>
              <a:rPr lang="en-US" altLang="zh-CN">
                <a:ea typeface="宋体" panose="02010600030101010101" pitchFamily="2" charset="-122"/>
                <a:sym typeface="+mn-ea"/>
              </a:rPr>
              <a:t>if(p&lt;q&amp;&amp;n&lt;p){</a:t>
            </a:r>
            <a:endParaRPr lang="en-US" altLang="zh-CN">
              <a:ea typeface="宋体" panose="02010600030101010101" pitchFamily="2" charset="-122"/>
              <a:sym typeface="+mn-ea"/>
            </a:endParaRPr>
          </a:p>
          <a:p>
            <a:r>
              <a:rPr lang="en-US" altLang="zh-CN">
                <a:ea typeface="宋体" panose="02010600030101010101" pitchFamily="2" charset="-122"/>
                <a:sym typeface="+mn-ea"/>
              </a:rPr>
              <a:t>  if((p+n)&lt;q)</a:t>
            </a:r>
            <a:r>
              <a:rPr>
                <a:ea typeface="宋体" panose="02010600030101010101" pitchFamily="2" charset="-122"/>
                <a:sym typeface="+mn-ea"/>
              </a:rPr>
              <a:t>先手必胜。</a:t>
            </a:r>
            <a:endParaRPr>
              <a:ea typeface="宋体" panose="02010600030101010101" pitchFamily="2" charset="-122"/>
              <a:sym typeface="+mn-ea"/>
            </a:endParaRPr>
          </a:p>
          <a:p>
            <a:r>
              <a:rPr>
                <a:ea typeface="宋体" panose="02010600030101010101" pitchFamily="2" charset="-122"/>
                <a:sym typeface="+mn-ea"/>
              </a:rPr>
              <a:t>  否则，</a:t>
            </a:r>
            <a:r>
              <a:rPr lang="en-US" altLang="zh-CN">
                <a:ea typeface="宋体" panose="02010600030101010101" pitchFamily="2" charset="-122"/>
                <a:sym typeface="+mn-ea"/>
              </a:rPr>
              <a:t>(n+=p)&gt;=q</a:t>
            </a:r>
            <a:r>
              <a:rPr>
                <a:ea typeface="宋体" panose="02010600030101010101" pitchFamily="2" charset="-122"/>
                <a:sym typeface="+mn-ea"/>
              </a:rPr>
              <a:t>，进入刚才讨论的局面。</a:t>
            </a:r>
            <a:endParaRPr>
              <a:ea typeface="宋体" panose="02010600030101010101" pitchFamily="2" charset="-122"/>
              <a:sym typeface="+mn-ea"/>
            </a:endParaRPr>
          </a:p>
          <a:p>
            <a:r>
              <a:rPr>
                <a:ea typeface="宋体" panose="02010600030101010101" pitchFamily="2" charset="-122"/>
                <a:sym typeface="+mn-ea"/>
              </a:rPr>
              <a:t>  </a:t>
            </a:r>
            <a:r>
              <a:rPr lang="en-US" altLang="zh-CN">
                <a:ea typeface="宋体" panose="02010600030101010101" pitchFamily="2" charset="-122"/>
                <a:sym typeface="+mn-ea"/>
              </a:rPr>
              <a:t>if(n+p)==q;</a:t>
            </a:r>
            <a:r>
              <a:rPr>
                <a:ea typeface="宋体" panose="02010600030101010101" pitchFamily="2" charset="-122"/>
                <a:sym typeface="+mn-ea"/>
              </a:rPr>
              <a:t>先手必败。</a:t>
            </a:r>
            <a:endParaRPr>
              <a:ea typeface="宋体" panose="02010600030101010101" pitchFamily="2" charset="-122"/>
              <a:sym typeface="+mn-ea"/>
            </a:endParaRPr>
          </a:p>
          <a:p>
            <a:r>
              <a:rPr>
                <a:ea typeface="宋体" panose="02010600030101010101" pitchFamily="2" charset="-122"/>
                <a:sym typeface="+mn-ea"/>
              </a:rPr>
              <a:t>  </a:t>
            </a:r>
            <a:r>
              <a:rPr lang="en-US" altLang="zh-CN">
                <a:ea typeface="宋体" panose="02010600030101010101" pitchFamily="2" charset="-122"/>
                <a:sym typeface="+mn-ea"/>
              </a:rPr>
              <a:t>if((n+p)%q%(q-p)==0)</a:t>
            </a:r>
            <a:r>
              <a:rPr>
                <a:ea typeface="宋体" panose="02010600030101010101" pitchFamily="2" charset="-122"/>
                <a:sym typeface="+mn-ea"/>
              </a:rPr>
              <a:t>先手必败。</a:t>
            </a:r>
            <a:endParaRPr>
              <a:ea typeface="宋体" panose="02010600030101010101" pitchFamily="2" charset="-122"/>
              <a:sym typeface="+mn-ea"/>
            </a:endParaRPr>
          </a:p>
          <a:p>
            <a:r>
              <a:rPr>
                <a:ea typeface="宋体" panose="02010600030101010101" pitchFamily="2" charset="-122"/>
                <a:sym typeface="+mn-ea"/>
              </a:rPr>
              <a:t>  </a:t>
            </a:r>
            <a:r>
              <a:rPr lang="en-US" altLang="zh-CN">
                <a:ea typeface="宋体" panose="02010600030101010101" pitchFamily="2" charset="-122"/>
                <a:sym typeface="+mn-ea"/>
              </a:rPr>
              <a:t>else </a:t>
            </a:r>
            <a:r>
              <a:rPr>
                <a:ea typeface="宋体" panose="02010600030101010101" pitchFamily="2" charset="-122"/>
                <a:sym typeface="+mn-ea"/>
              </a:rPr>
              <a:t>先手必胜。</a:t>
            </a:r>
            <a:endParaRPr>
              <a:ea typeface="宋体" panose="02010600030101010101" pitchFamily="2" charset="-122"/>
              <a:sym typeface="+mn-ea"/>
            </a:endParaRPr>
          </a:p>
          <a:p>
            <a:r>
              <a:rPr lang="en-US" altLang="zh-CN">
                <a:ea typeface="宋体" panose="02010600030101010101" pitchFamily="2" charset="-122"/>
                <a:sym typeface="+mn-ea"/>
              </a:rPr>
              <a:t>  ps</a:t>
            </a:r>
            <a:r>
              <a:rPr>
                <a:ea typeface="宋体" panose="02010600030101010101" pitchFamily="2" charset="-122"/>
                <a:sym typeface="+mn-ea"/>
              </a:rPr>
              <a:t>：</a:t>
            </a:r>
            <a:r>
              <a:rPr lang="en-US" altLang="zh-CN">
                <a:ea typeface="宋体" panose="02010600030101010101" pitchFamily="2" charset="-122"/>
                <a:sym typeface="+mn-ea"/>
              </a:rPr>
              <a:t>(n+p)%q==n-(q-p);</a:t>
            </a:r>
            <a:endParaRPr lang="en-US" altLang="zh-CN">
              <a:ea typeface="宋体" panose="02010600030101010101" pitchFamily="2" charset="-122"/>
              <a:sym typeface="+mn-ea"/>
            </a:endParaRPr>
          </a:p>
          <a:p>
            <a:r>
              <a:rPr lang="en-US" altLang="zh-CN"/>
              <a:t>}</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手玩结论</a:t>
            </a:r>
            <a:endParaRPr lang="zh-CN" altLang="en-US"/>
          </a:p>
        </p:txBody>
      </p:sp>
      <p:sp>
        <p:nvSpPr>
          <p:cNvPr id="3" name="内容占位符 2"/>
          <p:cNvSpPr>
            <a:spLocks noGrp="1"/>
          </p:cNvSpPr>
          <p:nvPr>
            <p:ph idx="1"/>
          </p:nvPr>
        </p:nvSpPr>
        <p:spPr/>
        <p:txBody>
          <a:bodyPr/>
          <a:lstStyle/>
          <a:p>
            <a:r>
              <a:rPr lang="zh-CN" altLang="en-US"/>
              <a:t>总算说完了</a:t>
            </a:r>
            <a:r>
              <a:rPr lang="en-US" altLang="zh-CN"/>
              <a:t>…</a:t>
            </a:r>
            <a:endParaRPr lang="en-US" altLang="zh-CN"/>
          </a:p>
          <a:p>
            <a:r>
              <a:rPr>
                <a:ea typeface="宋体" panose="02010600030101010101" pitchFamily="2" charset="-122"/>
              </a:rPr>
              <a:t>代码呢，大概就是这样。</a:t>
            </a:r>
            <a:endParaRPr>
              <a:ea typeface="宋体" panose="02010600030101010101" pitchFamily="2" charset="-122"/>
            </a:endParaRPr>
          </a:p>
          <a:p>
            <a:endParaRPr>
              <a:ea typeface="宋体" panose="02010600030101010101" pitchFamily="2" charset="-122"/>
            </a:endParaRPr>
          </a:p>
        </p:txBody>
      </p:sp>
      <p:pic>
        <p:nvPicPr>
          <p:cNvPr id="4" name="图片 3" descr="IOB`G($ZI6D18GH}Q{CBCN3"/>
          <p:cNvPicPr>
            <a:picLocks noChangeAspect="1"/>
          </p:cNvPicPr>
          <p:nvPr/>
        </p:nvPicPr>
        <p:blipFill>
          <a:blip r:embed="rId1"/>
          <a:stretch>
            <a:fillRect/>
          </a:stretch>
        </p:blipFill>
        <p:spPr>
          <a:xfrm>
            <a:off x="4732621" y="1453583"/>
            <a:ext cx="1976218" cy="23457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手玩结论</a:t>
            </a:r>
            <a:endParaRPr lang="zh-CN" altLang="en-US"/>
          </a:p>
        </p:txBody>
      </p:sp>
      <p:sp>
        <p:nvSpPr>
          <p:cNvPr id="3" name="内容占位符 2"/>
          <p:cNvSpPr>
            <a:spLocks noGrp="1"/>
          </p:cNvSpPr>
          <p:nvPr>
            <p:ph idx="1"/>
          </p:nvPr>
        </p:nvSpPr>
        <p:spPr/>
        <p:txBody>
          <a:bodyPr>
            <a:normAutofit lnSpcReduction="10000"/>
          </a:bodyPr>
          <a:lstStyle/>
          <a:p>
            <a:r>
              <a:rPr lang="zh-CN" altLang="en-US"/>
              <a:t>BZOJ 3895 取石子</a:t>
            </a:r>
            <a:endParaRPr lang="zh-CN" altLang="en-US"/>
          </a:p>
          <a:p>
            <a:r>
              <a:rPr lang="zh-CN" altLang="en-US"/>
              <a:t>题目大意：给定n堆石子，两人轮流操作，每个人可以合并两堆石子或拿走一个石子，不能操作者输，问是否先手必胜</a:t>
            </a:r>
            <a:endParaRPr lang="zh-CN" altLang="en-US"/>
          </a:p>
          <a:p>
            <a:endParaRPr lang="zh-CN" altLang="en-US"/>
          </a:p>
          <a:p>
            <a:r>
              <a:rPr lang="en-US" altLang="zh-CN"/>
              <a:t>woc…</a:t>
            </a:r>
            <a:r>
              <a:rPr>
                <a:ea typeface="宋体" panose="02010600030101010101" pitchFamily="2" charset="-122"/>
              </a:rPr>
              <a:t>这怎么做</a:t>
            </a:r>
            <a:r>
              <a:rPr lang="en-US" altLang="zh-CN">
                <a:ea typeface="宋体" panose="02010600030101010101" pitchFamily="2" charset="-122"/>
              </a:rPr>
              <a:t>…</a:t>
            </a:r>
            <a:r>
              <a:rPr>
                <a:ea typeface="宋体" panose="02010600030101010101" pitchFamily="2" charset="-122"/>
              </a:rPr>
              <a:t>？</a:t>
            </a:r>
            <a:endParaRPr>
              <a:ea typeface="宋体" panose="02010600030101010101" pitchFamily="2" charset="-122"/>
            </a:endParaRPr>
          </a:p>
          <a:p>
            <a:r>
              <a:rPr>
                <a:ea typeface="宋体" panose="02010600030101010101" pitchFamily="2" charset="-122"/>
              </a:rPr>
              <a:t>手玩时间</a:t>
            </a:r>
            <a:r>
              <a:rPr lang="en-US" altLang="zh-CN">
                <a:ea typeface="宋体" panose="02010600030101010101" pitchFamily="2" charset="-122"/>
              </a:rPr>
              <a:t>…</a:t>
            </a:r>
            <a:endParaRPr lang="en-US" altLang="zh-CN">
              <a:ea typeface="宋体" panose="02010600030101010101" pitchFamily="2" charset="-122"/>
            </a:endParaRPr>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手玩结论</a:t>
            </a:r>
            <a:endParaRPr lang="zh-CN" altLang="en-US"/>
          </a:p>
        </p:txBody>
      </p:sp>
      <p:sp>
        <p:nvSpPr>
          <p:cNvPr id="3" name="内容占位符 2"/>
          <p:cNvSpPr>
            <a:spLocks noGrp="1"/>
          </p:cNvSpPr>
          <p:nvPr>
            <p:ph idx="1"/>
          </p:nvPr>
        </p:nvSpPr>
        <p:spPr/>
        <p:txBody>
          <a:bodyPr>
            <a:normAutofit fontScale="70000"/>
          </a:bodyPr>
          <a:lstStyle/>
          <a:p>
            <a:r>
              <a:rPr lang="zh-CN" altLang="en-US"/>
              <a:t>我们先来讨论一下所有堆石子只有</a:t>
            </a:r>
            <a:r>
              <a:rPr lang="en-US" altLang="zh-CN"/>
              <a:t>1</a:t>
            </a:r>
            <a:r>
              <a:rPr>
                <a:ea typeface="宋体" panose="02010600030101010101" pitchFamily="2" charset="-122"/>
              </a:rPr>
              <a:t>个的时候。</a:t>
            </a:r>
            <a:endParaRPr>
              <a:ea typeface="宋体" panose="02010600030101010101" pitchFamily="2" charset="-122"/>
            </a:endParaRPr>
          </a:p>
          <a:p>
            <a:r>
              <a:rPr>
                <a:ea typeface="宋体" panose="02010600030101010101" pitchFamily="2" charset="-122"/>
              </a:rPr>
              <a:t>它可以转移到</a:t>
            </a:r>
            <a:r>
              <a:rPr lang="en-US" altLang="zh-CN">
                <a:ea typeface="宋体" panose="02010600030101010101" pitchFamily="2" charset="-122"/>
              </a:rPr>
              <a:t>n-1</a:t>
            </a:r>
            <a:r>
              <a:rPr>
                <a:ea typeface="宋体" panose="02010600030101010101" pitchFamily="2" charset="-122"/>
              </a:rPr>
              <a:t>堆只有</a:t>
            </a:r>
            <a:r>
              <a:rPr lang="en-US" altLang="zh-CN">
                <a:ea typeface="宋体" panose="02010600030101010101" pitchFamily="2" charset="-122"/>
              </a:rPr>
              <a:t>1</a:t>
            </a:r>
            <a:r>
              <a:rPr>
                <a:ea typeface="宋体" panose="02010600030101010101" pitchFamily="2" charset="-122"/>
              </a:rPr>
              <a:t>的，以及</a:t>
            </a:r>
            <a:r>
              <a:rPr lang="en-US" altLang="zh-CN">
                <a:ea typeface="宋体" panose="02010600030101010101" pitchFamily="2" charset="-122"/>
              </a:rPr>
              <a:t>n-2</a:t>
            </a:r>
            <a:r>
              <a:rPr>
                <a:ea typeface="宋体" panose="02010600030101010101" pitchFamily="2" charset="-122"/>
              </a:rPr>
              <a:t>堆只有</a:t>
            </a:r>
            <a:r>
              <a:rPr lang="en-US" altLang="zh-CN">
                <a:ea typeface="宋体" panose="02010600030101010101" pitchFamily="2" charset="-122"/>
              </a:rPr>
              <a:t>1</a:t>
            </a:r>
            <a:r>
              <a:rPr>
                <a:ea typeface="宋体" panose="02010600030101010101" pitchFamily="2" charset="-122"/>
              </a:rPr>
              <a:t>的和</a:t>
            </a:r>
            <a:r>
              <a:rPr lang="en-US" altLang="zh-CN">
                <a:ea typeface="宋体" panose="02010600030101010101" pitchFamily="2" charset="-122"/>
              </a:rPr>
              <a:t>1</a:t>
            </a:r>
            <a:r>
              <a:rPr>
                <a:ea typeface="宋体" panose="02010600030101010101" pitchFamily="2" charset="-122"/>
              </a:rPr>
              <a:t>堆有两个的。</a:t>
            </a:r>
            <a:endParaRPr>
              <a:ea typeface="宋体" panose="02010600030101010101" pitchFamily="2" charset="-122"/>
            </a:endParaRPr>
          </a:p>
          <a:p>
            <a:r>
              <a:rPr>
                <a:ea typeface="宋体" panose="02010600030101010101" pitchFamily="2" charset="-122"/>
              </a:rPr>
              <a:t>我们用第一行表示一个</a:t>
            </a:r>
            <a:r>
              <a:rPr lang="en-US" altLang="zh-CN">
                <a:ea typeface="宋体" panose="02010600030101010101" pitchFamily="2" charset="-122"/>
              </a:rPr>
              <a:t>2</a:t>
            </a:r>
            <a:r>
              <a:rPr>
                <a:ea typeface="宋体" panose="02010600030101010101" pitchFamily="2" charset="-122"/>
              </a:rPr>
              <a:t>和</a:t>
            </a:r>
            <a:r>
              <a:rPr lang="en-US" altLang="zh-CN">
                <a:ea typeface="宋体" panose="02010600030101010101" pitchFamily="2" charset="-122"/>
              </a:rPr>
              <a:t>x</a:t>
            </a:r>
            <a:r>
              <a:rPr>
                <a:ea typeface="宋体" panose="02010600030101010101" pitchFamily="2" charset="-122"/>
              </a:rPr>
              <a:t>个</a:t>
            </a:r>
            <a:r>
              <a:rPr lang="en-US" altLang="zh-CN">
                <a:ea typeface="宋体" panose="02010600030101010101" pitchFamily="2" charset="-122"/>
              </a:rPr>
              <a:t>1</a:t>
            </a:r>
            <a:r>
              <a:rPr>
                <a:ea typeface="宋体" panose="02010600030101010101" pitchFamily="2" charset="-122"/>
              </a:rPr>
              <a:t>，第二行表示</a:t>
            </a:r>
            <a:r>
              <a:rPr lang="en-US" altLang="zh-CN">
                <a:ea typeface="宋体" panose="02010600030101010101" pitchFamily="2" charset="-122"/>
              </a:rPr>
              <a:t>x</a:t>
            </a:r>
            <a:r>
              <a:rPr>
                <a:ea typeface="宋体" panose="02010600030101010101" pitchFamily="2" charset="-122"/>
              </a:rPr>
              <a:t>个</a:t>
            </a:r>
            <a:r>
              <a:rPr lang="en-US" altLang="zh-CN">
                <a:ea typeface="宋体" panose="02010600030101010101" pitchFamily="2" charset="-122"/>
              </a:rPr>
              <a:t>1</a:t>
            </a:r>
            <a:r>
              <a:rPr>
                <a:ea typeface="宋体" panose="02010600030101010101" pitchFamily="2" charset="-122"/>
              </a:rPr>
              <a:t>，那么转移关系如下：</a:t>
            </a:r>
            <a:endParaRPr>
              <a:ea typeface="宋体" panose="02010600030101010101" pitchFamily="2" charset="-122"/>
            </a:endParaRPr>
          </a:p>
          <a:p>
            <a:endParaRPr>
              <a:ea typeface="宋体" panose="02010600030101010101" pitchFamily="2" charset="-122"/>
            </a:endParaRPr>
          </a:p>
          <a:p>
            <a:endParaRPr>
              <a:ea typeface="宋体" panose="02010600030101010101" pitchFamily="2" charset="-122"/>
            </a:endParaRPr>
          </a:p>
          <a:p>
            <a:endParaRPr>
              <a:ea typeface="宋体" panose="02010600030101010101" pitchFamily="2" charset="-122"/>
            </a:endParaRPr>
          </a:p>
          <a:p>
            <a:endParaRPr>
              <a:ea typeface="宋体" panose="02010600030101010101" pitchFamily="2" charset="-122"/>
            </a:endParaRPr>
          </a:p>
          <a:p>
            <a:r>
              <a:rPr>
                <a:ea typeface="宋体" panose="02010600030101010101" pitchFamily="2" charset="-122"/>
              </a:rPr>
              <a:t>（此图借鉴某</a:t>
            </a:r>
            <a:r>
              <a:rPr lang="en-US" altLang="zh-CN">
                <a:ea typeface="宋体" panose="02010600030101010101" pitchFamily="2" charset="-122"/>
              </a:rPr>
              <a:t>oj</a:t>
            </a:r>
            <a:r>
              <a:rPr>
                <a:ea typeface="宋体" panose="02010600030101010101" pitchFamily="2" charset="-122"/>
              </a:rPr>
              <a:t>某题图</a:t>
            </a:r>
            <a:r>
              <a:rPr lang="en-US" altLang="zh-CN">
                <a:ea typeface="宋体" panose="02010600030101010101" pitchFamily="2" charset="-122"/>
              </a:rPr>
              <a:t>…</a:t>
            </a:r>
            <a:r>
              <a:rPr>
                <a:ea typeface="宋体" panose="02010600030101010101" pitchFamily="2" charset="-122"/>
              </a:rPr>
              <a:t>）</a:t>
            </a:r>
            <a:endParaRPr>
              <a:ea typeface="宋体" panose="02010600030101010101" pitchFamily="2" charset="-122"/>
            </a:endParaRPr>
          </a:p>
          <a:p>
            <a:endParaRPr>
              <a:ea typeface="宋体" panose="02010600030101010101" pitchFamily="2" charset="-122"/>
            </a:endParaRPr>
          </a:p>
        </p:txBody>
      </p:sp>
      <p:graphicFrame>
        <p:nvGraphicFramePr>
          <p:cNvPr id="8" name="对象 7"/>
          <p:cNvGraphicFramePr/>
          <p:nvPr/>
        </p:nvGraphicFramePr>
        <p:xfrm>
          <a:off x="734982" y="2941628"/>
          <a:ext cx="5289949" cy="1075833"/>
        </p:xfrm>
        <a:graphic>
          <a:graphicData uri="http://schemas.openxmlformats.org/presentationml/2006/ole">
            <mc:AlternateContent xmlns:mc="http://schemas.openxmlformats.org/markup-compatibility/2006">
              <mc:Choice xmlns:v="urn:schemas-microsoft-com:vml" Requires="v">
                <p:oleObj spid="_x0000_s1025" name="" r:id="rId1" imgW="8991600" imgH="1828800" progId="PBrush">
                  <p:embed/>
                </p:oleObj>
              </mc:Choice>
              <mc:Fallback>
                <p:oleObj name="" r:id="rId1" imgW="8991600" imgH="1828800" progId="PBrush">
                  <p:embed/>
                  <p:pic>
                    <p:nvPicPr>
                      <p:cNvPr id="0" name="图片 1024" descr="image14"/>
                      <p:cNvPicPr/>
                      <p:nvPr/>
                    </p:nvPicPr>
                    <p:blipFill>
                      <a:blip r:embed="rId2"/>
                      <a:stretch>
                        <a:fillRect/>
                      </a:stretch>
                    </p:blipFill>
                    <p:spPr>
                      <a:xfrm>
                        <a:off x="734982" y="2941628"/>
                        <a:ext cx="5289949" cy="1075833"/>
                      </a:xfrm>
                      <a:prstGeom prst="rect">
                        <a:avLst/>
                      </a:prstGeom>
                      <a:noFill/>
                      <a:ln w="9525">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手玩结论</a:t>
            </a:r>
            <a:endParaRPr lang="zh-CN" altLang="en-US"/>
          </a:p>
        </p:txBody>
      </p:sp>
      <p:sp>
        <p:nvSpPr>
          <p:cNvPr id="3" name="内容占位符 2"/>
          <p:cNvSpPr>
            <a:spLocks noGrp="1"/>
          </p:cNvSpPr>
          <p:nvPr>
            <p:ph idx="1"/>
          </p:nvPr>
        </p:nvSpPr>
        <p:spPr/>
        <p:txBody>
          <a:bodyPr/>
          <a:lstStyle/>
          <a:p>
            <a:r>
              <a:rPr lang="zh-CN" altLang="en-US" sz="2000"/>
              <a:t>显然左下角的</a:t>
            </a:r>
            <a:r>
              <a:rPr lang="en-US" altLang="zh-CN" sz="2000"/>
              <a:t>1</a:t>
            </a:r>
            <a:r>
              <a:rPr sz="2000">
                <a:ea typeface="宋体" panose="02010600030101010101" pitchFamily="2" charset="-122"/>
              </a:rPr>
              <a:t>为必胜态。</a:t>
            </a:r>
            <a:endParaRPr sz="2000">
              <a:ea typeface="宋体" panose="02010600030101010101" pitchFamily="2" charset="-122"/>
            </a:endParaRPr>
          </a:p>
          <a:p>
            <a:r>
              <a:rPr sz="2000">
                <a:ea typeface="宋体" panose="02010600030101010101" pitchFamily="2" charset="-122"/>
              </a:rPr>
              <a:t>由关系推得：</a:t>
            </a:r>
            <a:endParaRPr sz="2000">
              <a:ea typeface="宋体" panose="02010600030101010101" pitchFamily="2" charset="-122"/>
            </a:endParaRPr>
          </a:p>
          <a:p>
            <a:r>
              <a:rPr sz="2000">
                <a:ea typeface="宋体" panose="02010600030101010101" pitchFamily="2" charset="-122"/>
                <a:sym typeface="+mn-ea"/>
              </a:rPr>
              <a:t>败胜胜败胜胜败胜胜败胜胜败胜胜败胜胜败胜胜</a:t>
            </a:r>
            <a:endParaRPr sz="2000">
              <a:ea typeface="宋体" panose="02010600030101010101" pitchFamily="2" charset="-122"/>
              <a:sym typeface="+mn-ea"/>
            </a:endParaRPr>
          </a:p>
          <a:p>
            <a:r>
              <a:rPr sz="2000">
                <a:ea typeface="宋体" panose="02010600030101010101" pitchFamily="2" charset="-122"/>
                <a:sym typeface="+mn-ea"/>
              </a:rPr>
              <a:t>胜胜败胜胜败胜胜败胜胜败胜胜败胜胜败胜胜败</a:t>
            </a:r>
            <a:endParaRPr sz="2000">
              <a:ea typeface="宋体" panose="02010600030101010101" pitchFamily="2" charset="-122"/>
              <a:sym typeface="+mn-ea"/>
            </a:endParaRPr>
          </a:p>
          <a:p>
            <a:endParaRPr>
              <a:ea typeface="宋体" panose="02010600030101010101" pitchFamily="2" charset="-122"/>
            </a:endParaRPr>
          </a:p>
        </p:txBody>
      </p:sp>
      <p:pic>
        <p:nvPicPr>
          <p:cNvPr id="5" name="图片 4" descr="XTX5{84Q)[EKU5}V@LLBK)P"/>
          <p:cNvPicPr>
            <a:picLocks noChangeAspect="1"/>
          </p:cNvPicPr>
          <p:nvPr/>
        </p:nvPicPr>
        <p:blipFill>
          <a:blip r:embed="rId1"/>
          <a:stretch>
            <a:fillRect/>
          </a:stretch>
        </p:blipFill>
        <p:spPr>
          <a:xfrm>
            <a:off x="767491" y="3334529"/>
            <a:ext cx="1045597" cy="147861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手玩结论</a:t>
            </a:r>
            <a:endParaRPr lang="zh-CN" altLang="en-US"/>
          </a:p>
        </p:txBody>
      </p:sp>
      <p:sp>
        <p:nvSpPr>
          <p:cNvPr id="3" name="内容占位符 2"/>
          <p:cNvSpPr>
            <a:spLocks noGrp="1"/>
          </p:cNvSpPr>
          <p:nvPr>
            <p:ph idx="1"/>
          </p:nvPr>
        </p:nvSpPr>
        <p:spPr/>
        <p:txBody>
          <a:bodyPr>
            <a:normAutofit fontScale="60000"/>
          </a:bodyPr>
          <a:lstStyle/>
          <a:p>
            <a:r>
              <a:rPr lang="zh-CN" altLang="en-US"/>
              <a:t>我们只要证明表中的必败态成立，那么对于所有的必胜态一定成立。</a:t>
            </a:r>
            <a:endParaRPr lang="zh-CN" altLang="en-US"/>
          </a:p>
          <a:p>
            <a:r>
              <a:rPr lang="zh-CN" altLang="en-US"/>
              <a:t>显然左上角的</a:t>
            </a:r>
            <a:r>
              <a:rPr lang="en-US" altLang="zh-CN"/>
              <a:t>0</a:t>
            </a:r>
            <a:r>
              <a:rPr>
                <a:ea typeface="宋体" panose="02010600030101010101" pitchFamily="2" charset="-122"/>
              </a:rPr>
              <a:t>为必败态。</a:t>
            </a:r>
            <a:endParaRPr>
              <a:ea typeface="宋体" panose="02010600030101010101" pitchFamily="2" charset="-122"/>
            </a:endParaRPr>
          </a:p>
          <a:p>
            <a:r>
              <a:rPr>
                <a:ea typeface="宋体" panose="02010600030101010101" pitchFamily="2" charset="-122"/>
              </a:rPr>
              <a:t>设</a:t>
            </a:r>
            <a:r>
              <a:rPr lang="en-US" altLang="zh-CN">
                <a:ea typeface="宋体" panose="02010600030101010101" pitchFamily="2" charset="-122"/>
              </a:rPr>
              <a:t>11111…2</a:t>
            </a:r>
            <a:r>
              <a:rPr>
                <a:ea typeface="宋体" panose="02010600030101010101" pitchFamily="2" charset="-122"/>
              </a:rPr>
              <a:t>有</a:t>
            </a:r>
            <a:r>
              <a:rPr lang="en-US" altLang="zh-CN">
                <a:ea typeface="宋体" panose="02010600030101010101" pitchFamily="2" charset="-122"/>
              </a:rPr>
              <a:t>k</a:t>
            </a:r>
            <a:r>
              <a:rPr>
                <a:ea typeface="宋体" panose="02010600030101010101" pitchFamily="2" charset="-122"/>
              </a:rPr>
              <a:t>个</a:t>
            </a:r>
            <a:r>
              <a:rPr lang="en-US" altLang="zh-CN">
                <a:ea typeface="宋体" panose="02010600030101010101" pitchFamily="2" charset="-122"/>
              </a:rPr>
              <a:t>1,1</a:t>
            </a:r>
            <a:r>
              <a:rPr>
                <a:ea typeface="宋体" panose="02010600030101010101" pitchFamily="2" charset="-122"/>
              </a:rPr>
              <a:t>个</a:t>
            </a:r>
            <a:r>
              <a:rPr lang="en-US" altLang="zh-CN">
                <a:ea typeface="宋体" panose="02010600030101010101" pitchFamily="2" charset="-122"/>
              </a:rPr>
              <a:t>2</a:t>
            </a:r>
            <a:r>
              <a:rPr>
                <a:ea typeface="宋体" panose="02010600030101010101" pitchFamily="2" charset="-122"/>
              </a:rPr>
              <a:t>这样一个状态，如果它向下转移为必败且想左转移为必胜，那么我们证明它不可能有一个后继局面为必败态。</a:t>
            </a:r>
            <a:endParaRPr>
              <a:ea typeface="宋体" panose="02010600030101010101" pitchFamily="2" charset="-122"/>
            </a:endParaRPr>
          </a:p>
          <a:p>
            <a:r>
              <a:rPr>
                <a:ea typeface="宋体" panose="02010600030101010101" pitchFamily="2" charset="-122"/>
              </a:rPr>
              <a:t>没有考虑的后继局面只有两种：</a:t>
            </a:r>
            <a:endParaRPr>
              <a:ea typeface="宋体" panose="02010600030101010101" pitchFamily="2" charset="-122"/>
            </a:endParaRPr>
          </a:p>
          <a:p>
            <a:r>
              <a:rPr lang="en-US" altLang="zh-CN">
                <a:ea typeface="宋体" panose="02010600030101010101" pitchFamily="2" charset="-122"/>
              </a:rPr>
              <a:t>11111…22</a:t>
            </a:r>
            <a:r>
              <a:rPr>
                <a:ea typeface="宋体" panose="02010600030101010101" pitchFamily="2" charset="-122"/>
              </a:rPr>
              <a:t>，将两个</a:t>
            </a:r>
            <a:r>
              <a:rPr lang="en-US" altLang="zh-CN">
                <a:ea typeface="宋体" panose="02010600030101010101" pitchFamily="2" charset="-122"/>
              </a:rPr>
              <a:t>1</a:t>
            </a:r>
            <a:r>
              <a:rPr>
                <a:ea typeface="宋体" panose="02010600030101010101" pitchFamily="2" charset="-122"/>
              </a:rPr>
              <a:t>合并，有</a:t>
            </a:r>
            <a:r>
              <a:rPr lang="en-US" altLang="zh-CN">
                <a:ea typeface="宋体" panose="02010600030101010101" pitchFamily="2" charset="-122"/>
              </a:rPr>
              <a:t>k-2</a:t>
            </a:r>
            <a:r>
              <a:rPr>
                <a:ea typeface="宋体" panose="02010600030101010101" pitchFamily="2" charset="-122"/>
              </a:rPr>
              <a:t>个</a:t>
            </a:r>
            <a:r>
              <a:rPr lang="en-US" altLang="zh-CN">
                <a:ea typeface="宋体" panose="02010600030101010101" pitchFamily="2" charset="-122"/>
              </a:rPr>
              <a:t>1,2</a:t>
            </a:r>
            <a:r>
              <a:rPr>
                <a:ea typeface="宋体" panose="02010600030101010101" pitchFamily="2" charset="-122"/>
              </a:rPr>
              <a:t>个</a:t>
            </a:r>
            <a:r>
              <a:rPr lang="en-US" altLang="zh-CN">
                <a:ea typeface="宋体" panose="02010600030101010101" pitchFamily="2" charset="-122"/>
              </a:rPr>
              <a:t>2</a:t>
            </a:r>
            <a:r>
              <a:rPr>
                <a:ea typeface="宋体" panose="02010600030101010101" pitchFamily="2" charset="-122"/>
              </a:rPr>
              <a:t>，此时对手一定可以将一个</a:t>
            </a:r>
            <a:r>
              <a:rPr lang="en-US" altLang="zh-CN">
                <a:ea typeface="宋体" panose="02010600030101010101" pitchFamily="2" charset="-122"/>
              </a:rPr>
              <a:t>2</a:t>
            </a:r>
            <a:r>
              <a:rPr>
                <a:ea typeface="宋体" panose="02010600030101010101" pitchFamily="2" charset="-122"/>
              </a:rPr>
              <a:t>变为</a:t>
            </a:r>
            <a:r>
              <a:rPr lang="en-US" altLang="zh-CN">
                <a:ea typeface="宋体" panose="02010600030101010101" pitchFamily="2" charset="-122"/>
              </a:rPr>
              <a:t>1</a:t>
            </a:r>
            <a:r>
              <a:rPr>
                <a:ea typeface="宋体" panose="02010600030101010101" pitchFamily="2" charset="-122"/>
              </a:rPr>
              <a:t>，状态回归为</a:t>
            </a:r>
            <a:r>
              <a:rPr lang="en-US" altLang="zh-CN">
                <a:ea typeface="宋体" panose="02010600030101010101" pitchFamily="2" charset="-122"/>
              </a:rPr>
              <a:t>k-1</a:t>
            </a:r>
            <a:r>
              <a:rPr>
                <a:ea typeface="宋体" panose="02010600030101010101" pitchFamily="2" charset="-122"/>
              </a:rPr>
              <a:t>个</a:t>
            </a:r>
            <a:r>
              <a:rPr lang="en-US" altLang="zh-CN">
                <a:ea typeface="宋体" panose="02010600030101010101" pitchFamily="2" charset="-122"/>
              </a:rPr>
              <a:t>1,1</a:t>
            </a:r>
            <a:r>
              <a:rPr>
                <a:ea typeface="宋体" panose="02010600030101010101" pitchFamily="2" charset="-122"/>
              </a:rPr>
              <a:t>个</a:t>
            </a:r>
            <a:r>
              <a:rPr lang="en-US" altLang="zh-CN">
                <a:ea typeface="宋体" panose="02010600030101010101" pitchFamily="2" charset="-122"/>
              </a:rPr>
              <a:t>2</a:t>
            </a:r>
            <a:r>
              <a:rPr>
                <a:ea typeface="宋体" panose="02010600030101010101" pitchFamily="2" charset="-122"/>
              </a:rPr>
              <a:t>，是必胜态。</a:t>
            </a:r>
            <a:endParaRPr>
              <a:ea typeface="宋体" panose="02010600030101010101" pitchFamily="2" charset="-122"/>
            </a:endParaRPr>
          </a:p>
          <a:p>
            <a:r>
              <a:rPr lang="en-US" altLang="zh-CN">
                <a:ea typeface="宋体" panose="02010600030101010101" pitchFamily="2" charset="-122"/>
              </a:rPr>
              <a:t>11111…3</a:t>
            </a:r>
            <a:r>
              <a:rPr>
                <a:ea typeface="宋体" panose="02010600030101010101" pitchFamily="2" charset="-122"/>
              </a:rPr>
              <a:t>，将一个</a:t>
            </a:r>
            <a:r>
              <a:rPr lang="en-US" altLang="zh-CN">
                <a:ea typeface="宋体" panose="02010600030101010101" pitchFamily="2" charset="-122"/>
              </a:rPr>
              <a:t>1</a:t>
            </a:r>
            <a:r>
              <a:rPr>
                <a:ea typeface="宋体" panose="02010600030101010101" pitchFamily="2" charset="-122"/>
              </a:rPr>
              <a:t>和</a:t>
            </a:r>
            <a:r>
              <a:rPr lang="en-US" altLang="zh-CN">
                <a:ea typeface="宋体" panose="02010600030101010101" pitchFamily="2" charset="-122"/>
              </a:rPr>
              <a:t>2</a:t>
            </a:r>
            <a:r>
              <a:rPr>
                <a:ea typeface="宋体" panose="02010600030101010101" pitchFamily="2" charset="-122"/>
              </a:rPr>
              <a:t>合并，对手依旧可以将</a:t>
            </a:r>
            <a:r>
              <a:rPr lang="en-US" altLang="zh-CN">
                <a:ea typeface="宋体" panose="02010600030101010101" pitchFamily="2" charset="-122"/>
              </a:rPr>
              <a:t>3</a:t>
            </a:r>
            <a:r>
              <a:rPr>
                <a:ea typeface="宋体" panose="02010600030101010101" pitchFamily="2" charset="-122"/>
              </a:rPr>
              <a:t>变为</a:t>
            </a:r>
            <a:r>
              <a:rPr lang="en-US" altLang="zh-CN">
                <a:ea typeface="宋体" panose="02010600030101010101" pitchFamily="2" charset="-122"/>
              </a:rPr>
              <a:t>2</a:t>
            </a:r>
            <a:r>
              <a:rPr>
                <a:ea typeface="宋体" panose="02010600030101010101" pitchFamily="2" charset="-122"/>
              </a:rPr>
              <a:t>，为必胜态。</a:t>
            </a:r>
            <a:endParaRPr>
              <a:ea typeface="宋体" panose="02010600030101010101" pitchFamily="2" charset="-122"/>
            </a:endParaRPr>
          </a:p>
          <a:p>
            <a:r>
              <a:rPr>
                <a:ea typeface="宋体" panose="02010600030101010101" pitchFamily="2" charset="-122"/>
              </a:rPr>
              <a:t>于是我们证明了刚才的结论成立。</a:t>
            </a:r>
            <a:endParaRPr>
              <a:ea typeface="宋体" panose="02010600030101010101" pitchFamily="2" charset="-122"/>
            </a:endParaRPr>
          </a:p>
          <a:p>
            <a:r>
              <a:rPr>
                <a:ea typeface="宋体" panose="02010600030101010101" pitchFamily="2" charset="-122"/>
              </a:rPr>
              <a:t>如果只有</a:t>
            </a:r>
            <a:r>
              <a:rPr lang="en-US" altLang="zh-CN">
                <a:ea typeface="宋体" panose="02010600030101010101" pitchFamily="2" charset="-122"/>
              </a:rPr>
              <a:t>n</a:t>
            </a:r>
            <a:r>
              <a:rPr>
                <a:ea typeface="宋体" panose="02010600030101010101" pitchFamily="2" charset="-122"/>
              </a:rPr>
              <a:t>个</a:t>
            </a:r>
            <a:r>
              <a:rPr lang="en-US" altLang="zh-CN">
                <a:ea typeface="宋体" panose="02010600030101010101" pitchFamily="2" charset="-122"/>
              </a:rPr>
              <a:t>1</a:t>
            </a:r>
            <a:r>
              <a:rPr>
                <a:ea typeface="宋体" panose="02010600030101010101" pitchFamily="2" charset="-122"/>
              </a:rPr>
              <a:t>，或者</a:t>
            </a:r>
            <a:r>
              <a:rPr>
                <a:ea typeface="宋体" panose="02010600030101010101" pitchFamily="2" charset="-122"/>
                <a:sym typeface="+mn-ea"/>
              </a:rPr>
              <a:t>有</a:t>
            </a:r>
            <a:r>
              <a:rPr lang="en-US" altLang="zh-CN">
                <a:ea typeface="宋体" panose="02010600030101010101" pitchFamily="2" charset="-122"/>
                <a:sym typeface="+mn-ea"/>
              </a:rPr>
              <a:t>n</a:t>
            </a:r>
            <a:r>
              <a:rPr>
                <a:ea typeface="宋体" panose="02010600030101010101" pitchFamily="2" charset="-122"/>
                <a:sym typeface="+mn-ea"/>
              </a:rPr>
              <a:t>个</a:t>
            </a:r>
            <a:r>
              <a:rPr lang="en-US" altLang="zh-CN">
                <a:ea typeface="宋体" panose="02010600030101010101" pitchFamily="2" charset="-122"/>
                <a:sym typeface="+mn-ea"/>
              </a:rPr>
              <a:t>1</a:t>
            </a:r>
            <a:r>
              <a:rPr>
                <a:ea typeface="宋体" panose="02010600030101010101" pitchFamily="2" charset="-122"/>
                <a:sym typeface="+mn-ea"/>
              </a:rPr>
              <a:t>，一个</a:t>
            </a:r>
            <a:r>
              <a:rPr lang="en-US" altLang="zh-CN">
                <a:ea typeface="宋体" panose="02010600030101010101" pitchFamily="2" charset="-122"/>
                <a:sym typeface="+mn-ea"/>
              </a:rPr>
              <a:t>2</a:t>
            </a:r>
            <a:r>
              <a:rPr>
                <a:ea typeface="宋体" panose="02010600030101010101" pitchFamily="2" charset="-122"/>
                <a:sym typeface="+mn-ea"/>
              </a:rPr>
              <a:t>，</a:t>
            </a:r>
            <a:r>
              <a:rPr lang="en-US" altLang="zh-CN">
                <a:ea typeface="宋体" panose="02010600030101010101" pitchFamily="2" charset="-122"/>
              </a:rPr>
              <a:t>if(n%3==0)</a:t>
            </a:r>
            <a:r>
              <a:rPr>
                <a:ea typeface="宋体" panose="02010600030101010101" pitchFamily="2" charset="-122"/>
              </a:rPr>
              <a:t>必败，否则必胜。</a:t>
            </a:r>
            <a:endParaRPr>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手玩结论</a:t>
            </a:r>
            <a:endParaRPr lang="zh-CN" altLang="en-US"/>
          </a:p>
        </p:txBody>
      </p:sp>
      <p:sp>
        <p:nvSpPr>
          <p:cNvPr id="3" name="内容占位符 2"/>
          <p:cNvSpPr>
            <a:spLocks noGrp="1"/>
          </p:cNvSpPr>
          <p:nvPr>
            <p:ph idx="1"/>
          </p:nvPr>
        </p:nvSpPr>
        <p:spPr/>
        <p:txBody>
          <a:bodyPr>
            <a:normAutofit fontScale="60000"/>
          </a:bodyPr>
          <a:lstStyle/>
          <a:p>
            <a:r>
              <a:rPr lang="zh-CN" altLang="en-US"/>
              <a:t>下面讨论的情况均不包含上述情况。也就是说一定存在至少两堆</a:t>
            </a:r>
            <a:r>
              <a:rPr lang="en-US" altLang="zh-CN"/>
              <a:t>&gt;=2</a:t>
            </a:r>
            <a:r>
              <a:rPr>
                <a:ea typeface="宋体" panose="02010600030101010101" pitchFamily="2" charset="-122"/>
              </a:rPr>
              <a:t>或者至少一堆</a:t>
            </a:r>
            <a:r>
              <a:rPr lang="en-US" altLang="zh-CN">
                <a:ea typeface="宋体" panose="02010600030101010101" pitchFamily="2" charset="-122"/>
              </a:rPr>
              <a:t>&gt;2</a:t>
            </a:r>
            <a:r>
              <a:rPr>
                <a:ea typeface="宋体" panose="02010600030101010101" pitchFamily="2" charset="-122"/>
              </a:rPr>
              <a:t>。</a:t>
            </a:r>
            <a:endParaRPr>
              <a:ea typeface="宋体" panose="02010600030101010101" pitchFamily="2" charset="-122"/>
            </a:endParaRPr>
          </a:p>
          <a:p>
            <a:r>
              <a:rPr lang="zh-CN" altLang="en-US"/>
              <a:t>我们定义</a:t>
            </a:r>
            <a:r>
              <a:rPr lang="en-US" altLang="zh-CN"/>
              <a:t>s</a:t>
            </a:r>
            <a:r>
              <a:rPr>
                <a:ea typeface="宋体" panose="02010600030101010101" pitchFamily="2" charset="-122"/>
              </a:rPr>
              <a:t>为当前状态下，需要合并的次数</a:t>
            </a:r>
            <a:r>
              <a:rPr lang="en-US" altLang="zh-CN">
                <a:ea typeface="宋体" panose="02010600030101010101" pitchFamily="2" charset="-122"/>
              </a:rPr>
              <a:t>+</a:t>
            </a:r>
            <a:r>
              <a:rPr>
                <a:ea typeface="宋体" panose="02010600030101010101" pitchFamily="2" charset="-122"/>
              </a:rPr>
              <a:t>石子个数。</a:t>
            </a:r>
            <a:endParaRPr>
              <a:ea typeface="宋体" panose="02010600030101010101" pitchFamily="2" charset="-122"/>
            </a:endParaRPr>
          </a:p>
          <a:p>
            <a:r>
              <a:rPr>
                <a:ea typeface="宋体" panose="02010600030101010101" pitchFamily="2" charset="-122"/>
              </a:rPr>
              <a:t>如果每堆都</a:t>
            </a:r>
            <a:r>
              <a:rPr lang="en-US" altLang="zh-CN">
                <a:ea typeface="宋体" panose="02010600030101010101" pitchFamily="2" charset="-122"/>
              </a:rPr>
              <a:t>&gt;1</a:t>
            </a:r>
            <a:r>
              <a:rPr>
                <a:ea typeface="宋体" panose="02010600030101010101" pitchFamily="2" charset="-122"/>
              </a:rPr>
              <a:t>，显然</a:t>
            </a:r>
            <a:r>
              <a:rPr lang="en-US" altLang="zh-CN">
                <a:ea typeface="宋体" panose="02010600030101010101" pitchFamily="2" charset="-122"/>
              </a:rPr>
              <a:t>s</a:t>
            </a:r>
            <a:r>
              <a:rPr>
                <a:ea typeface="宋体" panose="02010600030101010101" pitchFamily="2" charset="-122"/>
              </a:rPr>
              <a:t>为奇数先手必胜否则先手必败。</a:t>
            </a:r>
            <a:endParaRPr>
              <a:ea typeface="宋体" panose="02010600030101010101" pitchFamily="2" charset="-122"/>
            </a:endParaRPr>
          </a:p>
          <a:p>
            <a:r>
              <a:rPr>
                <a:ea typeface="宋体" panose="02010600030101010101" pitchFamily="2" charset="-122"/>
              </a:rPr>
              <a:t>如果存在一堆</a:t>
            </a:r>
            <a:r>
              <a:rPr lang="en-US" altLang="zh-CN">
                <a:ea typeface="宋体" panose="02010600030101010101" pitchFamily="2" charset="-122"/>
              </a:rPr>
              <a:t>==1</a:t>
            </a:r>
            <a:r>
              <a:rPr>
                <a:ea typeface="宋体" panose="02010600030101010101" pitchFamily="2" charset="-122"/>
              </a:rPr>
              <a:t>，先手必胜，因为拿走</a:t>
            </a:r>
            <a:r>
              <a:rPr lang="en-US" altLang="zh-CN">
                <a:ea typeface="宋体" panose="02010600030101010101" pitchFamily="2" charset="-122"/>
              </a:rPr>
              <a:t>1</a:t>
            </a:r>
            <a:r>
              <a:rPr>
                <a:ea typeface="宋体" panose="02010600030101010101" pitchFamily="2" charset="-122"/>
              </a:rPr>
              <a:t>会让</a:t>
            </a:r>
            <a:r>
              <a:rPr lang="en-US" altLang="zh-CN">
                <a:ea typeface="宋体" panose="02010600030101010101" pitchFamily="2" charset="-122"/>
              </a:rPr>
              <a:t>s-=2</a:t>
            </a:r>
            <a:r>
              <a:rPr>
                <a:ea typeface="宋体" panose="02010600030101010101" pitchFamily="2" charset="-122"/>
              </a:rPr>
              <a:t>，合并</a:t>
            </a:r>
            <a:r>
              <a:rPr lang="en-US" altLang="zh-CN">
                <a:ea typeface="宋体" panose="02010600030101010101" pitchFamily="2" charset="-122"/>
              </a:rPr>
              <a:t>1</a:t>
            </a:r>
            <a:r>
              <a:rPr>
                <a:ea typeface="宋体" panose="02010600030101010101" pitchFamily="2" charset="-122"/>
              </a:rPr>
              <a:t>会让</a:t>
            </a:r>
            <a:r>
              <a:rPr lang="en-US" altLang="zh-CN">
                <a:ea typeface="宋体" panose="02010600030101010101" pitchFamily="2" charset="-122"/>
              </a:rPr>
              <a:t>s-=1</a:t>
            </a:r>
            <a:r>
              <a:rPr>
                <a:ea typeface="宋体" panose="02010600030101010101" pitchFamily="2" charset="-122"/>
              </a:rPr>
              <a:t>，我们一定可以使对手面临必败态。</a:t>
            </a:r>
            <a:endParaRPr>
              <a:ea typeface="宋体" panose="02010600030101010101" pitchFamily="2" charset="-122"/>
            </a:endParaRPr>
          </a:p>
          <a:p>
            <a:r>
              <a:rPr>
                <a:ea typeface="宋体" panose="02010600030101010101" pitchFamily="2" charset="-122"/>
              </a:rPr>
              <a:t>如果存在两堆</a:t>
            </a:r>
            <a:r>
              <a:rPr lang="en-US" altLang="zh-CN">
                <a:ea typeface="宋体" panose="02010600030101010101" pitchFamily="2" charset="-122"/>
              </a:rPr>
              <a:t>==1</a:t>
            </a:r>
            <a:r>
              <a:rPr>
                <a:ea typeface="宋体" panose="02010600030101010101" pitchFamily="2" charset="-122"/>
              </a:rPr>
              <a:t>，如果</a:t>
            </a:r>
            <a:r>
              <a:rPr lang="en-US" altLang="zh-CN">
                <a:ea typeface="宋体" panose="02010600030101010101" pitchFamily="2" charset="-122"/>
              </a:rPr>
              <a:t>s</a:t>
            </a:r>
            <a:r>
              <a:rPr>
                <a:ea typeface="宋体" panose="02010600030101010101" pitchFamily="2" charset="-122"/>
              </a:rPr>
              <a:t>为奇数，先手必胜（合并两堆</a:t>
            </a:r>
            <a:r>
              <a:rPr lang="en-US" altLang="zh-CN">
                <a:ea typeface="宋体" panose="02010600030101010101" pitchFamily="2" charset="-122"/>
              </a:rPr>
              <a:t>1</a:t>
            </a:r>
            <a:r>
              <a:rPr>
                <a:ea typeface="宋体" panose="02010600030101010101" pitchFamily="2" charset="-122"/>
              </a:rPr>
              <a:t>），否则先手必败（你合并两堆</a:t>
            </a:r>
            <a:r>
              <a:rPr lang="en-US" altLang="zh-CN">
                <a:ea typeface="宋体" panose="02010600030101010101" pitchFamily="2" charset="-122"/>
              </a:rPr>
              <a:t>1</a:t>
            </a:r>
            <a:r>
              <a:rPr>
                <a:ea typeface="宋体" panose="02010600030101010101" pitchFamily="2" charset="-122"/>
              </a:rPr>
              <a:t>就进入了先手必胜局面，你拿走一堆</a:t>
            </a:r>
            <a:r>
              <a:rPr lang="en-US" altLang="zh-CN">
                <a:ea typeface="宋体" panose="02010600030101010101" pitchFamily="2" charset="-122"/>
              </a:rPr>
              <a:t>1</a:t>
            </a:r>
            <a:r>
              <a:rPr>
                <a:ea typeface="宋体" panose="02010600030101010101" pitchFamily="2" charset="-122"/>
              </a:rPr>
              <a:t>对手也拿走一堆</a:t>
            </a:r>
            <a:r>
              <a:rPr lang="en-US" altLang="zh-CN">
                <a:ea typeface="宋体" panose="02010600030101010101" pitchFamily="2" charset="-122"/>
              </a:rPr>
              <a:t>1</a:t>
            </a:r>
            <a:r>
              <a:rPr>
                <a:ea typeface="宋体" panose="02010600030101010101" pitchFamily="2" charset="-122"/>
              </a:rPr>
              <a:t>状态没有改变，如果你将一个</a:t>
            </a:r>
            <a:r>
              <a:rPr lang="en-US" altLang="zh-CN">
                <a:ea typeface="宋体" panose="02010600030101010101" pitchFamily="2" charset="-122"/>
              </a:rPr>
              <a:t>2</a:t>
            </a:r>
            <a:r>
              <a:rPr>
                <a:ea typeface="宋体" panose="02010600030101010101" pitchFamily="2" charset="-122"/>
              </a:rPr>
              <a:t>变为了</a:t>
            </a:r>
            <a:r>
              <a:rPr lang="en-US" altLang="zh-CN">
                <a:ea typeface="宋体" panose="02010600030101010101" pitchFamily="2" charset="-122"/>
              </a:rPr>
              <a:t>1</a:t>
            </a:r>
            <a:r>
              <a:rPr>
                <a:ea typeface="宋体" panose="02010600030101010101" pitchFamily="2" charset="-122"/>
              </a:rPr>
              <a:t>，那么对手可以合并这个</a:t>
            </a:r>
            <a:r>
              <a:rPr lang="en-US" altLang="zh-CN">
                <a:ea typeface="宋体" panose="02010600030101010101" pitchFamily="2" charset="-122"/>
              </a:rPr>
              <a:t>1</a:t>
            </a:r>
            <a:r>
              <a:rPr>
                <a:ea typeface="宋体" panose="02010600030101010101" pitchFamily="2" charset="-122"/>
              </a:rPr>
              <a:t>和另外一个</a:t>
            </a:r>
            <a:r>
              <a:rPr lang="en-US" altLang="zh-CN">
                <a:ea typeface="宋体" panose="02010600030101010101" pitchFamily="2" charset="-122"/>
              </a:rPr>
              <a:t>&gt;1</a:t>
            </a:r>
            <a:r>
              <a:rPr>
                <a:ea typeface="宋体" panose="02010600030101010101" pitchFamily="2" charset="-122"/>
              </a:rPr>
              <a:t>的）。</a:t>
            </a:r>
            <a:endParaRPr>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t>简单模型</a:t>
            </a:r>
            <a:endParaRPr lang="zh-CN" altLang="en-US"/>
          </a:p>
        </p:txBody>
      </p:sp>
      <p:sp>
        <p:nvSpPr>
          <p:cNvPr id="5" name="文本占位符 4"/>
          <p:cNvSpPr>
            <a:spLocks noGrp="1"/>
          </p:cNvSpPr>
          <p:nvPr>
            <p:ph type="body" idx="1"/>
          </p:nvPr>
        </p:nvSpPr>
        <p:spPr/>
        <p:txBody>
          <a:bodyPr>
            <a:norm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手玩结论</a:t>
            </a:r>
            <a:endParaRPr lang="zh-CN" altLang="en-US"/>
          </a:p>
        </p:txBody>
      </p:sp>
      <p:sp>
        <p:nvSpPr>
          <p:cNvPr id="3" name="内容占位符 2"/>
          <p:cNvSpPr>
            <a:spLocks noGrp="1"/>
          </p:cNvSpPr>
          <p:nvPr>
            <p:ph idx="1"/>
          </p:nvPr>
        </p:nvSpPr>
        <p:spPr/>
        <p:txBody>
          <a:bodyPr>
            <a:normAutofit fontScale="60000"/>
          </a:bodyPr>
          <a:lstStyle/>
          <a:p>
            <a:r>
              <a:rPr lang="zh-CN" altLang="en-US"/>
              <a:t>如果存在三堆</a:t>
            </a:r>
            <a:r>
              <a:rPr lang="en-US" altLang="zh-CN"/>
              <a:t>==1</a:t>
            </a:r>
            <a:r>
              <a:rPr>
                <a:ea typeface="宋体" panose="02010600030101010101" pitchFamily="2" charset="-122"/>
              </a:rPr>
              <a:t>，先手必胜（如果</a:t>
            </a:r>
            <a:r>
              <a:rPr lang="en-US" altLang="zh-CN">
                <a:ea typeface="宋体" panose="02010600030101010101" pitchFamily="2" charset="-122"/>
              </a:rPr>
              <a:t>s</a:t>
            </a:r>
            <a:r>
              <a:rPr>
                <a:ea typeface="宋体" panose="02010600030101010101" pitchFamily="2" charset="-122"/>
              </a:rPr>
              <a:t>为奇数，则合并一个</a:t>
            </a:r>
            <a:r>
              <a:rPr lang="en-US" altLang="zh-CN">
                <a:ea typeface="宋体" panose="02010600030101010101" pitchFamily="2" charset="-122"/>
              </a:rPr>
              <a:t>1</a:t>
            </a:r>
            <a:r>
              <a:rPr>
                <a:ea typeface="宋体" panose="02010600030101010101" pitchFamily="2" charset="-122"/>
              </a:rPr>
              <a:t>和一个不为</a:t>
            </a:r>
            <a:r>
              <a:rPr lang="en-US" altLang="zh-CN">
                <a:ea typeface="宋体" panose="02010600030101010101" pitchFamily="2" charset="-122"/>
              </a:rPr>
              <a:t>1</a:t>
            </a:r>
            <a:r>
              <a:rPr>
                <a:ea typeface="宋体" panose="02010600030101010101" pitchFamily="2" charset="-122"/>
              </a:rPr>
              <a:t>的，否则，直接拿走一个</a:t>
            </a:r>
            <a:r>
              <a:rPr lang="en-US" altLang="zh-CN">
                <a:ea typeface="宋体" panose="02010600030101010101" pitchFamily="2" charset="-122"/>
              </a:rPr>
              <a:t>1</a:t>
            </a:r>
            <a:r>
              <a:rPr>
                <a:ea typeface="宋体" panose="02010600030101010101" pitchFamily="2" charset="-122"/>
              </a:rPr>
              <a:t>，对应的一定是存在两堆</a:t>
            </a:r>
            <a:r>
              <a:rPr lang="en-US" altLang="zh-CN">
                <a:ea typeface="宋体" panose="02010600030101010101" pitchFamily="2" charset="-122"/>
              </a:rPr>
              <a:t>==1</a:t>
            </a:r>
            <a:r>
              <a:rPr>
                <a:ea typeface="宋体" panose="02010600030101010101" pitchFamily="2" charset="-122"/>
              </a:rPr>
              <a:t>且</a:t>
            </a:r>
            <a:r>
              <a:rPr lang="en-US" altLang="zh-CN">
                <a:ea typeface="宋体" panose="02010600030101010101" pitchFamily="2" charset="-122"/>
              </a:rPr>
              <a:t>s</a:t>
            </a:r>
            <a:r>
              <a:rPr>
                <a:ea typeface="宋体" panose="02010600030101010101" pitchFamily="2" charset="-122"/>
              </a:rPr>
              <a:t>为偶数是必败态）</a:t>
            </a:r>
            <a:endParaRPr>
              <a:ea typeface="宋体" panose="02010600030101010101" pitchFamily="2" charset="-122"/>
            </a:endParaRPr>
          </a:p>
          <a:p>
            <a:r>
              <a:rPr>
                <a:ea typeface="宋体" panose="02010600030101010101" pitchFamily="2" charset="-122"/>
              </a:rPr>
              <a:t>如果存在四堆</a:t>
            </a:r>
            <a:r>
              <a:rPr lang="en-US" altLang="zh-CN">
                <a:ea typeface="宋体" panose="02010600030101010101" pitchFamily="2" charset="-122"/>
              </a:rPr>
              <a:t>==1</a:t>
            </a:r>
            <a:r>
              <a:rPr>
                <a:ea typeface="宋体" panose="02010600030101010101" pitchFamily="2" charset="-122"/>
              </a:rPr>
              <a:t>，如果</a:t>
            </a:r>
            <a:r>
              <a:rPr lang="en-US" altLang="zh-CN">
                <a:ea typeface="宋体" panose="02010600030101010101" pitchFamily="2" charset="-122"/>
              </a:rPr>
              <a:t>s</a:t>
            </a:r>
            <a:r>
              <a:rPr>
                <a:ea typeface="宋体" panose="02010600030101010101" pitchFamily="2" charset="-122"/>
              </a:rPr>
              <a:t>为奇数，先手必胜（将两堆</a:t>
            </a:r>
            <a:r>
              <a:rPr lang="en-US" altLang="zh-CN">
                <a:ea typeface="宋体" panose="02010600030101010101" pitchFamily="2" charset="-122"/>
              </a:rPr>
              <a:t>1</a:t>
            </a:r>
            <a:r>
              <a:rPr>
                <a:ea typeface="宋体" panose="02010600030101010101" pitchFamily="2" charset="-122"/>
              </a:rPr>
              <a:t>合并进入必败态）</a:t>
            </a:r>
            <a:endParaRPr>
              <a:ea typeface="宋体" panose="02010600030101010101" pitchFamily="2" charset="-122"/>
            </a:endParaRPr>
          </a:p>
          <a:p>
            <a:r>
              <a:rPr>
                <a:ea typeface="宋体" panose="02010600030101010101" pitchFamily="2" charset="-122"/>
              </a:rPr>
              <a:t>如果</a:t>
            </a:r>
            <a:r>
              <a:rPr lang="en-US" altLang="zh-CN">
                <a:ea typeface="宋体" panose="02010600030101010101" pitchFamily="2" charset="-122"/>
              </a:rPr>
              <a:t>s</a:t>
            </a:r>
            <a:r>
              <a:rPr>
                <a:ea typeface="宋体" panose="02010600030101010101" pitchFamily="2" charset="-122"/>
              </a:rPr>
              <a:t>为偶数。</a:t>
            </a:r>
            <a:endParaRPr>
              <a:ea typeface="宋体" panose="02010600030101010101" pitchFamily="2" charset="-122"/>
            </a:endParaRPr>
          </a:p>
          <a:p>
            <a:r>
              <a:rPr>
                <a:ea typeface="宋体" panose="02010600030101010101" pitchFamily="2" charset="-122"/>
              </a:rPr>
              <a:t>先手合并</a:t>
            </a:r>
            <a:r>
              <a:rPr lang="en-US" altLang="zh-CN">
                <a:ea typeface="宋体" panose="02010600030101010101" pitchFamily="2" charset="-122"/>
              </a:rPr>
              <a:t>1</a:t>
            </a:r>
            <a:r>
              <a:rPr>
                <a:ea typeface="宋体" panose="02010600030101010101" pitchFamily="2" charset="-122"/>
              </a:rPr>
              <a:t>和某</a:t>
            </a:r>
            <a:r>
              <a:rPr lang="en-US" altLang="zh-CN">
                <a:ea typeface="宋体" panose="02010600030101010101" pitchFamily="2" charset="-122"/>
              </a:rPr>
              <a:t>&gt;1</a:t>
            </a:r>
            <a:r>
              <a:rPr>
                <a:ea typeface="宋体" panose="02010600030101010101" pitchFamily="2" charset="-122"/>
              </a:rPr>
              <a:t>的，后手可以做同样的操作使先手进入必败态。</a:t>
            </a:r>
            <a:endParaRPr>
              <a:ea typeface="宋体" panose="02010600030101010101" pitchFamily="2" charset="-122"/>
            </a:endParaRPr>
          </a:p>
          <a:p>
            <a:r>
              <a:rPr>
                <a:ea typeface="宋体" panose="02010600030101010101" pitchFamily="2" charset="-122"/>
              </a:rPr>
              <a:t>先手合并两堆</a:t>
            </a:r>
            <a:r>
              <a:rPr lang="en-US" altLang="zh-CN">
                <a:ea typeface="宋体" panose="02010600030101010101" pitchFamily="2" charset="-122"/>
              </a:rPr>
              <a:t>1</a:t>
            </a:r>
            <a:r>
              <a:rPr>
                <a:ea typeface="宋体" panose="02010600030101010101" pitchFamily="2" charset="-122"/>
              </a:rPr>
              <a:t>，进入必胜态。</a:t>
            </a:r>
            <a:endParaRPr>
              <a:ea typeface="宋体" panose="02010600030101010101" pitchFamily="2" charset="-122"/>
            </a:endParaRPr>
          </a:p>
          <a:p>
            <a:r>
              <a:rPr>
                <a:ea typeface="宋体" panose="02010600030101010101" pitchFamily="2" charset="-122"/>
              </a:rPr>
              <a:t>先手拿走一堆</a:t>
            </a:r>
            <a:r>
              <a:rPr lang="en-US" altLang="zh-CN">
                <a:ea typeface="宋体" panose="02010600030101010101" pitchFamily="2" charset="-122"/>
              </a:rPr>
              <a:t>1</a:t>
            </a:r>
            <a:r>
              <a:rPr>
                <a:ea typeface="宋体" panose="02010600030101010101" pitchFamily="2" charset="-122"/>
              </a:rPr>
              <a:t>，进入必胜态。</a:t>
            </a:r>
            <a:endParaRPr>
              <a:ea typeface="宋体" panose="02010600030101010101" pitchFamily="2" charset="-122"/>
            </a:endParaRPr>
          </a:p>
          <a:p>
            <a:r>
              <a:rPr lang="en-US" altLang="zh-CN">
                <a:ea typeface="宋体" panose="02010600030101010101" pitchFamily="2" charset="-122"/>
              </a:rPr>
              <a:t>……………………………………</a:t>
            </a:r>
            <a:endParaRPr lang="en-US" altLang="zh-CN">
              <a:ea typeface="宋体" panose="02010600030101010101" pitchFamily="2" charset="-122"/>
            </a:endParaRPr>
          </a:p>
          <a:p>
            <a:r>
              <a:rPr>
                <a:ea typeface="宋体" panose="02010600030101010101" pitchFamily="2" charset="-122"/>
              </a:rPr>
              <a:t>由此得到，当有奇数堆</a:t>
            </a:r>
            <a:r>
              <a:rPr lang="en-US" altLang="zh-CN">
                <a:ea typeface="宋体" panose="02010600030101010101" pitchFamily="2" charset="-122"/>
              </a:rPr>
              <a:t>1</a:t>
            </a:r>
            <a:r>
              <a:rPr>
                <a:ea typeface="宋体" panose="02010600030101010101" pitchFamily="2" charset="-122"/>
              </a:rPr>
              <a:t>时先手必胜。</a:t>
            </a:r>
            <a:endParaRPr>
              <a:ea typeface="宋体" panose="02010600030101010101" pitchFamily="2" charset="-122"/>
            </a:endParaRPr>
          </a:p>
          <a:p>
            <a:r>
              <a:rPr>
                <a:ea typeface="宋体" panose="02010600030101010101" pitchFamily="2" charset="-122"/>
              </a:rPr>
              <a:t>否则</a:t>
            </a:r>
            <a:endParaRPr>
              <a:ea typeface="宋体" panose="02010600030101010101" pitchFamily="2" charset="-122"/>
            </a:endParaRPr>
          </a:p>
          <a:p>
            <a:r>
              <a:rPr>
                <a:ea typeface="宋体" panose="02010600030101010101" pitchFamily="2" charset="-122"/>
              </a:rPr>
              <a:t>当</a:t>
            </a:r>
            <a:r>
              <a:rPr lang="en-US" altLang="zh-CN">
                <a:ea typeface="宋体" panose="02010600030101010101" pitchFamily="2" charset="-122"/>
              </a:rPr>
              <a:t>s</a:t>
            </a:r>
            <a:r>
              <a:rPr>
                <a:ea typeface="宋体" panose="02010600030101010101" pitchFamily="2" charset="-122"/>
              </a:rPr>
              <a:t>为奇数时，先手必胜，否则先手必败；</a:t>
            </a:r>
            <a:endParaRPr lang="en-US" altLang="zh-CN">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手玩结论</a:t>
            </a:r>
            <a:endParaRPr lang="zh-CN" altLang="en-US"/>
          </a:p>
        </p:txBody>
      </p:sp>
      <p:sp>
        <p:nvSpPr>
          <p:cNvPr id="3" name="内容占位符 2"/>
          <p:cNvSpPr>
            <a:spLocks noGrp="1"/>
          </p:cNvSpPr>
          <p:nvPr>
            <p:ph idx="1"/>
          </p:nvPr>
        </p:nvSpPr>
        <p:spPr/>
        <p:txBody>
          <a:bodyPr/>
          <a:lstStyle/>
          <a:p>
            <a:r>
              <a:rPr>
                <a:ea typeface="宋体" panose="02010600030101010101" pitchFamily="2" charset="-122"/>
              </a:rPr>
              <a:t>于是呢，代码大概就这德行</a:t>
            </a:r>
            <a:r>
              <a:rPr lang="en-US" altLang="zh-CN">
                <a:ea typeface="宋体" panose="02010600030101010101" pitchFamily="2" charset="-122"/>
              </a:rPr>
              <a:t>…</a:t>
            </a:r>
            <a:endParaRPr lang="en-US" altLang="zh-CN">
              <a:ea typeface="宋体" panose="02010600030101010101" pitchFamily="2" charset="-122"/>
            </a:endParaRPr>
          </a:p>
          <a:p>
            <a:r>
              <a:rPr>
                <a:ea typeface="宋体" panose="02010600030101010101" pitchFamily="2" charset="-122"/>
              </a:rPr>
              <a:t>速度还是十分感人的</a:t>
            </a:r>
            <a:r>
              <a:rPr lang="en-US" altLang="zh-CN">
                <a:ea typeface="宋体" panose="02010600030101010101" pitchFamily="2" charset="-122"/>
              </a:rPr>
              <a:t>…</a:t>
            </a:r>
            <a:endParaRPr lang="en-US" altLang="zh-CN">
              <a:ea typeface="宋体" panose="02010600030101010101" pitchFamily="2" charset="-122"/>
            </a:endParaRPr>
          </a:p>
          <a:p>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msPoPOQQQ</a:t>
            </a:r>
            <a:r>
              <a:rPr>
                <a:ea typeface="宋体" panose="02010600030101010101" pitchFamily="2" charset="-122"/>
              </a:rPr>
              <a:t>大爷用到了搜索</a:t>
            </a:r>
            <a:r>
              <a:rPr lang="en-US" altLang="zh-CN">
                <a:ea typeface="宋体" panose="02010600030101010101" pitchFamily="2" charset="-122"/>
              </a:rPr>
              <a:t>…</a:t>
            </a:r>
            <a:r>
              <a:rPr>
                <a:ea typeface="宋体" panose="02010600030101010101" pitchFamily="2" charset="-122"/>
              </a:rPr>
              <a:t>（大雾）</a:t>
            </a:r>
            <a:endParaRPr>
              <a:ea typeface="宋体" panose="02010600030101010101" pitchFamily="2" charset="-122"/>
            </a:endParaRPr>
          </a:p>
        </p:txBody>
      </p:sp>
      <p:pic>
        <p:nvPicPr>
          <p:cNvPr id="5" name="内容占位符 6" descr="SBW4RF$`]XN4NRS[${FY[8J"/>
          <p:cNvPicPr>
            <a:picLocks noChangeAspect="1"/>
          </p:cNvPicPr>
          <p:nvPr/>
        </p:nvPicPr>
        <p:blipFill>
          <a:blip r:embed="rId1"/>
          <a:stretch>
            <a:fillRect/>
          </a:stretch>
        </p:blipFill>
        <p:spPr>
          <a:xfrm>
            <a:off x="4524578" y="999168"/>
            <a:ext cx="1959794" cy="2486138"/>
          </a:xfrm>
          <a:prstGeom prst="rect">
            <a:avLst/>
          </a:prstGeom>
          <a:noFill/>
          <a:ln w="9525">
            <a:noFill/>
            <a:miter/>
          </a:ln>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 </a:t>
            </a:r>
            <a:r>
              <a:rPr lang="zh-CN" altLang="en-US"/>
              <a:t>博弈论</a:t>
            </a:r>
            <a:endParaRPr lang="zh-CN" altLang="en-US"/>
          </a:p>
        </p:txBody>
      </p:sp>
      <p:sp>
        <p:nvSpPr>
          <p:cNvPr id="3" name="内容占位符 2"/>
          <p:cNvSpPr>
            <a:spLocks noGrp="1"/>
          </p:cNvSpPr>
          <p:nvPr>
            <p:ph idx="1"/>
          </p:nvPr>
        </p:nvSpPr>
        <p:spPr/>
        <p:txBody>
          <a:bodyPr/>
          <a:lstStyle/>
          <a:p>
            <a:r>
              <a:rPr lang="zh-CN" altLang="en-US"/>
              <a:t>下面是两个套了个博弈论的壳子，实际上与博弈论没啥关系的题。</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 </a:t>
            </a:r>
            <a:r>
              <a:rPr lang="zh-CN" altLang="en-US"/>
              <a:t>博弈论</a:t>
            </a:r>
            <a:endParaRPr lang="zh-CN" altLang="en-US"/>
          </a:p>
        </p:txBody>
      </p:sp>
      <p:sp>
        <p:nvSpPr>
          <p:cNvPr id="3" name="内容占位符 2"/>
          <p:cNvSpPr>
            <a:spLocks noGrp="1"/>
          </p:cNvSpPr>
          <p:nvPr>
            <p:ph idx="1"/>
          </p:nvPr>
        </p:nvSpPr>
        <p:spPr/>
        <p:txBody>
          <a:bodyPr>
            <a:normAutofit fontScale="70000"/>
          </a:bodyPr>
          <a:lstStyle/>
          <a:p>
            <a:r>
              <a:rPr lang="zh-CN" altLang="en-US"/>
              <a:t>BZOJ 2819 Nim</a:t>
            </a:r>
            <a:endParaRPr lang="zh-CN" altLang="en-US"/>
          </a:p>
          <a:p>
            <a:r>
              <a:rPr lang="zh-CN" altLang="en-US"/>
              <a:t>题意：给定一棵树，每个节点是一堆石子，给定两种操作：</a:t>
            </a:r>
            <a:endParaRPr lang="zh-CN" altLang="en-US"/>
          </a:p>
          <a:p>
            <a:r>
              <a:rPr lang="zh-CN" altLang="en-US"/>
              <a:t>1.改变x号节点的石子数量</a:t>
            </a:r>
            <a:endParaRPr lang="zh-CN" altLang="en-US"/>
          </a:p>
          <a:p>
            <a:r>
              <a:rPr lang="zh-CN" altLang="en-US"/>
              <a:t>2.用从x到y的路径上的所有堆石子玩一次Nim游戏，询问是否有必胜策略</a:t>
            </a:r>
            <a:endParaRPr lang="zh-CN" altLang="en-US"/>
          </a:p>
          <a:p>
            <a:endParaRPr lang="zh-CN" altLang="en-US"/>
          </a:p>
          <a:p>
            <a:r>
              <a:rPr lang="zh-CN" altLang="en-US"/>
              <a:t>这题和博弈论没什么关系，询问路径亦或和嘛</a:t>
            </a:r>
            <a:r>
              <a:rPr lang="en-US" altLang="zh-CN"/>
              <a:t>…</a:t>
            </a:r>
            <a:endParaRPr lang="en-US" altLang="zh-CN"/>
          </a:p>
          <a:p>
            <a:r>
              <a:rPr>
                <a:ea typeface="宋体" panose="02010600030101010101" pitchFamily="2" charset="-122"/>
              </a:rPr>
              <a:t>链剖或者</a:t>
            </a:r>
            <a:r>
              <a:rPr lang="en-US" altLang="zh-CN">
                <a:ea typeface="宋体" panose="02010600030101010101" pitchFamily="2" charset="-122"/>
              </a:rPr>
              <a:t>lca+dfs</a:t>
            </a:r>
            <a:r>
              <a:rPr>
                <a:ea typeface="宋体" panose="02010600030101010101" pitchFamily="2" charset="-122"/>
              </a:rPr>
              <a:t>序</a:t>
            </a:r>
            <a:r>
              <a:rPr lang="en-US" altLang="zh-CN">
                <a:ea typeface="宋体" panose="02010600030101010101" pitchFamily="2" charset="-122"/>
              </a:rPr>
              <a:t>+</a:t>
            </a:r>
            <a:r>
              <a:rPr>
                <a:ea typeface="宋体" panose="02010600030101010101" pitchFamily="2" charset="-122"/>
              </a:rPr>
              <a:t>树状数组搞一搞就行了</a:t>
            </a:r>
            <a:r>
              <a:rPr lang="en-US" altLang="zh-CN">
                <a:ea typeface="宋体" panose="02010600030101010101" pitchFamily="2" charset="-122"/>
              </a:rPr>
              <a:t>…</a:t>
            </a:r>
            <a:endParaRPr lang="en-US" altLang="zh-CN">
              <a:ea typeface="宋体" panose="02010600030101010101" pitchFamily="2" charset="-122"/>
            </a:endParaRPr>
          </a:p>
          <a:p>
            <a:r>
              <a:rPr>
                <a:ea typeface="宋体" panose="02010600030101010101" pitchFamily="2" charset="-122"/>
              </a:rPr>
              <a:t>此题乱入（雾）</a:t>
            </a:r>
            <a:endParaRPr>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 </a:t>
            </a:r>
            <a:r>
              <a:rPr lang="zh-CN" altLang="en-US"/>
              <a:t>博弈论</a:t>
            </a:r>
            <a:endParaRPr lang="zh-CN" altLang="en-US"/>
          </a:p>
        </p:txBody>
      </p:sp>
      <p:sp>
        <p:nvSpPr>
          <p:cNvPr id="3" name="内容占位符 2"/>
          <p:cNvSpPr>
            <a:spLocks noGrp="1"/>
          </p:cNvSpPr>
          <p:nvPr>
            <p:ph idx="1"/>
          </p:nvPr>
        </p:nvSpPr>
        <p:spPr/>
        <p:txBody>
          <a:bodyPr>
            <a:normAutofit fontScale="50000"/>
          </a:bodyPr>
          <a:lstStyle/>
          <a:p>
            <a:r>
              <a:rPr lang="zh-CN" altLang="en-US"/>
              <a:t>【th04】秋静叶&amp;秋穣子</a:t>
            </a:r>
            <a:endParaRPr lang="zh-CN" altLang="en-US"/>
          </a:p>
          <a:p>
            <a:r>
              <a:rPr lang="zh-CN" altLang="en-US"/>
              <a:t>在幻想乡，秋姐妹是掌管秋天的神明，作为红叶之神的姐姐静叶和作为丰收之神的妹妹穰子。如果把红叶和果实联系在一起，自然会想到烤红薯。烤红薯需要很多的叶子，才能把红薯烤得很香，所以秋姐妹决定比比谁能够收集到最多的红叶。静叶将红叶分成了N堆(编号1..N)，并且规定了它们的选取顺序，刚好形成一颗有向树。在游戏过程中，两人从根节点开始，轮流取走红叶，当一个人取走节点i的红叶后，另一个人只能从节点i的儿子节点中选取一个。当取到某个叶子时游戏结束，然后两人会比较自己得到的红叶数量。</a:t>
            </a:r>
            <a:endParaRPr lang="zh-CN" altLang="en-US"/>
          </a:p>
          <a:p>
            <a:r>
              <a:rPr lang="zh-CN" altLang="en-US"/>
              <a:t>已知两人采用的策略不一样</a:t>
            </a:r>
            <a:endParaRPr lang="zh-CN" altLang="en-US"/>
          </a:p>
          <a:p>
            <a:r>
              <a:rPr lang="zh-CN" altLang="en-US"/>
              <a:t>静叶考虑在让穰子取得尽可能少的前提下，自己取的最多；     </a:t>
            </a:r>
            <a:endParaRPr lang="zh-CN" altLang="en-US"/>
          </a:p>
          <a:p>
            <a:r>
              <a:rPr lang="zh-CN" altLang="en-US"/>
              <a:t>而穰子想得是在自己尽可能取得多的前提下，让静叶取得最少。</a:t>
            </a:r>
            <a:endParaRPr lang="zh-CN" altLang="en-US"/>
          </a:p>
          <a:p>
            <a:r>
              <a:rPr lang="zh-CN" altLang="en-US"/>
              <a:t>在两人都采取最优策略的情况下，请你计算出游戏结束时两人的红叶数量。 游戏总是静叶先取，保证只存在一组解。</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not </a:t>
            </a:r>
            <a:r>
              <a:rPr lang="zh-CN" altLang="en-US">
                <a:sym typeface="+mn-ea"/>
              </a:rPr>
              <a:t>博弈论</a:t>
            </a:r>
            <a:endParaRPr lang="zh-CN" altLang="en-US"/>
          </a:p>
        </p:txBody>
      </p:sp>
      <p:sp>
        <p:nvSpPr>
          <p:cNvPr id="3" name="内容占位符 2"/>
          <p:cNvSpPr>
            <a:spLocks noGrp="1"/>
          </p:cNvSpPr>
          <p:nvPr>
            <p:ph idx="1"/>
          </p:nvPr>
        </p:nvSpPr>
        <p:spPr/>
        <p:txBody>
          <a:bodyPr>
            <a:normAutofit fontScale="50000"/>
          </a:bodyPr>
          <a:lstStyle/>
          <a:p>
            <a:r>
              <a:rPr lang="zh-CN" altLang="en-US"/>
              <a:t>事实上，先手后手确定了最优策略，就是</a:t>
            </a:r>
            <a:r>
              <a:rPr lang="en-US" altLang="zh-CN"/>
              <a:t>dp</a:t>
            </a:r>
            <a:r>
              <a:rPr>
                <a:ea typeface="宋体" panose="02010600030101010101" pitchFamily="2" charset="-122"/>
              </a:rPr>
              <a:t>如何转移已经确定了，就是一个简单的递推。</a:t>
            </a:r>
            <a:endParaRPr>
              <a:ea typeface="宋体" panose="02010600030101010101" pitchFamily="2" charset="-122"/>
            </a:endParaRPr>
          </a:p>
          <a:p>
            <a:r>
              <a:rPr>
                <a:ea typeface="宋体" panose="02010600030101010101" pitchFamily="2" charset="-122"/>
              </a:rPr>
              <a:t>我们定义一个数组F[</a:t>
            </a:r>
            <a:r>
              <a:rPr lang="en-US" altLang="zh-CN">
                <a:ea typeface="宋体" panose="02010600030101010101" pitchFamily="2" charset="-122"/>
              </a:rPr>
              <a:t>N</a:t>
            </a:r>
            <a:r>
              <a:rPr>
                <a:ea typeface="宋体" panose="02010600030101010101" pitchFamily="2" charset="-122"/>
              </a:rPr>
              <a:t>][2]，F[i][0]表示以i为根的子树的先手最优值，F[i][1]表示以i为根的子树的后手最优值。</a:t>
            </a:r>
            <a:endParaRPr>
              <a:ea typeface="宋体" panose="02010600030101010101" pitchFamily="2" charset="-122"/>
            </a:endParaRPr>
          </a:p>
          <a:p>
            <a:r>
              <a:rPr>
                <a:ea typeface="宋体" panose="02010600030101010101" pitchFamily="2" charset="-122"/>
              </a:rPr>
              <a:t>按照</a:t>
            </a:r>
            <a:r>
              <a:rPr lang="en-US" altLang="zh-CN">
                <a:ea typeface="宋体" panose="02010600030101010101" pitchFamily="2" charset="-122"/>
              </a:rPr>
              <a:t>dep</a:t>
            </a:r>
            <a:r>
              <a:rPr>
                <a:ea typeface="宋体" panose="02010600030101010101" pitchFamily="2" charset="-122"/>
              </a:rPr>
              <a:t>分类即可区分先手后手</a:t>
            </a:r>
            <a:endParaRPr>
              <a:ea typeface="宋体" panose="02010600030101010101" pitchFamily="2" charset="-122"/>
            </a:endParaRPr>
          </a:p>
          <a:p>
            <a:r>
              <a:rPr>
                <a:ea typeface="宋体" panose="02010600030101010101" pitchFamily="2" charset="-122"/>
              </a:rPr>
              <a:t>对于depth&amp;1==1的情况：</a:t>
            </a:r>
            <a:endParaRPr>
              <a:ea typeface="宋体" panose="02010600030101010101" pitchFamily="2" charset="-122"/>
            </a:endParaRPr>
          </a:p>
          <a:p>
            <a:r>
              <a:rPr>
                <a:ea typeface="宋体" panose="02010600030101010101" pitchFamily="2" charset="-122"/>
              </a:rPr>
              <a:t>F[i][0]=Num[i]+F[k][1];</a:t>
            </a:r>
            <a:endParaRPr>
              <a:ea typeface="宋体" panose="02010600030101010101" pitchFamily="2" charset="-122"/>
            </a:endParaRPr>
          </a:p>
          <a:p>
            <a:r>
              <a:rPr>
                <a:ea typeface="宋体" panose="02010600030101010101" pitchFamily="2" charset="-122"/>
              </a:rPr>
              <a:t>F[i][1]=F[k][0];</a:t>
            </a:r>
            <a:endParaRPr>
              <a:ea typeface="宋体" panose="02010600030101010101" pitchFamily="2" charset="-122"/>
            </a:endParaRPr>
          </a:p>
          <a:p>
            <a:r>
              <a:rPr>
                <a:ea typeface="宋体" panose="02010600030101010101" pitchFamily="2" charset="-122"/>
              </a:rPr>
              <a:t>k是i的儿子，k为max{F[k][0]}取得最大时的k，F[k][0]相同时，取F[k][1]最小的；</a:t>
            </a:r>
            <a:endParaRPr>
              <a:ea typeface="宋体" panose="02010600030101010101" pitchFamily="2" charset="-122"/>
            </a:endParaRPr>
          </a:p>
          <a:p>
            <a:r>
              <a:rPr>
                <a:ea typeface="宋体" panose="02010600030101010101" pitchFamily="2" charset="-122"/>
              </a:rPr>
              <a:t>对于depth&amp;1==0的情况：</a:t>
            </a:r>
            <a:endParaRPr>
              <a:ea typeface="宋体" panose="02010600030101010101" pitchFamily="2" charset="-122"/>
            </a:endParaRPr>
          </a:p>
          <a:p>
            <a:r>
              <a:rPr>
                <a:ea typeface="宋体" panose="02010600030101010101" pitchFamily="2" charset="-122"/>
              </a:rPr>
              <a:t>同样地：F[i][0]=Num[i]+F[k][1];</a:t>
            </a:r>
            <a:endParaRPr>
              <a:ea typeface="宋体" panose="02010600030101010101" pitchFamily="2" charset="-122"/>
            </a:endParaRPr>
          </a:p>
          <a:p>
            <a:r>
              <a:rPr>
                <a:ea typeface="宋体" panose="02010600030101010101" pitchFamily="2" charset="-122"/>
              </a:rPr>
              <a:t>F[i][1]=F[k][0];</a:t>
            </a:r>
            <a:endParaRPr>
              <a:ea typeface="宋体" panose="02010600030101010101" pitchFamily="2" charset="-122"/>
            </a:endParaRPr>
          </a:p>
          <a:p>
            <a:r>
              <a:rPr>
                <a:ea typeface="宋体" panose="02010600030101010101" pitchFamily="2" charset="-122"/>
              </a:rPr>
              <a:t>k是i的儿子，k为min{F[k][1]}取得最小时的k，F[k][1]相同时，取F[k][0]最大的。</a:t>
            </a:r>
            <a:endParaRPr>
              <a:ea typeface="宋体" panose="02010600030101010101" pitchFamily="2" charset="-122"/>
            </a:endParaRPr>
          </a:p>
          <a:p>
            <a:endParaRPr>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a:ea typeface="宋体" panose="02010600030101010101" pitchFamily="2" charset="-122"/>
              </a:rPr>
              <a:t>假如你写了很多博弈论的题的话，可能会造成很多人认为你在刷水的错觉</a:t>
            </a:r>
            <a:r>
              <a:rPr lang="en-US" altLang="zh-CN">
                <a:ea typeface="宋体" panose="02010600030101010101" pitchFamily="2" charset="-122"/>
              </a:rPr>
              <a:t>233</a:t>
            </a:r>
            <a:endParaRPr lang="en-US" altLang="zh-CN">
              <a:ea typeface="宋体" panose="02010600030101010101" pitchFamily="2" charset="-122"/>
            </a:endParaRPr>
          </a:p>
          <a:p>
            <a:endParaRPr lang="en-US" altLang="zh-CN">
              <a:ea typeface="宋体" panose="02010600030101010101" pitchFamily="2" charset="-122"/>
            </a:endParaRPr>
          </a:p>
        </p:txBody>
      </p:sp>
      <p:pic>
        <p:nvPicPr>
          <p:cNvPr id="4" name="图片 3" descr="ZO7KDVSZ]~XR]XWVRV34(94"/>
          <p:cNvPicPr>
            <a:picLocks noChangeAspect="1"/>
          </p:cNvPicPr>
          <p:nvPr/>
        </p:nvPicPr>
        <p:blipFill>
          <a:blip r:embed="rId1"/>
          <a:stretch>
            <a:fillRect/>
          </a:stretch>
        </p:blipFill>
        <p:spPr>
          <a:xfrm>
            <a:off x="811554" y="2555841"/>
            <a:ext cx="2771335" cy="9574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生活中的博弈论</a:t>
            </a:r>
            <a:endParaRPr lang="zh-CN" altLang="en-US"/>
          </a:p>
        </p:txBody>
      </p:sp>
      <p:sp>
        <p:nvSpPr>
          <p:cNvPr id="3" name="内容占位符 2"/>
          <p:cNvSpPr>
            <a:spLocks noGrp="1"/>
          </p:cNvSpPr>
          <p:nvPr>
            <p:ph idx="1"/>
          </p:nvPr>
        </p:nvSpPr>
        <p:spPr/>
        <p:txBody>
          <a:bodyPr/>
          <a:p>
            <a:r>
              <a:rPr lang="zh-CN" altLang="en-US"/>
              <a:t>我觉得作为一个请假都很有压力的高三狗用几个小时的时间打死讲不到这里</a:t>
            </a:r>
            <a:r>
              <a:rPr lang="en-US" altLang="zh-CN"/>
              <a:t>…</a:t>
            </a:r>
            <a:endParaRPr lang="en-US" altLang="zh-CN"/>
          </a:p>
          <a:p>
            <a:r>
              <a:t>如果各位太神以致于前面的内容全部秒掉应该还有机会。</a:t>
            </a:r>
          </a:p>
          <a:p>
            <a:r>
              <a:t>所以来水一发奇怪的生活问题放松一下心情。</a:t>
            </a:r>
          </a:p>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freedom or death?</a:t>
            </a:r>
            <a:endParaRPr lang="en-US" altLang="zh-CN"/>
          </a:p>
        </p:txBody>
      </p:sp>
      <p:sp>
        <p:nvSpPr>
          <p:cNvPr id="3" name="内容占位符 2"/>
          <p:cNvSpPr>
            <a:spLocks noGrp="1"/>
          </p:cNvSpPr>
          <p:nvPr>
            <p:ph idx="1"/>
          </p:nvPr>
        </p:nvSpPr>
        <p:spPr/>
        <p:txBody>
          <a:bodyPr>
            <a:normAutofit fontScale="70000"/>
          </a:bodyPr>
          <a:p>
            <a:r>
              <a:t>大家是否记得前一段时间有过因雾霾停课一天的校讯通？</a:t>
            </a:r>
          </a:p>
          <a:p>
            <a:r>
              <a:t>这是我们班群里的投票</a:t>
            </a:r>
            <a:r>
              <a:rPr lang="en-US" altLang="zh-CN"/>
              <a:t>…</a:t>
            </a:r>
            <a:endParaRPr lang="en-US" altLang="zh-CN"/>
          </a:p>
          <a:p>
            <a:r>
              <a:rPr lang="en-US" altLang="zh-CN"/>
              <a:t>听说要放假，明天去不去上课?</a:t>
            </a:r>
            <a:endParaRPr lang="en-US" altLang="zh-CN"/>
          </a:p>
          <a:p>
            <a:r>
              <a:rPr lang="en-US" altLang="zh-CN"/>
              <a:t>A</a:t>
            </a:r>
            <a:r>
              <a:rPr lang="zh-CN" altLang="en-US"/>
              <a:t>：好不容易有机会歇一天打死不去</a:t>
            </a:r>
            <a:endParaRPr lang="zh-CN" altLang="en-US"/>
          </a:p>
          <a:p>
            <a:r>
              <a:rPr lang="en-US" altLang="zh-CN"/>
              <a:t>B</a:t>
            </a:r>
            <a:r>
              <a:rPr lang="zh-CN" altLang="en-US"/>
              <a:t>：王奶奶会不会搞我还是怂了去上学吧</a:t>
            </a:r>
            <a:endParaRPr lang="zh-CN" altLang="en-US"/>
          </a:p>
          <a:p>
            <a:r>
              <a:rPr lang="zh-CN" altLang="en-US"/>
              <a:t>（如果是你要如何选择</a:t>
            </a:r>
            <a:r>
              <a:rPr lang="en-US" altLang="zh-CN"/>
              <a:t>233</a:t>
            </a:r>
            <a:r>
              <a:t>，如果你听过王奶奶的课之后呢？）</a:t>
            </a:r>
          </a:p>
          <a:p>
            <a:r>
              <a:t>祝在座的各位努力学</a:t>
            </a:r>
            <a:r>
              <a:rPr lang="en-US" altLang="zh-CN"/>
              <a:t>oi</a:t>
            </a:r>
            <a:r>
              <a:t>争取都报送。</a:t>
            </a:r>
          </a:p>
          <a:p>
            <a:r>
              <a:rPr strike="sngStrike">
                <a:solidFill>
                  <a:schemeClr val="accent1"/>
                </a:solidFill>
                <a:uFillTx/>
                <a:latin typeface="+中文正文" charset="0"/>
              </a:rPr>
              <a:t>不要进王奶奶的班，会让你生不如死。</a:t>
            </a:r>
            <a:endParaRPr strike="sngStrike">
              <a:solidFill>
                <a:schemeClr val="accent1"/>
              </a:solidFill>
              <a:uFillTx/>
              <a:latin typeface="+中文正文" charset="0"/>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Thank you for watching</a:t>
            </a:r>
            <a:endParaRPr lang="en-US" altLang="zh-CN"/>
          </a:p>
        </p:txBody>
      </p:sp>
      <p:sp>
        <p:nvSpPr>
          <p:cNvPr id="5" name="文本占位符 4"/>
          <p:cNvSpPr>
            <a:spLocks noGrp="1"/>
          </p:cNvSpPr>
          <p:nvPr>
            <p:ph type="body" idx="1"/>
          </p:nvPr>
        </p:nvSpPr>
        <p:spPr/>
        <p:txBody>
          <a:bodyPr>
            <a:normAutofit/>
          </a:bodyPr>
          <a:p>
            <a:r>
              <a:rPr lang="en-US" altLang="zh-CN">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MirrorGray</a:t>
            </a:r>
            <a:endParaRPr lang="en-US" altLang="zh-CN">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巴什博弈（Bash Game）</a:t>
            </a:r>
            <a:endParaRPr lang="zh-CN" altLang="en-US"/>
          </a:p>
        </p:txBody>
      </p:sp>
      <p:sp>
        <p:nvSpPr>
          <p:cNvPr id="3" name="内容占位符 2"/>
          <p:cNvSpPr>
            <a:spLocks noGrp="1"/>
          </p:cNvSpPr>
          <p:nvPr>
            <p:ph idx="1"/>
          </p:nvPr>
        </p:nvSpPr>
        <p:spPr/>
        <p:txBody>
          <a:bodyPr/>
          <a:lstStyle/>
          <a:p>
            <a:r>
              <a:rPr>
                <a:sym typeface="+mn-ea"/>
              </a:rPr>
              <a:t>只有一堆n个物品，两个人轮流从这堆物品中取物，规定每次至少取一个，最多取m个，最后取光者得胜。</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巴什博弈（Bash Game）</a:t>
            </a:r>
            <a:endParaRPr lang="zh-CN" altLang="en-US"/>
          </a:p>
        </p:txBody>
      </p:sp>
      <p:sp>
        <p:nvSpPr>
          <p:cNvPr id="3" name="内容占位符 2"/>
          <p:cNvSpPr>
            <a:spLocks noGrp="1"/>
          </p:cNvSpPr>
          <p:nvPr>
            <p:ph idx="1"/>
          </p:nvPr>
        </p:nvSpPr>
        <p:spPr/>
        <p:txBody>
          <a:bodyPr>
            <a:normAutofit fontScale="90000"/>
          </a:bodyPr>
          <a:lstStyle/>
          <a:p>
            <a:pPr eaLnBrk="1" hangingPunct="1"/>
            <a:r>
              <a:rPr lang="zh-CN" altLang="en-US" dirty="0"/>
              <a:t>显然当</a:t>
            </a:r>
            <a:r>
              <a:rPr lang="en-US" altLang="zh-CN" dirty="0"/>
              <a:t>n&lt;=m</a:t>
            </a:r>
            <a:r>
              <a:rPr dirty="0">
                <a:ea typeface="宋体" panose="02010600030101010101" pitchFamily="2" charset="-122"/>
              </a:rPr>
              <a:t>时先手必胜，当</a:t>
            </a:r>
            <a:r>
              <a:rPr lang="en-US" altLang="zh-CN" dirty="0">
                <a:ea typeface="宋体" panose="02010600030101010101" pitchFamily="2" charset="-122"/>
              </a:rPr>
              <a:t>n==m+1</a:t>
            </a:r>
            <a:r>
              <a:rPr dirty="0">
                <a:ea typeface="宋体" panose="02010600030101010101" pitchFamily="2" charset="-122"/>
              </a:rPr>
              <a:t>时，先手必败。</a:t>
            </a:r>
            <a:endParaRPr dirty="0">
              <a:ea typeface="宋体" panose="02010600030101010101" pitchFamily="2" charset="-122"/>
            </a:endParaRPr>
          </a:p>
          <a:p>
            <a:pPr eaLnBrk="1" hangingPunct="1"/>
            <a:r>
              <a:rPr dirty="0">
                <a:ea typeface="宋体" panose="02010600030101010101" pitchFamily="2" charset="-122"/>
              </a:rPr>
              <a:t>当</a:t>
            </a:r>
            <a:r>
              <a:rPr lang="en-US" altLang="zh-CN" dirty="0">
                <a:ea typeface="宋体" panose="02010600030101010101" pitchFamily="2" charset="-122"/>
              </a:rPr>
              <a:t>m+1&lt;n&lt;2*m+2</a:t>
            </a:r>
            <a:r>
              <a:rPr dirty="0">
                <a:ea typeface="宋体" panose="02010600030101010101" pitchFamily="2" charset="-122"/>
              </a:rPr>
              <a:t>时，先手可以使局面变为</a:t>
            </a:r>
            <a:r>
              <a:rPr lang="en-US" altLang="zh-CN" dirty="0">
                <a:ea typeface="宋体" panose="02010600030101010101" pitchFamily="2" charset="-122"/>
              </a:rPr>
              <a:t>m+1</a:t>
            </a:r>
            <a:r>
              <a:rPr dirty="0">
                <a:ea typeface="宋体" panose="02010600030101010101" pitchFamily="2" charset="-122"/>
              </a:rPr>
              <a:t>，使对手面临一个先手必败的局面。</a:t>
            </a:r>
            <a:endParaRPr dirty="0">
              <a:ea typeface="宋体" panose="02010600030101010101" pitchFamily="2" charset="-122"/>
            </a:endParaRPr>
          </a:p>
          <a:p>
            <a:pPr eaLnBrk="1" hangingPunct="1"/>
            <a:r>
              <a:rPr>
                <a:sym typeface="+mn-ea"/>
              </a:rPr>
              <a:t>由归纳法，核为{k*(m+1)|k∈N}</a:t>
            </a:r>
            <a:endParaRPr lang="zh-CN" altLang="en-US" dirty="0"/>
          </a:p>
          <a:p>
            <a:pPr eaLnBrk="1" hangingPunct="1"/>
            <a:r>
              <a:rPr>
                <a:sym typeface="+mn-ea"/>
              </a:rPr>
              <a:t>后手总能使本回合减少(m+1)</a:t>
            </a:r>
            <a:endParaRPr>
              <a:sym typeface="+mn-ea"/>
            </a:endParaRPr>
          </a:p>
          <a:p>
            <a:pPr eaLnBrk="1" hangingPunct="1"/>
            <a:r>
              <a:rPr lang="en-US" altLang="zh-CN"/>
              <a:t>if((m+1)%n==0)puts("NO");</a:t>
            </a:r>
            <a:endParaRPr lang="en-US" altLang="zh-CN"/>
          </a:p>
          <a:p>
            <a:pPr eaLnBrk="1" hangingPunct="1"/>
            <a:r>
              <a:rPr lang="en-US" altLang="zh-CN"/>
              <a:t>else puts("YES");</a:t>
            </a:r>
            <a:endParaRPr lang="en-US" altLang="zh-CN"/>
          </a:p>
        </p:txBody>
      </p:sp>
    </p:spTree>
  </p:cSld>
  <p:clrMapOvr>
    <a:masterClrMapping/>
  </p:clrMapOvr>
  <p:transition>
    <p:blind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Chomp!博弈(巧克力游戏)</a:t>
            </a:r>
            <a:endParaRPr lang="zh-CN" altLang="en-US"/>
          </a:p>
        </p:txBody>
      </p:sp>
      <p:sp>
        <p:nvSpPr>
          <p:cNvPr id="3" name="内容占位符 2"/>
          <p:cNvSpPr>
            <a:spLocks noGrp="1"/>
          </p:cNvSpPr>
          <p:nvPr>
            <p:ph idx="1"/>
          </p:nvPr>
        </p:nvSpPr>
        <p:spPr/>
        <p:txBody>
          <a:bodyPr/>
          <a:p>
            <a:r>
              <a:rPr lang="zh-CN" altLang="en-US"/>
              <a:t>有一个n*m的棋盘，每次可以取走一个方格并拿掉它右边和上面的所有方格。拿到左下角的格子(1,1)者输</a:t>
            </a:r>
            <a:r>
              <a:rPr lang="en-US" altLang="zh-CN"/>
              <a:t>.</a:t>
            </a:r>
            <a:endParaRPr lang="en-US" altLang="zh-CN"/>
          </a:p>
          <a:p>
            <a:r>
              <a:rPr lang="zh-CN" altLang="en-US"/>
              <a:t>如下图是8*3的棋盘中拿掉(6,2)和(2,3)后的状</a:t>
            </a:r>
            <a:r>
              <a:rPr lang="zh-CN" altLang="en-US" b="0"/>
              <a:t>态</a:t>
            </a:r>
            <a:r>
              <a:rPr lang="zh-CN" altLang="en-US"/>
              <a:t>。</a:t>
            </a:r>
            <a:endParaRPr lang="zh-CN" altLang="en-US"/>
          </a:p>
        </p:txBody>
      </p:sp>
      <p:pic>
        <p:nvPicPr>
          <p:cNvPr id="4" name="图片 3" descr="20131129105355593"/>
          <p:cNvPicPr>
            <a:picLocks noChangeAspect="1"/>
          </p:cNvPicPr>
          <p:nvPr/>
        </p:nvPicPr>
        <p:blipFill>
          <a:blip r:embed="rId1"/>
          <a:stretch>
            <a:fillRect/>
          </a:stretch>
        </p:blipFill>
        <p:spPr>
          <a:xfrm>
            <a:off x="1369695" y="3624580"/>
            <a:ext cx="3308350" cy="12160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Chomp!博弈(巧克力游戏)</a:t>
            </a:r>
            <a:endParaRPr lang="zh-CN" altLang="en-US"/>
          </a:p>
        </p:txBody>
      </p:sp>
      <p:sp>
        <p:nvSpPr>
          <p:cNvPr id="3" name="内容占位符 2"/>
          <p:cNvSpPr>
            <a:spLocks noGrp="1"/>
          </p:cNvSpPr>
          <p:nvPr>
            <p:ph idx="1"/>
          </p:nvPr>
        </p:nvSpPr>
        <p:spPr/>
        <p:txBody>
          <a:bodyPr>
            <a:normAutofit fontScale="60000"/>
          </a:bodyPr>
          <a:p>
            <a:r>
              <a:rPr lang="zh-CN" altLang="en-US"/>
              <a:t>结论：答案是除了1*1的棋盘，对于其他大小的棋盘，先手总能赢。</a:t>
            </a:r>
            <a:endParaRPr lang="zh-CN" altLang="en-US"/>
          </a:p>
          <a:p>
            <a:r>
              <a:rPr lang="zh-CN" altLang="en-US"/>
              <a:t>分析：有一个很巧妙的证明可以保证先手存在必胜策略，可惜这个证明不是构造性的，也就是说没有给出先手怎么下才能赢。</a:t>
            </a:r>
            <a:endParaRPr lang="zh-CN" altLang="en-US"/>
          </a:p>
          <a:p>
            <a:endParaRPr lang="zh-CN" altLang="en-US"/>
          </a:p>
          <a:p>
            <a:r>
              <a:rPr lang="zh-CN" altLang="en-US"/>
              <a:t>证明如下：</a:t>
            </a:r>
            <a:endParaRPr lang="zh-CN" altLang="en-US"/>
          </a:p>
          <a:p>
            <a:r>
              <a:rPr lang="zh-CN" altLang="en-US"/>
              <a:t>如果后手能赢，也就是说后手有必胜策略，使得无论先手第一次取哪个石子，后手都能获得最后的胜利。那么现在假设先手取最右上角的石子(n,m)，接下来后手通过某种取法使得自己进入必胜的局面。</a:t>
            </a:r>
            <a:endParaRPr lang="zh-CN" altLang="en-US"/>
          </a:p>
          <a:p>
            <a:r>
              <a:rPr lang="zh-CN" altLang="en-US"/>
              <a:t>但事实上，先手在第一次取的时候可以取最右上角的一个石子，那么这时后手无论怎么取，都要面临刚刚所说的必败局面，与假设矛盾。</a:t>
            </a:r>
            <a:endParaRPr lang="zh-CN" altLang="en-US"/>
          </a:p>
          <a:p>
            <a:r>
              <a:rPr lang="zh-CN" altLang="en-US"/>
              <a:t>这是一种存在性证明，而非构造性证明。</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巧克力游戏的变形</a:t>
            </a:r>
            <a:endParaRPr lang="zh-CN" altLang="en-US"/>
          </a:p>
        </p:txBody>
      </p:sp>
      <p:sp>
        <p:nvSpPr>
          <p:cNvPr id="3" name="内容占位符 2"/>
          <p:cNvSpPr>
            <a:spLocks noGrp="1"/>
          </p:cNvSpPr>
          <p:nvPr>
            <p:ph idx="1"/>
          </p:nvPr>
        </p:nvSpPr>
        <p:spPr/>
        <p:txBody>
          <a:bodyPr>
            <a:normAutofit lnSpcReduction="10000"/>
          </a:bodyPr>
          <a:p>
            <a:r>
              <a:rPr>
                <a:sym typeface="+mn-ea"/>
              </a:rPr>
              <a:t>约数游戏：有1~n个数字，两个人轮流选择一个数字，并把它和它的约数擦去。擦去最后一个数的人赢，问谁会获胜。</a:t>
            </a:r>
            <a:endParaRPr lang="zh-CN" altLang="en-US"/>
          </a:p>
          <a:p>
            <a:endParaRPr lang="zh-CN" altLang="en-US"/>
          </a:p>
          <a:p>
            <a:r>
              <a:rPr>
                <a:sym typeface="+mn-ea"/>
              </a:rPr>
              <a:t>分析：类似巧克力游戏，得到结论就是无论n是几，都是先手必胜。（</a:t>
            </a:r>
            <a:r>
              <a:rPr lang="en-US" altLang="zh-CN">
                <a:sym typeface="+mn-ea"/>
              </a:rPr>
              <a:t>ps</a:t>
            </a:r>
            <a:r>
              <a:rPr>
                <a:sym typeface="+mn-ea"/>
              </a:rPr>
              <a:t>：</a:t>
            </a:r>
            <a:r>
              <a:rPr lang="en-US" altLang="zh-CN">
                <a:sym typeface="+mn-ea"/>
              </a:rPr>
              <a:t>1</a:t>
            </a:r>
            <a:r>
              <a:rPr>
                <a:sym typeface="+mn-ea"/>
              </a:rPr>
              <a:t>就是</a:t>
            </a:r>
            <a:r>
              <a:rPr lang="en-US" altLang="zh-CN">
                <a:sym typeface="+mn-ea"/>
              </a:rPr>
              <a:t>Chomp</a:t>
            </a:r>
            <a:r>
              <a:rPr>
                <a:sym typeface="+mn-ea"/>
              </a:rPr>
              <a:t>！的右上角的石子）</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Ferguson博弈</a:t>
            </a:r>
            <a:endParaRPr lang="zh-CN" altLang="en-US"/>
          </a:p>
        </p:txBody>
      </p:sp>
      <p:sp>
        <p:nvSpPr>
          <p:cNvPr id="3" name="内容占位符 2"/>
          <p:cNvSpPr>
            <a:spLocks noGrp="1"/>
          </p:cNvSpPr>
          <p:nvPr>
            <p:ph idx="1"/>
          </p:nvPr>
        </p:nvSpPr>
        <p:spPr/>
        <p:txBody>
          <a:bodyPr>
            <a:normAutofit fontScale="80000"/>
          </a:bodyPr>
          <a:p>
            <a:r>
              <a:rPr lang="zh-CN" altLang="en-US"/>
              <a:t>清空/分割游戏</a:t>
            </a:r>
            <a:endParaRPr lang="zh-CN" altLang="en-US"/>
          </a:p>
          <a:p>
            <a:r>
              <a:rPr lang="zh-CN" altLang="en-US"/>
              <a:t>进行游戏需要用到两个盒子，在游戏的开始，第一个盒子中有n枚石子，第二个盒子中有m个石子(n, m &gt; 0)。</a:t>
            </a:r>
            <a:endParaRPr lang="zh-CN" altLang="en-US"/>
          </a:p>
          <a:p>
            <a:r>
              <a:rPr lang="zh-CN" altLang="en-US"/>
              <a:t>参与游戏的两名玩家轮流执行这样的操作：清空一个盒子中的石子，然后从另一个盒子中拿若干石子到被清空的盒子中，使得最后两个盒子都不空。</a:t>
            </a:r>
            <a:endParaRPr lang="zh-CN" altLang="en-US"/>
          </a:p>
          <a:p>
            <a:r>
              <a:rPr lang="zh-CN" altLang="en-US"/>
              <a:t>当两个盒子中都只有一枚石子时，游戏结束。最后成功执行操作的玩家获胜。</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Ferguson博弈</a:t>
            </a:r>
            <a:endParaRPr lang="zh-CN" altLang="en-US"/>
          </a:p>
        </p:txBody>
      </p:sp>
      <p:sp>
        <p:nvSpPr>
          <p:cNvPr id="3" name="内容占位符 2"/>
          <p:cNvSpPr>
            <a:spLocks noGrp="1"/>
          </p:cNvSpPr>
          <p:nvPr>
            <p:ph idx="1"/>
          </p:nvPr>
        </p:nvSpPr>
        <p:spPr/>
        <p:txBody>
          <a:bodyPr>
            <a:normAutofit fontScale="40000"/>
          </a:bodyPr>
          <a:p>
            <a:r>
              <a:rPr lang="zh-CN" altLang="en-US"/>
              <a:t>结论：对于一个位置(x, y)来说，如果x, y中有一个偶数，那么(x, y)是非核。如果x和y都是奇数，那么(x, y)是核，可以用数学归纳法证明。</a:t>
            </a:r>
            <a:endParaRPr lang="zh-CN" altLang="en-US"/>
          </a:p>
          <a:p>
            <a:r>
              <a:rPr lang="zh-CN" altLang="en-US"/>
              <a:t>证明：</a:t>
            </a:r>
            <a:endParaRPr lang="zh-CN" altLang="en-US"/>
          </a:p>
          <a:p>
            <a:r>
              <a:rPr lang="zh-CN" altLang="en-US"/>
              <a:t>证明结论：(x,y)至少一偶时，先手胜；都为奇时，先手败</a:t>
            </a:r>
            <a:endParaRPr lang="zh-CN" altLang="en-US"/>
          </a:p>
          <a:p>
            <a:endParaRPr lang="zh-CN" altLang="en-US"/>
          </a:p>
          <a:p>
            <a:r>
              <a:rPr lang="zh-CN" altLang="en-US"/>
              <a:t>证明：</a:t>
            </a:r>
            <a:endParaRPr lang="zh-CN" altLang="en-US"/>
          </a:p>
          <a:p>
            <a:r>
              <a:rPr lang="zh-CN" altLang="en-US"/>
              <a:t>(x,y)=(1,1)时是先手必败态，下对max(x,y)&gt;1进行归纳</a:t>
            </a:r>
            <a:endParaRPr lang="zh-CN" altLang="en-US"/>
          </a:p>
          <a:p>
            <a:r>
              <a:rPr lang="zh-CN" altLang="en-US"/>
              <a:t>1、当max(x,y)=2时，即(x,y)=(1,2)或（2,1）或（2,2），先手留下一个2分为（1,1），先手获胜。</a:t>
            </a:r>
            <a:endParaRPr lang="zh-CN" altLang="en-US"/>
          </a:p>
          <a:p>
            <a:r>
              <a:rPr lang="zh-CN" altLang="en-US"/>
              <a:t>即当max(x,y)=2时结论成立。</a:t>
            </a:r>
            <a:endParaRPr lang="zh-CN" altLang="en-US"/>
          </a:p>
          <a:p>
            <a:r>
              <a:rPr lang="zh-CN" altLang="en-US"/>
              <a:t>2、假设max(x,y)&lt;k时结论都成立，现证max(x,y)=k时结论成立。</a:t>
            </a:r>
            <a:endParaRPr lang="zh-CN" altLang="en-US"/>
          </a:p>
          <a:p>
            <a:r>
              <a:rPr lang="zh-CN" altLang="en-US"/>
              <a:t>若（x,y)中有一个偶数(设为a)，先手将另一个清空，把偶数a分为两个奇数b和c，由于b、c&lt;a 小于等于 k，即</a:t>
            </a:r>
            <a:endParaRPr lang="zh-CN" altLang="en-US"/>
          </a:p>
          <a:p>
            <a:r>
              <a:rPr lang="zh-CN" altLang="en-US"/>
              <a:t>max(b,c)&lt;k,由假设，在（b,c)位置上后手作为新先手必败，故先手胜。</a:t>
            </a:r>
            <a:endParaRPr lang="zh-CN" altLang="en-US"/>
          </a:p>
          <a:p>
            <a:r>
              <a:rPr lang="zh-CN" altLang="en-US"/>
              <a:t>若(x,y)都为奇数，先手只能保留一个奇数并将其分解为一奇a一偶b,由于max(a,b)&lt;max(x,y)=k,由假设，在（a,b)位</a:t>
            </a:r>
            <a:endParaRPr lang="zh-CN" altLang="en-US"/>
          </a:p>
          <a:p>
            <a:r>
              <a:rPr lang="zh-CN" altLang="en-US"/>
              <a:t>置上后手作为新先手必胜，故先手败。</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威佐夫博弈（WythoffGame）</a:t>
            </a:r>
            <a:endParaRPr lang="zh-CN" altLang="en-US"/>
          </a:p>
        </p:txBody>
      </p:sp>
      <p:sp>
        <p:nvSpPr>
          <p:cNvPr id="3" name="内容占位符 2"/>
          <p:cNvSpPr>
            <a:spLocks noGrp="1"/>
          </p:cNvSpPr>
          <p:nvPr>
            <p:ph idx="1"/>
          </p:nvPr>
        </p:nvSpPr>
        <p:spPr/>
        <p:txBody>
          <a:bodyPr>
            <a:normAutofit fontScale="52500"/>
          </a:bodyPr>
          <a:lstStyle/>
          <a:p>
            <a:pPr eaLnBrk="1" hangingPunct="1"/>
            <a:r>
              <a:rPr dirty="0">
                <a:sym typeface="+mn-ea"/>
              </a:rPr>
              <a:t>有两堆各若</a:t>
            </a:r>
            <a:r>
              <a:rPr dirty="0">
                <a:latin typeface="+mn-lt"/>
                <a:sym typeface="+mn-ea"/>
              </a:rPr>
              <a:t>干个物</a:t>
            </a:r>
            <a:r>
              <a:rPr dirty="0">
                <a:sym typeface="+mn-ea"/>
              </a:rPr>
              <a:t>品，两个人轮流从某一堆或同时从两堆中取同样多的物品，规定每次至少取一个，多者不限，最后取光者得胜。</a:t>
            </a:r>
            <a:endParaRPr lang="zh-CN" altLang="en-US" dirty="0"/>
          </a:p>
          <a:p>
            <a:pPr eaLnBrk="1" hangingPunct="1"/>
            <a:endParaRPr lang="zh-CN" altLang="en-US" dirty="0"/>
          </a:p>
          <a:p>
            <a:pPr eaLnBrk="1" hangingPunct="1"/>
            <a:r>
              <a:rPr dirty="0">
                <a:sym typeface="+mn-ea"/>
              </a:rPr>
              <a:t>核：{(A(k),B(k))|A(k)=mex{A(i),B(i)|i&lt;k},B(k)=A(k)+k}</a:t>
            </a:r>
            <a:endParaRPr dirty="0">
              <a:sym typeface="+mn-ea"/>
            </a:endParaRPr>
          </a:p>
          <a:p>
            <a:pPr eaLnBrk="1" hangingPunct="1"/>
            <a:r>
              <a:rPr dirty="0">
                <a:sym typeface="+mn-ea"/>
              </a:rPr>
              <a:t>如</a:t>
            </a:r>
            <a:r>
              <a:rPr dirty="0">
                <a:latin typeface="+mn-lt"/>
                <a:sym typeface="+mn-ea"/>
              </a:rPr>
              <a:t>果只</a:t>
            </a:r>
            <a:r>
              <a:rPr dirty="0">
                <a:sym typeface="+mn-ea"/>
              </a:rPr>
              <a:t>列出a&lt;=b的必败态的话，前面的一些是(0,0),(1,2),(3,5),(4,7),(6,10),…</a:t>
            </a:r>
            <a:endParaRPr lang="zh-CN" altLang="en-US" dirty="0"/>
          </a:p>
          <a:p>
            <a:pPr eaLnBrk="1" hangingPunct="1"/>
            <a:endParaRPr lang="zh-CN" altLang="en-US" dirty="0"/>
          </a:p>
          <a:p>
            <a:pPr eaLnBrk="1" hangingPunct="1"/>
            <a:r>
              <a:rPr lang="en-US" altLang="zh-CN" dirty="0"/>
              <a:t>#define phi (sqrt(5)+1)/2</a:t>
            </a:r>
            <a:endParaRPr lang="en-US" altLang="zh-CN" dirty="0"/>
          </a:p>
          <a:p>
            <a:pPr eaLnBrk="1" hangingPunct="1"/>
            <a:r>
              <a:rPr lang="en-US" altLang="zh-CN" dirty="0">
                <a:sym typeface="+mn-ea"/>
              </a:rPr>
              <a:t>if(</a:t>
            </a:r>
            <a:r>
              <a:rPr dirty="0">
                <a:sym typeface="+mn-ea"/>
              </a:rPr>
              <a:t>(int)((n-m)*φ)</a:t>
            </a:r>
            <a:r>
              <a:rPr lang="en-US" altLang="zh-CN" dirty="0">
                <a:sym typeface="+mn-ea"/>
              </a:rPr>
              <a:t>=</a:t>
            </a:r>
            <a:r>
              <a:rPr dirty="0">
                <a:sym typeface="+mn-ea"/>
              </a:rPr>
              <a:t>=m</a:t>
            </a:r>
            <a:r>
              <a:rPr lang="en-US" altLang="zh-CN" dirty="0">
                <a:sym typeface="+mn-ea"/>
              </a:rPr>
              <a:t>)puts("NO");</a:t>
            </a:r>
            <a:endParaRPr lang="en-US" altLang="zh-CN" dirty="0">
              <a:sym typeface="+mn-ea"/>
            </a:endParaRPr>
          </a:p>
          <a:p>
            <a:pPr eaLnBrk="1" hangingPunct="1"/>
            <a:r>
              <a:rPr lang="en-US" altLang="zh-CN" dirty="0">
                <a:sym typeface="+mn-ea"/>
              </a:rPr>
              <a:t>else puts("YES");</a:t>
            </a:r>
            <a:endParaRPr lang="en-US" altLang="zh-CN" dirty="0">
              <a:sym typeface="+mn-ea"/>
            </a:endParaRPr>
          </a:p>
          <a:p>
            <a:pPr eaLnBrk="1" hangingPunct="1"/>
            <a:r>
              <a:rPr dirty="0">
                <a:sym typeface="+mn-ea"/>
              </a:rPr>
              <a:t>POJ1067</a:t>
            </a:r>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 funny game</a:t>
            </a:r>
            <a:endParaRPr lang="en-US" altLang="zh-CN"/>
          </a:p>
        </p:txBody>
      </p:sp>
      <p:sp>
        <p:nvSpPr>
          <p:cNvPr id="3" name="内容占位符 2"/>
          <p:cNvSpPr>
            <a:spLocks noGrp="1"/>
          </p:cNvSpPr>
          <p:nvPr>
            <p:ph idx="1"/>
          </p:nvPr>
        </p:nvSpPr>
        <p:spPr/>
        <p:txBody>
          <a:bodyPr>
            <a:normAutofit fontScale="90000" lnSpcReduction="20000"/>
          </a:bodyPr>
          <a:lstStyle/>
          <a:p>
            <a:r>
              <a:rPr lang="zh-CN" altLang="en-US"/>
              <a:t>我们先来看一道题吧</a:t>
            </a:r>
            <a:endParaRPr lang="en-US" altLang="zh-CN"/>
          </a:p>
          <a:p>
            <a:r>
              <a:rPr lang="en-US" altLang="zh-CN"/>
              <a:t>给出N个硬币围成一个圈，然后两个人从这圈硬币中轮流拿1个或</a:t>
            </a:r>
            <a:r>
              <a:rPr>
                <a:ea typeface="宋体" panose="02010600030101010101" pitchFamily="2" charset="-122"/>
              </a:rPr>
              <a:t>相</a:t>
            </a:r>
            <a:r>
              <a:rPr lang="en-US" altLang="zh-CN"/>
              <a:t>邻</a:t>
            </a:r>
            <a:r>
              <a:rPr>
                <a:ea typeface="宋体" panose="02010600030101010101" pitchFamily="2" charset="-122"/>
              </a:rPr>
              <a:t>（严格相邻）</a:t>
            </a:r>
            <a:r>
              <a:rPr lang="en-US" altLang="zh-CN"/>
              <a:t>的2个硬币。直到全部拿完为止，最后一个拿的人为，胜者。</a:t>
            </a:r>
            <a:endParaRPr lang="en-US" altLang="zh-CN"/>
          </a:p>
          <a:p>
            <a:endParaRPr lang="en-US" altLang="zh-CN"/>
          </a:p>
          <a:p>
            <a:endParaRPr lang="en-US" altLang="zh-CN"/>
          </a:p>
          <a:p>
            <a:endParaRPr lang="en-US" altLang="zh-CN"/>
          </a:p>
          <a:p>
            <a:r>
              <a:rPr>
                <a:ea typeface="宋体" panose="02010600030101010101" pitchFamily="2" charset="-122"/>
              </a:rPr>
              <a:t>怎么做呢</a:t>
            </a:r>
            <a:r>
              <a:rPr lang="en-US" altLang="zh-CN">
                <a:ea typeface="宋体" panose="02010600030101010101" pitchFamily="2" charset="-122"/>
              </a:rPr>
              <a:t>…</a:t>
            </a:r>
            <a:r>
              <a:rPr>
                <a:ea typeface="宋体" panose="02010600030101010101" pitchFamily="2" charset="-122"/>
              </a:rPr>
              <a:t>？</a:t>
            </a:r>
            <a:endParaRPr>
              <a:ea typeface="宋体" panose="02010600030101010101" pitchFamily="2" charset="-122"/>
            </a:endParaRPr>
          </a:p>
          <a:p>
            <a:endParaRPr lang="en-US" altLang="zh-CN"/>
          </a:p>
        </p:txBody>
      </p:sp>
      <p:pic>
        <p:nvPicPr>
          <p:cNvPr id="4" name="图片 3" descr="2484_1"/>
          <p:cNvPicPr>
            <a:picLocks noChangeAspect="1"/>
          </p:cNvPicPr>
          <p:nvPr/>
        </p:nvPicPr>
        <p:blipFill>
          <a:blip r:embed="rId1"/>
          <a:stretch>
            <a:fillRect/>
          </a:stretch>
        </p:blipFill>
        <p:spPr>
          <a:xfrm>
            <a:off x="848676" y="3209698"/>
            <a:ext cx="907104" cy="8511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Wythoff</a:t>
            </a:r>
            <a:r>
              <a:rPr lang="zh-CN" altLang="en-US">
                <a:sym typeface="+mn-ea"/>
              </a:rPr>
              <a:t>博弈证明</a:t>
            </a:r>
            <a:endParaRPr lang="zh-CN" altLang="en-US"/>
          </a:p>
        </p:txBody>
      </p:sp>
      <p:sp>
        <p:nvSpPr>
          <p:cNvPr id="3" name="内容占位符 2"/>
          <p:cNvSpPr>
            <a:spLocks noGrp="1"/>
          </p:cNvSpPr>
          <p:nvPr>
            <p:ph idx="1"/>
          </p:nvPr>
        </p:nvSpPr>
        <p:spPr/>
        <p:txBody>
          <a:bodyPr/>
          <a:lstStyle/>
          <a:p>
            <a:r>
              <a:rPr dirty="0">
                <a:ea typeface="宋体" panose="02010600030101010101" pitchFamily="2" charset="-122"/>
                <a:sym typeface="+mn-ea"/>
              </a:rPr>
              <a:t>我们将第一堆个数为</a:t>
            </a:r>
            <a:r>
              <a:rPr lang="en-US" altLang="zh-CN" dirty="0">
                <a:ea typeface="宋体" panose="02010600030101010101" pitchFamily="2" charset="-122"/>
                <a:sym typeface="+mn-ea"/>
              </a:rPr>
              <a:t>a</a:t>
            </a:r>
            <a:r>
              <a:rPr dirty="0">
                <a:ea typeface="宋体" panose="02010600030101010101" pitchFamily="2" charset="-122"/>
                <a:sym typeface="+mn-ea"/>
              </a:rPr>
              <a:t>，第二堆个数为</a:t>
            </a:r>
            <a:r>
              <a:rPr lang="en-US" altLang="zh-CN" dirty="0">
                <a:ea typeface="宋体" panose="02010600030101010101" pitchFamily="2" charset="-122"/>
                <a:sym typeface="+mn-ea"/>
              </a:rPr>
              <a:t>b</a:t>
            </a:r>
            <a:r>
              <a:rPr dirty="0">
                <a:ea typeface="宋体" panose="02010600030101010101" pitchFamily="2" charset="-122"/>
                <a:sym typeface="+mn-ea"/>
              </a:rPr>
              <a:t>的状态称为</a:t>
            </a:r>
            <a:r>
              <a:rPr lang="en-US" altLang="zh-CN" dirty="0">
                <a:ea typeface="宋体" panose="02010600030101010101" pitchFamily="2" charset="-122"/>
                <a:sym typeface="+mn-ea"/>
              </a:rPr>
              <a:t>(</a:t>
            </a:r>
            <a:r>
              <a:rPr lang="en-US" altLang="zh-CN" dirty="0" err="1">
                <a:ea typeface="宋体" panose="02010600030101010101" pitchFamily="2" charset="-122"/>
                <a:sym typeface="+mn-ea"/>
              </a:rPr>
              <a:t>a,b</a:t>
            </a:r>
            <a:r>
              <a:rPr lang="en-US" altLang="zh-CN" dirty="0">
                <a:ea typeface="宋体" panose="02010600030101010101" pitchFamily="2" charset="-122"/>
                <a:sym typeface="+mn-ea"/>
              </a:rPr>
              <a:t>);</a:t>
            </a:r>
            <a:endParaRPr lang="en-US" altLang="zh-CN" dirty="0">
              <a:ea typeface="宋体" panose="02010600030101010101" pitchFamily="2" charset="-122"/>
              <a:sym typeface="+mn-ea"/>
            </a:endParaRPr>
          </a:p>
          <a:p>
            <a:r>
              <a:rPr dirty="0">
                <a:sym typeface="+mn-ea"/>
              </a:rPr>
              <a:t>定理零：</a:t>
            </a:r>
            <a:endParaRPr lang="zh-CN" altLang="en-US" dirty="0"/>
          </a:p>
          <a:p>
            <a:r>
              <a:rPr lang="en-US" altLang="zh-CN" dirty="0">
                <a:sym typeface="+mn-ea"/>
              </a:rPr>
              <a:t>(</a:t>
            </a:r>
            <a:r>
              <a:rPr lang="en-US" altLang="zh-CN" dirty="0" err="1">
                <a:sym typeface="+mn-ea"/>
              </a:rPr>
              <a:t>a,b</a:t>
            </a:r>
            <a:r>
              <a:rPr lang="en-US" altLang="zh-CN" dirty="0">
                <a:sym typeface="+mn-ea"/>
              </a:rPr>
              <a:t>)</a:t>
            </a:r>
            <a:r>
              <a:rPr dirty="0">
                <a:sym typeface="+mn-ea"/>
              </a:rPr>
              <a:t>与</a:t>
            </a:r>
            <a:r>
              <a:rPr lang="en-US" altLang="zh-CN" dirty="0">
                <a:sym typeface="+mn-ea"/>
              </a:rPr>
              <a:t>(</a:t>
            </a:r>
            <a:r>
              <a:rPr lang="en-US" altLang="zh-CN" dirty="0" err="1">
                <a:sym typeface="+mn-ea"/>
              </a:rPr>
              <a:t>b,a</a:t>
            </a:r>
            <a:r>
              <a:rPr lang="en-US" altLang="zh-CN" dirty="0">
                <a:sym typeface="+mn-ea"/>
              </a:rPr>
              <a:t>)</a:t>
            </a:r>
            <a:r>
              <a:rPr dirty="0">
                <a:sym typeface="+mn-ea"/>
              </a:rPr>
              <a:t>等价，于是接下来默认</a:t>
            </a:r>
            <a:r>
              <a:rPr lang="en-US" altLang="zh-CN" dirty="0">
                <a:sym typeface="+mn-ea"/>
              </a:rPr>
              <a:t>(a&lt;b);</a:t>
            </a:r>
            <a:endParaRPr lang="en-US" altLang="zh-CN"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ym typeface="+mn-ea"/>
              </a:rPr>
              <a:t>Wythoff</a:t>
            </a:r>
            <a:r>
              <a:rPr lang="zh-CN" altLang="en-US" dirty="0">
                <a:sym typeface="+mn-ea"/>
              </a:rPr>
              <a:t>博弈证明</a:t>
            </a:r>
            <a:endParaRPr lang="zh-CN" altLang="en-US" dirty="0"/>
          </a:p>
        </p:txBody>
      </p:sp>
      <p:sp>
        <p:nvSpPr>
          <p:cNvPr id="3" name="内容占位符 2"/>
          <p:cNvSpPr>
            <a:spLocks noGrp="1"/>
          </p:cNvSpPr>
          <p:nvPr>
            <p:ph idx="1"/>
          </p:nvPr>
        </p:nvSpPr>
        <p:spPr/>
        <p:txBody>
          <a:bodyPr/>
          <a:lstStyle/>
          <a:p>
            <a:r>
              <a:rPr dirty="0">
                <a:sym typeface="+mn-ea"/>
              </a:rPr>
              <a:t>定理一：若</a:t>
            </a:r>
            <a:r>
              <a:rPr lang="en-US" altLang="zh-CN" dirty="0">
                <a:sym typeface="+mn-ea"/>
              </a:rPr>
              <a:t>(</a:t>
            </a:r>
            <a:r>
              <a:rPr lang="en-US" altLang="zh-CN" dirty="0" err="1">
                <a:sym typeface="+mn-ea"/>
              </a:rPr>
              <a:t>a,b</a:t>
            </a:r>
            <a:r>
              <a:rPr lang="en-US" altLang="zh-CN" dirty="0">
                <a:sym typeface="+mn-ea"/>
              </a:rPr>
              <a:t>)</a:t>
            </a:r>
            <a:r>
              <a:rPr dirty="0">
                <a:sym typeface="+mn-ea"/>
              </a:rPr>
              <a:t>为核，那么</a:t>
            </a:r>
            <a:r>
              <a:rPr lang="en-US" altLang="zh-CN" dirty="0">
                <a:sym typeface="+mn-ea"/>
              </a:rPr>
              <a:t>(</a:t>
            </a:r>
            <a:r>
              <a:rPr lang="en-US" altLang="zh-CN" dirty="0" err="1">
                <a:sym typeface="+mn-ea"/>
              </a:rPr>
              <a:t>a,i</a:t>
            </a:r>
            <a:r>
              <a:rPr lang="en-US" altLang="zh-CN" dirty="0">
                <a:sym typeface="+mn-ea"/>
              </a:rPr>
              <a:t>)(</a:t>
            </a:r>
            <a:r>
              <a:rPr lang="en-US" altLang="zh-CN" dirty="0" err="1">
                <a:sym typeface="+mn-ea"/>
              </a:rPr>
              <a:t>i</a:t>
            </a:r>
            <a:r>
              <a:rPr lang="en-US" altLang="zh-CN" dirty="0">
                <a:sym typeface="+mn-ea"/>
              </a:rPr>
              <a:t>!=b),(</a:t>
            </a:r>
            <a:r>
              <a:rPr lang="en-US" altLang="zh-CN" dirty="0" err="1">
                <a:sym typeface="+mn-ea"/>
              </a:rPr>
              <a:t>i,b</a:t>
            </a:r>
            <a:r>
              <a:rPr lang="en-US" altLang="zh-CN" dirty="0">
                <a:sym typeface="+mn-ea"/>
              </a:rPr>
              <a:t>)(</a:t>
            </a:r>
            <a:r>
              <a:rPr lang="en-US" altLang="zh-CN" dirty="0" err="1">
                <a:sym typeface="+mn-ea"/>
              </a:rPr>
              <a:t>i</a:t>
            </a:r>
            <a:r>
              <a:rPr lang="en-US" altLang="zh-CN" dirty="0">
                <a:sym typeface="+mn-ea"/>
              </a:rPr>
              <a:t>!=a)</a:t>
            </a:r>
            <a:r>
              <a:rPr dirty="0">
                <a:sym typeface="+mn-ea"/>
              </a:rPr>
              <a:t>为非核</a:t>
            </a:r>
            <a:endParaRPr lang="zh-CN" altLang="en-US" dirty="0"/>
          </a:p>
          <a:p>
            <a:r>
              <a:rPr dirty="0">
                <a:sym typeface="+mn-ea"/>
              </a:rPr>
              <a:t>证明：</a:t>
            </a:r>
            <a:endParaRPr lang="zh-CN" altLang="en-US" dirty="0"/>
          </a:p>
          <a:p>
            <a:r>
              <a:rPr lang="en-US" altLang="zh-CN" dirty="0">
                <a:sym typeface="+mn-ea"/>
              </a:rPr>
              <a:t>1</a:t>
            </a:r>
            <a:r>
              <a:rPr dirty="0">
                <a:sym typeface="+mn-ea"/>
              </a:rPr>
              <a:t>：当</a:t>
            </a:r>
            <a:r>
              <a:rPr lang="en-US" altLang="zh-CN" dirty="0" err="1">
                <a:sym typeface="+mn-ea"/>
              </a:rPr>
              <a:t>i</a:t>
            </a:r>
            <a:r>
              <a:rPr lang="en-US" altLang="zh-CN" dirty="0">
                <a:sym typeface="+mn-ea"/>
              </a:rPr>
              <a:t>&gt;b</a:t>
            </a:r>
            <a:r>
              <a:rPr dirty="0">
                <a:sym typeface="+mn-ea"/>
              </a:rPr>
              <a:t>时显然。</a:t>
            </a:r>
            <a:endParaRPr lang="zh-CN" altLang="en-US" dirty="0"/>
          </a:p>
          <a:p>
            <a:r>
              <a:rPr lang="en-US" altLang="zh-CN" dirty="0">
                <a:sym typeface="+mn-ea"/>
              </a:rPr>
              <a:t>2</a:t>
            </a:r>
            <a:r>
              <a:rPr dirty="0">
                <a:sym typeface="+mn-ea"/>
              </a:rPr>
              <a:t>：当</a:t>
            </a:r>
            <a:r>
              <a:rPr lang="en-US" altLang="zh-CN" dirty="0" err="1">
                <a:sym typeface="+mn-ea"/>
              </a:rPr>
              <a:t>i</a:t>
            </a:r>
            <a:r>
              <a:rPr lang="en-US" altLang="zh-CN" dirty="0">
                <a:sym typeface="+mn-ea"/>
              </a:rPr>
              <a:t>&lt;b</a:t>
            </a:r>
            <a:r>
              <a:rPr dirty="0">
                <a:sym typeface="+mn-ea"/>
              </a:rPr>
              <a:t>时，若</a:t>
            </a:r>
            <a:r>
              <a:rPr lang="en-US" altLang="zh-CN" dirty="0">
                <a:sym typeface="+mn-ea"/>
              </a:rPr>
              <a:t>(</a:t>
            </a:r>
            <a:r>
              <a:rPr lang="en-US" altLang="zh-CN" dirty="0" err="1">
                <a:sym typeface="+mn-ea"/>
              </a:rPr>
              <a:t>a,i</a:t>
            </a:r>
            <a:r>
              <a:rPr lang="en-US" altLang="zh-CN" dirty="0">
                <a:sym typeface="+mn-ea"/>
              </a:rPr>
              <a:t>)</a:t>
            </a:r>
            <a:r>
              <a:rPr dirty="0">
                <a:sym typeface="+mn-ea"/>
              </a:rPr>
              <a:t>为核，那么</a:t>
            </a:r>
            <a:r>
              <a:rPr lang="en-US" altLang="zh-CN" dirty="0">
                <a:sym typeface="+mn-ea"/>
              </a:rPr>
              <a:t>(</a:t>
            </a:r>
            <a:r>
              <a:rPr lang="en-US" altLang="zh-CN" dirty="0" err="1">
                <a:sym typeface="+mn-ea"/>
              </a:rPr>
              <a:t>a,b</a:t>
            </a:r>
            <a:r>
              <a:rPr lang="en-US" altLang="zh-CN" dirty="0">
                <a:sym typeface="+mn-ea"/>
              </a:rPr>
              <a:t>)</a:t>
            </a:r>
            <a:r>
              <a:rPr dirty="0">
                <a:sym typeface="+mn-ea"/>
              </a:rPr>
              <a:t>应为非核，矛盾。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Wythoff</a:t>
            </a:r>
            <a:r>
              <a:rPr lang="zh-CN" altLang="en-US">
                <a:sym typeface="+mn-ea"/>
              </a:rPr>
              <a:t>博弈证明</a:t>
            </a:r>
            <a:endParaRPr lang="zh-CN" altLang="en-US"/>
          </a:p>
        </p:txBody>
      </p:sp>
      <p:sp>
        <p:nvSpPr>
          <p:cNvPr id="3" name="内容占位符 2"/>
          <p:cNvSpPr>
            <a:spLocks noGrp="1"/>
          </p:cNvSpPr>
          <p:nvPr>
            <p:ph idx="1"/>
          </p:nvPr>
        </p:nvSpPr>
        <p:spPr/>
        <p:txBody>
          <a:bodyPr/>
          <a:lstStyle/>
          <a:p>
            <a:r>
              <a:rPr>
                <a:sym typeface="+mn-ea"/>
              </a:rPr>
              <a:t>定理二：若</a:t>
            </a:r>
            <a:r>
              <a:rPr lang="en-US" altLang="zh-CN">
                <a:sym typeface="+mn-ea"/>
              </a:rPr>
              <a:t>(a,b)</a:t>
            </a:r>
            <a:r>
              <a:rPr>
                <a:sym typeface="+mn-ea"/>
              </a:rPr>
              <a:t>为核，则</a:t>
            </a:r>
            <a:r>
              <a:rPr lang="en-US" altLang="zh-CN">
                <a:sym typeface="+mn-ea"/>
              </a:rPr>
              <a:t>(a+d,b+d)</a:t>
            </a:r>
            <a:r>
              <a:rPr>
                <a:sym typeface="+mn-ea"/>
              </a:rPr>
              <a:t>为非核。</a:t>
            </a:r>
            <a:endParaRPr lang="zh-CN" altLang="en-US"/>
          </a:p>
          <a:p>
            <a:r>
              <a:rPr>
                <a:sym typeface="+mn-ea"/>
              </a:rPr>
              <a:t>证明：同定理一</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ym typeface="+mn-ea"/>
              </a:rPr>
              <a:t>Wythoff</a:t>
            </a:r>
            <a:r>
              <a:rPr lang="zh-CN" altLang="en-US" dirty="0">
                <a:sym typeface="+mn-ea"/>
              </a:rPr>
              <a:t>博弈证明</a:t>
            </a:r>
            <a:endParaRPr lang="zh-CN" altLang="en-US" dirty="0"/>
          </a:p>
        </p:txBody>
      </p:sp>
      <p:sp>
        <p:nvSpPr>
          <p:cNvPr id="3" name="内容占位符 2"/>
          <p:cNvSpPr>
            <a:spLocks noGrp="1"/>
          </p:cNvSpPr>
          <p:nvPr>
            <p:ph idx="1"/>
          </p:nvPr>
        </p:nvSpPr>
        <p:spPr/>
        <p:txBody>
          <a:bodyPr>
            <a:normAutofit fontScale="70000"/>
          </a:bodyPr>
          <a:lstStyle/>
          <a:p>
            <a:r>
              <a:rPr dirty="0">
                <a:sym typeface="+mn-ea"/>
              </a:rPr>
              <a:t>定理三：所有核中，</a:t>
            </a:r>
            <a:r>
              <a:rPr dirty="0" smtClean="0">
                <a:sym typeface="+mn-ea"/>
              </a:rPr>
              <a:t>每个数字出现且仅出现一次。</a:t>
            </a:r>
            <a:endParaRPr lang="zh-CN" altLang="en-US" dirty="0"/>
          </a:p>
          <a:p>
            <a:r>
              <a:rPr dirty="0">
                <a:sym typeface="+mn-ea"/>
              </a:rPr>
              <a:t>证明</a:t>
            </a:r>
            <a:r>
              <a:rPr dirty="0" smtClean="0">
                <a:sym typeface="+mn-ea"/>
              </a:rPr>
              <a:t>：</a:t>
            </a:r>
            <a:endParaRPr lang="zh-CN" altLang="en-US" dirty="0"/>
          </a:p>
          <a:p>
            <a:r>
              <a:rPr dirty="0">
                <a:sym typeface="+mn-ea"/>
              </a:rPr>
              <a:t>首先所有核的二元组中两个数字不同（否则为非核）。若存在一个数出现两次，不妨设为</a:t>
            </a:r>
            <a:r>
              <a:rPr lang="en-US" altLang="zh-CN" dirty="0">
                <a:sym typeface="+mn-ea"/>
              </a:rPr>
              <a:t>(</a:t>
            </a:r>
            <a:r>
              <a:rPr lang="en-US" altLang="zh-CN" dirty="0" err="1">
                <a:sym typeface="+mn-ea"/>
              </a:rPr>
              <a:t>a,i</a:t>
            </a:r>
            <a:r>
              <a:rPr lang="en-US" altLang="zh-CN" dirty="0">
                <a:sym typeface="+mn-ea"/>
              </a:rPr>
              <a:t>),(</a:t>
            </a:r>
            <a:r>
              <a:rPr lang="en-US" altLang="zh-CN" dirty="0" err="1">
                <a:sym typeface="+mn-ea"/>
              </a:rPr>
              <a:t>a,j</a:t>
            </a:r>
            <a:r>
              <a:rPr lang="en-US" altLang="zh-CN" dirty="0">
                <a:sym typeface="+mn-ea"/>
              </a:rPr>
              <a:t>)(</a:t>
            </a:r>
            <a:r>
              <a:rPr lang="en-US" altLang="zh-CN" dirty="0" err="1">
                <a:sym typeface="+mn-ea"/>
              </a:rPr>
              <a:t>i</a:t>
            </a:r>
            <a:r>
              <a:rPr lang="en-US" altLang="zh-CN" dirty="0">
                <a:sym typeface="+mn-ea"/>
              </a:rPr>
              <a:t>&lt;j)</a:t>
            </a:r>
            <a:r>
              <a:rPr dirty="0">
                <a:sym typeface="+mn-ea"/>
              </a:rPr>
              <a:t>，则</a:t>
            </a:r>
            <a:r>
              <a:rPr lang="en-US" altLang="zh-CN" dirty="0">
                <a:sym typeface="+mn-ea"/>
              </a:rPr>
              <a:t>(</a:t>
            </a:r>
            <a:r>
              <a:rPr lang="en-US" altLang="zh-CN" dirty="0" err="1">
                <a:sym typeface="+mn-ea"/>
              </a:rPr>
              <a:t>a,i</a:t>
            </a:r>
            <a:r>
              <a:rPr lang="en-US" altLang="zh-CN" dirty="0">
                <a:sym typeface="+mn-ea"/>
              </a:rPr>
              <a:t>)</a:t>
            </a:r>
            <a:r>
              <a:rPr dirty="0">
                <a:sym typeface="+mn-ea"/>
              </a:rPr>
              <a:t>为</a:t>
            </a:r>
            <a:r>
              <a:rPr lang="en-US" altLang="zh-CN" dirty="0">
                <a:sym typeface="+mn-ea"/>
              </a:rPr>
              <a:t>(</a:t>
            </a:r>
            <a:r>
              <a:rPr lang="en-US" altLang="zh-CN" dirty="0" err="1">
                <a:sym typeface="+mn-ea"/>
              </a:rPr>
              <a:t>a,j</a:t>
            </a:r>
            <a:r>
              <a:rPr lang="en-US" altLang="zh-CN" dirty="0">
                <a:sym typeface="+mn-ea"/>
              </a:rPr>
              <a:t>)</a:t>
            </a:r>
            <a:r>
              <a:rPr dirty="0">
                <a:sym typeface="+mn-ea"/>
              </a:rPr>
              <a:t>的后继状态，核与核间不能有边，矛盾。</a:t>
            </a:r>
            <a:endParaRPr lang="zh-CN" altLang="en-US" dirty="0"/>
          </a:p>
          <a:p>
            <a:r>
              <a:rPr altLang="en-US" dirty="0" smtClean="0"/>
              <a:t>其次，若存在某个数</a:t>
            </a:r>
            <a:r>
              <a:rPr lang="en-US" altLang="zh-CN" dirty="0" smtClean="0"/>
              <a:t>a</a:t>
            </a:r>
            <a:r>
              <a:rPr dirty="0" smtClean="0"/>
              <a:t>未出现过，即任意</a:t>
            </a:r>
            <a:r>
              <a:rPr lang="en-US" dirty="0" smtClean="0"/>
              <a:t>(</a:t>
            </a:r>
            <a:r>
              <a:rPr lang="en-US" dirty="0" err="1" smtClean="0"/>
              <a:t>a,i</a:t>
            </a:r>
            <a:r>
              <a:rPr lang="en-US" dirty="0" smtClean="0"/>
              <a:t>)</a:t>
            </a:r>
            <a:r>
              <a:rPr dirty="0" smtClean="0"/>
              <a:t>为非核。又因为全部</a:t>
            </a:r>
            <a:r>
              <a:rPr lang="en-US" dirty="0" smtClean="0"/>
              <a:t>(</a:t>
            </a:r>
            <a:r>
              <a:rPr lang="en-US" dirty="0" err="1" smtClean="0"/>
              <a:t>a,i</a:t>
            </a:r>
            <a:r>
              <a:rPr lang="en-US" dirty="0" smtClean="0"/>
              <a:t>)</a:t>
            </a:r>
            <a:r>
              <a:rPr dirty="0" smtClean="0"/>
              <a:t>的后继状态为</a:t>
            </a:r>
            <a:r>
              <a:rPr lang="en-US" dirty="0" smtClean="0"/>
              <a:t>(</a:t>
            </a:r>
            <a:r>
              <a:rPr lang="en-US" dirty="0" err="1" smtClean="0"/>
              <a:t>x,y</a:t>
            </a:r>
            <a:r>
              <a:rPr lang="en-US" dirty="0" smtClean="0"/>
              <a:t>) (x&lt;=a)</a:t>
            </a:r>
            <a:r>
              <a:rPr dirty="0" smtClean="0"/>
              <a:t>，故其中核的总数量</a:t>
            </a:r>
            <a:r>
              <a:rPr lang="en-US" dirty="0" smtClean="0"/>
              <a:t>&lt;=a</a:t>
            </a:r>
            <a:r>
              <a:rPr dirty="0" smtClean="0"/>
              <a:t>，且一个核至多成为两个状态的后继，所以不成立。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ym typeface="+mn-ea"/>
              </a:rPr>
              <a:t>Wythoff</a:t>
            </a:r>
            <a:r>
              <a:rPr lang="zh-CN" altLang="en-US" dirty="0">
                <a:sym typeface="+mn-ea"/>
              </a:rPr>
              <a:t>博弈证明</a:t>
            </a:r>
            <a:endParaRPr lang="zh-CN" altLang="en-US" dirty="0"/>
          </a:p>
        </p:txBody>
      </p:sp>
      <p:sp>
        <p:nvSpPr>
          <p:cNvPr id="3" name="内容占位符 2"/>
          <p:cNvSpPr>
            <a:spLocks noGrp="1"/>
          </p:cNvSpPr>
          <p:nvPr>
            <p:ph idx="1"/>
          </p:nvPr>
        </p:nvSpPr>
        <p:spPr/>
        <p:txBody>
          <a:bodyPr/>
          <a:lstStyle/>
          <a:p>
            <a:r>
              <a:rPr dirty="0">
                <a:sym typeface="+mn-ea"/>
              </a:rPr>
              <a:t>定理四：我们将所有核按照第一关键字排序，则对于第</a:t>
            </a:r>
            <a:r>
              <a:rPr lang="en-US" altLang="zh-CN" dirty="0" err="1">
                <a:sym typeface="+mn-ea"/>
              </a:rPr>
              <a:t>i</a:t>
            </a:r>
            <a:r>
              <a:rPr dirty="0">
                <a:sym typeface="+mn-ea"/>
              </a:rPr>
              <a:t>个核，</a:t>
            </a:r>
            <a:r>
              <a:rPr lang="en-US" altLang="zh-CN" dirty="0">
                <a:sym typeface="+mn-ea"/>
              </a:rPr>
              <a:t>a[</a:t>
            </a:r>
            <a:r>
              <a:rPr lang="en-US" altLang="zh-CN" dirty="0" err="1">
                <a:sym typeface="+mn-ea"/>
              </a:rPr>
              <a:t>i</a:t>
            </a:r>
            <a:r>
              <a:rPr lang="en-US" altLang="zh-CN" dirty="0">
                <a:sym typeface="+mn-ea"/>
              </a:rPr>
              <a:t>].x&gt;=</a:t>
            </a:r>
            <a:r>
              <a:rPr lang="en-US" altLang="zh-CN" dirty="0" err="1">
                <a:sym typeface="+mn-ea"/>
              </a:rPr>
              <a:t>mex</a:t>
            </a:r>
            <a:r>
              <a:rPr lang="en-US" altLang="zh-CN" dirty="0">
                <a:sym typeface="+mn-ea"/>
              </a:rPr>
              <a:t>(a[j].</a:t>
            </a:r>
            <a:r>
              <a:rPr lang="en-US" altLang="zh-CN" dirty="0" err="1">
                <a:sym typeface="+mn-ea"/>
              </a:rPr>
              <a:t>x,a</a:t>
            </a:r>
            <a:r>
              <a:rPr lang="en-US" altLang="zh-CN" dirty="0">
                <a:sym typeface="+mn-ea"/>
              </a:rPr>
              <a:t>[j].y)(0&lt;j&lt;</a:t>
            </a:r>
            <a:r>
              <a:rPr lang="en-US" altLang="zh-CN" dirty="0" err="1">
                <a:sym typeface="+mn-ea"/>
              </a:rPr>
              <a:t>i</a:t>
            </a:r>
            <a:r>
              <a:rPr lang="en-US" altLang="zh-CN" dirty="0">
                <a:sym typeface="+mn-ea"/>
              </a:rPr>
              <a:t>)</a:t>
            </a:r>
            <a:endParaRPr lang="en-US" altLang="zh-CN" dirty="0"/>
          </a:p>
          <a:p>
            <a:r>
              <a:rPr dirty="0">
                <a:sym typeface="+mn-ea"/>
              </a:rPr>
              <a:t>证明：</a:t>
            </a:r>
            <a:endParaRPr lang="zh-CN" altLang="en-US" dirty="0"/>
          </a:p>
          <a:p>
            <a:r>
              <a:rPr dirty="0">
                <a:sym typeface="+mn-ea"/>
              </a:rPr>
              <a:t>由定理三</a:t>
            </a:r>
            <a:r>
              <a:rPr lang="en-US" altLang="zh-CN" dirty="0">
                <a:sym typeface="+mn-ea"/>
              </a:rPr>
              <a:t>&amp;&amp;(a[</a:t>
            </a:r>
            <a:r>
              <a:rPr lang="en-US" altLang="zh-CN" dirty="0" err="1">
                <a:sym typeface="+mn-ea"/>
              </a:rPr>
              <a:t>i</a:t>
            </a:r>
            <a:r>
              <a:rPr lang="en-US" altLang="zh-CN" dirty="0">
                <a:sym typeface="+mn-ea"/>
              </a:rPr>
              <a:t>].x&lt;a[</a:t>
            </a:r>
            <a:r>
              <a:rPr lang="en-US" altLang="zh-CN" dirty="0" err="1">
                <a:sym typeface="+mn-ea"/>
              </a:rPr>
              <a:t>i</a:t>
            </a:r>
            <a:r>
              <a:rPr lang="en-US" altLang="zh-CN" dirty="0">
                <a:sym typeface="+mn-ea"/>
              </a:rPr>
              <a:t>].y)</a:t>
            </a:r>
            <a:r>
              <a:rPr dirty="0">
                <a:sym typeface="+mn-ea"/>
              </a:rPr>
              <a:t>显然</a:t>
            </a:r>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ym typeface="+mn-ea"/>
              </a:rPr>
              <a:t>Wythoff</a:t>
            </a:r>
            <a:r>
              <a:rPr lang="zh-CN" altLang="en-US" dirty="0">
                <a:sym typeface="+mn-ea"/>
              </a:rPr>
              <a:t>博弈证明</a:t>
            </a:r>
            <a:endParaRPr lang="zh-CN" altLang="en-US" dirty="0"/>
          </a:p>
        </p:txBody>
      </p:sp>
      <p:sp>
        <p:nvSpPr>
          <p:cNvPr id="3" name="内容占位符 2"/>
          <p:cNvSpPr>
            <a:spLocks noGrp="1"/>
          </p:cNvSpPr>
          <p:nvPr>
            <p:ph idx="1"/>
          </p:nvPr>
        </p:nvSpPr>
        <p:spPr/>
        <p:txBody>
          <a:bodyPr>
            <a:normAutofit fontScale="70000"/>
          </a:bodyPr>
          <a:lstStyle/>
          <a:p>
            <a:r>
              <a:rPr dirty="0">
                <a:sym typeface="+mn-ea"/>
              </a:rPr>
              <a:t>定理五：当</a:t>
            </a:r>
            <a:r>
              <a:rPr lang="en-US" altLang="zh-CN" dirty="0">
                <a:sym typeface="+mn-ea"/>
              </a:rPr>
              <a:t>a[</a:t>
            </a:r>
            <a:r>
              <a:rPr lang="en-US" altLang="zh-CN" dirty="0" err="1">
                <a:sym typeface="+mn-ea"/>
              </a:rPr>
              <a:t>i</a:t>
            </a:r>
            <a:r>
              <a:rPr lang="en-US" altLang="zh-CN" dirty="0">
                <a:sym typeface="+mn-ea"/>
              </a:rPr>
              <a:t>].x=</a:t>
            </a:r>
            <a:r>
              <a:rPr lang="en-US" altLang="zh-CN" dirty="0" err="1">
                <a:sym typeface="+mn-ea"/>
              </a:rPr>
              <a:t>mex</a:t>
            </a:r>
            <a:r>
              <a:rPr lang="en-US" altLang="zh-CN" dirty="0">
                <a:sym typeface="+mn-ea"/>
              </a:rPr>
              <a:t>{a[j].</a:t>
            </a:r>
            <a:r>
              <a:rPr lang="en-US" altLang="zh-CN" dirty="0" err="1">
                <a:sym typeface="+mn-ea"/>
              </a:rPr>
              <a:t>x,a</a:t>
            </a:r>
            <a:r>
              <a:rPr lang="en-US" altLang="zh-CN" dirty="0">
                <a:sym typeface="+mn-ea"/>
              </a:rPr>
              <a:t>[j].y}(0&lt;j&lt;</a:t>
            </a:r>
            <a:r>
              <a:rPr lang="en-US" altLang="zh-CN" dirty="0" err="1">
                <a:sym typeface="+mn-ea"/>
              </a:rPr>
              <a:t>i</a:t>
            </a:r>
            <a:r>
              <a:rPr lang="en-US" altLang="zh-CN" dirty="0">
                <a:sym typeface="+mn-ea"/>
              </a:rPr>
              <a:t>)</a:t>
            </a:r>
            <a:r>
              <a:rPr dirty="0">
                <a:ea typeface="宋体" panose="02010600030101010101" pitchFamily="2" charset="-122"/>
                <a:sym typeface="+mn-ea"/>
              </a:rPr>
              <a:t>时，</a:t>
            </a:r>
            <a:r>
              <a:rPr lang="en-US" altLang="zh-CN" dirty="0">
                <a:sym typeface="+mn-ea"/>
              </a:rPr>
              <a:t>a[</a:t>
            </a:r>
            <a:r>
              <a:rPr lang="en-US" altLang="zh-CN" dirty="0" err="1">
                <a:sym typeface="+mn-ea"/>
              </a:rPr>
              <a:t>i</a:t>
            </a:r>
            <a:r>
              <a:rPr lang="en-US" altLang="zh-CN" dirty="0">
                <a:sym typeface="+mn-ea"/>
              </a:rPr>
              <a:t>].y=a[</a:t>
            </a:r>
            <a:r>
              <a:rPr lang="en-US" altLang="zh-CN" dirty="0" err="1">
                <a:sym typeface="+mn-ea"/>
              </a:rPr>
              <a:t>i</a:t>
            </a:r>
            <a:r>
              <a:rPr lang="en-US" altLang="zh-CN" dirty="0">
                <a:sym typeface="+mn-ea"/>
              </a:rPr>
              <a:t>].</a:t>
            </a:r>
            <a:r>
              <a:rPr lang="en-US" altLang="zh-CN" dirty="0" err="1">
                <a:sym typeface="+mn-ea"/>
              </a:rPr>
              <a:t>x+i</a:t>
            </a:r>
            <a:r>
              <a:rPr dirty="0">
                <a:ea typeface="宋体" panose="02010600030101010101" pitchFamily="2" charset="-122"/>
                <a:sym typeface="+mn-ea"/>
              </a:rPr>
              <a:t>是核</a:t>
            </a:r>
            <a:r>
              <a:rPr lang="en-US" altLang="zh-CN" dirty="0">
                <a:sym typeface="+mn-ea"/>
              </a:rPr>
              <a:t>;</a:t>
            </a:r>
            <a:endParaRPr lang="en-US" altLang="zh-CN" dirty="0"/>
          </a:p>
          <a:p>
            <a:r>
              <a:rPr dirty="0">
                <a:sym typeface="+mn-ea"/>
              </a:rPr>
              <a:t>证明：由数学归纳法证明</a:t>
            </a:r>
            <a:endParaRPr lang="zh-CN" altLang="en-US" dirty="0"/>
          </a:p>
          <a:p>
            <a:r>
              <a:rPr dirty="0">
                <a:sym typeface="+mn-ea"/>
              </a:rPr>
              <a:t>首先当</a:t>
            </a:r>
            <a:r>
              <a:rPr lang="en-US" altLang="zh-CN" dirty="0" err="1">
                <a:sym typeface="+mn-ea"/>
              </a:rPr>
              <a:t>i</a:t>
            </a:r>
            <a:r>
              <a:rPr lang="en-US" altLang="zh-CN" dirty="0">
                <a:sym typeface="+mn-ea"/>
              </a:rPr>
              <a:t>==1</a:t>
            </a:r>
            <a:r>
              <a:rPr dirty="0">
                <a:sym typeface="+mn-ea"/>
              </a:rPr>
              <a:t>的时候，</a:t>
            </a:r>
            <a:r>
              <a:rPr lang="en-US" altLang="zh-CN" dirty="0">
                <a:sym typeface="+mn-ea"/>
              </a:rPr>
              <a:t>(1,2)</a:t>
            </a:r>
            <a:r>
              <a:rPr dirty="0">
                <a:sym typeface="+mn-ea"/>
              </a:rPr>
              <a:t>显然。</a:t>
            </a:r>
            <a:endParaRPr lang="zh-CN" altLang="en-US" dirty="0"/>
          </a:p>
          <a:p>
            <a:r>
              <a:rPr dirty="0">
                <a:sym typeface="+mn-ea"/>
              </a:rPr>
              <a:t>下面我们假设</a:t>
            </a:r>
            <a:r>
              <a:rPr lang="en-US" altLang="zh-CN" dirty="0">
                <a:sym typeface="+mn-ea"/>
              </a:rPr>
              <a:t>(1~i-1)</a:t>
            </a:r>
            <a:r>
              <a:rPr dirty="0">
                <a:sym typeface="+mn-ea"/>
              </a:rPr>
              <a:t>都成立，证明第</a:t>
            </a:r>
            <a:r>
              <a:rPr lang="en-US" altLang="zh-CN" dirty="0" err="1">
                <a:sym typeface="+mn-ea"/>
              </a:rPr>
              <a:t>i</a:t>
            </a:r>
            <a:r>
              <a:rPr dirty="0">
                <a:sym typeface="+mn-ea"/>
              </a:rPr>
              <a:t>个成立。</a:t>
            </a:r>
            <a:endParaRPr lang="zh-CN" altLang="en-US" dirty="0"/>
          </a:p>
          <a:p>
            <a:r>
              <a:rPr dirty="0">
                <a:sym typeface="+mn-ea"/>
              </a:rPr>
              <a:t>因为</a:t>
            </a:r>
            <a:r>
              <a:rPr lang="en-US" altLang="zh-CN" dirty="0">
                <a:sym typeface="+mn-ea"/>
              </a:rPr>
              <a:t>a[</a:t>
            </a:r>
            <a:r>
              <a:rPr lang="en-US" altLang="zh-CN" dirty="0" err="1">
                <a:sym typeface="+mn-ea"/>
              </a:rPr>
              <a:t>i</a:t>
            </a:r>
            <a:r>
              <a:rPr lang="en-US" altLang="zh-CN" dirty="0">
                <a:sym typeface="+mn-ea"/>
              </a:rPr>
              <a:t>].y&gt;a[</a:t>
            </a:r>
            <a:r>
              <a:rPr lang="en-US" altLang="zh-CN" dirty="0" err="1">
                <a:sym typeface="+mn-ea"/>
              </a:rPr>
              <a:t>i</a:t>
            </a:r>
            <a:r>
              <a:rPr lang="en-US" altLang="zh-CN" dirty="0">
                <a:sym typeface="+mn-ea"/>
              </a:rPr>
              <a:t>].x</a:t>
            </a:r>
            <a:r>
              <a:rPr dirty="0">
                <a:sym typeface="+mn-ea"/>
              </a:rPr>
              <a:t>，所以</a:t>
            </a:r>
            <a:r>
              <a:rPr lang="en-US" altLang="zh-CN" dirty="0">
                <a:sym typeface="+mn-ea"/>
              </a:rPr>
              <a:t>a[</a:t>
            </a:r>
            <a:r>
              <a:rPr lang="en-US" altLang="zh-CN" dirty="0" err="1">
                <a:sym typeface="+mn-ea"/>
              </a:rPr>
              <a:t>i</a:t>
            </a:r>
            <a:r>
              <a:rPr lang="en-US" altLang="zh-CN" dirty="0">
                <a:sym typeface="+mn-ea"/>
              </a:rPr>
              <a:t>].y</a:t>
            </a:r>
            <a:r>
              <a:rPr dirty="0">
                <a:sym typeface="+mn-ea"/>
              </a:rPr>
              <a:t>可以写成</a:t>
            </a:r>
            <a:r>
              <a:rPr lang="en-US" altLang="zh-CN" dirty="0">
                <a:sym typeface="+mn-ea"/>
              </a:rPr>
              <a:t>a[</a:t>
            </a:r>
            <a:r>
              <a:rPr lang="en-US" altLang="zh-CN" dirty="0" err="1">
                <a:sym typeface="+mn-ea"/>
              </a:rPr>
              <a:t>i</a:t>
            </a:r>
            <a:r>
              <a:rPr lang="en-US" altLang="zh-CN" dirty="0">
                <a:sym typeface="+mn-ea"/>
              </a:rPr>
              <a:t>].</a:t>
            </a:r>
            <a:r>
              <a:rPr lang="en-US" altLang="zh-CN" dirty="0" err="1">
                <a:sym typeface="+mn-ea"/>
              </a:rPr>
              <a:t>x+d</a:t>
            </a:r>
            <a:r>
              <a:rPr lang="en-US" altLang="zh-CN" dirty="0">
                <a:sym typeface="+mn-ea"/>
              </a:rPr>
              <a:t>;(d&gt;0)</a:t>
            </a:r>
            <a:endParaRPr lang="en-US" altLang="zh-CN" dirty="0"/>
          </a:p>
          <a:p>
            <a:r>
              <a:rPr dirty="0">
                <a:sym typeface="+mn-ea"/>
              </a:rPr>
              <a:t>当</a:t>
            </a:r>
            <a:r>
              <a:rPr lang="en-US" altLang="zh-CN" dirty="0">
                <a:sym typeface="+mn-ea"/>
              </a:rPr>
              <a:t>d&lt;</a:t>
            </a:r>
            <a:r>
              <a:rPr lang="en-US" altLang="zh-CN" dirty="0" err="1">
                <a:sym typeface="+mn-ea"/>
              </a:rPr>
              <a:t>i</a:t>
            </a:r>
            <a:r>
              <a:rPr dirty="0">
                <a:sym typeface="+mn-ea"/>
              </a:rPr>
              <a:t>时，存在一个后继状态</a:t>
            </a:r>
            <a:r>
              <a:rPr lang="en-US" altLang="zh-CN" dirty="0">
                <a:sym typeface="+mn-ea"/>
              </a:rPr>
              <a:t>(a[</a:t>
            </a:r>
            <a:r>
              <a:rPr lang="en-US" altLang="zh-CN" dirty="0" err="1">
                <a:sym typeface="+mn-ea"/>
              </a:rPr>
              <a:t>i</a:t>
            </a:r>
            <a:r>
              <a:rPr lang="en-US" altLang="zh-CN" dirty="0">
                <a:sym typeface="+mn-ea"/>
              </a:rPr>
              <a:t>].x-</a:t>
            </a:r>
            <a:r>
              <a:rPr lang="en-US" altLang="zh-CN" dirty="0" err="1">
                <a:sym typeface="+mn-ea"/>
              </a:rPr>
              <a:t>k,a</a:t>
            </a:r>
            <a:r>
              <a:rPr lang="en-US" altLang="zh-CN" dirty="0">
                <a:sym typeface="+mn-ea"/>
              </a:rPr>
              <a:t>[</a:t>
            </a:r>
            <a:r>
              <a:rPr lang="en-US" altLang="zh-CN" dirty="0" err="1">
                <a:sym typeface="+mn-ea"/>
              </a:rPr>
              <a:t>i</a:t>
            </a:r>
            <a:r>
              <a:rPr lang="en-US" altLang="zh-CN" dirty="0">
                <a:sym typeface="+mn-ea"/>
              </a:rPr>
              <a:t>].</a:t>
            </a:r>
            <a:r>
              <a:rPr lang="en-US" altLang="zh-CN" dirty="0" err="1">
                <a:sym typeface="+mn-ea"/>
              </a:rPr>
              <a:t>x+d</a:t>
            </a:r>
            <a:r>
              <a:rPr lang="en-US" altLang="zh-CN" dirty="0">
                <a:sym typeface="+mn-ea"/>
              </a:rPr>
              <a:t>-k)</a:t>
            </a:r>
            <a:endParaRPr lang="en-US" altLang="zh-CN" dirty="0">
              <a:sym typeface="+mn-ea"/>
            </a:endParaRPr>
          </a:p>
          <a:p>
            <a:r>
              <a:rPr dirty="0">
                <a:ea typeface="宋体" panose="02010600030101010101" pitchFamily="2" charset="-122"/>
                <a:sym typeface="+mn-ea"/>
              </a:rPr>
              <a:t>当</a:t>
            </a:r>
            <a:r>
              <a:rPr lang="en-US" altLang="zh-CN" dirty="0">
                <a:ea typeface="宋体" panose="02010600030101010101" pitchFamily="2" charset="-122"/>
                <a:sym typeface="+mn-ea"/>
              </a:rPr>
              <a:t>a[d].x==a[</a:t>
            </a:r>
            <a:r>
              <a:rPr lang="en-US" altLang="zh-CN" dirty="0" err="1">
                <a:ea typeface="宋体" panose="02010600030101010101" pitchFamily="2" charset="-122"/>
                <a:sym typeface="+mn-ea"/>
              </a:rPr>
              <a:t>i</a:t>
            </a:r>
            <a:r>
              <a:rPr lang="en-US" altLang="zh-CN" dirty="0">
                <a:ea typeface="宋体" panose="02010600030101010101" pitchFamily="2" charset="-122"/>
                <a:sym typeface="+mn-ea"/>
              </a:rPr>
              <a:t>].x-k</a:t>
            </a:r>
            <a:r>
              <a:rPr dirty="0">
                <a:ea typeface="宋体" panose="02010600030101010101" pitchFamily="2" charset="-122"/>
                <a:sym typeface="+mn-ea"/>
              </a:rPr>
              <a:t>时，后继状态为</a:t>
            </a:r>
            <a:r>
              <a:rPr lang="en-US" altLang="zh-CN" dirty="0">
                <a:ea typeface="宋体" panose="02010600030101010101" pitchFamily="2" charset="-122"/>
                <a:sym typeface="+mn-ea"/>
              </a:rPr>
              <a:t>(a[d].</a:t>
            </a:r>
            <a:r>
              <a:rPr lang="en-US" altLang="zh-CN" dirty="0" err="1">
                <a:ea typeface="宋体" panose="02010600030101010101" pitchFamily="2" charset="-122"/>
                <a:sym typeface="+mn-ea"/>
              </a:rPr>
              <a:t>x,a</a:t>
            </a:r>
            <a:r>
              <a:rPr lang="en-US" altLang="zh-CN" dirty="0">
                <a:ea typeface="宋体" panose="02010600030101010101" pitchFamily="2" charset="-122"/>
                <a:sym typeface="+mn-ea"/>
              </a:rPr>
              <a:t>[d].</a:t>
            </a:r>
            <a:r>
              <a:rPr lang="en-US" altLang="zh-CN" dirty="0" err="1">
                <a:ea typeface="宋体" panose="02010600030101010101" pitchFamily="2" charset="-122"/>
                <a:sym typeface="+mn-ea"/>
              </a:rPr>
              <a:t>x+d</a:t>
            </a:r>
            <a:r>
              <a:rPr lang="en-US" altLang="zh-CN" dirty="0">
                <a:ea typeface="宋体" panose="02010600030101010101" pitchFamily="2" charset="-122"/>
                <a:sym typeface="+mn-ea"/>
              </a:rPr>
              <a:t>)</a:t>
            </a:r>
            <a:r>
              <a:rPr dirty="0">
                <a:ea typeface="宋体" panose="02010600030101010101" pitchFamily="2" charset="-122"/>
                <a:sym typeface="+mn-ea"/>
              </a:rPr>
              <a:t>，是核。</a:t>
            </a:r>
            <a:endParaRPr dirty="0">
              <a:ea typeface="宋体" panose="02010600030101010101" pitchFamily="2" charset="-122"/>
              <a:sym typeface="+mn-ea"/>
            </a:endParaRPr>
          </a:p>
          <a:p>
            <a:r>
              <a:rPr dirty="0">
                <a:sym typeface="+mn-ea"/>
              </a:rPr>
              <a:t>所以当</a:t>
            </a:r>
            <a:r>
              <a:rPr lang="en-US" altLang="zh-CN" dirty="0">
                <a:sym typeface="+mn-ea"/>
              </a:rPr>
              <a:t>d&lt;</a:t>
            </a:r>
            <a:r>
              <a:rPr lang="en-US" altLang="zh-CN" dirty="0" err="1">
                <a:sym typeface="+mn-ea"/>
              </a:rPr>
              <a:t>i</a:t>
            </a:r>
            <a:r>
              <a:rPr dirty="0">
                <a:sym typeface="+mn-ea"/>
              </a:rPr>
              <a:t>时，</a:t>
            </a:r>
            <a:r>
              <a:rPr lang="en-US" altLang="zh-CN" dirty="0">
                <a:sym typeface="+mn-ea"/>
              </a:rPr>
              <a:t>(a[</a:t>
            </a:r>
            <a:r>
              <a:rPr lang="en-US" altLang="zh-CN" dirty="0" err="1">
                <a:sym typeface="+mn-ea"/>
              </a:rPr>
              <a:t>i</a:t>
            </a:r>
            <a:r>
              <a:rPr lang="en-US" altLang="zh-CN" dirty="0">
                <a:sym typeface="+mn-ea"/>
              </a:rPr>
              <a:t>].</a:t>
            </a:r>
            <a:r>
              <a:rPr lang="en-US" altLang="zh-CN" dirty="0" err="1">
                <a:sym typeface="+mn-ea"/>
              </a:rPr>
              <a:t>x+a</a:t>
            </a:r>
            <a:r>
              <a:rPr lang="en-US" altLang="zh-CN" dirty="0">
                <a:sym typeface="+mn-ea"/>
              </a:rPr>
              <a:t>[</a:t>
            </a:r>
            <a:r>
              <a:rPr lang="en-US" altLang="zh-CN" dirty="0" err="1">
                <a:sym typeface="+mn-ea"/>
              </a:rPr>
              <a:t>i</a:t>
            </a:r>
            <a:r>
              <a:rPr lang="en-US" altLang="zh-CN" dirty="0">
                <a:sym typeface="+mn-ea"/>
              </a:rPr>
              <a:t>].</a:t>
            </a:r>
            <a:r>
              <a:rPr lang="en-US" altLang="zh-CN" dirty="0" err="1">
                <a:sym typeface="+mn-ea"/>
              </a:rPr>
              <a:t>x+d</a:t>
            </a:r>
            <a:r>
              <a:rPr lang="en-US" altLang="zh-CN" dirty="0">
                <a:sym typeface="+mn-ea"/>
              </a:rPr>
              <a:t>)</a:t>
            </a:r>
            <a:r>
              <a:rPr dirty="0">
                <a:sym typeface="+mn-ea"/>
              </a:rPr>
              <a:t>为非核</a:t>
            </a:r>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Wythoff</a:t>
            </a:r>
            <a:r>
              <a:rPr lang="zh-CN" altLang="en-US">
                <a:sym typeface="+mn-ea"/>
              </a:rPr>
              <a:t>博弈证明</a:t>
            </a:r>
            <a:endParaRPr lang="zh-CN" altLang="en-US"/>
          </a:p>
        </p:txBody>
      </p:sp>
      <p:sp>
        <p:nvSpPr>
          <p:cNvPr id="3" name="内容占位符 2"/>
          <p:cNvSpPr>
            <a:spLocks noGrp="1"/>
          </p:cNvSpPr>
          <p:nvPr>
            <p:ph idx="1"/>
          </p:nvPr>
        </p:nvSpPr>
        <p:spPr/>
        <p:txBody>
          <a:bodyPr>
            <a:normAutofit fontScale="70000"/>
          </a:bodyPr>
          <a:lstStyle/>
          <a:p>
            <a:r>
              <a:rPr dirty="0">
                <a:sym typeface="+mn-ea"/>
              </a:rPr>
              <a:t>当</a:t>
            </a:r>
            <a:r>
              <a:rPr lang="en-US" altLang="zh-CN" dirty="0">
                <a:sym typeface="+mn-ea"/>
              </a:rPr>
              <a:t>d==</a:t>
            </a:r>
            <a:r>
              <a:rPr lang="en-US" altLang="zh-CN" dirty="0" err="1">
                <a:sym typeface="+mn-ea"/>
              </a:rPr>
              <a:t>i</a:t>
            </a:r>
            <a:r>
              <a:rPr dirty="0">
                <a:sym typeface="+mn-ea"/>
              </a:rPr>
              <a:t>时，</a:t>
            </a:r>
            <a:r>
              <a:rPr lang="en-US" altLang="zh-CN" dirty="0">
                <a:sym typeface="+mn-ea"/>
              </a:rPr>
              <a:t>(a[</a:t>
            </a:r>
            <a:r>
              <a:rPr lang="en-US" altLang="zh-CN" dirty="0" err="1">
                <a:sym typeface="+mn-ea"/>
              </a:rPr>
              <a:t>i</a:t>
            </a:r>
            <a:r>
              <a:rPr lang="en-US" altLang="zh-CN" dirty="0">
                <a:sym typeface="+mn-ea"/>
              </a:rPr>
              <a:t>].</a:t>
            </a:r>
            <a:r>
              <a:rPr lang="en-US" altLang="zh-CN" dirty="0" err="1">
                <a:sym typeface="+mn-ea"/>
              </a:rPr>
              <a:t>x,a</a:t>
            </a:r>
            <a:r>
              <a:rPr lang="en-US" altLang="zh-CN" dirty="0">
                <a:sym typeface="+mn-ea"/>
              </a:rPr>
              <a:t>[</a:t>
            </a:r>
            <a:r>
              <a:rPr lang="en-US" altLang="zh-CN" dirty="0" err="1">
                <a:sym typeface="+mn-ea"/>
              </a:rPr>
              <a:t>i</a:t>
            </a:r>
            <a:r>
              <a:rPr lang="en-US" altLang="zh-CN" dirty="0">
                <a:sym typeface="+mn-ea"/>
              </a:rPr>
              <a:t>].</a:t>
            </a:r>
            <a:r>
              <a:rPr lang="en-US" altLang="zh-CN" dirty="0" err="1">
                <a:sym typeface="+mn-ea"/>
              </a:rPr>
              <a:t>x+d</a:t>
            </a:r>
            <a:r>
              <a:rPr lang="en-US" altLang="zh-CN" dirty="0">
                <a:sym typeface="+mn-ea"/>
              </a:rPr>
              <a:t>)</a:t>
            </a:r>
            <a:r>
              <a:rPr dirty="0">
                <a:sym typeface="+mn-ea"/>
              </a:rPr>
              <a:t>的后继状态有</a:t>
            </a:r>
            <a:r>
              <a:rPr lang="en-US" altLang="zh-CN" dirty="0">
                <a:sym typeface="+mn-ea"/>
              </a:rPr>
              <a:t>3</a:t>
            </a:r>
            <a:r>
              <a:rPr dirty="0">
                <a:sym typeface="+mn-ea"/>
              </a:rPr>
              <a:t>种：</a:t>
            </a:r>
            <a:endParaRPr lang="zh-CN" altLang="en-US" dirty="0"/>
          </a:p>
          <a:p>
            <a:r>
              <a:rPr lang="en-US" altLang="zh-CN" dirty="0">
                <a:sym typeface="+mn-ea"/>
              </a:rPr>
              <a:t>1:(a[</a:t>
            </a:r>
            <a:r>
              <a:rPr lang="en-US" altLang="zh-CN" dirty="0" err="1">
                <a:sym typeface="+mn-ea"/>
              </a:rPr>
              <a:t>i</a:t>
            </a:r>
            <a:r>
              <a:rPr lang="en-US" altLang="zh-CN" dirty="0">
                <a:sym typeface="+mn-ea"/>
              </a:rPr>
              <a:t>].x-</a:t>
            </a:r>
            <a:r>
              <a:rPr lang="en-US" altLang="zh-CN" dirty="0" err="1">
                <a:sym typeface="+mn-ea"/>
              </a:rPr>
              <a:t>y,a</a:t>
            </a:r>
            <a:r>
              <a:rPr lang="en-US" altLang="zh-CN" dirty="0">
                <a:sym typeface="+mn-ea"/>
              </a:rPr>
              <a:t>[</a:t>
            </a:r>
            <a:r>
              <a:rPr lang="en-US" altLang="zh-CN" dirty="0" err="1">
                <a:sym typeface="+mn-ea"/>
              </a:rPr>
              <a:t>i</a:t>
            </a:r>
            <a:r>
              <a:rPr lang="en-US" altLang="zh-CN" dirty="0">
                <a:sym typeface="+mn-ea"/>
              </a:rPr>
              <a:t>].</a:t>
            </a:r>
            <a:r>
              <a:rPr lang="en-US" altLang="zh-CN" dirty="0" err="1">
                <a:sym typeface="+mn-ea"/>
              </a:rPr>
              <a:t>x+d</a:t>
            </a:r>
            <a:r>
              <a:rPr lang="en-US" altLang="zh-CN" dirty="0">
                <a:sym typeface="+mn-ea"/>
              </a:rPr>
              <a:t>)</a:t>
            </a:r>
            <a:r>
              <a:rPr dirty="0">
                <a:sym typeface="+mn-ea"/>
              </a:rPr>
              <a:t>，由定理一得知为非核</a:t>
            </a:r>
            <a:endParaRPr lang="zh-CN" altLang="en-US" dirty="0"/>
          </a:p>
          <a:p>
            <a:r>
              <a:rPr lang="en-US" altLang="zh-CN" dirty="0">
                <a:sym typeface="+mn-ea"/>
              </a:rPr>
              <a:t>2:(a[</a:t>
            </a:r>
            <a:r>
              <a:rPr lang="en-US" altLang="zh-CN" dirty="0" err="1">
                <a:sym typeface="+mn-ea"/>
              </a:rPr>
              <a:t>i</a:t>
            </a:r>
            <a:r>
              <a:rPr lang="en-US" altLang="zh-CN" dirty="0">
                <a:sym typeface="+mn-ea"/>
              </a:rPr>
              <a:t>].</a:t>
            </a:r>
            <a:r>
              <a:rPr lang="en-US" altLang="zh-CN" dirty="0" err="1">
                <a:sym typeface="+mn-ea"/>
              </a:rPr>
              <a:t>x,a</a:t>
            </a:r>
            <a:r>
              <a:rPr lang="en-US" altLang="zh-CN" dirty="0">
                <a:sym typeface="+mn-ea"/>
              </a:rPr>
              <a:t>[</a:t>
            </a:r>
            <a:r>
              <a:rPr lang="en-US" altLang="zh-CN" dirty="0" err="1">
                <a:sym typeface="+mn-ea"/>
              </a:rPr>
              <a:t>i</a:t>
            </a:r>
            <a:r>
              <a:rPr lang="en-US" altLang="zh-CN" dirty="0">
                <a:sym typeface="+mn-ea"/>
              </a:rPr>
              <a:t>].</a:t>
            </a:r>
            <a:r>
              <a:rPr lang="en-US" altLang="zh-CN" dirty="0" err="1">
                <a:sym typeface="+mn-ea"/>
              </a:rPr>
              <a:t>x+d</a:t>
            </a:r>
            <a:r>
              <a:rPr lang="en-US" altLang="zh-CN" dirty="0">
                <a:sym typeface="+mn-ea"/>
              </a:rPr>
              <a:t>-y)</a:t>
            </a:r>
            <a:r>
              <a:rPr dirty="0">
                <a:sym typeface="+mn-ea"/>
              </a:rPr>
              <a:t>，由刚才推论得知为非核</a:t>
            </a:r>
            <a:endParaRPr lang="zh-CN" altLang="en-US" dirty="0"/>
          </a:p>
          <a:p>
            <a:r>
              <a:rPr lang="en-US" altLang="zh-CN" dirty="0">
                <a:sym typeface="+mn-ea"/>
              </a:rPr>
              <a:t>3:(a[</a:t>
            </a:r>
            <a:r>
              <a:rPr lang="en-US" altLang="zh-CN" dirty="0" err="1">
                <a:sym typeface="+mn-ea"/>
              </a:rPr>
              <a:t>i</a:t>
            </a:r>
            <a:r>
              <a:rPr lang="en-US" altLang="zh-CN" dirty="0">
                <a:sym typeface="+mn-ea"/>
              </a:rPr>
              <a:t>].x-</a:t>
            </a:r>
            <a:r>
              <a:rPr lang="en-US" altLang="zh-CN" dirty="0" err="1">
                <a:sym typeface="+mn-ea"/>
              </a:rPr>
              <a:t>y,a</a:t>
            </a:r>
            <a:r>
              <a:rPr lang="en-US" altLang="zh-CN" dirty="0">
                <a:sym typeface="+mn-ea"/>
              </a:rPr>
              <a:t>[</a:t>
            </a:r>
            <a:r>
              <a:rPr lang="en-US" altLang="zh-CN" dirty="0" err="1">
                <a:sym typeface="+mn-ea"/>
              </a:rPr>
              <a:t>i</a:t>
            </a:r>
            <a:r>
              <a:rPr lang="en-US" altLang="zh-CN" dirty="0">
                <a:sym typeface="+mn-ea"/>
              </a:rPr>
              <a:t>].</a:t>
            </a:r>
            <a:r>
              <a:rPr lang="en-US" altLang="zh-CN" dirty="0" err="1">
                <a:sym typeface="+mn-ea"/>
              </a:rPr>
              <a:t>x+d</a:t>
            </a:r>
            <a:r>
              <a:rPr lang="en-US" altLang="zh-CN" dirty="0">
                <a:sym typeface="+mn-ea"/>
              </a:rPr>
              <a:t>-y)</a:t>
            </a:r>
            <a:r>
              <a:rPr dirty="0">
                <a:sym typeface="+mn-ea"/>
              </a:rPr>
              <a:t>，由定理一得知为非核</a:t>
            </a:r>
            <a:endParaRPr lang="zh-CN" altLang="en-US" dirty="0"/>
          </a:p>
          <a:p>
            <a:r>
              <a:rPr dirty="0">
                <a:sym typeface="+mn-ea"/>
              </a:rPr>
              <a:t>证毕。</a:t>
            </a:r>
            <a:endParaRPr lang="zh-CN" altLang="en-US" dirty="0"/>
          </a:p>
          <a:p>
            <a:r>
              <a:rPr dirty="0">
                <a:sym typeface="+mn-ea"/>
              </a:rPr>
              <a:t>综上所述</a:t>
            </a:r>
            <a:endParaRPr lang="zh-CN" altLang="en-US" dirty="0"/>
          </a:p>
          <a:p>
            <a:r>
              <a:rPr dirty="0">
                <a:sym typeface="Arial" panose="020B0604020202020204" pitchFamily="34" charset="0"/>
              </a:rPr>
              <a:t>核：{(A(k),B(k))|A(k)=mex{A(i),B(i)|i&lt;k},B(k)=A(k)+k}</a:t>
            </a:r>
            <a:endParaRPr lang="zh-CN" altLang="en-US" dirty="0"/>
          </a:p>
          <a:p>
            <a:r>
              <a:rPr dirty="0">
                <a:sym typeface="+mn-ea"/>
              </a:rPr>
              <a:t>（不得不说秦神说的打表观察很赞！）</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安利一下这张图</a:t>
            </a:r>
            <a:endParaRPr lang="zh-CN" altLang="en-US"/>
          </a:p>
        </p:txBody>
      </p:sp>
      <p:sp>
        <p:nvSpPr>
          <p:cNvPr id="3" name="内容占位符 2"/>
          <p:cNvSpPr>
            <a:spLocks noGrp="1"/>
          </p:cNvSpPr>
          <p:nvPr>
            <p:ph idx="1"/>
          </p:nvPr>
        </p:nvSpPr>
        <p:spPr/>
        <p:txBody>
          <a:bodyPr/>
          <a:lstStyle/>
          <a:p>
            <a:r>
              <a:rPr sz="1400">
                <a:sym typeface="+mn-ea"/>
              </a:rPr>
              <a:t>按照</a:t>
            </a:r>
            <a:r>
              <a:rPr lang="en-US" altLang="zh-CN" sz="1400">
                <a:sym typeface="+mn-ea"/>
              </a:rPr>
              <a:t>“</a:t>
            </a:r>
            <a:r>
              <a:rPr sz="1400">
                <a:sym typeface="+mn-ea"/>
              </a:rPr>
              <a:t>有限个结点的无回路有向图有唯一的核</a:t>
            </a:r>
            <a:r>
              <a:rPr lang="en-US" altLang="zh-CN" sz="1400">
                <a:sym typeface="+mn-ea"/>
              </a:rPr>
              <a:t>”</a:t>
            </a:r>
            <a:r>
              <a:rPr sz="1400">
                <a:sym typeface="+mn-ea"/>
              </a:rPr>
              <a:t>中所述的方法寻找必败态。先标出(0,0)，然后划去所有(0,k),(k,0),(k,k)的格点；然后找y=x上方未被划去的格点，标出(1,2)，然后划去(1,k),(k,2),(1+k,2+k)，同时标出对称点(2,1)，划去(2,k),(1,k),(2+k,1+k)；然后在未被划去的点中在y=x上方再找出(3,5)。。。按照这样的方法做下去，如果只列出a&lt;=b的必败态的话，前面的一些是(0,0),(1,2),(3,5),(4,7),(6,10),…</a:t>
            </a:r>
            <a:endParaRPr lang="zh-CN" altLang="en-US" sz="1400">
              <a:sym typeface="+mn-ea"/>
            </a:endParaRPr>
          </a:p>
        </p:txBody>
      </p:sp>
      <p:pic>
        <p:nvPicPr>
          <p:cNvPr id="18435" name="Picture 4" descr="wythoff"/>
          <p:cNvPicPr>
            <a:picLocks noChangeAspect="1"/>
          </p:cNvPicPr>
          <p:nvPr/>
        </p:nvPicPr>
        <p:blipFill>
          <a:blip r:embed="rId1"/>
          <a:stretch>
            <a:fillRect/>
          </a:stretch>
        </p:blipFill>
        <p:spPr>
          <a:xfrm>
            <a:off x="826628" y="3559274"/>
            <a:ext cx="2432944" cy="804449"/>
          </a:xfrm>
          <a:prstGeom prst="rect">
            <a:avLst/>
          </a:prstGeom>
          <a:noFill/>
          <a:ln w="9525">
            <a:noFill/>
            <a:miter/>
          </a:ln>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Fibnacci</a:t>
            </a:r>
            <a:r>
              <a:rPr lang="zh-CN" altLang="zh-CN"/>
              <a:t>博弈</a:t>
            </a:r>
            <a:endParaRPr lang="zh-CN" altLang="zh-CN"/>
          </a:p>
        </p:txBody>
      </p:sp>
      <p:sp>
        <p:nvSpPr>
          <p:cNvPr id="3" name="内容占位符 2"/>
          <p:cNvSpPr>
            <a:spLocks noGrp="1"/>
          </p:cNvSpPr>
          <p:nvPr>
            <p:ph idx="1"/>
          </p:nvPr>
        </p:nvSpPr>
        <p:spPr/>
        <p:txBody>
          <a:bodyPr/>
          <a:p>
            <a:r>
              <a:rPr lang="zh-CN" altLang="en-US"/>
              <a:t>http://blog.csdn.net/dgq8211/article/details/7602807</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尼姆博弈（NimGame）</a:t>
            </a:r>
            <a:endParaRPr lang="zh-CN" altLang="en-US"/>
          </a:p>
        </p:txBody>
      </p:sp>
      <p:sp>
        <p:nvSpPr>
          <p:cNvPr id="3" name="内容占位符 2"/>
          <p:cNvSpPr>
            <a:spLocks noGrp="1"/>
          </p:cNvSpPr>
          <p:nvPr>
            <p:ph idx="1"/>
          </p:nvPr>
        </p:nvSpPr>
        <p:spPr/>
        <p:txBody>
          <a:bodyPr/>
          <a:lstStyle/>
          <a:p>
            <a:r>
              <a:rPr>
                <a:sym typeface="+mn-ea"/>
              </a:rPr>
              <a:t>尼姆博弈（NimGame）</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sym typeface="+mn-ea"/>
              </a:rPr>
              <a:t>A funny game</a:t>
            </a:r>
            <a:endParaRPr lang="zh-CN" altLang="en-US"/>
          </a:p>
        </p:txBody>
      </p:sp>
      <p:sp>
        <p:nvSpPr>
          <p:cNvPr id="5" name="内容占位符 4"/>
          <p:cNvSpPr>
            <a:spLocks noGrp="1"/>
          </p:cNvSpPr>
          <p:nvPr>
            <p:ph idx="1"/>
          </p:nvPr>
        </p:nvSpPr>
        <p:spPr/>
        <p:txBody>
          <a:bodyPr>
            <a:normAutofit fontScale="70000"/>
          </a:bodyPr>
          <a:lstStyle/>
          <a:p>
            <a:r>
              <a:rPr lang="zh-CN" altLang="en-US"/>
              <a:t>当硬币个数为</a:t>
            </a:r>
            <a:r>
              <a:rPr lang="en-US" altLang="zh-CN"/>
              <a:t>1</a:t>
            </a:r>
            <a:r>
              <a:rPr>
                <a:ea typeface="宋体" panose="02010600030101010101" pitchFamily="2" charset="-122"/>
              </a:rPr>
              <a:t>个或</a:t>
            </a:r>
            <a:r>
              <a:rPr lang="en-US" altLang="zh-CN">
                <a:ea typeface="宋体" panose="02010600030101010101" pitchFamily="2" charset="-122"/>
              </a:rPr>
              <a:t>2</a:t>
            </a:r>
            <a:r>
              <a:rPr>
                <a:ea typeface="宋体" panose="02010600030101010101" pitchFamily="2" charset="-122"/>
              </a:rPr>
              <a:t>个的时候，先手必胜，否则先手必败。</a:t>
            </a:r>
            <a:endParaRPr>
              <a:ea typeface="宋体" panose="02010600030101010101" pitchFamily="2" charset="-122"/>
            </a:endParaRPr>
          </a:p>
          <a:p>
            <a:r>
              <a:rPr>
                <a:ea typeface="宋体" panose="02010600030101010101" pitchFamily="2" charset="-122"/>
              </a:rPr>
              <a:t>考虑当</a:t>
            </a:r>
            <a:r>
              <a:rPr lang="en-US" altLang="zh-CN">
                <a:ea typeface="宋体" panose="02010600030101010101" pitchFamily="2" charset="-122"/>
              </a:rPr>
              <a:t>n</a:t>
            </a:r>
            <a:r>
              <a:rPr>
                <a:ea typeface="宋体" panose="02010600030101010101" pitchFamily="2" charset="-122"/>
              </a:rPr>
              <a:t>为偶数的时候，先手无论如何拿，后手总能通过对称的一方做同样的操作，所以最后一定是先手无子可拿，先手必败。</a:t>
            </a:r>
            <a:endParaRPr>
              <a:ea typeface="宋体" panose="02010600030101010101" pitchFamily="2" charset="-122"/>
            </a:endParaRPr>
          </a:p>
          <a:p>
            <a:r>
              <a:rPr>
                <a:ea typeface="宋体" panose="02010600030101010101" pitchFamily="2" charset="-122"/>
              </a:rPr>
              <a:t>当</a:t>
            </a:r>
            <a:r>
              <a:rPr lang="en-US" altLang="zh-CN">
                <a:ea typeface="宋体" panose="02010600030101010101" pitchFamily="2" charset="-122"/>
              </a:rPr>
              <a:t>n</a:t>
            </a:r>
            <a:r>
              <a:rPr>
                <a:ea typeface="宋体" panose="02010600030101010101" pitchFamily="2" charset="-122"/>
              </a:rPr>
              <a:t>为奇数的时候，如果先手先拿一个，后手可以把对面的两个拿掉，如果对手先拿两个，后手能把对面的一个拿掉，局面变为了上述局面，依旧先手必败。</a:t>
            </a:r>
            <a:endParaRPr>
              <a:ea typeface="宋体" panose="02010600030101010101" pitchFamily="2" charset="-122"/>
            </a:endParaRPr>
          </a:p>
          <a:p>
            <a:endParaRPr>
              <a:ea typeface="宋体" panose="02010600030101010101" pitchFamily="2" charset="-122"/>
            </a:endParaRPr>
          </a:p>
          <a:p>
            <a:r>
              <a:rPr>
                <a:ea typeface="宋体" panose="02010600030101010101" pitchFamily="2" charset="-122"/>
              </a:rPr>
              <a:t>但是注意特判</a:t>
            </a:r>
            <a:r>
              <a:rPr lang="en-US" altLang="zh-CN">
                <a:ea typeface="宋体" panose="02010600030101010101" pitchFamily="2" charset="-122"/>
              </a:rPr>
              <a:t>1</a:t>
            </a:r>
            <a:r>
              <a:rPr>
                <a:ea typeface="宋体" panose="02010600030101010101" pitchFamily="2" charset="-122"/>
              </a:rPr>
              <a:t>个和</a:t>
            </a:r>
            <a:r>
              <a:rPr lang="en-US" altLang="zh-CN">
                <a:ea typeface="宋体" panose="02010600030101010101" pitchFamily="2" charset="-122"/>
              </a:rPr>
              <a:t>2</a:t>
            </a:r>
            <a:r>
              <a:rPr>
                <a:ea typeface="宋体" panose="02010600030101010101" pitchFamily="2" charset="-122"/>
              </a:rPr>
              <a:t>个的时候，先手可以直接拿完。</a:t>
            </a:r>
            <a:endParaRPr>
              <a:ea typeface="宋体" panose="02010600030101010101" pitchFamily="2" charset="-122"/>
            </a:endParaRPr>
          </a:p>
          <a:p>
            <a:r>
              <a:rPr>
                <a:ea typeface="宋体" panose="02010600030101010101" pitchFamily="2" charset="-122"/>
              </a:rPr>
              <a:t>做博弈论的题一定要多想想有没有</a:t>
            </a:r>
            <a:r>
              <a:rPr lang="en-US" altLang="zh-CN">
                <a:ea typeface="宋体" panose="02010600030101010101" pitchFamily="2" charset="-122"/>
              </a:rPr>
              <a:t>trick</a:t>
            </a:r>
            <a:endParaRPr lang="en-US" altLang="zh-CN">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尼姆博弈（NimGame）</a:t>
            </a:r>
            <a:endParaRPr lang="zh-CN" altLang="en-US"/>
          </a:p>
        </p:txBody>
      </p:sp>
      <p:sp>
        <p:nvSpPr>
          <p:cNvPr id="3" name="内容占位符 2"/>
          <p:cNvSpPr>
            <a:spLocks noGrp="1"/>
          </p:cNvSpPr>
          <p:nvPr>
            <p:ph idx="1"/>
          </p:nvPr>
        </p:nvSpPr>
        <p:spPr/>
        <p:txBody>
          <a:bodyPr>
            <a:normAutofit lnSpcReduction="10000"/>
          </a:bodyPr>
          <a:lstStyle/>
          <a:p>
            <a:pPr eaLnBrk="1" hangingPunct="1"/>
            <a:r>
              <a:rPr dirty="0">
                <a:sym typeface="+mn-ea"/>
              </a:rPr>
              <a:t>有若干堆石子，两个人轮流从某一堆取任意多的石子，规定每次至少取一个，多者不限，最后取光者得胜。</a:t>
            </a:r>
            <a:endParaRPr lang="zh-CN" altLang="en-US" dirty="0"/>
          </a:p>
          <a:p>
            <a:pPr eaLnBrk="1" hangingPunct="1"/>
            <a:endParaRPr lang="zh-CN" altLang="en-US" dirty="0"/>
          </a:p>
          <a:p>
            <a:pPr eaLnBrk="1" hangingPunct="1"/>
            <a:r>
              <a:rPr dirty="0">
                <a:sym typeface="+mn-ea"/>
              </a:rPr>
              <a:t>Bouton'sTheorem：</a:t>
            </a:r>
            <a:r>
              <a:rPr dirty="0">
                <a:solidFill>
                  <a:schemeClr val="accent4"/>
                </a:solidFill>
                <a:sym typeface="+mn-ea"/>
              </a:rPr>
              <a:t>局面为先手必败当且仅当各堆石子数异或和为0</a:t>
            </a:r>
            <a:br>
              <a:rPr dirty="0">
                <a:solidFill>
                  <a:schemeClr val="accent4"/>
                </a:solidFill>
                <a:sym typeface="+mn-ea"/>
              </a:rPr>
            </a:br>
            <a:endParaRPr dirty="0">
              <a:solidFill>
                <a:schemeClr val="accent4"/>
              </a:solidFill>
              <a:sym typeface="+mn-ea"/>
            </a:endParaRPr>
          </a:p>
          <a:p>
            <a:pPr marL="0" indent="0" eaLnBrk="1" hangingPunct="1">
              <a:buNone/>
            </a:pPr>
            <a:endParaRPr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证明</a:t>
            </a:r>
            <a:endParaRPr lang="zh-CN" altLang="en-US"/>
          </a:p>
        </p:txBody>
      </p:sp>
      <p:sp>
        <p:nvSpPr>
          <p:cNvPr id="3" name="内容占位符 2"/>
          <p:cNvSpPr>
            <a:spLocks noGrp="1"/>
          </p:cNvSpPr>
          <p:nvPr>
            <p:ph idx="1"/>
          </p:nvPr>
        </p:nvSpPr>
        <p:spPr/>
        <p:txBody>
          <a:bodyPr>
            <a:normAutofit fontScale="60000"/>
          </a:bodyPr>
          <a:lstStyle/>
          <a:p>
            <a:pPr eaLnBrk="1" hangingPunct="1"/>
            <a:r>
              <a:rPr dirty="0">
                <a:solidFill>
                  <a:schemeClr val="accent4"/>
                </a:solidFill>
                <a:sym typeface="+mn-ea"/>
              </a:rPr>
              <a:t>证明即策略！</a:t>
            </a:r>
            <a:endParaRPr dirty="0">
              <a:solidFill>
                <a:schemeClr val="accent4"/>
              </a:solidFill>
              <a:sym typeface="+mn-ea"/>
            </a:endParaRPr>
          </a:p>
          <a:p>
            <a:pPr eaLnBrk="1" hangingPunct="1"/>
            <a:r>
              <a:rPr dirty="0">
                <a:sym typeface="+mn-ea"/>
              </a:rPr>
              <a:t>证明：结束态异或和为0，设当前异或和为x，x二进制下最高位为第k位，必然存在至少一堆石子y第k位为1，可将y变为y xor x(y&gt;y xor x)使异或和变为0。</a:t>
            </a:r>
            <a:endParaRPr dirty="0">
              <a:sym typeface="+mn-ea"/>
            </a:endParaRPr>
          </a:p>
          <a:p>
            <a:pPr eaLnBrk="1" hangingPunct="1"/>
            <a:r>
              <a:rPr dirty="0">
                <a:sym typeface="+mn-ea"/>
              </a:rPr>
              <a:t>也就是说，当先手面临亦或和为</a:t>
            </a:r>
            <a:r>
              <a:rPr lang="en-US" altLang="zh-CN" dirty="0">
                <a:sym typeface="+mn-ea"/>
              </a:rPr>
              <a:t>0</a:t>
            </a:r>
            <a:r>
              <a:rPr dirty="0">
                <a:ea typeface="宋体" panose="02010600030101010101" pitchFamily="2" charset="-122"/>
                <a:sym typeface="+mn-ea"/>
              </a:rPr>
              <a:t>的局面时，无论怎么取石子只要操作一次亦或和一定不为</a:t>
            </a:r>
            <a:r>
              <a:rPr lang="en-US" altLang="zh-CN" dirty="0">
                <a:ea typeface="宋体" panose="02010600030101010101" pitchFamily="2" charset="-122"/>
                <a:sym typeface="+mn-ea"/>
              </a:rPr>
              <a:t>0</a:t>
            </a:r>
            <a:r>
              <a:rPr dirty="0">
                <a:ea typeface="宋体" panose="02010600030101010101" pitchFamily="2" charset="-122"/>
                <a:sym typeface="+mn-ea"/>
              </a:rPr>
              <a:t>了，而对手总有策略将亦或和调整成</a:t>
            </a:r>
            <a:r>
              <a:rPr lang="en-US" altLang="zh-CN" dirty="0">
                <a:ea typeface="宋体" panose="02010600030101010101" pitchFamily="2" charset="-122"/>
                <a:sym typeface="+mn-ea"/>
              </a:rPr>
              <a:t>0</a:t>
            </a:r>
            <a:r>
              <a:rPr dirty="0">
                <a:ea typeface="宋体" panose="02010600030101010101" pitchFamily="2" charset="-122"/>
                <a:sym typeface="+mn-ea"/>
              </a:rPr>
              <a:t>，而没有石子为必败态，此时亦或和为</a:t>
            </a:r>
            <a:r>
              <a:rPr lang="en-US" altLang="zh-CN" dirty="0">
                <a:ea typeface="宋体" panose="02010600030101010101" pitchFamily="2" charset="-122"/>
                <a:sym typeface="+mn-ea"/>
              </a:rPr>
              <a:t>0</a:t>
            </a:r>
            <a:r>
              <a:rPr dirty="0">
                <a:ea typeface="宋体" panose="02010600030101010101" pitchFamily="2" charset="-122"/>
                <a:sym typeface="+mn-ea"/>
              </a:rPr>
              <a:t>，即先手总面临一个必败局面且永远无法脱离。</a:t>
            </a:r>
            <a:endParaRPr dirty="0">
              <a:ea typeface="宋体" panose="02010600030101010101" pitchFamily="2" charset="-122"/>
              <a:sym typeface="+mn-ea"/>
            </a:endParaRPr>
          </a:p>
          <a:p>
            <a:pPr eaLnBrk="1" hangingPunct="1"/>
            <a:r>
              <a:rPr dirty="0">
                <a:sym typeface="+mn-ea"/>
              </a:rPr>
              <a:t>POJ2234Matches Game（裸</a:t>
            </a:r>
            <a:r>
              <a:rPr lang="en-US" altLang="zh-CN" dirty="0" err="1">
                <a:sym typeface="+mn-ea"/>
              </a:rPr>
              <a:t>nim</a:t>
            </a:r>
            <a:r>
              <a:rPr dirty="0">
                <a:sym typeface="+mn-ea"/>
              </a:rPr>
              <a:t>游戏</a:t>
            </a:r>
            <a:r>
              <a:rPr lang="en-US" altLang="zh-CN" dirty="0">
                <a:sym typeface="+mn-ea"/>
              </a:rPr>
              <a:t>…</a:t>
            </a:r>
            <a:r>
              <a:rPr dirty="0">
                <a:sym typeface="+mn-ea"/>
              </a:rPr>
              <a:t>）</a:t>
            </a:r>
            <a:endParaRPr lang="zh-CN" altLang="en-US" dirty="0"/>
          </a:p>
          <a:p>
            <a:pPr eaLnBrk="1" hangingPunct="1"/>
            <a:r>
              <a:rPr dirty="0">
                <a:sym typeface="+mn-ea"/>
              </a:rPr>
              <a:t>POJ2975 Nim（</a:t>
            </a:r>
            <a:r>
              <a:rPr lang="en-US" altLang="zh-CN" dirty="0" err="1">
                <a:sym typeface="+mn-ea"/>
              </a:rPr>
              <a:t>Nim</a:t>
            </a:r>
            <a:r>
              <a:rPr dirty="0">
                <a:sym typeface="+mn-ea"/>
              </a:rPr>
              <a:t>游戏的胜利条件）</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877" y="783485"/>
            <a:ext cx="6428123" cy="377027"/>
          </a:xfrm>
        </p:spPr>
        <p:txBody>
          <a:bodyPr>
            <a:normAutofit fontScale="90000"/>
          </a:bodyPr>
          <a:lstStyle/>
          <a:p>
            <a:r>
              <a:rPr lang="zh-CN" altLang="en-US" dirty="0"/>
              <a:t>阶梯</a:t>
            </a:r>
            <a:r>
              <a:rPr lang="en-US" altLang="zh-CN" dirty="0" err="1"/>
              <a:t>Nim</a:t>
            </a:r>
            <a:r>
              <a:rPr lang="zh-CN" altLang="en-US" dirty="0"/>
              <a:t>游戏</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从左到右n个格子，某些有石子，每格永远只能放一个石子，每次可以将某个石子向左移若干格，但不能跨越任何石子。两人轮流操作，谁无路可走谁输。</a:t>
            </a:r>
            <a:endParaRPr lang="zh-CN" altLang="en-US" dirty="0"/>
          </a:p>
          <a:p>
            <a:endParaRPr lang="zh-CN" altLang="en-US" dirty="0"/>
          </a:p>
          <a:p>
            <a:r>
              <a:rPr lang="en-US" altLang="zh-CN" dirty="0"/>
              <a:t>poj1704</a:t>
            </a:r>
            <a:endParaRPr lang="en-US" altLang="zh-CN" dirty="0"/>
          </a:p>
          <a:p>
            <a:r>
              <a:rPr lang="en-US" altLang="zh-CN" dirty="0"/>
              <a:t>【bzoj1115】[POI2009]</a:t>
            </a:r>
            <a:r>
              <a:rPr lang="en-US" altLang="zh-CN" dirty="0" err="1"/>
              <a:t>石子游戏Kam</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阶梯</a:t>
            </a:r>
            <a:r>
              <a:rPr lang="en-US" altLang="zh-CN" dirty="0" err="1"/>
              <a:t>Nim</a:t>
            </a:r>
            <a:r>
              <a:rPr lang="zh-CN" altLang="en-US" dirty="0"/>
              <a:t>游戏</a:t>
            </a:r>
            <a:endParaRPr lang="zh-CN" altLang="en-US" dirty="0"/>
          </a:p>
        </p:txBody>
      </p:sp>
      <p:sp>
        <p:nvSpPr>
          <p:cNvPr id="3" name="内容占位符 2"/>
          <p:cNvSpPr>
            <a:spLocks noGrp="1"/>
          </p:cNvSpPr>
          <p:nvPr>
            <p:ph idx="1"/>
          </p:nvPr>
        </p:nvSpPr>
        <p:spPr/>
        <p:txBody>
          <a:bodyPr>
            <a:normAutofit fontScale="60000"/>
          </a:bodyPr>
          <a:lstStyle/>
          <a:p>
            <a:r>
              <a:rPr lang="zh-CN" altLang="en-US" dirty="0"/>
              <a:t>我们这么考虑一下这个问题，把第</a:t>
            </a:r>
            <a:r>
              <a:rPr lang="en-US" altLang="zh-CN" dirty="0" err="1"/>
              <a:t>i</a:t>
            </a:r>
            <a:r>
              <a:rPr dirty="0">
                <a:ea typeface="宋体" panose="02010600030101010101" pitchFamily="2" charset="-122"/>
              </a:rPr>
              <a:t>个石子与第</a:t>
            </a:r>
            <a:r>
              <a:rPr lang="en-US" altLang="zh-CN" dirty="0">
                <a:ea typeface="宋体" panose="02010600030101010101" pitchFamily="2" charset="-122"/>
              </a:rPr>
              <a:t>i-1</a:t>
            </a:r>
            <a:r>
              <a:rPr dirty="0">
                <a:ea typeface="宋体" panose="02010600030101010101" pitchFamily="2" charset="-122"/>
              </a:rPr>
              <a:t>个石子间空的格数作为第</a:t>
            </a:r>
            <a:r>
              <a:rPr lang="en-US" altLang="zh-CN" dirty="0" err="1">
                <a:ea typeface="宋体" panose="02010600030101010101" pitchFamily="2" charset="-122"/>
              </a:rPr>
              <a:t>i</a:t>
            </a:r>
            <a:r>
              <a:rPr dirty="0">
                <a:ea typeface="宋体" panose="02010600030101010101" pitchFamily="2" charset="-122"/>
              </a:rPr>
              <a:t>堆石子，则如果将第</a:t>
            </a:r>
            <a:r>
              <a:rPr lang="en-US" altLang="zh-CN" dirty="0" err="1">
                <a:ea typeface="宋体" panose="02010600030101010101" pitchFamily="2" charset="-122"/>
              </a:rPr>
              <a:t>i</a:t>
            </a:r>
            <a:r>
              <a:rPr dirty="0">
                <a:ea typeface="宋体" panose="02010600030101010101" pitchFamily="2" charset="-122"/>
              </a:rPr>
              <a:t>个石子左移</a:t>
            </a:r>
            <a:r>
              <a:rPr lang="en-US" altLang="zh-CN" dirty="0">
                <a:ea typeface="宋体" panose="02010600030101010101" pitchFamily="2" charset="-122"/>
              </a:rPr>
              <a:t>j</a:t>
            </a:r>
            <a:r>
              <a:rPr dirty="0">
                <a:ea typeface="宋体" panose="02010600030101010101" pitchFamily="2" charset="-122"/>
              </a:rPr>
              <a:t>位，实际效果是将第</a:t>
            </a:r>
            <a:r>
              <a:rPr lang="en-US" altLang="zh-CN" dirty="0">
                <a:ea typeface="宋体" panose="02010600030101010101" pitchFamily="2" charset="-122"/>
              </a:rPr>
              <a:t>i-1</a:t>
            </a:r>
            <a:r>
              <a:rPr dirty="0">
                <a:ea typeface="宋体" panose="02010600030101010101" pitchFamily="2" charset="-122"/>
              </a:rPr>
              <a:t>堆石子中拿出</a:t>
            </a:r>
            <a:r>
              <a:rPr lang="en-US" altLang="zh-CN" dirty="0">
                <a:ea typeface="宋体" panose="02010600030101010101" pitchFamily="2" charset="-122"/>
              </a:rPr>
              <a:t>j</a:t>
            </a:r>
            <a:r>
              <a:rPr dirty="0">
                <a:ea typeface="宋体" panose="02010600030101010101" pitchFamily="2" charset="-122"/>
              </a:rPr>
              <a:t>个放到第</a:t>
            </a:r>
            <a:r>
              <a:rPr lang="en-US" altLang="zh-CN" dirty="0" err="1">
                <a:ea typeface="宋体" panose="02010600030101010101" pitchFamily="2" charset="-122"/>
              </a:rPr>
              <a:t>i</a:t>
            </a:r>
            <a:r>
              <a:rPr dirty="0">
                <a:ea typeface="宋体" panose="02010600030101010101" pitchFamily="2" charset="-122"/>
              </a:rPr>
              <a:t>堆石子上。</a:t>
            </a:r>
            <a:endParaRPr dirty="0">
              <a:ea typeface="宋体" panose="02010600030101010101" pitchFamily="2" charset="-122"/>
            </a:endParaRPr>
          </a:p>
          <a:p>
            <a:r>
              <a:rPr dirty="0">
                <a:ea typeface="宋体" panose="02010600030101010101" pitchFamily="2" charset="-122"/>
              </a:rPr>
              <a:t>于是问题模型如下：</a:t>
            </a:r>
            <a:endParaRPr dirty="0">
              <a:ea typeface="宋体" panose="02010600030101010101" pitchFamily="2" charset="-122"/>
            </a:endParaRPr>
          </a:p>
          <a:p>
            <a:r>
              <a:rPr dirty="0">
                <a:ea typeface="宋体" panose="02010600030101010101" pitchFamily="2" charset="-122"/>
              </a:rPr>
              <a:t>给定</a:t>
            </a:r>
            <a:r>
              <a:rPr lang="en-US" altLang="zh-CN" dirty="0">
                <a:ea typeface="宋体" panose="02010600030101010101" pitchFamily="2" charset="-122"/>
              </a:rPr>
              <a:t>n</a:t>
            </a:r>
            <a:r>
              <a:rPr dirty="0">
                <a:ea typeface="宋体" panose="02010600030101010101" pitchFamily="2" charset="-122"/>
              </a:rPr>
              <a:t>堆石子，每次可以选择一堆石子将任意个放到下一堆石子上，没有下一堆则直接拿走，没有石子可操作的人输，问先手是否有必胜策略。</a:t>
            </a:r>
            <a:endParaRPr dirty="0">
              <a:ea typeface="宋体" panose="02010600030101010101" pitchFamily="2" charset="-122"/>
            </a:endParaRPr>
          </a:p>
          <a:p>
            <a:r>
              <a:rPr dirty="0">
                <a:ea typeface="宋体" panose="02010600030101010101" pitchFamily="2" charset="-122"/>
              </a:rPr>
              <a:t>做法如下：</a:t>
            </a:r>
            <a:endParaRPr dirty="0">
              <a:ea typeface="宋体" panose="02010600030101010101" pitchFamily="2" charset="-122"/>
            </a:endParaRPr>
          </a:p>
          <a:p>
            <a:r>
              <a:rPr smtClean="0">
                <a:ea typeface="宋体" panose="02010600030101010101" pitchFamily="2" charset="-122"/>
              </a:rPr>
              <a:t>把所有以最后一堆为基准的隔一堆取一堆石子看成</a:t>
            </a:r>
            <a:r>
              <a:rPr lang="en-US" altLang="zh-CN" dirty="0">
                <a:ea typeface="宋体" panose="02010600030101010101" pitchFamily="2" charset="-122"/>
              </a:rPr>
              <a:t>n</a:t>
            </a:r>
            <a:r>
              <a:rPr dirty="0">
                <a:ea typeface="宋体" panose="02010600030101010101" pitchFamily="2" charset="-122"/>
              </a:rPr>
              <a:t>堆石子做正常的</a:t>
            </a:r>
            <a:r>
              <a:rPr lang="en-US" altLang="zh-CN" dirty="0" err="1">
                <a:ea typeface="宋体" panose="02010600030101010101" pitchFamily="2" charset="-122"/>
              </a:rPr>
              <a:t>nim</a:t>
            </a:r>
            <a:r>
              <a:rPr dirty="0">
                <a:ea typeface="宋体" panose="02010600030101010101" pitchFamily="2" charset="-122"/>
              </a:rPr>
              <a:t>游戏即可。</a:t>
            </a:r>
            <a:endParaRPr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阶梯</a:t>
            </a:r>
            <a:r>
              <a:rPr lang="en-US" altLang="zh-CN"/>
              <a:t>nim</a:t>
            </a:r>
            <a:r>
              <a:rPr lang="zh-CN" altLang="en-US"/>
              <a:t>游戏</a:t>
            </a:r>
            <a:endParaRPr lang="zh-CN" altLang="en-US"/>
          </a:p>
        </p:txBody>
      </p:sp>
      <p:sp>
        <p:nvSpPr>
          <p:cNvPr id="3" name="内容占位符 2"/>
          <p:cNvSpPr>
            <a:spLocks noGrp="1"/>
          </p:cNvSpPr>
          <p:nvPr>
            <p:ph idx="1"/>
          </p:nvPr>
        </p:nvSpPr>
        <p:spPr/>
        <p:txBody>
          <a:bodyPr/>
          <a:lstStyle/>
          <a:p>
            <a:r>
              <a:rPr lang="zh-CN" altLang="en-US" sz="1175">
                <a:solidFill>
                  <a:schemeClr val="accent4"/>
                </a:solidFill>
              </a:rPr>
              <a:t>证明即策略！</a:t>
            </a:r>
            <a:endParaRPr lang="zh-CN" altLang="en-US" sz="1175">
              <a:solidFill>
                <a:schemeClr val="accent4"/>
              </a:solidFill>
            </a:endParaRPr>
          </a:p>
          <a:p>
            <a:r>
              <a:rPr lang="zh-CN" altLang="en-US" sz="1175"/>
              <a:t>证明：</a:t>
            </a:r>
            <a:endParaRPr lang="zh-CN" altLang="en-US" sz="1175"/>
          </a:p>
          <a:p>
            <a:r>
              <a:rPr lang="zh-CN" altLang="en-US" sz="1175"/>
              <a:t>因为题意的原因</a:t>
            </a:r>
            <a:r>
              <a:rPr lang="en-US" altLang="zh-CN" sz="1175"/>
              <a:t>…</a:t>
            </a:r>
            <a:r>
              <a:rPr lang="zh-CN" altLang="en-US" sz="1175"/>
              <a:t>我们定义最右边的一堆为第一堆以此类推。当对手从奇数堆挪到偶数堆（或者是最后一堆直接拿走）时，等价于正常</a:t>
            </a:r>
            <a:r>
              <a:rPr lang="en-US" altLang="zh-CN" sz="1175"/>
              <a:t>nim</a:t>
            </a:r>
            <a:r>
              <a:rPr sz="1175">
                <a:ea typeface="宋体" panose="02010600030101010101" pitchFamily="2" charset="-122"/>
              </a:rPr>
              <a:t>游戏的拿走此堆石子。你也按照</a:t>
            </a:r>
            <a:r>
              <a:rPr lang="en-US" altLang="zh-CN" sz="1175">
                <a:ea typeface="宋体" panose="02010600030101010101" pitchFamily="2" charset="-122"/>
              </a:rPr>
              <a:t>nim</a:t>
            </a:r>
            <a:r>
              <a:rPr sz="1175">
                <a:ea typeface="宋体" panose="02010600030101010101" pitchFamily="2" charset="-122"/>
              </a:rPr>
              <a:t>游戏的必胜策略移动即可。当对手从偶数堆挪到奇数堆时，你一定可以将这些再从奇数堆挪动到偶数堆，奇数堆没有任何变化且还是你的对手操作。</a:t>
            </a:r>
            <a:endParaRPr sz="1175">
              <a:ea typeface="宋体" panose="02010600030101010101" pitchFamily="2" charset="-122"/>
            </a:endParaRPr>
          </a:p>
          <a:p>
            <a:r>
              <a:rPr sz="1175">
                <a:ea typeface="宋体" panose="02010600030101010101" pitchFamily="2" charset="-122"/>
              </a:rPr>
              <a:t>那么为什么要以奇数堆作为</a:t>
            </a:r>
            <a:r>
              <a:rPr lang="en-US" altLang="zh-CN" sz="1175">
                <a:ea typeface="宋体" panose="02010600030101010101" pitchFamily="2" charset="-122"/>
              </a:rPr>
              <a:t>n</a:t>
            </a:r>
            <a:r>
              <a:rPr sz="1175">
                <a:ea typeface="宋体" panose="02010600030101010101" pitchFamily="2" charset="-122"/>
              </a:rPr>
              <a:t>堆石子进行</a:t>
            </a:r>
            <a:r>
              <a:rPr lang="en-US" altLang="zh-CN" sz="1175">
                <a:ea typeface="宋体" panose="02010600030101010101" pitchFamily="2" charset="-122"/>
              </a:rPr>
              <a:t>nim</a:t>
            </a:r>
            <a:r>
              <a:rPr sz="1175">
                <a:ea typeface="宋体" panose="02010600030101010101" pitchFamily="2" charset="-122"/>
              </a:rPr>
              <a:t>呢？因为偶数堆时并不完全等价与</a:t>
            </a:r>
            <a:r>
              <a:rPr lang="en-US" altLang="zh-CN" sz="1175">
                <a:ea typeface="宋体" panose="02010600030101010101" pitchFamily="2" charset="-122"/>
              </a:rPr>
              <a:t>nim</a:t>
            </a:r>
            <a:r>
              <a:rPr sz="1175">
                <a:ea typeface="宋体" panose="02010600030101010101" pitchFamily="2" charset="-122"/>
              </a:rPr>
              <a:t>游戏。关键问题在这。</a:t>
            </a:r>
            <a:endParaRPr sz="1175">
              <a:ea typeface="宋体" panose="02010600030101010101" pitchFamily="2" charset="-122"/>
            </a:endParaRPr>
          </a:p>
          <a:p>
            <a:r>
              <a:rPr sz="1175">
                <a:ea typeface="宋体" panose="02010600030101010101" pitchFamily="2" charset="-122"/>
              </a:rPr>
              <a:t>当总共有奇数堆石子时，如果你的对手将最后那一堆（是奇数堆）拿走一些石子，你只能眼睁睁的看着他拿走没有任何补救的办法，于是不完全等价与</a:t>
            </a:r>
            <a:r>
              <a:rPr lang="en-US" altLang="zh-CN" sz="1175">
                <a:ea typeface="宋体" panose="02010600030101010101" pitchFamily="2" charset="-122"/>
              </a:rPr>
              <a:t>nim</a:t>
            </a:r>
            <a:r>
              <a:rPr sz="1175">
                <a:ea typeface="宋体" panose="02010600030101010101" pitchFamily="2" charset="-122"/>
              </a:rPr>
              <a:t>游戏了。</a:t>
            </a:r>
            <a:endParaRPr sz="1175">
              <a:ea typeface="宋体" panose="02010600030101010101" pitchFamily="2" charset="-122"/>
            </a:endParaRPr>
          </a:p>
          <a:p>
            <a:r>
              <a:rPr>
                <a:ea typeface="宋体" panose="02010600030101010101" pitchFamily="2" charset="-122"/>
              </a:rPr>
              <a:t>这样阶梯</a:t>
            </a:r>
            <a:r>
              <a:rPr lang="en-US" altLang="zh-CN">
                <a:ea typeface="宋体" panose="02010600030101010101" pitchFamily="2" charset="-122"/>
              </a:rPr>
              <a:t>nim</a:t>
            </a:r>
            <a:r>
              <a:rPr>
                <a:ea typeface="宋体" panose="02010600030101010101" pitchFamily="2" charset="-122"/>
              </a:rPr>
              <a:t>游戏就解决了。</a:t>
            </a:r>
            <a:endParaRPr>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Nimk</a:t>
            </a:r>
            <a:r>
              <a:rPr lang="zh-CN" altLang="en-US" dirty="0"/>
              <a:t>博弈</a:t>
            </a:r>
            <a:endParaRPr lang="zh-CN" altLang="en-US" dirty="0"/>
          </a:p>
        </p:txBody>
      </p:sp>
      <p:sp>
        <p:nvSpPr>
          <p:cNvPr id="3" name="内容占位符 2"/>
          <p:cNvSpPr>
            <a:spLocks noGrp="1"/>
          </p:cNvSpPr>
          <p:nvPr>
            <p:ph idx="1"/>
          </p:nvPr>
        </p:nvSpPr>
        <p:spPr/>
        <p:txBody>
          <a:bodyPr>
            <a:normAutofit fontScale="60000"/>
          </a:bodyPr>
          <a:lstStyle/>
          <a:p>
            <a:pPr eaLnBrk="1" hangingPunct="1"/>
            <a:r>
              <a:rPr dirty="0">
                <a:sym typeface="+mn-ea"/>
              </a:rPr>
              <a:t>每次如果可以同时从K堆中取至少1枚石子，取完最后一个石子获胜。</a:t>
            </a:r>
            <a:endParaRPr lang="zh-CN" altLang="en-US" dirty="0"/>
          </a:p>
          <a:p>
            <a:pPr eaLnBrk="1" hangingPunct="1"/>
            <a:endParaRPr lang="zh-CN" altLang="en-US" dirty="0"/>
          </a:p>
          <a:p>
            <a:pPr eaLnBrk="1" hangingPunct="1"/>
            <a:r>
              <a:rPr dirty="0">
                <a:sym typeface="+mn-ea"/>
              </a:rPr>
              <a:t>将二进制异或和更改为</a:t>
            </a:r>
            <a:r>
              <a:rPr dirty="0">
                <a:solidFill>
                  <a:srgbClr val="92D050"/>
                </a:solidFill>
                <a:sym typeface="+mn-ea"/>
              </a:rPr>
              <a:t>二进制数</a:t>
            </a:r>
            <a:r>
              <a:rPr dirty="0">
                <a:sym typeface="+mn-ea"/>
              </a:rPr>
              <a:t>在K+1进制下进行不进位加法即可。</a:t>
            </a:r>
            <a:endParaRPr lang="zh-CN" altLang="en-US" dirty="0"/>
          </a:p>
          <a:p>
            <a:pPr eaLnBrk="1" hangingPunct="1"/>
            <a:r>
              <a:rPr dirty="0">
                <a:sym typeface="+mn-ea"/>
              </a:rPr>
              <a:t>所谓二进制的亦或和实际上是二进制下不进位加法</a:t>
            </a:r>
            <a:endParaRPr lang="zh-CN" altLang="en-US" dirty="0"/>
          </a:p>
          <a:p>
            <a:pPr eaLnBrk="1" hangingPunct="1"/>
            <a:r>
              <a:rPr dirty="0">
                <a:sym typeface="+mn-ea"/>
              </a:rPr>
              <a:t>证明：在</a:t>
            </a:r>
            <a:r>
              <a:rPr lang="en-US" altLang="zh-CN" dirty="0">
                <a:sym typeface="+mn-ea"/>
              </a:rPr>
              <a:t>k+1</a:t>
            </a:r>
            <a:r>
              <a:rPr dirty="0">
                <a:sym typeface="+mn-ea"/>
              </a:rPr>
              <a:t>进制下的不进位加法同理，考虑</a:t>
            </a:r>
            <a:r>
              <a:rPr lang="en-US" altLang="zh-CN" dirty="0">
                <a:sym typeface="+mn-ea"/>
              </a:rPr>
              <a:t>k+1</a:t>
            </a:r>
            <a:r>
              <a:rPr dirty="0">
                <a:sym typeface="+mn-ea"/>
              </a:rPr>
              <a:t>进制下不进位加法后的结果为</a:t>
            </a:r>
            <a:r>
              <a:rPr lang="en-US" altLang="zh-CN" dirty="0">
                <a:sym typeface="+mn-ea"/>
              </a:rPr>
              <a:t>x</a:t>
            </a:r>
            <a:r>
              <a:rPr dirty="0">
                <a:sym typeface="+mn-ea"/>
              </a:rPr>
              <a:t>，</a:t>
            </a:r>
            <a:r>
              <a:rPr dirty="0">
                <a:sym typeface="微软雅黑" panose="020B0503020204020204" charset="-122"/>
              </a:rPr>
              <a:t>x最高位第</a:t>
            </a:r>
            <a:r>
              <a:rPr lang="en-US" altLang="zh-CN" dirty="0" err="1">
                <a:sym typeface="微软雅黑" panose="020B0503020204020204" charset="-122"/>
              </a:rPr>
              <a:t>i</a:t>
            </a:r>
            <a:r>
              <a:rPr dirty="0">
                <a:sym typeface="微软雅黑" panose="020B0503020204020204" charset="-122"/>
              </a:rPr>
              <a:t>位是</a:t>
            </a:r>
            <a:r>
              <a:rPr lang="en-US" altLang="zh-CN" dirty="0">
                <a:sym typeface="微软雅黑" panose="020B0503020204020204" charset="-122"/>
              </a:rPr>
              <a:t>j</a:t>
            </a:r>
            <a:r>
              <a:rPr dirty="0">
                <a:ea typeface="宋体" panose="02010600030101010101" pitchFamily="2" charset="-122"/>
                <a:sym typeface="微软雅黑" panose="020B0503020204020204" charset="-122"/>
              </a:rPr>
              <a:t>的话</a:t>
            </a:r>
            <a:r>
              <a:rPr dirty="0">
                <a:sym typeface="微软雅黑" panose="020B0503020204020204" charset="-122"/>
              </a:rPr>
              <a:t>，必然存在至少</a:t>
            </a:r>
            <a:r>
              <a:rPr lang="en-US" altLang="zh-CN" dirty="0">
                <a:sym typeface="微软雅黑" panose="020B0503020204020204" charset="-122"/>
              </a:rPr>
              <a:t>&lt;=j</a:t>
            </a:r>
            <a:r>
              <a:rPr dirty="0">
                <a:sym typeface="微软雅黑" panose="020B0503020204020204" charset="-122"/>
              </a:rPr>
              <a:t>个数，第</a:t>
            </a:r>
            <a:r>
              <a:rPr lang="en-US" altLang="zh-CN" dirty="0" err="1">
                <a:sym typeface="微软雅黑" panose="020B0503020204020204" charset="-122"/>
              </a:rPr>
              <a:t>i</a:t>
            </a:r>
            <a:r>
              <a:rPr dirty="0">
                <a:sym typeface="微软雅黑" panose="020B0503020204020204" charset="-122"/>
              </a:rPr>
              <a:t>位为是</a:t>
            </a:r>
            <a:r>
              <a:rPr lang="en-US" altLang="zh-CN" dirty="0">
                <a:sym typeface="微软雅黑" panose="020B0503020204020204" charset="-122"/>
              </a:rPr>
              <a:t>1</a:t>
            </a:r>
            <a:r>
              <a:rPr dirty="0">
                <a:sym typeface="微软雅黑" panose="020B0503020204020204" charset="-122"/>
              </a:rPr>
              <a:t>，可以将其</a:t>
            </a:r>
            <a:r>
              <a:rPr lang="en-US" altLang="zh-CN" dirty="0">
                <a:sym typeface="微软雅黑" panose="020B0503020204020204" charset="-122"/>
              </a:rPr>
              <a:t>k+1</a:t>
            </a:r>
            <a:r>
              <a:rPr dirty="0">
                <a:sym typeface="微软雅黑" panose="020B0503020204020204" charset="-122"/>
              </a:rPr>
              <a:t>进制下不进位加法的值变为</a:t>
            </a:r>
            <a:r>
              <a:rPr lang="en-US" altLang="zh-CN" dirty="0">
                <a:sym typeface="微软雅黑" panose="020B0503020204020204" charset="-122"/>
              </a:rPr>
              <a:t>0</a:t>
            </a:r>
            <a:r>
              <a:rPr dirty="0">
                <a:sym typeface="微软雅黑" panose="020B0503020204020204" charset="-122"/>
              </a:rPr>
              <a:t>；</a:t>
            </a:r>
            <a:endParaRPr lang="zh-CN" altLang="en-US" dirty="0">
              <a:sym typeface="微软雅黑" panose="020B0503020204020204" charset="-122"/>
            </a:endParaRPr>
          </a:p>
          <a:p>
            <a:pPr eaLnBrk="1" hangingPunct="1"/>
            <a:r>
              <a:rPr dirty="0">
                <a:sym typeface="+mn-ea"/>
              </a:rPr>
              <a:t>事实上，</a:t>
            </a:r>
            <a:r>
              <a:rPr lang="en-US" altLang="zh-CN" dirty="0" err="1">
                <a:sym typeface="+mn-ea"/>
              </a:rPr>
              <a:t>nim</a:t>
            </a:r>
            <a:r>
              <a:rPr dirty="0">
                <a:sym typeface="+mn-ea"/>
              </a:rPr>
              <a:t>游戏之所以亦或和为</a:t>
            </a:r>
            <a:r>
              <a:rPr lang="en-US" altLang="zh-CN" dirty="0">
                <a:sym typeface="+mn-ea"/>
              </a:rPr>
              <a:t>0</a:t>
            </a:r>
            <a:r>
              <a:rPr dirty="0">
                <a:sym typeface="+mn-ea"/>
              </a:rPr>
              <a:t>处于必败态，是因为</a:t>
            </a:r>
            <a:r>
              <a:rPr dirty="0">
                <a:solidFill>
                  <a:schemeClr val="accent4"/>
                </a:solidFill>
                <a:sym typeface="+mn-ea"/>
              </a:rPr>
              <a:t>你的对手可以控制局面而你永远也摆脱不了</a:t>
            </a:r>
            <a:r>
              <a:rPr dirty="0">
                <a:sym typeface="+mn-ea"/>
              </a:rPr>
              <a:t>，无论你弄成什么样子，他都可以使亦或和变回来。</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组合有向图游戏</a:t>
            </a:r>
            <a:endParaRPr lang="zh-CN" altLang="en-US"/>
          </a:p>
        </p:txBody>
      </p:sp>
      <p:sp>
        <p:nvSpPr>
          <p:cNvPr id="3" name="内容占位符 2"/>
          <p:cNvSpPr>
            <a:spLocks noGrp="1"/>
          </p:cNvSpPr>
          <p:nvPr>
            <p:ph idx="1"/>
          </p:nvPr>
        </p:nvSpPr>
        <p:spPr/>
        <p:txBody>
          <a:bodyPr/>
          <a:lstStyle/>
          <a:p>
            <a:r>
              <a:rPr>
                <a:sym typeface="+mn-ea"/>
              </a:rPr>
              <a:t>更加一般化的</a:t>
            </a:r>
            <a:endParaRPr>
              <a:sym typeface="+mn-ea"/>
            </a:endParaRPr>
          </a:p>
          <a:p>
            <a:r>
              <a:rPr>
                <a:sym typeface="+mn-ea"/>
              </a:rPr>
              <a:t>组合有向图游戏</a:t>
            </a:r>
            <a:endParaRPr>
              <a:sym typeface="+mn-ea"/>
            </a:endParaRPr>
          </a:p>
          <a:p>
            <a:endParaRPr>
              <a:sym typeface="+mn-ea"/>
            </a:endParaRPr>
          </a:p>
          <a:p>
            <a:r>
              <a:rPr>
                <a:sym typeface="+mn-ea"/>
              </a:rPr>
              <a:t>给定一个有向无环图和一个起始顶点上的一枚棋子，两名选手交替的将这枚棋子沿有向边进行移动，无法移动者判负。</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mex</a:t>
            </a:r>
            <a:endParaRPr lang="en-US" altLang="zh-CN"/>
          </a:p>
        </p:txBody>
      </p:sp>
      <p:sp>
        <p:nvSpPr>
          <p:cNvPr id="3" name="内容占位符 2"/>
          <p:cNvSpPr>
            <a:spLocks noGrp="1"/>
          </p:cNvSpPr>
          <p:nvPr>
            <p:ph idx="1"/>
          </p:nvPr>
        </p:nvSpPr>
        <p:spPr/>
        <p:txBody>
          <a:bodyPr/>
          <a:lstStyle/>
          <a:p>
            <a:r>
              <a:rPr lang="zh-CN" altLang="en-US"/>
              <a:t>首先定义mex(minimalexcludant)运算，这是施加于一个集合的运算，表示最小的不属于这个集合的非负整数。例如mex{0,1,2,4}=3、mex{2,3,5}=0、mex{}=0。</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SG</a:t>
            </a:r>
            <a:r>
              <a:rPr lang="zh-CN" altLang="en-US"/>
              <a:t>函数</a:t>
            </a:r>
            <a:endParaRPr lang="zh-CN" altLang="en-US"/>
          </a:p>
        </p:txBody>
      </p:sp>
      <p:sp>
        <p:nvSpPr>
          <p:cNvPr id="3" name="内容占位符 2"/>
          <p:cNvSpPr>
            <a:spLocks noGrp="1"/>
          </p:cNvSpPr>
          <p:nvPr>
            <p:ph idx="1"/>
          </p:nvPr>
        </p:nvSpPr>
        <p:spPr/>
        <p:txBody>
          <a:bodyPr/>
          <a:lstStyle/>
          <a:p>
            <a:r>
              <a:rPr lang="zh-CN" altLang="en-US"/>
              <a:t>对于一个给定的有向无环图，定义关于图的每个顶点的Sprague-Grundy函数g如下：g(x)=mex{g(y)|y是x的后继}。</a:t>
            </a:r>
            <a:endParaRPr lang="zh-CN" altLang="en-US"/>
          </a:p>
          <a:p>
            <a:endParaRPr lang="zh-CN" altLang="en-US"/>
          </a:p>
          <a:p>
            <a:pPr eaLnBrk="1" hangingPunct="1"/>
            <a:r>
              <a:rPr>
                <a:sym typeface="+mn-ea"/>
              </a:rPr>
              <a:t>POJ2960 S-Nim</a:t>
            </a:r>
            <a:endParaRPr lang="zh-CN" altLang="en-US" dirty="0"/>
          </a:p>
          <a:p>
            <a:pPr eaLnBrk="1" hangingPunct="1"/>
            <a:r>
              <a:rPr>
                <a:sym typeface="+mn-ea"/>
              </a:rPr>
              <a:t>POJ2425 A Chess Game</a:t>
            </a:r>
            <a:endParaRPr lang="zh-CN" altLang="en-US"/>
          </a:p>
        </p:txBody>
      </p:sp>
      <p:pic>
        <p:nvPicPr>
          <p:cNvPr id="25603" name="Picture 4" descr="SG函数"/>
          <p:cNvPicPr>
            <a:picLocks noChangeAspect="1"/>
          </p:cNvPicPr>
          <p:nvPr/>
        </p:nvPicPr>
        <p:blipFill>
          <a:blip r:embed="rId1"/>
          <a:stretch>
            <a:fillRect/>
          </a:stretch>
        </p:blipFill>
        <p:spPr>
          <a:xfrm>
            <a:off x="4438650" y="2596515"/>
            <a:ext cx="2529205" cy="2018030"/>
          </a:xfrm>
          <a:prstGeom prst="rect">
            <a:avLst/>
          </a:prstGeom>
          <a:noFill/>
          <a:ln w="9525">
            <a:noFill/>
            <a:miter/>
          </a:ln>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一点性质</a:t>
            </a:r>
            <a:endParaRPr lang="zh-CN" altLang="en-US"/>
          </a:p>
        </p:txBody>
      </p:sp>
      <p:sp>
        <p:nvSpPr>
          <p:cNvPr id="3" name="内容占位符 2"/>
          <p:cNvSpPr>
            <a:spLocks noGrp="1"/>
          </p:cNvSpPr>
          <p:nvPr>
            <p:ph idx="1"/>
          </p:nvPr>
        </p:nvSpPr>
        <p:spPr/>
        <p:txBody>
          <a:bodyPr>
            <a:normAutofit fontScale="70000"/>
          </a:bodyPr>
          <a:lstStyle/>
          <a:p>
            <a:r>
              <a:rPr lang="zh-CN" altLang="en-US" dirty="0"/>
              <a:t>首先，所有没有出边的顶点，其SG值为0，因为它的后继集合是空集。</a:t>
            </a:r>
            <a:endParaRPr lang="zh-CN" altLang="en-US" dirty="0"/>
          </a:p>
          <a:p>
            <a:r>
              <a:rPr lang="zh-CN" altLang="en-US" dirty="0"/>
              <a:t>然后对于一个g(x)=0的顶点x，它的所有前驱y都满足g(y)!=0。对于一个g(x)!=0的顶点，必定存在一个后继y满足g(y)=0。</a:t>
            </a:r>
            <a:endParaRPr lang="zh-CN" altLang="en-US" dirty="0"/>
          </a:p>
          <a:p>
            <a:r>
              <a:rPr lang="zh-CN" altLang="en-US" dirty="0"/>
              <a:t>这样对于一开始</a:t>
            </a:r>
            <a:r>
              <a:rPr lang="en-US" altLang="zh-CN" dirty="0"/>
              <a:t>“</a:t>
            </a:r>
            <a:r>
              <a:rPr dirty="0">
                <a:sym typeface="+mn-ea"/>
              </a:rPr>
              <a:t>组合有向图游戏</a:t>
            </a:r>
            <a:r>
              <a:rPr lang="en-US" altLang="zh-CN" dirty="0">
                <a:sym typeface="+mn-ea"/>
              </a:rPr>
              <a:t>”</a:t>
            </a:r>
            <a:r>
              <a:rPr dirty="0">
                <a:ea typeface="宋体" panose="02010600030101010101" pitchFamily="2" charset="-122"/>
                <a:sym typeface="+mn-ea"/>
              </a:rPr>
              <a:t>这个游戏问题就解决了。当</a:t>
            </a:r>
            <a:r>
              <a:rPr lang="en-US" altLang="zh-CN" dirty="0" err="1">
                <a:ea typeface="宋体" panose="02010600030101010101" pitchFamily="2" charset="-122"/>
                <a:sym typeface="+mn-ea"/>
              </a:rPr>
              <a:t>sg</a:t>
            </a:r>
            <a:r>
              <a:rPr lang="en-US" altLang="zh-CN" dirty="0">
                <a:ea typeface="宋体" panose="02010600030101010101" pitchFamily="2" charset="-122"/>
                <a:sym typeface="+mn-ea"/>
              </a:rPr>
              <a:t>[x]==0</a:t>
            </a:r>
            <a:r>
              <a:rPr dirty="0">
                <a:ea typeface="宋体" panose="02010600030101010101" pitchFamily="2" charset="-122"/>
                <a:sym typeface="+mn-ea"/>
              </a:rPr>
              <a:t>先手必败，否则先手必胜。</a:t>
            </a:r>
            <a:endParaRPr dirty="0">
              <a:ea typeface="宋体" panose="02010600030101010101" pitchFamily="2" charset="-122"/>
              <a:sym typeface="+mn-ea"/>
            </a:endParaRPr>
          </a:p>
          <a:p>
            <a:r>
              <a:rPr dirty="0">
                <a:ea typeface="宋体" panose="02010600030101010101" pitchFamily="2" charset="-122"/>
                <a:sym typeface="+mn-ea"/>
              </a:rPr>
              <a:t>当</a:t>
            </a:r>
            <a:r>
              <a:rPr lang="en-US" altLang="zh-CN" dirty="0" err="1">
                <a:ea typeface="宋体" panose="02010600030101010101" pitchFamily="2" charset="-122"/>
                <a:sym typeface="+mn-ea"/>
              </a:rPr>
              <a:t>sg</a:t>
            </a:r>
            <a:r>
              <a:rPr lang="en-US" altLang="zh-CN" dirty="0">
                <a:ea typeface="宋体" panose="02010600030101010101" pitchFamily="2" charset="-122"/>
                <a:sym typeface="+mn-ea"/>
              </a:rPr>
              <a:t>[x]!=0</a:t>
            </a:r>
            <a:r>
              <a:rPr dirty="0">
                <a:ea typeface="宋体" panose="02010600030101010101" pitchFamily="2" charset="-122"/>
                <a:sym typeface="+mn-ea"/>
              </a:rPr>
              <a:t>的时候，我总有一种方案使得</a:t>
            </a:r>
            <a:r>
              <a:rPr lang="en-US" altLang="zh-CN" dirty="0">
                <a:ea typeface="宋体" panose="02010600030101010101" pitchFamily="2" charset="-122"/>
                <a:sym typeface="+mn-ea"/>
              </a:rPr>
              <a:t>x</a:t>
            </a:r>
            <a:r>
              <a:rPr dirty="0">
                <a:ea typeface="宋体" panose="02010600030101010101" pitchFamily="2" charset="-122"/>
                <a:sym typeface="+mn-ea"/>
              </a:rPr>
              <a:t>转移到某个</a:t>
            </a:r>
            <a:r>
              <a:rPr lang="en-US" altLang="zh-CN" dirty="0">
                <a:ea typeface="宋体" panose="02010600030101010101" pitchFamily="2" charset="-122"/>
                <a:sym typeface="+mn-ea"/>
              </a:rPr>
              <a:t>y</a:t>
            </a:r>
            <a:r>
              <a:rPr dirty="0">
                <a:ea typeface="宋体" panose="02010600030101010101" pitchFamily="2" charset="-122"/>
                <a:sym typeface="+mn-ea"/>
              </a:rPr>
              <a:t>使得</a:t>
            </a:r>
            <a:r>
              <a:rPr lang="en-US" altLang="zh-CN" dirty="0" err="1">
                <a:ea typeface="宋体" panose="02010600030101010101" pitchFamily="2" charset="-122"/>
                <a:sym typeface="+mn-ea"/>
              </a:rPr>
              <a:t>sg</a:t>
            </a:r>
            <a:r>
              <a:rPr lang="en-US" altLang="zh-CN" dirty="0">
                <a:ea typeface="宋体" panose="02010600030101010101" pitchFamily="2" charset="-122"/>
                <a:sym typeface="+mn-ea"/>
              </a:rPr>
              <a:t>[y]==0;</a:t>
            </a:r>
            <a:r>
              <a:rPr dirty="0">
                <a:ea typeface="宋体" panose="02010600030101010101" pitchFamily="2" charset="-122"/>
                <a:sym typeface="+mn-ea"/>
              </a:rPr>
              <a:t>当</a:t>
            </a:r>
            <a:r>
              <a:rPr lang="en-US" altLang="zh-CN" dirty="0" err="1">
                <a:ea typeface="宋体" panose="02010600030101010101" pitchFamily="2" charset="-122"/>
                <a:sym typeface="+mn-ea"/>
              </a:rPr>
              <a:t>sg</a:t>
            </a:r>
            <a:r>
              <a:rPr lang="en-US" altLang="zh-CN" dirty="0">
                <a:ea typeface="宋体" panose="02010600030101010101" pitchFamily="2" charset="-122"/>
                <a:sym typeface="+mn-ea"/>
              </a:rPr>
              <a:t>[x]==0</a:t>
            </a:r>
            <a:r>
              <a:rPr dirty="0">
                <a:ea typeface="宋体" panose="02010600030101010101" pitchFamily="2" charset="-122"/>
                <a:sym typeface="+mn-ea"/>
              </a:rPr>
              <a:t>的时候，无论怎么走走到的</a:t>
            </a:r>
            <a:r>
              <a:rPr lang="en-US" altLang="zh-CN" dirty="0">
                <a:ea typeface="宋体" panose="02010600030101010101" pitchFamily="2" charset="-122"/>
                <a:sym typeface="+mn-ea"/>
              </a:rPr>
              <a:t>y</a:t>
            </a:r>
            <a:r>
              <a:rPr dirty="0">
                <a:ea typeface="宋体" panose="02010600030101010101" pitchFamily="2" charset="-122"/>
                <a:sym typeface="+mn-ea"/>
              </a:rPr>
              <a:t>一定满足</a:t>
            </a:r>
            <a:r>
              <a:rPr lang="en-US" altLang="zh-CN" dirty="0" err="1">
                <a:ea typeface="宋体" panose="02010600030101010101" pitchFamily="2" charset="-122"/>
                <a:sym typeface="+mn-ea"/>
              </a:rPr>
              <a:t>sg</a:t>
            </a:r>
            <a:r>
              <a:rPr lang="en-US" altLang="zh-CN" dirty="0">
                <a:ea typeface="宋体" panose="02010600030101010101" pitchFamily="2" charset="-122"/>
                <a:sym typeface="+mn-ea"/>
              </a:rPr>
              <a:t>[y]!=0;</a:t>
            </a:r>
            <a:r>
              <a:rPr dirty="0">
                <a:ea typeface="宋体" panose="02010600030101010101" pitchFamily="2" charset="-122"/>
                <a:sym typeface="+mn-ea"/>
              </a:rPr>
              <a:t>并且当</a:t>
            </a:r>
            <a:r>
              <a:rPr lang="en-US" altLang="zh-CN" dirty="0">
                <a:ea typeface="宋体" panose="02010600030101010101" pitchFamily="2" charset="-122"/>
                <a:sym typeface="+mn-ea"/>
              </a:rPr>
              <a:t>x</a:t>
            </a:r>
            <a:r>
              <a:rPr dirty="0">
                <a:ea typeface="宋体" panose="02010600030101010101" pitchFamily="2" charset="-122"/>
                <a:sym typeface="+mn-ea"/>
              </a:rPr>
              <a:t>没有出边时</a:t>
            </a:r>
            <a:r>
              <a:rPr lang="en-US" altLang="zh-CN" dirty="0" err="1">
                <a:ea typeface="宋体" panose="02010600030101010101" pitchFamily="2" charset="-122"/>
                <a:sym typeface="+mn-ea"/>
              </a:rPr>
              <a:t>sg</a:t>
            </a:r>
            <a:r>
              <a:rPr lang="en-US" altLang="zh-CN" dirty="0">
                <a:ea typeface="宋体" panose="02010600030101010101" pitchFamily="2" charset="-122"/>
                <a:sym typeface="+mn-ea"/>
              </a:rPr>
              <a:t>[x]==0</a:t>
            </a:r>
            <a:r>
              <a:rPr dirty="0">
                <a:ea typeface="宋体" panose="02010600030101010101" pitchFamily="2" charset="-122"/>
                <a:sym typeface="+mn-ea"/>
              </a:rPr>
              <a:t>为必败态，所以上述结论得证。</a:t>
            </a:r>
            <a:endParaRPr dirty="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博弈论是什么？</a:t>
            </a:r>
            <a:endParaRPr lang="zh-CN" altLang="en-US"/>
          </a:p>
        </p:txBody>
      </p:sp>
      <p:sp>
        <p:nvSpPr>
          <p:cNvPr id="3" name="文本占位符 2"/>
          <p:cNvSpPr>
            <a:spLocks noGrp="1"/>
          </p:cNvSpPr>
          <p:nvPr>
            <p:ph type="body" idx="1"/>
          </p:nvPr>
        </p:nvSpPr>
        <p:spPr/>
        <p:txBody>
          <a:bodyPr>
            <a:norm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组合有向图游戏与</a:t>
            </a:r>
            <a:r>
              <a:rPr lang="en-US" altLang="zh-CN" dirty="0">
                <a:sym typeface="+mn-ea"/>
              </a:rPr>
              <a:t>nim</a:t>
            </a:r>
            <a:r>
              <a:rPr lang="zh-CN" altLang="en-US" dirty="0">
                <a:sym typeface="+mn-ea"/>
              </a:rPr>
              <a:t>游戏</a:t>
            </a:r>
            <a:endParaRPr lang="zh-CN" altLang="en-US" dirty="0">
              <a:sym typeface="+mn-ea"/>
            </a:endParaRPr>
          </a:p>
        </p:txBody>
      </p:sp>
      <p:sp>
        <p:nvSpPr>
          <p:cNvPr id="3" name="内容占位符 2"/>
          <p:cNvSpPr>
            <a:spLocks noGrp="1"/>
          </p:cNvSpPr>
          <p:nvPr>
            <p:ph idx="1"/>
          </p:nvPr>
        </p:nvSpPr>
        <p:spPr/>
        <p:txBody>
          <a:bodyPr>
            <a:normAutofit fontScale="60000"/>
          </a:bodyPr>
          <a:lstStyle/>
          <a:p>
            <a:r>
              <a:rPr lang="zh-CN" altLang="en-US" dirty="0"/>
              <a:t>当然</a:t>
            </a:r>
            <a:r>
              <a:rPr lang="en-US" altLang="zh-CN" dirty="0" err="1"/>
              <a:t>sg</a:t>
            </a:r>
            <a:r>
              <a:rPr dirty="0">
                <a:ea typeface="宋体" panose="02010600030101010101" pitchFamily="2" charset="-122"/>
              </a:rPr>
              <a:t>函数的用途远没有这样简单，如果将有向图游戏变复杂一点，比如说，有向图上并不是只有一枚棋子，而是有n枚棋子，每次可以任选一颗进行移动，这时，怎样找到必胜策略呢？</a:t>
            </a:r>
            <a:endParaRPr dirty="0">
              <a:ea typeface="宋体" panose="02010600030101010101" pitchFamily="2" charset="-122"/>
            </a:endParaRPr>
          </a:p>
          <a:p>
            <a:r>
              <a:rPr dirty="0">
                <a:ea typeface="宋体" panose="02010600030101010101" pitchFamily="2" charset="-122"/>
              </a:rPr>
              <a:t>我们重新考虑一下</a:t>
            </a:r>
            <a:r>
              <a:rPr lang="en-US" altLang="zh-CN" dirty="0" err="1">
                <a:ea typeface="宋体" panose="02010600030101010101" pitchFamily="2" charset="-122"/>
              </a:rPr>
              <a:t>mex</a:t>
            </a:r>
            <a:r>
              <a:rPr dirty="0">
                <a:ea typeface="宋体" panose="02010600030101010101" pitchFamily="2" charset="-122"/>
              </a:rPr>
              <a:t>这个运算，根据</a:t>
            </a:r>
            <a:r>
              <a:rPr lang="en-US" altLang="zh-CN" dirty="0" err="1">
                <a:ea typeface="宋体" panose="02010600030101010101" pitchFamily="2" charset="-122"/>
              </a:rPr>
              <a:t>mex</a:t>
            </a:r>
            <a:r>
              <a:rPr dirty="0">
                <a:ea typeface="宋体" panose="02010600030101010101" pitchFamily="2" charset="-122"/>
              </a:rPr>
              <a:t>的性质，对于任意一个点</a:t>
            </a:r>
            <a:r>
              <a:rPr lang="en-US" altLang="zh-CN" dirty="0">
                <a:ea typeface="宋体" panose="02010600030101010101" pitchFamily="2" charset="-122"/>
              </a:rPr>
              <a:t>x</a:t>
            </a:r>
            <a:r>
              <a:rPr dirty="0">
                <a:ea typeface="宋体" panose="02010600030101010101" pitchFamily="2" charset="-122"/>
              </a:rPr>
              <a:t>，他的后继的</a:t>
            </a:r>
            <a:r>
              <a:rPr lang="en-US" altLang="zh-CN" dirty="0" err="1">
                <a:ea typeface="宋体" panose="02010600030101010101" pitchFamily="2" charset="-122"/>
              </a:rPr>
              <a:t>sg</a:t>
            </a:r>
            <a:r>
              <a:rPr dirty="0">
                <a:ea typeface="宋体" panose="02010600030101010101" pitchFamily="2" charset="-122"/>
              </a:rPr>
              <a:t>值一定遍历</a:t>
            </a:r>
            <a:r>
              <a:rPr lang="en-US" altLang="zh-CN" dirty="0">
                <a:ea typeface="宋体" panose="02010600030101010101" pitchFamily="2" charset="-122"/>
              </a:rPr>
              <a:t>0~sg[x]-1</a:t>
            </a:r>
            <a:r>
              <a:rPr dirty="0">
                <a:ea typeface="宋体" panose="02010600030101010101" pitchFamily="2" charset="-122"/>
              </a:rPr>
              <a:t>，且无法取到</a:t>
            </a:r>
            <a:r>
              <a:rPr lang="en-US" altLang="zh-CN" dirty="0" err="1">
                <a:ea typeface="宋体" panose="02010600030101010101" pitchFamily="2" charset="-122"/>
              </a:rPr>
              <a:t>sg</a:t>
            </a:r>
            <a:r>
              <a:rPr lang="en-US" altLang="zh-CN" dirty="0">
                <a:ea typeface="宋体" panose="02010600030101010101" pitchFamily="2" charset="-122"/>
              </a:rPr>
              <a:t>[x]</a:t>
            </a:r>
            <a:r>
              <a:rPr dirty="0">
                <a:ea typeface="宋体" panose="02010600030101010101" pitchFamily="2" charset="-122"/>
              </a:rPr>
              <a:t>。</a:t>
            </a:r>
            <a:endParaRPr dirty="0">
              <a:ea typeface="宋体" panose="02010600030101010101" pitchFamily="2" charset="-122"/>
            </a:endParaRPr>
          </a:p>
          <a:p>
            <a:r>
              <a:rPr dirty="0">
                <a:ea typeface="宋体" panose="02010600030101010101" pitchFamily="2" charset="-122"/>
              </a:rPr>
              <a:t>不知道你能不能根据这个联想到Nim游戏，Nim游戏的规则就是：每次选择一堆数量为k的石子，可以把它变成0、变成1、……、变成k-1，但绝对不能保持k不变。这表明，如果将n枚棋子所在的顶点的SG值看作n堆相应数量的石子，那么这个Nim游戏的每个必胜策略都对应于原来这n枚棋子的必胜策略！</a:t>
            </a:r>
            <a:endParaRPr dirty="0">
              <a:ea typeface="宋体" panose="02010600030101010101" pitchFamily="2" charset="-122"/>
            </a:endParaRPr>
          </a:p>
          <a:p>
            <a:r>
              <a:rPr dirty="0">
                <a:ea typeface="宋体" panose="02010600030101010101" pitchFamily="2" charset="-122"/>
              </a:rPr>
              <a:t>也就是说：</a:t>
            </a:r>
            <a:r>
              <a:rPr dirty="0">
                <a:solidFill>
                  <a:schemeClr val="accent4"/>
                </a:solidFill>
                <a:sym typeface="+mn-ea"/>
              </a:rPr>
              <a:t>组合有向图游戏与</a:t>
            </a:r>
            <a:r>
              <a:rPr lang="en-US" altLang="zh-CN" dirty="0" err="1">
                <a:solidFill>
                  <a:schemeClr val="accent4"/>
                </a:solidFill>
                <a:sym typeface="+mn-ea"/>
              </a:rPr>
              <a:t>nim</a:t>
            </a:r>
            <a:r>
              <a:rPr dirty="0">
                <a:solidFill>
                  <a:schemeClr val="accent4"/>
                </a:solidFill>
                <a:ea typeface="宋体" panose="02010600030101010101" pitchFamily="2" charset="-122"/>
                <a:sym typeface="+mn-ea"/>
              </a:rPr>
              <a:t>游戏等价！</a:t>
            </a:r>
            <a:endParaRPr dirty="0">
              <a:solidFill>
                <a:schemeClr val="accent4"/>
              </a:solidFill>
              <a:ea typeface="宋体" panose="02010600030101010101" pitchFamily="2" charset="-122"/>
              <a:sym typeface="+mn-ea"/>
            </a:endParaRPr>
          </a:p>
          <a:p>
            <a:endParaRPr dirty="0">
              <a:solidFill>
                <a:srgbClr val="47B6E7"/>
              </a:solidFill>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组合有向图游戏与</a:t>
            </a:r>
            <a:r>
              <a:rPr lang="en-US" altLang="zh-CN" dirty="0">
                <a:sym typeface="+mn-ea"/>
              </a:rPr>
              <a:t>nim</a:t>
            </a:r>
            <a:r>
              <a:rPr lang="zh-CN" altLang="en-US" dirty="0">
                <a:sym typeface="+mn-ea"/>
              </a:rPr>
              <a:t>游戏</a:t>
            </a:r>
            <a:endParaRPr lang="zh-CN" altLang="en-US"/>
          </a:p>
        </p:txBody>
      </p:sp>
      <p:sp>
        <p:nvSpPr>
          <p:cNvPr id="3" name="内容占位符 2"/>
          <p:cNvSpPr>
            <a:spLocks noGrp="1"/>
          </p:cNvSpPr>
          <p:nvPr>
            <p:ph idx="1"/>
          </p:nvPr>
        </p:nvSpPr>
        <p:spPr/>
        <p:txBody>
          <a:bodyPr>
            <a:normAutofit fontScale="60000"/>
          </a:bodyPr>
          <a:lstStyle/>
          <a:p>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于是我们是否有必胜策略判定标准是：</a:t>
            </a:r>
            <a:endPar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endParaRPr>
          </a:p>
          <a:p>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如果所有棋子所在点</a:t>
            </a:r>
            <a:r>
              <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x</a:t>
            </a:r>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的</a:t>
            </a:r>
            <a:r>
              <a:rPr lang="en-US" altLang="zh-CN" dirty="0" err="1">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sg</a:t>
            </a:r>
            <a:r>
              <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[x]</a:t>
            </a:r>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亦或和为</a:t>
            </a:r>
            <a:r>
              <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0</a:t>
            </a:r>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，先手必败，否则先手必胜。（实际上在这张图上博弈与</a:t>
            </a:r>
            <a:r>
              <a:rPr lang="en-US" altLang="zh-CN" dirty="0" err="1">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nim</a:t>
            </a:r>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游戏无异！）</a:t>
            </a:r>
            <a:endPar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endParaRPr>
          </a:p>
          <a:p>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但是好像有一点小问题？在</a:t>
            </a:r>
            <a:r>
              <a:rPr lang="en-US" altLang="zh-CN" dirty="0" err="1">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nim</a:t>
            </a:r>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游戏中每堆石子的个数操作后会严格小于未操作的时候的个数，而</a:t>
            </a:r>
            <a:r>
              <a:rPr dirty="0">
                <a:gradFill>
                  <a:gsLst>
                    <a:gs pos="0">
                      <a:schemeClr val="accent5">
                        <a:lumMod val="50000"/>
                      </a:schemeClr>
                    </a:gs>
                    <a:gs pos="50000">
                      <a:schemeClr val="accent5"/>
                    </a:gs>
                    <a:gs pos="100000">
                      <a:schemeClr val="accent5">
                        <a:lumMod val="60000"/>
                        <a:lumOff val="40000"/>
                      </a:schemeClr>
                    </a:gs>
                  </a:gsLst>
                  <a:lin ang="5400000"/>
                </a:gradFill>
                <a:effectLst/>
                <a:sym typeface="+mn-ea"/>
              </a:rPr>
              <a:t>组合有向图游戏中，有可能存在</a:t>
            </a:r>
            <a:r>
              <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sym typeface="+mn-ea"/>
              </a:rPr>
              <a:t>x</a:t>
            </a:r>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的后继</a:t>
            </a:r>
            <a:r>
              <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y</a:t>
            </a:r>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满足</a:t>
            </a:r>
            <a:r>
              <a:rPr lang="en-US" altLang="zh-CN" dirty="0" err="1">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sg</a:t>
            </a:r>
            <a:r>
              <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[y]&gt;</a:t>
            </a:r>
            <a:r>
              <a:rPr lang="en-US" altLang="zh-CN" dirty="0" err="1">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sg</a:t>
            </a:r>
            <a:r>
              <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[x]</a:t>
            </a:r>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，这样会有影响么</a:t>
            </a:r>
            <a:r>
              <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a:t>
            </a:r>
            <a:endPar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endParaRPr>
          </a:p>
          <a:p>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没关系！我们想一下</a:t>
            </a:r>
            <a:r>
              <a:rPr lang="en-US" altLang="zh-CN" dirty="0" err="1">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nim</a:t>
            </a:r>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游戏如何胜利，</a:t>
            </a:r>
            <a:r>
              <a:rPr dirty="0">
                <a:gradFill>
                  <a:gsLst>
                    <a:gs pos="0">
                      <a:schemeClr val="accent5">
                        <a:lumMod val="50000"/>
                      </a:schemeClr>
                    </a:gs>
                    <a:gs pos="50000">
                      <a:schemeClr val="accent5"/>
                    </a:gs>
                    <a:gs pos="100000">
                      <a:schemeClr val="accent5">
                        <a:lumMod val="60000"/>
                        <a:lumOff val="40000"/>
                      </a:schemeClr>
                    </a:gs>
                  </a:gsLst>
                  <a:lin ang="5400000"/>
                </a:gradFill>
                <a:effectLst/>
                <a:sym typeface="+mn-ea"/>
              </a:rPr>
              <a:t>组合有向图游戏也可以使用同样的办法，如果当前亦或和为</a:t>
            </a:r>
            <a:r>
              <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sym typeface="+mn-ea"/>
              </a:rPr>
              <a:t>0</a:t>
            </a:r>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，那么</a:t>
            </a:r>
            <a:r>
              <a:rPr dirty="0">
                <a:gradFill>
                  <a:gsLst>
                    <a:gs pos="0">
                      <a:schemeClr val="accent5">
                        <a:lumMod val="50000"/>
                      </a:schemeClr>
                    </a:gs>
                    <a:gs pos="50000">
                      <a:schemeClr val="accent5"/>
                    </a:gs>
                    <a:gs pos="100000">
                      <a:schemeClr val="accent5">
                        <a:lumMod val="60000"/>
                        <a:lumOff val="40000"/>
                      </a:schemeClr>
                    </a:gs>
                  </a:gsLst>
                  <a:lin ang="5400000"/>
                </a:gradFill>
                <a:effectLst/>
                <a:sym typeface="+mn-ea"/>
              </a:rPr>
              <a:t>对手无论怎么走即便是</a:t>
            </a:r>
            <a:r>
              <a:rPr lang="en-US" altLang="zh-CN" dirty="0" err="1">
                <a:gradFill>
                  <a:gsLst>
                    <a:gs pos="0">
                      <a:schemeClr val="accent5">
                        <a:lumMod val="50000"/>
                      </a:schemeClr>
                    </a:gs>
                    <a:gs pos="50000">
                      <a:schemeClr val="accent5"/>
                    </a:gs>
                    <a:gs pos="100000">
                      <a:schemeClr val="accent5">
                        <a:lumMod val="60000"/>
                        <a:lumOff val="40000"/>
                      </a:schemeClr>
                    </a:gs>
                  </a:gsLst>
                  <a:lin ang="5400000"/>
                </a:gradFill>
                <a:effectLst/>
                <a:sym typeface="+mn-ea"/>
              </a:rPr>
              <a:t>sg</a:t>
            </a:r>
            <a:r>
              <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sym typeface="+mn-ea"/>
              </a:rPr>
              <a:t>[y]&gt;</a:t>
            </a:r>
            <a:r>
              <a:rPr lang="en-US" altLang="zh-CN" dirty="0" err="1">
                <a:gradFill>
                  <a:gsLst>
                    <a:gs pos="0">
                      <a:schemeClr val="accent5">
                        <a:lumMod val="50000"/>
                      </a:schemeClr>
                    </a:gs>
                    <a:gs pos="50000">
                      <a:schemeClr val="accent5"/>
                    </a:gs>
                    <a:gs pos="100000">
                      <a:schemeClr val="accent5">
                        <a:lumMod val="60000"/>
                        <a:lumOff val="40000"/>
                      </a:schemeClr>
                    </a:gs>
                  </a:gsLst>
                  <a:lin ang="5400000"/>
                </a:gradFill>
                <a:effectLst/>
                <a:sym typeface="+mn-ea"/>
              </a:rPr>
              <a:t>sg</a:t>
            </a:r>
            <a:r>
              <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sym typeface="+mn-ea"/>
              </a:rPr>
              <a:t>[x]</a:t>
            </a:r>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，亦或和也一定不为</a:t>
            </a:r>
            <a:r>
              <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0</a:t>
            </a:r>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，那么我们依旧一定有策略将亦或和调整成</a:t>
            </a:r>
            <a:r>
              <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0</a:t>
            </a:r>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，使对手面临必败态！</a:t>
            </a:r>
            <a:endPar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endParaRPr>
          </a:p>
          <a:p>
            <a:endParaRPr lang="zh-CN" altLang="en-US"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Sprague-GrundyTheorem</a:t>
            </a:r>
            <a:endParaRPr lang="zh-CN" altLang="en-US"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endParaRPr>
          </a:p>
        </p:txBody>
      </p:sp>
      <p:sp>
        <p:nvSpPr>
          <p:cNvPr id="3" name="内容占位符 2"/>
          <p:cNvSpPr>
            <a:spLocks noGrp="1"/>
          </p:cNvSpPr>
          <p:nvPr>
            <p:ph idx="1"/>
          </p:nvPr>
        </p:nvSpPr>
        <p:spPr/>
        <p:txBody>
          <a:bodyPr>
            <a:normAutofit fontScale="70000"/>
          </a:bodyPr>
          <a:lstStyle/>
          <a:p>
            <a:r>
              <a:rPr lang="zh-CN" altLang="en-US" dirty="0">
                <a:gradFill>
                  <a:gsLst>
                    <a:gs pos="0">
                      <a:schemeClr val="accent5">
                        <a:lumMod val="50000"/>
                      </a:schemeClr>
                    </a:gs>
                    <a:gs pos="50000">
                      <a:schemeClr val="accent5"/>
                    </a:gs>
                    <a:gs pos="100000">
                      <a:schemeClr val="accent5">
                        <a:lumMod val="60000"/>
                        <a:lumOff val="40000"/>
                      </a:schemeClr>
                    </a:gs>
                  </a:gsLst>
                  <a:lin ang="5400000"/>
                </a:gradFill>
                <a:effectLst/>
              </a:rPr>
              <a:t>由于对于大多数</a:t>
            </a:r>
            <a:r>
              <a:rPr dirty="0">
                <a:gradFill>
                  <a:gsLst>
                    <a:gs pos="0">
                      <a:schemeClr val="accent5">
                        <a:lumMod val="50000"/>
                      </a:schemeClr>
                    </a:gs>
                    <a:gs pos="50000">
                      <a:schemeClr val="accent5"/>
                    </a:gs>
                    <a:gs pos="100000">
                      <a:schemeClr val="accent5">
                        <a:lumMod val="60000"/>
                        <a:lumOff val="40000"/>
                      </a:schemeClr>
                    </a:gs>
                  </a:gsLst>
                  <a:lin ang="5400000"/>
                </a:gradFill>
                <a:effectLst/>
                <a:sym typeface="+mn-ea"/>
              </a:rPr>
              <a:t>Impartial Combinatorial Games来说，我们可以将其抽象为刚才的一张图，每个状态对应一个点，于是我们得到如下结论：</a:t>
            </a:r>
            <a:endParaRPr dirty="0">
              <a:gradFill>
                <a:gsLst>
                  <a:gs pos="0">
                    <a:schemeClr val="accent5">
                      <a:lumMod val="50000"/>
                    </a:schemeClr>
                  </a:gs>
                  <a:gs pos="50000">
                    <a:schemeClr val="accent5"/>
                  </a:gs>
                  <a:gs pos="100000">
                    <a:schemeClr val="accent5">
                      <a:lumMod val="60000"/>
                      <a:lumOff val="40000"/>
                    </a:schemeClr>
                  </a:gs>
                </a:gsLst>
                <a:lin ang="5400000"/>
              </a:gradFill>
              <a:effectLst/>
              <a:sym typeface="+mn-ea"/>
            </a:endParaRPr>
          </a:p>
          <a:p>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设</a:t>
            </a:r>
            <a:r>
              <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G1+G2+...+</a:t>
            </a:r>
            <a:r>
              <a:rPr lang="en-US" altLang="zh-CN" dirty="0" err="1">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Gn</a:t>
            </a:r>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分别是</a:t>
            </a:r>
            <a:r>
              <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n</a:t>
            </a:r>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个</a:t>
            </a:r>
            <a:r>
              <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ICG</a:t>
            </a:r>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，我们定义一个</a:t>
            </a:r>
            <a:r>
              <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ICGG=G1+G2+...+</a:t>
            </a:r>
            <a:r>
              <a:rPr lang="en-US" altLang="zh-CN" dirty="0" err="1">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Gn</a:t>
            </a:r>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，游戏G的移动规则是：任选一个子游戏Gi，并移动上面的棋子。那么Sprague-Grundy Theorem就是：</a:t>
            </a:r>
            <a:r>
              <a:rPr lang="en-US" altLang="zh-CN" dirty="0" err="1">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sg</a:t>
            </a:r>
            <a:r>
              <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[G]=</a:t>
            </a:r>
            <a:r>
              <a:rPr lang="en-US" altLang="zh-CN" dirty="0" err="1">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sg</a:t>
            </a:r>
            <a:r>
              <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[G1]^</a:t>
            </a:r>
            <a:r>
              <a:rPr lang="en-US" altLang="zh-CN" dirty="0" err="1">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sg</a:t>
            </a:r>
            <a:r>
              <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[G2]^...^</a:t>
            </a:r>
            <a:r>
              <a:rPr lang="en-US" altLang="zh-CN" dirty="0" err="1">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sg</a:t>
            </a:r>
            <a:r>
              <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a:t>
            </a:r>
            <a:r>
              <a:rPr lang="en-US" altLang="zh-CN" dirty="0" err="1">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Gn</a:t>
            </a:r>
            <a:r>
              <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a:t>
            </a:r>
            <a:endPar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endParaRPr>
          </a:p>
          <a:p>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为什么呢</a:t>
            </a:r>
            <a:r>
              <a:rPr lang="en-US" altLang="zh-CN"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a:t>
            </a:r>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？可以由</a:t>
            </a:r>
            <a:r>
              <a:rPr lang="en-US" altLang="zh-CN" dirty="0" err="1">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Nim</a:t>
            </a:r>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游戏显然规约得到！因为每个游戏都与</a:t>
            </a:r>
            <a:r>
              <a:rPr lang="en-US" altLang="zh-CN" dirty="0" err="1">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Nim</a:t>
            </a:r>
            <a:r>
              <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游戏等价！</a:t>
            </a:r>
            <a:endParaRPr dirty="0">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过渡</a:t>
            </a:r>
            <a:endParaRPr lang="zh-CN" altLang="en-US"/>
          </a:p>
        </p:txBody>
      </p:sp>
      <p:sp>
        <p:nvSpPr>
          <p:cNvPr id="3" name="内容占位符 2"/>
          <p:cNvSpPr>
            <a:spLocks noGrp="1"/>
          </p:cNvSpPr>
          <p:nvPr>
            <p:ph idx="1"/>
          </p:nvPr>
        </p:nvSpPr>
        <p:spPr/>
        <p:txBody>
          <a:bodyPr/>
          <a:lstStyle/>
          <a:p>
            <a:r>
              <a:rPr lang="zh-CN" altLang="en-US"/>
              <a:t>接下来我们定义</a:t>
            </a:r>
            <a:r>
              <a:rPr lang="en-US" altLang="zh-CN"/>
              <a:t>SG</a:t>
            </a:r>
            <a:r>
              <a:rPr>
                <a:ea typeface="宋体" panose="02010600030101010101" pitchFamily="2" charset="-122"/>
              </a:rPr>
              <a:t>游戏指的是</a:t>
            </a:r>
            <a:r>
              <a:rPr lang="en-US" altLang="zh-CN">
                <a:ea typeface="宋体" panose="02010600030101010101" pitchFamily="2" charset="-122"/>
              </a:rPr>
              <a:t>ICG;</a:t>
            </a:r>
            <a:endParaRPr>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Multi-SG游戏</a:t>
            </a:r>
            <a:endParaRPr lang="zh-CN" altLang="en-US"/>
          </a:p>
        </p:txBody>
      </p:sp>
      <p:sp>
        <p:nvSpPr>
          <p:cNvPr id="3" name="内容占位符 2"/>
          <p:cNvSpPr>
            <a:spLocks noGrp="1"/>
          </p:cNvSpPr>
          <p:nvPr>
            <p:ph idx="1"/>
          </p:nvPr>
        </p:nvSpPr>
        <p:spPr/>
        <p:txBody>
          <a:bodyPr/>
          <a:lstStyle/>
          <a:p>
            <a:r>
              <a:rPr>
                <a:sym typeface="+mn-ea"/>
              </a:rPr>
              <a:t>Multi-SG游戏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Multi-SG游戏</a:t>
            </a:r>
            <a:endParaRPr lang="zh-CN" altLang="en-US"/>
          </a:p>
        </p:txBody>
      </p:sp>
      <p:sp>
        <p:nvSpPr>
          <p:cNvPr id="3" name="内容占位符 2"/>
          <p:cNvSpPr>
            <a:spLocks noGrp="1"/>
          </p:cNvSpPr>
          <p:nvPr>
            <p:ph idx="1"/>
          </p:nvPr>
        </p:nvSpPr>
        <p:spPr/>
        <p:txBody>
          <a:bodyPr/>
          <a:lstStyle/>
          <a:p>
            <a:r>
              <a:rPr lang="zh-CN" altLang="en-US" dirty="0"/>
              <a:t>Multi-SG游戏规定，在符合拓扑原则的前提下，一个单一游戏的后继可以为多个单一游戏。</a:t>
            </a:r>
            <a:endParaRPr lang="zh-CN" altLang="en-US" dirty="0"/>
          </a:p>
          <a:p>
            <a:r>
              <a:rPr lang="zh-CN" altLang="en-US" dirty="0"/>
              <a:t>Multi-SG其他规则与SG游戏相同。</a:t>
            </a:r>
            <a:endParaRPr lang="zh-CN" altLang="en-US" dirty="0"/>
          </a:p>
          <a:p>
            <a:endParaRPr lang="zh-CN" altLang="en-US" dirty="0"/>
          </a:p>
          <a:p>
            <a:r>
              <a:rPr dirty="0">
                <a:sym typeface="+mn-ea"/>
              </a:rPr>
              <a:t>POJ3537Crosses and Crosses(Dawson游戏)</a:t>
            </a:r>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Multi-SG游戏</a:t>
            </a:r>
            <a:endParaRPr lang="zh-CN" altLang="en-US"/>
          </a:p>
        </p:txBody>
      </p:sp>
      <p:sp>
        <p:nvSpPr>
          <p:cNvPr id="3" name="内容占位符 2"/>
          <p:cNvSpPr>
            <a:spLocks noGrp="1"/>
          </p:cNvSpPr>
          <p:nvPr>
            <p:ph idx="1"/>
          </p:nvPr>
        </p:nvSpPr>
        <p:spPr/>
        <p:txBody>
          <a:bodyPr/>
          <a:lstStyle/>
          <a:p>
            <a:r>
              <a:rPr lang="zh-CN" altLang="en-US" dirty="0"/>
              <a:t>其实很简单，我们枚举一下当前状态</a:t>
            </a:r>
            <a:r>
              <a:rPr lang="en-US" altLang="zh-CN" dirty="0"/>
              <a:t>X</a:t>
            </a:r>
            <a:r>
              <a:rPr lang="zh-CN" altLang="en-US" dirty="0"/>
              <a:t>经过一步操作会分裂成哪些状态，设</a:t>
            </a:r>
            <a:r>
              <a:rPr lang="en-US" altLang="zh-CN" dirty="0"/>
              <a:t>G</a:t>
            </a:r>
            <a:r>
              <a:rPr dirty="0">
                <a:ea typeface="宋体" panose="02010600030101010101" pitchFamily="2" charset="-122"/>
              </a:rPr>
              <a:t>是这些子游戏的和，</a:t>
            </a:r>
            <a:r>
              <a:rPr lang="zh-CN" altLang="en-US" dirty="0"/>
              <a:t>将这些状态的</a:t>
            </a:r>
            <a:r>
              <a:rPr lang="en-US" altLang="zh-CN" dirty="0" err="1"/>
              <a:t>sg</a:t>
            </a:r>
            <a:r>
              <a:rPr dirty="0">
                <a:ea typeface="宋体" panose="02010600030101010101" pitchFamily="2" charset="-122"/>
              </a:rPr>
              <a:t>值亦或起来就是</a:t>
            </a:r>
            <a:r>
              <a:rPr lang="en-US" altLang="zh-CN" dirty="0">
                <a:ea typeface="宋体" panose="02010600030101010101" pitchFamily="2" charset="-122"/>
              </a:rPr>
              <a:t>G</a:t>
            </a:r>
            <a:r>
              <a:rPr dirty="0">
                <a:ea typeface="宋体" panose="02010600030101010101" pitchFamily="2" charset="-122"/>
              </a:rPr>
              <a:t>的</a:t>
            </a:r>
            <a:r>
              <a:rPr lang="en-US" altLang="zh-CN" dirty="0" err="1">
                <a:ea typeface="宋体" panose="02010600030101010101" pitchFamily="2" charset="-122"/>
              </a:rPr>
              <a:t>sg</a:t>
            </a:r>
            <a:r>
              <a:rPr dirty="0">
                <a:ea typeface="宋体" panose="02010600030101010101" pitchFamily="2" charset="-122"/>
              </a:rPr>
              <a:t>，对于所有</a:t>
            </a:r>
            <a:r>
              <a:rPr lang="en-US" altLang="zh-CN" dirty="0">
                <a:ea typeface="宋体" panose="02010600030101010101" pitchFamily="2" charset="-122"/>
              </a:rPr>
              <a:t>G</a:t>
            </a:r>
            <a:r>
              <a:rPr dirty="0">
                <a:ea typeface="宋体" panose="02010600030101010101" pitchFamily="2" charset="-122"/>
              </a:rPr>
              <a:t>的</a:t>
            </a:r>
            <a:r>
              <a:rPr lang="en-US" altLang="zh-CN" dirty="0" err="1">
                <a:ea typeface="宋体" panose="02010600030101010101" pitchFamily="2" charset="-122"/>
              </a:rPr>
              <a:t>sg</a:t>
            </a:r>
            <a:r>
              <a:rPr dirty="0">
                <a:ea typeface="宋体" panose="02010600030101010101" pitchFamily="2" charset="-122"/>
              </a:rPr>
              <a:t>做</a:t>
            </a:r>
            <a:r>
              <a:rPr lang="en-US" altLang="zh-CN" dirty="0" err="1">
                <a:ea typeface="宋体" panose="02010600030101010101" pitchFamily="2" charset="-122"/>
              </a:rPr>
              <a:t>mex</a:t>
            </a:r>
            <a:r>
              <a:rPr dirty="0">
                <a:ea typeface="宋体" panose="02010600030101010101" pitchFamily="2" charset="-122"/>
              </a:rPr>
              <a:t>操作即可得到的值就是</a:t>
            </a:r>
            <a:r>
              <a:rPr lang="en-US" altLang="zh-CN" dirty="0">
                <a:ea typeface="宋体" panose="02010600030101010101" pitchFamily="2" charset="-122"/>
              </a:rPr>
              <a:t>X</a:t>
            </a:r>
            <a:r>
              <a:rPr dirty="0">
                <a:ea typeface="宋体" panose="02010600030101010101" pitchFamily="2" charset="-122"/>
              </a:rPr>
              <a:t>的</a:t>
            </a:r>
            <a:r>
              <a:rPr lang="en-US" altLang="zh-CN" dirty="0" err="1">
                <a:ea typeface="宋体" panose="02010600030101010101" pitchFamily="2" charset="-122"/>
              </a:rPr>
              <a:t>sg</a:t>
            </a:r>
            <a:r>
              <a:rPr dirty="0">
                <a:ea typeface="宋体" panose="02010600030101010101" pitchFamily="2" charset="-122"/>
              </a:rPr>
              <a:t>值。</a:t>
            </a:r>
            <a:endParaRPr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Anti-SG游戏和SJ定理</a:t>
            </a:r>
            <a:endParaRPr lang="zh-CN" altLang="en-US"/>
          </a:p>
        </p:txBody>
      </p:sp>
      <p:sp>
        <p:nvSpPr>
          <p:cNvPr id="3" name="内容占位符 2"/>
          <p:cNvSpPr>
            <a:spLocks noGrp="1"/>
          </p:cNvSpPr>
          <p:nvPr>
            <p:ph idx="1"/>
          </p:nvPr>
        </p:nvSpPr>
        <p:spPr/>
        <p:txBody>
          <a:bodyPr/>
          <a:lstStyle/>
          <a:p>
            <a:r>
              <a:rPr dirty="0">
                <a:sym typeface="+mn-ea"/>
              </a:rPr>
              <a:t>Anti-SG游戏和SJ定理</a:t>
            </a:r>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Anti-SG游戏和SJ定理</a:t>
            </a:r>
            <a:endParaRPr lang="zh-CN" altLang="en-US"/>
          </a:p>
        </p:txBody>
      </p:sp>
      <p:sp>
        <p:nvSpPr>
          <p:cNvPr id="3" name="内容占位符 2"/>
          <p:cNvSpPr>
            <a:spLocks noGrp="1"/>
          </p:cNvSpPr>
          <p:nvPr>
            <p:ph idx="1"/>
          </p:nvPr>
        </p:nvSpPr>
        <p:spPr/>
        <p:txBody>
          <a:bodyPr>
            <a:normAutofit fontScale="90000" lnSpcReduction="20000"/>
          </a:bodyPr>
          <a:lstStyle/>
          <a:p>
            <a:r>
              <a:rPr lang="zh-CN" altLang="en-US" dirty="0"/>
              <a:t>定义：anti-nim游戏</a:t>
            </a:r>
            <a:endParaRPr lang="zh-CN" altLang="en-US" dirty="0"/>
          </a:p>
          <a:p>
            <a:r>
              <a:rPr lang="zh-CN" altLang="en-US" dirty="0"/>
              <a:t>桌子上有N堆石子，游戏者轮流取石子。</a:t>
            </a:r>
            <a:endParaRPr lang="zh-CN" altLang="en-US" dirty="0"/>
          </a:p>
          <a:p>
            <a:r>
              <a:rPr lang="zh-CN" altLang="en-US" dirty="0"/>
              <a:t>每次只能从一堆中取出任意数目的石子，但不能不取。</a:t>
            </a:r>
            <a:endParaRPr lang="zh-CN" altLang="en-US" dirty="0"/>
          </a:p>
          <a:p>
            <a:r>
              <a:rPr lang="zh-CN" altLang="en-US" dirty="0"/>
              <a:t>取走最后一个石子者败。</a:t>
            </a:r>
            <a:endParaRPr lang="zh-CN" altLang="en-US" dirty="0"/>
          </a:p>
          <a:p>
            <a:endParaRPr lang="zh-CN" altLang="en-US" dirty="0"/>
          </a:p>
          <a:p>
            <a:r>
              <a:rPr dirty="0">
                <a:sym typeface="+mn-ea"/>
              </a:rPr>
              <a:t>POJ3480John</a:t>
            </a:r>
            <a:endParaRPr lang="zh-CN" altLang="en-US" dirty="0"/>
          </a:p>
          <a:p>
            <a:r>
              <a:rPr lang="zh-CN" altLang="en-US" dirty="0"/>
              <a:t>BZOJ1022</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Anti-</a:t>
            </a:r>
            <a:r>
              <a:rPr lang="en-US" altLang="zh-CN">
                <a:sym typeface="+mn-ea"/>
              </a:rPr>
              <a:t>Nim</a:t>
            </a:r>
            <a:r>
              <a:rPr lang="zh-CN" altLang="en-US">
                <a:sym typeface="+mn-ea"/>
              </a:rPr>
              <a:t>游戏</a:t>
            </a:r>
            <a:endParaRPr lang="zh-CN" altLang="en-US"/>
          </a:p>
        </p:txBody>
      </p:sp>
      <p:sp>
        <p:nvSpPr>
          <p:cNvPr id="3" name="内容占位符 2"/>
          <p:cNvSpPr>
            <a:spLocks noGrp="1"/>
          </p:cNvSpPr>
          <p:nvPr>
            <p:ph idx="1"/>
          </p:nvPr>
        </p:nvSpPr>
        <p:spPr/>
        <p:txBody>
          <a:bodyPr/>
          <a:lstStyle/>
          <a:p>
            <a:r>
              <a:rPr lang="zh-CN" altLang="en-US"/>
              <a:t>[结论]</a:t>
            </a:r>
            <a:endParaRPr lang="zh-CN" altLang="en-US"/>
          </a:p>
          <a:p>
            <a:r>
              <a:rPr lang="zh-CN" altLang="en-US"/>
              <a:t>先手必胜当且仅当：</a:t>
            </a:r>
            <a:endParaRPr lang="zh-CN" altLang="en-US"/>
          </a:p>
          <a:p>
            <a:r>
              <a:rPr lang="en-US" altLang="zh-CN"/>
              <a:t>1.</a:t>
            </a:r>
            <a:r>
              <a:rPr lang="zh-CN" altLang="en-US"/>
              <a:t>所有堆的石子数都为1且游戏的SG值为0；</a:t>
            </a:r>
            <a:endParaRPr lang="zh-CN" altLang="en-US"/>
          </a:p>
          <a:p>
            <a:r>
              <a:rPr lang="en-US" altLang="zh-CN"/>
              <a:t>2.</a:t>
            </a:r>
            <a:r>
              <a:rPr lang="zh-CN" altLang="en-US"/>
              <a:t>有些堆的石子数大于1且游戏的SG值不为0。</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博弈论是什么</a:t>
            </a:r>
            <a:endParaRPr lang="zh-CN" altLang="en-US"/>
          </a:p>
        </p:txBody>
      </p:sp>
      <p:sp>
        <p:nvSpPr>
          <p:cNvPr id="3" name="内容占位符 2"/>
          <p:cNvSpPr>
            <a:spLocks noGrp="1"/>
          </p:cNvSpPr>
          <p:nvPr>
            <p:ph idx="1"/>
          </p:nvPr>
        </p:nvSpPr>
        <p:spPr/>
        <p:txBody>
          <a:bodyPr>
            <a:normAutofit fontScale="60000"/>
          </a:bodyPr>
          <a:lstStyle/>
          <a:p>
            <a:r>
              <a:rPr lang="zh-CN" altLang="en-US"/>
              <a:t>下面进入正题吧，先说博弈游戏是什么。</a:t>
            </a:r>
            <a:endParaRPr lang="zh-CN" altLang="en-US"/>
          </a:p>
          <a:p>
            <a:r>
              <a:rPr lang="zh-CN" altLang="en-US"/>
              <a:t>博弈游戏一般是平等组合游戏</a:t>
            </a:r>
            <a:endParaRPr lang="zh-CN" altLang="en-US"/>
          </a:p>
          <a:p>
            <a:r>
              <a:rPr lang="zh-CN" altLang="en-US"/>
              <a:t>什么是“平等组合游戏”？</a:t>
            </a:r>
            <a:endParaRPr lang="zh-CN" altLang="en-US"/>
          </a:p>
          <a:p>
            <a:r>
              <a:rPr lang="en-US" altLang="zh-CN"/>
              <a:t>1.</a:t>
            </a:r>
            <a:r>
              <a:rPr lang="zh-CN" altLang="en-US"/>
              <a:t>两人游戏。</a:t>
            </a:r>
            <a:endParaRPr lang="zh-CN" altLang="en-US"/>
          </a:p>
          <a:p>
            <a:r>
              <a:rPr lang="en-US" altLang="zh-CN"/>
              <a:t>2.</a:t>
            </a:r>
            <a:r>
              <a:rPr lang="zh-CN" altLang="en-US"/>
              <a:t>有一个状态集，而且通常是有限的。</a:t>
            </a:r>
            <a:endParaRPr lang="zh-CN" altLang="en-US"/>
          </a:p>
          <a:p>
            <a:r>
              <a:rPr lang="en-US" altLang="zh-CN"/>
              <a:t>3.</a:t>
            </a:r>
            <a:r>
              <a:rPr lang="zh-CN" altLang="en-US"/>
              <a:t>规定哪些状态转移是允许的。</a:t>
            </a:r>
            <a:endParaRPr lang="zh-CN" altLang="en-US"/>
          </a:p>
          <a:p>
            <a:r>
              <a:rPr lang="en-US" altLang="zh-CN"/>
              <a:t>4.</a:t>
            </a:r>
            <a:r>
              <a:rPr lang="zh-CN" altLang="en-US"/>
              <a:t>所有规定对于两人来说是一样的。</a:t>
            </a:r>
            <a:endParaRPr lang="zh-CN" altLang="en-US"/>
          </a:p>
          <a:p>
            <a:r>
              <a:rPr lang="en-US" altLang="zh-CN"/>
              <a:t>5.</a:t>
            </a:r>
            <a:r>
              <a:rPr lang="zh-CN" altLang="en-US"/>
              <a:t>两人轮流走步。</a:t>
            </a:r>
            <a:endParaRPr lang="zh-CN" altLang="en-US"/>
          </a:p>
          <a:p>
            <a:r>
              <a:rPr lang="en-US" altLang="zh-CN"/>
              <a:t>6.</a:t>
            </a:r>
            <a:r>
              <a:rPr lang="zh-CN" altLang="en-US"/>
              <a:t>有一个终止状态，到达终止状态后游戏即告终止。</a:t>
            </a:r>
            <a:endParaRPr lang="zh-CN" altLang="en-US"/>
          </a:p>
          <a:p>
            <a:r>
              <a:rPr lang="en-US" altLang="zh-CN"/>
              <a:t>7.</a:t>
            </a:r>
            <a:r>
              <a:rPr lang="zh-CN" altLang="en-US"/>
              <a:t>游戏可以在有限步内终止。</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Anti-</a:t>
            </a:r>
            <a:r>
              <a:rPr lang="en-US" altLang="zh-CN">
                <a:sym typeface="+mn-ea"/>
              </a:rPr>
              <a:t>Nim</a:t>
            </a:r>
            <a:r>
              <a:rPr lang="zh-CN" altLang="en-US">
                <a:sym typeface="+mn-ea"/>
              </a:rPr>
              <a:t>游戏</a:t>
            </a:r>
            <a:endParaRPr lang="zh-CN" altLang="en-US"/>
          </a:p>
        </p:txBody>
      </p:sp>
      <p:sp>
        <p:nvSpPr>
          <p:cNvPr id="3" name="内容占位符 2"/>
          <p:cNvSpPr>
            <a:spLocks noGrp="1"/>
          </p:cNvSpPr>
          <p:nvPr>
            <p:ph idx="1"/>
          </p:nvPr>
        </p:nvSpPr>
        <p:spPr/>
        <p:txBody>
          <a:bodyPr>
            <a:normAutofit fontScale="60000"/>
          </a:bodyPr>
          <a:lstStyle/>
          <a:p>
            <a:r>
              <a:rPr lang="zh-CN" altLang="en-US"/>
              <a:t>证明：</a:t>
            </a:r>
            <a:endParaRPr lang="zh-CN" altLang="en-US"/>
          </a:p>
          <a:p>
            <a:r>
              <a:rPr lang="zh-CN" altLang="en-US"/>
              <a:t>当每个堆只有一个石子时，显然先手必胜当且仅当N为偶数。</a:t>
            </a:r>
            <a:endParaRPr lang="zh-CN" altLang="en-US"/>
          </a:p>
          <a:p>
            <a:r>
              <a:rPr lang="zh-CN" altLang="en-US"/>
              <a:t>否则：</a:t>
            </a:r>
            <a:endParaRPr lang="zh-CN" altLang="en-US"/>
          </a:p>
          <a:p>
            <a:r>
              <a:rPr lang="zh-CN" altLang="en-US"/>
              <a:t>当</a:t>
            </a:r>
            <a:r>
              <a:rPr lang="en-US" altLang="zh-CN"/>
              <a:t>sg</a:t>
            </a:r>
            <a:r>
              <a:rPr>
                <a:ea typeface="宋体" panose="02010600030101010101" pitchFamily="2" charset="-122"/>
              </a:rPr>
              <a:t>不为</a:t>
            </a:r>
            <a:r>
              <a:rPr lang="en-US" altLang="zh-CN">
                <a:ea typeface="宋体" panose="02010600030101010101" pitchFamily="2" charset="-122"/>
              </a:rPr>
              <a:t>0</a:t>
            </a:r>
            <a:r>
              <a:rPr>
                <a:ea typeface="宋体" panose="02010600030101010101" pitchFamily="2" charset="-122"/>
              </a:rPr>
              <a:t>时，若还有至少两堆石子的数目大于1，则先手将SG值变为0即可；若只有一堆石子数大于1，则先手总可以将状态变为有奇数个1。所以，当SG不为0时先手必胜。</a:t>
            </a:r>
            <a:endParaRPr>
              <a:ea typeface="宋体" panose="02010600030101010101" pitchFamily="2" charset="-122"/>
            </a:endParaRPr>
          </a:p>
          <a:p>
            <a:r>
              <a:rPr>
                <a:ea typeface="宋体" panose="02010600030101010101" pitchFamily="2" charset="-122"/>
              </a:rPr>
              <a:t>当SG为0时，至少有两堆石子的数目大于1，则先手决策完之后，必定至少有一堆的石子数大于1，且SG值不为0，由上段的论证我们可以发现，此时，无论先手如何决策，都只会将游戏带入先手必胜局，所以先手必败。</a:t>
            </a:r>
            <a:endParaRPr>
              <a:ea typeface="宋体" panose="02010600030101010101" pitchFamily="2" charset="-122"/>
            </a:endParaRPr>
          </a:p>
          <a:p>
            <a:pPr marL="0" indent="0">
              <a:buNone/>
            </a:pPr>
            <a:endParaRPr>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Anti-SG游戏和SJ定理</a:t>
            </a:r>
            <a:endParaRPr lang="zh-CN" altLang="en-US"/>
          </a:p>
        </p:txBody>
      </p:sp>
      <p:sp>
        <p:nvSpPr>
          <p:cNvPr id="3" name="内容占位符 2"/>
          <p:cNvSpPr>
            <a:spLocks noGrp="1"/>
          </p:cNvSpPr>
          <p:nvPr>
            <p:ph idx="1"/>
          </p:nvPr>
        </p:nvSpPr>
        <p:spPr/>
        <p:txBody>
          <a:bodyPr>
            <a:normAutofit fontScale="70000"/>
          </a:bodyPr>
          <a:lstStyle/>
          <a:p>
            <a:r>
              <a:rPr lang="zh-CN" altLang="en-US" dirty="0"/>
              <a:t>上述关于anti-nim游戏的推导只对anti-nim这一简单游戏成立。</a:t>
            </a:r>
            <a:endParaRPr lang="zh-CN" altLang="en-US" dirty="0"/>
          </a:p>
          <a:p>
            <a:r>
              <a:rPr lang="zh-CN" altLang="en-US" dirty="0"/>
              <a:t>因为对于其他</a:t>
            </a:r>
            <a:r>
              <a:rPr lang="en-US" altLang="zh-CN" dirty="0"/>
              <a:t>SG</a:t>
            </a:r>
            <a:r>
              <a:rPr dirty="0">
                <a:ea typeface="宋体" panose="02010600030101010101" pitchFamily="2" charset="-122"/>
              </a:rPr>
              <a:t>游戏，</a:t>
            </a:r>
            <a:r>
              <a:rPr lang="zh-CN" altLang="en-US" dirty="0"/>
              <a:t>SG值为0的局面不一定为终止局面！</a:t>
            </a:r>
            <a:endParaRPr lang="zh-CN" altLang="en-US" dirty="0"/>
          </a:p>
          <a:p>
            <a:r>
              <a:rPr lang="zh-CN" altLang="en-US" dirty="0"/>
              <a:t>所以，上述论证能否推广到所有SG游戏，我们是需要从新给出论证的。</a:t>
            </a:r>
            <a:endParaRPr lang="zh-CN" altLang="en-US" dirty="0"/>
          </a:p>
          <a:p>
            <a:r>
              <a:rPr lang="zh-CN" altLang="en-US" dirty="0"/>
              <a:t>我们现在已经充分了解到了nim游戏与SG函数之间的内在联系，所以我们很自然的会想到下述命题：</a:t>
            </a:r>
            <a:endParaRPr lang="zh-CN" altLang="en-US" dirty="0"/>
          </a:p>
          <a:p>
            <a:r>
              <a:rPr lang="zh-CN" altLang="en-US" dirty="0"/>
              <a:t>[命题]</a:t>
            </a:r>
            <a:endParaRPr lang="zh-CN" altLang="en-US" dirty="0"/>
          </a:p>
          <a:p>
            <a:r>
              <a:rPr lang="zh-CN" altLang="en-US" dirty="0"/>
              <a:t>先手必胜当且仅当：</a:t>
            </a:r>
            <a:endParaRPr lang="zh-CN" altLang="en-US" dirty="0"/>
          </a:p>
          <a:p>
            <a:r>
              <a:rPr lang="en-US" altLang="zh-CN" dirty="0"/>
              <a:t>1.</a:t>
            </a:r>
            <a:r>
              <a:rPr lang="zh-CN" altLang="en-US" dirty="0"/>
              <a:t>所有单一游戏的SG值小于2且游戏的SG值为0；</a:t>
            </a:r>
            <a:endParaRPr lang="zh-CN" altLang="en-US" dirty="0"/>
          </a:p>
          <a:p>
            <a:r>
              <a:rPr lang="en-US" altLang="zh-CN" dirty="0"/>
              <a:t>2.</a:t>
            </a:r>
            <a:r>
              <a:rPr lang="zh-CN" altLang="en-US" dirty="0"/>
              <a:t>存在单一游戏的SG值大于1且游戏的SG值不为0。</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Anti-SG游戏和SJ定理</a:t>
            </a:r>
            <a:endParaRPr lang="zh-CN" altLang="en-US"/>
          </a:p>
        </p:txBody>
      </p:sp>
      <p:sp>
        <p:nvSpPr>
          <p:cNvPr id="3" name="内容占位符 2"/>
          <p:cNvSpPr>
            <a:spLocks noGrp="1"/>
          </p:cNvSpPr>
          <p:nvPr>
            <p:ph idx="1"/>
          </p:nvPr>
        </p:nvSpPr>
        <p:spPr/>
        <p:txBody>
          <a:bodyPr>
            <a:normAutofit/>
          </a:bodyPr>
          <a:lstStyle/>
          <a:p>
            <a:r>
              <a:rPr lang="zh-CN" altLang="en-US"/>
              <a:t>很遗憾，这是一个错命题！</a:t>
            </a:r>
            <a:endParaRPr lang="zh-CN" altLang="en-US"/>
          </a:p>
          <a:p>
            <a:r>
              <a:rPr lang="zh-CN" altLang="en-US"/>
              <a:t>我们考虑图1给出的游戏图。</a:t>
            </a:r>
            <a:endParaRPr lang="zh-CN" altLang="en-US"/>
          </a:p>
          <a:p>
            <a:endParaRPr lang="zh-CN" altLang="en-US"/>
          </a:p>
          <a:p>
            <a:r>
              <a:rPr lang="zh-CN" altLang="en-US"/>
              <a:t>图1（旁边数字为节点的SG值）</a:t>
            </a:r>
            <a:endParaRPr lang="zh-CN" altLang="en-US"/>
          </a:p>
          <a:p>
            <a:endParaRPr lang="zh-CN" altLang="en-US"/>
          </a:p>
          <a:p>
            <a:r>
              <a:rPr lang="zh-CN" altLang="en-US"/>
              <a:t>显然这幅图来说先手必败！</a:t>
            </a:r>
            <a:endParaRPr lang="zh-CN" altLang="en-US"/>
          </a:p>
        </p:txBody>
      </p:sp>
      <p:pic>
        <p:nvPicPr>
          <p:cNvPr id="29699" name="Picture 4" descr="Anti-SG反例"/>
          <p:cNvPicPr>
            <a:picLocks noChangeAspect="1"/>
          </p:cNvPicPr>
          <p:nvPr/>
        </p:nvPicPr>
        <p:blipFill>
          <a:blip r:embed="rId1"/>
          <a:stretch>
            <a:fillRect/>
          </a:stretch>
        </p:blipFill>
        <p:spPr>
          <a:xfrm>
            <a:off x="4322129" y="1600684"/>
            <a:ext cx="1397053" cy="868842"/>
          </a:xfrm>
          <a:prstGeom prst="rect">
            <a:avLst/>
          </a:prstGeom>
          <a:noFill/>
          <a:ln w="9525">
            <a:noFill/>
            <a:miter/>
          </a:ln>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Anti-SG游戏和SJ定理</a:t>
            </a:r>
            <a:endParaRPr lang="zh-CN" altLang="en-US"/>
          </a:p>
        </p:txBody>
      </p:sp>
      <p:sp>
        <p:nvSpPr>
          <p:cNvPr id="3" name="内容占位符 2"/>
          <p:cNvSpPr>
            <a:spLocks noGrp="1"/>
          </p:cNvSpPr>
          <p:nvPr>
            <p:ph idx="1"/>
          </p:nvPr>
        </p:nvSpPr>
        <p:spPr/>
        <p:txBody>
          <a:bodyPr>
            <a:normAutofit fontScale="47500"/>
          </a:bodyPr>
          <a:lstStyle/>
          <a:p>
            <a:r>
              <a:rPr lang="zh-CN" altLang="en-US" dirty="0"/>
              <a:t>在这里给出适用于Anti-SG组合游戏的SJ定理（SpragueGrundy——JiaZhihao定理）</a:t>
            </a:r>
            <a:endParaRPr lang="zh-CN" altLang="en-US" dirty="0"/>
          </a:p>
          <a:p>
            <a:endParaRPr lang="zh-CN" altLang="en-US" dirty="0"/>
          </a:p>
          <a:p>
            <a:r>
              <a:rPr lang="zh-CN" altLang="en-US" dirty="0"/>
              <a:t>[定义]</a:t>
            </a:r>
            <a:endParaRPr lang="zh-CN" altLang="en-US" dirty="0"/>
          </a:p>
          <a:p>
            <a:r>
              <a:rPr lang="en-US" altLang="zh-CN" dirty="0"/>
              <a:t>1.</a:t>
            </a:r>
            <a:r>
              <a:rPr lang="zh-CN" altLang="en-US" dirty="0"/>
              <a:t>Anti-SG游戏规定，决策集合为空的游戏者赢。</a:t>
            </a:r>
            <a:endParaRPr lang="zh-CN" altLang="en-US" dirty="0"/>
          </a:p>
          <a:p>
            <a:r>
              <a:rPr lang="en-US" altLang="zh-CN" dirty="0"/>
              <a:t>2.</a:t>
            </a:r>
            <a:r>
              <a:rPr lang="zh-CN" altLang="en-US" dirty="0"/>
              <a:t>Anti-SG其他规则与SG游戏相同。</a:t>
            </a:r>
            <a:endParaRPr lang="zh-CN" altLang="en-US" dirty="0"/>
          </a:p>
          <a:p>
            <a:endParaRPr lang="zh-CN" altLang="en-US" dirty="0"/>
          </a:p>
          <a:p>
            <a:r>
              <a:rPr lang="zh-CN" altLang="en-US" dirty="0"/>
              <a:t>[定理]（SJ定理）</a:t>
            </a:r>
            <a:endParaRPr lang="zh-CN" altLang="en-US" dirty="0"/>
          </a:p>
          <a:p>
            <a:r>
              <a:rPr lang="zh-CN" altLang="en-US" dirty="0"/>
              <a:t>对于任意一个Anti-SG游戏，</a:t>
            </a:r>
            <a:r>
              <a:rPr lang="zh-CN" altLang="en-US" dirty="0">
                <a:solidFill>
                  <a:srgbClr val="92D050"/>
                </a:solidFill>
              </a:rPr>
              <a:t>如果我们规定当局面中所有的单一游戏的SG值为0时</a:t>
            </a:r>
            <a:r>
              <a:rPr lang="zh-CN" altLang="en-US" dirty="0"/>
              <a:t>，游戏结束，则先手必胜当且仅当：（1）游戏的SG函数不为0且游戏中某个单一游戏的SG函数大于1；（2）游戏的SG函数为0且游戏中没有单一游戏的SG函数大于1。</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SJ定理</a:t>
            </a:r>
            <a:r>
              <a:rPr lang="zh-CN" altLang="en-US"/>
              <a:t>证明</a:t>
            </a:r>
            <a:endParaRPr lang="zh-CN" altLang="en-US"/>
          </a:p>
        </p:txBody>
      </p:sp>
      <p:sp>
        <p:nvSpPr>
          <p:cNvPr id="3" name="内容占位符 2"/>
          <p:cNvSpPr>
            <a:spLocks noGrp="1"/>
          </p:cNvSpPr>
          <p:nvPr>
            <p:ph idx="1"/>
          </p:nvPr>
        </p:nvSpPr>
        <p:spPr/>
        <p:txBody>
          <a:bodyPr>
            <a:normAutofit fontScale="57500"/>
          </a:bodyPr>
          <a:lstStyle/>
          <a:p>
            <a:r>
              <a:rPr lang="zh-CN" altLang="en-US" dirty="0"/>
              <a:t>当没有单一游戏</a:t>
            </a:r>
            <a:r>
              <a:rPr lang="en-US" altLang="zh-CN" dirty="0"/>
              <a:t>&gt;1</a:t>
            </a:r>
            <a:r>
              <a:rPr dirty="0">
                <a:ea typeface="宋体" panose="02010600030101010101" pitchFamily="2" charset="-122"/>
              </a:rPr>
              <a:t>时</a:t>
            </a:r>
            <a:r>
              <a:rPr lang="en-US" altLang="zh-CN" dirty="0">
                <a:ea typeface="宋体" panose="02010600030101010101" pitchFamily="2" charset="-122"/>
              </a:rPr>
              <a:t>{</a:t>
            </a:r>
            <a:endParaRPr lang="en-US" altLang="zh-CN" dirty="0">
              <a:ea typeface="宋体" panose="02010600030101010101" pitchFamily="2" charset="-122"/>
            </a:endParaRPr>
          </a:p>
          <a:p>
            <a:r>
              <a:rPr dirty="0">
                <a:ea typeface="宋体" panose="02010600030101010101" pitchFamily="2" charset="-122"/>
              </a:rPr>
              <a:t>  当</a:t>
            </a:r>
            <a:r>
              <a:rPr dirty="0">
                <a:sym typeface="+mn-ea"/>
              </a:rPr>
              <a:t>游戏的SG函数为0时</a:t>
            </a:r>
            <a:r>
              <a:rPr lang="en-US" altLang="zh-CN" dirty="0">
                <a:sym typeface="+mn-ea"/>
              </a:rPr>
              <a:t>{</a:t>
            </a:r>
            <a:endParaRPr lang="en-US" altLang="zh-CN" dirty="0">
              <a:sym typeface="+mn-ea"/>
            </a:endParaRPr>
          </a:p>
          <a:p>
            <a:r>
              <a:rPr dirty="0">
                <a:ea typeface="宋体" panose="02010600030101010101" pitchFamily="2" charset="-122"/>
                <a:sym typeface="+mn-ea"/>
              </a:rPr>
              <a:t>    </a:t>
            </a:r>
            <a:r>
              <a:rPr dirty="0" smtClean="0">
                <a:ea typeface="宋体" panose="02010600030101010101" pitchFamily="2" charset="-122"/>
                <a:sym typeface="+mn-ea"/>
              </a:rPr>
              <a:t>首先，不存在任意一个局面</a:t>
            </a:r>
            <a:r>
              <a:rPr lang="en-US" altLang="zh-CN" dirty="0" err="1" smtClean="0">
                <a:ea typeface="宋体" panose="02010600030101010101" pitchFamily="2" charset="-122"/>
                <a:sym typeface="+mn-ea"/>
              </a:rPr>
              <a:t>sg</a:t>
            </a:r>
            <a:r>
              <a:rPr lang="en-US" altLang="zh-CN" dirty="0" smtClean="0">
                <a:ea typeface="宋体" panose="02010600030101010101" pitchFamily="2" charset="-122"/>
                <a:sym typeface="+mn-ea"/>
              </a:rPr>
              <a:t>==1</a:t>
            </a:r>
            <a:r>
              <a:rPr dirty="0" smtClean="0">
                <a:ea typeface="宋体" panose="02010600030101010101" pitchFamily="2" charset="-122"/>
                <a:sym typeface="+mn-ea"/>
              </a:rPr>
              <a:t>，那么显然先手必胜。</a:t>
            </a:r>
            <a:endParaRPr dirty="0">
              <a:ea typeface="宋体" panose="02010600030101010101" pitchFamily="2" charset="-122"/>
              <a:sym typeface="+mn-ea"/>
            </a:endParaRPr>
          </a:p>
          <a:p>
            <a:r>
              <a:rPr dirty="0">
                <a:ea typeface="宋体" panose="02010600030101010101" pitchFamily="2" charset="-122"/>
                <a:sym typeface="+mn-ea"/>
              </a:rPr>
              <a:t>    </a:t>
            </a:r>
            <a:r>
              <a:rPr dirty="0" smtClean="0">
                <a:ea typeface="宋体" panose="02010600030101010101" pitchFamily="2" charset="-122"/>
                <a:sym typeface="+mn-ea"/>
              </a:rPr>
              <a:t>我们将一个</a:t>
            </a:r>
            <a:r>
              <a:rPr lang="en-US" altLang="zh-CN" dirty="0" err="1">
                <a:ea typeface="宋体" panose="02010600030101010101" pitchFamily="2" charset="-122"/>
                <a:sym typeface="+mn-ea"/>
              </a:rPr>
              <a:t>sg</a:t>
            </a:r>
            <a:r>
              <a:rPr dirty="0">
                <a:ea typeface="宋体" panose="02010600030101010101" pitchFamily="2" charset="-122"/>
                <a:sym typeface="+mn-ea"/>
              </a:rPr>
              <a:t>为</a:t>
            </a:r>
            <a:r>
              <a:rPr lang="en-US" altLang="zh-CN" dirty="0">
                <a:ea typeface="宋体" panose="02010600030101010101" pitchFamily="2" charset="-122"/>
                <a:sym typeface="+mn-ea"/>
              </a:rPr>
              <a:t>1</a:t>
            </a:r>
            <a:r>
              <a:rPr dirty="0">
                <a:ea typeface="宋体" panose="02010600030101010101" pitchFamily="2" charset="-122"/>
                <a:sym typeface="+mn-ea"/>
              </a:rPr>
              <a:t>的局面变为</a:t>
            </a:r>
            <a:r>
              <a:rPr lang="en-US" altLang="zh-CN" dirty="0">
                <a:ea typeface="宋体" panose="02010600030101010101" pitchFamily="2" charset="-122"/>
                <a:sym typeface="+mn-ea"/>
              </a:rPr>
              <a:t>0;</a:t>
            </a:r>
            <a:endParaRPr dirty="0">
              <a:ea typeface="宋体" panose="02010600030101010101" pitchFamily="2" charset="-122"/>
              <a:sym typeface="+mn-ea"/>
            </a:endParaRPr>
          </a:p>
          <a:p>
            <a:r>
              <a:rPr dirty="0">
                <a:ea typeface="宋体" panose="02010600030101010101" pitchFamily="2" charset="-122"/>
                <a:sym typeface="+mn-ea"/>
              </a:rPr>
              <a:t>    如果对手将某个</a:t>
            </a:r>
            <a:r>
              <a:rPr lang="en-US" altLang="zh-CN" dirty="0" err="1">
                <a:ea typeface="宋体" panose="02010600030101010101" pitchFamily="2" charset="-122"/>
                <a:sym typeface="+mn-ea"/>
              </a:rPr>
              <a:t>sg</a:t>
            </a:r>
            <a:r>
              <a:rPr dirty="0">
                <a:ea typeface="宋体" panose="02010600030101010101" pitchFamily="2" charset="-122"/>
                <a:sym typeface="+mn-ea"/>
              </a:rPr>
              <a:t>为</a:t>
            </a:r>
            <a:r>
              <a:rPr lang="en-US" altLang="zh-CN" dirty="0">
                <a:ea typeface="宋体" panose="02010600030101010101" pitchFamily="2" charset="-122"/>
                <a:sym typeface="+mn-ea"/>
              </a:rPr>
              <a:t>1</a:t>
            </a:r>
            <a:r>
              <a:rPr dirty="0">
                <a:ea typeface="宋体" panose="02010600030101010101" pitchFamily="2" charset="-122"/>
                <a:sym typeface="+mn-ea"/>
              </a:rPr>
              <a:t>的局面变为</a:t>
            </a:r>
            <a:r>
              <a:rPr lang="en-US" altLang="zh-CN" dirty="0" err="1">
                <a:ea typeface="宋体" panose="02010600030101010101" pitchFamily="2" charset="-122"/>
                <a:sym typeface="+mn-ea"/>
              </a:rPr>
              <a:t>sg</a:t>
            </a:r>
            <a:r>
              <a:rPr lang="en-US" altLang="zh-CN" dirty="0">
                <a:ea typeface="宋体" panose="02010600030101010101" pitchFamily="2" charset="-122"/>
                <a:sym typeface="+mn-ea"/>
              </a:rPr>
              <a:t>&gt;1</a:t>
            </a:r>
            <a:r>
              <a:rPr dirty="0">
                <a:ea typeface="宋体" panose="02010600030101010101" pitchFamily="2" charset="-122"/>
                <a:sym typeface="+mn-ea"/>
              </a:rPr>
              <a:t>的局面，我们可以将其变回来，与刚才状态无异。</a:t>
            </a:r>
            <a:endParaRPr dirty="0">
              <a:ea typeface="宋体" panose="02010600030101010101" pitchFamily="2" charset="-122"/>
              <a:sym typeface="+mn-ea"/>
            </a:endParaRPr>
          </a:p>
          <a:p>
            <a:r>
              <a:rPr dirty="0">
                <a:ea typeface="宋体" panose="02010600030101010101" pitchFamily="2" charset="-122"/>
                <a:sym typeface="+mn-ea"/>
              </a:rPr>
              <a:t>    如果对手将某个</a:t>
            </a:r>
            <a:r>
              <a:rPr lang="en-US" altLang="zh-CN" dirty="0" err="1">
                <a:ea typeface="宋体" panose="02010600030101010101" pitchFamily="2" charset="-122"/>
                <a:sym typeface="+mn-ea"/>
              </a:rPr>
              <a:t>sg</a:t>
            </a:r>
            <a:r>
              <a:rPr dirty="0">
                <a:ea typeface="宋体" panose="02010600030101010101" pitchFamily="2" charset="-122"/>
                <a:sym typeface="+mn-ea"/>
              </a:rPr>
              <a:t>为</a:t>
            </a:r>
            <a:r>
              <a:rPr lang="en-US" altLang="zh-CN" dirty="0">
                <a:ea typeface="宋体" panose="02010600030101010101" pitchFamily="2" charset="-122"/>
                <a:sym typeface="+mn-ea"/>
              </a:rPr>
              <a:t>1</a:t>
            </a:r>
            <a:r>
              <a:rPr dirty="0">
                <a:ea typeface="宋体" panose="02010600030101010101" pitchFamily="2" charset="-122"/>
                <a:sym typeface="+mn-ea"/>
              </a:rPr>
              <a:t>的局面变为</a:t>
            </a:r>
            <a:r>
              <a:rPr lang="en-US" altLang="zh-CN" dirty="0" err="1">
                <a:ea typeface="宋体" panose="02010600030101010101" pitchFamily="2" charset="-122"/>
                <a:sym typeface="+mn-ea"/>
              </a:rPr>
              <a:t>sg</a:t>
            </a:r>
            <a:r>
              <a:rPr lang="en-US" altLang="zh-CN" dirty="0">
                <a:ea typeface="宋体" panose="02010600030101010101" pitchFamily="2" charset="-122"/>
                <a:sym typeface="+mn-ea"/>
              </a:rPr>
              <a:t>==0</a:t>
            </a:r>
            <a:r>
              <a:rPr dirty="0">
                <a:ea typeface="宋体" panose="02010600030101010101" pitchFamily="2" charset="-122"/>
                <a:sym typeface="+mn-ea"/>
              </a:rPr>
              <a:t>的局面，则与刚才状态无异。</a:t>
            </a:r>
            <a:endParaRPr dirty="0">
              <a:ea typeface="宋体" panose="02010600030101010101" pitchFamily="2" charset="-122"/>
              <a:sym typeface="+mn-ea"/>
            </a:endParaRPr>
          </a:p>
          <a:p>
            <a:r>
              <a:rPr dirty="0">
                <a:ea typeface="宋体" panose="02010600030101010101" pitchFamily="2" charset="-122"/>
                <a:sym typeface="+mn-ea"/>
              </a:rPr>
              <a:t>    如果对手将一个</a:t>
            </a:r>
            <a:r>
              <a:rPr lang="en-US" altLang="zh-CN" dirty="0">
                <a:ea typeface="宋体" panose="02010600030101010101" pitchFamily="2" charset="-122"/>
                <a:sym typeface="+mn-ea"/>
              </a:rPr>
              <a:t>0</a:t>
            </a:r>
            <a:r>
              <a:rPr dirty="0">
                <a:ea typeface="宋体" panose="02010600030101010101" pitchFamily="2" charset="-122"/>
                <a:sym typeface="+mn-ea"/>
              </a:rPr>
              <a:t>变为</a:t>
            </a:r>
            <a:r>
              <a:rPr lang="en-US" altLang="zh-CN" dirty="0">
                <a:ea typeface="宋体" panose="02010600030101010101" pitchFamily="2" charset="-122"/>
                <a:sym typeface="+mn-ea"/>
              </a:rPr>
              <a:t>x</a:t>
            </a:r>
            <a:r>
              <a:rPr dirty="0">
                <a:ea typeface="宋体" panose="02010600030101010101" pitchFamily="2" charset="-122"/>
                <a:sym typeface="+mn-ea"/>
              </a:rPr>
              <a:t>，那么我们再将对应的</a:t>
            </a:r>
            <a:r>
              <a:rPr lang="en-US" altLang="zh-CN" dirty="0">
                <a:ea typeface="宋体" panose="02010600030101010101" pitchFamily="2" charset="-122"/>
                <a:sym typeface="+mn-ea"/>
              </a:rPr>
              <a:t>x</a:t>
            </a:r>
            <a:r>
              <a:rPr dirty="0">
                <a:ea typeface="宋体" panose="02010600030101010101" pitchFamily="2" charset="-122"/>
                <a:sym typeface="+mn-ea"/>
              </a:rPr>
              <a:t>变回</a:t>
            </a:r>
            <a:r>
              <a:rPr lang="en-US" altLang="zh-CN" dirty="0">
                <a:ea typeface="宋体" panose="02010600030101010101" pitchFamily="2" charset="-122"/>
                <a:sym typeface="+mn-ea"/>
              </a:rPr>
              <a:t>0</a:t>
            </a:r>
            <a:r>
              <a:rPr dirty="0">
                <a:ea typeface="宋体" panose="02010600030101010101" pitchFamily="2" charset="-122"/>
                <a:sym typeface="+mn-ea"/>
              </a:rPr>
              <a:t>，与刚才无异。</a:t>
            </a:r>
            <a:endParaRPr dirty="0">
              <a:ea typeface="宋体" panose="02010600030101010101" pitchFamily="2" charset="-122"/>
              <a:sym typeface="+mn-ea"/>
            </a:endParaRPr>
          </a:p>
          <a:p>
            <a:r>
              <a:rPr dirty="0">
                <a:ea typeface="宋体" panose="02010600030101010101" pitchFamily="2" charset="-122"/>
                <a:sym typeface="+mn-ea"/>
              </a:rPr>
              <a:t>    因为游戏总能结束，所以先手必胜。</a:t>
            </a:r>
            <a:endParaRPr dirty="0">
              <a:ea typeface="宋体" panose="02010600030101010101" pitchFamily="2" charset="-122"/>
              <a:sym typeface="+mn-ea"/>
            </a:endParaRPr>
          </a:p>
          <a:p>
            <a:r>
              <a:rPr lang="en-US" altLang="zh-CN" dirty="0">
                <a:sym typeface="+mn-ea"/>
              </a:rPr>
              <a:t>  }</a:t>
            </a:r>
            <a:endParaRPr lang="en-US" altLang="zh-CN" dirty="0">
              <a:ea typeface="宋体" panose="02010600030101010101" pitchFamily="2" charset="-122"/>
              <a:sym typeface="+mn-ea"/>
            </a:endParaRPr>
          </a:p>
          <a:p>
            <a:r>
              <a:rPr lang="en-US" altLang="zh-CN" dirty="0">
                <a:ea typeface="宋体" panose="02010600030101010101" pitchFamily="2" charset="-122"/>
              </a:rPr>
              <a:t>}</a:t>
            </a:r>
            <a:endParaRPr lang="en-US" altLang="zh-CN"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SJ定理证明</a:t>
            </a:r>
            <a:endParaRPr lang="zh-CN" altLang="en-US"/>
          </a:p>
        </p:txBody>
      </p:sp>
      <p:sp>
        <p:nvSpPr>
          <p:cNvPr id="3" name="内容占位符 2"/>
          <p:cNvSpPr>
            <a:spLocks noGrp="1"/>
          </p:cNvSpPr>
          <p:nvPr>
            <p:ph idx="1"/>
          </p:nvPr>
        </p:nvSpPr>
        <p:spPr/>
        <p:txBody>
          <a:bodyPr>
            <a:normAutofit fontScale="60000"/>
          </a:bodyPr>
          <a:lstStyle/>
          <a:p>
            <a:r>
              <a:rPr dirty="0">
                <a:sym typeface="+mn-ea"/>
              </a:rPr>
              <a:t>当没有单一游戏</a:t>
            </a:r>
            <a:r>
              <a:rPr lang="en-US" altLang="zh-CN" dirty="0">
                <a:sym typeface="+mn-ea"/>
              </a:rPr>
              <a:t>&gt;1</a:t>
            </a:r>
            <a:r>
              <a:rPr dirty="0">
                <a:ea typeface="宋体" panose="02010600030101010101" pitchFamily="2" charset="-122"/>
                <a:sym typeface="+mn-ea"/>
              </a:rPr>
              <a:t>时</a:t>
            </a:r>
            <a:r>
              <a:rPr lang="en-US" altLang="zh-CN" dirty="0">
                <a:ea typeface="宋体" panose="02010600030101010101" pitchFamily="2" charset="-122"/>
                <a:sym typeface="+mn-ea"/>
              </a:rPr>
              <a:t>{</a:t>
            </a:r>
            <a:endParaRPr lang="en-US" altLang="zh-CN" dirty="0">
              <a:ea typeface="宋体" panose="02010600030101010101" pitchFamily="2" charset="-122"/>
            </a:endParaRPr>
          </a:p>
          <a:p>
            <a:r>
              <a:rPr dirty="0">
                <a:ea typeface="宋体" panose="02010600030101010101" pitchFamily="2" charset="-122"/>
                <a:sym typeface="+mn-ea"/>
              </a:rPr>
              <a:t>  当游戏的</a:t>
            </a:r>
            <a:r>
              <a:rPr lang="en-US" altLang="zh-CN" dirty="0">
                <a:ea typeface="宋体" panose="02010600030101010101" pitchFamily="2" charset="-122"/>
                <a:sym typeface="+mn-ea"/>
              </a:rPr>
              <a:t>SG</a:t>
            </a:r>
            <a:r>
              <a:rPr dirty="0">
                <a:ea typeface="宋体" panose="02010600030101010101" pitchFamily="2" charset="-122"/>
                <a:sym typeface="+mn-ea"/>
              </a:rPr>
              <a:t>函数不为</a:t>
            </a:r>
            <a:r>
              <a:rPr lang="en-US" altLang="zh-CN" dirty="0">
                <a:ea typeface="宋体" panose="02010600030101010101" pitchFamily="2" charset="-122"/>
                <a:sym typeface="+mn-ea"/>
              </a:rPr>
              <a:t>0</a:t>
            </a:r>
            <a:r>
              <a:rPr dirty="0">
                <a:ea typeface="宋体" panose="02010600030101010101" pitchFamily="2" charset="-122"/>
                <a:sym typeface="+mn-ea"/>
              </a:rPr>
              <a:t>时</a:t>
            </a:r>
            <a:r>
              <a:rPr lang="en-US" altLang="zh-CN" dirty="0">
                <a:ea typeface="宋体" panose="02010600030101010101" pitchFamily="2" charset="-122"/>
                <a:sym typeface="+mn-ea"/>
              </a:rPr>
              <a:t>{</a:t>
            </a:r>
            <a:endParaRPr lang="en-US" altLang="zh-CN" dirty="0">
              <a:ea typeface="宋体" panose="02010600030101010101" pitchFamily="2" charset="-122"/>
              <a:sym typeface="+mn-ea"/>
            </a:endParaRPr>
          </a:p>
          <a:p>
            <a:r>
              <a:rPr dirty="0">
                <a:ea typeface="宋体" panose="02010600030101010101" pitchFamily="2" charset="-122"/>
                <a:sym typeface="+mn-ea"/>
              </a:rPr>
              <a:t>    当先手将一个</a:t>
            </a:r>
            <a:r>
              <a:rPr lang="en-US" altLang="zh-CN" dirty="0">
                <a:ea typeface="宋体" panose="02010600030101010101" pitchFamily="2" charset="-122"/>
                <a:sym typeface="+mn-ea"/>
              </a:rPr>
              <a:t>1</a:t>
            </a:r>
            <a:r>
              <a:rPr dirty="0">
                <a:ea typeface="宋体" panose="02010600030101010101" pitchFamily="2" charset="-122"/>
                <a:sym typeface="+mn-ea"/>
              </a:rPr>
              <a:t>变为</a:t>
            </a:r>
            <a:r>
              <a:rPr lang="en-US" altLang="zh-CN" dirty="0">
                <a:ea typeface="宋体" panose="02010600030101010101" pitchFamily="2" charset="-122"/>
                <a:sym typeface="+mn-ea"/>
              </a:rPr>
              <a:t>0</a:t>
            </a:r>
            <a:r>
              <a:rPr dirty="0">
                <a:ea typeface="宋体" panose="02010600030101010101" pitchFamily="2" charset="-122"/>
                <a:sym typeface="+mn-ea"/>
              </a:rPr>
              <a:t>，则进入先手必胜局面。</a:t>
            </a:r>
            <a:endParaRPr dirty="0">
              <a:ea typeface="宋体" panose="02010600030101010101" pitchFamily="2" charset="-122"/>
              <a:sym typeface="+mn-ea"/>
            </a:endParaRPr>
          </a:p>
          <a:p>
            <a:r>
              <a:rPr dirty="0">
                <a:ea typeface="宋体" panose="02010600030101010101" pitchFamily="2" charset="-122"/>
                <a:sym typeface="+mn-ea"/>
              </a:rPr>
              <a:t>    如果对手将一个</a:t>
            </a:r>
            <a:r>
              <a:rPr lang="en-US" altLang="zh-CN" dirty="0">
                <a:ea typeface="宋体" panose="02010600030101010101" pitchFamily="2" charset="-122"/>
                <a:sym typeface="+mn-ea"/>
              </a:rPr>
              <a:t>0</a:t>
            </a:r>
            <a:r>
              <a:rPr dirty="0">
                <a:ea typeface="宋体" panose="02010600030101010101" pitchFamily="2" charset="-122"/>
                <a:sym typeface="+mn-ea"/>
              </a:rPr>
              <a:t>变为</a:t>
            </a:r>
            <a:r>
              <a:rPr lang="en-US" altLang="zh-CN" dirty="0">
                <a:ea typeface="宋体" panose="02010600030101010101" pitchFamily="2" charset="-122"/>
                <a:sym typeface="+mn-ea"/>
              </a:rPr>
              <a:t>x</a:t>
            </a:r>
            <a:r>
              <a:rPr dirty="0">
                <a:ea typeface="宋体" panose="02010600030101010101" pitchFamily="2" charset="-122"/>
                <a:sym typeface="+mn-ea"/>
              </a:rPr>
              <a:t>，那么我们再将对应的</a:t>
            </a:r>
            <a:r>
              <a:rPr lang="en-US" altLang="zh-CN" dirty="0">
                <a:ea typeface="宋体" panose="02010600030101010101" pitchFamily="2" charset="-122"/>
                <a:sym typeface="+mn-ea"/>
              </a:rPr>
              <a:t>x</a:t>
            </a:r>
            <a:r>
              <a:rPr dirty="0">
                <a:ea typeface="宋体" panose="02010600030101010101" pitchFamily="2" charset="-122"/>
                <a:sym typeface="+mn-ea"/>
              </a:rPr>
              <a:t>变回</a:t>
            </a:r>
            <a:r>
              <a:rPr lang="en-US" altLang="zh-CN" dirty="0">
                <a:ea typeface="宋体" panose="02010600030101010101" pitchFamily="2" charset="-122"/>
                <a:sym typeface="+mn-ea"/>
              </a:rPr>
              <a:t>0</a:t>
            </a:r>
            <a:r>
              <a:rPr dirty="0">
                <a:ea typeface="宋体" panose="02010600030101010101" pitchFamily="2" charset="-122"/>
                <a:sym typeface="+mn-ea"/>
              </a:rPr>
              <a:t>，与刚才无异。</a:t>
            </a:r>
            <a:endParaRPr dirty="0">
              <a:ea typeface="宋体" panose="02010600030101010101" pitchFamily="2" charset="-122"/>
              <a:sym typeface="+mn-ea"/>
            </a:endParaRPr>
          </a:p>
          <a:p>
            <a:r>
              <a:rPr dirty="0">
                <a:ea typeface="宋体" panose="02010600030101010101" pitchFamily="2" charset="-122"/>
                <a:sym typeface="+mn-ea"/>
              </a:rPr>
              <a:t>    如果对手将某个</a:t>
            </a:r>
            <a:r>
              <a:rPr lang="en-US" altLang="zh-CN" dirty="0" err="1">
                <a:ea typeface="宋体" panose="02010600030101010101" pitchFamily="2" charset="-122"/>
                <a:sym typeface="+mn-ea"/>
              </a:rPr>
              <a:t>sg</a:t>
            </a:r>
            <a:r>
              <a:rPr dirty="0">
                <a:ea typeface="宋体" panose="02010600030101010101" pitchFamily="2" charset="-122"/>
                <a:sym typeface="+mn-ea"/>
              </a:rPr>
              <a:t>为</a:t>
            </a:r>
            <a:r>
              <a:rPr lang="en-US" altLang="zh-CN" dirty="0">
                <a:ea typeface="宋体" panose="02010600030101010101" pitchFamily="2" charset="-122"/>
                <a:sym typeface="+mn-ea"/>
              </a:rPr>
              <a:t>1</a:t>
            </a:r>
            <a:r>
              <a:rPr dirty="0">
                <a:ea typeface="宋体" panose="02010600030101010101" pitchFamily="2" charset="-122"/>
                <a:sym typeface="+mn-ea"/>
              </a:rPr>
              <a:t>的局面变为</a:t>
            </a:r>
            <a:r>
              <a:rPr lang="en-US" altLang="zh-CN" dirty="0" err="1">
                <a:ea typeface="宋体" panose="02010600030101010101" pitchFamily="2" charset="-122"/>
                <a:sym typeface="+mn-ea"/>
              </a:rPr>
              <a:t>sg</a:t>
            </a:r>
            <a:r>
              <a:rPr lang="en-US" altLang="zh-CN" dirty="0">
                <a:ea typeface="宋体" panose="02010600030101010101" pitchFamily="2" charset="-122"/>
                <a:sym typeface="+mn-ea"/>
              </a:rPr>
              <a:t>&gt;1</a:t>
            </a:r>
            <a:r>
              <a:rPr dirty="0">
                <a:ea typeface="宋体" panose="02010600030101010101" pitchFamily="2" charset="-122"/>
                <a:sym typeface="+mn-ea"/>
              </a:rPr>
              <a:t>的局面，我们可以将其变回来，</a:t>
            </a:r>
            <a:endParaRPr dirty="0">
              <a:ea typeface="宋体" panose="02010600030101010101" pitchFamily="2" charset="-122"/>
              <a:sym typeface="+mn-ea"/>
            </a:endParaRPr>
          </a:p>
          <a:p>
            <a:r>
              <a:rPr dirty="0">
                <a:ea typeface="宋体" panose="02010600030101010101" pitchFamily="2" charset="-122"/>
                <a:sym typeface="+mn-ea"/>
              </a:rPr>
              <a:t>    与刚才状态无异。</a:t>
            </a:r>
            <a:endParaRPr dirty="0">
              <a:ea typeface="宋体" panose="02010600030101010101" pitchFamily="2" charset="-122"/>
              <a:sym typeface="+mn-ea"/>
            </a:endParaRPr>
          </a:p>
          <a:p>
            <a:r>
              <a:rPr dirty="0">
                <a:ea typeface="宋体" panose="02010600030101010101" pitchFamily="2" charset="-122"/>
                <a:sym typeface="+mn-ea"/>
              </a:rPr>
              <a:t>    所以先手必败。</a:t>
            </a:r>
            <a:endParaRPr dirty="0">
              <a:ea typeface="宋体" panose="02010600030101010101" pitchFamily="2" charset="-122"/>
              <a:sym typeface="+mn-ea"/>
            </a:endParaRPr>
          </a:p>
          <a:p>
            <a:r>
              <a:rPr lang="en-US" altLang="zh-CN" dirty="0">
                <a:ea typeface="宋体" panose="02010600030101010101" pitchFamily="2" charset="-122"/>
                <a:sym typeface="+mn-ea"/>
              </a:rPr>
              <a:t>  }</a:t>
            </a:r>
            <a:endParaRPr lang="en-US" altLang="zh-CN" dirty="0">
              <a:ea typeface="宋体" panose="02010600030101010101" pitchFamily="2" charset="-122"/>
              <a:sym typeface="+mn-ea"/>
            </a:endParaRPr>
          </a:p>
          <a:p>
            <a:r>
              <a:rPr lang="en-US" altLang="zh-CN" dirty="0">
                <a:ea typeface="宋体" panose="02010600030101010101" pitchFamily="2" charset="-122"/>
                <a:sym typeface="+mn-ea"/>
              </a:rPr>
              <a:t>}</a:t>
            </a:r>
            <a:endParaRPr lang="en-US" altLang="zh-CN" dirty="0">
              <a:ea typeface="宋体" panose="02010600030101010101" pitchFamily="2" charset="-122"/>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SJ定理证明</a:t>
            </a:r>
            <a:endParaRPr lang="zh-CN" altLang="en-US"/>
          </a:p>
        </p:txBody>
      </p:sp>
      <p:sp>
        <p:nvSpPr>
          <p:cNvPr id="3" name="内容占位符 2"/>
          <p:cNvSpPr>
            <a:spLocks noGrp="1"/>
          </p:cNvSpPr>
          <p:nvPr>
            <p:ph idx="1"/>
          </p:nvPr>
        </p:nvSpPr>
        <p:spPr/>
        <p:txBody>
          <a:bodyPr>
            <a:normAutofit fontScale="52500"/>
          </a:bodyPr>
          <a:lstStyle/>
          <a:p>
            <a:r>
              <a:rPr dirty="0">
                <a:sym typeface="+mn-ea"/>
              </a:rPr>
              <a:t>当存在单一游戏</a:t>
            </a:r>
            <a:r>
              <a:rPr lang="en-US" altLang="zh-CN" dirty="0">
                <a:sym typeface="+mn-ea"/>
              </a:rPr>
              <a:t>&gt;1</a:t>
            </a:r>
            <a:r>
              <a:rPr dirty="0">
                <a:ea typeface="宋体" panose="02010600030101010101" pitchFamily="2" charset="-122"/>
                <a:sym typeface="+mn-ea"/>
              </a:rPr>
              <a:t>时</a:t>
            </a:r>
            <a:r>
              <a:rPr lang="en-US" altLang="zh-CN" dirty="0">
                <a:ea typeface="宋体" panose="02010600030101010101" pitchFamily="2" charset="-122"/>
                <a:sym typeface="+mn-ea"/>
              </a:rPr>
              <a:t>{</a:t>
            </a:r>
            <a:endParaRPr lang="en-US" altLang="zh-CN" dirty="0">
              <a:ea typeface="宋体" panose="02010600030101010101" pitchFamily="2" charset="-122"/>
            </a:endParaRPr>
          </a:p>
          <a:p>
            <a:r>
              <a:rPr dirty="0">
                <a:ea typeface="宋体" panose="02010600030101010101" pitchFamily="2" charset="-122"/>
                <a:sym typeface="+mn-ea"/>
              </a:rPr>
              <a:t>  当游戏的</a:t>
            </a:r>
            <a:r>
              <a:rPr lang="en-US" altLang="zh-CN" dirty="0">
                <a:ea typeface="宋体" panose="02010600030101010101" pitchFamily="2" charset="-122"/>
                <a:sym typeface="+mn-ea"/>
              </a:rPr>
              <a:t>SG</a:t>
            </a:r>
            <a:r>
              <a:rPr dirty="0">
                <a:ea typeface="宋体" panose="02010600030101010101" pitchFamily="2" charset="-122"/>
                <a:sym typeface="+mn-ea"/>
              </a:rPr>
              <a:t>函数不为</a:t>
            </a:r>
            <a:r>
              <a:rPr lang="en-US" altLang="zh-CN" dirty="0">
                <a:ea typeface="宋体" panose="02010600030101010101" pitchFamily="2" charset="-122"/>
                <a:sym typeface="+mn-ea"/>
              </a:rPr>
              <a:t>0</a:t>
            </a:r>
            <a:r>
              <a:rPr dirty="0">
                <a:ea typeface="宋体" panose="02010600030101010101" pitchFamily="2" charset="-122"/>
                <a:sym typeface="+mn-ea"/>
              </a:rPr>
              <a:t>时</a:t>
            </a:r>
            <a:r>
              <a:rPr lang="en-US" altLang="zh-CN" dirty="0">
                <a:ea typeface="宋体" panose="02010600030101010101" pitchFamily="2" charset="-122"/>
                <a:sym typeface="+mn-ea"/>
              </a:rPr>
              <a:t>{</a:t>
            </a:r>
            <a:endParaRPr lang="en-US" altLang="zh-CN" dirty="0">
              <a:ea typeface="宋体" panose="02010600030101010101" pitchFamily="2" charset="-122"/>
              <a:sym typeface="+mn-ea"/>
            </a:endParaRPr>
          </a:p>
          <a:p>
            <a:r>
              <a:rPr dirty="0">
                <a:ea typeface="宋体" panose="02010600030101010101" pitchFamily="2" charset="-122"/>
                <a:sym typeface="+mn-ea"/>
              </a:rPr>
              <a:t>    当只有一个单一游戏</a:t>
            </a:r>
            <a:r>
              <a:rPr lang="en-US" altLang="zh-CN" dirty="0" err="1">
                <a:ea typeface="宋体" panose="02010600030101010101" pitchFamily="2" charset="-122"/>
                <a:sym typeface="+mn-ea"/>
              </a:rPr>
              <a:t>sg</a:t>
            </a:r>
            <a:r>
              <a:rPr lang="en-US" altLang="zh-CN" dirty="0">
                <a:ea typeface="宋体" panose="02010600030101010101" pitchFamily="2" charset="-122"/>
                <a:sym typeface="+mn-ea"/>
              </a:rPr>
              <a:t>&gt;1</a:t>
            </a:r>
            <a:r>
              <a:rPr dirty="0">
                <a:ea typeface="宋体" panose="02010600030101010101" pitchFamily="2" charset="-122"/>
                <a:sym typeface="+mn-ea"/>
              </a:rPr>
              <a:t>时，先手总能调整到</a:t>
            </a:r>
            <a:r>
              <a:rPr lang="en-US" altLang="zh-CN" dirty="0">
                <a:ea typeface="宋体" panose="02010600030101010101" pitchFamily="2" charset="-122"/>
                <a:sym typeface="+mn-ea"/>
              </a:rPr>
              <a:t>“</a:t>
            </a:r>
            <a:r>
              <a:rPr dirty="0">
                <a:ea typeface="宋体" panose="02010600030101010101" pitchFamily="2" charset="-122"/>
                <a:sym typeface="+mn-ea"/>
              </a:rPr>
              <a:t>游戏的</a:t>
            </a:r>
            <a:r>
              <a:rPr lang="en-US" altLang="zh-CN" dirty="0">
                <a:ea typeface="宋体" panose="02010600030101010101" pitchFamily="2" charset="-122"/>
                <a:sym typeface="+mn-ea"/>
              </a:rPr>
              <a:t>SG</a:t>
            </a:r>
            <a:r>
              <a:rPr dirty="0">
                <a:ea typeface="宋体" panose="02010600030101010101" pitchFamily="2" charset="-122"/>
                <a:sym typeface="+mn-ea"/>
              </a:rPr>
              <a:t>函数不为</a:t>
            </a:r>
            <a:r>
              <a:rPr lang="en-US" altLang="zh-CN" dirty="0">
                <a:ea typeface="宋体" panose="02010600030101010101" pitchFamily="2" charset="-122"/>
                <a:sym typeface="+mn-ea"/>
              </a:rPr>
              <a:t>0</a:t>
            </a:r>
            <a:r>
              <a:rPr dirty="0">
                <a:ea typeface="宋体" panose="02010600030101010101" pitchFamily="2" charset="-122"/>
                <a:sym typeface="+mn-ea"/>
              </a:rPr>
              <a:t>且不</a:t>
            </a:r>
            <a:endParaRPr dirty="0">
              <a:ea typeface="宋体" panose="02010600030101010101" pitchFamily="2" charset="-122"/>
              <a:sym typeface="+mn-ea"/>
            </a:endParaRPr>
          </a:p>
          <a:p>
            <a:r>
              <a:rPr dirty="0">
                <a:ea typeface="宋体" panose="02010600030101010101" pitchFamily="2" charset="-122"/>
                <a:sym typeface="+mn-ea"/>
              </a:rPr>
              <a:t>    存在单一游戏</a:t>
            </a:r>
            <a:r>
              <a:rPr lang="en-US" altLang="zh-CN" dirty="0">
                <a:ea typeface="宋体" panose="02010600030101010101" pitchFamily="2" charset="-122"/>
                <a:sym typeface="+mn-ea"/>
              </a:rPr>
              <a:t>&gt;1”</a:t>
            </a:r>
            <a:r>
              <a:rPr dirty="0">
                <a:ea typeface="宋体" panose="02010600030101010101" pitchFamily="2" charset="-122"/>
                <a:sym typeface="+mn-ea"/>
              </a:rPr>
              <a:t>这一先手必败态。</a:t>
            </a:r>
            <a:endParaRPr dirty="0">
              <a:ea typeface="宋体" panose="02010600030101010101" pitchFamily="2" charset="-122"/>
              <a:sym typeface="+mn-ea"/>
            </a:endParaRPr>
          </a:p>
          <a:p>
            <a:r>
              <a:rPr dirty="0">
                <a:ea typeface="宋体" panose="02010600030101010101" pitchFamily="2" charset="-122"/>
                <a:sym typeface="+mn-ea"/>
              </a:rPr>
              <a:t>    否则，必然存在两个及以上个状态</a:t>
            </a:r>
            <a:r>
              <a:rPr lang="en-US" altLang="zh-CN" dirty="0" err="1">
                <a:ea typeface="宋体" panose="02010600030101010101" pitchFamily="2" charset="-122"/>
                <a:sym typeface="+mn-ea"/>
              </a:rPr>
              <a:t>sg</a:t>
            </a:r>
            <a:r>
              <a:rPr lang="en-US" altLang="zh-CN" dirty="0">
                <a:ea typeface="宋体" panose="02010600030101010101" pitchFamily="2" charset="-122"/>
                <a:sym typeface="+mn-ea"/>
              </a:rPr>
              <a:t>&gt;1</a:t>
            </a:r>
            <a:r>
              <a:rPr dirty="0">
                <a:ea typeface="宋体" panose="02010600030101010101" pitchFamily="2" charset="-122"/>
                <a:sym typeface="+mn-ea"/>
              </a:rPr>
              <a:t>，我们总能调整一个使得亦或和为</a:t>
            </a:r>
            <a:endParaRPr dirty="0">
              <a:ea typeface="宋体" panose="02010600030101010101" pitchFamily="2" charset="-122"/>
              <a:sym typeface="+mn-ea"/>
            </a:endParaRPr>
          </a:p>
          <a:p>
            <a:r>
              <a:rPr dirty="0">
                <a:ea typeface="宋体" panose="02010600030101010101" pitchFamily="2" charset="-122"/>
                <a:sym typeface="+mn-ea"/>
              </a:rPr>
              <a:t>    </a:t>
            </a:r>
            <a:r>
              <a:rPr lang="en-US" altLang="zh-CN" dirty="0">
                <a:ea typeface="宋体" panose="02010600030101010101" pitchFamily="2" charset="-122"/>
                <a:sym typeface="+mn-ea"/>
              </a:rPr>
              <a:t>0</a:t>
            </a:r>
            <a:r>
              <a:rPr dirty="0">
                <a:ea typeface="宋体" panose="02010600030101010101" pitchFamily="2" charset="-122"/>
                <a:sym typeface="+mn-ea"/>
              </a:rPr>
              <a:t>，且此时一定存在单一游戏</a:t>
            </a:r>
            <a:r>
              <a:rPr lang="en-US" altLang="zh-CN" dirty="0">
                <a:ea typeface="宋体" panose="02010600030101010101" pitchFamily="2" charset="-122"/>
                <a:sym typeface="+mn-ea"/>
              </a:rPr>
              <a:t>&gt;1</a:t>
            </a:r>
            <a:r>
              <a:rPr dirty="0">
                <a:ea typeface="宋体" panose="02010600030101010101" pitchFamily="2" charset="-122"/>
                <a:sym typeface="+mn-ea"/>
              </a:rPr>
              <a:t>（因为一次只能操作一个状态），对应</a:t>
            </a:r>
            <a:r>
              <a:rPr lang="en-US" altLang="zh-CN" dirty="0">
                <a:ea typeface="宋体" panose="02010600030101010101" pitchFamily="2" charset="-122"/>
                <a:sym typeface="+mn-ea"/>
              </a:rPr>
              <a:t>44</a:t>
            </a:r>
            <a:endParaRPr lang="en-US" altLang="zh-CN" dirty="0">
              <a:ea typeface="宋体" panose="02010600030101010101" pitchFamily="2" charset="-122"/>
              <a:sym typeface="+mn-ea"/>
            </a:endParaRPr>
          </a:p>
          <a:p>
            <a:r>
              <a:rPr dirty="0">
                <a:ea typeface="宋体" panose="02010600030101010101" pitchFamily="2" charset="-122"/>
                <a:sym typeface="+mn-ea"/>
              </a:rPr>
              <a:t>    页状态。</a:t>
            </a:r>
            <a:endParaRPr dirty="0">
              <a:ea typeface="宋体" panose="02010600030101010101" pitchFamily="2" charset="-122"/>
              <a:sym typeface="+mn-ea"/>
            </a:endParaRPr>
          </a:p>
          <a:p>
            <a:r>
              <a:rPr dirty="0">
                <a:ea typeface="宋体" panose="02010600030101010101" pitchFamily="2" charset="-122"/>
                <a:sym typeface="+mn-ea"/>
              </a:rPr>
              <a:t>    如果对手将</a:t>
            </a:r>
            <a:r>
              <a:rPr lang="en-US" altLang="zh-CN" dirty="0">
                <a:ea typeface="宋体" panose="02010600030101010101" pitchFamily="2" charset="-122"/>
                <a:sym typeface="+mn-ea"/>
              </a:rPr>
              <a:t>1</a:t>
            </a:r>
            <a:r>
              <a:rPr dirty="0">
                <a:ea typeface="宋体" panose="02010600030101010101" pitchFamily="2" charset="-122"/>
                <a:sym typeface="+mn-ea"/>
              </a:rPr>
              <a:t>或</a:t>
            </a:r>
            <a:r>
              <a:rPr lang="en-US" altLang="zh-CN" dirty="0">
                <a:ea typeface="宋体" panose="02010600030101010101" pitchFamily="2" charset="-122"/>
                <a:sym typeface="+mn-ea"/>
              </a:rPr>
              <a:t>0</a:t>
            </a:r>
            <a:r>
              <a:rPr dirty="0">
                <a:ea typeface="宋体" panose="02010600030101010101" pitchFamily="2" charset="-122"/>
                <a:sym typeface="+mn-ea"/>
              </a:rPr>
              <a:t>变为</a:t>
            </a:r>
            <a:r>
              <a:rPr lang="en-US" altLang="zh-CN" dirty="0">
                <a:ea typeface="宋体" panose="02010600030101010101" pitchFamily="2" charset="-122"/>
                <a:sym typeface="+mn-ea"/>
              </a:rPr>
              <a:t>x</a:t>
            </a:r>
            <a:r>
              <a:rPr dirty="0">
                <a:ea typeface="宋体" panose="02010600030101010101" pitchFamily="2" charset="-122"/>
                <a:sym typeface="+mn-ea"/>
              </a:rPr>
              <a:t>，我们可以将其变回来。</a:t>
            </a:r>
            <a:endParaRPr dirty="0">
              <a:ea typeface="宋体" panose="02010600030101010101" pitchFamily="2" charset="-122"/>
              <a:sym typeface="+mn-ea"/>
            </a:endParaRPr>
          </a:p>
          <a:p>
            <a:r>
              <a:rPr lang="en-US" altLang="zh-CN" dirty="0">
                <a:ea typeface="宋体" panose="02010600030101010101" pitchFamily="2" charset="-122"/>
                <a:sym typeface="+mn-ea"/>
              </a:rPr>
              <a:t>  }</a:t>
            </a:r>
            <a:endParaRPr lang="en-US" altLang="zh-CN" dirty="0">
              <a:ea typeface="宋体" panose="02010600030101010101" pitchFamily="2" charset="-122"/>
              <a:sym typeface="+mn-ea"/>
            </a:endParaRPr>
          </a:p>
          <a:p>
            <a:r>
              <a:rPr lang="en-US" altLang="zh-CN" dirty="0">
                <a:ea typeface="宋体" panose="02010600030101010101" pitchFamily="2" charset="-122"/>
                <a:sym typeface="+mn-ea"/>
              </a:rPr>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SJ定理证明</a:t>
            </a:r>
            <a:endParaRPr lang="zh-CN" altLang="en-US"/>
          </a:p>
        </p:txBody>
      </p:sp>
      <p:sp>
        <p:nvSpPr>
          <p:cNvPr id="3" name="内容占位符 2"/>
          <p:cNvSpPr>
            <a:spLocks noGrp="1"/>
          </p:cNvSpPr>
          <p:nvPr>
            <p:ph idx="1"/>
          </p:nvPr>
        </p:nvSpPr>
        <p:spPr/>
        <p:txBody>
          <a:bodyPr>
            <a:normAutofit fontScale="60000"/>
          </a:bodyPr>
          <a:lstStyle/>
          <a:p>
            <a:r>
              <a:rPr dirty="0">
                <a:sym typeface="+mn-ea"/>
              </a:rPr>
              <a:t>当存在单一游戏</a:t>
            </a:r>
            <a:r>
              <a:rPr lang="en-US" altLang="zh-CN" dirty="0">
                <a:sym typeface="+mn-ea"/>
              </a:rPr>
              <a:t>&gt;1</a:t>
            </a:r>
            <a:r>
              <a:rPr dirty="0">
                <a:ea typeface="宋体" panose="02010600030101010101" pitchFamily="2" charset="-122"/>
                <a:sym typeface="+mn-ea"/>
              </a:rPr>
              <a:t>时</a:t>
            </a:r>
            <a:r>
              <a:rPr lang="en-US" altLang="zh-CN" dirty="0">
                <a:ea typeface="宋体" panose="02010600030101010101" pitchFamily="2" charset="-122"/>
                <a:sym typeface="+mn-ea"/>
              </a:rPr>
              <a:t>{</a:t>
            </a:r>
            <a:endParaRPr lang="en-US" altLang="zh-CN" dirty="0">
              <a:ea typeface="宋体" panose="02010600030101010101" pitchFamily="2" charset="-122"/>
            </a:endParaRPr>
          </a:p>
          <a:p>
            <a:r>
              <a:rPr dirty="0">
                <a:ea typeface="宋体" panose="02010600030101010101" pitchFamily="2" charset="-122"/>
                <a:sym typeface="+mn-ea"/>
              </a:rPr>
              <a:t> 当游戏的</a:t>
            </a:r>
            <a:r>
              <a:rPr lang="en-US" altLang="zh-CN" dirty="0">
                <a:ea typeface="宋体" panose="02010600030101010101" pitchFamily="2" charset="-122"/>
                <a:sym typeface="+mn-ea"/>
              </a:rPr>
              <a:t>SG</a:t>
            </a:r>
            <a:r>
              <a:rPr dirty="0">
                <a:ea typeface="宋体" panose="02010600030101010101" pitchFamily="2" charset="-122"/>
                <a:sym typeface="+mn-ea"/>
              </a:rPr>
              <a:t>函数为</a:t>
            </a:r>
            <a:r>
              <a:rPr lang="en-US" altLang="zh-CN" dirty="0">
                <a:ea typeface="宋体" panose="02010600030101010101" pitchFamily="2" charset="-122"/>
                <a:sym typeface="+mn-ea"/>
              </a:rPr>
              <a:t>0</a:t>
            </a:r>
            <a:r>
              <a:rPr dirty="0">
                <a:ea typeface="宋体" panose="02010600030101010101" pitchFamily="2" charset="-122"/>
                <a:sym typeface="+mn-ea"/>
              </a:rPr>
              <a:t>时</a:t>
            </a:r>
            <a:r>
              <a:rPr lang="en-US" altLang="zh-CN" dirty="0">
                <a:ea typeface="宋体" panose="02010600030101010101" pitchFamily="2" charset="-122"/>
                <a:sym typeface="+mn-ea"/>
              </a:rPr>
              <a:t>{</a:t>
            </a:r>
            <a:endParaRPr dirty="0">
              <a:ea typeface="宋体" panose="02010600030101010101" pitchFamily="2" charset="-122"/>
              <a:sym typeface="+mn-ea"/>
            </a:endParaRPr>
          </a:p>
          <a:p>
            <a:r>
              <a:rPr dirty="0">
                <a:ea typeface="宋体" panose="02010600030101010101" pitchFamily="2" charset="-122"/>
                <a:sym typeface="+mn-ea"/>
              </a:rPr>
              <a:t>    必然存在两个及以上个状态</a:t>
            </a:r>
            <a:r>
              <a:rPr lang="en-US" altLang="zh-CN" dirty="0" err="1">
                <a:ea typeface="宋体" panose="02010600030101010101" pitchFamily="2" charset="-122"/>
                <a:sym typeface="+mn-ea"/>
              </a:rPr>
              <a:t>sg</a:t>
            </a:r>
            <a:r>
              <a:rPr lang="en-US" altLang="zh-CN" dirty="0">
                <a:ea typeface="宋体" panose="02010600030101010101" pitchFamily="2" charset="-122"/>
                <a:sym typeface="+mn-ea"/>
              </a:rPr>
              <a:t>&gt;1</a:t>
            </a:r>
            <a:r>
              <a:rPr dirty="0">
                <a:ea typeface="宋体" panose="02010600030101010101" pitchFamily="2" charset="-122"/>
                <a:sym typeface="+mn-ea"/>
              </a:rPr>
              <a:t>，接下来无论如何操作，亦或和一定不为</a:t>
            </a:r>
            <a:endParaRPr dirty="0">
              <a:ea typeface="宋体" panose="02010600030101010101" pitchFamily="2" charset="-122"/>
              <a:sym typeface="+mn-ea"/>
            </a:endParaRPr>
          </a:p>
          <a:p>
            <a:r>
              <a:rPr dirty="0">
                <a:ea typeface="宋体" panose="02010600030101010101" pitchFamily="2" charset="-122"/>
                <a:sym typeface="+mn-ea"/>
              </a:rPr>
              <a:t>    </a:t>
            </a:r>
            <a:r>
              <a:rPr lang="en-US" altLang="zh-CN" dirty="0">
                <a:ea typeface="宋体" panose="02010600030101010101" pitchFamily="2" charset="-122"/>
                <a:sym typeface="+mn-ea"/>
              </a:rPr>
              <a:t>0</a:t>
            </a:r>
            <a:r>
              <a:rPr dirty="0">
                <a:ea typeface="宋体" panose="02010600030101010101" pitchFamily="2" charset="-122"/>
                <a:sym typeface="+mn-ea"/>
              </a:rPr>
              <a:t>，且此时存在单一游戏</a:t>
            </a:r>
            <a:r>
              <a:rPr lang="en-US" altLang="zh-CN" dirty="0">
                <a:ea typeface="宋体" panose="02010600030101010101" pitchFamily="2" charset="-122"/>
                <a:sym typeface="+mn-ea"/>
              </a:rPr>
              <a:t>&gt;1</a:t>
            </a:r>
            <a:r>
              <a:rPr dirty="0">
                <a:ea typeface="宋体" panose="02010600030101010101" pitchFamily="2" charset="-122"/>
                <a:sym typeface="+mn-ea"/>
              </a:rPr>
              <a:t>（因为一次只能操作一个状态），对应</a:t>
            </a:r>
            <a:r>
              <a:rPr lang="en-US" altLang="zh-CN" dirty="0">
                <a:ea typeface="宋体" panose="02010600030101010101" pitchFamily="2" charset="-122"/>
                <a:sym typeface="+mn-ea"/>
              </a:rPr>
              <a:t>43</a:t>
            </a:r>
            <a:r>
              <a:rPr dirty="0">
                <a:ea typeface="宋体" panose="02010600030101010101" pitchFamily="2" charset="-122"/>
                <a:sym typeface="+mn-ea"/>
              </a:rPr>
              <a:t>页状</a:t>
            </a:r>
            <a:endParaRPr dirty="0">
              <a:ea typeface="宋体" panose="02010600030101010101" pitchFamily="2" charset="-122"/>
              <a:sym typeface="+mn-ea"/>
            </a:endParaRPr>
          </a:p>
          <a:p>
            <a:r>
              <a:rPr dirty="0">
                <a:ea typeface="宋体" panose="02010600030101010101" pitchFamily="2" charset="-122"/>
                <a:sym typeface="+mn-ea"/>
              </a:rPr>
              <a:t>    态。（</a:t>
            </a:r>
            <a:r>
              <a:rPr lang="en-US" altLang="zh-CN" dirty="0">
                <a:ea typeface="宋体" panose="02010600030101010101" pitchFamily="2" charset="-122"/>
                <a:sym typeface="+mn-ea"/>
              </a:rPr>
              <a:t>44,43</a:t>
            </a:r>
            <a:r>
              <a:rPr dirty="0">
                <a:ea typeface="宋体" panose="02010600030101010101" pitchFamily="2" charset="-122"/>
                <a:sym typeface="+mn-ea"/>
              </a:rPr>
              <a:t>页状态递归边界为</a:t>
            </a:r>
            <a:r>
              <a:rPr lang="en-US" altLang="zh-CN" dirty="0">
                <a:ea typeface="宋体" panose="02010600030101010101" pitchFamily="2" charset="-122"/>
                <a:sym typeface="+mn-ea"/>
              </a:rPr>
              <a:t>43</a:t>
            </a:r>
            <a:r>
              <a:rPr dirty="0">
                <a:ea typeface="宋体" panose="02010600030101010101" pitchFamily="2" charset="-122"/>
                <a:sym typeface="+mn-ea"/>
              </a:rPr>
              <a:t>页状态只有一个单一游戏</a:t>
            </a:r>
            <a:r>
              <a:rPr lang="en-US" altLang="zh-CN" dirty="0">
                <a:ea typeface="宋体" panose="02010600030101010101" pitchFamily="2" charset="-122"/>
                <a:sym typeface="+mn-ea"/>
              </a:rPr>
              <a:t>&gt;1</a:t>
            </a:r>
            <a:r>
              <a:rPr dirty="0">
                <a:ea typeface="宋体" panose="02010600030101010101" pitchFamily="2" charset="-122"/>
                <a:sym typeface="+mn-ea"/>
              </a:rPr>
              <a:t>）</a:t>
            </a:r>
            <a:endParaRPr dirty="0">
              <a:ea typeface="宋体" panose="02010600030101010101" pitchFamily="2" charset="-122"/>
              <a:sym typeface="+mn-ea"/>
            </a:endParaRPr>
          </a:p>
          <a:p>
            <a:r>
              <a:rPr dirty="0">
                <a:ea typeface="宋体" panose="02010600030101010101" pitchFamily="2" charset="-122"/>
                <a:sym typeface="+mn-ea"/>
              </a:rPr>
              <a:t>    如果对手将</a:t>
            </a:r>
            <a:r>
              <a:rPr lang="en-US" altLang="zh-CN" dirty="0">
                <a:ea typeface="宋体" panose="02010600030101010101" pitchFamily="2" charset="-122"/>
                <a:sym typeface="+mn-ea"/>
              </a:rPr>
              <a:t>1</a:t>
            </a:r>
            <a:r>
              <a:rPr dirty="0">
                <a:ea typeface="宋体" panose="02010600030101010101" pitchFamily="2" charset="-122"/>
                <a:sym typeface="+mn-ea"/>
              </a:rPr>
              <a:t>或</a:t>
            </a:r>
            <a:r>
              <a:rPr lang="en-US" altLang="zh-CN" dirty="0">
                <a:ea typeface="宋体" panose="02010600030101010101" pitchFamily="2" charset="-122"/>
                <a:sym typeface="+mn-ea"/>
              </a:rPr>
              <a:t>0</a:t>
            </a:r>
            <a:r>
              <a:rPr dirty="0">
                <a:ea typeface="宋体" panose="02010600030101010101" pitchFamily="2" charset="-122"/>
                <a:sym typeface="+mn-ea"/>
              </a:rPr>
              <a:t>变为</a:t>
            </a:r>
            <a:r>
              <a:rPr lang="en-US" altLang="zh-CN" dirty="0">
                <a:ea typeface="宋体" panose="02010600030101010101" pitchFamily="2" charset="-122"/>
                <a:sym typeface="+mn-ea"/>
              </a:rPr>
              <a:t>x</a:t>
            </a:r>
            <a:r>
              <a:rPr dirty="0">
                <a:ea typeface="宋体" panose="02010600030101010101" pitchFamily="2" charset="-122"/>
                <a:sym typeface="+mn-ea"/>
              </a:rPr>
              <a:t>，我们可以将其变回来。</a:t>
            </a:r>
            <a:endParaRPr dirty="0">
              <a:ea typeface="宋体" panose="02010600030101010101" pitchFamily="2" charset="-122"/>
              <a:sym typeface="+mn-ea"/>
            </a:endParaRPr>
          </a:p>
          <a:p>
            <a:r>
              <a:rPr lang="en-US" altLang="zh-CN" dirty="0">
                <a:ea typeface="宋体" panose="02010600030101010101" pitchFamily="2" charset="-122"/>
                <a:sym typeface="+mn-ea"/>
              </a:rPr>
              <a:t>  }</a:t>
            </a:r>
            <a:endParaRPr lang="en-US" altLang="zh-CN" dirty="0">
              <a:ea typeface="宋体" panose="02010600030101010101" pitchFamily="2" charset="-122"/>
              <a:sym typeface="+mn-ea"/>
            </a:endParaRPr>
          </a:p>
          <a:p>
            <a:r>
              <a:rPr lang="en-US" altLang="zh-CN" dirty="0">
                <a:ea typeface="宋体" panose="02010600030101010101" pitchFamily="2" charset="-122"/>
                <a:sym typeface="+mn-ea"/>
              </a:rPr>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翻硬币游戏</a:t>
            </a:r>
            <a:endParaRPr lang="zh-CN" altLang="en-US"/>
          </a:p>
        </p:txBody>
      </p:sp>
      <p:sp>
        <p:nvSpPr>
          <p:cNvPr id="3" name="内容占位符 2"/>
          <p:cNvSpPr>
            <a:spLocks noGrp="1"/>
          </p:cNvSpPr>
          <p:nvPr>
            <p:ph idx="1"/>
          </p:nvPr>
        </p:nvSpPr>
        <p:spPr/>
        <p:txBody>
          <a:bodyPr/>
          <a:lstStyle/>
          <a:p>
            <a:r>
              <a:rPr>
                <a:sym typeface="+mn-ea"/>
              </a:rPr>
              <a:t>翻硬币游戏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翻硬币游戏</a:t>
            </a:r>
            <a:endParaRPr lang="zh-CN" altLang="en-US"/>
          </a:p>
        </p:txBody>
      </p:sp>
      <p:sp>
        <p:nvSpPr>
          <p:cNvPr id="3" name="内容占位符 2"/>
          <p:cNvSpPr>
            <a:spLocks noGrp="1"/>
          </p:cNvSpPr>
          <p:nvPr>
            <p:ph idx="1"/>
          </p:nvPr>
        </p:nvSpPr>
        <p:spPr/>
        <p:txBody>
          <a:bodyPr>
            <a:normAutofit fontScale="90000"/>
          </a:bodyPr>
          <a:lstStyle/>
          <a:p>
            <a:r>
              <a:rPr lang="zh-CN" altLang="en-US" dirty="0"/>
              <a:t>一般的翻硬币游戏的规则是这样的：</a:t>
            </a:r>
            <a:endParaRPr lang="zh-CN" altLang="en-US" dirty="0"/>
          </a:p>
          <a:p>
            <a:r>
              <a:rPr lang="en-US" altLang="zh-CN" dirty="0"/>
              <a:t>1.</a:t>
            </a:r>
            <a:r>
              <a:rPr lang="zh-CN" altLang="en-US" dirty="0"/>
              <a:t>N枚硬币排成一排，有的正面朝上，有的反面朝上。我们从左开始对硬币按1到N编号。</a:t>
            </a:r>
            <a:endParaRPr lang="zh-CN" altLang="en-US" dirty="0"/>
          </a:p>
          <a:p>
            <a:r>
              <a:rPr lang="en-US" altLang="zh-CN" dirty="0"/>
              <a:t>2.</a:t>
            </a:r>
            <a:r>
              <a:rPr lang="zh-CN" altLang="en-US" dirty="0"/>
              <a:t>游戏者根据某些约束翻硬币（如：每次只能翻一或两枚，或者每次只能翻连续的几枚），但他所翻动的硬币中，最右边的必须是从正面翻到反面。</a:t>
            </a:r>
            <a:endParaRPr lang="zh-CN" altLang="en-US" dirty="0"/>
          </a:p>
          <a:p>
            <a:r>
              <a:rPr lang="en-US" altLang="zh-CN" dirty="0"/>
              <a:t>3.</a:t>
            </a:r>
            <a:r>
              <a:rPr lang="zh-CN" altLang="en-US" dirty="0"/>
              <a:t>谁不能翻谁输。</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博弈论是什么</a:t>
            </a:r>
            <a:endParaRPr lang="zh-CN" altLang="en-US"/>
          </a:p>
        </p:txBody>
      </p:sp>
      <p:sp>
        <p:nvSpPr>
          <p:cNvPr id="3" name="内容占位符 2"/>
          <p:cNvSpPr>
            <a:spLocks noGrp="1"/>
          </p:cNvSpPr>
          <p:nvPr>
            <p:ph idx="1"/>
          </p:nvPr>
        </p:nvSpPr>
        <p:spPr/>
        <p:txBody>
          <a:bodyPr>
            <a:normAutofit fontScale="60000"/>
          </a:bodyPr>
          <a:lstStyle/>
          <a:p>
            <a:r>
              <a:rPr lang="zh-CN" altLang="en-US"/>
              <a:t>那么根据定义到达终止状态时胜负已分，而游戏一定在有限步内终止，所以</a:t>
            </a:r>
            <a:r>
              <a:rPr lang="zh-CN" altLang="en-US">
                <a:solidFill>
                  <a:schemeClr val="accent4"/>
                </a:solidFill>
              </a:rPr>
              <a:t>博弈游戏不存在平手</a:t>
            </a:r>
            <a:r>
              <a:rPr lang="zh-CN" altLang="en-US"/>
              <a:t>，要么胜利要么失败。</a:t>
            </a:r>
            <a:endParaRPr lang="zh-CN" altLang="en-US"/>
          </a:p>
          <a:p>
            <a:r>
              <a:rPr lang="zh-CN" altLang="en-US"/>
              <a:t>如果我们把一个游戏状态看做图论中的一个点，它向能通过合法操作能转移到的点连边，此时形成的图一定是一个</a:t>
            </a:r>
            <a:r>
              <a:rPr lang="en-US" altLang="zh-CN">
                <a:solidFill>
                  <a:schemeClr val="accent4"/>
                </a:solidFill>
              </a:rPr>
              <a:t>DAG</a:t>
            </a:r>
            <a:r>
              <a:rPr>
                <a:ea typeface="宋体" panose="02010600030101010101" pitchFamily="2" charset="-122"/>
              </a:rPr>
              <a:t>，也就是有向无环图。</a:t>
            </a:r>
            <a:endParaRPr>
              <a:ea typeface="宋体" panose="02010600030101010101" pitchFamily="2" charset="-122"/>
            </a:endParaRPr>
          </a:p>
          <a:p>
            <a:r>
              <a:rPr>
                <a:ea typeface="宋体" panose="02010600030101010101" pitchFamily="2" charset="-122"/>
              </a:rPr>
              <a:t>为什么呢？因为游戏一定在有限步内终止，所以图中不可能出现一个环。</a:t>
            </a:r>
            <a:endParaRPr>
              <a:ea typeface="宋体" panose="02010600030101010101" pitchFamily="2" charset="-122"/>
            </a:endParaRPr>
          </a:p>
          <a:p>
            <a:r>
              <a:rPr>
                <a:ea typeface="宋体" panose="02010600030101010101" pitchFamily="2" charset="-122"/>
              </a:rPr>
              <a:t>这样，</a:t>
            </a:r>
            <a:r>
              <a:rPr>
                <a:solidFill>
                  <a:schemeClr val="accent4"/>
                </a:solidFill>
                <a:ea typeface="宋体" panose="02010600030101010101" pitchFamily="2" charset="-122"/>
              </a:rPr>
              <a:t>对于博弈游戏中的每一次对弈，我们都可以将其抽象成游戏图中的一条从某一顶点到出度为0的点的路径。</a:t>
            </a:r>
            <a:endParaRPr>
              <a:solidFill>
                <a:srgbClr val="FF0000"/>
              </a:solidFill>
              <a:ea typeface="宋体" panose="02010600030101010101" pitchFamily="2" charset="-122"/>
            </a:endParaRPr>
          </a:p>
          <a:p>
            <a:r>
              <a:rPr>
                <a:ea typeface="宋体" panose="02010600030101010101" pitchFamily="2" charset="-122"/>
              </a:rPr>
              <a:t>状态向图的转化，并不单单只是为了寻找一种对应关系，它可以帮助我们淡化游戏的实际背景，</a:t>
            </a:r>
            <a:r>
              <a:rPr>
                <a:solidFill>
                  <a:schemeClr val="accent4"/>
                </a:solidFill>
                <a:ea typeface="宋体" panose="02010600030101010101" pitchFamily="2" charset="-122"/>
              </a:rPr>
              <a:t>强化游戏的数学模型</a:t>
            </a:r>
            <a:r>
              <a:rPr>
                <a:ea typeface="宋体" panose="02010600030101010101" pitchFamily="2" charset="-122"/>
              </a:rPr>
              <a:t>，更加突出游戏的数学本质！</a:t>
            </a:r>
            <a:endParaRPr>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翻硬币游戏</a:t>
            </a:r>
            <a:endParaRPr lang="zh-CN" altLang="en-US"/>
          </a:p>
        </p:txBody>
      </p:sp>
      <p:sp>
        <p:nvSpPr>
          <p:cNvPr id="3" name="内容占位符 2"/>
          <p:cNvSpPr>
            <a:spLocks noGrp="1"/>
          </p:cNvSpPr>
          <p:nvPr>
            <p:ph idx="1"/>
          </p:nvPr>
        </p:nvSpPr>
        <p:spPr/>
        <p:txBody>
          <a:bodyPr>
            <a:noAutofit/>
          </a:bodyPr>
          <a:lstStyle/>
          <a:p>
            <a:r>
              <a:rPr lang="zh-CN" altLang="en-US" sz="1200" dirty="0"/>
              <a:t>首先有这样的一个结论：局面的SG值为局面中每个正面朝上的棋子单一存在时的SG值的异或和。sg[THHTTH]=sg[TH]^sg[TTH]^sg[TTTTTH]</a:t>
            </a:r>
            <a:endParaRPr lang="zh-CN" altLang="en-US" sz="1200" dirty="0"/>
          </a:p>
          <a:p>
            <a:r>
              <a:rPr lang="zh-CN" altLang="en-US" sz="1200" dirty="0"/>
              <a:t>证明：</a:t>
            </a:r>
            <a:endParaRPr lang="zh-CN" altLang="en-US" sz="1200" dirty="0"/>
          </a:p>
          <a:p>
            <a:r>
              <a:rPr sz="1200" dirty="0"/>
              <a:t>1.分值为0和1的局面符合要求。（对应只有一枚硬币的情况，涉及不到组合问题）</a:t>
            </a:r>
            <a:endParaRPr sz="1200" dirty="0"/>
          </a:p>
          <a:p>
            <a:endParaRPr sz="1000" dirty="0"/>
          </a:p>
          <a:p>
            <a:r>
              <a:rPr sz="1200" dirty="0"/>
              <a:t>2.假设分值小于等于K的局面符合要求。我们证明分值为(K+1)的局面符合要求。</a:t>
            </a:r>
            <a:endParaRPr sz="1200" dirty="0"/>
          </a:p>
          <a:p>
            <a:endParaRPr sz="1000" dirty="0"/>
          </a:p>
          <a:p>
            <a:r>
              <a:rPr sz="1200" dirty="0"/>
              <a:t>对于分值为(K+1)的局面，我们考虑它的某一次决策，我们可以认为最右边的改动位是去掉了一个正面朝上硬币，其他改动位是添加了一个正面朝上硬币（因为某一位有两个正面朝上的硬币和没有正面朝上的硬币是等价的——SG值等价，胜负判定等价）</a:t>
            </a:r>
            <a:endParaRPr sz="1200"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翻硬币游戏</a:t>
            </a:r>
            <a:endParaRPr lang="zh-CN" altLang="en-US"/>
          </a:p>
        </p:txBody>
      </p:sp>
      <p:sp>
        <p:nvSpPr>
          <p:cNvPr id="3" name="内容占位符 2"/>
          <p:cNvSpPr>
            <a:spLocks noGrp="1"/>
          </p:cNvSpPr>
          <p:nvPr>
            <p:ph idx="1"/>
          </p:nvPr>
        </p:nvSpPr>
        <p:spPr/>
        <p:txBody>
          <a:bodyPr/>
          <a:lstStyle/>
          <a:p>
            <a:r>
              <a:rPr dirty="0">
                <a:sym typeface="+mn-ea"/>
              </a:rPr>
              <a:t>约束条件一：每次只能翻一个硬币。</a:t>
            </a:r>
            <a:endParaRPr lang="zh-CN" altLang="en-US" dirty="0"/>
          </a:p>
          <a:p>
            <a:r>
              <a:rPr lang="zh-CN" altLang="en-US" dirty="0"/>
              <a:t>对于任意一个正面的硬币，SG值为1。</a:t>
            </a:r>
            <a:endParaRPr lang="zh-CN" altLang="en-US" dirty="0"/>
          </a:p>
          <a:p>
            <a:r>
              <a:rPr lang="zh-CN" altLang="en-US" dirty="0"/>
              <a:t>有奇数个正面硬币，局面的SG值==1，先手必胜，有偶数个正面硬币，局面的SG值==0，先手必败。</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翻硬币游戏</a:t>
            </a:r>
            <a:endParaRPr lang="zh-CN" altLang="en-US"/>
          </a:p>
        </p:txBody>
      </p:sp>
      <p:sp>
        <p:nvSpPr>
          <p:cNvPr id="3" name="内容占位符 2"/>
          <p:cNvSpPr>
            <a:spLocks noGrp="1"/>
          </p:cNvSpPr>
          <p:nvPr>
            <p:ph idx="1"/>
          </p:nvPr>
        </p:nvSpPr>
        <p:spPr/>
        <p:txBody>
          <a:bodyPr>
            <a:normAutofit lnSpcReduction="10000"/>
          </a:bodyPr>
          <a:lstStyle/>
          <a:p>
            <a:r>
              <a:rPr lang="zh-CN" altLang="en-US" dirty="0"/>
              <a:t>约束条件二：每次能翻转一个或两个硬币。(不用连续)</a:t>
            </a:r>
            <a:endParaRPr lang="zh-CN" altLang="en-US" dirty="0"/>
          </a:p>
          <a:p>
            <a:r>
              <a:rPr lang="zh-CN" altLang="en-US" dirty="0"/>
              <a:t>显然可以翻动这一个硬币，后继局面</a:t>
            </a:r>
            <a:r>
              <a:rPr lang="en-US" altLang="zh-CN" dirty="0" err="1"/>
              <a:t>sg</a:t>
            </a:r>
            <a:r>
              <a:rPr dirty="0">
                <a:ea typeface="宋体" panose="02010600030101010101" pitchFamily="2" charset="-122"/>
              </a:rPr>
              <a:t>是</a:t>
            </a:r>
            <a:r>
              <a:rPr lang="en-US" altLang="zh-CN" dirty="0">
                <a:ea typeface="宋体" panose="02010600030101010101" pitchFamily="2" charset="-122"/>
              </a:rPr>
              <a:t>0.</a:t>
            </a:r>
            <a:endParaRPr lang="en-US" altLang="zh-CN" dirty="0">
              <a:ea typeface="宋体" panose="02010600030101010101" pitchFamily="2" charset="-122"/>
            </a:endParaRPr>
          </a:p>
          <a:p>
            <a:r>
              <a:rPr dirty="0">
                <a:ea typeface="宋体" panose="02010600030101010101" pitchFamily="2" charset="-122"/>
              </a:rPr>
              <a:t>当我们选择翻动这个和另外一个在它左面的硬币时，任意一个在它左面的都可以翻动，而第一个硬币的</a:t>
            </a:r>
            <a:r>
              <a:rPr lang="en-US" altLang="zh-CN" dirty="0" err="1">
                <a:ea typeface="宋体" panose="02010600030101010101" pitchFamily="2" charset="-122"/>
              </a:rPr>
              <a:t>sg</a:t>
            </a:r>
            <a:r>
              <a:rPr dirty="0">
                <a:ea typeface="宋体" panose="02010600030101010101" pitchFamily="2" charset="-122"/>
              </a:rPr>
              <a:t>是</a:t>
            </a:r>
            <a:r>
              <a:rPr lang="en-US" altLang="zh-CN" dirty="0">
                <a:ea typeface="宋体" panose="02010600030101010101" pitchFamily="2" charset="-122"/>
              </a:rPr>
              <a:t>1</a:t>
            </a:r>
            <a:r>
              <a:rPr dirty="0">
                <a:ea typeface="宋体" panose="02010600030101010101" pitchFamily="2" charset="-122"/>
              </a:rPr>
              <a:t>，于是归纳法可以得到</a:t>
            </a:r>
            <a:r>
              <a:rPr lang="en-US" altLang="zh-CN" dirty="0" err="1">
                <a:ea typeface="宋体" panose="02010600030101010101" pitchFamily="2" charset="-122"/>
              </a:rPr>
              <a:t>sg</a:t>
            </a:r>
            <a:r>
              <a:rPr lang="en-US" altLang="zh-CN" dirty="0">
                <a:ea typeface="宋体" panose="02010600030101010101" pitchFamily="2" charset="-122"/>
              </a:rPr>
              <a:t>[</a:t>
            </a:r>
            <a:r>
              <a:rPr lang="en-US" altLang="zh-CN" dirty="0" err="1">
                <a:ea typeface="宋体" panose="02010600030101010101" pitchFamily="2" charset="-122"/>
              </a:rPr>
              <a:t>i</a:t>
            </a:r>
            <a:r>
              <a:rPr lang="en-US" altLang="zh-CN" dirty="0">
                <a:ea typeface="宋体" panose="02010600030101010101" pitchFamily="2" charset="-122"/>
              </a:rPr>
              <a:t>]=</a:t>
            </a:r>
            <a:r>
              <a:rPr lang="en-US" altLang="zh-CN" dirty="0" err="1">
                <a:ea typeface="宋体" panose="02010600030101010101" pitchFamily="2" charset="-122"/>
              </a:rPr>
              <a:t>mex</a:t>
            </a:r>
            <a:r>
              <a:rPr lang="en-US" altLang="zh-CN" dirty="0">
                <a:ea typeface="宋体" panose="02010600030101010101" pitchFamily="2" charset="-122"/>
              </a:rPr>
              <a:t>{0,sg[j]|j&lt;</a:t>
            </a:r>
            <a:r>
              <a:rPr lang="en-US" altLang="zh-CN" dirty="0" err="1">
                <a:ea typeface="宋体" panose="02010600030101010101" pitchFamily="2" charset="-122"/>
              </a:rPr>
              <a:t>i</a:t>
            </a:r>
            <a:r>
              <a:rPr lang="en-US" altLang="zh-CN" dirty="0">
                <a:ea typeface="宋体" panose="02010600030101010101" pitchFamily="2" charset="-122"/>
              </a:rPr>
              <a:t>}</a:t>
            </a:r>
            <a:r>
              <a:rPr dirty="0">
                <a:ea typeface="宋体" panose="02010600030101010101" pitchFamily="2" charset="-122"/>
              </a:rPr>
              <a:t>，于是</a:t>
            </a:r>
            <a:r>
              <a:rPr lang="en-US" altLang="zh-CN" dirty="0" err="1">
                <a:ea typeface="宋体" panose="02010600030101010101" pitchFamily="2" charset="-122"/>
              </a:rPr>
              <a:t>sg</a:t>
            </a:r>
            <a:r>
              <a:rPr lang="en-US" altLang="zh-CN" dirty="0">
                <a:ea typeface="宋体" panose="02010600030101010101" pitchFamily="2" charset="-122"/>
              </a:rPr>
              <a:t>[</a:t>
            </a:r>
            <a:r>
              <a:rPr lang="en-US" altLang="zh-CN" dirty="0" err="1">
                <a:ea typeface="宋体" panose="02010600030101010101" pitchFamily="2" charset="-122"/>
              </a:rPr>
              <a:t>i</a:t>
            </a:r>
            <a:r>
              <a:rPr lang="en-US" altLang="zh-CN" dirty="0">
                <a:ea typeface="宋体" panose="02010600030101010101" pitchFamily="2" charset="-122"/>
              </a:rPr>
              <a:t>]==</a:t>
            </a:r>
            <a:r>
              <a:rPr lang="en-US" altLang="zh-CN" dirty="0" err="1">
                <a:ea typeface="宋体" panose="02010600030101010101" pitchFamily="2" charset="-122"/>
              </a:rPr>
              <a:t>i</a:t>
            </a:r>
            <a:r>
              <a:rPr lang="en-US" altLang="zh-CN" dirty="0">
                <a:ea typeface="宋体" panose="02010600030101010101" pitchFamily="2" charset="-122"/>
              </a:rPr>
              <a:t>;</a:t>
            </a:r>
            <a:endParaRPr lang="en-US" altLang="zh-CN"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翻硬币游戏</a:t>
            </a:r>
            <a:endParaRPr lang="zh-CN" altLang="en-US"/>
          </a:p>
        </p:txBody>
      </p:sp>
      <p:sp>
        <p:nvSpPr>
          <p:cNvPr id="3" name="内容占位符 2"/>
          <p:cNvSpPr>
            <a:spLocks noGrp="1"/>
          </p:cNvSpPr>
          <p:nvPr>
            <p:ph idx="1"/>
          </p:nvPr>
        </p:nvSpPr>
        <p:spPr/>
        <p:txBody>
          <a:bodyPr/>
          <a:lstStyle/>
          <a:p>
            <a:r>
              <a:rPr lang="zh-CN" altLang="en-US" dirty="0"/>
              <a:t>约束条件三：每次必须连续翻转k个硬币。</a:t>
            </a:r>
            <a:endParaRPr lang="zh-CN" altLang="en-US" dirty="0"/>
          </a:p>
          <a:p>
            <a:r>
              <a:rPr dirty="0">
                <a:ea typeface="宋体" panose="02010600030101010101" pitchFamily="2" charset="-122"/>
              </a:rPr>
              <a:t>显然</a:t>
            </a:r>
            <a:r>
              <a:rPr lang="en-US" altLang="zh-CN" dirty="0">
                <a:ea typeface="宋体" panose="02010600030101010101" pitchFamily="2" charset="-122"/>
              </a:rPr>
              <a:t>1~k-1</a:t>
            </a:r>
            <a:r>
              <a:rPr dirty="0">
                <a:ea typeface="宋体" panose="02010600030101010101" pitchFamily="2" charset="-122"/>
              </a:rPr>
              <a:t>的</a:t>
            </a:r>
            <a:r>
              <a:rPr lang="en-US" altLang="zh-CN" dirty="0" err="1">
                <a:ea typeface="宋体" panose="02010600030101010101" pitchFamily="2" charset="-122"/>
              </a:rPr>
              <a:t>sg</a:t>
            </a:r>
            <a:r>
              <a:rPr dirty="0">
                <a:ea typeface="宋体" panose="02010600030101010101" pitchFamily="2" charset="-122"/>
              </a:rPr>
              <a:t>是</a:t>
            </a:r>
            <a:r>
              <a:rPr lang="en-US" altLang="zh-CN" dirty="0">
                <a:ea typeface="宋体" panose="02010600030101010101" pitchFamily="2" charset="-122"/>
              </a:rPr>
              <a:t>0</a:t>
            </a:r>
            <a:endParaRPr lang="en-US" altLang="zh-CN" dirty="0">
              <a:ea typeface="宋体" panose="02010600030101010101" pitchFamily="2" charset="-122"/>
            </a:endParaRPr>
          </a:p>
          <a:p>
            <a:r>
              <a:rPr lang="en-US" altLang="zh-CN" dirty="0" err="1">
                <a:ea typeface="宋体" panose="02010600030101010101" pitchFamily="2" charset="-122"/>
              </a:rPr>
              <a:t>sg</a:t>
            </a:r>
            <a:r>
              <a:rPr lang="en-US" altLang="zh-CN" dirty="0">
                <a:ea typeface="宋体" panose="02010600030101010101" pitchFamily="2" charset="-122"/>
              </a:rPr>
              <a:t>[k]=</a:t>
            </a:r>
            <a:r>
              <a:rPr lang="en-US" altLang="zh-CN" dirty="0" err="1">
                <a:ea typeface="宋体" panose="02010600030101010101" pitchFamily="2" charset="-122"/>
              </a:rPr>
              <a:t>mex</a:t>
            </a:r>
            <a:r>
              <a:rPr lang="en-US" altLang="zh-CN" dirty="0">
                <a:ea typeface="宋体" panose="02010600030101010101" pitchFamily="2" charset="-122"/>
              </a:rPr>
              <a:t>{1~k-1</a:t>
            </a:r>
            <a:r>
              <a:rPr dirty="0">
                <a:ea typeface="宋体" panose="02010600030101010101" pitchFamily="2" charset="-122"/>
              </a:rPr>
              <a:t>的</a:t>
            </a:r>
            <a:r>
              <a:rPr lang="en-US" altLang="zh-CN" dirty="0" err="1">
                <a:ea typeface="宋体" panose="02010600030101010101" pitchFamily="2" charset="-122"/>
              </a:rPr>
              <a:t>sg</a:t>
            </a:r>
            <a:r>
              <a:rPr dirty="0">
                <a:ea typeface="宋体" panose="02010600030101010101" pitchFamily="2" charset="-122"/>
              </a:rPr>
              <a:t>亦或和</a:t>
            </a:r>
            <a:r>
              <a:rPr lang="en-US" altLang="zh-CN" dirty="0">
                <a:ea typeface="宋体" panose="02010600030101010101" pitchFamily="2" charset="-122"/>
              </a:rPr>
              <a:t>}=1;</a:t>
            </a:r>
            <a:endParaRPr lang="en-US" altLang="zh-CN" dirty="0">
              <a:ea typeface="宋体" panose="02010600030101010101" pitchFamily="2" charset="-122"/>
            </a:endParaRPr>
          </a:p>
          <a:p>
            <a:r>
              <a:rPr lang="en-US" altLang="zh-CN" dirty="0" err="1">
                <a:ea typeface="宋体" panose="02010600030101010101" pitchFamily="2" charset="-122"/>
              </a:rPr>
              <a:t>sg</a:t>
            </a:r>
            <a:r>
              <a:rPr lang="en-US" altLang="zh-CN" dirty="0">
                <a:ea typeface="宋体" panose="02010600030101010101" pitchFamily="2" charset="-122"/>
              </a:rPr>
              <a:t>[k+1]~</a:t>
            </a:r>
            <a:r>
              <a:rPr lang="en-US" altLang="zh-CN" dirty="0" err="1">
                <a:ea typeface="宋体" panose="02010600030101010101" pitchFamily="2" charset="-122"/>
              </a:rPr>
              <a:t>sg</a:t>
            </a:r>
            <a:r>
              <a:rPr lang="en-US" altLang="zh-CN" dirty="0">
                <a:ea typeface="宋体" panose="02010600030101010101" pitchFamily="2" charset="-122"/>
              </a:rPr>
              <a:t>[2*k-1]=0;</a:t>
            </a:r>
            <a:endParaRPr lang="en-US" altLang="zh-CN" dirty="0">
              <a:ea typeface="宋体" panose="02010600030101010101" pitchFamily="2" charset="-122"/>
            </a:endParaRPr>
          </a:p>
          <a:p>
            <a:r>
              <a:rPr lang="en-US" altLang="zh-CN" dirty="0" err="1">
                <a:ea typeface="宋体" panose="02010600030101010101" pitchFamily="2" charset="-122"/>
              </a:rPr>
              <a:t>sg</a:t>
            </a:r>
            <a:r>
              <a:rPr lang="en-US" altLang="zh-CN" dirty="0">
                <a:ea typeface="宋体" panose="02010600030101010101" pitchFamily="2" charset="-122"/>
              </a:rPr>
              <a:t>[2*k]=1;</a:t>
            </a:r>
            <a:endParaRPr lang="en-US" altLang="zh-CN" dirty="0">
              <a:ea typeface="宋体" panose="02010600030101010101" pitchFamily="2" charset="-122"/>
            </a:endParaRPr>
          </a:p>
          <a:p>
            <a:r>
              <a:rPr dirty="0">
                <a:ea typeface="宋体" panose="02010600030101010101" pitchFamily="2" charset="-122"/>
              </a:rPr>
              <a:t>所以</a:t>
            </a:r>
            <a:r>
              <a:rPr lang="en-US" altLang="zh-CN" dirty="0" err="1">
                <a:ea typeface="宋体" panose="02010600030101010101" pitchFamily="2" charset="-122"/>
              </a:rPr>
              <a:t>sg</a:t>
            </a:r>
            <a:r>
              <a:rPr lang="en-US" altLang="zh-CN" dirty="0">
                <a:ea typeface="宋体" panose="02010600030101010101" pitchFamily="2" charset="-122"/>
              </a:rPr>
              <a:t>[k*x]=1</a:t>
            </a:r>
            <a:r>
              <a:rPr dirty="0">
                <a:ea typeface="宋体" panose="02010600030101010101" pitchFamily="2" charset="-122"/>
              </a:rPr>
              <a:t>（</a:t>
            </a:r>
            <a:r>
              <a:rPr lang="en-US" altLang="zh-CN" dirty="0">
                <a:ea typeface="宋体" panose="02010600030101010101" pitchFamily="2" charset="-122"/>
              </a:rPr>
              <a:t>k</a:t>
            </a:r>
            <a:r>
              <a:rPr dirty="0">
                <a:ea typeface="宋体" panose="02010600030101010101" pitchFamily="2" charset="-122"/>
              </a:rPr>
              <a:t>属于</a:t>
            </a:r>
            <a:r>
              <a:rPr lang="en-US" altLang="zh-CN" dirty="0">
                <a:ea typeface="宋体" panose="02010600030101010101" pitchFamily="2" charset="-122"/>
              </a:rPr>
              <a:t>N*</a:t>
            </a:r>
            <a:r>
              <a:rPr dirty="0">
                <a:ea typeface="宋体" panose="02010600030101010101" pitchFamily="2" charset="-122"/>
              </a:rPr>
              <a:t>）其他为</a:t>
            </a:r>
            <a:r>
              <a:rPr lang="en-US" altLang="zh-CN" dirty="0">
                <a:ea typeface="宋体" panose="02010600030101010101" pitchFamily="2" charset="-122"/>
              </a:rPr>
              <a:t>0</a:t>
            </a:r>
            <a:r>
              <a:rPr dirty="0">
                <a:ea typeface="宋体" panose="02010600030101010101" pitchFamily="2" charset="-122"/>
              </a:rPr>
              <a:t>。</a:t>
            </a:r>
            <a:endParaRPr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翻硬币游戏</a:t>
            </a:r>
            <a:endParaRPr lang="zh-CN" altLang="en-US"/>
          </a:p>
        </p:txBody>
      </p:sp>
      <p:sp>
        <p:nvSpPr>
          <p:cNvPr id="3" name="内容占位符 2"/>
          <p:cNvSpPr>
            <a:spLocks noGrp="1"/>
          </p:cNvSpPr>
          <p:nvPr>
            <p:ph idx="1"/>
          </p:nvPr>
        </p:nvSpPr>
        <p:spPr/>
        <p:txBody>
          <a:bodyPr>
            <a:normAutofit fontScale="70000"/>
          </a:bodyPr>
          <a:lstStyle/>
          <a:p>
            <a:r>
              <a:rPr lang="zh-CN" altLang="en-US" dirty="0"/>
              <a:t>约束条件4：每次翻动一个硬币后，必须翻动其左侧最近三个硬币中的一个，即翻动第x个硬币后，必须选择x-1，x-2，x-3中的其中一个硬币进行翻动，除非x是小于等于3的。（SubtractionGames）</a:t>
            </a:r>
            <a:endParaRPr lang="zh-CN" altLang="en-US" dirty="0"/>
          </a:p>
          <a:p>
            <a:r>
              <a:rPr lang="zh-CN" altLang="en-US" dirty="0"/>
              <a:t>显然</a:t>
            </a:r>
            <a:r>
              <a:rPr lang="en-US" altLang="zh-CN" dirty="0" err="1"/>
              <a:t>sg</a:t>
            </a:r>
            <a:r>
              <a:rPr lang="en-US" altLang="zh-CN" dirty="0"/>
              <a:t>[0]=0;</a:t>
            </a:r>
            <a:endParaRPr lang="en-US" altLang="zh-CN" dirty="0"/>
          </a:p>
          <a:p>
            <a:r>
              <a:rPr lang="en-US" altLang="zh-CN" dirty="0" err="1"/>
              <a:t>sg</a:t>
            </a:r>
            <a:r>
              <a:rPr lang="en-US" altLang="zh-CN" dirty="0"/>
              <a:t>[1]=1;</a:t>
            </a:r>
            <a:endParaRPr lang="en-US" altLang="zh-CN" dirty="0"/>
          </a:p>
          <a:p>
            <a:r>
              <a:rPr lang="en-US" altLang="zh-CN" dirty="0" err="1">
                <a:ea typeface="宋体" panose="02010600030101010101" pitchFamily="2" charset="-122"/>
              </a:rPr>
              <a:t>sg</a:t>
            </a:r>
            <a:r>
              <a:rPr lang="en-US" altLang="zh-CN" dirty="0">
                <a:ea typeface="宋体" panose="02010600030101010101" pitchFamily="2" charset="-122"/>
              </a:rPr>
              <a:t>[2]=</a:t>
            </a:r>
            <a:r>
              <a:rPr lang="en-US" altLang="zh-CN" dirty="0" err="1">
                <a:ea typeface="宋体" panose="02010600030101010101" pitchFamily="2" charset="-122"/>
              </a:rPr>
              <a:t>mex</a:t>
            </a:r>
            <a:r>
              <a:rPr lang="en-US" altLang="zh-CN" dirty="0">
                <a:ea typeface="宋体" panose="02010600030101010101" pitchFamily="2" charset="-122"/>
              </a:rPr>
              <a:t>{0,sg[1]}=2;</a:t>
            </a:r>
            <a:endParaRPr lang="en-US" altLang="zh-CN" dirty="0">
              <a:ea typeface="宋体" panose="02010600030101010101" pitchFamily="2" charset="-122"/>
            </a:endParaRPr>
          </a:p>
          <a:p>
            <a:r>
              <a:rPr lang="en-US" altLang="zh-CN" dirty="0" err="1">
                <a:ea typeface="宋体" panose="02010600030101010101" pitchFamily="2" charset="-122"/>
              </a:rPr>
              <a:t>sg</a:t>
            </a:r>
            <a:r>
              <a:rPr lang="en-US" altLang="zh-CN" dirty="0">
                <a:ea typeface="宋体" panose="02010600030101010101" pitchFamily="2" charset="-122"/>
              </a:rPr>
              <a:t>[3]=</a:t>
            </a:r>
            <a:r>
              <a:rPr lang="en-US" altLang="zh-CN" dirty="0" err="1">
                <a:ea typeface="宋体" panose="02010600030101010101" pitchFamily="2" charset="-122"/>
              </a:rPr>
              <a:t>mex</a:t>
            </a:r>
            <a:r>
              <a:rPr lang="en-US" altLang="zh-CN" dirty="0">
                <a:ea typeface="宋体" panose="02010600030101010101" pitchFamily="2" charset="-122"/>
              </a:rPr>
              <a:t>{0,sg[1],</a:t>
            </a:r>
            <a:r>
              <a:rPr lang="en-US" altLang="zh-CN" dirty="0" err="1">
                <a:ea typeface="宋体" panose="02010600030101010101" pitchFamily="2" charset="-122"/>
              </a:rPr>
              <a:t>sg</a:t>
            </a:r>
            <a:r>
              <a:rPr lang="en-US" altLang="zh-CN" dirty="0">
                <a:ea typeface="宋体" panose="02010600030101010101" pitchFamily="2" charset="-122"/>
              </a:rPr>
              <a:t>[2]}=3;</a:t>
            </a:r>
            <a:endParaRPr lang="en-US" altLang="zh-CN" dirty="0">
              <a:ea typeface="宋体" panose="02010600030101010101" pitchFamily="2" charset="-122"/>
            </a:endParaRPr>
          </a:p>
          <a:p>
            <a:r>
              <a:rPr lang="en-US" altLang="zh-CN" dirty="0" err="1">
                <a:ea typeface="宋体" panose="02010600030101010101" pitchFamily="2" charset="-122"/>
              </a:rPr>
              <a:t>sg</a:t>
            </a:r>
            <a:r>
              <a:rPr lang="en-US" altLang="zh-CN" dirty="0">
                <a:ea typeface="宋体" panose="02010600030101010101" pitchFamily="2" charset="-122"/>
              </a:rPr>
              <a:t>[4]=</a:t>
            </a:r>
            <a:r>
              <a:rPr lang="en-US" altLang="zh-CN" dirty="0" err="1">
                <a:ea typeface="宋体" panose="02010600030101010101" pitchFamily="2" charset="-122"/>
              </a:rPr>
              <a:t>mex</a:t>
            </a:r>
            <a:r>
              <a:rPr lang="en-US" altLang="zh-CN" dirty="0">
                <a:ea typeface="宋体" panose="02010600030101010101" pitchFamily="2" charset="-122"/>
              </a:rPr>
              <a:t>{</a:t>
            </a:r>
            <a:r>
              <a:rPr lang="en-US" altLang="zh-CN" dirty="0" err="1">
                <a:ea typeface="宋体" panose="02010600030101010101" pitchFamily="2" charset="-122"/>
              </a:rPr>
              <a:t>sg</a:t>
            </a:r>
            <a:r>
              <a:rPr lang="en-US" altLang="zh-CN" dirty="0">
                <a:ea typeface="宋体" panose="02010600030101010101" pitchFamily="2" charset="-122"/>
              </a:rPr>
              <a:t>[1],</a:t>
            </a:r>
            <a:r>
              <a:rPr lang="en-US" altLang="zh-CN" dirty="0" err="1">
                <a:ea typeface="宋体" panose="02010600030101010101" pitchFamily="2" charset="-122"/>
              </a:rPr>
              <a:t>sg</a:t>
            </a:r>
            <a:r>
              <a:rPr lang="en-US" altLang="zh-CN" dirty="0">
                <a:ea typeface="宋体" panose="02010600030101010101" pitchFamily="2" charset="-122"/>
              </a:rPr>
              <a:t>[2],</a:t>
            </a:r>
            <a:r>
              <a:rPr lang="en-US" altLang="zh-CN" dirty="0" err="1">
                <a:ea typeface="宋体" panose="02010600030101010101" pitchFamily="2" charset="-122"/>
              </a:rPr>
              <a:t>sg</a:t>
            </a:r>
            <a:r>
              <a:rPr lang="en-US" altLang="zh-CN" dirty="0">
                <a:ea typeface="宋体" panose="02010600030101010101" pitchFamily="2" charset="-122"/>
              </a:rPr>
              <a:t>[3])=0;</a:t>
            </a:r>
            <a:endParaRPr lang="en-US" altLang="zh-CN" dirty="0">
              <a:ea typeface="宋体" panose="02010600030101010101" pitchFamily="2" charset="-122"/>
            </a:endParaRPr>
          </a:p>
          <a:p>
            <a:r>
              <a:rPr dirty="0">
                <a:ea typeface="宋体" panose="02010600030101010101" pitchFamily="2" charset="-122"/>
              </a:rPr>
              <a:t>又因为</a:t>
            </a:r>
            <a:r>
              <a:rPr lang="en-US" altLang="zh-CN" dirty="0" err="1">
                <a:ea typeface="宋体" panose="02010600030101010101" pitchFamily="2" charset="-122"/>
              </a:rPr>
              <a:t>sg</a:t>
            </a:r>
            <a:r>
              <a:rPr lang="en-US" altLang="zh-CN" dirty="0">
                <a:ea typeface="宋体" panose="02010600030101010101" pitchFamily="2" charset="-122"/>
              </a:rPr>
              <a:t>[0]==0</a:t>
            </a:r>
            <a:r>
              <a:rPr dirty="0">
                <a:ea typeface="宋体" panose="02010600030101010101" pitchFamily="2" charset="-122"/>
              </a:rPr>
              <a:t>，所以</a:t>
            </a:r>
            <a:r>
              <a:rPr lang="en-US" altLang="zh-CN" dirty="0" err="1">
                <a:ea typeface="宋体" panose="02010600030101010101" pitchFamily="2" charset="-122"/>
              </a:rPr>
              <a:t>sg</a:t>
            </a:r>
            <a:r>
              <a:rPr dirty="0">
                <a:ea typeface="宋体" panose="02010600030101010101" pitchFamily="2" charset="-122"/>
              </a:rPr>
              <a:t>的分布是</a:t>
            </a:r>
            <a:r>
              <a:rPr lang="en-US" altLang="zh-CN" dirty="0">
                <a:ea typeface="宋体" panose="02010600030101010101" pitchFamily="2" charset="-122"/>
              </a:rPr>
              <a:t>012301230123……</a:t>
            </a:r>
            <a:endParaRPr lang="en-US" altLang="zh-CN"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翻硬币游戏</a:t>
            </a:r>
            <a:endParaRPr lang="zh-CN" altLang="en-US"/>
          </a:p>
        </p:txBody>
      </p:sp>
      <p:sp>
        <p:nvSpPr>
          <p:cNvPr id="3" name="内容占位符 2"/>
          <p:cNvSpPr>
            <a:spLocks noGrp="1"/>
          </p:cNvSpPr>
          <p:nvPr>
            <p:ph idx="1"/>
          </p:nvPr>
        </p:nvSpPr>
        <p:spPr/>
        <p:txBody>
          <a:bodyPr/>
          <a:lstStyle/>
          <a:p>
            <a:r>
              <a:rPr lang="zh-CN" altLang="en-US" dirty="0"/>
              <a:t>约束条件5：每次必须翻动两个硬币，而且这两个硬币的距离要在可行集S={1,2,3}中。(Twins游戏)</a:t>
            </a:r>
            <a:endParaRPr lang="zh-CN" altLang="en-US" dirty="0"/>
          </a:p>
          <a:p>
            <a:r>
              <a:rPr lang="zh-CN" altLang="en-US" dirty="0"/>
              <a:t>此题与上一个等价。</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翻硬币游戏</a:t>
            </a:r>
            <a:endParaRPr lang="zh-CN" altLang="en-US"/>
          </a:p>
        </p:txBody>
      </p:sp>
      <p:sp>
        <p:nvSpPr>
          <p:cNvPr id="3" name="内容占位符 2"/>
          <p:cNvSpPr>
            <a:spLocks noGrp="1"/>
          </p:cNvSpPr>
          <p:nvPr>
            <p:ph idx="1"/>
          </p:nvPr>
        </p:nvSpPr>
        <p:spPr/>
        <p:txBody>
          <a:bodyPr>
            <a:normAutofit fontScale="80000"/>
          </a:bodyPr>
          <a:lstStyle/>
          <a:p>
            <a:r>
              <a:rPr lang="zh-CN" altLang="en-US" dirty="0"/>
              <a:t>约束条件6：每次可以翻动一个、二个或三个硬币。（Mock Turtles游戏）</a:t>
            </a:r>
            <a:endParaRPr lang="zh-CN" altLang="en-US" dirty="0"/>
          </a:p>
          <a:p>
            <a:endParaRPr lang="en-US" altLang="zh-CN" dirty="0"/>
          </a:p>
          <a:p>
            <a:r>
              <a:rPr dirty="0">
                <a:ea typeface="宋体" panose="02010600030101010101" pitchFamily="2" charset="-122"/>
              </a:rPr>
              <a:t>翻动一个时，后继</a:t>
            </a:r>
            <a:r>
              <a:rPr lang="en-US" altLang="zh-CN" dirty="0" err="1">
                <a:ea typeface="宋体" panose="02010600030101010101" pitchFamily="2" charset="-122"/>
              </a:rPr>
              <a:t>sg</a:t>
            </a:r>
            <a:r>
              <a:rPr dirty="0">
                <a:ea typeface="宋体" panose="02010600030101010101" pitchFamily="2" charset="-122"/>
              </a:rPr>
              <a:t>是</a:t>
            </a:r>
            <a:r>
              <a:rPr lang="en-US" altLang="zh-CN" dirty="0">
                <a:ea typeface="宋体" panose="02010600030101010101" pitchFamily="2" charset="-122"/>
              </a:rPr>
              <a:t>0;</a:t>
            </a:r>
            <a:endParaRPr lang="en-US" altLang="zh-CN" dirty="0">
              <a:ea typeface="宋体" panose="02010600030101010101" pitchFamily="2" charset="-122"/>
            </a:endParaRPr>
          </a:p>
          <a:p>
            <a:r>
              <a:rPr dirty="0">
                <a:ea typeface="宋体" panose="02010600030101010101" pitchFamily="2" charset="-122"/>
              </a:rPr>
              <a:t>翻动两个时，后继是</a:t>
            </a:r>
            <a:r>
              <a:rPr lang="en-US" altLang="zh-CN" dirty="0">
                <a:ea typeface="宋体" panose="02010600030101010101" pitchFamily="2" charset="-122"/>
              </a:rPr>
              <a:t>{</a:t>
            </a:r>
            <a:r>
              <a:rPr lang="en-US" altLang="zh-CN" dirty="0" err="1">
                <a:ea typeface="宋体" panose="02010600030101010101" pitchFamily="2" charset="-122"/>
              </a:rPr>
              <a:t>sg</a:t>
            </a:r>
            <a:r>
              <a:rPr lang="en-US" altLang="zh-CN" dirty="0">
                <a:ea typeface="宋体" panose="02010600030101010101" pitchFamily="2" charset="-122"/>
              </a:rPr>
              <a:t>[j]|j&lt;</a:t>
            </a:r>
            <a:r>
              <a:rPr lang="en-US" altLang="zh-CN" dirty="0" err="1">
                <a:ea typeface="宋体" panose="02010600030101010101" pitchFamily="2" charset="-122"/>
              </a:rPr>
              <a:t>i</a:t>
            </a:r>
            <a:r>
              <a:rPr lang="en-US" altLang="zh-CN" dirty="0">
                <a:ea typeface="宋体" panose="02010600030101010101" pitchFamily="2" charset="-122"/>
              </a:rPr>
              <a:t>};</a:t>
            </a:r>
            <a:endParaRPr lang="en-US" altLang="zh-CN" dirty="0">
              <a:ea typeface="宋体" panose="02010600030101010101" pitchFamily="2" charset="-122"/>
            </a:endParaRPr>
          </a:p>
          <a:p>
            <a:r>
              <a:rPr dirty="0">
                <a:ea typeface="宋体" panose="02010600030101010101" pitchFamily="2" charset="-122"/>
              </a:rPr>
              <a:t>翻动三个时，后继是</a:t>
            </a:r>
            <a:r>
              <a:rPr lang="en-US" altLang="zh-CN" dirty="0">
                <a:ea typeface="宋体" panose="02010600030101010101" pitchFamily="2" charset="-122"/>
              </a:rPr>
              <a:t>{</a:t>
            </a:r>
            <a:r>
              <a:rPr lang="en-US" altLang="zh-CN" dirty="0" err="1">
                <a:ea typeface="宋体" panose="02010600030101010101" pitchFamily="2" charset="-122"/>
              </a:rPr>
              <a:t>sg</a:t>
            </a:r>
            <a:r>
              <a:rPr lang="en-US" altLang="zh-CN" dirty="0">
                <a:ea typeface="宋体" panose="02010600030101010101" pitchFamily="2" charset="-122"/>
              </a:rPr>
              <a:t>[j]^</a:t>
            </a:r>
            <a:r>
              <a:rPr lang="en-US" altLang="zh-CN" dirty="0" err="1">
                <a:ea typeface="宋体" panose="02010600030101010101" pitchFamily="2" charset="-122"/>
              </a:rPr>
              <a:t>sg</a:t>
            </a:r>
            <a:r>
              <a:rPr lang="en-US" altLang="zh-CN" dirty="0">
                <a:ea typeface="宋体" panose="02010600030101010101" pitchFamily="2" charset="-122"/>
              </a:rPr>
              <a:t>[k]|j&lt;</a:t>
            </a:r>
            <a:r>
              <a:rPr lang="en-US" altLang="zh-CN" dirty="0" err="1">
                <a:ea typeface="宋体" panose="02010600030101010101" pitchFamily="2" charset="-122"/>
              </a:rPr>
              <a:t>i</a:t>
            </a:r>
            <a:r>
              <a:rPr lang="en-US" altLang="zh-CN" dirty="0">
                <a:ea typeface="宋体" panose="02010600030101010101" pitchFamily="2" charset="-122"/>
              </a:rPr>
              <a:t>&amp;&amp;k&lt;</a:t>
            </a:r>
            <a:r>
              <a:rPr lang="en-US" altLang="zh-CN" dirty="0" err="1">
                <a:ea typeface="宋体" panose="02010600030101010101" pitchFamily="2" charset="-122"/>
              </a:rPr>
              <a:t>i</a:t>
            </a:r>
            <a:r>
              <a:rPr lang="en-US" altLang="zh-CN" dirty="0">
                <a:ea typeface="宋体" panose="02010600030101010101" pitchFamily="2" charset="-122"/>
              </a:rPr>
              <a:t>&amp;&amp;j!=k};</a:t>
            </a:r>
            <a:endParaRPr lang="en-US" altLang="zh-CN" dirty="0">
              <a:ea typeface="宋体" panose="02010600030101010101" pitchFamily="2" charset="-122"/>
            </a:endParaRPr>
          </a:p>
          <a:p>
            <a:endParaRPr lang="en-US" altLang="zh-CN" dirty="0">
              <a:ea typeface="宋体" panose="02010600030101010101" pitchFamily="2" charset="-122"/>
            </a:endParaRPr>
          </a:p>
          <a:p>
            <a:r>
              <a:rPr dirty="0">
                <a:ea typeface="宋体" panose="02010600030101010101" pitchFamily="2" charset="-122"/>
              </a:rPr>
              <a:t>于是，手玩时间</a:t>
            </a:r>
            <a:r>
              <a:rPr lang="en-US" altLang="zh-CN" dirty="0">
                <a:ea typeface="宋体" panose="02010600030101010101" pitchFamily="2" charset="-122"/>
              </a:rPr>
              <a:t>…</a:t>
            </a:r>
            <a:endParaRPr lang="en-US" altLang="zh-CN"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翻硬币游戏</a:t>
            </a:r>
            <a:endParaRPr lang="zh-CN" altLang="en-US"/>
          </a:p>
        </p:txBody>
      </p:sp>
      <p:sp>
        <p:nvSpPr>
          <p:cNvPr id="3" name="内容占位符 2"/>
          <p:cNvSpPr>
            <a:spLocks noGrp="1"/>
          </p:cNvSpPr>
          <p:nvPr>
            <p:ph idx="1"/>
          </p:nvPr>
        </p:nvSpPr>
        <p:spPr/>
        <p:txBody>
          <a:bodyPr>
            <a:normAutofit fontScale="57500"/>
          </a:bodyPr>
          <a:lstStyle/>
          <a:p>
            <a:r>
              <a:rPr>
                <a:ea typeface="宋体" panose="02010600030101010101" pitchFamily="2" charset="-122"/>
              </a:rPr>
              <a:t>假设硬币从</a:t>
            </a:r>
            <a:r>
              <a:rPr lang="en-US" altLang="zh-CN">
                <a:ea typeface="宋体" panose="02010600030101010101" pitchFamily="2" charset="-122"/>
              </a:rPr>
              <a:t>0</a:t>
            </a:r>
            <a:r>
              <a:rPr>
                <a:ea typeface="宋体" panose="02010600030101010101" pitchFamily="2" charset="-122"/>
              </a:rPr>
              <a:t>开始编号</a:t>
            </a:r>
            <a:endParaRPr>
              <a:ea typeface="宋体" panose="02010600030101010101" pitchFamily="2" charset="-122"/>
            </a:endParaRPr>
          </a:p>
          <a:p>
            <a:r>
              <a:rPr lang="en-US" altLang="zh-CN"/>
              <a:t>sg[0]=1;sg[1]=2;</a:t>
            </a:r>
            <a:endParaRPr lang="en-US" altLang="zh-CN"/>
          </a:p>
          <a:p>
            <a:r>
              <a:rPr lang="en-US" altLang="zh-CN"/>
              <a:t>sg[2]=4;mex{0,sg[0],sg[1],sg[0]^sg[1]}</a:t>
            </a:r>
            <a:endParaRPr lang="en-US" altLang="zh-CN"/>
          </a:p>
          <a:p>
            <a:r>
              <a:rPr lang="en-US" altLang="zh-CN"/>
              <a:t>sg[3]=7</a:t>
            </a:r>
            <a:r>
              <a:rPr>
                <a:ea typeface="宋体" panose="02010600030101010101" pitchFamily="2" charset="-122"/>
              </a:rPr>
              <a:t>，前三个数两两亦或</a:t>
            </a:r>
            <a:r>
              <a:rPr lang="en-US" altLang="zh-CN">
                <a:ea typeface="宋体" panose="02010600030101010101" pitchFamily="2" charset="-122"/>
              </a:rPr>
              <a:t>…</a:t>
            </a:r>
            <a:endParaRPr lang="en-US" altLang="zh-CN">
              <a:ea typeface="宋体" panose="02010600030101010101" pitchFamily="2" charset="-122"/>
            </a:endParaRPr>
          </a:p>
          <a:p>
            <a:r>
              <a:rPr lang="en-US" altLang="zh-CN">
                <a:ea typeface="宋体" panose="02010600030101010101" pitchFamily="2" charset="-122"/>
              </a:rPr>
              <a:t>sg[4]=8;sg[5]=11</a:t>
            </a:r>
            <a:endParaRPr lang="en-US" altLang="zh-CN">
              <a:ea typeface="宋体" panose="02010600030101010101" pitchFamily="2" charset="-122"/>
            </a:endParaRPr>
          </a:p>
          <a:p>
            <a:r>
              <a:rPr lang="en-US" altLang="zh-CN">
                <a:ea typeface="宋体" panose="02010600030101010101" pitchFamily="2" charset="-122"/>
              </a:rPr>
              <a:t>sg[6]=13;sg[7]=14</a:t>
            </a:r>
            <a:endParaRPr lang="en-US" altLang="zh-CN">
              <a:ea typeface="宋体" panose="02010600030101010101" pitchFamily="2" charset="-122"/>
            </a:endParaRPr>
          </a:p>
          <a:p>
            <a:r>
              <a:rPr lang="en-US" altLang="zh-CN">
                <a:ea typeface="宋体" panose="02010600030101010101" pitchFamily="2" charset="-122"/>
              </a:rPr>
              <a:t>……</a:t>
            </a:r>
            <a:endParaRPr lang="en-US" altLang="zh-CN">
              <a:ea typeface="宋体" panose="02010600030101010101" pitchFamily="2" charset="-122"/>
            </a:endParaRPr>
          </a:p>
          <a:p>
            <a:r>
              <a:rPr>
                <a:ea typeface="宋体" panose="02010600030101010101" pitchFamily="2" charset="-122"/>
              </a:rPr>
              <a:t>当我们知道到底如何运算了，就可以暴力打表观察了</a:t>
            </a:r>
            <a:endParaRPr>
              <a:ea typeface="宋体" panose="02010600030101010101" pitchFamily="2" charset="-122"/>
            </a:endParaRPr>
          </a:p>
          <a:p>
            <a:r>
              <a:rPr>
                <a:ea typeface="宋体" panose="02010600030101010101" pitchFamily="2" charset="-122"/>
              </a:rPr>
              <a:t>位置x：0 1 2 3 4 5   6  7   8   9   10 11 12 13 14...</a:t>
            </a:r>
            <a:endParaRPr>
              <a:ea typeface="宋体" panose="02010600030101010101" pitchFamily="2" charset="-122"/>
            </a:endParaRPr>
          </a:p>
          <a:p>
            <a:r>
              <a:rPr>
                <a:ea typeface="宋体" panose="02010600030101010101" pitchFamily="2" charset="-122"/>
              </a:rPr>
              <a:t>sg[x]：1 2 4 7 8 11 13 14 16 19 21 22 25 26 28…</a:t>
            </a:r>
            <a:endParaRPr>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翻硬币游戏</a:t>
            </a:r>
            <a:endParaRPr lang="zh-CN" altLang="en-US"/>
          </a:p>
        </p:txBody>
      </p:sp>
      <p:sp>
        <p:nvSpPr>
          <p:cNvPr id="3" name="内容占位符 2"/>
          <p:cNvSpPr>
            <a:spLocks noGrp="1"/>
          </p:cNvSpPr>
          <p:nvPr>
            <p:ph idx="1"/>
          </p:nvPr>
        </p:nvSpPr>
        <p:spPr/>
        <p:txBody>
          <a:bodyPr>
            <a:normAutofit/>
          </a:bodyPr>
          <a:lstStyle/>
          <a:p>
            <a:r>
              <a:rPr lang="zh-CN" altLang="en-US" dirty="0"/>
              <a:t>是时候发现一点规律了</a:t>
            </a:r>
            <a:r>
              <a:rPr lang="en-US" altLang="zh-CN" dirty="0"/>
              <a:t>…</a:t>
            </a:r>
            <a:endParaRPr lang="en-US" altLang="zh-CN" dirty="0"/>
          </a:p>
          <a:p>
            <a:r>
              <a:rPr lang="en-US" altLang="zh-CN" dirty="0">
                <a:ea typeface="宋体" panose="02010600030101010101" pitchFamily="2" charset="-122"/>
              </a:rPr>
              <a:t>1.</a:t>
            </a:r>
            <a:r>
              <a:rPr dirty="0">
                <a:ea typeface="宋体" panose="02010600030101010101" pitchFamily="2" charset="-122"/>
              </a:rPr>
              <a:t>发现每个</a:t>
            </a:r>
            <a:r>
              <a:rPr lang="en-US" altLang="zh-CN" dirty="0" err="1">
                <a:ea typeface="宋体" panose="02010600030101010101" pitchFamily="2" charset="-122"/>
              </a:rPr>
              <a:t>sg</a:t>
            </a:r>
            <a:r>
              <a:rPr dirty="0">
                <a:ea typeface="宋体" panose="02010600030101010101" pitchFamily="2" charset="-122"/>
              </a:rPr>
              <a:t>值二进制表示下</a:t>
            </a:r>
            <a:r>
              <a:rPr lang="en-US" altLang="zh-CN" dirty="0">
                <a:ea typeface="宋体" panose="02010600030101010101" pitchFamily="2" charset="-122"/>
              </a:rPr>
              <a:t>1</a:t>
            </a:r>
            <a:r>
              <a:rPr dirty="0">
                <a:ea typeface="宋体" panose="02010600030101010101" pitchFamily="2" charset="-122"/>
              </a:rPr>
              <a:t>的个数是奇数个？</a:t>
            </a:r>
            <a:endParaRPr dirty="0">
              <a:ea typeface="宋体" panose="02010600030101010101" pitchFamily="2" charset="-122"/>
            </a:endParaRPr>
          </a:p>
          <a:p>
            <a:r>
              <a:rPr lang="en-US" altLang="zh-CN" dirty="0">
                <a:ea typeface="宋体" panose="02010600030101010101" pitchFamily="2" charset="-122"/>
              </a:rPr>
              <a:t>2.</a:t>
            </a:r>
            <a:r>
              <a:rPr dirty="0">
                <a:ea typeface="宋体" panose="02010600030101010101" pitchFamily="2" charset="-122"/>
              </a:rPr>
              <a:t>发现</a:t>
            </a:r>
            <a:r>
              <a:rPr lang="en-US" altLang="zh-CN" dirty="0" err="1">
                <a:ea typeface="宋体" panose="02010600030101010101" pitchFamily="2" charset="-122"/>
              </a:rPr>
              <a:t>sg</a:t>
            </a:r>
            <a:r>
              <a:rPr lang="en-US" altLang="zh-CN" dirty="0">
                <a:ea typeface="宋体" panose="02010600030101010101" pitchFamily="2" charset="-122"/>
              </a:rPr>
              <a:t>[</a:t>
            </a:r>
            <a:r>
              <a:rPr lang="en-US" altLang="zh-CN" dirty="0" err="1">
                <a:ea typeface="宋体" panose="02010600030101010101" pitchFamily="2" charset="-122"/>
              </a:rPr>
              <a:t>i</a:t>
            </a:r>
            <a:r>
              <a:rPr lang="en-US" altLang="zh-CN" dirty="0">
                <a:ea typeface="宋体" panose="02010600030101010101" pitchFamily="2" charset="-122"/>
              </a:rPr>
              <a:t>]==</a:t>
            </a:r>
            <a:r>
              <a:rPr lang="en-US" altLang="zh-CN" dirty="0" err="1">
                <a:ea typeface="宋体" panose="02010600030101010101" pitchFamily="2" charset="-122"/>
              </a:rPr>
              <a:t>i</a:t>
            </a:r>
            <a:r>
              <a:rPr lang="en-US" altLang="zh-CN" dirty="0">
                <a:ea typeface="宋体" panose="02010600030101010101" pitchFamily="2" charset="-122"/>
              </a:rPr>
              <a:t>*2||</a:t>
            </a:r>
            <a:r>
              <a:rPr lang="en-US" altLang="zh-CN" dirty="0" err="1">
                <a:ea typeface="宋体" panose="02010600030101010101" pitchFamily="2" charset="-122"/>
              </a:rPr>
              <a:t>sg</a:t>
            </a:r>
            <a:r>
              <a:rPr lang="en-US" altLang="zh-CN" dirty="0">
                <a:ea typeface="宋体" panose="02010600030101010101" pitchFamily="2" charset="-122"/>
              </a:rPr>
              <a:t>[</a:t>
            </a:r>
            <a:r>
              <a:rPr lang="en-US" altLang="zh-CN" dirty="0" err="1">
                <a:ea typeface="宋体" panose="02010600030101010101" pitchFamily="2" charset="-122"/>
              </a:rPr>
              <a:t>i</a:t>
            </a:r>
            <a:r>
              <a:rPr lang="en-US" altLang="zh-CN" dirty="0">
                <a:ea typeface="宋体" panose="02010600030101010101" pitchFamily="2" charset="-122"/>
              </a:rPr>
              <a:t>]==</a:t>
            </a:r>
            <a:r>
              <a:rPr lang="en-US" altLang="zh-CN" dirty="0" err="1">
                <a:ea typeface="宋体" panose="02010600030101010101" pitchFamily="2" charset="-122"/>
              </a:rPr>
              <a:t>i</a:t>
            </a:r>
            <a:r>
              <a:rPr lang="en-US" altLang="zh-CN" dirty="0">
                <a:ea typeface="宋体" panose="02010600030101010101" pitchFamily="2" charset="-122"/>
              </a:rPr>
              <a:t>*2+1</a:t>
            </a:r>
            <a:r>
              <a:rPr dirty="0">
                <a:ea typeface="宋体" panose="02010600030101010101" pitchFamily="2" charset="-122"/>
              </a:rPr>
              <a:t>？</a:t>
            </a:r>
            <a:endParaRPr dirty="0">
              <a:ea typeface="宋体" panose="02010600030101010101" pitchFamily="2" charset="-122"/>
            </a:endParaRPr>
          </a:p>
          <a:p>
            <a:endParaRPr dirty="0">
              <a:ea typeface="宋体" panose="02010600030101010101" pitchFamily="2" charset="-122"/>
            </a:endParaRPr>
          </a:p>
          <a:p>
            <a:endParaRPr lang="en-US" altLang="zh-CN" dirty="0">
              <a:ea typeface="宋体" panose="02010600030101010101" pitchFamily="2" charset="-122"/>
              <a:sym typeface="+mn-ea"/>
            </a:endParaRPr>
          </a:p>
        </p:txBody>
      </p:sp>
      <p:pic>
        <p:nvPicPr>
          <p:cNvPr id="6" name="图片 5" descr="QQ图片20160218194708"/>
          <p:cNvPicPr>
            <a:picLocks noChangeAspect="1"/>
          </p:cNvPicPr>
          <p:nvPr/>
        </p:nvPicPr>
        <p:blipFill>
          <a:blip r:embed="rId1"/>
          <a:stretch>
            <a:fillRect/>
          </a:stretch>
        </p:blipFill>
        <p:spPr>
          <a:xfrm>
            <a:off x="797221" y="3483018"/>
            <a:ext cx="1045597" cy="147861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翻硬币游戏</a:t>
            </a:r>
            <a:endParaRPr lang="zh-CN" altLang="en-US"/>
          </a:p>
        </p:txBody>
      </p:sp>
      <p:sp>
        <p:nvSpPr>
          <p:cNvPr id="3" name="内容占位符 2"/>
          <p:cNvSpPr>
            <a:spLocks noGrp="1"/>
          </p:cNvSpPr>
          <p:nvPr>
            <p:ph idx="1"/>
          </p:nvPr>
        </p:nvSpPr>
        <p:spPr/>
        <p:txBody>
          <a:bodyPr>
            <a:normAutofit fontScale="50000" lnSpcReduction="10000"/>
          </a:bodyPr>
          <a:lstStyle/>
          <a:p>
            <a:r>
              <a:rPr>
                <a:ea typeface="宋体" panose="02010600030101010101" pitchFamily="2" charset="-122"/>
                <a:sym typeface="+mn-ea"/>
              </a:rPr>
              <a:t>我们来证明一下</a:t>
            </a:r>
            <a:endParaRPr>
              <a:ea typeface="宋体" panose="02010600030101010101" pitchFamily="2" charset="-122"/>
            </a:endParaRPr>
          </a:p>
          <a:p>
            <a:r>
              <a:rPr>
                <a:ea typeface="宋体" panose="02010600030101010101" pitchFamily="2" charset="-122"/>
                <a:sym typeface="+mn-ea"/>
              </a:rPr>
              <a:t>首先</a:t>
            </a:r>
            <a:r>
              <a:rPr lang="en-US" altLang="zh-CN">
                <a:ea typeface="宋体" panose="02010600030101010101" pitchFamily="2" charset="-122"/>
                <a:sym typeface="+mn-ea"/>
              </a:rPr>
              <a:t>sg[0]==1,sg[1]==2</a:t>
            </a:r>
            <a:r>
              <a:rPr>
                <a:ea typeface="宋体" panose="02010600030101010101" pitchFamily="2" charset="-122"/>
                <a:sym typeface="+mn-ea"/>
              </a:rPr>
              <a:t>显然</a:t>
            </a:r>
            <a:endParaRPr>
              <a:ea typeface="宋体" panose="02010600030101010101" pitchFamily="2" charset="-122"/>
            </a:endParaRPr>
          </a:p>
          <a:p>
            <a:r>
              <a:rPr>
                <a:ea typeface="宋体" panose="02010600030101010101" pitchFamily="2" charset="-122"/>
                <a:sym typeface="+mn-ea"/>
              </a:rPr>
              <a:t>设前</a:t>
            </a:r>
            <a:r>
              <a:rPr lang="en-US" altLang="zh-CN">
                <a:ea typeface="宋体" panose="02010600030101010101" pitchFamily="2" charset="-122"/>
                <a:sym typeface="+mn-ea"/>
              </a:rPr>
              <a:t>k-1</a:t>
            </a:r>
            <a:r>
              <a:rPr>
                <a:ea typeface="宋体" panose="02010600030101010101" pitchFamily="2" charset="-122"/>
                <a:sym typeface="+mn-ea"/>
              </a:rPr>
              <a:t>个满足此性质，我们证明第</a:t>
            </a:r>
            <a:r>
              <a:rPr lang="en-US" altLang="zh-CN">
                <a:ea typeface="宋体" panose="02010600030101010101" pitchFamily="2" charset="-122"/>
                <a:sym typeface="+mn-ea"/>
              </a:rPr>
              <a:t>k</a:t>
            </a:r>
            <a:r>
              <a:rPr>
                <a:ea typeface="宋体" panose="02010600030101010101" pitchFamily="2" charset="-122"/>
                <a:sym typeface="+mn-ea"/>
              </a:rPr>
              <a:t>个同样满足。</a:t>
            </a:r>
            <a:endParaRPr>
              <a:ea typeface="宋体" panose="02010600030101010101" pitchFamily="2" charset="-122"/>
            </a:endParaRPr>
          </a:p>
          <a:p>
            <a:r>
              <a:rPr>
                <a:ea typeface="宋体" panose="02010600030101010101" pitchFamily="2" charset="-122"/>
                <a:sym typeface="+mn-ea"/>
              </a:rPr>
              <a:t>定义在二进制下1的个数是偶数的是evil</a:t>
            </a:r>
            <a:endParaRPr>
              <a:ea typeface="宋体" panose="02010600030101010101" pitchFamily="2" charset="-122"/>
            </a:endParaRPr>
          </a:p>
          <a:p>
            <a:r>
              <a:rPr>
                <a:ea typeface="宋体" panose="02010600030101010101" pitchFamily="2" charset="-122"/>
                <a:sym typeface="+mn-ea"/>
              </a:rPr>
              <a:t>定义在二进制下1的个数是奇数的是odious</a:t>
            </a:r>
            <a:endParaRPr>
              <a:ea typeface="宋体" panose="02010600030101010101" pitchFamily="2" charset="-122"/>
              <a:sym typeface="+mn-ea"/>
            </a:endParaRPr>
          </a:p>
          <a:p>
            <a:r>
              <a:rPr>
                <a:ea typeface="宋体" panose="02010600030101010101" pitchFamily="2" charset="-122"/>
                <a:sym typeface="+mn-ea"/>
              </a:rPr>
              <a:t>显然</a:t>
            </a:r>
            <a:r>
              <a:rPr lang="en-US" altLang="zh-CN">
                <a:ea typeface="宋体" panose="02010600030101010101" pitchFamily="2" charset="-122"/>
                <a:sym typeface="+mn-ea"/>
              </a:rPr>
              <a:t>odious^odious=evil</a:t>
            </a:r>
            <a:endParaRPr lang="en-US" altLang="zh-CN">
              <a:ea typeface="宋体" panose="02010600030101010101" pitchFamily="2" charset="-122"/>
              <a:sym typeface="+mn-ea"/>
            </a:endParaRPr>
          </a:p>
          <a:p>
            <a:r>
              <a:rPr>
                <a:ea typeface="宋体" panose="02010600030101010101" pitchFamily="2" charset="-122"/>
                <a:sym typeface="+mn-ea"/>
              </a:rPr>
              <a:t>设</a:t>
            </a:r>
            <a:r>
              <a:rPr lang="en-US" altLang="zh-CN">
                <a:ea typeface="宋体" panose="02010600030101010101" pitchFamily="2" charset="-122"/>
                <a:sym typeface="+mn-ea"/>
              </a:rPr>
              <a:t>sg[k]=x;</a:t>
            </a:r>
            <a:endParaRPr lang="en-US" altLang="zh-CN">
              <a:ea typeface="宋体" panose="02010600030101010101" pitchFamily="2" charset="-122"/>
              <a:sym typeface="+mn-ea"/>
            </a:endParaRPr>
          </a:p>
          <a:p>
            <a:r>
              <a:rPr>
                <a:ea typeface="宋体" panose="02010600030101010101" pitchFamily="2" charset="-122"/>
                <a:sym typeface="+mn-ea"/>
              </a:rPr>
              <a:t>显然对于任意一个</a:t>
            </a:r>
            <a:r>
              <a:rPr lang="en-US" altLang="zh-CN">
                <a:ea typeface="宋体" panose="02010600030101010101" pitchFamily="2" charset="-122"/>
                <a:sym typeface="+mn-ea"/>
              </a:rPr>
              <a:t>i</a:t>
            </a:r>
            <a:r>
              <a:rPr>
                <a:ea typeface="宋体" panose="02010600030101010101" pitchFamily="2" charset="-122"/>
                <a:sym typeface="+mn-ea"/>
              </a:rPr>
              <a:t>，</a:t>
            </a:r>
            <a:r>
              <a:rPr lang="en-US" altLang="zh-CN">
                <a:ea typeface="宋体" panose="02010600030101010101" pitchFamily="2" charset="-122"/>
                <a:sym typeface="+mn-ea"/>
              </a:rPr>
              <a:t>2*i</a:t>
            </a:r>
            <a:r>
              <a:rPr>
                <a:ea typeface="宋体" panose="02010600030101010101" pitchFamily="2" charset="-122"/>
                <a:sym typeface="+mn-ea"/>
              </a:rPr>
              <a:t>和</a:t>
            </a:r>
            <a:r>
              <a:rPr lang="en-US" altLang="zh-CN">
                <a:ea typeface="宋体" panose="02010600030101010101" pitchFamily="2" charset="-122"/>
                <a:sym typeface="+mn-ea"/>
              </a:rPr>
              <a:t>2*i+1</a:t>
            </a:r>
            <a:r>
              <a:rPr>
                <a:ea typeface="宋体" panose="02010600030101010101" pitchFamily="2" charset="-122"/>
                <a:sym typeface="+mn-ea"/>
              </a:rPr>
              <a:t>中有且仅有一个是</a:t>
            </a:r>
            <a:r>
              <a:rPr lang="en-US" altLang="zh-CN">
                <a:ea typeface="宋体" panose="02010600030101010101" pitchFamily="2" charset="-122"/>
                <a:sym typeface="+mn-ea"/>
              </a:rPr>
              <a:t>odious</a:t>
            </a:r>
            <a:r>
              <a:rPr>
                <a:ea typeface="宋体" panose="02010600030101010101" pitchFamily="2" charset="-122"/>
                <a:sym typeface="+mn-ea"/>
              </a:rPr>
              <a:t>，</a:t>
            </a:r>
            <a:r>
              <a:rPr lang="zh-CN" altLang="en-US"/>
              <a:t>所以</a:t>
            </a:r>
            <a:r>
              <a:rPr lang="en-US" altLang="zh-CN"/>
              <a:t>&lt;x</a:t>
            </a:r>
            <a:r>
              <a:rPr>
                <a:ea typeface="宋体" panose="02010600030101010101" pitchFamily="2" charset="-122"/>
              </a:rPr>
              <a:t>的所有</a:t>
            </a:r>
            <a:r>
              <a:rPr lang="en-US" altLang="zh-CN">
                <a:ea typeface="宋体" panose="02010600030101010101" pitchFamily="2" charset="-122"/>
              </a:rPr>
              <a:t>odious</a:t>
            </a:r>
            <a:r>
              <a:rPr>
                <a:ea typeface="宋体" panose="02010600030101010101" pitchFamily="2" charset="-122"/>
              </a:rPr>
              <a:t>都会在他的后继集合里，由此也可以推出</a:t>
            </a:r>
            <a:r>
              <a:rPr lang="en-US" altLang="zh-CN">
                <a:ea typeface="宋体" panose="02010600030101010101" pitchFamily="2" charset="-122"/>
              </a:rPr>
              <a:t>&lt;x</a:t>
            </a:r>
            <a:r>
              <a:rPr>
                <a:ea typeface="宋体" panose="02010600030101010101" pitchFamily="2" charset="-122"/>
              </a:rPr>
              <a:t>的所有</a:t>
            </a:r>
            <a:r>
              <a:rPr lang="en-US" altLang="zh-CN">
                <a:ea typeface="宋体" panose="02010600030101010101" pitchFamily="2" charset="-122"/>
              </a:rPr>
              <a:t>evil</a:t>
            </a:r>
            <a:r>
              <a:rPr>
                <a:ea typeface="宋体" panose="02010600030101010101" pitchFamily="2" charset="-122"/>
              </a:rPr>
              <a:t>数也出现在后继集合内，因为</a:t>
            </a:r>
            <a:r>
              <a:rPr lang="en-US" altLang="zh-CN">
                <a:ea typeface="宋体" panose="02010600030101010101" pitchFamily="2" charset="-122"/>
              </a:rPr>
              <a:t>&lt;x</a:t>
            </a:r>
            <a:r>
              <a:rPr>
                <a:ea typeface="宋体" panose="02010600030101010101" pitchFamily="2" charset="-122"/>
              </a:rPr>
              <a:t>的所有的</a:t>
            </a:r>
            <a:r>
              <a:rPr lang="en-US" altLang="zh-CN">
                <a:ea typeface="宋体" panose="02010600030101010101" pitchFamily="2" charset="-122"/>
              </a:rPr>
              <a:t>evil</a:t>
            </a:r>
            <a:r>
              <a:rPr>
                <a:ea typeface="宋体" panose="02010600030101010101" pitchFamily="2" charset="-122"/>
              </a:rPr>
              <a:t>数可以被所有</a:t>
            </a:r>
            <a:r>
              <a:rPr lang="en-US" altLang="zh-CN">
                <a:ea typeface="宋体" panose="02010600030101010101" pitchFamily="2" charset="-122"/>
              </a:rPr>
              <a:t>&lt;x</a:t>
            </a:r>
            <a:r>
              <a:rPr>
                <a:ea typeface="宋体" panose="02010600030101010101" pitchFamily="2" charset="-122"/>
              </a:rPr>
              <a:t>的</a:t>
            </a:r>
            <a:r>
              <a:rPr lang="en-US" altLang="zh-CN">
                <a:ea typeface="宋体" panose="02010600030101010101" pitchFamily="2" charset="-122"/>
              </a:rPr>
              <a:t>odious</a:t>
            </a:r>
            <a:r>
              <a:rPr>
                <a:ea typeface="宋体" panose="02010600030101010101" pitchFamily="2" charset="-122"/>
              </a:rPr>
              <a:t>数亦或表示。</a:t>
            </a:r>
            <a:endParaRPr>
              <a:ea typeface="宋体" panose="02010600030101010101" pitchFamily="2" charset="-122"/>
            </a:endParaRPr>
          </a:p>
          <a:p>
            <a:r>
              <a:rPr>
                <a:ea typeface="宋体" panose="02010600030101010101" pitchFamily="2" charset="-122"/>
              </a:rPr>
              <a:t>我们来证明</a:t>
            </a:r>
            <a:r>
              <a:rPr lang="en-US" altLang="zh-CN">
                <a:ea typeface="宋体" panose="02010600030101010101" pitchFamily="2" charset="-122"/>
                <a:sym typeface="+mn-ea"/>
              </a:rPr>
              <a:t>k*2</a:t>
            </a:r>
            <a:r>
              <a:rPr>
                <a:ea typeface="宋体" panose="02010600030101010101" pitchFamily="2" charset="-122"/>
                <a:sym typeface="+mn-ea"/>
              </a:rPr>
              <a:t>和</a:t>
            </a:r>
            <a:r>
              <a:rPr lang="en-US" altLang="zh-CN">
                <a:ea typeface="宋体" panose="02010600030101010101" pitchFamily="2" charset="-122"/>
                <a:sym typeface="+mn-ea"/>
              </a:rPr>
              <a:t>k*2+1</a:t>
            </a:r>
            <a:r>
              <a:rPr>
                <a:ea typeface="宋体" panose="02010600030101010101" pitchFamily="2" charset="-122"/>
                <a:sym typeface="+mn-ea"/>
              </a:rPr>
              <a:t>中的一个</a:t>
            </a:r>
            <a:r>
              <a:rPr lang="en-US" altLang="zh-CN">
                <a:ea typeface="宋体" panose="02010600030101010101" pitchFamily="2" charset="-122"/>
                <a:sym typeface="+mn-ea"/>
              </a:rPr>
              <a:t>odious</a:t>
            </a:r>
            <a:r>
              <a:rPr>
                <a:ea typeface="宋体" panose="02010600030101010101" pitchFamily="2" charset="-122"/>
                <a:sym typeface="+mn-ea"/>
              </a:rPr>
              <a:t>数一定没有出现在后继集合内。首先，</a:t>
            </a:r>
            <a:r>
              <a:rPr>
                <a:ea typeface="宋体" panose="02010600030101010101" pitchFamily="2" charset="-122"/>
              </a:rPr>
              <a:t>因为</a:t>
            </a:r>
            <a:r>
              <a:rPr lang="en-US" altLang="zh-CN">
                <a:ea typeface="宋体" panose="02010600030101010101" pitchFamily="2" charset="-122"/>
                <a:sym typeface="+mn-ea"/>
              </a:rPr>
              <a:t>odious^odious=evil</a:t>
            </a:r>
            <a:r>
              <a:rPr>
                <a:ea typeface="宋体" panose="02010600030101010101" pitchFamily="2" charset="-122"/>
                <a:sym typeface="+mn-ea"/>
              </a:rPr>
              <a:t>，与</a:t>
            </a:r>
            <a:r>
              <a:rPr lang="en-US" altLang="zh-CN">
                <a:ea typeface="宋体" panose="02010600030101010101" pitchFamily="2" charset="-122"/>
                <a:sym typeface="+mn-ea"/>
              </a:rPr>
              <a:t>odious</a:t>
            </a:r>
            <a:r>
              <a:rPr>
                <a:ea typeface="宋体" panose="02010600030101010101" pitchFamily="2" charset="-122"/>
                <a:sym typeface="+mn-ea"/>
              </a:rPr>
              <a:t>无关。其次，所有出现过的</a:t>
            </a:r>
            <a:r>
              <a:rPr lang="en-US" altLang="zh-CN">
                <a:ea typeface="宋体" panose="02010600030101010101" pitchFamily="2" charset="-122"/>
                <a:sym typeface="+mn-ea"/>
              </a:rPr>
              <a:t>odious</a:t>
            </a:r>
            <a:r>
              <a:rPr>
                <a:ea typeface="宋体" panose="02010600030101010101" pitchFamily="2" charset="-122"/>
                <a:sym typeface="+mn-ea"/>
              </a:rPr>
              <a:t>一定</a:t>
            </a:r>
            <a:r>
              <a:rPr lang="en-US" altLang="zh-CN">
                <a:ea typeface="宋体" panose="02010600030101010101" pitchFamily="2" charset="-122"/>
                <a:sym typeface="+mn-ea"/>
              </a:rPr>
              <a:t>&lt;x</a:t>
            </a:r>
            <a:r>
              <a:rPr>
                <a:ea typeface="宋体" panose="02010600030101010101" pitchFamily="2" charset="-122"/>
                <a:sym typeface="+mn-ea"/>
              </a:rPr>
              <a:t>，根据</a:t>
            </a:r>
            <a:r>
              <a:rPr lang="en-US" altLang="zh-CN">
                <a:ea typeface="宋体" panose="02010600030101010101" pitchFamily="2" charset="-122"/>
                <a:sym typeface="+mn-ea"/>
              </a:rPr>
              <a:t>mex</a:t>
            </a:r>
            <a:r>
              <a:rPr>
                <a:ea typeface="宋体" panose="02010600030101010101" pitchFamily="2" charset="-122"/>
                <a:sym typeface="+mn-ea"/>
              </a:rPr>
              <a:t>的性质，</a:t>
            </a:r>
            <a:r>
              <a:rPr lang="en-US" altLang="zh-CN">
                <a:ea typeface="宋体" panose="02010600030101010101" pitchFamily="2" charset="-122"/>
                <a:sym typeface="+mn-ea"/>
              </a:rPr>
              <a:t>sg[k]</a:t>
            </a:r>
            <a:r>
              <a:rPr>
                <a:ea typeface="宋体" panose="02010600030101010101" pitchFamily="2" charset="-122"/>
                <a:sym typeface="+mn-ea"/>
              </a:rPr>
              <a:t>一定是</a:t>
            </a:r>
            <a:r>
              <a:rPr lang="en-US" altLang="zh-CN">
                <a:ea typeface="宋体" panose="02010600030101010101" pitchFamily="2" charset="-122"/>
                <a:sym typeface="+mn-ea"/>
              </a:rPr>
              <a:t>k*2</a:t>
            </a:r>
            <a:r>
              <a:rPr>
                <a:ea typeface="宋体" panose="02010600030101010101" pitchFamily="2" charset="-122"/>
                <a:sym typeface="+mn-ea"/>
              </a:rPr>
              <a:t>和</a:t>
            </a:r>
            <a:r>
              <a:rPr lang="en-US" altLang="zh-CN">
                <a:ea typeface="宋体" panose="02010600030101010101" pitchFamily="2" charset="-122"/>
                <a:sym typeface="+mn-ea"/>
              </a:rPr>
              <a:t>k*2+1</a:t>
            </a:r>
            <a:r>
              <a:rPr>
                <a:ea typeface="宋体" panose="02010600030101010101" pitchFamily="2" charset="-122"/>
                <a:sym typeface="+mn-ea"/>
              </a:rPr>
              <a:t>中的一个</a:t>
            </a:r>
            <a:r>
              <a:rPr lang="en-US" altLang="zh-CN">
                <a:ea typeface="宋体" panose="02010600030101010101" pitchFamily="2" charset="-122"/>
                <a:sym typeface="+mn-ea"/>
              </a:rPr>
              <a:t>odious</a:t>
            </a:r>
            <a:r>
              <a:rPr>
                <a:ea typeface="宋体" panose="02010600030101010101" pitchFamily="2" charset="-122"/>
                <a:sym typeface="+mn-ea"/>
              </a:rPr>
              <a:t>数。</a:t>
            </a:r>
            <a:endParaRPr>
              <a:ea typeface="宋体" panose="02010600030101010101" pitchFamily="2" charset="-122"/>
              <a:sym typeface="+mn-ea"/>
            </a:endParaRPr>
          </a:p>
          <a:p>
            <a:r>
              <a:rPr>
                <a:ea typeface="宋体" panose="02010600030101010101" pitchFamily="2" charset="-122"/>
                <a:sym typeface="+mn-ea"/>
              </a:rPr>
              <a:t>证毕。</a:t>
            </a:r>
            <a:endParaRPr>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有向图与核</a:t>
            </a:r>
            <a:endParaRPr lang="zh-CN" altLang="en-US"/>
          </a:p>
        </p:txBody>
      </p:sp>
      <p:sp>
        <p:nvSpPr>
          <p:cNvPr id="3" name="文本占位符 2"/>
          <p:cNvSpPr>
            <a:spLocks noGrp="1"/>
          </p:cNvSpPr>
          <p:nvPr>
            <p:ph type="body" idx="1"/>
          </p:nvPr>
        </p:nvSpPr>
        <p:spPr/>
        <p:txBody>
          <a:bodyPr>
            <a:norm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优化</a:t>
            </a:r>
            <a:endParaRPr lang="zh-CN" altLang="en-US"/>
          </a:p>
        </p:txBody>
      </p:sp>
      <p:sp>
        <p:nvSpPr>
          <p:cNvPr id="3" name="内容占位符 2"/>
          <p:cNvSpPr>
            <a:spLocks noGrp="1"/>
          </p:cNvSpPr>
          <p:nvPr>
            <p:ph idx="1"/>
          </p:nvPr>
        </p:nvSpPr>
        <p:spPr/>
        <p:txBody>
          <a:bodyPr>
            <a:normAutofit fontScale="50000"/>
          </a:bodyPr>
          <a:lstStyle/>
          <a:p>
            <a:r>
              <a:rPr lang="zh-CN" altLang="en-US"/>
              <a:t>当刚才为止，我们已经能做到</a:t>
            </a:r>
            <a:r>
              <a:rPr lang="en-US" altLang="zh-CN"/>
              <a:t>o(</a:t>
            </a:r>
            <a:r>
              <a:rPr>
                <a:ea typeface="宋体" panose="02010600030101010101" pitchFamily="2" charset="-122"/>
              </a:rPr>
              <a:t>读入</a:t>
            </a:r>
            <a:r>
              <a:rPr lang="en-US" altLang="zh-CN">
                <a:ea typeface="宋体" panose="02010600030101010101" pitchFamily="2" charset="-122"/>
              </a:rPr>
              <a:t>*logn)</a:t>
            </a:r>
            <a:r>
              <a:rPr>
                <a:ea typeface="宋体" panose="02010600030101010101" pitchFamily="2" charset="-122"/>
              </a:rPr>
              <a:t>的时间复杂度了</a:t>
            </a:r>
            <a:endParaRPr>
              <a:ea typeface="宋体" panose="02010600030101010101" pitchFamily="2" charset="-122"/>
            </a:endParaRPr>
          </a:p>
          <a:p>
            <a:r>
              <a:rPr>
                <a:ea typeface="宋体" panose="02010600030101010101" pitchFamily="2" charset="-122"/>
              </a:rPr>
              <a:t>具体方法就是判一下每个正面硬币，</a:t>
            </a:r>
            <a:r>
              <a:rPr lang="en-US" altLang="zh-CN">
                <a:ea typeface="宋体" panose="02010600030101010101" pitchFamily="2" charset="-122"/>
              </a:rPr>
              <a:t>i*2</a:t>
            </a:r>
            <a:r>
              <a:rPr>
                <a:ea typeface="宋体" panose="02010600030101010101" pitchFamily="2" charset="-122"/>
              </a:rPr>
              <a:t>和</a:t>
            </a:r>
            <a:r>
              <a:rPr lang="en-US" altLang="zh-CN">
                <a:ea typeface="宋体" panose="02010600030101010101" pitchFamily="2" charset="-122"/>
              </a:rPr>
              <a:t>i*2+1</a:t>
            </a:r>
            <a:r>
              <a:rPr>
                <a:ea typeface="宋体" panose="02010600030101010101" pitchFamily="2" charset="-122"/>
              </a:rPr>
              <a:t>哪个是</a:t>
            </a:r>
            <a:r>
              <a:rPr lang="en-US" altLang="zh-CN">
                <a:ea typeface="宋体" panose="02010600030101010101" pitchFamily="2" charset="-122"/>
              </a:rPr>
              <a:t>odious</a:t>
            </a:r>
            <a:r>
              <a:rPr>
                <a:ea typeface="宋体" panose="02010600030101010101" pitchFamily="2" charset="-122"/>
              </a:rPr>
              <a:t>。</a:t>
            </a:r>
            <a:endParaRPr>
              <a:ea typeface="宋体" panose="02010600030101010101" pitchFamily="2" charset="-122"/>
            </a:endParaRPr>
          </a:p>
          <a:p>
            <a:r>
              <a:rPr>
                <a:ea typeface="宋体" panose="02010600030101010101" pitchFamily="2" charset="-122"/>
              </a:rPr>
              <a:t>但是还是不够快！</a:t>
            </a:r>
            <a:endParaRPr>
              <a:ea typeface="宋体" panose="02010600030101010101" pitchFamily="2" charset="-122"/>
            </a:endParaRPr>
          </a:p>
          <a:p>
            <a:r>
              <a:rPr>
                <a:ea typeface="宋体" panose="02010600030101010101" pitchFamily="2" charset="-122"/>
              </a:rPr>
              <a:t>我们还可以优化的！</a:t>
            </a:r>
            <a:endParaRPr>
              <a:ea typeface="宋体" panose="02010600030101010101" pitchFamily="2" charset="-122"/>
            </a:endParaRPr>
          </a:p>
          <a:p>
            <a:r>
              <a:rPr>
                <a:ea typeface="宋体" panose="02010600030101010101" pitchFamily="2" charset="-122"/>
              </a:rPr>
              <a:t>如果我们对所有的</a:t>
            </a:r>
            <a:r>
              <a:rPr lang="en-US" altLang="zh-CN">
                <a:ea typeface="宋体" panose="02010600030101010101" pitchFamily="2" charset="-122"/>
              </a:rPr>
              <a:t>sg</a:t>
            </a:r>
            <a:r>
              <a:rPr>
                <a:ea typeface="宋体" panose="02010600030101010101" pitchFamily="2" charset="-122"/>
              </a:rPr>
              <a:t>值的最后一位不看，其他位的亦或值也一定是</a:t>
            </a:r>
            <a:r>
              <a:rPr lang="en-US" altLang="zh-CN">
                <a:ea typeface="宋体" panose="02010600030101010101" pitchFamily="2" charset="-122"/>
              </a:rPr>
              <a:t>0</a:t>
            </a:r>
            <a:r>
              <a:rPr>
                <a:ea typeface="宋体" panose="02010600030101010101" pitchFamily="2" charset="-122"/>
              </a:rPr>
              <a:t>！（因为</a:t>
            </a:r>
            <a:r>
              <a:rPr lang="zh-CN" altLang="en-US"/>
              <a:t>最后一位对其他位并没有影响）</a:t>
            </a:r>
            <a:endParaRPr lang="zh-CN" altLang="en-US"/>
          </a:p>
          <a:p>
            <a:r>
              <a:rPr lang="zh-CN" altLang="en-US"/>
              <a:t>考虑</a:t>
            </a:r>
            <a:r>
              <a:rPr lang="en-US" altLang="zh-CN"/>
              <a:t>i*2</a:t>
            </a:r>
            <a:r>
              <a:rPr>
                <a:ea typeface="宋体" panose="02010600030101010101" pitchFamily="2" charset="-122"/>
              </a:rPr>
              <a:t>和</a:t>
            </a:r>
            <a:r>
              <a:rPr lang="en-US" altLang="zh-CN">
                <a:ea typeface="宋体" panose="02010600030101010101" pitchFamily="2" charset="-122"/>
              </a:rPr>
              <a:t>i*2+1</a:t>
            </a:r>
            <a:r>
              <a:rPr>
                <a:ea typeface="宋体" panose="02010600030101010101" pitchFamily="2" charset="-122"/>
              </a:rPr>
              <a:t>中的</a:t>
            </a:r>
            <a:r>
              <a:rPr lang="en-US" altLang="zh-CN">
                <a:ea typeface="宋体" panose="02010600030101010101" pitchFamily="2" charset="-122"/>
              </a:rPr>
              <a:t>odious</a:t>
            </a:r>
            <a:r>
              <a:rPr>
                <a:ea typeface="宋体" panose="02010600030101010101" pitchFamily="2" charset="-122"/>
              </a:rPr>
              <a:t>，设其为</a:t>
            </a:r>
            <a:r>
              <a:rPr lang="en-US" altLang="zh-CN">
                <a:ea typeface="宋体" panose="02010600030101010101" pitchFamily="2" charset="-122"/>
              </a:rPr>
              <a:t>x</a:t>
            </a:r>
            <a:r>
              <a:rPr>
                <a:ea typeface="宋体" panose="02010600030101010101" pitchFamily="2" charset="-122"/>
              </a:rPr>
              <a:t>，将每个</a:t>
            </a:r>
            <a:r>
              <a:rPr lang="en-US" altLang="zh-CN">
                <a:ea typeface="宋体" panose="02010600030101010101" pitchFamily="2" charset="-122"/>
              </a:rPr>
              <a:t>x&gt;&gt;=1</a:t>
            </a:r>
            <a:r>
              <a:rPr>
                <a:ea typeface="宋体" panose="02010600030101010101" pitchFamily="2" charset="-122"/>
              </a:rPr>
              <a:t>的话，所有</a:t>
            </a:r>
            <a:r>
              <a:rPr lang="en-US" altLang="zh-CN">
                <a:ea typeface="宋体" panose="02010600030101010101" pitchFamily="2" charset="-122"/>
              </a:rPr>
              <a:t>x</a:t>
            </a:r>
            <a:r>
              <a:rPr>
                <a:ea typeface="宋体" panose="02010600030101010101" pitchFamily="2" charset="-122"/>
              </a:rPr>
              <a:t>的亦或和一定还是</a:t>
            </a:r>
            <a:r>
              <a:rPr lang="en-US" altLang="zh-CN">
                <a:ea typeface="宋体" panose="02010600030101010101" pitchFamily="2" charset="-122"/>
              </a:rPr>
              <a:t>0</a:t>
            </a:r>
            <a:r>
              <a:rPr>
                <a:ea typeface="宋体" panose="02010600030101010101" pitchFamily="2" charset="-122"/>
              </a:rPr>
              <a:t>，而不管究竟是</a:t>
            </a:r>
            <a:r>
              <a:rPr lang="en-US" altLang="zh-CN">
                <a:ea typeface="宋体" panose="02010600030101010101" pitchFamily="2" charset="-122"/>
              </a:rPr>
              <a:t>i*2</a:t>
            </a:r>
            <a:r>
              <a:rPr>
                <a:ea typeface="宋体" panose="02010600030101010101" pitchFamily="2" charset="-122"/>
              </a:rPr>
              <a:t>和</a:t>
            </a:r>
            <a:r>
              <a:rPr lang="en-US" altLang="zh-CN">
                <a:ea typeface="宋体" panose="02010600030101010101" pitchFamily="2" charset="-122"/>
              </a:rPr>
              <a:t>i*2+1</a:t>
            </a:r>
            <a:r>
              <a:rPr>
                <a:ea typeface="宋体" panose="02010600030101010101" pitchFamily="2" charset="-122"/>
              </a:rPr>
              <a:t>中的哪个，</a:t>
            </a:r>
            <a:r>
              <a:rPr lang="en-US" altLang="zh-CN">
                <a:ea typeface="宋体" panose="02010600030101010101" pitchFamily="2" charset="-122"/>
              </a:rPr>
              <a:t>x&gt;&gt;1</a:t>
            </a:r>
            <a:r>
              <a:rPr>
                <a:ea typeface="宋体" panose="02010600030101010101" pitchFamily="2" charset="-122"/>
              </a:rPr>
              <a:t>一定是</a:t>
            </a:r>
            <a:r>
              <a:rPr lang="en-US" altLang="zh-CN">
                <a:ea typeface="宋体" panose="02010600030101010101" pitchFamily="2" charset="-122"/>
              </a:rPr>
              <a:t>i</a:t>
            </a:r>
            <a:r>
              <a:rPr>
                <a:ea typeface="宋体" panose="02010600030101010101" pitchFamily="2" charset="-122"/>
              </a:rPr>
              <a:t>！</a:t>
            </a:r>
            <a:endParaRPr>
              <a:ea typeface="宋体" panose="02010600030101010101" pitchFamily="2" charset="-122"/>
            </a:endParaRPr>
          </a:p>
          <a:p>
            <a:r>
              <a:rPr>
                <a:ea typeface="宋体" panose="02010600030101010101" pitchFamily="2" charset="-122"/>
              </a:rPr>
              <a:t>由上，我们得到了一个结论，只需将所有正面硬币的标号亦或起来即可判断胜负！</a:t>
            </a:r>
            <a:endParaRPr lang="en-US" altLang="zh-CN">
              <a:ea typeface="宋体" panose="02010600030101010101" pitchFamily="2" charset="-122"/>
            </a:endParaRPr>
          </a:p>
          <a:p>
            <a:r>
              <a:rPr lang="zh-CN" altLang="en-US"/>
              <a:t>这道题给我们的启示了做博弈论的一种方法：</a:t>
            </a:r>
            <a:endParaRPr lang="zh-CN" altLang="en-US"/>
          </a:p>
          <a:p>
            <a:r>
              <a:rPr lang="zh-CN" altLang="en-US">
                <a:solidFill>
                  <a:schemeClr val="accent4"/>
                </a:solidFill>
              </a:rPr>
              <a:t>手推小数据</a:t>
            </a:r>
            <a:r>
              <a:rPr lang="en-US" altLang="zh-CN">
                <a:solidFill>
                  <a:schemeClr val="accent4"/>
                </a:solidFill>
              </a:rPr>
              <a:t>==</a:t>
            </a:r>
            <a:r>
              <a:rPr lang="zh-CN" altLang="en-US">
                <a:solidFill>
                  <a:schemeClr val="accent4"/>
                </a:solidFill>
              </a:rPr>
              <a:t>〉猜想=</a:t>
            </a:r>
            <a:r>
              <a:rPr lang="en-US" altLang="zh-CN">
                <a:solidFill>
                  <a:schemeClr val="accent4"/>
                </a:solidFill>
              </a:rPr>
              <a:t>=</a:t>
            </a:r>
            <a:r>
              <a:rPr lang="zh-CN" altLang="en-US">
                <a:solidFill>
                  <a:schemeClr val="accent4"/>
                </a:solidFill>
              </a:rPr>
              <a:t>〉证明</a:t>
            </a:r>
            <a:endParaRPr lang="zh-CN" altLang="en-US">
              <a:solidFill>
                <a:schemeClr val="accent4"/>
              </a:solidFill>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翻硬币游戏</a:t>
            </a:r>
            <a:endParaRPr lang="zh-CN" altLang="en-US"/>
          </a:p>
        </p:txBody>
      </p:sp>
      <p:sp>
        <p:nvSpPr>
          <p:cNvPr id="3" name="内容占位符 2"/>
          <p:cNvSpPr>
            <a:spLocks noGrp="1"/>
          </p:cNvSpPr>
          <p:nvPr>
            <p:ph idx="1"/>
          </p:nvPr>
        </p:nvSpPr>
        <p:spPr/>
        <p:txBody>
          <a:bodyPr>
            <a:normAutofit fontScale="47500" lnSpcReduction="10000"/>
          </a:bodyPr>
          <a:lstStyle/>
          <a:p>
            <a:r>
              <a:rPr lang="zh-CN" altLang="en-US"/>
              <a:t>约束条件7：每次可以连续翻动任意个硬币，至少翻一个。（Ruler游戏）</a:t>
            </a:r>
            <a:endParaRPr lang="zh-CN" altLang="en-US"/>
          </a:p>
          <a:p>
            <a:r>
              <a:rPr lang="zh-CN" altLang="en-US"/>
              <a:t>那么这个游戏的SG函数是g(n)=mex{0,g(n-1),g(n-1)^g(n-2),…,g(n-1)^…^g(1)}</a:t>
            </a:r>
            <a:endParaRPr lang="zh-CN" altLang="en-US"/>
          </a:p>
          <a:p>
            <a:r>
              <a:rPr lang="zh-CN" altLang="en-US"/>
              <a:t>我们跳过手玩时间</a:t>
            </a:r>
            <a:r>
              <a:rPr lang="en-US" altLang="zh-CN"/>
              <a:t>…</a:t>
            </a:r>
            <a:endParaRPr lang="en-US" altLang="zh-CN"/>
          </a:p>
          <a:p>
            <a:r>
              <a:rPr>
                <a:ea typeface="宋体" panose="02010600030101010101" pitchFamily="2" charset="-122"/>
              </a:rPr>
              <a:t>打表观察到：</a:t>
            </a:r>
            <a:endParaRPr>
              <a:ea typeface="宋体" panose="02010600030101010101" pitchFamily="2" charset="-122"/>
            </a:endParaRPr>
          </a:p>
          <a:p>
            <a:r>
              <a:rPr lang="zh-CN" altLang="en-US"/>
              <a:t>根据SG函数可以得到SG值表如下。</a:t>
            </a:r>
            <a:endParaRPr lang="zh-CN" altLang="en-US"/>
          </a:p>
          <a:p>
            <a:r>
              <a:rPr lang="zh-CN" altLang="en-US"/>
              <a:t>位置x：1 2 3 4 5 6 7 8 9 10 11 12 13 14 15 16...</a:t>
            </a:r>
            <a:endParaRPr lang="zh-CN" altLang="en-US"/>
          </a:p>
          <a:p>
            <a:r>
              <a:rPr lang="zh-CN" altLang="en-US"/>
              <a:t>g(x):   1 2 1 4 1 2 1 8 1  2   1  4   1    2  1  16…</a:t>
            </a:r>
            <a:endParaRPr lang="zh-CN" altLang="en-US"/>
          </a:p>
          <a:p>
            <a:r>
              <a:rPr lang="zh-CN" altLang="en-US"/>
              <a:t>所以sg值为x的因数当中2的能达到的最大次幂。比如14=2*7，最大1次幂，即2；16=2*2*2*2，最大4次幂，即16。</a:t>
            </a:r>
            <a:endParaRPr lang="zh-CN" altLang="en-US"/>
          </a:p>
          <a:p>
            <a:r>
              <a:rPr lang="en-US" altLang="zh-CN"/>
              <a:t>o(logn)</a:t>
            </a:r>
            <a:r>
              <a:rPr>
                <a:ea typeface="宋体" panose="02010600030101010101" pitchFamily="2" charset="-122"/>
              </a:rPr>
              <a:t>级别求</a:t>
            </a:r>
            <a:r>
              <a:rPr lang="en-US" altLang="zh-CN">
                <a:ea typeface="宋体" panose="02010600030101010101" pitchFamily="2" charset="-122"/>
              </a:rPr>
              <a:t>sg</a:t>
            </a:r>
            <a:r>
              <a:rPr>
                <a:ea typeface="宋体" panose="02010600030101010101" pitchFamily="2" charset="-122"/>
              </a:rPr>
              <a:t>函数？</a:t>
            </a:r>
            <a:r>
              <a:rPr lang="en-US" altLang="zh-CN">
                <a:ea typeface="宋体" panose="02010600030101010101" pitchFamily="2" charset="-122"/>
              </a:rPr>
              <a:t>NoNoNo</a:t>
            </a:r>
            <a:r>
              <a:rPr>
                <a:ea typeface="宋体" panose="02010600030101010101" pitchFamily="2" charset="-122"/>
              </a:rPr>
              <a:t>我们有工具！</a:t>
            </a:r>
            <a:endParaRPr>
              <a:ea typeface="宋体" panose="02010600030101010101" pitchFamily="2" charset="-122"/>
            </a:endParaRPr>
          </a:p>
          <a:p>
            <a:r>
              <a:rPr lang="en-US" altLang="zh-CN">
                <a:ea typeface="宋体" panose="02010600030101010101" pitchFamily="2" charset="-122"/>
              </a:rPr>
              <a:t>int lowbit(int x){return x&amp;-x;}</a:t>
            </a:r>
            <a:r>
              <a:rPr>
                <a:ea typeface="宋体" panose="02010600030101010101" pitchFamily="2" charset="-122"/>
              </a:rPr>
              <a:t>（请注意</a:t>
            </a:r>
            <a:r>
              <a:rPr lang="en-US" altLang="zh-CN">
                <a:ea typeface="宋体" panose="02010600030101010101" pitchFamily="2" charset="-122"/>
              </a:rPr>
              <a:t>lowbit</a:t>
            </a:r>
            <a:r>
              <a:rPr>
                <a:ea typeface="宋体" panose="02010600030101010101" pitchFamily="2" charset="-122"/>
              </a:rPr>
              <a:t>在博弈论里求</a:t>
            </a:r>
            <a:r>
              <a:rPr lang="en-US" altLang="zh-CN">
                <a:ea typeface="宋体" panose="02010600030101010101" pitchFamily="2" charset="-122"/>
              </a:rPr>
              <a:t>sg</a:t>
            </a:r>
            <a:r>
              <a:rPr>
                <a:ea typeface="宋体" panose="02010600030101010101" pitchFamily="2" charset="-122"/>
              </a:rPr>
              <a:t>的妙用！）</a:t>
            </a:r>
            <a:endParaRPr>
              <a:ea typeface="宋体" panose="02010600030101010101" pitchFamily="2" charset="-122"/>
            </a:endParaRPr>
          </a:p>
          <a:p>
            <a:r>
              <a:rPr>
                <a:ea typeface="宋体" panose="02010600030101010101" pitchFamily="2" charset="-122"/>
              </a:rPr>
              <a:t>至此我们可以做到</a:t>
            </a:r>
            <a:r>
              <a:rPr lang="en-US" altLang="zh-CN">
                <a:ea typeface="宋体" panose="02010600030101010101" pitchFamily="2" charset="-122"/>
              </a:rPr>
              <a:t>o(</a:t>
            </a:r>
            <a:r>
              <a:rPr>
                <a:ea typeface="宋体" panose="02010600030101010101" pitchFamily="2" charset="-122"/>
              </a:rPr>
              <a:t>读入</a:t>
            </a:r>
            <a:r>
              <a:rPr lang="en-US" altLang="zh-CN">
                <a:ea typeface="宋体" panose="02010600030101010101" pitchFamily="2" charset="-122"/>
              </a:rPr>
              <a:t>)</a:t>
            </a:r>
            <a:r>
              <a:rPr>
                <a:ea typeface="宋体" panose="02010600030101010101" pitchFamily="2" charset="-122"/>
              </a:rPr>
              <a:t>的复杂度处理此问题。</a:t>
            </a:r>
            <a:endParaRPr>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翻硬币游戏</a:t>
            </a:r>
            <a:endParaRPr lang="zh-CN" altLang="en-US"/>
          </a:p>
        </p:txBody>
      </p:sp>
      <p:sp>
        <p:nvSpPr>
          <p:cNvPr id="3" name="内容占位符 2"/>
          <p:cNvSpPr>
            <a:spLocks noGrp="1"/>
          </p:cNvSpPr>
          <p:nvPr>
            <p:ph idx="1"/>
          </p:nvPr>
        </p:nvSpPr>
        <p:spPr/>
        <p:txBody>
          <a:bodyPr>
            <a:normAutofit fontScale="50000"/>
          </a:bodyPr>
          <a:lstStyle/>
          <a:p>
            <a:r>
              <a:rPr lang="zh-CN" altLang="en-US"/>
              <a:t>说了这么多，我们来看一个栗子吧。</a:t>
            </a:r>
            <a:endParaRPr lang="zh-CN" altLang="en-US"/>
          </a:p>
          <a:p>
            <a:r>
              <a:rPr lang="zh-CN" altLang="en-US"/>
              <a:t>【bzoj1188】[HNOI2007]分裂游戏（虽然</a:t>
            </a:r>
            <a:r>
              <a:rPr lang="en-US" altLang="zh-CN"/>
              <a:t>bzoj</a:t>
            </a:r>
            <a:r>
              <a:rPr>
                <a:ea typeface="宋体" panose="02010600030101010101" pitchFamily="2" charset="-122"/>
              </a:rPr>
              <a:t>挂了但是我们有黄学长不虚</a:t>
            </a:r>
            <a:r>
              <a:rPr lang="en-US" altLang="zh-CN">
                <a:ea typeface="宋体" panose="02010600030101010101" pitchFamily="2" charset="-122"/>
              </a:rPr>
              <a:t>…</a:t>
            </a:r>
            <a:r>
              <a:rPr>
                <a:ea typeface="宋体" panose="02010600030101010101" pitchFamily="2" charset="-122"/>
              </a:rPr>
              <a:t>）</a:t>
            </a:r>
            <a:endParaRPr>
              <a:ea typeface="宋体" panose="02010600030101010101" pitchFamily="2" charset="-122"/>
            </a:endParaRPr>
          </a:p>
          <a:p>
            <a:r>
              <a:rPr>
                <a:ea typeface="宋体" panose="02010600030101010101" pitchFamily="2" charset="-122"/>
              </a:rPr>
              <a:t>聪聪和睿睿最近迷上了一款叫做分裂的游戏。 该游戏的规则试： 共有 n 个瓶子， 标号为 0,1,2…..n-1, 第 i 个瓶子中装有 p[i]颗巧克力豆，两个人轮流取豆子，每一轮每人选择 3 个瓶子。标号为 i,j,k, 并要保证 i &lt; j , j &lt; = k 且第 i 个瓶子中至少要有 1 颗巧克力豆，随后这个人从第 i 个瓶子中拿走一颗豆 子并在 j,k 中各放入一粒豆子（j 可能等于 k） 。如果轮到某人而他无法按规则取豆子，那么他将输 掉比赛。胜利者可以拿走所有的巧克力豆！ 两人最后决定由聪聪先取豆子，为了能够得到最终的巧克力豆，聪聪自然希望赢得比赛。他思考 了一下，发现在有的情况下，先拿的人一定有办法取胜，但是他不知道对于其他情况是否有必胜 策略，更不知道第一步该如何取。他决定偷偷请教聪明的你，希望你能告诉他，在给定每个瓶子 中的最初豆子数后是否能让自己得到所有巧克力豆，他还希望你告诉他第一步该如何取，并且为 了必胜，第一步有多少种取法？ 假定 1 &lt; n &lt; = 21,p[i] &lt; = 10000</a:t>
            </a:r>
            <a:endParaRPr>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翻硬币游戏</a:t>
            </a:r>
            <a:endParaRPr lang="zh-CN" altLang="en-US"/>
          </a:p>
        </p:txBody>
      </p:sp>
      <p:sp>
        <p:nvSpPr>
          <p:cNvPr id="3" name="内容占位符 2"/>
          <p:cNvSpPr>
            <a:spLocks noGrp="1"/>
          </p:cNvSpPr>
          <p:nvPr>
            <p:ph idx="1"/>
          </p:nvPr>
        </p:nvSpPr>
        <p:spPr/>
        <p:txBody>
          <a:bodyPr>
            <a:normAutofit fontScale="60000"/>
          </a:bodyPr>
          <a:lstStyle/>
          <a:p>
            <a:r>
              <a:rPr lang="zh-CN" altLang="en-US"/>
              <a:t>我们可以这么考虑，当一个瓶子里豆子数是偶数时，相当于没有，当一个瓶子里豆子数是奇数时，相当于有一个。</a:t>
            </a:r>
            <a:endParaRPr lang="zh-CN" altLang="en-US"/>
          </a:p>
          <a:p>
            <a:r>
              <a:rPr lang="zh-CN" altLang="en-US"/>
              <a:t>因为当豆子数是偶数时，无论先手如何操作我们可以做到完全对称！所以不影响最终的胜利情况。</a:t>
            </a:r>
            <a:endParaRPr lang="zh-CN" altLang="en-US"/>
          </a:p>
          <a:p>
            <a:r>
              <a:rPr lang="zh-CN" altLang="en-US"/>
              <a:t>也就是说，每个瓶子只有两个状态，有或没有。</a:t>
            </a:r>
            <a:endParaRPr lang="zh-CN" altLang="en-US"/>
          </a:p>
          <a:p>
            <a:r>
              <a:rPr lang="zh-CN" altLang="en-US"/>
              <a:t>下面继续考虑操作，我们可以将所有的操作归结为</a:t>
            </a:r>
            <a:r>
              <a:rPr lang="en-US" altLang="zh-CN"/>
              <a:t>3</a:t>
            </a:r>
            <a:r>
              <a:rPr>
                <a:ea typeface="宋体" panose="02010600030101010101" pitchFamily="2" charset="-122"/>
              </a:rPr>
              <a:t>类。</a:t>
            </a:r>
            <a:endParaRPr>
              <a:ea typeface="宋体" panose="02010600030101010101" pitchFamily="2" charset="-122"/>
            </a:endParaRPr>
          </a:p>
          <a:p>
            <a:r>
              <a:rPr>
                <a:ea typeface="宋体" panose="02010600030101010101" pitchFamily="2" charset="-122"/>
              </a:rPr>
              <a:t>给</a:t>
            </a:r>
            <a:r>
              <a:rPr lang="en-US" altLang="zh-CN">
                <a:ea typeface="宋体" panose="02010600030101010101" pitchFamily="2" charset="-122"/>
              </a:rPr>
              <a:t>i,j</a:t>
            </a:r>
            <a:r>
              <a:rPr>
                <a:ea typeface="宋体" panose="02010600030101010101" pitchFamily="2" charset="-122"/>
              </a:rPr>
              <a:t>各放一个</a:t>
            </a:r>
            <a:r>
              <a:rPr lang="en-US" altLang="zh-CN">
                <a:ea typeface="宋体" panose="02010600030101010101" pitchFamily="2" charset="-122"/>
              </a:rPr>
              <a:t>(i!=n-1&amp;&amp;j!=n-1&amp;&amp;j!=i)</a:t>
            </a:r>
            <a:r>
              <a:rPr>
                <a:ea typeface="宋体" panose="02010600030101010101" pitchFamily="2" charset="-122"/>
              </a:rPr>
              <a:t>，相当于给后面的两个瓶子改变状态。</a:t>
            </a:r>
            <a:endParaRPr>
              <a:ea typeface="宋体" panose="02010600030101010101" pitchFamily="2" charset="-122"/>
            </a:endParaRPr>
          </a:p>
          <a:p>
            <a:r>
              <a:rPr>
                <a:ea typeface="宋体" panose="02010600030101010101" pitchFamily="2" charset="-122"/>
              </a:rPr>
              <a:t>给</a:t>
            </a:r>
            <a:r>
              <a:rPr lang="en-US" altLang="zh-CN">
                <a:ea typeface="宋体" panose="02010600030101010101" pitchFamily="2" charset="-122"/>
              </a:rPr>
              <a:t>i,i</a:t>
            </a:r>
            <a:r>
              <a:rPr>
                <a:ea typeface="宋体" panose="02010600030101010101" pitchFamily="2" charset="-122"/>
              </a:rPr>
              <a:t>各放一个，相当于没放。</a:t>
            </a:r>
            <a:endParaRPr>
              <a:ea typeface="宋体" panose="02010600030101010101" pitchFamily="2" charset="-122"/>
            </a:endParaRPr>
          </a:p>
          <a:p>
            <a:r>
              <a:rPr>
                <a:ea typeface="宋体" panose="02010600030101010101" pitchFamily="2" charset="-122"/>
              </a:rPr>
              <a:t>给</a:t>
            </a:r>
            <a:r>
              <a:rPr lang="en-US" altLang="zh-CN">
                <a:ea typeface="宋体" panose="02010600030101010101" pitchFamily="2" charset="-122"/>
              </a:rPr>
              <a:t>i,n-1(i!=n-1)</a:t>
            </a:r>
            <a:r>
              <a:rPr>
                <a:ea typeface="宋体" panose="02010600030101010101" pitchFamily="2" charset="-122"/>
              </a:rPr>
              <a:t>各放一个，相当于改变后面的一个瓶子的状态。</a:t>
            </a:r>
            <a:endParaRPr>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翻硬币游戏</a:t>
            </a:r>
            <a:endParaRPr lang="zh-CN" altLang="en-US"/>
          </a:p>
        </p:txBody>
      </p:sp>
      <p:sp>
        <p:nvSpPr>
          <p:cNvPr id="3" name="内容占位符 2"/>
          <p:cNvSpPr>
            <a:spLocks noGrp="1"/>
          </p:cNvSpPr>
          <p:nvPr>
            <p:ph idx="1"/>
          </p:nvPr>
        </p:nvSpPr>
        <p:spPr/>
        <p:txBody>
          <a:bodyPr>
            <a:normAutofit lnSpcReduction="10000"/>
          </a:bodyPr>
          <a:lstStyle/>
          <a:p>
            <a:r>
              <a:rPr lang="zh-CN" altLang="en-US">
                <a:gradFill>
                  <a:gsLst>
                    <a:gs pos="0">
                      <a:schemeClr val="accent5">
                        <a:lumMod val="50000"/>
                      </a:schemeClr>
                    </a:gs>
                    <a:gs pos="50000">
                      <a:schemeClr val="accent5"/>
                    </a:gs>
                    <a:gs pos="100000">
                      <a:schemeClr val="accent5">
                        <a:lumMod val="60000"/>
                        <a:lumOff val="40000"/>
                      </a:schemeClr>
                    </a:gs>
                  </a:gsLst>
                  <a:lin ang="5400000"/>
                </a:gradFill>
                <a:effectLst/>
              </a:rPr>
              <a:t>感觉似曾相识？</a:t>
            </a:r>
            <a:endParaRPr lang="zh-CN" altLang="en-US">
              <a:gradFill>
                <a:gsLst>
                  <a:gs pos="0">
                    <a:schemeClr val="accent5">
                      <a:lumMod val="50000"/>
                    </a:schemeClr>
                  </a:gs>
                  <a:gs pos="50000">
                    <a:schemeClr val="accent5"/>
                  </a:gs>
                  <a:gs pos="100000">
                    <a:schemeClr val="accent5">
                      <a:lumMod val="60000"/>
                      <a:lumOff val="40000"/>
                    </a:schemeClr>
                  </a:gs>
                </a:gsLst>
                <a:lin ang="5400000"/>
              </a:gradFill>
              <a:effectLst/>
            </a:endParaRPr>
          </a:p>
          <a:p>
            <a:r>
              <a:rPr lang="zh-CN" altLang="en-US">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rPr>
              <a:t>对！就是对应的</a:t>
            </a:r>
            <a:r>
              <a:rPr>
                <a:gradFill>
                  <a:gsLst>
                    <a:gs pos="0">
                      <a:schemeClr val="accent5">
                        <a:lumMod val="50000"/>
                      </a:schemeClr>
                    </a:gs>
                    <a:gs pos="50000">
                      <a:schemeClr val="accent5"/>
                    </a:gs>
                    <a:gs pos="100000">
                      <a:schemeClr val="accent5">
                        <a:lumMod val="60000"/>
                        <a:lumOff val="40000"/>
                      </a:schemeClr>
                    </a:gs>
                  </a:gsLst>
                  <a:lin ang="5400000"/>
                </a:gradFill>
                <a:effectLst/>
                <a:sym typeface="+mn-ea"/>
              </a:rPr>
              <a:t>Mock Turtles游戏，每次可以翻</a:t>
            </a:r>
            <a:r>
              <a:rPr lang="en-US" altLang="zh-CN">
                <a:gradFill>
                  <a:gsLst>
                    <a:gs pos="0">
                      <a:schemeClr val="accent5">
                        <a:lumMod val="50000"/>
                      </a:schemeClr>
                    </a:gs>
                    <a:gs pos="50000">
                      <a:schemeClr val="accent5"/>
                    </a:gs>
                    <a:gs pos="100000">
                      <a:schemeClr val="accent5">
                        <a:lumMod val="60000"/>
                        <a:lumOff val="40000"/>
                      </a:schemeClr>
                    </a:gs>
                  </a:gsLst>
                  <a:lin ang="5400000"/>
                </a:gradFill>
                <a:effectLst/>
                <a:sym typeface="+mn-ea"/>
              </a:rPr>
              <a:t>1,2,3</a:t>
            </a:r>
            <a:r>
              <a:rPr>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个硬币。</a:t>
            </a:r>
            <a:endParaRPr>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endParaRPr>
          </a:p>
          <a:p>
            <a:r>
              <a:rPr>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于是这道题完美的解决了！</a:t>
            </a:r>
            <a:endParaRPr>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endParaRPr>
          </a:p>
          <a:p>
            <a:r>
              <a:rPr>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（实际上就算没有看出来翻硬币游戏的模型，</a:t>
            </a:r>
            <a:r>
              <a:rPr lang="en-US" altLang="zh-CN">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n&lt;=21</a:t>
            </a:r>
            <a:r>
              <a:rPr>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随便怎么暴搜</a:t>
            </a:r>
            <a:r>
              <a:rPr lang="en-US" altLang="zh-CN">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sg</a:t>
            </a:r>
            <a:r>
              <a:rPr>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都能过，甚至先把表打好放上去也是</a:t>
            </a:r>
            <a:r>
              <a:rPr lang="en-US" altLang="zh-CN">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ok</a:t>
            </a:r>
            <a:r>
              <a:rPr>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啦</a:t>
            </a:r>
            <a:r>
              <a:rPr lang="en-US" altLang="zh-CN">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…233…</a:t>
            </a:r>
            <a:r>
              <a:rPr>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rPr>
              <a:t>）</a:t>
            </a:r>
            <a:endParaRPr>
              <a:gradFill>
                <a:gsLst>
                  <a:gs pos="0">
                    <a:schemeClr val="accent5">
                      <a:lumMod val="50000"/>
                    </a:schemeClr>
                  </a:gs>
                  <a:gs pos="50000">
                    <a:schemeClr val="accent5"/>
                  </a:gs>
                  <a:gs pos="100000">
                    <a:schemeClr val="accent5">
                      <a:lumMod val="60000"/>
                      <a:lumOff val="40000"/>
                    </a:schemeClr>
                  </a:gs>
                </a:gsLst>
                <a:lin ang="5400000"/>
              </a:gradFill>
              <a:effectLst/>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树形删边游戏</a:t>
            </a:r>
            <a:endParaRPr lang="zh-CN" altLang="en-US"/>
          </a:p>
        </p:txBody>
      </p:sp>
      <p:sp>
        <p:nvSpPr>
          <p:cNvPr id="3" name="内容占位符 2"/>
          <p:cNvSpPr>
            <a:spLocks noGrp="1"/>
          </p:cNvSpPr>
          <p:nvPr>
            <p:ph idx="1"/>
          </p:nvPr>
        </p:nvSpPr>
        <p:spPr/>
        <p:txBody>
          <a:bodyPr>
            <a:normAutofit fontScale="70000"/>
          </a:bodyPr>
          <a:lstStyle/>
          <a:p>
            <a:r>
              <a:rPr lang="zh-CN" altLang="en-US"/>
              <a:t>规则如下：</a:t>
            </a:r>
            <a:endParaRPr lang="zh-CN" altLang="en-US"/>
          </a:p>
          <a:p>
            <a:r>
              <a:rPr lang="zh-CN" altLang="en-US"/>
              <a:t>给出一个有N个点的树，有一个点作为树的根节点。</a:t>
            </a:r>
            <a:endParaRPr lang="zh-CN" altLang="en-US"/>
          </a:p>
          <a:p>
            <a:r>
              <a:rPr lang="zh-CN" altLang="en-US"/>
              <a:t>游戏者轮流从树中删去边，删去一条边后，不与根节点相连的</a:t>
            </a:r>
            <a:endParaRPr lang="zh-CN" altLang="en-US"/>
          </a:p>
          <a:p>
            <a:r>
              <a:rPr lang="zh-CN" altLang="en-US"/>
              <a:t>部分将被移走。</a:t>
            </a:r>
            <a:endParaRPr lang="zh-CN" altLang="en-US"/>
          </a:p>
          <a:p>
            <a:r>
              <a:rPr lang="zh-CN" altLang="en-US"/>
              <a:t>谁无路可走谁输。</a:t>
            </a:r>
            <a:endParaRPr lang="zh-CN" altLang="en-US"/>
          </a:p>
          <a:p>
            <a:endParaRPr lang="zh-CN" altLang="en-US"/>
          </a:p>
          <a:p>
            <a:r>
              <a:rPr lang="zh-CN" altLang="en-US">
                <a:solidFill>
                  <a:schemeClr val="accent4"/>
                </a:solidFill>
              </a:rPr>
              <a:t>[定理]</a:t>
            </a:r>
            <a:endParaRPr lang="zh-CN" altLang="en-US"/>
          </a:p>
          <a:p>
            <a:r>
              <a:rPr lang="zh-CN" altLang="en-US">
                <a:solidFill>
                  <a:schemeClr val="accent4"/>
                </a:solidFill>
              </a:rPr>
              <a:t>叶子节点的SG值为0；中间节点的SG值为它的所有子节点的SG值加1后的异或和。</a:t>
            </a:r>
            <a:endParaRPr lang="zh-CN" altLang="en-US">
              <a:solidFill>
                <a:schemeClr val="accent4"/>
              </a:solidFill>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linds(horizontal)">
                                      <p:cBhvr>
                                        <p:cTn id="1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树形删边游戏</a:t>
            </a:r>
            <a:endParaRPr lang="zh-CN" altLang="en-US"/>
          </a:p>
        </p:txBody>
      </p:sp>
      <p:sp>
        <p:nvSpPr>
          <p:cNvPr id="3" name="内容占位符 2"/>
          <p:cNvSpPr>
            <a:spLocks noGrp="1"/>
          </p:cNvSpPr>
          <p:nvPr>
            <p:ph idx="1"/>
          </p:nvPr>
        </p:nvSpPr>
        <p:spPr/>
        <p:txBody>
          <a:bodyPr>
            <a:normAutofit fontScale="90000" lnSpcReduction="20000"/>
          </a:bodyPr>
          <a:lstStyle/>
          <a:p>
            <a:r>
              <a:rPr lang="zh-CN" altLang="en-US"/>
              <a:t>[证明]（数学归纳法）</a:t>
            </a:r>
            <a:endParaRPr lang="zh-CN" altLang="en-US"/>
          </a:p>
          <a:p>
            <a:endParaRPr lang="zh-CN" altLang="en-US"/>
          </a:p>
          <a:p>
            <a:r>
              <a:rPr lang="zh-CN" altLang="en-US"/>
              <a:t>1.一个节点和两个节点的情况显然成立。</a:t>
            </a:r>
            <a:endParaRPr lang="zh-CN" altLang="en-US"/>
          </a:p>
          <a:p>
            <a:endParaRPr lang="zh-CN" altLang="en-US"/>
          </a:p>
          <a:p>
            <a:r>
              <a:rPr lang="zh-CN" altLang="en-US"/>
              <a:t>2.我们假设</a:t>
            </a:r>
            <a:r>
              <a:rPr lang="zh-CN" altLang="en-US">
                <a:solidFill>
                  <a:schemeClr val="accent4"/>
                </a:solidFill>
              </a:rPr>
              <a:t>小于K个节点的任意情况</a:t>
            </a:r>
            <a:r>
              <a:rPr lang="zh-CN" altLang="en-US"/>
              <a:t>均成立，下面证明（K+1）个节点的情况也成立。我们将证明分成两部分：（1）证明根节点只有一个孩子的情况符合要求；（2）证明根节点有多个孩子的情况符合要求。</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树形删边游戏</a:t>
            </a:r>
            <a:endParaRPr lang="zh-CN" altLang="en-US"/>
          </a:p>
        </p:txBody>
      </p:sp>
      <p:sp>
        <p:nvSpPr>
          <p:cNvPr id="3" name="内容占位符 2"/>
          <p:cNvSpPr>
            <a:spLocks noGrp="1"/>
          </p:cNvSpPr>
          <p:nvPr>
            <p:ph idx="1"/>
          </p:nvPr>
        </p:nvSpPr>
        <p:spPr/>
        <p:txBody>
          <a:bodyPr>
            <a:normAutofit fontScale="70000"/>
          </a:bodyPr>
          <a:lstStyle/>
          <a:p>
            <a:r>
              <a:rPr lang="en-US" altLang="zh-CN"/>
              <a:t>Part1</a:t>
            </a:r>
            <a:r>
              <a:rPr>
                <a:ea typeface="宋体" panose="02010600030101010101" pitchFamily="2" charset="-122"/>
              </a:rPr>
              <a:t>：</a:t>
            </a:r>
            <a:endParaRPr>
              <a:ea typeface="宋体" panose="02010600030101010101" pitchFamily="2" charset="-122"/>
            </a:endParaRPr>
          </a:p>
          <a:p>
            <a:r>
              <a:rPr>
                <a:ea typeface="宋体" panose="02010600030101010101" pitchFamily="2" charset="-122"/>
              </a:rPr>
              <a:t>我们假设树G的根为A，A只与B相连，图中共有N+1各节点，去掉A后以B为根节点的图为G’（见图三），下面证明</a:t>
            </a:r>
            <a:endParaRPr>
              <a:ea typeface="宋体" panose="02010600030101010101" pitchFamily="2" charset="-122"/>
            </a:endParaRPr>
          </a:p>
          <a:p>
            <a:r>
              <a:rPr>
                <a:ea typeface="宋体" panose="02010600030101010101" pitchFamily="2" charset="-122"/>
              </a:rPr>
              <a:t>当砍掉</a:t>
            </a:r>
            <a:r>
              <a:rPr lang="en-US" altLang="zh-CN">
                <a:ea typeface="宋体" panose="02010600030101010101" pitchFamily="2" charset="-122"/>
              </a:rPr>
              <a:t>A</a:t>
            </a:r>
            <a:r>
              <a:rPr>
                <a:ea typeface="宋体" panose="02010600030101010101" pitchFamily="2" charset="-122"/>
              </a:rPr>
              <a:t>与</a:t>
            </a:r>
            <a:r>
              <a:rPr lang="en-US" altLang="zh-CN">
                <a:ea typeface="宋体" panose="02010600030101010101" pitchFamily="2" charset="-122"/>
              </a:rPr>
              <a:t>B</a:t>
            </a:r>
            <a:r>
              <a:rPr>
                <a:ea typeface="宋体" panose="02010600030101010101" pitchFamily="2" charset="-122"/>
              </a:rPr>
              <a:t>相连的边时，</a:t>
            </a:r>
            <a:r>
              <a:rPr lang="en-US" altLang="zh-CN">
                <a:ea typeface="宋体" panose="02010600030101010101" pitchFamily="2" charset="-122"/>
              </a:rPr>
              <a:t>sg</a:t>
            </a:r>
            <a:r>
              <a:rPr>
                <a:ea typeface="宋体" panose="02010600030101010101" pitchFamily="2" charset="-122"/>
              </a:rPr>
              <a:t>为</a:t>
            </a:r>
            <a:r>
              <a:rPr lang="en-US" altLang="zh-CN">
                <a:ea typeface="宋体" panose="02010600030101010101" pitchFamily="2" charset="-122"/>
              </a:rPr>
              <a:t>0</a:t>
            </a:r>
            <a:r>
              <a:rPr>
                <a:ea typeface="宋体" panose="02010600030101010101" pitchFamily="2" charset="-122"/>
              </a:rPr>
              <a:t>，也就是说存在后继</a:t>
            </a:r>
            <a:r>
              <a:rPr lang="en-US" altLang="zh-CN">
                <a:ea typeface="宋体" panose="02010600030101010101" pitchFamily="2" charset="-122"/>
              </a:rPr>
              <a:t>0</a:t>
            </a:r>
            <a:endParaRPr lang="en-US" altLang="zh-CN">
              <a:ea typeface="宋体" panose="02010600030101010101" pitchFamily="2" charset="-122"/>
            </a:endParaRPr>
          </a:p>
          <a:p>
            <a:r>
              <a:rPr>
                <a:ea typeface="宋体" panose="02010600030101010101" pitchFamily="2" charset="-122"/>
              </a:rPr>
              <a:t>当砍掉</a:t>
            </a:r>
            <a:r>
              <a:rPr lang="en-US" altLang="zh-CN">
                <a:ea typeface="宋体" panose="02010600030101010101" pitchFamily="2" charset="-122"/>
              </a:rPr>
              <a:t>G'</a:t>
            </a:r>
            <a:r>
              <a:rPr>
                <a:ea typeface="宋体" panose="02010600030101010101" pitchFamily="2" charset="-122"/>
              </a:rPr>
              <a:t>中的一条边时，图中还剩</a:t>
            </a:r>
            <a:r>
              <a:rPr lang="en-US" altLang="zh-CN">
                <a:ea typeface="宋体" panose="02010600030101010101" pitchFamily="2" charset="-122"/>
              </a:rPr>
              <a:t>N</a:t>
            </a:r>
            <a:r>
              <a:rPr>
                <a:ea typeface="宋体" panose="02010600030101010101" pitchFamily="2" charset="-122"/>
              </a:rPr>
              <a:t>个点，设此时</a:t>
            </a:r>
            <a:r>
              <a:rPr lang="en-US" altLang="zh-CN">
                <a:ea typeface="宋体" panose="02010600030101010101" pitchFamily="2" charset="-122"/>
              </a:rPr>
              <a:t>G'</a:t>
            </a:r>
            <a:r>
              <a:rPr>
                <a:ea typeface="宋体" panose="02010600030101010101" pitchFamily="2" charset="-122"/>
              </a:rPr>
              <a:t>的</a:t>
            </a:r>
            <a:r>
              <a:rPr lang="en-US" altLang="zh-CN">
                <a:ea typeface="宋体" panose="02010600030101010101" pitchFamily="2" charset="-122"/>
              </a:rPr>
              <a:t>sg</a:t>
            </a:r>
            <a:r>
              <a:rPr>
                <a:ea typeface="宋体" panose="02010600030101010101" pitchFamily="2" charset="-122"/>
              </a:rPr>
              <a:t>值为</a:t>
            </a:r>
            <a:r>
              <a:rPr lang="en-US" altLang="zh-CN">
                <a:ea typeface="宋体" panose="02010600030101010101" pitchFamily="2" charset="-122"/>
              </a:rPr>
              <a:t>P</a:t>
            </a:r>
            <a:endParaRPr lang="en-US" altLang="zh-CN">
              <a:ea typeface="宋体" panose="02010600030101010101" pitchFamily="2" charset="-122"/>
            </a:endParaRPr>
          </a:p>
          <a:p>
            <a:r>
              <a:rPr>
                <a:ea typeface="宋体" panose="02010600030101010101" pitchFamily="2" charset="-122"/>
              </a:rPr>
              <a:t>那么此时</a:t>
            </a:r>
            <a:r>
              <a:rPr lang="en-US" altLang="zh-CN">
                <a:ea typeface="宋体" panose="02010600030101010101" pitchFamily="2" charset="-122"/>
              </a:rPr>
              <a:t>A</a:t>
            </a:r>
            <a:r>
              <a:rPr>
                <a:ea typeface="宋体" panose="02010600030101010101" pitchFamily="2" charset="-122"/>
              </a:rPr>
              <a:t>的</a:t>
            </a:r>
            <a:r>
              <a:rPr lang="en-US" altLang="zh-CN">
                <a:ea typeface="宋体" panose="02010600030101010101" pitchFamily="2" charset="-122"/>
              </a:rPr>
              <a:t>sg</a:t>
            </a:r>
            <a:r>
              <a:rPr>
                <a:ea typeface="宋体" panose="02010600030101010101" pitchFamily="2" charset="-122"/>
              </a:rPr>
              <a:t>为</a:t>
            </a:r>
            <a:r>
              <a:rPr lang="en-US" altLang="zh-CN">
                <a:ea typeface="宋体" panose="02010600030101010101" pitchFamily="2" charset="-122"/>
              </a:rPr>
              <a:t>P+1</a:t>
            </a:r>
            <a:r>
              <a:rPr>
                <a:ea typeface="宋体" panose="02010600030101010101" pitchFamily="2" charset="-122"/>
              </a:rPr>
              <a:t>，因为此时</a:t>
            </a:r>
            <a:r>
              <a:rPr lang="en-US" altLang="zh-CN">
                <a:ea typeface="宋体" panose="02010600030101010101" pitchFamily="2" charset="-122"/>
              </a:rPr>
              <a:t>A</a:t>
            </a:r>
            <a:r>
              <a:rPr>
                <a:ea typeface="宋体" panose="02010600030101010101" pitchFamily="2" charset="-122"/>
              </a:rPr>
              <a:t>中只有</a:t>
            </a:r>
            <a:r>
              <a:rPr lang="en-US" altLang="zh-CN">
                <a:ea typeface="宋体" panose="02010600030101010101" pitchFamily="2" charset="-122"/>
              </a:rPr>
              <a:t>N</a:t>
            </a:r>
            <a:r>
              <a:rPr>
                <a:ea typeface="宋体" panose="02010600030101010101" pitchFamily="2" charset="-122"/>
              </a:rPr>
              <a:t>个点，</a:t>
            </a:r>
            <a:endParaRPr>
              <a:ea typeface="宋体" panose="02010600030101010101" pitchFamily="2" charset="-122"/>
            </a:endParaRPr>
          </a:p>
          <a:p>
            <a:r>
              <a:rPr>
                <a:ea typeface="宋体" panose="02010600030101010101" pitchFamily="2" charset="-122"/>
              </a:rPr>
              <a:t>而对于所有</a:t>
            </a:r>
            <a:r>
              <a:rPr lang="en-US" altLang="zh-CN">
                <a:ea typeface="宋体" panose="02010600030101010101" pitchFamily="2" charset="-122"/>
              </a:rPr>
              <a:t>N</a:t>
            </a:r>
            <a:r>
              <a:rPr>
                <a:ea typeface="宋体" panose="02010600030101010101" pitchFamily="2" charset="-122"/>
              </a:rPr>
              <a:t>个点的情况我们都有</a:t>
            </a:r>
            <a:r>
              <a:rPr lang="en-US" altLang="zh-CN">
                <a:ea typeface="宋体" panose="02010600030101010101" pitchFamily="2" charset="-122"/>
              </a:rPr>
              <a:t>G=G'+1</a:t>
            </a:r>
            <a:r>
              <a:rPr>
                <a:ea typeface="宋体" panose="02010600030101010101" pitchFamily="2" charset="-122"/>
              </a:rPr>
              <a:t>，所以</a:t>
            </a:r>
            <a:r>
              <a:rPr lang="en-US" altLang="zh-CN">
                <a:ea typeface="宋体" panose="02010600030101010101" pitchFamily="2" charset="-122"/>
              </a:rPr>
              <a:t>A</a:t>
            </a:r>
            <a:r>
              <a:rPr>
                <a:ea typeface="宋体" panose="02010600030101010101" pitchFamily="2" charset="-122"/>
              </a:rPr>
              <a:t>的后继局面有</a:t>
            </a:r>
            <a:r>
              <a:rPr lang="en-US" altLang="zh-CN">
                <a:ea typeface="宋体" panose="02010600030101010101" pitchFamily="2" charset="-122"/>
              </a:rPr>
              <a:t>P+1</a:t>
            </a:r>
            <a:endParaRPr lang="en-US" altLang="zh-CN">
              <a:ea typeface="宋体" panose="02010600030101010101" pitchFamily="2" charset="-122"/>
            </a:endParaRPr>
          </a:p>
          <a:p>
            <a:r>
              <a:rPr>
                <a:ea typeface="宋体" panose="02010600030101010101" pitchFamily="2" charset="-122"/>
              </a:rPr>
              <a:t>因为</a:t>
            </a:r>
            <a:r>
              <a:rPr lang="en-US" altLang="zh-CN">
                <a:ea typeface="宋体" panose="02010600030101010101" pitchFamily="2" charset="-122"/>
              </a:rPr>
              <a:t>G'</a:t>
            </a:r>
            <a:r>
              <a:rPr>
                <a:ea typeface="宋体" panose="02010600030101010101" pitchFamily="2" charset="-122"/>
              </a:rPr>
              <a:t>对应</a:t>
            </a:r>
            <a:r>
              <a:rPr lang="en-US" altLang="zh-CN">
                <a:ea typeface="宋体" panose="02010600030101010101" pitchFamily="2" charset="-122"/>
              </a:rPr>
              <a:t>0~sg[G']-1</a:t>
            </a:r>
            <a:r>
              <a:rPr>
                <a:ea typeface="宋体" panose="02010600030101010101" pitchFamily="2" charset="-122"/>
              </a:rPr>
              <a:t>都可以到达，也就是说</a:t>
            </a:r>
            <a:r>
              <a:rPr lang="en-US" altLang="zh-CN">
                <a:ea typeface="宋体" panose="02010600030101010101" pitchFamily="2" charset="-122"/>
              </a:rPr>
              <a:t>P</a:t>
            </a:r>
            <a:r>
              <a:rPr>
                <a:ea typeface="宋体" panose="02010600030101010101" pitchFamily="2" charset="-122"/>
              </a:rPr>
              <a:t>遍历</a:t>
            </a:r>
            <a:r>
              <a:rPr lang="en-US" altLang="zh-CN">
                <a:ea typeface="宋体" panose="02010600030101010101" pitchFamily="2" charset="-122"/>
              </a:rPr>
              <a:t>1~sg[G'];</a:t>
            </a:r>
            <a:endParaRPr lang="en-US" altLang="zh-CN">
              <a:ea typeface="宋体" panose="02010600030101010101" pitchFamily="2" charset="-122"/>
            </a:endParaRPr>
          </a:p>
          <a:p>
            <a:r>
              <a:rPr>
                <a:ea typeface="宋体" panose="02010600030101010101" pitchFamily="2" charset="-122"/>
              </a:rPr>
              <a:t>又存在后继局面</a:t>
            </a:r>
            <a:r>
              <a:rPr lang="en-US" altLang="zh-CN">
                <a:ea typeface="宋体" panose="02010600030101010101" pitchFamily="2" charset="-122"/>
              </a:rPr>
              <a:t>0</a:t>
            </a:r>
            <a:r>
              <a:rPr>
                <a:ea typeface="宋体" panose="02010600030101010101" pitchFamily="2" charset="-122"/>
              </a:rPr>
              <a:t>，所以</a:t>
            </a:r>
            <a:r>
              <a:rPr lang="en-US" altLang="zh-CN">
                <a:ea typeface="宋体" panose="02010600030101010101" pitchFamily="2" charset="-122"/>
              </a:rPr>
              <a:t>sg[G]=sg[G']+1;</a:t>
            </a:r>
            <a:endParaRPr lang="en-US" altLang="zh-CN">
              <a:ea typeface="宋体" panose="02010600030101010101" pitchFamily="2" charset="-122"/>
            </a:endParaRPr>
          </a:p>
          <a:p>
            <a:endParaRPr lang="en-US" altLang="zh-CN">
              <a:ea typeface="宋体" panose="02010600030101010101" pitchFamily="2" charset="-122"/>
            </a:endParaRPr>
          </a:p>
          <a:p>
            <a:pPr marL="0" indent="0">
              <a:buNone/>
            </a:pPr>
            <a:endParaRPr lang="en-US" altLang="zh-CN">
              <a:ea typeface="宋体" panose="02010600030101010101" pitchFamily="2" charset="-122"/>
            </a:endParaRPr>
          </a:p>
        </p:txBody>
      </p:sp>
      <p:grpSp>
        <p:nvGrpSpPr>
          <p:cNvPr id="19463" name="Group 4"/>
          <p:cNvGrpSpPr/>
          <p:nvPr/>
        </p:nvGrpSpPr>
        <p:grpSpPr>
          <a:xfrm>
            <a:off x="4830798" y="2133725"/>
            <a:ext cx="1836607" cy="1955127"/>
            <a:chOff x="0" y="0"/>
            <a:chExt cx="1968" cy="2095"/>
          </a:xfrm>
        </p:grpSpPr>
        <p:sp>
          <p:nvSpPr>
            <p:cNvPr id="19477" name="Line 5"/>
            <p:cNvSpPr/>
            <p:nvPr/>
          </p:nvSpPr>
          <p:spPr>
            <a:xfrm>
              <a:off x="1440" y="1008"/>
              <a:ext cx="0" cy="912"/>
            </a:xfrm>
            <a:prstGeom prst="line">
              <a:avLst/>
            </a:prstGeom>
            <a:ln w="76200" cap="flat" cmpd="sng">
              <a:solidFill>
                <a:srgbClr val="663300"/>
              </a:solidFill>
              <a:prstDash val="solid"/>
              <a:headEnd type="none" w="med" len="med"/>
              <a:tailEnd type="none" w="med" len="med"/>
            </a:ln>
          </p:spPr>
          <p:txBody>
            <a:bodyPr/>
            <a:lstStyle/>
            <a:p>
              <a:endParaRPr lang="zh-CN" altLang="en-US" sz="1060"/>
            </a:p>
          </p:txBody>
        </p:sp>
        <p:sp>
          <p:nvSpPr>
            <p:cNvPr id="19478" name="AutoShape 6"/>
            <p:cNvSpPr/>
            <p:nvPr/>
          </p:nvSpPr>
          <p:spPr>
            <a:xfrm rot="10549878">
              <a:off x="864" y="0"/>
              <a:ext cx="1104" cy="955"/>
            </a:xfrm>
            <a:prstGeom prst="triangle">
              <a:avLst>
                <a:gd name="adj" fmla="val 50000"/>
              </a:avLst>
            </a:prstGeom>
            <a:solidFill>
              <a:srgbClr val="00FF00"/>
            </a:solidFill>
            <a:ln w="9525">
              <a:noFill/>
              <a:miter/>
            </a:ln>
          </p:spPr>
          <p:txBody>
            <a:bodyPr wrap="none" anchor="ctr"/>
            <a:lstStyle/>
            <a:p>
              <a:pPr lvl="0" eaLnBrk="1" hangingPunct="1"/>
              <a:endParaRPr lang="zh-CN" altLang="en-US" sz="1060" dirty="0">
                <a:latin typeface="Times New Roman" panose="02020603050405020304" pitchFamily="18" charset="0"/>
                <a:ea typeface="华文中宋" pitchFamily="2" charset="-122"/>
              </a:endParaRPr>
            </a:p>
          </p:txBody>
        </p:sp>
        <p:sp>
          <p:nvSpPr>
            <p:cNvPr id="19479" name="Oval 7"/>
            <p:cNvSpPr/>
            <p:nvPr/>
          </p:nvSpPr>
          <p:spPr>
            <a:xfrm>
              <a:off x="1344" y="864"/>
              <a:ext cx="192" cy="192"/>
            </a:xfrm>
            <a:prstGeom prst="ellipse">
              <a:avLst/>
            </a:prstGeom>
            <a:solidFill>
              <a:srgbClr val="FFFF00"/>
            </a:solidFill>
            <a:ln w="9525">
              <a:noFill/>
            </a:ln>
          </p:spPr>
          <p:txBody>
            <a:bodyPr wrap="none" anchor="ctr"/>
            <a:lstStyle/>
            <a:p>
              <a:pPr lvl="0" eaLnBrk="1" hangingPunct="1"/>
              <a:endParaRPr lang="zh-CN" altLang="en-US" sz="1060" dirty="0">
                <a:latin typeface="Times New Roman" panose="02020603050405020304" pitchFamily="18" charset="0"/>
                <a:ea typeface="华文中宋" pitchFamily="2" charset="-122"/>
              </a:endParaRPr>
            </a:p>
          </p:txBody>
        </p:sp>
        <p:sp>
          <p:nvSpPr>
            <p:cNvPr id="19480" name="Oval 8"/>
            <p:cNvSpPr/>
            <p:nvPr/>
          </p:nvSpPr>
          <p:spPr>
            <a:xfrm>
              <a:off x="1344" y="1872"/>
              <a:ext cx="192" cy="192"/>
            </a:xfrm>
            <a:prstGeom prst="ellipse">
              <a:avLst/>
            </a:prstGeom>
            <a:solidFill>
              <a:srgbClr val="FFFF00"/>
            </a:solidFill>
            <a:ln w="9525">
              <a:noFill/>
            </a:ln>
          </p:spPr>
          <p:txBody>
            <a:bodyPr wrap="none" anchor="ctr"/>
            <a:lstStyle/>
            <a:p>
              <a:pPr lvl="0" eaLnBrk="1" hangingPunct="1"/>
              <a:endParaRPr lang="zh-CN" altLang="en-US" sz="1060" dirty="0">
                <a:latin typeface="Times New Roman" panose="02020603050405020304" pitchFamily="18" charset="0"/>
                <a:ea typeface="华文中宋" pitchFamily="2" charset="-122"/>
              </a:endParaRPr>
            </a:p>
          </p:txBody>
        </p:sp>
        <p:sp>
          <p:nvSpPr>
            <p:cNvPr id="19481" name="Text Box 9"/>
            <p:cNvSpPr txBox="1"/>
            <p:nvPr/>
          </p:nvSpPr>
          <p:spPr>
            <a:xfrm>
              <a:off x="1200" y="144"/>
              <a:ext cx="720" cy="474"/>
            </a:xfrm>
            <a:prstGeom prst="rect">
              <a:avLst/>
            </a:prstGeom>
            <a:noFill/>
            <a:ln w="9525">
              <a:noFill/>
              <a:miter/>
            </a:ln>
          </p:spPr>
          <p:txBody>
            <a:bodyPr>
              <a:spAutoFit/>
            </a:bodyPr>
            <a:lstStyle/>
            <a:p>
              <a:pPr lvl="0" eaLnBrk="1" hangingPunct="1">
                <a:spcBef>
                  <a:spcPct val="50000"/>
                </a:spcBef>
              </a:pPr>
              <a:r>
                <a:rPr lang="en-US" altLang="zh-CN" sz="1880" b="1" dirty="0">
                  <a:latin typeface="Monotype Corsiva" pitchFamily="66" charset="0"/>
                  <a:ea typeface="华文中宋" pitchFamily="2" charset="-122"/>
                </a:rPr>
                <a:t>G’</a:t>
              </a:r>
              <a:endParaRPr lang="en-US" altLang="zh-CN" sz="1880" b="1" dirty="0">
                <a:latin typeface="Monotype Corsiva" pitchFamily="66" charset="0"/>
                <a:ea typeface="华文中宋" pitchFamily="2" charset="-122"/>
              </a:endParaRPr>
            </a:p>
          </p:txBody>
        </p:sp>
        <p:sp>
          <p:nvSpPr>
            <p:cNvPr id="19482" name="Text Box 10"/>
            <p:cNvSpPr txBox="1"/>
            <p:nvPr/>
          </p:nvSpPr>
          <p:spPr>
            <a:xfrm>
              <a:off x="144" y="1824"/>
              <a:ext cx="720" cy="271"/>
            </a:xfrm>
            <a:prstGeom prst="rect">
              <a:avLst/>
            </a:prstGeom>
            <a:noFill/>
            <a:ln w="9525">
              <a:noFill/>
              <a:miter/>
            </a:ln>
          </p:spPr>
          <p:txBody>
            <a:bodyPr>
              <a:spAutoFit/>
            </a:bodyPr>
            <a:lstStyle/>
            <a:p>
              <a:pPr lvl="0" eaLnBrk="1" hangingPunct="1">
                <a:spcBef>
                  <a:spcPct val="50000"/>
                </a:spcBef>
              </a:pPr>
              <a:r>
                <a:rPr lang="zh-CN" altLang="en-US" sz="1060" dirty="0">
                  <a:solidFill>
                    <a:srgbClr val="FF0000"/>
                  </a:solidFill>
                  <a:latin typeface="Times New Roman" panose="02020603050405020304" pitchFamily="18" charset="0"/>
                  <a:ea typeface="黑体" panose="02010609060101010101" charset="-122"/>
                </a:rPr>
                <a:t>根节点</a:t>
              </a:r>
              <a:endParaRPr lang="zh-CN" altLang="en-US" sz="1060" dirty="0">
                <a:solidFill>
                  <a:srgbClr val="FF0000"/>
                </a:solidFill>
                <a:latin typeface="Times New Roman" panose="02020603050405020304" pitchFamily="18" charset="0"/>
                <a:ea typeface="黑体" panose="02010609060101010101" charset="-122"/>
              </a:endParaRPr>
            </a:p>
          </p:txBody>
        </p:sp>
        <p:sp>
          <p:nvSpPr>
            <p:cNvPr id="19483" name="Text Box 11"/>
            <p:cNvSpPr txBox="1"/>
            <p:nvPr/>
          </p:nvSpPr>
          <p:spPr>
            <a:xfrm>
              <a:off x="0" y="816"/>
              <a:ext cx="1056" cy="271"/>
            </a:xfrm>
            <a:prstGeom prst="rect">
              <a:avLst/>
            </a:prstGeom>
            <a:noFill/>
            <a:ln w="9525">
              <a:noFill/>
              <a:miter/>
            </a:ln>
          </p:spPr>
          <p:txBody>
            <a:bodyPr>
              <a:spAutoFit/>
            </a:bodyPr>
            <a:lstStyle/>
            <a:p>
              <a:pPr lvl="0" eaLnBrk="1" hangingPunct="1">
                <a:spcBef>
                  <a:spcPct val="50000"/>
                </a:spcBef>
              </a:pPr>
              <a:r>
                <a:rPr lang="zh-CN" altLang="en-US" sz="1060" dirty="0">
                  <a:solidFill>
                    <a:srgbClr val="FF0000"/>
                  </a:solidFill>
                  <a:latin typeface="Times New Roman" panose="02020603050405020304" pitchFamily="18" charset="0"/>
                  <a:ea typeface="黑体" panose="02010609060101010101" charset="-122"/>
                </a:rPr>
                <a:t>中间节点</a:t>
              </a:r>
              <a:endParaRPr lang="zh-CN" altLang="en-US" sz="1060" dirty="0">
                <a:solidFill>
                  <a:srgbClr val="FF0000"/>
                </a:solidFill>
                <a:latin typeface="Times New Roman" panose="02020603050405020304" pitchFamily="18" charset="0"/>
                <a:ea typeface="黑体" panose="02010609060101010101" charset="-122"/>
              </a:endParaRPr>
            </a:p>
          </p:txBody>
        </p:sp>
        <p:sp>
          <p:nvSpPr>
            <p:cNvPr id="19484" name="Line 12"/>
            <p:cNvSpPr/>
            <p:nvPr/>
          </p:nvSpPr>
          <p:spPr>
            <a:xfrm>
              <a:off x="864" y="960"/>
              <a:ext cx="384" cy="0"/>
            </a:xfrm>
            <a:prstGeom prst="line">
              <a:avLst/>
            </a:prstGeom>
            <a:ln w="25400" cap="flat" cmpd="sng">
              <a:solidFill>
                <a:srgbClr val="00FFFF"/>
              </a:solidFill>
              <a:prstDash val="solid"/>
              <a:headEnd type="none" w="med" len="med"/>
              <a:tailEnd type="triangle" w="med" len="med"/>
            </a:ln>
          </p:spPr>
          <p:txBody>
            <a:bodyPr/>
            <a:lstStyle/>
            <a:p>
              <a:endParaRPr lang="zh-CN" altLang="en-US" sz="1060"/>
            </a:p>
          </p:txBody>
        </p:sp>
        <p:sp>
          <p:nvSpPr>
            <p:cNvPr id="19485" name="Line 13"/>
            <p:cNvSpPr/>
            <p:nvPr/>
          </p:nvSpPr>
          <p:spPr>
            <a:xfrm>
              <a:off x="864" y="1968"/>
              <a:ext cx="384" cy="0"/>
            </a:xfrm>
            <a:prstGeom prst="line">
              <a:avLst/>
            </a:prstGeom>
            <a:ln w="25400" cap="flat" cmpd="sng">
              <a:solidFill>
                <a:srgbClr val="00FFFF"/>
              </a:solidFill>
              <a:prstDash val="solid"/>
              <a:headEnd type="none" w="med" len="med"/>
              <a:tailEnd type="triangle" w="med" len="med"/>
            </a:ln>
          </p:spPr>
          <p:txBody>
            <a:bodyPr/>
            <a:lstStyle/>
            <a:p>
              <a:endParaRPr lang="zh-CN" altLang="en-US" sz="1060"/>
            </a:p>
          </p:txBody>
        </p:sp>
      </p:gr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树形删边游戏</a:t>
            </a:r>
            <a:endParaRPr lang="zh-CN" altLang="en-US"/>
          </a:p>
        </p:txBody>
      </p:sp>
      <p:sp>
        <p:nvSpPr>
          <p:cNvPr id="3" name="内容占位符 2"/>
          <p:cNvSpPr>
            <a:spLocks noGrp="1"/>
          </p:cNvSpPr>
          <p:nvPr>
            <p:ph idx="1"/>
          </p:nvPr>
        </p:nvSpPr>
        <p:spPr/>
        <p:txBody>
          <a:bodyPr/>
          <a:lstStyle/>
          <a:p>
            <a:r>
              <a:rPr lang="en-US" altLang="zh-CN" sz="1400"/>
              <a:t>Part2:</a:t>
            </a:r>
            <a:endParaRPr lang="en-US" altLang="zh-CN" sz="1400"/>
          </a:p>
          <a:p>
            <a:r>
              <a:rPr sz="1400">
                <a:ea typeface="宋体" panose="02010600030101010101" pitchFamily="2" charset="-122"/>
              </a:rPr>
              <a:t>对于</a:t>
            </a:r>
            <a:r>
              <a:rPr lang="en-US" altLang="zh-CN" sz="1400">
                <a:ea typeface="宋体" panose="02010600030101010101" pitchFamily="2" charset="-122"/>
              </a:rPr>
              <a:t>G'1</a:t>
            </a:r>
            <a:r>
              <a:rPr sz="1400">
                <a:ea typeface="宋体" panose="02010600030101010101" pitchFamily="2" charset="-122"/>
              </a:rPr>
              <a:t>，</a:t>
            </a:r>
            <a:r>
              <a:rPr lang="en-US" altLang="zh-CN" sz="1400">
                <a:ea typeface="宋体" panose="02010600030101010101" pitchFamily="2" charset="-122"/>
              </a:rPr>
              <a:t>G'2…</a:t>
            </a:r>
            <a:r>
              <a:rPr sz="1400">
                <a:ea typeface="宋体" panose="02010600030101010101" pitchFamily="2" charset="-122"/>
              </a:rPr>
              <a:t>它们各自对应的</a:t>
            </a:r>
            <a:r>
              <a:rPr lang="en-US" altLang="zh-CN" sz="1400">
                <a:ea typeface="宋体" panose="02010600030101010101" pitchFamily="2" charset="-122"/>
              </a:rPr>
              <a:t>sg</a:t>
            </a:r>
            <a:r>
              <a:rPr sz="1400">
                <a:ea typeface="宋体" panose="02010600030101010101" pitchFamily="2" charset="-122"/>
              </a:rPr>
              <a:t>是</a:t>
            </a:r>
            <a:r>
              <a:rPr lang="en-US" altLang="zh-CN" sz="1400">
                <a:ea typeface="宋体" panose="02010600030101010101" pitchFamily="2" charset="-122"/>
              </a:rPr>
              <a:t>sg[G'1]+1;</a:t>
            </a:r>
            <a:endParaRPr lang="en-US" altLang="zh-CN" sz="1400">
              <a:ea typeface="宋体" panose="02010600030101010101" pitchFamily="2" charset="-122"/>
            </a:endParaRPr>
          </a:p>
          <a:p>
            <a:r>
              <a:rPr sz="1400">
                <a:ea typeface="宋体" panose="02010600030101010101" pitchFamily="2" charset="-122"/>
              </a:rPr>
              <a:t>每棵子树互相独立！如果我们把每棵子树当做一堆石子，那么结论就可由</a:t>
            </a:r>
            <a:r>
              <a:rPr lang="en-US" altLang="zh-CN" sz="1400">
                <a:ea typeface="宋体" panose="02010600030101010101" pitchFamily="2" charset="-122"/>
              </a:rPr>
              <a:t>Nim</a:t>
            </a:r>
            <a:r>
              <a:rPr sz="1400">
                <a:ea typeface="宋体" panose="02010600030101010101" pitchFamily="2" charset="-122"/>
              </a:rPr>
              <a:t>游戏规约得到！</a:t>
            </a:r>
            <a:endParaRPr sz="1400">
              <a:ea typeface="宋体" panose="02010600030101010101" pitchFamily="2" charset="-122"/>
            </a:endParaRPr>
          </a:p>
          <a:p>
            <a:r>
              <a:rPr sz="1400">
                <a:ea typeface="宋体" panose="02010600030101010101" pitchFamily="2" charset="-122"/>
              </a:rPr>
              <a:t>证毕。</a:t>
            </a:r>
            <a:endParaRPr sz="1400">
              <a:ea typeface="宋体" panose="02010600030101010101" pitchFamily="2" charset="-122"/>
            </a:endParaRPr>
          </a:p>
        </p:txBody>
      </p:sp>
      <p:grpSp>
        <p:nvGrpSpPr>
          <p:cNvPr id="4" name="Group 20"/>
          <p:cNvGrpSpPr/>
          <p:nvPr/>
        </p:nvGrpSpPr>
        <p:grpSpPr>
          <a:xfrm>
            <a:off x="4378739" y="3289443"/>
            <a:ext cx="2150174" cy="1030291"/>
            <a:chOff x="0" y="0"/>
            <a:chExt cx="2304" cy="1104"/>
          </a:xfrm>
        </p:grpSpPr>
        <p:grpSp>
          <p:nvGrpSpPr>
            <p:cNvPr id="23563" name="Group 21"/>
            <p:cNvGrpSpPr/>
            <p:nvPr/>
          </p:nvGrpSpPr>
          <p:grpSpPr>
            <a:xfrm>
              <a:off x="0" y="3"/>
              <a:ext cx="624" cy="1101"/>
              <a:chOff x="0" y="0"/>
              <a:chExt cx="706" cy="1245"/>
            </a:xfrm>
          </p:grpSpPr>
          <p:sp>
            <p:nvSpPr>
              <p:cNvPr id="23578" name="Oval 22"/>
              <p:cNvSpPr/>
              <p:nvPr/>
            </p:nvSpPr>
            <p:spPr>
              <a:xfrm>
                <a:off x="299" y="1129"/>
                <a:ext cx="123" cy="116"/>
              </a:xfrm>
              <a:prstGeom prst="ellipse">
                <a:avLst/>
              </a:prstGeom>
              <a:solidFill>
                <a:srgbClr val="FFFF00"/>
              </a:solidFill>
              <a:ln w="9525">
                <a:noFill/>
              </a:ln>
            </p:spPr>
            <p:txBody>
              <a:bodyPr wrap="none" anchor="ctr"/>
              <a:lstStyle/>
              <a:p>
                <a:pPr lvl="0" eaLnBrk="1" hangingPunct="1"/>
                <a:endParaRPr lang="zh-CN" altLang="en-US" sz="1060" dirty="0">
                  <a:latin typeface="Times New Roman" panose="02020603050405020304" pitchFamily="18" charset="0"/>
                  <a:ea typeface="华文中宋" pitchFamily="2" charset="-122"/>
                </a:endParaRPr>
              </a:p>
            </p:txBody>
          </p:sp>
          <p:sp>
            <p:nvSpPr>
              <p:cNvPr id="23579" name="Line 23"/>
              <p:cNvSpPr/>
              <p:nvPr/>
            </p:nvSpPr>
            <p:spPr>
              <a:xfrm rot="102759">
                <a:off x="350" y="608"/>
                <a:ext cx="0" cy="550"/>
              </a:xfrm>
              <a:prstGeom prst="line">
                <a:avLst/>
              </a:prstGeom>
              <a:ln w="76200" cap="flat" cmpd="sng">
                <a:solidFill>
                  <a:srgbClr val="663300"/>
                </a:solidFill>
                <a:prstDash val="solid"/>
                <a:headEnd type="none" w="med" len="med"/>
                <a:tailEnd type="none" w="med" len="med"/>
              </a:ln>
            </p:spPr>
            <p:txBody>
              <a:bodyPr/>
              <a:lstStyle/>
              <a:p>
                <a:endParaRPr lang="zh-CN" altLang="en-US" sz="1060"/>
              </a:p>
            </p:txBody>
          </p:sp>
          <p:sp>
            <p:nvSpPr>
              <p:cNvPr id="23580" name="AutoShape 24"/>
              <p:cNvSpPr/>
              <p:nvPr/>
            </p:nvSpPr>
            <p:spPr>
              <a:xfrm rot="10652637">
                <a:off x="0" y="0"/>
                <a:ext cx="706" cy="576"/>
              </a:xfrm>
              <a:prstGeom prst="triangle">
                <a:avLst>
                  <a:gd name="adj" fmla="val 50000"/>
                </a:avLst>
              </a:prstGeom>
              <a:solidFill>
                <a:srgbClr val="00FF00"/>
              </a:solidFill>
              <a:ln w="9525">
                <a:noFill/>
                <a:miter/>
              </a:ln>
            </p:spPr>
            <p:txBody>
              <a:bodyPr wrap="none" anchor="ctr"/>
              <a:lstStyle/>
              <a:p>
                <a:pPr lvl="0" eaLnBrk="1" hangingPunct="1"/>
                <a:endParaRPr lang="zh-CN" altLang="en-US" sz="1060" dirty="0">
                  <a:latin typeface="Times New Roman" panose="02020603050405020304" pitchFamily="18" charset="0"/>
                  <a:ea typeface="华文中宋" pitchFamily="2" charset="-122"/>
                </a:endParaRPr>
              </a:p>
            </p:txBody>
          </p:sp>
          <p:sp>
            <p:nvSpPr>
              <p:cNvPr id="23581" name="Oval 25"/>
              <p:cNvSpPr/>
              <p:nvPr/>
            </p:nvSpPr>
            <p:spPr>
              <a:xfrm rot="102759">
                <a:off x="298" y="521"/>
                <a:ext cx="123" cy="116"/>
              </a:xfrm>
              <a:prstGeom prst="ellipse">
                <a:avLst/>
              </a:prstGeom>
              <a:solidFill>
                <a:srgbClr val="FFFF00"/>
              </a:solidFill>
              <a:ln w="9525">
                <a:noFill/>
              </a:ln>
            </p:spPr>
            <p:txBody>
              <a:bodyPr wrap="none" anchor="ctr"/>
              <a:lstStyle/>
              <a:p>
                <a:pPr lvl="0" eaLnBrk="1" hangingPunct="1"/>
                <a:endParaRPr lang="zh-CN" altLang="en-US" sz="1060" dirty="0">
                  <a:latin typeface="Times New Roman" panose="02020603050405020304" pitchFamily="18" charset="0"/>
                  <a:ea typeface="华文中宋" pitchFamily="2" charset="-122"/>
                </a:endParaRPr>
              </a:p>
            </p:txBody>
          </p:sp>
        </p:grpSp>
        <p:grpSp>
          <p:nvGrpSpPr>
            <p:cNvPr id="23564" name="Group 26"/>
            <p:cNvGrpSpPr/>
            <p:nvPr/>
          </p:nvGrpSpPr>
          <p:grpSpPr>
            <a:xfrm>
              <a:off x="672" y="3"/>
              <a:ext cx="624" cy="1101"/>
              <a:chOff x="0" y="0"/>
              <a:chExt cx="706" cy="1245"/>
            </a:xfrm>
          </p:grpSpPr>
          <p:sp>
            <p:nvSpPr>
              <p:cNvPr id="23574" name="Oval 27"/>
              <p:cNvSpPr/>
              <p:nvPr/>
            </p:nvSpPr>
            <p:spPr>
              <a:xfrm>
                <a:off x="299" y="1129"/>
                <a:ext cx="123" cy="116"/>
              </a:xfrm>
              <a:prstGeom prst="ellipse">
                <a:avLst/>
              </a:prstGeom>
              <a:solidFill>
                <a:srgbClr val="FFFF00"/>
              </a:solidFill>
              <a:ln w="9525">
                <a:noFill/>
              </a:ln>
            </p:spPr>
            <p:txBody>
              <a:bodyPr wrap="none" anchor="ctr"/>
              <a:lstStyle/>
              <a:p>
                <a:pPr lvl="0" eaLnBrk="1" hangingPunct="1"/>
                <a:endParaRPr lang="zh-CN" altLang="en-US" sz="1060" dirty="0">
                  <a:latin typeface="Times New Roman" panose="02020603050405020304" pitchFamily="18" charset="0"/>
                  <a:ea typeface="华文中宋" pitchFamily="2" charset="-122"/>
                </a:endParaRPr>
              </a:p>
            </p:txBody>
          </p:sp>
          <p:sp>
            <p:nvSpPr>
              <p:cNvPr id="23575" name="Line 28"/>
              <p:cNvSpPr/>
              <p:nvPr/>
            </p:nvSpPr>
            <p:spPr>
              <a:xfrm rot="102759">
                <a:off x="350" y="608"/>
                <a:ext cx="0" cy="550"/>
              </a:xfrm>
              <a:prstGeom prst="line">
                <a:avLst/>
              </a:prstGeom>
              <a:ln w="76200" cap="flat" cmpd="sng">
                <a:solidFill>
                  <a:srgbClr val="663300"/>
                </a:solidFill>
                <a:prstDash val="solid"/>
                <a:headEnd type="none" w="med" len="med"/>
                <a:tailEnd type="none" w="med" len="med"/>
              </a:ln>
            </p:spPr>
            <p:txBody>
              <a:bodyPr/>
              <a:lstStyle/>
              <a:p>
                <a:endParaRPr lang="zh-CN" altLang="en-US" sz="1060"/>
              </a:p>
            </p:txBody>
          </p:sp>
          <p:sp>
            <p:nvSpPr>
              <p:cNvPr id="23576" name="AutoShape 29"/>
              <p:cNvSpPr/>
              <p:nvPr/>
            </p:nvSpPr>
            <p:spPr>
              <a:xfrm rot="10652637">
                <a:off x="0" y="0"/>
                <a:ext cx="706" cy="576"/>
              </a:xfrm>
              <a:prstGeom prst="triangle">
                <a:avLst>
                  <a:gd name="adj" fmla="val 50000"/>
                </a:avLst>
              </a:prstGeom>
              <a:solidFill>
                <a:srgbClr val="00FF00"/>
              </a:solidFill>
              <a:ln w="9525">
                <a:noFill/>
                <a:miter/>
              </a:ln>
            </p:spPr>
            <p:txBody>
              <a:bodyPr wrap="none" anchor="ctr"/>
              <a:lstStyle/>
              <a:p>
                <a:pPr lvl="0" eaLnBrk="1" hangingPunct="1"/>
                <a:endParaRPr lang="zh-CN" altLang="en-US" sz="1060" dirty="0">
                  <a:latin typeface="Times New Roman" panose="02020603050405020304" pitchFamily="18" charset="0"/>
                  <a:ea typeface="华文中宋" pitchFamily="2" charset="-122"/>
                </a:endParaRPr>
              </a:p>
            </p:txBody>
          </p:sp>
          <p:sp>
            <p:nvSpPr>
              <p:cNvPr id="23577" name="Oval 30"/>
              <p:cNvSpPr/>
              <p:nvPr/>
            </p:nvSpPr>
            <p:spPr>
              <a:xfrm rot="102759">
                <a:off x="298" y="521"/>
                <a:ext cx="123" cy="116"/>
              </a:xfrm>
              <a:prstGeom prst="ellipse">
                <a:avLst/>
              </a:prstGeom>
              <a:solidFill>
                <a:srgbClr val="FFFF00"/>
              </a:solidFill>
              <a:ln w="9525">
                <a:noFill/>
              </a:ln>
            </p:spPr>
            <p:txBody>
              <a:bodyPr wrap="none" anchor="ctr"/>
              <a:lstStyle/>
              <a:p>
                <a:pPr lvl="0" eaLnBrk="1" hangingPunct="1"/>
                <a:endParaRPr lang="zh-CN" altLang="en-US" sz="1060" dirty="0">
                  <a:latin typeface="Times New Roman" panose="02020603050405020304" pitchFamily="18" charset="0"/>
                  <a:ea typeface="华文中宋" pitchFamily="2" charset="-122"/>
                </a:endParaRPr>
              </a:p>
            </p:txBody>
          </p:sp>
        </p:grpSp>
        <p:grpSp>
          <p:nvGrpSpPr>
            <p:cNvPr id="23565" name="Group 31"/>
            <p:cNvGrpSpPr/>
            <p:nvPr/>
          </p:nvGrpSpPr>
          <p:grpSpPr>
            <a:xfrm>
              <a:off x="1680" y="3"/>
              <a:ext cx="624" cy="1101"/>
              <a:chOff x="0" y="0"/>
              <a:chExt cx="706" cy="1245"/>
            </a:xfrm>
          </p:grpSpPr>
          <p:sp>
            <p:nvSpPr>
              <p:cNvPr id="23570" name="Oval 32"/>
              <p:cNvSpPr/>
              <p:nvPr/>
            </p:nvSpPr>
            <p:spPr>
              <a:xfrm>
                <a:off x="299" y="1129"/>
                <a:ext cx="123" cy="116"/>
              </a:xfrm>
              <a:prstGeom prst="ellipse">
                <a:avLst/>
              </a:prstGeom>
              <a:solidFill>
                <a:srgbClr val="FFFF00"/>
              </a:solidFill>
              <a:ln w="9525">
                <a:noFill/>
              </a:ln>
            </p:spPr>
            <p:txBody>
              <a:bodyPr wrap="none" anchor="ctr"/>
              <a:lstStyle/>
              <a:p>
                <a:pPr lvl="0" eaLnBrk="1" hangingPunct="1"/>
                <a:endParaRPr lang="zh-CN" altLang="en-US" sz="1060" dirty="0">
                  <a:latin typeface="Times New Roman" panose="02020603050405020304" pitchFamily="18" charset="0"/>
                  <a:ea typeface="华文中宋" pitchFamily="2" charset="-122"/>
                </a:endParaRPr>
              </a:p>
            </p:txBody>
          </p:sp>
          <p:sp>
            <p:nvSpPr>
              <p:cNvPr id="5" name="Line 33"/>
              <p:cNvSpPr/>
              <p:nvPr/>
            </p:nvSpPr>
            <p:spPr>
              <a:xfrm rot="102759">
                <a:off x="350" y="608"/>
                <a:ext cx="0" cy="550"/>
              </a:xfrm>
              <a:prstGeom prst="line">
                <a:avLst/>
              </a:prstGeom>
              <a:ln w="76200" cap="flat" cmpd="sng">
                <a:solidFill>
                  <a:srgbClr val="663300"/>
                </a:solidFill>
                <a:prstDash val="solid"/>
                <a:headEnd type="none" w="med" len="med"/>
                <a:tailEnd type="none" w="med" len="med"/>
              </a:ln>
            </p:spPr>
            <p:txBody>
              <a:bodyPr/>
              <a:lstStyle/>
              <a:p>
                <a:endParaRPr lang="zh-CN" altLang="en-US" sz="1060"/>
              </a:p>
            </p:txBody>
          </p:sp>
          <p:sp>
            <p:nvSpPr>
              <p:cNvPr id="23572" name="AutoShape 34"/>
              <p:cNvSpPr/>
              <p:nvPr/>
            </p:nvSpPr>
            <p:spPr>
              <a:xfrm rot="10652637">
                <a:off x="0" y="0"/>
                <a:ext cx="706" cy="576"/>
              </a:xfrm>
              <a:prstGeom prst="triangle">
                <a:avLst>
                  <a:gd name="adj" fmla="val 50000"/>
                </a:avLst>
              </a:prstGeom>
              <a:solidFill>
                <a:srgbClr val="00FF00"/>
              </a:solidFill>
              <a:ln w="9525">
                <a:noFill/>
                <a:miter/>
              </a:ln>
            </p:spPr>
            <p:txBody>
              <a:bodyPr wrap="none" anchor="ctr"/>
              <a:lstStyle/>
              <a:p>
                <a:pPr lvl="0" eaLnBrk="1" hangingPunct="1"/>
                <a:endParaRPr lang="zh-CN" altLang="en-US" sz="1060" dirty="0">
                  <a:latin typeface="Times New Roman" panose="02020603050405020304" pitchFamily="18" charset="0"/>
                  <a:ea typeface="华文中宋" pitchFamily="2" charset="-122"/>
                </a:endParaRPr>
              </a:p>
            </p:txBody>
          </p:sp>
          <p:sp>
            <p:nvSpPr>
              <p:cNvPr id="23573" name="Oval 35"/>
              <p:cNvSpPr/>
              <p:nvPr/>
            </p:nvSpPr>
            <p:spPr>
              <a:xfrm rot="102759">
                <a:off x="298" y="521"/>
                <a:ext cx="123" cy="116"/>
              </a:xfrm>
              <a:prstGeom prst="ellipse">
                <a:avLst/>
              </a:prstGeom>
              <a:solidFill>
                <a:srgbClr val="FFFF00"/>
              </a:solidFill>
              <a:ln w="9525">
                <a:noFill/>
              </a:ln>
            </p:spPr>
            <p:txBody>
              <a:bodyPr wrap="none" anchor="ctr"/>
              <a:lstStyle/>
              <a:p>
                <a:pPr lvl="0" eaLnBrk="1" hangingPunct="1"/>
                <a:endParaRPr lang="zh-CN" altLang="en-US" sz="1060" dirty="0">
                  <a:latin typeface="Times New Roman" panose="02020603050405020304" pitchFamily="18" charset="0"/>
                  <a:ea typeface="华文中宋" pitchFamily="2" charset="-122"/>
                </a:endParaRPr>
              </a:p>
            </p:txBody>
          </p:sp>
        </p:grpSp>
        <p:sp>
          <p:nvSpPr>
            <p:cNvPr id="23566" name="Text Box 36"/>
            <p:cNvSpPr txBox="1"/>
            <p:nvPr/>
          </p:nvSpPr>
          <p:spPr>
            <a:xfrm>
              <a:off x="1301" y="0"/>
              <a:ext cx="859" cy="482"/>
            </a:xfrm>
            <a:prstGeom prst="rect">
              <a:avLst/>
            </a:prstGeom>
            <a:noFill/>
            <a:ln w="9525">
              <a:noFill/>
              <a:miter/>
            </a:ln>
          </p:spPr>
          <p:txBody>
            <a:bodyPr>
              <a:spAutoFit/>
            </a:bodyPr>
            <a:lstStyle/>
            <a:p>
              <a:pPr lvl="0" eaLnBrk="1" hangingPunct="1">
                <a:spcBef>
                  <a:spcPct val="50000"/>
                </a:spcBef>
              </a:pPr>
              <a:r>
                <a:rPr lang="zh-CN" altLang="zh-CN" sz="2350" b="1" dirty="0">
                  <a:latin typeface="Times New Roman" panose="02020603050405020304" pitchFamily="18" charset="0"/>
                  <a:ea typeface="华文中宋" pitchFamily="2" charset="-122"/>
                </a:rPr>
                <a:t>…</a:t>
              </a:r>
              <a:endParaRPr lang="zh-CN" altLang="zh-CN" sz="2350" b="1" dirty="0">
                <a:latin typeface="Times New Roman" panose="02020603050405020304" pitchFamily="18" charset="0"/>
                <a:ea typeface="华文中宋" pitchFamily="2" charset="-122"/>
              </a:endParaRPr>
            </a:p>
          </p:txBody>
        </p:sp>
        <p:sp>
          <p:nvSpPr>
            <p:cNvPr id="23567" name="Text Box 37"/>
            <p:cNvSpPr txBox="1"/>
            <p:nvPr/>
          </p:nvSpPr>
          <p:spPr>
            <a:xfrm>
              <a:off x="96" y="0"/>
              <a:ext cx="480" cy="603"/>
            </a:xfrm>
            <a:prstGeom prst="rect">
              <a:avLst/>
            </a:prstGeom>
            <a:noFill/>
            <a:ln w="9525">
              <a:noFill/>
              <a:miter/>
            </a:ln>
          </p:spPr>
          <p:txBody>
            <a:bodyPr>
              <a:spAutoFit/>
            </a:bodyPr>
            <a:lstStyle/>
            <a:p>
              <a:pPr lvl="0" eaLnBrk="1" hangingPunct="1">
                <a:spcBef>
                  <a:spcPct val="50000"/>
                </a:spcBef>
              </a:pPr>
              <a:r>
                <a:rPr lang="en-US" altLang="zh-CN" sz="1645" b="1" dirty="0">
                  <a:latin typeface="Monotype Corsiva" pitchFamily="66" charset="0"/>
                  <a:ea typeface="华文中宋" pitchFamily="2" charset="-122"/>
                </a:rPr>
                <a:t>G’</a:t>
              </a:r>
              <a:r>
                <a:rPr lang="en-US" altLang="zh-CN" sz="1645" b="1" baseline="-25000" dirty="0">
                  <a:latin typeface="Monotype Corsiva" pitchFamily="66" charset="0"/>
                  <a:ea typeface="华文中宋" pitchFamily="2" charset="-122"/>
                </a:rPr>
                <a:t>1</a:t>
              </a:r>
              <a:endParaRPr lang="en-US" altLang="zh-CN" sz="1645" b="1" baseline="-25000" dirty="0">
                <a:latin typeface="Monotype Corsiva" pitchFamily="66" charset="0"/>
                <a:ea typeface="华文中宋" pitchFamily="2" charset="-122"/>
              </a:endParaRPr>
            </a:p>
          </p:txBody>
        </p:sp>
        <p:sp>
          <p:nvSpPr>
            <p:cNvPr id="23568" name="Text Box 38"/>
            <p:cNvSpPr txBox="1"/>
            <p:nvPr/>
          </p:nvSpPr>
          <p:spPr>
            <a:xfrm>
              <a:off x="768" y="9"/>
              <a:ext cx="480" cy="603"/>
            </a:xfrm>
            <a:prstGeom prst="rect">
              <a:avLst/>
            </a:prstGeom>
            <a:noFill/>
            <a:ln w="9525">
              <a:noFill/>
              <a:miter/>
            </a:ln>
          </p:spPr>
          <p:txBody>
            <a:bodyPr>
              <a:spAutoFit/>
            </a:bodyPr>
            <a:lstStyle/>
            <a:p>
              <a:pPr lvl="0" eaLnBrk="1" hangingPunct="1">
                <a:spcBef>
                  <a:spcPct val="50000"/>
                </a:spcBef>
              </a:pPr>
              <a:r>
                <a:rPr lang="en-US" altLang="zh-CN" sz="1645" b="1" dirty="0">
                  <a:latin typeface="Monotype Corsiva" pitchFamily="66" charset="0"/>
                  <a:ea typeface="华文中宋" pitchFamily="2" charset="-122"/>
                </a:rPr>
                <a:t>G’</a:t>
              </a:r>
              <a:r>
                <a:rPr lang="en-US" altLang="zh-CN" sz="1645" b="1" baseline="-25000" dirty="0">
                  <a:latin typeface="Monotype Corsiva" pitchFamily="66" charset="0"/>
                  <a:ea typeface="华文中宋" pitchFamily="2" charset="-122"/>
                </a:rPr>
                <a:t>2</a:t>
              </a:r>
              <a:endParaRPr lang="en-US" altLang="zh-CN" sz="1645" b="1" baseline="-25000" dirty="0">
                <a:latin typeface="Monotype Corsiva" pitchFamily="66" charset="0"/>
                <a:ea typeface="华文中宋" pitchFamily="2" charset="-122"/>
              </a:endParaRPr>
            </a:p>
          </p:txBody>
        </p:sp>
        <p:sp>
          <p:nvSpPr>
            <p:cNvPr id="23569" name="Text Box 39"/>
            <p:cNvSpPr txBox="1"/>
            <p:nvPr/>
          </p:nvSpPr>
          <p:spPr>
            <a:xfrm>
              <a:off x="1776" y="9"/>
              <a:ext cx="480" cy="603"/>
            </a:xfrm>
            <a:prstGeom prst="rect">
              <a:avLst/>
            </a:prstGeom>
            <a:noFill/>
            <a:ln w="9525">
              <a:noFill/>
              <a:miter/>
            </a:ln>
          </p:spPr>
          <p:txBody>
            <a:bodyPr>
              <a:spAutoFit/>
            </a:bodyPr>
            <a:lstStyle/>
            <a:p>
              <a:pPr lvl="0" eaLnBrk="1" hangingPunct="1">
                <a:spcBef>
                  <a:spcPct val="50000"/>
                </a:spcBef>
              </a:pPr>
              <a:r>
                <a:rPr lang="en-US" altLang="zh-CN" sz="1645" b="1" dirty="0">
                  <a:latin typeface="Monotype Corsiva" pitchFamily="66" charset="0"/>
                  <a:ea typeface="华文中宋" pitchFamily="2" charset="-122"/>
                </a:rPr>
                <a:t>G’</a:t>
              </a:r>
              <a:r>
                <a:rPr lang="en-US" altLang="zh-CN" sz="1645" b="1" baseline="-25000" dirty="0">
                  <a:latin typeface="Monotype Corsiva" pitchFamily="66" charset="0"/>
                  <a:ea typeface="华文中宋" pitchFamily="2" charset="-122"/>
                </a:rPr>
                <a:t>T</a:t>
              </a:r>
              <a:endParaRPr lang="en-US" altLang="zh-CN" sz="1645" b="1" baseline="-25000" dirty="0">
                <a:latin typeface="Monotype Corsiva" pitchFamily="66" charset="0"/>
                <a:ea typeface="华文中宋" pitchFamily="2" charset="-122"/>
              </a:endParaRPr>
            </a:p>
          </p:txBody>
        </p:sp>
      </p:grpSp>
      <p:grpSp>
        <p:nvGrpSpPr>
          <p:cNvPr id="6" name="Group 4"/>
          <p:cNvGrpSpPr/>
          <p:nvPr/>
        </p:nvGrpSpPr>
        <p:grpSpPr>
          <a:xfrm>
            <a:off x="662224" y="3152444"/>
            <a:ext cx="1999923" cy="1299997"/>
            <a:chOff x="1" y="0"/>
            <a:chExt cx="2143" cy="1393"/>
          </a:xfrm>
        </p:grpSpPr>
        <p:sp>
          <p:nvSpPr>
            <p:cNvPr id="23582" name="Oval 5"/>
            <p:cNvSpPr/>
            <p:nvPr/>
          </p:nvSpPr>
          <p:spPr>
            <a:xfrm>
              <a:off x="867" y="1129"/>
              <a:ext cx="123" cy="116"/>
            </a:xfrm>
            <a:prstGeom prst="ellipse">
              <a:avLst/>
            </a:prstGeom>
            <a:solidFill>
              <a:srgbClr val="FFFF00"/>
            </a:solidFill>
            <a:ln w="9525">
              <a:noFill/>
            </a:ln>
          </p:spPr>
          <p:txBody>
            <a:bodyPr wrap="none" anchor="ctr"/>
            <a:lstStyle/>
            <a:p>
              <a:pPr lvl="0" eaLnBrk="1" hangingPunct="1"/>
              <a:endParaRPr lang="zh-CN" altLang="en-US" sz="1060" dirty="0">
                <a:latin typeface="Times New Roman" panose="02020603050405020304" pitchFamily="18" charset="0"/>
                <a:ea typeface="华文中宋" pitchFamily="2" charset="-122"/>
              </a:endParaRPr>
            </a:p>
          </p:txBody>
        </p:sp>
        <p:sp>
          <p:nvSpPr>
            <p:cNvPr id="23583" name="Line 6"/>
            <p:cNvSpPr/>
            <p:nvPr/>
          </p:nvSpPr>
          <p:spPr>
            <a:xfrm rot="-2527042">
              <a:off x="699" y="693"/>
              <a:ext cx="0" cy="550"/>
            </a:xfrm>
            <a:prstGeom prst="line">
              <a:avLst/>
            </a:prstGeom>
            <a:ln w="76200" cap="flat" cmpd="sng">
              <a:solidFill>
                <a:srgbClr val="663300"/>
              </a:solidFill>
              <a:prstDash val="solid"/>
              <a:headEnd type="none" w="med" len="med"/>
              <a:tailEnd type="none" w="med" len="med"/>
            </a:ln>
          </p:spPr>
          <p:txBody>
            <a:bodyPr/>
            <a:lstStyle/>
            <a:p>
              <a:endParaRPr lang="zh-CN" altLang="en-US" sz="1060"/>
            </a:p>
          </p:txBody>
        </p:sp>
        <p:sp>
          <p:nvSpPr>
            <p:cNvPr id="23584" name="AutoShape 7"/>
            <p:cNvSpPr/>
            <p:nvPr/>
          </p:nvSpPr>
          <p:spPr>
            <a:xfrm rot="8022836">
              <a:off x="-64" y="242"/>
              <a:ext cx="705" cy="576"/>
            </a:xfrm>
            <a:prstGeom prst="triangle">
              <a:avLst>
                <a:gd name="adj" fmla="val 50000"/>
              </a:avLst>
            </a:prstGeom>
            <a:solidFill>
              <a:srgbClr val="00FF00"/>
            </a:solidFill>
            <a:ln w="9525">
              <a:noFill/>
              <a:miter/>
            </a:ln>
          </p:spPr>
          <p:txBody>
            <a:bodyPr wrap="none" anchor="ctr"/>
            <a:lstStyle/>
            <a:p>
              <a:pPr lvl="0" eaLnBrk="1" hangingPunct="1"/>
              <a:endParaRPr lang="zh-CN" altLang="en-US" sz="1060" dirty="0">
                <a:latin typeface="Times New Roman" panose="02020603050405020304" pitchFamily="18" charset="0"/>
                <a:ea typeface="华文中宋" pitchFamily="2" charset="-122"/>
              </a:endParaRPr>
            </a:p>
          </p:txBody>
        </p:sp>
        <p:sp>
          <p:nvSpPr>
            <p:cNvPr id="23585" name="Oval 8"/>
            <p:cNvSpPr/>
            <p:nvPr/>
          </p:nvSpPr>
          <p:spPr>
            <a:xfrm rot="-2527042">
              <a:off x="434" y="684"/>
              <a:ext cx="122" cy="116"/>
            </a:xfrm>
            <a:prstGeom prst="ellipse">
              <a:avLst/>
            </a:prstGeom>
            <a:solidFill>
              <a:srgbClr val="FFFF00"/>
            </a:solidFill>
            <a:ln w="9525">
              <a:noFill/>
            </a:ln>
          </p:spPr>
          <p:txBody>
            <a:bodyPr wrap="none" anchor="ctr"/>
            <a:lstStyle/>
            <a:p>
              <a:pPr lvl="0" eaLnBrk="1" hangingPunct="1"/>
              <a:endParaRPr lang="zh-CN" altLang="en-US" sz="1060" dirty="0">
                <a:latin typeface="Times New Roman" panose="02020603050405020304" pitchFamily="18" charset="0"/>
                <a:ea typeface="华文中宋" pitchFamily="2" charset="-122"/>
              </a:endParaRPr>
            </a:p>
          </p:txBody>
        </p:sp>
        <p:sp>
          <p:nvSpPr>
            <p:cNvPr id="23586" name="Text Box 9"/>
            <p:cNvSpPr txBox="1"/>
            <p:nvPr/>
          </p:nvSpPr>
          <p:spPr>
            <a:xfrm>
              <a:off x="39" y="319"/>
              <a:ext cx="460" cy="673"/>
            </a:xfrm>
            <a:prstGeom prst="rect">
              <a:avLst/>
            </a:prstGeom>
            <a:noFill/>
            <a:ln w="9525">
              <a:noFill/>
              <a:miter/>
            </a:ln>
          </p:spPr>
          <p:txBody>
            <a:bodyPr>
              <a:spAutoFit/>
            </a:bodyPr>
            <a:lstStyle/>
            <a:p>
              <a:pPr lvl="0" eaLnBrk="1" hangingPunct="1">
                <a:spcBef>
                  <a:spcPct val="50000"/>
                </a:spcBef>
              </a:pPr>
              <a:r>
                <a:rPr lang="en-US" altLang="zh-CN" sz="1880" b="1" dirty="0">
                  <a:latin typeface="Monotype Corsiva" pitchFamily="66" charset="0"/>
                  <a:ea typeface="华文中宋" pitchFamily="2" charset="-122"/>
                </a:rPr>
                <a:t>G’</a:t>
              </a:r>
              <a:r>
                <a:rPr lang="en-US" altLang="zh-CN" sz="1880" b="1" baseline="-25000" dirty="0">
                  <a:latin typeface="Monotype Corsiva" pitchFamily="66" charset="0"/>
                  <a:ea typeface="华文中宋" pitchFamily="2" charset="-122"/>
                </a:rPr>
                <a:t>1</a:t>
              </a:r>
              <a:endParaRPr lang="en-US" altLang="zh-CN" sz="1880" b="1" baseline="-25000" dirty="0">
                <a:latin typeface="Monotype Corsiva" pitchFamily="66" charset="0"/>
                <a:ea typeface="华文中宋" pitchFamily="2" charset="-122"/>
              </a:endParaRPr>
            </a:p>
          </p:txBody>
        </p:sp>
        <p:sp>
          <p:nvSpPr>
            <p:cNvPr id="23587" name="Line 10"/>
            <p:cNvSpPr/>
            <p:nvPr/>
          </p:nvSpPr>
          <p:spPr>
            <a:xfrm rot="102759">
              <a:off x="918" y="608"/>
              <a:ext cx="0" cy="550"/>
            </a:xfrm>
            <a:prstGeom prst="line">
              <a:avLst/>
            </a:prstGeom>
            <a:ln w="76200" cap="flat" cmpd="sng">
              <a:solidFill>
                <a:srgbClr val="663300"/>
              </a:solidFill>
              <a:prstDash val="solid"/>
              <a:headEnd type="none" w="med" len="med"/>
              <a:tailEnd type="none" w="med" len="med"/>
            </a:ln>
          </p:spPr>
          <p:txBody>
            <a:bodyPr/>
            <a:lstStyle/>
            <a:p>
              <a:endParaRPr lang="zh-CN" altLang="en-US" sz="1060"/>
            </a:p>
          </p:txBody>
        </p:sp>
        <p:sp>
          <p:nvSpPr>
            <p:cNvPr id="23588" name="AutoShape 11"/>
            <p:cNvSpPr/>
            <p:nvPr/>
          </p:nvSpPr>
          <p:spPr>
            <a:xfrm rot="10652637">
              <a:off x="568" y="0"/>
              <a:ext cx="706" cy="576"/>
            </a:xfrm>
            <a:prstGeom prst="triangle">
              <a:avLst>
                <a:gd name="adj" fmla="val 50000"/>
              </a:avLst>
            </a:prstGeom>
            <a:solidFill>
              <a:srgbClr val="00FF00"/>
            </a:solidFill>
            <a:ln w="9525">
              <a:noFill/>
              <a:miter/>
            </a:ln>
          </p:spPr>
          <p:txBody>
            <a:bodyPr wrap="none" anchor="ctr"/>
            <a:lstStyle/>
            <a:p>
              <a:pPr lvl="0" eaLnBrk="1" hangingPunct="1"/>
              <a:endParaRPr lang="zh-CN" altLang="en-US" sz="1060" dirty="0">
                <a:latin typeface="Times New Roman" panose="02020603050405020304" pitchFamily="18" charset="0"/>
                <a:ea typeface="华文中宋" pitchFamily="2" charset="-122"/>
              </a:endParaRPr>
            </a:p>
          </p:txBody>
        </p:sp>
        <p:sp>
          <p:nvSpPr>
            <p:cNvPr id="23589" name="Oval 12"/>
            <p:cNvSpPr/>
            <p:nvPr/>
          </p:nvSpPr>
          <p:spPr>
            <a:xfrm rot="102759">
              <a:off x="866" y="521"/>
              <a:ext cx="123" cy="116"/>
            </a:xfrm>
            <a:prstGeom prst="ellipse">
              <a:avLst/>
            </a:prstGeom>
            <a:solidFill>
              <a:srgbClr val="FFFF00"/>
            </a:solidFill>
            <a:ln w="9525">
              <a:noFill/>
            </a:ln>
          </p:spPr>
          <p:txBody>
            <a:bodyPr wrap="none" anchor="ctr"/>
            <a:lstStyle/>
            <a:p>
              <a:pPr lvl="0" eaLnBrk="1" hangingPunct="1"/>
              <a:endParaRPr lang="zh-CN" altLang="en-US" sz="1060" dirty="0">
                <a:latin typeface="Times New Roman" panose="02020603050405020304" pitchFamily="18" charset="0"/>
                <a:ea typeface="华文中宋" pitchFamily="2" charset="-122"/>
              </a:endParaRPr>
            </a:p>
          </p:txBody>
        </p:sp>
        <p:sp>
          <p:nvSpPr>
            <p:cNvPr id="23590" name="Line 13"/>
            <p:cNvSpPr/>
            <p:nvPr/>
          </p:nvSpPr>
          <p:spPr>
            <a:xfrm rot="4446006">
              <a:off x="1229" y="802"/>
              <a:ext cx="0" cy="583"/>
            </a:xfrm>
            <a:prstGeom prst="line">
              <a:avLst/>
            </a:prstGeom>
            <a:ln w="76200" cap="flat" cmpd="sng">
              <a:solidFill>
                <a:srgbClr val="663300"/>
              </a:solidFill>
              <a:prstDash val="solid"/>
              <a:headEnd type="none" w="med" len="med"/>
              <a:tailEnd type="none" w="med" len="med"/>
            </a:ln>
          </p:spPr>
          <p:txBody>
            <a:bodyPr/>
            <a:lstStyle/>
            <a:p>
              <a:endParaRPr lang="zh-CN" altLang="en-US" sz="1060"/>
            </a:p>
          </p:txBody>
        </p:sp>
        <p:sp>
          <p:nvSpPr>
            <p:cNvPr id="23591" name="AutoShape 14"/>
            <p:cNvSpPr/>
            <p:nvPr/>
          </p:nvSpPr>
          <p:spPr>
            <a:xfrm rot="-6604116">
              <a:off x="1506" y="609"/>
              <a:ext cx="666" cy="610"/>
            </a:xfrm>
            <a:prstGeom prst="triangle">
              <a:avLst>
                <a:gd name="adj" fmla="val 50000"/>
              </a:avLst>
            </a:prstGeom>
            <a:solidFill>
              <a:srgbClr val="00FF00"/>
            </a:solidFill>
            <a:ln w="9525">
              <a:noFill/>
              <a:miter/>
            </a:ln>
          </p:spPr>
          <p:txBody>
            <a:bodyPr wrap="none" anchor="ctr"/>
            <a:lstStyle/>
            <a:p>
              <a:pPr lvl="0" eaLnBrk="1" hangingPunct="1"/>
              <a:endParaRPr lang="zh-CN" altLang="en-US" sz="1060" dirty="0">
                <a:latin typeface="Times New Roman" panose="02020603050405020304" pitchFamily="18" charset="0"/>
                <a:ea typeface="华文中宋" pitchFamily="2" charset="-122"/>
              </a:endParaRPr>
            </a:p>
          </p:txBody>
        </p:sp>
        <p:sp>
          <p:nvSpPr>
            <p:cNvPr id="23592" name="Oval 15"/>
            <p:cNvSpPr/>
            <p:nvPr/>
          </p:nvSpPr>
          <p:spPr>
            <a:xfrm rot="4446006">
              <a:off x="1482" y="945"/>
              <a:ext cx="115" cy="123"/>
            </a:xfrm>
            <a:prstGeom prst="ellipse">
              <a:avLst/>
            </a:prstGeom>
            <a:solidFill>
              <a:srgbClr val="FFFF00"/>
            </a:solidFill>
            <a:ln w="9525">
              <a:noFill/>
            </a:ln>
          </p:spPr>
          <p:txBody>
            <a:bodyPr wrap="none" anchor="ctr"/>
            <a:lstStyle/>
            <a:p>
              <a:pPr lvl="0" eaLnBrk="1" hangingPunct="1"/>
              <a:endParaRPr lang="zh-CN" altLang="en-US" sz="1060" dirty="0">
                <a:latin typeface="Times New Roman" panose="02020603050405020304" pitchFamily="18" charset="0"/>
                <a:ea typeface="华文中宋" pitchFamily="2" charset="-122"/>
              </a:endParaRPr>
            </a:p>
          </p:txBody>
        </p:sp>
        <p:sp>
          <p:nvSpPr>
            <p:cNvPr id="23593" name="Text Box 16"/>
            <p:cNvSpPr txBox="1"/>
            <p:nvPr/>
          </p:nvSpPr>
          <p:spPr>
            <a:xfrm rot="2446579">
              <a:off x="1100" y="278"/>
              <a:ext cx="859" cy="482"/>
            </a:xfrm>
            <a:prstGeom prst="rect">
              <a:avLst/>
            </a:prstGeom>
            <a:noFill/>
            <a:ln w="9525">
              <a:noFill/>
              <a:miter/>
            </a:ln>
          </p:spPr>
          <p:txBody>
            <a:bodyPr>
              <a:spAutoFit/>
            </a:bodyPr>
            <a:lstStyle/>
            <a:p>
              <a:pPr lvl="0" eaLnBrk="1" hangingPunct="1">
                <a:spcBef>
                  <a:spcPct val="50000"/>
                </a:spcBef>
              </a:pPr>
              <a:r>
                <a:rPr lang="zh-CN" altLang="zh-CN" sz="2350" b="1" dirty="0">
                  <a:latin typeface="Times New Roman" panose="02020603050405020304" pitchFamily="18" charset="0"/>
                  <a:ea typeface="华文中宋" pitchFamily="2" charset="-122"/>
                </a:rPr>
                <a:t>……</a:t>
              </a:r>
              <a:endParaRPr lang="zh-CN" altLang="zh-CN" sz="2350" b="1" dirty="0">
                <a:latin typeface="Times New Roman" panose="02020603050405020304" pitchFamily="18" charset="0"/>
                <a:ea typeface="华文中宋" pitchFamily="2" charset="-122"/>
              </a:endParaRPr>
            </a:p>
          </p:txBody>
        </p:sp>
        <p:sp>
          <p:nvSpPr>
            <p:cNvPr id="23594" name="Text Box 17"/>
            <p:cNvSpPr txBox="1"/>
            <p:nvPr/>
          </p:nvSpPr>
          <p:spPr>
            <a:xfrm>
              <a:off x="711" y="0"/>
              <a:ext cx="460" cy="673"/>
            </a:xfrm>
            <a:prstGeom prst="rect">
              <a:avLst/>
            </a:prstGeom>
            <a:noFill/>
            <a:ln w="9525">
              <a:noFill/>
              <a:miter/>
            </a:ln>
          </p:spPr>
          <p:txBody>
            <a:bodyPr>
              <a:spAutoFit/>
            </a:bodyPr>
            <a:lstStyle/>
            <a:p>
              <a:pPr lvl="0" eaLnBrk="1" hangingPunct="1">
                <a:spcBef>
                  <a:spcPct val="50000"/>
                </a:spcBef>
              </a:pPr>
              <a:r>
                <a:rPr lang="en-US" altLang="zh-CN" sz="1880" b="1" dirty="0">
                  <a:latin typeface="Monotype Corsiva" pitchFamily="66" charset="0"/>
                  <a:ea typeface="华文中宋" pitchFamily="2" charset="-122"/>
                </a:rPr>
                <a:t>G’</a:t>
              </a:r>
              <a:r>
                <a:rPr lang="en-US" altLang="zh-CN" sz="1880" b="1" baseline="-25000" dirty="0">
                  <a:latin typeface="Monotype Corsiva" pitchFamily="66" charset="0"/>
                  <a:ea typeface="华文中宋" pitchFamily="2" charset="-122"/>
                </a:rPr>
                <a:t>2</a:t>
              </a:r>
              <a:endParaRPr lang="en-US" altLang="zh-CN" sz="1880" b="1" baseline="-25000" dirty="0">
                <a:latin typeface="Monotype Corsiva" pitchFamily="66" charset="0"/>
                <a:ea typeface="华文中宋" pitchFamily="2" charset="-122"/>
              </a:endParaRPr>
            </a:p>
          </p:txBody>
        </p:sp>
        <p:sp>
          <p:nvSpPr>
            <p:cNvPr id="23595" name="Text Box 18"/>
            <p:cNvSpPr txBox="1"/>
            <p:nvPr/>
          </p:nvSpPr>
          <p:spPr>
            <a:xfrm>
              <a:off x="1671" y="720"/>
              <a:ext cx="460" cy="673"/>
            </a:xfrm>
            <a:prstGeom prst="rect">
              <a:avLst/>
            </a:prstGeom>
            <a:noFill/>
            <a:ln w="9525">
              <a:noFill/>
              <a:miter/>
            </a:ln>
          </p:spPr>
          <p:txBody>
            <a:bodyPr>
              <a:spAutoFit/>
            </a:bodyPr>
            <a:lstStyle/>
            <a:p>
              <a:pPr lvl="0" eaLnBrk="1" hangingPunct="1">
                <a:spcBef>
                  <a:spcPct val="50000"/>
                </a:spcBef>
              </a:pPr>
              <a:r>
                <a:rPr lang="en-US" altLang="zh-CN" sz="1880" b="1" dirty="0">
                  <a:latin typeface="Monotype Corsiva" pitchFamily="66" charset="0"/>
                  <a:ea typeface="华文中宋" pitchFamily="2" charset="-122"/>
                </a:rPr>
                <a:t>G’</a:t>
              </a:r>
              <a:r>
                <a:rPr lang="en-US" altLang="zh-CN" sz="1880" b="1" baseline="-25000" dirty="0">
                  <a:latin typeface="Monotype Corsiva" pitchFamily="66" charset="0"/>
                  <a:ea typeface="华文中宋" pitchFamily="2" charset="-122"/>
                </a:rPr>
                <a:t>T</a:t>
              </a:r>
              <a:endParaRPr lang="en-US" altLang="zh-CN" sz="1880" b="1" baseline="-25000" dirty="0">
                <a:latin typeface="Monotype Corsiva" pitchFamily="66" charset="0"/>
                <a:ea typeface="华文中宋" pitchFamily="2" charset="-122"/>
              </a:endParaRPr>
            </a:p>
          </p:txBody>
        </p:sp>
      </p:grpSp>
      <p:sp>
        <p:nvSpPr>
          <p:cNvPr id="23571" name="Line 19"/>
          <p:cNvSpPr/>
          <p:nvPr/>
        </p:nvSpPr>
        <p:spPr>
          <a:xfrm>
            <a:off x="3066984" y="3736276"/>
            <a:ext cx="985496" cy="0"/>
          </a:xfrm>
          <a:prstGeom prst="line">
            <a:avLst/>
          </a:prstGeom>
          <a:ln w="101600" cap="flat" cmpd="sng">
            <a:solidFill>
              <a:srgbClr val="FF0000"/>
            </a:solidFill>
            <a:prstDash val="solid"/>
            <a:headEnd type="none" w="med" len="med"/>
            <a:tailEnd type="triangle" w="med" len="med"/>
          </a:ln>
        </p:spPr>
        <p:txBody>
          <a:bodyPr/>
          <a:lstStyle/>
          <a:p>
            <a:endParaRPr lang="zh-CN" altLang="en-US" sz="1060"/>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3571"/>
                                        </p:tgtEl>
                                        <p:attrNameLst>
                                          <p:attrName>style.visibility</p:attrName>
                                        </p:attrNameLst>
                                      </p:cBhvr>
                                      <p:to>
                                        <p:strVal val="visible"/>
                                      </p:to>
                                    </p:set>
                                    <p:anim calcmode="lin" valueType="num">
                                      <p:cBhvr additive="base">
                                        <p:cTn id="17" dur="500" fill="hold"/>
                                        <p:tgtEl>
                                          <p:spTgt spid="23571"/>
                                        </p:tgtEl>
                                        <p:attrNameLst>
                                          <p:attrName>ppt_x</p:attrName>
                                        </p:attrNameLst>
                                      </p:cBhvr>
                                      <p:tavLst>
                                        <p:tav tm="0">
                                          <p:val>
                                            <p:strVal val="0-#ppt_w/2"/>
                                          </p:val>
                                        </p:tav>
                                        <p:tav tm="100000">
                                          <p:val>
                                            <p:strVal val="#ppt_x"/>
                                          </p:val>
                                        </p:tav>
                                      </p:tavLst>
                                    </p:anim>
                                    <p:anim calcmode="lin" valueType="num">
                                      <p:cBhvr additive="base">
                                        <p:cTn id="18" dur="500" fill="hold"/>
                                        <p:tgtEl>
                                          <p:spTgt spid="235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树形删边游戏</a:t>
            </a:r>
            <a:endParaRPr lang="zh-CN" altLang="en-US"/>
          </a:p>
        </p:txBody>
      </p:sp>
      <p:sp>
        <p:nvSpPr>
          <p:cNvPr id="3" name="内容占位符 2"/>
          <p:cNvSpPr>
            <a:spLocks noGrp="1"/>
          </p:cNvSpPr>
          <p:nvPr>
            <p:ph idx="1"/>
          </p:nvPr>
        </p:nvSpPr>
        <p:spPr/>
        <p:txBody>
          <a:bodyPr>
            <a:normAutofit fontScale="70000"/>
          </a:bodyPr>
          <a:lstStyle/>
          <a:p>
            <a:r>
              <a:rPr lang="zh-CN" altLang="en-US"/>
              <a:t>ChristmasGame(</a:t>
            </a:r>
            <a:r>
              <a:rPr lang="en-US" altLang="zh-CN"/>
              <a:t>poj</a:t>
            </a:r>
            <a:r>
              <a:rPr lang="zh-CN" altLang="en-US"/>
              <a:t>3710)</a:t>
            </a:r>
            <a:endParaRPr lang="zh-CN" altLang="en-US"/>
          </a:p>
          <a:p>
            <a:r>
              <a:rPr lang="zh-CN" altLang="en-US"/>
              <a:t>题目大意：</a:t>
            </a:r>
            <a:endParaRPr lang="zh-CN" altLang="en-US"/>
          </a:p>
          <a:p>
            <a:r>
              <a:rPr lang="zh-CN" altLang="en-US"/>
              <a:t>有N个局部联通的图。</a:t>
            </a:r>
            <a:endParaRPr lang="zh-CN" altLang="en-US"/>
          </a:p>
          <a:p>
            <a:r>
              <a:rPr lang="zh-CN" altLang="en-US"/>
              <a:t>Harry和Sally轮流从图中删边，删去一条边后，不与根节点相</a:t>
            </a:r>
            <a:endParaRPr lang="zh-CN" altLang="en-US"/>
          </a:p>
          <a:p>
            <a:r>
              <a:rPr lang="zh-CN" altLang="en-US"/>
              <a:t>连的部分将被移走。Sally为先手。</a:t>
            </a:r>
            <a:endParaRPr lang="zh-CN" altLang="en-US"/>
          </a:p>
          <a:p>
            <a:r>
              <a:rPr lang="zh-CN" altLang="en-US"/>
              <a:t>图是通过从基础树中加一些边得到的。</a:t>
            </a:r>
            <a:endParaRPr lang="zh-CN" altLang="en-US"/>
          </a:p>
          <a:p>
            <a:r>
              <a:rPr lang="zh-CN" altLang="en-US"/>
              <a:t>所有形成的环保证不共用边，且只与基础树有一个公共点。</a:t>
            </a:r>
            <a:endParaRPr lang="zh-CN" altLang="en-US"/>
          </a:p>
          <a:p>
            <a:r>
              <a:rPr lang="zh-CN" altLang="en-US"/>
              <a:t>谁无路可走谁输。</a:t>
            </a:r>
            <a:endParaRPr lang="zh-CN" altLang="en-US"/>
          </a:p>
        </p:txBody>
      </p:sp>
      <p:grpSp>
        <p:nvGrpSpPr>
          <p:cNvPr id="4" name="Group 7"/>
          <p:cNvGrpSpPr/>
          <p:nvPr/>
        </p:nvGrpSpPr>
        <p:grpSpPr>
          <a:xfrm>
            <a:off x="4511512" y="130588"/>
            <a:ext cx="1261360" cy="1245682"/>
            <a:chOff x="0" y="0"/>
            <a:chExt cx="7314" cy="7426"/>
          </a:xfrm>
        </p:grpSpPr>
        <p:sp>
          <p:nvSpPr>
            <p:cNvPr id="25611" name="Rectangle 8"/>
            <p:cNvSpPr/>
            <p:nvPr/>
          </p:nvSpPr>
          <p:spPr>
            <a:xfrm>
              <a:off x="0" y="0"/>
              <a:ext cx="7315" cy="7427"/>
            </a:xfrm>
            <a:prstGeom prst="rect">
              <a:avLst/>
            </a:prstGeom>
            <a:solidFill>
              <a:schemeClr val="accent1"/>
            </a:solidFill>
            <a:ln w="9525">
              <a:noFill/>
              <a:miter/>
            </a:ln>
          </p:spPr>
          <p:txBody>
            <a:bodyPr anchor="ctr"/>
            <a:lstStyle/>
            <a:p>
              <a:pPr lvl="0" eaLnBrk="1" hangingPunct="1"/>
              <a:endParaRPr lang="zh-CN" altLang="en-US" sz="1060" dirty="0">
                <a:latin typeface="Times New Roman" panose="02020603050405020304" pitchFamily="18" charset="0"/>
                <a:ea typeface="华文中宋" pitchFamily="2" charset="-122"/>
              </a:endParaRPr>
            </a:p>
          </p:txBody>
        </p:sp>
        <p:grpSp>
          <p:nvGrpSpPr>
            <p:cNvPr id="25612" name="Group 9"/>
            <p:cNvGrpSpPr/>
            <p:nvPr/>
          </p:nvGrpSpPr>
          <p:grpSpPr>
            <a:xfrm>
              <a:off x="174" y="311"/>
              <a:ext cx="7067" cy="6857"/>
              <a:chOff x="0" y="0"/>
              <a:chExt cx="2827" cy="2743"/>
            </a:xfrm>
          </p:grpSpPr>
          <p:sp>
            <p:nvSpPr>
              <p:cNvPr id="25613" name="Oval 10"/>
              <p:cNvSpPr/>
              <p:nvPr/>
            </p:nvSpPr>
            <p:spPr>
              <a:xfrm>
                <a:off x="1523" y="2584"/>
                <a:ext cx="159" cy="159"/>
              </a:xfrm>
              <a:prstGeom prst="ellipse">
                <a:avLst/>
              </a:prstGeom>
              <a:solidFill>
                <a:srgbClr val="FF0000"/>
              </a:solidFill>
              <a:ln w="9525">
                <a:noFill/>
              </a:ln>
            </p:spPr>
            <p:txBody>
              <a:bodyPr/>
              <a:lstStyle/>
              <a:p>
                <a:pPr lvl="0" eaLnBrk="1" hangingPunct="1"/>
                <a:endParaRPr lang="zh-CN" altLang="en-US" sz="1060" dirty="0">
                  <a:latin typeface="Times New Roman" panose="02020603050405020304" pitchFamily="18" charset="0"/>
                  <a:ea typeface="华文中宋" pitchFamily="2" charset="-122"/>
                </a:endParaRPr>
              </a:p>
            </p:txBody>
          </p:sp>
          <p:sp>
            <p:nvSpPr>
              <p:cNvPr id="25614" name="Line 11"/>
              <p:cNvSpPr/>
              <p:nvPr/>
            </p:nvSpPr>
            <p:spPr>
              <a:xfrm>
                <a:off x="1602" y="2149"/>
                <a:ext cx="1" cy="454"/>
              </a:xfrm>
              <a:prstGeom prst="line">
                <a:avLst/>
              </a:prstGeom>
              <a:ln w="61913" cap="flat" cmpd="sng">
                <a:solidFill>
                  <a:srgbClr val="663300"/>
                </a:solidFill>
                <a:prstDash val="solid"/>
                <a:headEnd type="none" w="med" len="med"/>
                <a:tailEnd type="none" w="med" len="med"/>
              </a:ln>
            </p:spPr>
            <p:txBody>
              <a:bodyPr/>
              <a:lstStyle/>
              <a:p>
                <a:endParaRPr lang="zh-CN" altLang="en-US" sz="1060"/>
              </a:p>
            </p:txBody>
          </p:sp>
          <p:sp>
            <p:nvSpPr>
              <p:cNvPr id="25615" name="Line 12"/>
              <p:cNvSpPr/>
              <p:nvPr/>
            </p:nvSpPr>
            <p:spPr>
              <a:xfrm>
                <a:off x="1308" y="1526"/>
                <a:ext cx="275" cy="513"/>
              </a:xfrm>
              <a:prstGeom prst="line">
                <a:avLst/>
              </a:prstGeom>
              <a:ln w="61913" cap="flat" cmpd="sng">
                <a:solidFill>
                  <a:srgbClr val="663300"/>
                </a:solidFill>
                <a:prstDash val="solid"/>
                <a:headEnd type="none" w="med" len="med"/>
                <a:tailEnd type="none" w="med" len="med"/>
              </a:ln>
            </p:spPr>
            <p:txBody>
              <a:bodyPr/>
              <a:lstStyle/>
              <a:p>
                <a:endParaRPr lang="zh-CN" altLang="en-US" sz="1060"/>
              </a:p>
            </p:txBody>
          </p:sp>
          <p:sp>
            <p:nvSpPr>
              <p:cNvPr id="25616" name="Line 13"/>
              <p:cNvSpPr/>
              <p:nvPr/>
            </p:nvSpPr>
            <p:spPr>
              <a:xfrm>
                <a:off x="1003" y="1815"/>
                <a:ext cx="568" cy="275"/>
              </a:xfrm>
              <a:prstGeom prst="line">
                <a:avLst/>
              </a:prstGeom>
              <a:ln w="61913" cap="flat" cmpd="sng">
                <a:solidFill>
                  <a:srgbClr val="663300"/>
                </a:solidFill>
                <a:prstDash val="solid"/>
                <a:headEnd type="none" w="med" len="med"/>
                <a:tailEnd type="none" w="med" len="med"/>
              </a:ln>
            </p:spPr>
            <p:txBody>
              <a:bodyPr/>
              <a:lstStyle/>
              <a:p>
                <a:endParaRPr lang="zh-CN" altLang="en-US" sz="1060"/>
              </a:p>
            </p:txBody>
          </p:sp>
          <p:sp>
            <p:nvSpPr>
              <p:cNvPr id="25617" name="Line 14"/>
              <p:cNvSpPr/>
              <p:nvPr/>
            </p:nvSpPr>
            <p:spPr>
              <a:xfrm flipV="1">
                <a:off x="1632" y="1858"/>
                <a:ext cx="600" cy="204"/>
              </a:xfrm>
              <a:prstGeom prst="line">
                <a:avLst/>
              </a:prstGeom>
              <a:ln w="61913" cap="flat" cmpd="sng">
                <a:solidFill>
                  <a:srgbClr val="663300"/>
                </a:solidFill>
                <a:prstDash val="solid"/>
                <a:headEnd type="none" w="med" len="med"/>
                <a:tailEnd type="none" w="med" len="med"/>
              </a:ln>
            </p:spPr>
            <p:txBody>
              <a:bodyPr/>
              <a:lstStyle/>
              <a:p>
                <a:endParaRPr lang="zh-CN" altLang="en-US" sz="1060"/>
              </a:p>
            </p:txBody>
          </p:sp>
          <p:grpSp>
            <p:nvGrpSpPr>
              <p:cNvPr id="25618" name="Group 15"/>
              <p:cNvGrpSpPr/>
              <p:nvPr/>
            </p:nvGrpSpPr>
            <p:grpSpPr>
              <a:xfrm rot="-875926">
                <a:off x="0" y="1280"/>
                <a:ext cx="1056" cy="1281"/>
                <a:chOff x="0" y="0"/>
                <a:chExt cx="730" cy="1185"/>
              </a:xfrm>
            </p:grpSpPr>
            <p:sp>
              <p:nvSpPr>
                <p:cNvPr id="25637" name="Line 16"/>
                <p:cNvSpPr/>
                <p:nvPr/>
              </p:nvSpPr>
              <p:spPr>
                <a:xfrm>
                  <a:off x="577" y="116"/>
                  <a:ext cx="88" cy="455"/>
                </a:xfrm>
                <a:prstGeom prst="line">
                  <a:avLst/>
                </a:prstGeom>
                <a:ln w="61913" cap="flat" cmpd="sng">
                  <a:solidFill>
                    <a:srgbClr val="FF9900"/>
                  </a:solidFill>
                  <a:prstDash val="solid"/>
                  <a:headEnd type="none" w="med" len="med"/>
                  <a:tailEnd type="none" w="med" len="med"/>
                </a:ln>
              </p:spPr>
              <p:txBody>
                <a:bodyPr/>
                <a:lstStyle/>
                <a:p>
                  <a:endParaRPr lang="zh-CN" altLang="en-US" sz="1060"/>
                </a:p>
              </p:txBody>
            </p:sp>
            <p:sp>
              <p:nvSpPr>
                <p:cNvPr id="25638" name="Oval 17"/>
                <p:cNvSpPr/>
                <p:nvPr/>
              </p:nvSpPr>
              <p:spPr>
                <a:xfrm>
                  <a:off x="518" y="0"/>
                  <a:ext cx="94" cy="140"/>
                </a:xfrm>
                <a:prstGeom prst="ellipse">
                  <a:avLst/>
                </a:prstGeom>
                <a:solidFill>
                  <a:srgbClr val="3366FF"/>
                </a:solidFill>
                <a:ln w="9525">
                  <a:noFill/>
                </a:ln>
              </p:spPr>
              <p:txBody>
                <a:bodyPr/>
                <a:lstStyle/>
                <a:p>
                  <a:pPr lvl="0" eaLnBrk="1" hangingPunct="1"/>
                  <a:endParaRPr lang="zh-CN" altLang="en-US" sz="1060" dirty="0">
                    <a:latin typeface="Times New Roman" panose="02020603050405020304" pitchFamily="18" charset="0"/>
                    <a:ea typeface="华文中宋" pitchFamily="2" charset="-122"/>
                  </a:endParaRPr>
                </a:p>
              </p:txBody>
            </p:sp>
            <p:sp>
              <p:nvSpPr>
                <p:cNvPr id="25639" name="Line 18"/>
                <p:cNvSpPr/>
                <p:nvPr/>
              </p:nvSpPr>
              <p:spPr>
                <a:xfrm flipV="1">
                  <a:off x="233" y="72"/>
                  <a:ext cx="304" cy="12"/>
                </a:xfrm>
                <a:prstGeom prst="line">
                  <a:avLst/>
                </a:prstGeom>
                <a:ln w="61913" cap="flat" cmpd="sng">
                  <a:solidFill>
                    <a:srgbClr val="FF9900"/>
                  </a:solidFill>
                  <a:prstDash val="solid"/>
                  <a:headEnd type="none" w="med" len="med"/>
                  <a:tailEnd type="none" w="med" len="med"/>
                </a:ln>
              </p:spPr>
              <p:txBody>
                <a:bodyPr/>
                <a:lstStyle/>
                <a:p>
                  <a:endParaRPr lang="zh-CN" altLang="en-US" sz="1060"/>
                </a:p>
              </p:txBody>
            </p:sp>
            <p:sp>
              <p:nvSpPr>
                <p:cNvPr id="25640" name="Line 19"/>
                <p:cNvSpPr/>
                <p:nvPr/>
              </p:nvSpPr>
              <p:spPr>
                <a:xfrm flipV="1">
                  <a:off x="65" y="122"/>
                  <a:ext cx="118" cy="455"/>
                </a:xfrm>
                <a:prstGeom prst="line">
                  <a:avLst/>
                </a:prstGeom>
                <a:ln w="61913" cap="flat" cmpd="sng">
                  <a:solidFill>
                    <a:srgbClr val="FF9900"/>
                  </a:solidFill>
                  <a:prstDash val="solid"/>
                  <a:headEnd type="none" w="med" len="med"/>
                  <a:tailEnd type="none" w="med" len="med"/>
                </a:ln>
              </p:spPr>
              <p:txBody>
                <a:bodyPr/>
                <a:lstStyle/>
                <a:p>
                  <a:endParaRPr lang="zh-CN" altLang="en-US" sz="1060"/>
                </a:p>
              </p:txBody>
            </p:sp>
            <p:sp>
              <p:nvSpPr>
                <p:cNvPr id="25641" name="Line 20"/>
                <p:cNvSpPr/>
                <p:nvPr/>
              </p:nvSpPr>
              <p:spPr>
                <a:xfrm flipH="1" flipV="1">
                  <a:off x="46" y="658"/>
                  <a:ext cx="354" cy="460"/>
                </a:xfrm>
                <a:prstGeom prst="line">
                  <a:avLst/>
                </a:prstGeom>
                <a:ln w="61913" cap="flat" cmpd="sng">
                  <a:solidFill>
                    <a:srgbClr val="FF9900"/>
                  </a:solidFill>
                  <a:prstDash val="solid"/>
                  <a:headEnd type="none" w="med" len="med"/>
                  <a:tailEnd type="none" w="med" len="med"/>
                </a:ln>
              </p:spPr>
              <p:txBody>
                <a:bodyPr/>
                <a:lstStyle/>
                <a:p>
                  <a:endParaRPr lang="zh-CN" altLang="en-US" sz="1060"/>
                </a:p>
              </p:txBody>
            </p:sp>
            <p:sp>
              <p:nvSpPr>
                <p:cNvPr id="25642" name="Oval 21"/>
                <p:cNvSpPr/>
                <p:nvPr/>
              </p:nvSpPr>
              <p:spPr>
                <a:xfrm>
                  <a:off x="0" y="547"/>
                  <a:ext cx="95" cy="141"/>
                </a:xfrm>
                <a:prstGeom prst="ellipse">
                  <a:avLst/>
                </a:prstGeom>
                <a:solidFill>
                  <a:srgbClr val="3366FF"/>
                </a:solidFill>
                <a:ln w="9525">
                  <a:noFill/>
                </a:ln>
              </p:spPr>
              <p:txBody>
                <a:bodyPr/>
                <a:lstStyle/>
                <a:p>
                  <a:pPr lvl="0" eaLnBrk="1" hangingPunct="1"/>
                  <a:endParaRPr lang="zh-CN" altLang="en-US" sz="1060" dirty="0">
                    <a:latin typeface="Times New Roman" panose="02020603050405020304" pitchFamily="18" charset="0"/>
                    <a:ea typeface="华文中宋" pitchFamily="2" charset="-122"/>
                  </a:endParaRPr>
                </a:p>
              </p:txBody>
            </p:sp>
            <p:sp>
              <p:nvSpPr>
                <p:cNvPr id="25643" name="Oval 22"/>
                <p:cNvSpPr/>
                <p:nvPr/>
              </p:nvSpPr>
              <p:spPr>
                <a:xfrm>
                  <a:off x="158" y="14"/>
                  <a:ext cx="94" cy="140"/>
                </a:xfrm>
                <a:prstGeom prst="ellipse">
                  <a:avLst/>
                </a:prstGeom>
                <a:solidFill>
                  <a:srgbClr val="3366FF"/>
                </a:solidFill>
                <a:ln w="9525">
                  <a:noFill/>
                </a:ln>
              </p:spPr>
              <p:txBody>
                <a:bodyPr/>
                <a:lstStyle/>
                <a:p>
                  <a:pPr lvl="0" eaLnBrk="1" hangingPunct="1"/>
                  <a:endParaRPr lang="zh-CN" altLang="en-US" sz="1060" dirty="0">
                    <a:latin typeface="Times New Roman" panose="02020603050405020304" pitchFamily="18" charset="0"/>
                    <a:ea typeface="华文中宋" pitchFamily="2" charset="-122"/>
                  </a:endParaRPr>
                </a:p>
              </p:txBody>
            </p:sp>
            <p:sp>
              <p:nvSpPr>
                <p:cNvPr id="25644" name="Line 23"/>
                <p:cNvSpPr/>
                <p:nvPr/>
              </p:nvSpPr>
              <p:spPr>
                <a:xfrm flipH="1">
                  <a:off x="410" y="649"/>
                  <a:ext cx="246" cy="472"/>
                </a:xfrm>
                <a:prstGeom prst="line">
                  <a:avLst/>
                </a:prstGeom>
                <a:ln w="61913" cap="flat" cmpd="sng">
                  <a:solidFill>
                    <a:srgbClr val="FF9900"/>
                  </a:solidFill>
                  <a:prstDash val="solid"/>
                  <a:headEnd type="none" w="med" len="med"/>
                  <a:tailEnd type="none" w="med" len="med"/>
                </a:ln>
              </p:spPr>
              <p:txBody>
                <a:bodyPr/>
                <a:lstStyle/>
                <a:p>
                  <a:endParaRPr lang="zh-CN" altLang="en-US" sz="1060"/>
                </a:p>
              </p:txBody>
            </p:sp>
            <p:sp>
              <p:nvSpPr>
                <p:cNvPr id="25645" name="Oval 24"/>
                <p:cNvSpPr/>
                <p:nvPr/>
              </p:nvSpPr>
              <p:spPr>
                <a:xfrm>
                  <a:off x="351" y="1045"/>
                  <a:ext cx="94" cy="140"/>
                </a:xfrm>
                <a:prstGeom prst="ellipse">
                  <a:avLst/>
                </a:prstGeom>
                <a:solidFill>
                  <a:srgbClr val="3366FF"/>
                </a:solidFill>
                <a:ln w="9525">
                  <a:noFill/>
                </a:ln>
              </p:spPr>
              <p:txBody>
                <a:bodyPr/>
                <a:lstStyle/>
                <a:p>
                  <a:pPr lvl="0" eaLnBrk="1" hangingPunct="1"/>
                  <a:endParaRPr lang="zh-CN" altLang="en-US" sz="1060" dirty="0">
                    <a:latin typeface="Times New Roman" panose="02020603050405020304" pitchFamily="18" charset="0"/>
                    <a:ea typeface="华文中宋" pitchFamily="2" charset="-122"/>
                  </a:endParaRPr>
                </a:p>
              </p:txBody>
            </p:sp>
            <p:sp>
              <p:nvSpPr>
                <p:cNvPr id="25646" name="Oval 25"/>
                <p:cNvSpPr/>
                <p:nvPr/>
              </p:nvSpPr>
              <p:spPr>
                <a:xfrm>
                  <a:off x="636" y="556"/>
                  <a:ext cx="94" cy="140"/>
                </a:xfrm>
                <a:prstGeom prst="ellipse">
                  <a:avLst/>
                </a:prstGeom>
                <a:solidFill>
                  <a:srgbClr val="FF0000"/>
                </a:solidFill>
                <a:ln w="9525">
                  <a:noFill/>
                </a:ln>
              </p:spPr>
              <p:txBody>
                <a:bodyPr/>
                <a:lstStyle/>
                <a:p>
                  <a:pPr lvl="0" eaLnBrk="1" hangingPunct="1"/>
                  <a:endParaRPr lang="zh-CN" altLang="en-US" sz="1060" dirty="0">
                    <a:latin typeface="Times New Roman" panose="02020603050405020304" pitchFamily="18" charset="0"/>
                    <a:ea typeface="华文中宋" pitchFamily="2" charset="-122"/>
                  </a:endParaRPr>
                </a:p>
              </p:txBody>
            </p:sp>
          </p:grpSp>
          <p:sp>
            <p:nvSpPr>
              <p:cNvPr id="25619" name="未知"/>
              <p:cNvSpPr/>
              <p:nvPr/>
            </p:nvSpPr>
            <p:spPr>
              <a:xfrm>
                <a:off x="2232" y="1223"/>
                <a:ext cx="472" cy="621"/>
              </a:xfrm>
              <a:custGeom>
                <a:avLst/>
                <a:gdLst>
                  <a:gd name="txL" fmla="*/ 0 w 472"/>
                  <a:gd name="txT" fmla="*/ 0 h 621"/>
                  <a:gd name="txR" fmla="*/ 472 w 472"/>
                  <a:gd name="txB" fmla="*/ 621 h 621"/>
                </a:gdLst>
                <a:ahLst/>
                <a:cxnLst>
                  <a:cxn ang="0">
                    <a:pos x="0" y="621"/>
                  </a:cxn>
                  <a:cxn ang="0">
                    <a:pos x="472" y="0"/>
                  </a:cxn>
                </a:cxnLst>
                <a:rect l="txL" t="txT" r="txR" b="txB"/>
                <a:pathLst>
                  <a:path w="472" h="621">
                    <a:moveTo>
                      <a:pt x="0" y="621"/>
                    </a:moveTo>
                    <a:cubicBezTo>
                      <a:pt x="232" y="621"/>
                      <a:pt x="430" y="360"/>
                      <a:pt x="472" y="0"/>
                    </a:cubicBezTo>
                  </a:path>
                </a:pathLst>
              </a:custGeom>
              <a:noFill/>
              <a:ln w="61913" cap="flat" cmpd="sng">
                <a:solidFill>
                  <a:srgbClr val="FF9900"/>
                </a:solidFill>
                <a:prstDash val="solid"/>
                <a:round/>
                <a:headEnd type="none" w="med" len="med"/>
                <a:tailEnd type="none" w="med" len="med"/>
              </a:ln>
            </p:spPr>
            <p:txBody>
              <a:bodyPr/>
              <a:lstStyle/>
              <a:p>
                <a:pPr lvl="0" eaLnBrk="1" hangingPunct="1"/>
                <a:endParaRPr lang="zh-CN" altLang="en-US" sz="1060" dirty="0">
                  <a:latin typeface="Times New Roman" panose="02020603050405020304" pitchFamily="18" charset="0"/>
                  <a:ea typeface="华文中宋" pitchFamily="2" charset="-122"/>
                </a:endParaRPr>
              </a:p>
            </p:txBody>
          </p:sp>
          <p:sp>
            <p:nvSpPr>
              <p:cNvPr id="25620" name="未知"/>
              <p:cNvSpPr/>
              <p:nvPr/>
            </p:nvSpPr>
            <p:spPr>
              <a:xfrm>
                <a:off x="2232" y="1215"/>
                <a:ext cx="472" cy="563"/>
              </a:xfrm>
              <a:custGeom>
                <a:avLst/>
                <a:gdLst>
                  <a:gd name="txL" fmla="*/ 0 w 472"/>
                  <a:gd name="txT" fmla="*/ 0 h 563"/>
                  <a:gd name="txR" fmla="*/ 472 w 472"/>
                  <a:gd name="txB" fmla="*/ 563 h 563"/>
                </a:gdLst>
                <a:ahLst/>
                <a:cxnLst>
                  <a:cxn ang="0">
                    <a:pos x="472" y="22"/>
                  </a:cxn>
                  <a:cxn ang="0">
                    <a:pos x="376" y="0"/>
                  </a:cxn>
                  <a:cxn ang="0">
                    <a:pos x="0" y="563"/>
                  </a:cxn>
                </a:cxnLst>
                <a:rect l="txL" t="txT" r="txR" b="txB"/>
                <a:pathLst>
                  <a:path w="472" h="563">
                    <a:moveTo>
                      <a:pt x="472" y="22"/>
                    </a:moveTo>
                    <a:cubicBezTo>
                      <a:pt x="441" y="7"/>
                      <a:pt x="409" y="0"/>
                      <a:pt x="376" y="0"/>
                    </a:cubicBezTo>
                    <a:cubicBezTo>
                      <a:pt x="192" y="0"/>
                      <a:pt x="33" y="237"/>
                      <a:pt x="0" y="563"/>
                    </a:cubicBezTo>
                  </a:path>
                </a:pathLst>
              </a:custGeom>
              <a:noFill/>
              <a:ln w="61913" cap="flat" cmpd="sng">
                <a:solidFill>
                  <a:srgbClr val="FF9900"/>
                </a:solidFill>
                <a:prstDash val="solid"/>
                <a:round/>
                <a:headEnd type="none" w="med" len="med"/>
                <a:tailEnd type="none" w="med" len="med"/>
              </a:ln>
            </p:spPr>
            <p:txBody>
              <a:bodyPr/>
              <a:lstStyle/>
              <a:p>
                <a:pPr lvl="0" eaLnBrk="1" hangingPunct="1"/>
                <a:endParaRPr lang="zh-CN" altLang="en-US" sz="1060" dirty="0">
                  <a:latin typeface="Times New Roman" panose="02020603050405020304" pitchFamily="18" charset="0"/>
                  <a:ea typeface="华文中宋" pitchFamily="2" charset="-122"/>
                </a:endParaRPr>
              </a:p>
            </p:txBody>
          </p:sp>
          <p:sp>
            <p:nvSpPr>
              <p:cNvPr id="25621" name="Oval 28"/>
              <p:cNvSpPr/>
              <p:nvPr/>
            </p:nvSpPr>
            <p:spPr>
              <a:xfrm>
                <a:off x="2186" y="1762"/>
                <a:ext cx="159" cy="159"/>
              </a:xfrm>
              <a:prstGeom prst="ellipse">
                <a:avLst/>
              </a:prstGeom>
              <a:solidFill>
                <a:srgbClr val="FF0000"/>
              </a:solidFill>
              <a:ln w="9525">
                <a:noFill/>
              </a:ln>
            </p:spPr>
            <p:txBody>
              <a:bodyPr/>
              <a:lstStyle/>
              <a:p>
                <a:pPr lvl="0" eaLnBrk="1" hangingPunct="1"/>
                <a:endParaRPr lang="zh-CN" altLang="en-US" sz="1060" dirty="0">
                  <a:latin typeface="Times New Roman" panose="02020603050405020304" pitchFamily="18" charset="0"/>
                  <a:ea typeface="华文中宋" pitchFamily="2" charset="-122"/>
                </a:endParaRPr>
              </a:p>
            </p:txBody>
          </p:sp>
          <p:sp>
            <p:nvSpPr>
              <p:cNvPr id="25622" name="Oval 29"/>
              <p:cNvSpPr/>
              <p:nvPr/>
            </p:nvSpPr>
            <p:spPr>
              <a:xfrm>
                <a:off x="2668" y="1145"/>
                <a:ext cx="159" cy="159"/>
              </a:xfrm>
              <a:prstGeom prst="ellipse">
                <a:avLst/>
              </a:prstGeom>
              <a:solidFill>
                <a:srgbClr val="3366FF"/>
              </a:solidFill>
              <a:ln w="9525">
                <a:noFill/>
              </a:ln>
            </p:spPr>
            <p:txBody>
              <a:bodyPr/>
              <a:lstStyle/>
              <a:p>
                <a:pPr lvl="0" eaLnBrk="1" hangingPunct="1"/>
                <a:endParaRPr lang="zh-CN" altLang="en-US" sz="1060" dirty="0">
                  <a:latin typeface="Times New Roman" panose="02020603050405020304" pitchFamily="18" charset="0"/>
                  <a:ea typeface="华文中宋" pitchFamily="2" charset="-122"/>
                </a:endParaRPr>
              </a:p>
            </p:txBody>
          </p:sp>
          <p:grpSp>
            <p:nvGrpSpPr>
              <p:cNvPr id="25623" name="Group 30"/>
              <p:cNvGrpSpPr/>
              <p:nvPr/>
            </p:nvGrpSpPr>
            <p:grpSpPr>
              <a:xfrm>
                <a:off x="899" y="0"/>
                <a:ext cx="1533" cy="1547"/>
                <a:chOff x="0" y="0"/>
                <a:chExt cx="1024" cy="1362"/>
              </a:xfrm>
            </p:grpSpPr>
            <p:sp>
              <p:nvSpPr>
                <p:cNvPr id="25625" name="Oval 31"/>
                <p:cNvSpPr/>
                <p:nvPr/>
              </p:nvSpPr>
              <p:spPr>
                <a:xfrm>
                  <a:off x="206" y="1223"/>
                  <a:ext cx="95" cy="139"/>
                </a:xfrm>
                <a:prstGeom prst="ellipse">
                  <a:avLst/>
                </a:prstGeom>
                <a:solidFill>
                  <a:srgbClr val="FF0000"/>
                </a:solidFill>
                <a:ln w="9525">
                  <a:noFill/>
                </a:ln>
              </p:spPr>
              <p:txBody>
                <a:bodyPr/>
                <a:lstStyle/>
                <a:p>
                  <a:pPr lvl="0" eaLnBrk="1" hangingPunct="1"/>
                  <a:endParaRPr lang="zh-CN" altLang="en-US" sz="1060" dirty="0">
                    <a:latin typeface="Times New Roman" panose="02020603050405020304" pitchFamily="18" charset="0"/>
                    <a:ea typeface="华文中宋" pitchFamily="2" charset="-122"/>
                  </a:endParaRPr>
                </a:p>
              </p:txBody>
            </p:sp>
            <p:sp>
              <p:nvSpPr>
                <p:cNvPr id="25626" name="Oval 32"/>
                <p:cNvSpPr/>
                <p:nvPr/>
              </p:nvSpPr>
              <p:spPr>
                <a:xfrm>
                  <a:off x="0" y="539"/>
                  <a:ext cx="94" cy="139"/>
                </a:xfrm>
                <a:prstGeom prst="ellipse">
                  <a:avLst/>
                </a:prstGeom>
                <a:solidFill>
                  <a:srgbClr val="FF0000"/>
                </a:solidFill>
                <a:ln w="9525">
                  <a:noFill/>
                </a:ln>
              </p:spPr>
              <p:txBody>
                <a:bodyPr/>
                <a:lstStyle/>
                <a:p>
                  <a:pPr lvl="0" eaLnBrk="1" hangingPunct="1"/>
                  <a:endParaRPr lang="zh-CN" altLang="en-US" sz="1060" dirty="0">
                    <a:latin typeface="Times New Roman" panose="02020603050405020304" pitchFamily="18" charset="0"/>
                    <a:ea typeface="华文中宋" pitchFamily="2" charset="-122"/>
                  </a:endParaRPr>
                </a:p>
              </p:txBody>
            </p:sp>
            <p:sp>
              <p:nvSpPr>
                <p:cNvPr id="25627" name="Oval 33"/>
                <p:cNvSpPr/>
                <p:nvPr/>
              </p:nvSpPr>
              <p:spPr>
                <a:xfrm>
                  <a:off x="871" y="0"/>
                  <a:ext cx="94" cy="139"/>
                </a:xfrm>
                <a:prstGeom prst="ellipse">
                  <a:avLst/>
                </a:prstGeom>
                <a:solidFill>
                  <a:srgbClr val="FF0000"/>
                </a:solidFill>
                <a:ln w="9525">
                  <a:noFill/>
                </a:ln>
              </p:spPr>
              <p:txBody>
                <a:bodyPr/>
                <a:lstStyle/>
                <a:p>
                  <a:pPr lvl="0" eaLnBrk="1" hangingPunct="1"/>
                  <a:endParaRPr lang="zh-CN" altLang="en-US" sz="1060" dirty="0">
                    <a:latin typeface="Times New Roman" panose="02020603050405020304" pitchFamily="18" charset="0"/>
                    <a:ea typeface="华文中宋" pitchFamily="2" charset="-122"/>
                  </a:endParaRPr>
                </a:p>
              </p:txBody>
            </p:sp>
            <p:sp>
              <p:nvSpPr>
                <p:cNvPr id="25628" name="Line 34"/>
                <p:cNvSpPr/>
                <p:nvPr/>
              </p:nvSpPr>
              <p:spPr>
                <a:xfrm>
                  <a:off x="75" y="646"/>
                  <a:ext cx="157" cy="606"/>
                </a:xfrm>
                <a:prstGeom prst="line">
                  <a:avLst/>
                </a:prstGeom>
                <a:ln w="61913" cap="flat" cmpd="sng">
                  <a:solidFill>
                    <a:srgbClr val="663300"/>
                  </a:solidFill>
                  <a:prstDash val="solid"/>
                  <a:headEnd type="none" w="med" len="med"/>
                  <a:tailEnd type="none" w="med" len="med"/>
                </a:ln>
              </p:spPr>
              <p:txBody>
                <a:bodyPr/>
                <a:lstStyle/>
                <a:p>
                  <a:endParaRPr lang="zh-CN" altLang="en-US" sz="1060"/>
                </a:p>
              </p:txBody>
            </p:sp>
            <p:sp>
              <p:nvSpPr>
                <p:cNvPr id="25629" name="Line 35"/>
                <p:cNvSpPr/>
                <p:nvPr/>
              </p:nvSpPr>
              <p:spPr>
                <a:xfrm flipH="1">
                  <a:off x="271" y="510"/>
                  <a:ext cx="207" cy="745"/>
                </a:xfrm>
                <a:prstGeom prst="line">
                  <a:avLst/>
                </a:prstGeom>
                <a:ln w="61913" cap="flat" cmpd="sng">
                  <a:solidFill>
                    <a:srgbClr val="663300"/>
                  </a:solidFill>
                  <a:prstDash val="solid"/>
                  <a:headEnd type="none" w="med" len="med"/>
                  <a:tailEnd type="none" w="med" len="med"/>
                </a:ln>
              </p:spPr>
              <p:txBody>
                <a:bodyPr/>
                <a:lstStyle/>
                <a:p>
                  <a:endParaRPr lang="zh-CN" altLang="en-US" sz="1060"/>
                </a:p>
              </p:txBody>
            </p:sp>
            <p:sp>
              <p:nvSpPr>
                <p:cNvPr id="25630" name="Line 36"/>
                <p:cNvSpPr/>
                <p:nvPr/>
              </p:nvSpPr>
              <p:spPr>
                <a:xfrm>
                  <a:off x="517" y="515"/>
                  <a:ext cx="276" cy="512"/>
                </a:xfrm>
                <a:prstGeom prst="line">
                  <a:avLst/>
                </a:prstGeom>
                <a:ln w="61913" cap="flat" cmpd="sng">
                  <a:solidFill>
                    <a:srgbClr val="FF9900"/>
                  </a:solidFill>
                  <a:prstDash val="solid"/>
                  <a:headEnd type="none" w="med" len="med"/>
                  <a:tailEnd type="none" w="med" len="med"/>
                </a:ln>
              </p:spPr>
              <p:txBody>
                <a:bodyPr/>
                <a:lstStyle/>
                <a:p>
                  <a:endParaRPr lang="zh-CN" altLang="en-US" sz="1060"/>
                </a:p>
              </p:txBody>
            </p:sp>
            <p:sp>
              <p:nvSpPr>
                <p:cNvPr id="25631" name="Line 37"/>
                <p:cNvSpPr/>
                <p:nvPr/>
              </p:nvSpPr>
              <p:spPr>
                <a:xfrm flipV="1">
                  <a:off x="527" y="75"/>
                  <a:ext cx="354" cy="355"/>
                </a:xfrm>
                <a:prstGeom prst="line">
                  <a:avLst/>
                </a:prstGeom>
                <a:ln w="61913" cap="flat" cmpd="sng">
                  <a:solidFill>
                    <a:srgbClr val="663300"/>
                  </a:solidFill>
                  <a:prstDash val="solid"/>
                  <a:headEnd type="none" w="med" len="med"/>
                  <a:tailEnd type="none" w="med" len="med"/>
                </a:ln>
              </p:spPr>
              <p:txBody>
                <a:bodyPr/>
                <a:lstStyle/>
                <a:p>
                  <a:endParaRPr lang="zh-CN" altLang="en-US" sz="1060"/>
                </a:p>
              </p:txBody>
            </p:sp>
            <p:sp>
              <p:nvSpPr>
                <p:cNvPr id="25632" name="Line 38"/>
                <p:cNvSpPr/>
                <p:nvPr/>
              </p:nvSpPr>
              <p:spPr>
                <a:xfrm flipV="1">
                  <a:off x="852" y="437"/>
                  <a:ext cx="98" cy="605"/>
                </a:xfrm>
                <a:prstGeom prst="line">
                  <a:avLst/>
                </a:prstGeom>
                <a:ln w="61913" cap="flat" cmpd="sng">
                  <a:solidFill>
                    <a:srgbClr val="FF9900"/>
                  </a:solidFill>
                  <a:prstDash val="solid"/>
                  <a:headEnd type="none" w="med" len="med"/>
                  <a:tailEnd type="none" w="med" len="med"/>
                </a:ln>
              </p:spPr>
              <p:txBody>
                <a:bodyPr/>
                <a:lstStyle/>
                <a:p>
                  <a:endParaRPr lang="zh-CN" altLang="en-US" sz="1060"/>
                </a:p>
              </p:txBody>
            </p:sp>
            <p:sp>
              <p:nvSpPr>
                <p:cNvPr id="25633" name="Line 39"/>
                <p:cNvSpPr/>
                <p:nvPr/>
              </p:nvSpPr>
              <p:spPr>
                <a:xfrm flipV="1">
                  <a:off x="507" y="437"/>
                  <a:ext cx="443" cy="14"/>
                </a:xfrm>
                <a:prstGeom prst="line">
                  <a:avLst/>
                </a:prstGeom>
                <a:ln w="61913" cap="flat" cmpd="sng">
                  <a:solidFill>
                    <a:srgbClr val="FF9900"/>
                  </a:solidFill>
                  <a:prstDash val="solid"/>
                  <a:headEnd type="none" w="med" len="med"/>
                  <a:tailEnd type="none" w="med" len="med"/>
                </a:ln>
              </p:spPr>
              <p:txBody>
                <a:bodyPr/>
                <a:lstStyle/>
                <a:p>
                  <a:endParaRPr lang="zh-CN" altLang="en-US" sz="1060"/>
                </a:p>
              </p:txBody>
            </p:sp>
            <p:sp>
              <p:nvSpPr>
                <p:cNvPr id="25634" name="Oval 40"/>
                <p:cNvSpPr/>
                <p:nvPr/>
              </p:nvSpPr>
              <p:spPr>
                <a:xfrm>
                  <a:off x="930" y="372"/>
                  <a:ext cx="94" cy="140"/>
                </a:xfrm>
                <a:prstGeom prst="ellipse">
                  <a:avLst/>
                </a:prstGeom>
                <a:solidFill>
                  <a:srgbClr val="3366FF"/>
                </a:solidFill>
                <a:ln w="9525">
                  <a:noFill/>
                </a:ln>
              </p:spPr>
              <p:txBody>
                <a:bodyPr/>
                <a:lstStyle/>
                <a:p>
                  <a:pPr lvl="0" eaLnBrk="1" hangingPunct="1"/>
                  <a:endParaRPr lang="zh-CN" altLang="en-US" sz="1060" dirty="0">
                    <a:latin typeface="Times New Roman" panose="02020603050405020304" pitchFamily="18" charset="0"/>
                    <a:ea typeface="华文中宋" pitchFamily="2" charset="-122"/>
                  </a:endParaRPr>
                </a:p>
              </p:txBody>
            </p:sp>
            <p:sp>
              <p:nvSpPr>
                <p:cNvPr id="25635" name="Oval 41"/>
                <p:cNvSpPr/>
                <p:nvPr/>
              </p:nvSpPr>
              <p:spPr>
                <a:xfrm>
                  <a:off x="777" y="1010"/>
                  <a:ext cx="94" cy="140"/>
                </a:xfrm>
                <a:prstGeom prst="ellipse">
                  <a:avLst/>
                </a:prstGeom>
                <a:solidFill>
                  <a:srgbClr val="3366FF"/>
                </a:solidFill>
                <a:ln w="9525">
                  <a:noFill/>
                </a:ln>
              </p:spPr>
              <p:txBody>
                <a:bodyPr/>
                <a:lstStyle/>
                <a:p>
                  <a:pPr lvl="0" eaLnBrk="1" hangingPunct="1"/>
                  <a:endParaRPr lang="zh-CN" altLang="en-US" sz="1060" dirty="0">
                    <a:latin typeface="Times New Roman" panose="02020603050405020304" pitchFamily="18" charset="0"/>
                    <a:ea typeface="华文中宋" pitchFamily="2" charset="-122"/>
                  </a:endParaRPr>
                </a:p>
              </p:txBody>
            </p:sp>
            <p:sp>
              <p:nvSpPr>
                <p:cNvPr id="25636" name="Oval 42"/>
                <p:cNvSpPr/>
                <p:nvPr/>
              </p:nvSpPr>
              <p:spPr>
                <a:xfrm>
                  <a:off x="439" y="387"/>
                  <a:ext cx="94" cy="140"/>
                </a:xfrm>
                <a:prstGeom prst="ellipse">
                  <a:avLst/>
                </a:prstGeom>
                <a:solidFill>
                  <a:srgbClr val="FF0000"/>
                </a:solidFill>
                <a:ln w="9525">
                  <a:noFill/>
                </a:ln>
              </p:spPr>
              <p:txBody>
                <a:bodyPr/>
                <a:lstStyle/>
                <a:p>
                  <a:pPr lvl="0" eaLnBrk="1" hangingPunct="1"/>
                  <a:endParaRPr lang="zh-CN" altLang="en-US" sz="1060" dirty="0">
                    <a:latin typeface="Times New Roman" panose="02020603050405020304" pitchFamily="18" charset="0"/>
                    <a:ea typeface="华文中宋" pitchFamily="2" charset="-122"/>
                  </a:endParaRPr>
                </a:p>
              </p:txBody>
            </p:sp>
          </p:grpSp>
          <p:sp>
            <p:nvSpPr>
              <p:cNvPr id="25624" name="Oval 43"/>
              <p:cNvSpPr/>
              <p:nvPr/>
            </p:nvSpPr>
            <p:spPr>
              <a:xfrm>
                <a:off x="1523" y="2015"/>
                <a:ext cx="159" cy="159"/>
              </a:xfrm>
              <a:prstGeom prst="ellipse">
                <a:avLst/>
              </a:prstGeom>
              <a:solidFill>
                <a:srgbClr val="FF0000"/>
              </a:solidFill>
              <a:ln w="9525">
                <a:noFill/>
              </a:ln>
            </p:spPr>
            <p:txBody>
              <a:bodyPr/>
              <a:lstStyle/>
              <a:p>
                <a:pPr lvl="0" eaLnBrk="1" hangingPunct="1"/>
                <a:endParaRPr lang="zh-CN" altLang="en-US" sz="1060" dirty="0">
                  <a:latin typeface="Times New Roman" panose="02020603050405020304" pitchFamily="18" charset="0"/>
                  <a:ea typeface="华文中宋" pitchFamily="2" charset="-122"/>
                </a:endParaRPr>
              </a:p>
            </p:txBody>
          </p:sp>
        </p:grpSp>
      </p:gr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4" descr="有向图"/>
          <p:cNvPicPr>
            <a:picLocks noChangeAspect="1"/>
          </p:cNvPicPr>
          <p:nvPr/>
        </p:nvPicPr>
        <p:blipFill>
          <a:blip r:embed="rId1"/>
          <a:stretch>
            <a:fillRect/>
          </a:stretch>
        </p:blipFill>
        <p:spPr>
          <a:xfrm>
            <a:off x="5560695" y="745490"/>
            <a:ext cx="1399540" cy="3884295"/>
          </a:xfrm>
          <a:prstGeom prst="rect">
            <a:avLst/>
          </a:prstGeom>
          <a:noFill/>
          <a:ln w="9525">
            <a:noFill/>
            <a:miter/>
          </a:ln>
        </p:spPr>
      </p:pic>
      <p:sp>
        <p:nvSpPr>
          <p:cNvPr id="2" name="标题 1"/>
          <p:cNvSpPr>
            <a:spLocks noGrp="1"/>
          </p:cNvSpPr>
          <p:nvPr>
            <p:ph type="title"/>
          </p:nvPr>
        </p:nvSpPr>
        <p:spPr/>
        <p:txBody>
          <a:bodyPr/>
          <a:lstStyle/>
          <a:p>
            <a:r>
              <a:rPr lang="zh-CN" altLang="en-US" dirty="0">
                <a:sym typeface="+mn-ea"/>
              </a:rPr>
              <a:t>有向图的博弈问题</a:t>
            </a:r>
            <a:endParaRPr lang="zh-CN" altLang="en-US"/>
          </a:p>
        </p:txBody>
      </p:sp>
      <p:sp>
        <p:nvSpPr>
          <p:cNvPr id="3" name="内容占位符 2"/>
          <p:cNvSpPr>
            <a:spLocks noGrp="1"/>
          </p:cNvSpPr>
          <p:nvPr>
            <p:ph idx="1"/>
          </p:nvPr>
        </p:nvSpPr>
        <p:spPr/>
        <p:txBody>
          <a:bodyPr>
            <a:normAutofit fontScale="90000" lnSpcReduction="10000"/>
          </a:bodyPr>
          <a:lstStyle/>
          <a:p>
            <a:pPr eaLnBrk="1" hangingPunct="1">
              <a:lnSpc>
                <a:spcPct val="90000"/>
              </a:lnSpc>
            </a:pPr>
            <a:r>
              <a:rPr>
                <a:sym typeface="+mn-ea"/>
              </a:rPr>
              <a:t>给定一个有向无环图和一个起始顶点上的一</a:t>
            </a:r>
            <a:endParaRPr>
              <a:sym typeface="+mn-ea"/>
            </a:endParaRPr>
          </a:p>
          <a:p>
            <a:pPr marL="635" indent="0" eaLnBrk="1" hangingPunct="1">
              <a:lnSpc>
                <a:spcPct val="90000"/>
              </a:lnSpc>
              <a:buNone/>
            </a:pPr>
            <a:r>
              <a:rPr>
                <a:sym typeface="+mn-ea"/>
              </a:rPr>
              <a:t>枚棋子，两名选手交替的将这枚棋子沿有向边</a:t>
            </a:r>
            <a:endParaRPr>
              <a:sym typeface="+mn-ea"/>
            </a:endParaRPr>
          </a:p>
          <a:p>
            <a:pPr marL="635" indent="0" eaLnBrk="1" hangingPunct="1">
              <a:lnSpc>
                <a:spcPct val="90000"/>
              </a:lnSpc>
              <a:buNone/>
            </a:pPr>
            <a:r>
              <a:rPr>
                <a:sym typeface="+mn-ea"/>
              </a:rPr>
              <a:t>进行移动，无法移动者判负。</a:t>
            </a:r>
            <a:endParaRPr lang="zh-CN" altLang="en-US" dirty="0"/>
          </a:p>
          <a:p>
            <a:pPr eaLnBrk="1" hangingPunct="1">
              <a:lnSpc>
                <a:spcPct val="90000"/>
              </a:lnSpc>
            </a:pPr>
            <a:r>
              <a:rPr>
                <a:sym typeface="+mn-ea"/>
              </a:rPr>
              <a:t>这个游戏可以认为是所有</a:t>
            </a:r>
            <a:endParaRPr>
              <a:sym typeface="+mn-ea"/>
            </a:endParaRPr>
          </a:p>
          <a:p>
            <a:pPr marL="0" indent="0" eaLnBrk="1" hangingPunct="1">
              <a:lnSpc>
                <a:spcPct val="90000"/>
              </a:lnSpc>
              <a:buNone/>
            </a:pPr>
            <a:r>
              <a:rPr>
                <a:sym typeface="+mn-ea"/>
              </a:rPr>
              <a:t>Impartial Combinatorial Games的抽象模型。</a:t>
            </a:r>
            <a:endParaRPr lang="zh-CN" altLang="en-US" dirty="0"/>
          </a:p>
          <a:p>
            <a:pPr eaLnBrk="1" hangingPunct="1">
              <a:lnSpc>
                <a:spcPct val="90000"/>
              </a:lnSpc>
            </a:pPr>
            <a:endParaRPr lang="zh-CN" altLang="en-US" dirty="0"/>
          </a:p>
          <a:p>
            <a:pPr eaLnBrk="1" hangingPunct="1">
              <a:lnSpc>
                <a:spcPct val="90000"/>
              </a:lnSpc>
            </a:pPr>
            <a:r>
              <a:rPr lang="zh-CN" altLang="en-US" dirty="0"/>
              <a:t>定义</a:t>
            </a:r>
            <a:r>
              <a:rPr>
                <a:sym typeface="+mn-ea"/>
              </a:rPr>
              <a:t>有向图的核：一个</a:t>
            </a:r>
            <a:r>
              <a:rPr>
                <a:solidFill>
                  <a:schemeClr val="accent4"/>
                </a:solidFill>
                <a:sym typeface="+mn-ea"/>
              </a:rPr>
              <a:t>最大</a:t>
            </a:r>
            <a:r>
              <a:rPr>
                <a:sym typeface="+mn-ea"/>
              </a:rPr>
              <a:t>的点集合X中的</a:t>
            </a:r>
            <a:endParaRPr>
              <a:sym typeface="+mn-ea"/>
            </a:endParaRPr>
          </a:p>
          <a:p>
            <a:pPr marL="635" indent="0" eaLnBrk="1" hangingPunct="1">
              <a:lnSpc>
                <a:spcPct val="90000"/>
              </a:lnSpc>
              <a:buNone/>
            </a:pPr>
            <a:r>
              <a:rPr>
                <a:sym typeface="+mn-ea"/>
              </a:rPr>
              <a:t>结点之间无边，且任意非X元素至少有一条</a:t>
            </a:r>
            <a:endParaRPr>
              <a:sym typeface="+mn-ea"/>
            </a:endParaRPr>
          </a:p>
          <a:p>
            <a:pPr marL="635" indent="0" eaLnBrk="1" hangingPunct="1">
              <a:lnSpc>
                <a:spcPct val="90000"/>
              </a:lnSpc>
              <a:buNone/>
            </a:pPr>
            <a:r>
              <a:rPr>
                <a:sym typeface="+mn-ea"/>
              </a:rPr>
              <a:t>边指向X</a:t>
            </a:r>
            <a:endParaRPr lang="zh-CN" altLang="en-US" dirty="0"/>
          </a:p>
          <a:p>
            <a:pPr eaLnBrk="1" hangingPunct="1">
              <a:lnSpc>
                <a:spcPct val="90000"/>
              </a:lnSpc>
            </a:pPr>
            <a:r>
              <a:rPr>
                <a:sym typeface="+mn-ea"/>
              </a:rPr>
              <a:t>定理：有限个结点的有向无环图有唯一的核</a:t>
            </a:r>
            <a:endParaRPr lang="zh-CN" altLang="en-US" dirty="0"/>
          </a:p>
          <a:p>
            <a:pPr eaLnBrk="1" hangingPunct="1">
              <a:lnSpc>
                <a:spcPct val="90000"/>
              </a:lnSpc>
            </a:pPr>
            <a:r>
              <a:rPr>
                <a:sym typeface="+mn-ea"/>
              </a:rPr>
              <a:t>定理：有向无环图的核唯一对应有向图游戏的全部必败态</a:t>
            </a:r>
            <a:endParaRPr>
              <a:sym typeface="+mn-ea"/>
            </a:endParaRPr>
          </a:p>
          <a:p>
            <a:pPr eaLnBrk="1" hangingPunct="1">
              <a:lnSpc>
                <a:spcPct val="90000"/>
              </a:lnSpc>
            </a:pPr>
            <a:r>
              <a:rPr>
                <a:sym typeface="+mn-ea"/>
              </a:rPr>
              <a:t>（后手总能进入核:核→非核→核→非核→核……）</a:t>
            </a:r>
            <a:endParaRPr lang="zh-CN" altLang="en-US" dirty="0"/>
          </a:p>
          <a:p>
            <a:pPr eaLnBrk="1" hangingPunct="1">
              <a:lnSpc>
                <a:spcPct val="90000"/>
              </a:lnSpc>
            </a:pPr>
            <a:endParaRPr lang="zh-CN" altLang="en-US" dirty="0"/>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树形删边游戏</a:t>
            </a:r>
            <a:endParaRPr lang="zh-CN" altLang="en-US"/>
          </a:p>
        </p:txBody>
      </p:sp>
      <p:sp>
        <p:nvSpPr>
          <p:cNvPr id="3" name="内容占位符 2"/>
          <p:cNvSpPr>
            <a:spLocks noGrp="1"/>
          </p:cNvSpPr>
          <p:nvPr>
            <p:ph idx="1"/>
          </p:nvPr>
        </p:nvSpPr>
        <p:spPr/>
        <p:txBody>
          <a:bodyPr>
            <a:normAutofit fontScale="52500"/>
          </a:bodyPr>
          <a:lstStyle/>
          <a:p>
            <a:r>
              <a:rPr lang="zh-CN" altLang="en-US"/>
              <a:t>如果没有环，那么就是上述问题。</a:t>
            </a:r>
            <a:r>
              <a:rPr lang="zh-CN" altLang="en-US">
                <a:solidFill>
                  <a:schemeClr val="accent4"/>
                </a:solidFill>
              </a:rPr>
              <a:t>所以环的处理成了解决问题的关键！</a:t>
            </a:r>
            <a:endParaRPr lang="zh-CN" altLang="en-US">
              <a:solidFill>
                <a:schemeClr val="accent4"/>
              </a:solidFill>
            </a:endParaRPr>
          </a:p>
          <a:p>
            <a:r>
              <a:rPr lang="zh-CN" altLang="en-US">
                <a:solidFill>
                  <a:srgbClr val="47B6E7"/>
                </a:solidFill>
              </a:rPr>
              <a:t>注意性质：</a:t>
            </a:r>
            <a:r>
              <a:rPr>
                <a:sym typeface="+mn-ea"/>
              </a:rPr>
              <a:t>所有形成的环保证不共用边，且只与基础树有一个公共点。</a:t>
            </a:r>
            <a:endParaRPr>
              <a:sym typeface="+mn-ea"/>
            </a:endParaRPr>
          </a:p>
          <a:p>
            <a:r>
              <a:rPr lang="zh-CN" altLang="en-US">
                <a:solidFill>
                  <a:srgbClr val="47B6E7"/>
                </a:solidFill>
              </a:rPr>
              <a:t>我们通过分析发现了如下奇妙的性质：</a:t>
            </a:r>
            <a:endParaRPr lang="zh-CN" altLang="en-US">
              <a:solidFill>
                <a:srgbClr val="47B6E7"/>
              </a:solidFill>
            </a:endParaRPr>
          </a:p>
          <a:p>
            <a:endParaRPr lang="zh-CN" altLang="en-US">
              <a:solidFill>
                <a:srgbClr val="47B6E7"/>
              </a:solidFill>
            </a:endParaRPr>
          </a:p>
          <a:p>
            <a:r>
              <a:rPr lang="en-US" altLang="zh-CN">
                <a:solidFill>
                  <a:srgbClr val="47B6E7"/>
                </a:solidFill>
              </a:rPr>
              <a:t>1.</a:t>
            </a:r>
            <a:r>
              <a:rPr lang="zh-CN" altLang="en-US">
                <a:solidFill>
                  <a:srgbClr val="47B6E7"/>
                </a:solidFill>
              </a:rPr>
              <a:t>对于长度为奇数的环，去掉其中任意一个边之后，剩下的</a:t>
            </a:r>
            <a:endParaRPr lang="zh-CN" altLang="en-US">
              <a:solidFill>
                <a:srgbClr val="47B6E7"/>
              </a:solidFill>
            </a:endParaRPr>
          </a:p>
          <a:p>
            <a:r>
              <a:rPr lang="zh-CN" altLang="en-US">
                <a:solidFill>
                  <a:srgbClr val="47B6E7"/>
                </a:solidFill>
              </a:rPr>
              <a:t>两个链长度同奇偶，抑或之后的SG值不可能为奇数，所</a:t>
            </a:r>
            <a:endParaRPr lang="zh-CN" altLang="en-US">
              <a:solidFill>
                <a:srgbClr val="47B6E7"/>
              </a:solidFill>
            </a:endParaRPr>
          </a:p>
          <a:p>
            <a:r>
              <a:rPr lang="zh-CN" altLang="en-US">
                <a:solidFill>
                  <a:srgbClr val="47B6E7"/>
                </a:solidFill>
              </a:rPr>
              <a:t>以它的SG值为1；</a:t>
            </a:r>
            <a:endParaRPr lang="zh-CN" altLang="en-US">
              <a:solidFill>
                <a:srgbClr val="47B6E7"/>
              </a:solidFill>
            </a:endParaRPr>
          </a:p>
          <a:p>
            <a:endParaRPr lang="zh-CN" altLang="en-US">
              <a:solidFill>
                <a:srgbClr val="47B6E7"/>
              </a:solidFill>
            </a:endParaRPr>
          </a:p>
          <a:p>
            <a:r>
              <a:rPr lang="en-US" altLang="zh-CN">
                <a:solidFill>
                  <a:srgbClr val="47B6E7"/>
                </a:solidFill>
              </a:rPr>
              <a:t>2.</a:t>
            </a:r>
            <a:r>
              <a:rPr lang="zh-CN" altLang="en-US">
                <a:solidFill>
                  <a:srgbClr val="47B6E7"/>
                </a:solidFill>
              </a:rPr>
              <a:t>对于长度为偶数的环，去掉其中任意一个边之后，剩下的</a:t>
            </a:r>
            <a:endParaRPr lang="zh-CN" altLang="en-US">
              <a:solidFill>
                <a:srgbClr val="47B6E7"/>
              </a:solidFill>
            </a:endParaRPr>
          </a:p>
          <a:p>
            <a:r>
              <a:rPr lang="zh-CN" altLang="en-US">
                <a:solidFill>
                  <a:srgbClr val="47B6E7"/>
                </a:solidFill>
              </a:rPr>
              <a:t>两个链长度异奇偶，抑或之后的SG值不可能为0，所以它</a:t>
            </a:r>
            <a:endParaRPr lang="zh-CN" altLang="en-US">
              <a:solidFill>
                <a:srgbClr val="47B6E7"/>
              </a:solidFill>
            </a:endParaRPr>
          </a:p>
          <a:p>
            <a:r>
              <a:rPr lang="zh-CN" altLang="en-US">
                <a:solidFill>
                  <a:srgbClr val="47B6E7"/>
                </a:solidFill>
              </a:rPr>
              <a:t>的SG值为0；</a:t>
            </a:r>
            <a:endParaRPr lang="zh-CN" altLang="en-US">
              <a:solidFill>
                <a:srgbClr val="47B6E7"/>
              </a:solidFill>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树形删边游戏</a:t>
            </a:r>
            <a:endParaRPr lang="zh-CN" altLang="en-US"/>
          </a:p>
        </p:txBody>
      </p:sp>
      <p:sp>
        <p:nvSpPr>
          <p:cNvPr id="3" name="内容占位符 2"/>
          <p:cNvSpPr>
            <a:spLocks noGrp="1"/>
          </p:cNvSpPr>
          <p:nvPr>
            <p:ph idx="1"/>
          </p:nvPr>
        </p:nvSpPr>
        <p:spPr/>
        <p:txBody>
          <a:bodyPr/>
          <a:lstStyle/>
          <a:p>
            <a:r>
              <a:rPr lang="zh-CN" altLang="en-US"/>
              <a:t>所以我们可以去掉所有的偶环，将所有的奇环变为长短为1的链。</a:t>
            </a:r>
            <a:endParaRPr lang="zh-CN" altLang="en-US"/>
          </a:p>
          <a:p>
            <a:r>
              <a:rPr lang="zh-CN" altLang="en-US"/>
              <a:t>这样的话，我们已经将这道题改造成了上一节的模型！！！</a:t>
            </a:r>
            <a:endParaRPr lang="zh-CN" altLang="en-US"/>
          </a:p>
        </p:txBody>
      </p:sp>
      <p:pic>
        <p:nvPicPr>
          <p:cNvPr id="23" name="内容占位符 22" descr="QQ图片20160218211023"/>
          <p:cNvPicPr>
            <a:picLocks noChangeAspect="1"/>
          </p:cNvPicPr>
          <p:nvPr/>
        </p:nvPicPr>
        <p:blipFill>
          <a:blip r:embed="rId1"/>
          <a:stretch>
            <a:fillRect/>
          </a:stretch>
        </p:blipFill>
        <p:spPr>
          <a:xfrm>
            <a:off x="5558348" y="2076611"/>
            <a:ext cx="1080686" cy="1299063"/>
          </a:xfrm>
          <a:prstGeom prst="rect">
            <a:avLst/>
          </a:prstGeom>
          <a:noFill/>
          <a:ln w="9525">
            <a:noFill/>
            <a:miter/>
          </a:ln>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极大线性无关组</a:t>
            </a:r>
            <a:endParaRPr lang="zh-CN" altLang="en-US"/>
          </a:p>
        </p:txBody>
      </p:sp>
      <p:sp>
        <p:nvSpPr>
          <p:cNvPr id="3" name="内容占位符 2"/>
          <p:cNvSpPr>
            <a:spLocks noGrp="1"/>
          </p:cNvSpPr>
          <p:nvPr>
            <p:ph idx="1"/>
          </p:nvPr>
        </p:nvSpPr>
        <p:spPr/>
        <p:txBody>
          <a:bodyPr/>
          <a:lstStyle/>
          <a:p>
            <a:r>
              <a:rPr>
                <a:sym typeface="+mn-ea"/>
              </a:rPr>
              <a:t>极大线性无关组</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极大线性无关组</a:t>
            </a:r>
            <a:endParaRPr lang="zh-CN" altLang="en-US"/>
          </a:p>
        </p:txBody>
      </p:sp>
      <p:sp>
        <p:nvSpPr>
          <p:cNvPr id="3" name="内容占位符 2"/>
          <p:cNvSpPr>
            <a:spLocks noGrp="1"/>
          </p:cNvSpPr>
          <p:nvPr>
            <p:ph idx="1"/>
          </p:nvPr>
        </p:nvSpPr>
        <p:spPr/>
        <p:txBody>
          <a:bodyPr>
            <a:normAutofit lnSpcReduction="10000"/>
          </a:bodyPr>
          <a:lstStyle/>
          <a:p>
            <a:r>
              <a:rPr lang="zh-CN" altLang="en-US"/>
              <a:t>BZOJ 3759 Hungergame</a:t>
            </a:r>
            <a:endParaRPr lang="zh-CN" altLang="en-US"/>
          </a:p>
          <a:p>
            <a:r>
              <a:rPr lang="zh-CN" altLang="en-US"/>
              <a:t>题目大意：给定一些箱子，每个箱子里有一些石子，两个人轮流操作，每个人可以进行以下操作之一：</a:t>
            </a:r>
            <a:endParaRPr lang="zh-CN" altLang="en-US"/>
          </a:p>
          <a:p>
            <a:r>
              <a:rPr lang="zh-CN" altLang="en-US"/>
              <a:t>1.打开任意多的箱子</a:t>
            </a:r>
            <a:endParaRPr lang="zh-CN" altLang="en-US"/>
          </a:p>
          <a:p>
            <a:r>
              <a:rPr lang="zh-CN" altLang="en-US"/>
              <a:t>2.从一个打开的箱子中拿走任意多的石子</a:t>
            </a:r>
            <a:endParaRPr lang="zh-CN" altLang="en-US"/>
          </a:p>
          <a:p>
            <a:r>
              <a:rPr lang="zh-CN" altLang="en-US"/>
              <a:t>不能操作者判负，求先手是否必胜</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极大线性无关组</a:t>
            </a:r>
            <a:endParaRPr lang="zh-CN" altLang="en-US"/>
          </a:p>
        </p:txBody>
      </p:sp>
      <p:sp>
        <p:nvSpPr>
          <p:cNvPr id="3" name="内容占位符 2"/>
          <p:cNvSpPr>
            <a:spLocks noGrp="1"/>
          </p:cNvSpPr>
          <p:nvPr>
            <p:ph idx="1"/>
          </p:nvPr>
        </p:nvSpPr>
        <p:spPr/>
        <p:txBody>
          <a:bodyPr>
            <a:normAutofit fontScale="60000"/>
          </a:bodyPr>
          <a:lstStyle/>
          <a:p>
            <a:r>
              <a:rPr lang="zh-CN" altLang="en-US"/>
              <a:t>（这题一眼看上去没思路，两眼看上去还是没思路</a:t>
            </a:r>
            <a:r>
              <a:rPr lang="en-US" altLang="zh-CN"/>
              <a:t>…</a:t>
            </a:r>
            <a:r>
              <a:rPr>
                <a:ea typeface="宋体" panose="02010600030101010101" pitchFamily="2" charset="-122"/>
              </a:rPr>
              <a:t>于是开始胡思乱想</a:t>
            </a:r>
            <a:r>
              <a:rPr lang="en-US" altLang="zh-CN">
                <a:ea typeface="宋体" panose="02010600030101010101" pitchFamily="2" charset="-122"/>
              </a:rPr>
              <a:t>…</a:t>
            </a:r>
            <a:r>
              <a:rPr>
                <a:ea typeface="宋体" panose="02010600030101010101" pitchFamily="2" charset="-122"/>
              </a:rPr>
              <a:t>）</a:t>
            </a:r>
            <a:endParaRPr>
              <a:ea typeface="宋体" panose="02010600030101010101" pitchFamily="2" charset="-122"/>
            </a:endParaRPr>
          </a:p>
          <a:p>
            <a:r>
              <a:rPr>
                <a:ea typeface="宋体" panose="02010600030101010101" pitchFamily="2" charset="-122"/>
              </a:rPr>
              <a:t>考虑一个特殊情况，如果所有箱子里石子个数亦或和为</a:t>
            </a:r>
            <a:r>
              <a:rPr lang="en-US" altLang="zh-CN">
                <a:ea typeface="宋体" panose="02010600030101010101" pitchFamily="2" charset="-122"/>
              </a:rPr>
              <a:t>0</a:t>
            </a:r>
            <a:r>
              <a:rPr>
                <a:ea typeface="宋体" panose="02010600030101010101" pitchFamily="2" charset="-122"/>
              </a:rPr>
              <a:t>，那么一开始将所有箱子打开即可得到必胜状态。</a:t>
            </a:r>
            <a:endParaRPr>
              <a:ea typeface="宋体" panose="02010600030101010101" pitchFamily="2" charset="-122"/>
            </a:endParaRPr>
          </a:p>
          <a:p>
            <a:r>
              <a:rPr>
                <a:ea typeface="宋体" panose="02010600030101010101" pitchFamily="2" charset="-122"/>
              </a:rPr>
              <a:t>推而广之，假设先手最开始打开了一些箱子亦或和为</a:t>
            </a:r>
            <a:r>
              <a:rPr lang="en-US" altLang="zh-CN">
                <a:ea typeface="宋体" panose="02010600030101010101" pitchFamily="2" charset="-122"/>
              </a:rPr>
              <a:t>0</a:t>
            </a:r>
            <a:r>
              <a:rPr>
                <a:ea typeface="宋体" panose="02010600030101010101" pitchFamily="2" charset="-122"/>
              </a:rPr>
              <a:t>，那么无论对手怎么打开箱子，先手都能将所有打开的箱子内石子亦或和保持</a:t>
            </a:r>
            <a:r>
              <a:rPr lang="en-US" altLang="zh-CN">
                <a:ea typeface="宋体" panose="02010600030101010101" pitchFamily="2" charset="-122"/>
              </a:rPr>
              <a:t>0</a:t>
            </a:r>
            <a:r>
              <a:rPr>
                <a:ea typeface="宋体" panose="02010600030101010101" pitchFamily="2" charset="-122"/>
              </a:rPr>
              <a:t>（</a:t>
            </a:r>
            <a:r>
              <a:rPr lang="en-US" altLang="zh-CN">
                <a:ea typeface="宋体" panose="02010600030101010101" pitchFamily="2" charset="-122"/>
              </a:rPr>
              <a:t>Nim</a:t>
            </a:r>
            <a:r>
              <a:rPr>
                <a:ea typeface="宋体" panose="02010600030101010101" pitchFamily="2" charset="-122"/>
              </a:rPr>
              <a:t>游戏），如果对手拿走已经打开的箱子内的石子，先手按照</a:t>
            </a:r>
            <a:r>
              <a:rPr lang="en-US" altLang="zh-CN">
                <a:ea typeface="宋体" panose="02010600030101010101" pitchFamily="2" charset="-122"/>
              </a:rPr>
              <a:t>Nim</a:t>
            </a:r>
            <a:r>
              <a:rPr>
                <a:ea typeface="宋体" panose="02010600030101010101" pitchFamily="2" charset="-122"/>
              </a:rPr>
              <a:t>游戏操作即可。</a:t>
            </a:r>
            <a:endParaRPr>
              <a:ea typeface="宋体" panose="02010600030101010101" pitchFamily="2" charset="-122"/>
            </a:endParaRPr>
          </a:p>
          <a:p>
            <a:r>
              <a:rPr>
                <a:ea typeface="宋体" panose="02010600030101010101" pitchFamily="2" charset="-122"/>
              </a:rPr>
              <a:t>结论为：当存在一个集合使得亦或和为</a:t>
            </a:r>
            <a:r>
              <a:rPr lang="en-US" altLang="zh-CN">
                <a:ea typeface="宋体" panose="02010600030101010101" pitchFamily="2" charset="-122"/>
              </a:rPr>
              <a:t>0</a:t>
            </a:r>
            <a:r>
              <a:rPr>
                <a:ea typeface="宋体" panose="02010600030101010101" pitchFamily="2" charset="-122"/>
              </a:rPr>
              <a:t>，先手必胜，否则先手必败。</a:t>
            </a:r>
            <a:endParaRPr>
              <a:ea typeface="宋体" panose="02010600030101010101" pitchFamily="2" charset="-122"/>
            </a:endParaRPr>
          </a:p>
          <a:p>
            <a:r>
              <a:rPr>
                <a:ea typeface="宋体" panose="02010600030101010101" pitchFamily="2" charset="-122"/>
              </a:rPr>
              <a:t>做法</a:t>
            </a:r>
            <a:r>
              <a:rPr lang="en-US" altLang="zh-CN">
                <a:ea typeface="宋体" panose="02010600030101010101" pitchFamily="2" charset="-122"/>
              </a:rPr>
              <a:t>1</a:t>
            </a:r>
            <a:r>
              <a:rPr>
                <a:ea typeface="宋体" panose="02010600030101010101" pitchFamily="2" charset="-122"/>
              </a:rPr>
              <a:t>：</a:t>
            </a:r>
            <a:r>
              <a:rPr lang="en-US" altLang="zh-CN">
                <a:ea typeface="宋体" panose="02010600030101010101" pitchFamily="2" charset="-122"/>
              </a:rPr>
              <a:t>2^n</a:t>
            </a:r>
            <a:r>
              <a:rPr>
                <a:ea typeface="宋体" panose="02010600030101010101" pitchFamily="2" charset="-122"/>
              </a:rPr>
              <a:t>枚举</a:t>
            </a:r>
            <a:endParaRPr>
              <a:ea typeface="宋体" panose="02010600030101010101" pitchFamily="2" charset="-122"/>
            </a:endParaRPr>
          </a:p>
          <a:p>
            <a:r>
              <a:rPr>
                <a:ea typeface="宋体" panose="02010600030101010101" pitchFamily="2" charset="-122"/>
              </a:rPr>
              <a:t>做法</a:t>
            </a:r>
            <a:r>
              <a:rPr lang="en-US" altLang="zh-CN">
                <a:ea typeface="宋体" panose="02010600030101010101" pitchFamily="2" charset="-122"/>
              </a:rPr>
              <a:t>2</a:t>
            </a:r>
            <a:r>
              <a:rPr>
                <a:ea typeface="宋体" panose="02010600030101010101" pitchFamily="2" charset="-122"/>
              </a:rPr>
              <a:t>：</a:t>
            </a:r>
            <a:r>
              <a:rPr lang="en-US" altLang="zh-CN">
                <a:ea typeface="宋体" panose="02010600030101010101" pitchFamily="2" charset="-122"/>
              </a:rPr>
              <a:t>gauss</a:t>
            </a:r>
            <a:r>
              <a:rPr>
                <a:ea typeface="宋体" panose="02010600030101010101" pitchFamily="2" charset="-122"/>
              </a:rPr>
              <a:t>消元判断是否是极大线性无关组</a:t>
            </a:r>
            <a:endParaRPr>
              <a:ea typeface="宋体" panose="02010600030101010101" pitchFamily="2" charset="-122"/>
            </a:endParaRPr>
          </a:p>
          <a:p>
            <a:r>
              <a:rPr lang="en-US" altLang="zh-CN">
                <a:ea typeface="宋体" panose="02010600030101010101" pitchFamily="2" charset="-122"/>
              </a:rPr>
              <a:t>bzoj1299[LLH邀请赛]巧克力棒</a:t>
            </a:r>
            <a:endParaRPr lang="en-US" altLang="zh-CN">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二分图模型</a:t>
            </a:r>
            <a:endParaRPr lang="zh-CN" altLang="en-US"/>
          </a:p>
        </p:txBody>
      </p:sp>
      <p:sp>
        <p:nvSpPr>
          <p:cNvPr id="3" name="内容占位符 2"/>
          <p:cNvSpPr>
            <a:spLocks noGrp="1"/>
          </p:cNvSpPr>
          <p:nvPr>
            <p:ph idx="1"/>
          </p:nvPr>
        </p:nvSpPr>
        <p:spPr/>
        <p:txBody>
          <a:bodyPr/>
          <a:lstStyle/>
          <a:p>
            <a:r>
              <a:rPr>
                <a:sym typeface="+mn-ea"/>
              </a:rPr>
              <a:t>二分图模型</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二分图模型</a:t>
            </a:r>
            <a:endParaRPr lang="zh-CN" altLang="en-US"/>
          </a:p>
        </p:txBody>
      </p:sp>
      <p:sp>
        <p:nvSpPr>
          <p:cNvPr id="3" name="内容占位符 2"/>
          <p:cNvSpPr>
            <a:spLocks noGrp="1"/>
          </p:cNvSpPr>
          <p:nvPr>
            <p:ph idx="1"/>
          </p:nvPr>
        </p:nvSpPr>
        <p:spPr/>
        <p:txBody>
          <a:bodyPr>
            <a:normAutofit fontScale="90000" lnSpcReduction="20000"/>
          </a:bodyPr>
          <a:lstStyle/>
          <a:p>
            <a:r>
              <a:rPr lang="zh-CN" altLang="en-US"/>
              <a:t>bzoj2463 [中山市选2009]谁能赢呢？</a:t>
            </a:r>
            <a:endParaRPr lang="zh-CN" altLang="en-US"/>
          </a:p>
          <a:p>
            <a:r>
              <a:rPr lang="en-US" altLang="zh-CN"/>
              <a:t>小明和小红经常玩一个博弈游戏。给定一个n×n的棋盘，一个石头被放在棋盘的左上角。他们轮流移动石头。每一回合，选手只能把石头向上，下，左，右四个方向移动一格，并且要求移动到的格子之前不能被访问过。谁不能移动石头了就算输。假如小明先移动石头，而且两个选手都以最优策略走步，问最后谁能赢？</a:t>
            </a:r>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二分图模型</a:t>
            </a:r>
            <a:endParaRPr lang="zh-CN" altLang="en-US"/>
          </a:p>
        </p:txBody>
      </p:sp>
      <p:sp>
        <p:nvSpPr>
          <p:cNvPr id="3" name="内容占位符 2"/>
          <p:cNvSpPr>
            <a:spLocks noGrp="1"/>
          </p:cNvSpPr>
          <p:nvPr>
            <p:ph idx="1"/>
          </p:nvPr>
        </p:nvSpPr>
        <p:spPr/>
        <p:txBody>
          <a:bodyPr>
            <a:normAutofit fontScale="60000"/>
          </a:bodyPr>
          <a:lstStyle/>
          <a:p>
            <a:r>
              <a:rPr lang="en-US" altLang="zh-CN">
                <a:sym typeface="+mn-ea"/>
              </a:rPr>
              <a:t>if(n&amp;1)puts("Bob");</a:t>
            </a:r>
            <a:endParaRPr lang="en-US" altLang="zh-CN"/>
          </a:p>
          <a:p>
            <a:r>
              <a:rPr lang="en-US" altLang="zh-CN">
                <a:sym typeface="+mn-ea"/>
              </a:rPr>
              <a:t>else puts("Alice");</a:t>
            </a:r>
            <a:endParaRPr lang="en-US" altLang="zh-CN"/>
          </a:p>
          <a:p>
            <a:endParaRPr>
              <a:ea typeface="宋体" panose="02010600030101010101" pitchFamily="2" charset="-122"/>
            </a:endParaRPr>
          </a:p>
          <a:p>
            <a:r>
              <a:rPr>
                <a:ea typeface="宋体" panose="02010600030101010101" pitchFamily="2" charset="-122"/>
              </a:rPr>
              <a:t>证明：</a:t>
            </a:r>
            <a:endParaRPr>
              <a:ea typeface="宋体" panose="02010600030101010101" pitchFamily="2" charset="-122"/>
            </a:endParaRPr>
          </a:p>
          <a:p>
            <a:r>
              <a:rPr>
                <a:ea typeface="宋体" panose="02010600030101010101" pitchFamily="2" charset="-122"/>
              </a:rPr>
              <a:t>首先对于n是偶数，一定能被1*2的骨牌覆盖！所以从起点开始，先手一定走的是骨牌的另一端，后手一定走的是骨牌的前一端，因此无论何时，先手总是可以走。因此先手必胜。</a:t>
            </a:r>
            <a:endParaRPr>
              <a:ea typeface="宋体" panose="02010600030101010101" pitchFamily="2" charset="-122"/>
            </a:endParaRPr>
          </a:p>
          <a:p>
            <a:endParaRPr>
              <a:ea typeface="宋体" panose="02010600030101010101" pitchFamily="2" charset="-122"/>
            </a:endParaRPr>
          </a:p>
          <a:p>
            <a:r>
              <a:rPr>
                <a:ea typeface="宋体" panose="02010600030101010101" pitchFamily="2" charset="-122"/>
              </a:rPr>
              <a:t>如果n是奇数，那么去掉一格后一定能被1*2的骨牌覆盖，但是先手从左上角走，就进入了这个S态（必胜态），那么和上边的分析一样了，因此先手必败。</a:t>
            </a:r>
            <a:endParaRPr>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二分图模型</a:t>
            </a:r>
            <a:endParaRPr lang="zh-CN" altLang="en-US"/>
          </a:p>
        </p:txBody>
      </p:sp>
      <p:sp>
        <p:nvSpPr>
          <p:cNvPr id="3" name="内容占位符 2"/>
          <p:cNvSpPr>
            <a:spLocks noGrp="1"/>
          </p:cNvSpPr>
          <p:nvPr>
            <p:ph idx="1"/>
          </p:nvPr>
        </p:nvSpPr>
        <p:spPr/>
        <p:txBody>
          <a:bodyPr/>
          <a:lstStyle/>
          <a:p>
            <a:r>
              <a:rPr lang="zh-CN" altLang="en-US"/>
              <a:t>BZOJ 1443 JSOI2009 游戏Game</a:t>
            </a:r>
            <a:endParaRPr lang="zh-CN" altLang="en-US"/>
          </a:p>
          <a:p>
            <a:r>
              <a:rPr lang="zh-CN" altLang="en-US"/>
              <a:t>给定一个矩阵，一些位置有障碍，先手放置在某个位置，后手移动，先手再移动，一个格子只能经过一次，问是否先手必胜 </a:t>
            </a:r>
            <a:r>
              <a:rPr lang="en-US" altLang="zh-CN"/>
              <a:t>n&lt;=100</a:t>
            </a:r>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二分图模型</a:t>
            </a:r>
            <a:endParaRPr lang="zh-CN" altLang="en-US"/>
          </a:p>
        </p:txBody>
      </p:sp>
      <p:sp>
        <p:nvSpPr>
          <p:cNvPr id="3" name="内容占位符 2"/>
          <p:cNvSpPr>
            <a:spLocks noGrp="1"/>
          </p:cNvSpPr>
          <p:nvPr>
            <p:ph idx="1"/>
          </p:nvPr>
        </p:nvSpPr>
        <p:spPr/>
        <p:txBody>
          <a:bodyPr/>
          <a:lstStyle/>
          <a:p>
            <a:r>
              <a:rPr>
                <a:ea typeface="宋体" panose="02010600030101010101" pitchFamily="2" charset="-122"/>
              </a:rPr>
              <a:t>将矩阵建成二分图，考虑二分图博弈的模型：</a:t>
            </a:r>
            <a:endParaRPr>
              <a:ea typeface="宋体" panose="02010600030101010101" pitchFamily="2" charset="-122"/>
            </a:endParaRPr>
          </a:p>
          <a:p>
            <a:r>
              <a:rPr>
                <a:ea typeface="宋体" panose="02010600030101010101" pitchFamily="2" charset="-122"/>
              </a:rPr>
              <a:t>对于任意一个点，如果存在一个最大匹配中这个点没有被匹配，那么先手从这个点开始存在必胜策略（类比</a:t>
            </a:r>
            <a:r>
              <a:rPr lang="en-US" altLang="zh-CN">
                <a:ea typeface="宋体" panose="02010600030101010101" pitchFamily="2" charset="-122"/>
              </a:rPr>
              <a:t>2463</a:t>
            </a:r>
            <a:r>
              <a:rPr>
                <a:ea typeface="宋体" panose="02010600030101010101" pitchFamily="2" charset="-122"/>
              </a:rPr>
              <a:t>显然）</a:t>
            </a:r>
            <a:endParaRPr>
              <a:ea typeface="宋体" panose="02010600030101010101" pitchFamily="2" charset="-122"/>
            </a:endParaRPr>
          </a:p>
          <a:p>
            <a:r>
              <a:rPr>
                <a:ea typeface="宋体" panose="02010600030101010101" pitchFamily="2" charset="-122"/>
              </a:rPr>
              <a:t>理论时间复杂度</a:t>
            </a:r>
            <a:r>
              <a:rPr lang="en-US" altLang="zh-CN">
                <a:ea typeface="宋体" panose="02010600030101010101" pitchFamily="2" charset="-122"/>
              </a:rPr>
              <a:t>(5000*5000)</a:t>
            </a:r>
            <a:r>
              <a:rPr>
                <a:ea typeface="宋体" panose="02010600030101010101" pitchFamily="2" charset="-122"/>
              </a:rPr>
              <a:t>，但是匈牙利算法常数非常小于是乎跑的飞起</a:t>
            </a:r>
            <a:r>
              <a:rPr lang="en-US" altLang="zh-CN">
                <a:ea typeface="宋体" panose="02010600030101010101" pitchFamily="2" charset="-122"/>
              </a:rPr>
              <a:t>…</a:t>
            </a:r>
            <a:endParaRPr lang="en-US" altLang="zh-CN">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有向无环图核的唯一性</a:t>
            </a:r>
            <a:endParaRPr lang="zh-CN" altLang="en-US"/>
          </a:p>
        </p:txBody>
      </p:sp>
      <p:sp>
        <p:nvSpPr>
          <p:cNvPr id="3" name="内容占位符 2"/>
          <p:cNvSpPr>
            <a:spLocks noGrp="1"/>
          </p:cNvSpPr>
          <p:nvPr>
            <p:ph idx="1"/>
          </p:nvPr>
        </p:nvSpPr>
        <p:spPr/>
        <p:txBody>
          <a:bodyPr/>
          <a:lstStyle/>
          <a:p>
            <a:pPr eaLnBrk="1" hangingPunct="1"/>
            <a:r>
              <a:rPr lang="en-US" altLang="zh-CN">
                <a:sym typeface="+mn-ea"/>
              </a:rPr>
              <a:t>1.</a:t>
            </a:r>
            <a:r>
              <a:rPr>
                <a:sym typeface="+mn-ea"/>
              </a:rPr>
              <a:t>无出度结点必然在核中</a:t>
            </a:r>
            <a:endParaRPr lang="zh-CN" altLang="en-US" dirty="0"/>
          </a:p>
          <a:p>
            <a:pPr eaLnBrk="1" hangingPunct="1"/>
            <a:r>
              <a:rPr>
                <a:sym typeface="+mn-ea"/>
              </a:rPr>
              <a:t>数学归纳：</a:t>
            </a:r>
            <a:endParaRPr lang="zh-CN" altLang="en-US" dirty="0"/>
          </a:p>
          <a:p>
            <a:pPr eaLnBrk="1" hangingPunct="1"/>
            <a:r>
              <a:rPr lang="en-US" altLang="zh-CN">
                <a:sym typeface="+mn-ea"/>
              </a:rPr>
              <a:t>2.</a:t>
            </a:r>
            <a:r>
              <a:rPr>
                <a:sym typeface="+mn-ea"/>
              </a:rPr>
              <a:t>假设结点x的所有可达结点均确定，若x所有后继全为非核，则x在核中；否则x不在核中。</a:t>
            </a:r>
            <a:endParaRPr lang="zh-CN" altLang="en-US" dirty="0"/>
          </a:p>
          <a:p>
            <a:pPr eaLnBrk="1" hangingPunct="1"/>
            <a:r>
              <a:rPr lang="en-US" altLang="zh-CN">
                <a:sym typeface="+mn-ea"/>
              </a:rPr>
              <a:t>3.</a:t>
            </a:r>
            <a:r>
              <a:rPr>
                <a:sym typeface="+mn-ea"/>
              </a:rPr>
              <a:t>故所有结点状态具有唯一性</a:t>
            </a:r>
            <a:endParaRPr lang="zh-CN" altLang="en-US" dirty="0"/>
          </a:p>
          <a:p>
            <a:pPr eaLnBrk="1" hangingPunct="1"/>
            <a:endParaRPr lang="zh-CN" altLang="en-US" dirty="0"/>
          </a:p>
          <a:p>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奇奇怪怪的问题</a:t>
            </a:r>
            <a:endParaRPr lang="zh-CN" altLang="en-US"/>
          </a:p>
        </p:txBody>
      </p:sp>
      <p:sp>
        <p:nvSpPr>
          <p:cNvPr id="3" name="内容占位符 2"/>
          <p:cNvSpPr>
            <a:spLocks noGrp="1"/>
          </p:cNvSpPr>
          <p:nvPr>
            <p:ph idx="1"/>
          </p:nvPr>
        </p:nvSpPr>
        <p:spPr/>
        <p:txBody>
          <a:bodyPr/>
          <a:lstStyle/>
          <a:p>
            <a:r>
              <a:rPr>
                <a:sym typeface="+mn-ea"/>
              </a:rPr>
              <a:t>奇奇怪怪的问题</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奇奇怪怪的问题</a:t>
            </a:r>
            <a:endParaRPr lang="zh-CN" altLang="en-US"/>
          </a:p>
        </p:txBody>
      </p:sp>
      <p:sp>
        <p:nvSpPr>
          <p:cNvPr id="3" name="内容占位符 2"/>
          <p:cNvSpPr>
            <a:spLocks noGrp="1"/>
          </p:cNvSpPr>
          <p:nvPr>
            <p:ph idx="1"/>
          </p:nvPr>
        </p:nvSpPr>
        <p:spPr/>
        <p:txBody>
          <a:bodyPr>
            <a:normAutofit fontScale="60000"/>
          </a:bodyPr>
          <a:lstStyle/>
          <a:p>
            <a:r>
              <a:rPr lang="en-US" altLang="zh-CN"/>
              <a:t>poj2505</a:t>
            </a:r>
            <a:r>
              <a:rPr>
                <a:ea typeface="宋体" panose="02010600030101010101" pitchFamily="2" charset="-122"/>
              </a:rPr>
              <a:t>：</a:t>
            </a:r>
            <a:endParaRPr>
              <a:ea typeface="宋体" panose="02010600030101010101" pitchFamily="2" charset="-122"/>
            </a:endParaRPr>
          </a:p>
          <a:p>
            <a:r>
              <a:rPr>
                <a:ea typeface="宋体" panose="02010600030101010101" pitchFamily="2" charset="-122"/>
              </a:rPr>
              <a:t>题意：两个人轮流用2~9来乘n，使n不断扩大，n开始为1。当给一个固定值k，谁先使n大于等于k谁赢。</a:t>
            </a:r>
            <a:endParaRPr>
              <a:ea typeface="宋体" panose="02010600030101010101" pitchFamily="2" charset="-122"/>
            </a:endParaRPr>
          </a:p>
          <a:p>
            <a:endParaRPr>
              <a:ea typeface="宋体" panose="02010600030101010101" pitchFamily="2" charset="-122"/>
            </a:endParaRPr>
          </a:p>
          <a:p>
            <a:r>
              <a:rPr>
                <a:ea typeface="宋体" panose="02010600030101010101" pitchFamily="2" charset="-122"/>
              </a:rPr>
              <a:t>我们考虑当</a:t>
            </a:r>
            <a:r>
              <a:rPr lang="en-US" altLang="zh-CN">
                <a:ea typeface="宋体" panose="02010600030101010101" pitchFamily="2" charset="-122"/>
              </a:rPr>
              <a:t>k</a:t>
            </a:r>
            <a:r>
              <a:rPr>
                <a:ea typeface="宋体" panose="02010600030101010101" pitchFamily="2" charset="-122"/>
              </a:rPr>
              <a:t>确定后，胜负的区间情况：</a:t>
            </a:r>
            <a:endParaRPr>
              <a:ea typeface="宋体" panose="02010600030101010101" pitchFamily="2" charset="-122"/>
            </a:endParaRPr>
          </a:p>
          <a:p>
            <a:r>
              <a:rPr lang="en-US" altLang="zh-CN">
                <a:ea typeface="宋体" panose="02010600030101010101" pitchFamily="2" charset="-122"/>
              </a:rPr>
              <a:t>[ceil(k/9),k-1];</a:t>
            </a:r>
            <a:r>
              <a:rPr>
                <a:ea typeface="宋体" panose="02010600030101010101" pitchFamily="2" charset="-122"/>
              </a:rPr>
              <a:t>胜（这个区间内都能转移到</a:t>
            </a:r>
            <a:r>
              <a:rPr lang="en-US" altLang="zh-CN">
                <a:ea typeface="宋体" panose="02010600030101010101" pitchFamily="2" charset="-122"/>
              </a:rPr>
              <a:t>&gt;=k)</a:t>
            </a:r>
            <a:endParaRPr lang="en-US" altLang="zh-CN">
              <a:ea typeface="宋体" panose="02010600030101010101" pitchFamily="2" charset="-122"/>
            </a:endParaRPr>
          </a:p>
          <a:p>
            <a:r>
              <a:rPr lang="en-US" altLang="zh-CN">
                <a:ea typeface="宋体" panose="02010600030101010101" pitchFamily="2" charset="-122"/>
              </a:rPr>
              <a:t>[ceil(k/18),ceil(k/9)-1];</a:t>
            </a:r>
            <a:r>
              <a:rPr>
                <a:ea typeface="宋体" panose="02010600030101010101" pitchFamily="2" charset="-122"/>
              </a:rPr>
              <a:t>败（这个区间只能转移到上一个必胜区间）</a:t>
            </a:r>
            <a:endParaRPr>
              <a:ea typeface="宋体" panose="02010600030101010101" pitchFamily="2" charset="-122"/>
            </a:endParaRPr>
          </a:p>
          <a:p>
            <a:r>
              <a:rPr>
                <a:ea typeface="宋体" panose="02010600030101010101" pitchFamily="2" charset="-122"/>
              </a:rPr>
              <a:t>以此类推</a:t>
            </a:r>
            <a:r>
              <a:rPr lang="en-US" altLang="zh-CN">
                <a:ea typeface="宋体" panose="02010600030101010101" pitchFamily="2" charset="-122"/>
              </a:rPr>
              <a:t>……</a:t>
            </a:r>
            <a:endParaRPr lang="en-US" altLang="zh-CN">
              <a:ea typeface="宋体" panose="02010600030101010101" pitchFamily="2" charset="-122"/>
            </a:endParaRPr>
          </a:p>
          <a:p>
            <a:r>
              <a:rPr>
                <a:ea typeface="宋体" panose="02010600030101010101" pitchFamily="2" charset="-122"/>
              </a:rPr>
              <a:t>所以题解</a:t>
            </a:r>
            <a:r>
              <a:rPr lang="en-US" altLang="zh-CN">
                <a:ea typeface="宋体" panose="02010600030101010101" pitchFamily="2" charset="-122"/>
              </a:rPr>
              <a:t>……</a:t>
            </a:r>
            <a:endParaRPr lang="en-US" altLang="zh-CN">
              <a:ea typeface="宋体" panose="02010600030101010101" pitchFamily="2" charset="-122"/>
            </a:endParaRPr>
          </a:p>
          <a:p>
            <a:endParaRPr lang="en-US" altLang="zh-CN">
              <a:ea typeface="宋体" panose="02010600030101010101" pitchFamily="2" charset="-122"/>
            </a:endParaRPr>
          </a:p>
          <a:p>
            <a:endParaRPr>
              <a:ea typeface="宋体" panose="02010600030101010101" pitchFamily="2" charset="-122"/>
            </a:endParaRPr>
          </a:p>
        </p:txBody>
      </p:sp>
      <p:pic>
        <p:nvPicPr>
          <p:cNvPr id="4" name="图片 3" descr="4DDSS()16I$AIPPE~FZTKAE"/>
          <p:cNvPicPr>
            <a:picLocks noChangeAspect="1"/>
          </p:cNvPicPr>
          <p:nvPr/>
        </p:nvPicPr>
        <p:blipFill>
          <a:blip r:embed="rId1"/>
          <a:stretch>
            <a:fillRect/>
          </a:stretch>
        </p:blipFill>
        <p:spPr>
          <a:xfrm>
            <a:off x="1927872" y="3620019"/>
            <a:ext cx="1763441" cy="82871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奇奇怪怪的问题</a:t>
            </a:r>
            <a:endParaRPr lang="zh-CN" altLang="en-US"/>
          </a:p>
        </p:txBody>
      </p:sp>
      <p:sp>
        <p:nvSpPr>
          <p:cNvPr id="3" name="内容占位符 2"/>
          <p:cNvSpPr>
            <a:spLocks noGrp="1"/>
          </p:cNvSpPr>
          <p:nvPr>
            <p:ph idx="1"/>
          </p:nvPr>
        </p:nvSpPr>
        <p:spPr/>
        <p:txBody>
          <a:bodyPr>
            <a:normAutofit fontScale="50000"/>
          </a:bodyPr>
          <a:lstStyle/>
          <a:p>
            <a:r>
              <a:rPr lang="en-US" altLang="zh-CN"/>
              <a:t>poj2348</a:t>
            </a:r>
            <a:r>
              <a:rPr>
                <a:ea typeface="宋体" panose="02010600030101010101" pitchFamily="2" charset="-122"/>
              </a:rPr>
              <a:t>：</a:t>
            </a:r>
            <a:endParaRPr>
              <a:ea typeface="宋体" panose="02010600030101010101" pitchFamily="2" charset="-122"/>
            </a:endParaRPr>
          </a:p>
          <a:p>
            <a:r>
              <a:rPr>
                <a:ea typeface="宋体" panose="02010600030101010101" pitchFamily="2" charset="-122"/>
              </a:rPr>
              <a:t>给两堆石子，两人依次取石子，规则是：每次从石子数较多的那堆取（两堆石子数目相等时任选一堆），取的数目只能为石子少的那一堆的正整数倍。最后取完一堆石子者胜。问给定情况下先手胜负情况。</a:t>
            </a:r>
            <a:endParaRPr>
              <a:ea typeface="宋体" panose="02010600030101010101" pitchFamily="2" charset="-122"/>
            </a:endParaRPr>
          </a:p>
          <a:p>
            <a:r>
              <a:rPr>
                <a:ea typeface="宋体" panose="02010600030101010101" pitchFamily="2" charset="-122"/>
              </a:rPr>
              <a:t>设</a:t>
            </a:r>
            <a:r>
              <a:rPr lang="en-US" altLang="zh-CN">
                <a:ea typeface="宋体" panose="02010600030101010101" pitchFamily="2" charset="-122"/>
              </a:rPr>
              <a:t>n&gt;=m;</a:t>
            </a:r>
            <a:endParaRPr lang="en-US" altLang="zh-CN">
              <a:ea typeface="宋体" panose="02010600030101010101" pitchFamily="2" charset="-122"/>
            </a:endParaRPr>
          </a:p>
          <a:p>
            <a:r>
              <a:rPr>
                <a:ea typeface="宋体" panose="02010600030101010101" pitchFamily="2" charset="-122"/>
              </a:rPr>
              <a:t>考虑下面的一个结论：</a:t>
            </a:r>
            <a:endParaRPr>
              <a:ea typeface="宋体" panose="02010600030101010101" pitchFamily="2" charset="-122"/>
            </a:endParaRPr>
          </a:p>
          <a:p>
            <a:r>
              <a:rPr>
                <a:ea typeface="宋体" panose="02010600030101010101" pitchFamily="2" charset="-122"/>
              </a:rPr>
              <a:t>当</a:t>
            </a:r>
            <a:r>
              <a:rPr lang="en-US" altLang="zh-CN">
                <a:ea typeface="宋体" panose="02010600030101010101" pitchFamily="2" charset="-122"/>
              </a:rPr>
              <a:t>n&gt;=2*m</a:t>
            </a:r>
            <a:r>
              <a:rPr>
                <a:ea typeface="宋体" panose="02010600030101010101" pitchFamily="2" charset="-122"/>
              </a:rPr>
              <a:t>时，若从</a:t>
            </a:r>
            <a:r>
              <a:rPr lang="en-US" altLang="zh-CN">
                <a:ea typeface="宋体" panose="02010600030101010101" pitchFamily="2" charset="-122"/>
              </a:rPr>
              <a:t>n</a:t>
            </a:r>
            <a:r>
              <a:rPr>
                <a:ea typeface="宋体" panose="02010600030101010101" pitchFamily="2" charset="-122"/>
              </a:rPr>
              <a:t>中拿走了一部分</a:t>
            </a:r>
            <a:r>
              <a:rPr lang="en-US" altLang="zh-CN">
                <a:ea typeface="宋体" panose="02010600030101010101" pitchFamily="2" charset="-122"/>
              </a:rPr>
              <a:t>m</a:t>
            </a:r>
            <a:r>
              <a:rPr>
                <a:ea typeface="宋体" panose="02010600030101010101" pitchFamily="2" charset="-122"/>
              </a:rPr>
              <a:t>使得我必胜，那么我就是必胜。如果拿走了一部分</a:t>
            </a:r>
            <a:r>
              <a:rPr lang="en-US" altLang="zh-CN">
                <a:ea typeface="宋体" panose="02010600030101010101" pitchFamily="2" charset="-122"/>
              </a:rPr>
              <a:t>m</a:t>
            </a:r>
            <a:r>
              <a:rPr>
                <a:ea typeface="宋体" panose="02010600030101010101" pitchFamily="2" charset="-122"/>
              </a:rPr>
              <a:t>后</a:t>
            </a:r>
            <a:r>
              <a:rPr lang="en-US" altLang="zh-CN">
                <a:ea typeface="宋体" panose="02010600030101010101" pitchFamily="2" charset="-122"/>
              </a:rPr>
              <a:t>n</a:t>
            </a:r>
            <a:r>
              <a:rPr>
                <a:ea typeface="宋体" panose="02010600030101010101" pitchFamily="2" charset="-122"/>
              </a:rPr>
              <a:t>仍然</a:t>
            </a:r>
            <a:r>
              <a:rPr lang="en-US" altLang="zh-CN">
                <a:ea typeface="宋体" panose="02010600030101010101" pitchFamily="2" charset="-122"/>
              </a:rPr>
              <a:t>&gt;=m</a:t>
            </a:r>
            <a:r>
              <a:rPr>
                <a:ea typeface="宋体" panose="02010600030101010101" pitchFamily="2" charset="-122"/>
              </a:rPr>
              <a:t>，使得对方必胜，那么我一开始就可以拿等价的整数倍使自己必胜。综上所述，</a:t>
            </a:r>
            <a:r>
              <a:rPr lang="en-US" altLang="zh-CN">
                <a:ea typeface="宋体" panose="02010600030101010101" pitchFamily="2" charset="-122"/>
              </a:rPr>
              <a:t>n&gt;=2*m</a:t>
            </a:r>
            <a:r>
              <a:rPr>
                <a:ea typeface="宋体" panose="02010600030101010101" pitchFamily="2" charset="-122"/>
              </a:rPr>
              <a:t>的时候先手必胜。</a:t>
            </a:r>
            <a:endParaRPr>
              <a:ea typeface="宋体" panose="02010600030101010101" pitchFamily="2" charset="-122"/>
            </a:endParaRPr>
          </a:p>
          <a:p>
            <a:r>
              <a:rPr>
                <a:ea typeface="宋体" panose="02010600030101010101" pitchFamily="2" charset="-122"/>
              </a:rPr>
              <a:t>不满足的时候，就每次</a:t>
            </a:r>
            <a:r>
              <a:rPr lang="en-US" altLang="zh-CN">
                <a:ea typeface="宋体" panose="02010600030101010101" pitchFamily="2" charset="-122"/>
              </a:rPr>
              <a:t>n-=m</a:t>
            </a:r>
            <a:r>
              <a:rPr>
                <a:ea typeface="宋体" panose="02010600030101010101" pitchFamily="2" charset="-122"/>
              </a:rPr>
              <a:t>，交换先后手即可。</a:t>
            </a:r>
            <a:endParaRPr>
              <a:ea typeface="宋体" panose="02010600030101010101" pitchFamily="2" charset="-122"/>
            </a:endParaRPr>
          </a:p>
          <a:p>
            <a:r>
              <a:rPr lang="en-US" altLang="zh-CN">
                <a:ea typeface="宋体" panose="02010600030101010101" pitchFamily="2" charset="-122"/>
              </a:rPr>
              <a:t>trick</a:t>
            </a:r>
            <a:r>
              <a:rPr>
                <a:ea typeface="宋体" panose="02010600030101010101" pitchFamily="2" charset="-122"/>
              </a:rPr>
              <a:t>？</a:t>
            </a:r>
            <a:endParaRPr>
              <a:ea typeface="宋体" panose="02010600030101010101" pitchFamily="2" charset="-122"/>
            </a:endParaRPr>
          </a:p>
          <a:p>
            <a:r>
              <a:rPr>
                <a:ea typeface="宋体" panose="02010600030101010101" pitchFamily="2" charset="-122"/>
              </a:rPr>
              <a:t>确实有的，当</a:t>
            </a:r>
            <a:r>
              <a:rPr lang="en-US" altLang="zh-CN">
                <a:ea typeface="宋体" panose="02010600030101010101" pitchFamily="2" charset="-122"/>
              </a:rPr>
              <a:t>n==m</a:t>
            </a:r>
            <a:r>
              <a:rPr>
                <a:ea typeface="宋体" panose="02010600030101010101" pitchFamily="2" charset="-122"/>
              </a:rPr>
              <a:t>时，先手必胜！</a:t>
            </a:r>
            <a:endParaRPr>
              <a:ea typeface="宋体" panose="02010600030101010101" pitchFamily="2" charset="-122"/>
            </a:endParaRPr>
          </a:p>
        </p:txBody>
      </p:sp>
      <p:pic>
        <p:nvPicPr>
          <p:cNvPr id="4" name="图片 3" descr="$)LODG99XZDYK4IB)X)]]XO"/>
          <p:cNvPicPr>
            <a:picLocks noChangeAspect="1"/>
          </p:cNvPicPr>
          <p:nvPr/>
        </p:nvPicPr>
        <p:blipFill>
          <a:blip r:embed="rId1"/>
          <a:stretch>
            <a:fillRect/>
          </a:stretch>
        </p:blipFill>
        <p:spPr>
          <a:xfrm>
            <a:off x="4367391" y="3608810"/>
            <a:ext cx="1478244" cy="12318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手玩结论</a:t>
            </a:r>
            <a:endParaRPr lang="zh-CN" altLang="en-US"/>
          </a:p>
        </p:txBody>
      </p:sp>
      <p:sp>
        <p:nvSpPr>
          <p:cNvPr id="3" name="内容占位符 2"/>
          <p:cNvSpPr>
            <a:spLocks noGrp="1"/>
          </p:cNvSpPr>
          <p:nvPr>
            <p:ph idx="1"/>
          </p:nvPr>
        </p:nvSpPr>
        <p:spPr/>
        <p:txBody>
          <a:bodyPr/>
          <a:lstStyle/>
          <a:p>
            <a:r>
              <a:rPr lang="zh-CN" altLang="en-US"/>
              <a:t>前面的一些问题还可以建立模型打表观察，但是接下来的很难建立模型</a:t>
            </a:r>
            <a:r>
              <a:rPr lang="en-US" altLang="zh-CN"/>
              <a:t>…</a:t>
            </a:r>
            <a:endParaRPr lang="en-US" altLang="zh-CN"/>
          </a:p>
          <a:p>
            <a:r>
              <a:rPr lang="zh-CN" altLang="en-US"/>
              <a:t>重点需要我们手玩结论</a:t>
            </a:r>
            <a:r>
              <a:rPr lang="en-US" altLang="zh-CN"/>
              <a:t>…</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手玩结论</a:t>
            </a:r>
            <a:endParaRPr lang="zh-CN" altLang="en-US"/>
          </a:p>
        </p:txBody>
      </p:sp>
      <p:sp>
        <p:nvSpPr>
          <p:cNvPr id="3" name="内容占位符 2"/>
          <p:cNvSpPr>
            <a:spLocks noGrp="1"/>
          </p:cNvSpPr>
          <p:nvPr>
            <p:ph idx="1"/>
          </p:nvPr>
        </p:nvSpPr>
        <p:spPr/>
        <p:txBody>
          <a:bodyPr/>
          <a:lstStyle/>
          <a:p>
            <a:r>
              <a:rPr lang="zh-CN" altLang="en-US"/>
              <a:t>BZOJ 1982 Spoj 2021 Moving Pebbles</a:t>
            </a:r>
            <a:endParaRPr lang="zh-CN" altLang="en-US"/>
          </a:p>
          <a:p>
            <a:r>
              <a:rPr lang="zh-CN" altLang="en-US"/>
              <a:t>给定n堆石子，每次可以选择一堆石子，拿走任意个，然后将堆中剩余石子移动任意个到任意一些堆里，不能操作者为输，求是否先手必胜</a:t>
            </a:r>
            <a:endParaRPr lang="zh-CN" altLang="en-US"/>
          </a:p>
          <a:p>
            <a:r>
              <a:rPr lang="zh-CN" altLang="en-US"/>
              <a:t>0&lt;n&lt;=100000</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手玩结论</a:t>
            </a:r>
            <a:endParaRPr lang="zh-CN" altLang="en-US"/>
          </a:p>
        </p:txBody>
      </p:sp>
      <p:sp>
        <p:nvSpPr>
          <p:cNvPr id="3" name="内容占位符 2"/>
          <p:cNvSpPr>
            <a:spLocks noGrp="1"/>
          </p:cNvSpPr>
          <p:nvPr>
            <p:ph idx="1"/>
          </p:nvPr>
        </p:nvSpPr>
        <p:spPr/>
        <p:txBody>
          <a:bodyPr>
            <a:normAutofit fontScale="50000"/>
          </a:bodyPr>
          <a:lstStyle/>
          <a:p>
            <a:r>
              <a:rPr lang="zh-CN" altLang="en-US"/>
              <a:t>必败状态为：n为偶数，且将石子数相同的堆两两配对可以配成n</a:t>
            </a:r>
            <a:r>
              <a:rPr lang="en-US" altLang="zh-CN"/>
              <a:t>/</a:t>
            </a:r>
            <a:r>
              <a:rPr lang="zh-CN" altLang="en-US"/>
              <a:t>2对</a:t>
            </a:r>
            <a:endParaRPr lang="zh-CN" altLang="en-US"/>
          </a:p>
          <a:p>
            <a:r>
              <a:rPr lang="zh-CN" altLang="en-US"/>
              <a:t>证明： </a:t>
            </a:r>
            <a:endParaRPr lang="zh-CN" altLang="en-US"/>
          </a:p>
          <a:p>
            <a:r>
              <a:rPr lang="zh-CN" altLang="en-US"/>
              <a:t>首先证明这个状态是必败的 </a:t>
            </a:r>
            <a:endParaRPr lang="zh-CN" altLang="en-US"/>
          </a:p>
          <a:p>
            <a:r>
              <a:rPr lang="zh-CN" altLang="en-US"/>
              <a:t>由于堆可以两两配对，因此无论先手做什么，后手都可以对另一个堆做同样的事情，故先手必败 </a:t>
            </a:r>
            <a:endParaRPr lang="zh-CN" altLang="en-US"/>
          </a:p>
          <a:p>
            <a:r>
              <a:rPr lang="zh-CN" altLang="en-US"/>
              <a:t>对于一种其他状态，先手可以用一步将状态变为必败状态，故其他状态下先手必胜 </a:t>
            </a:r>
            <a:endParaRPr lang="zh-CN" altLang="en-US"/>
          </a:p>
          <a:p>
            <a:r>
              <a:rPr lang="zh-CN" altLang="en-US"/>
              <a:t>如果初始有奇数堆石子，那么先手可以将最小的堆和第二小的堆配对，第三小的堆和第四小的堆配对，…，然后用最大的堆填补差值，显然一定能填补上； </a:t>
            </a:r>
            <a:endParaRPr lang="zh-CN" altLang="en-US"/>
          </a:p>
          <a:p>
            <a:r>
              <a:rPr lang="zh-CN" altLang="en-US"/>
              <a:t>如果初始有偶数堆石子，那么先手可以将最大的堆和最小的堆配对，第二小的堆和第三小的堆配对，第四小的堆和第五小的堆配对，..，用最大的堆多出来的部分填补差值，显然也一定能填补上 </a:t>
            </a:r>
            <a:endParaRPr lang="zh-CN" altLang="en-US"/>
          </a:p>
          <a:p>
            <a:r>
              <a:rPr lang="zh-CN" altLang="en-US"/>
              <a:t>故其他状态先手必胜</a:t>
            </a:r>
            <a:endParaRPr lang="zh-CN" altLang="en-US"/>
          </a:p>
          <a:p>
            <a:r>
              <a:rPr lang="en-US" altLang="zh-CN"/>
              <a:t>string</a:t>
            </a:r>
            <a:r>
              <a:rPr>
                <a:ea typeface="宋体" panose="02010600030101010101" pitchFamily="2" charset="-122"/>
              </a:rPr>
              <a:t>大法好！</a:t>
            </a:r>
            <a:endParaRPr>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手玩结论</a:t>
            </a:r>
            <a:endParaRPr lang="zh-CN" altLang="en-US"/>
          </a:p>
        </p:txBody>
      </p:sp>
      <p:sp>
        <p:nvSpPr>
          <p:cNvPr id="3" name="内容占位符 2"/>
          <p:cNvSpPr>
            <a:spLocks noGrp="1"/>
          </p:cNvSpPr>
          <p:nvPr>
            <p:ph idx="1"/>
          </p:nvPr>
        </p:nvSpPr>
        <p:spPr/>
        <p:txBody>
          <a:bodyPr>
            <a:normAutofit lnSpcReduction="10000"/>
          </a:bodyPr>
          <a:lstStyle/>
          <a:p>
            <a:r>
              <a:rPr lang="zh-CN" altLang="en-US"/>
              <a:t>BZOJ 2927 POI1999 多边形之战</a:t>
            </a:r>
            <a:endParaRPr lang="zh-CN" altLang="en-US"/>
          </a:p>
          <a:p>
            <a:r>
              <a:rPr lang="zh-CN" altLang="en-US"/>
              <a:t>给定一个凸多边形的三角剖分，其中一个三角形被涂成了黑色，每次可以割一刀割下一个三角形，割下黑色三角形的人胜利，求是否先手必胜</a:t>
            </a:r>
            <a:endParaRPr lang="zh-CN" altLang="en-US"/>
          </a:p>
          <a:p>
            <a:endParaRPr lang="zh-CN" altLang="en-US"/>
          </a:p>
          <a:p>
            <a:r>
              <a:rPr lang="zh-CN" altLang="en-US"/>
              <a:t>手玩时间</a:t>
            </a:r>
            <a:r>
              <a:rPr lang="en-US" altLang="zh-CN"/>
              <a:t>…</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手玩结论</a:t>
            </a:r>
            <a:endParaRPr lang="zh-CN" altLang="en-US"/>
          </a:p>
        </p:txBody>
      </p:sp>
      <p:sp>
        <p:nvSpPr>
          <p:cNvPr id="3" name="内容占位符 2"/>
          <p:cNvSpPr>
            <a:spLocks noGrp="1"/>
          </p:cNvSpPr>
          <p:nvPr>
            <p:ph idx="1"/>
          </p:nvPr>
        </p:nvSpPr>
        <p:spPr/>
        <p:txBody>
          <a:bodyPr>
            <a:normAutofit fontScale="60000"/>
          </a:bodyPr>
          <a:lstStyle/>
          <a:p>
            <a:r>
              <a:rPr lang="en-US" altLang="zh-CN"/>
              <a:t>1.</a:t>
            </a:r>
            <a:r>
              <a:rPr lang="zh-CN" altLang="en-US"/>
              <a:t>当黑三角仅有一条边与其他三角共用时，先手必胜。</a:t>
            </a:r>
            <a:endParaRPr lang="zh-CN" altLang="en-US"/>
          </a:p>
          <a:p>
            <a:r>
              <a:rPr lang="en-US" altLang="zh-CN"/>
              <a:t>2.</a:t>
            </a:r>
            <a:r>
              <a:rPr lang="zh-CN" altLang="en-US"/>
              <a:t>当黑三角有两条边与其他三角形共用时</a:t>
            </a:r>
            <a:endParaRPr lang="en-US" altLang="zh-CN"/>
          </a:p>
          <a:p>
            <a:r>
              <a:rPr>
                <a:ea typeface="宋体" panose="02010600030101010101" pitchFamily="2" charset="-122"/>
              </a:rPr>
              <a:t>如果左面加右面的三角形个数为偶数个，先手必败。</a:t>
            </a:r>
            <a:endParaRPr>
              <a:ea typeface="宋体" panose="02010600030101010101" pitchFamily="2" charset="-122"/>
            </a:endParaRPr>
          </a:p>
          <a:p>
            <a:r>
              <a:rPr>
                <a:ea typeface="宋体" panose="02010600030101010101" pitchFamily="2" charset="-122"/>
              </a:rPr>
              <a:t>不妨设两边三角形个数各为</a:t>
            </a:r>
            <a:r>
              <a:rPr lang="en-US" altLang="zh-CN">
                <a:ea typeface="宋体" panose="02010600030101010101" pitchFamily="2" charset="-122"/>
              </a:rPr>
              <a:t>x</a:t>
            </a:r>
            <a:r>
              <a:rPr>
                <a:ea typeface="宋体" panose="02010600030101010101" pitchFamily="2" charset="-122"/>
              </a:rPr>
              <a:t>，</a:t>
            </a:r>
            <a:r>
              <a:rPr lang="en-US" altLang="zh-CN">
                <a:ea typeface="宋体" panose="02010600030101010101" pitchFamily="2" charset="-122"/>
              </a:rPr>
              <a:t>y</a:t>
            </a:r>
            <a:r>
              <a:rPr>
                <a:ea typeface="宋体" panose="02010600030101010101" pitchFamily="2" charset="-122"/>
              </a:rPr>
              <a:t>，在任意时刻</a:t>
            </a:r>
            <a:r>
              <a:rPr lang="en-US" altLang="zh-CN">
                <a:ea typeface="宋体" panose="02010600030101010101" pitchFamily="2" charset="-122"/>
              </a:rPr>
              <a:t>x&lt;y</a:t>
            </a:r>
            <a:r>
              <a:rPr>
                <a:ea typeface="宋体" panose="02010600030101010101" pitchFamily="2" charset="-122"/>
              </a:rPr>
              <a:t>时</a:t>
            </a:r>
            <a:r>
              <a:rPr lang="en-US" altLang="zh-CN">
                <a:ea typeface="宋体" panose="02010600030101010101" pitchFamily="2" charset="-122"/>
              </a:rPr>
              <a:t>swap(x,y)</a:t>
            </a:r>
            <a:r>
              <a:rPr>
                <a:ea typeface="宋体" panose="02010600030101010101" pitchFamily="2" charset="-122"/>
              </a:rPr>
              <a:t>。</a:t>
            </a:r>
            <a:endParaRPr>
              <a:ea typeface="宋体" panose="02010600030101010101" pitchFamily="2" charset="-122"/>
            </a:endParaRPr>
          </a:p>
          <a:p>
            <a:r>
              <a:rPr>
                <a:ea typeface="宋体" panose="02010600030101010101" pitchFamily="2" charset="-122"/>
              </a:rPr>
              <a:t>显然</a:t>
            </a:r>
            <a:r>
              <a:rPr lang="en-US" altLang="zh-CN">
                <a:ea typeface="宋体" panose="02010600030101010101" pitchFamily="2" charset="-122"/>
              </a:rPr>
              <a:t>x-y&gt;=2</a:t>
            </a:r>
            <a:r>
              <a:rPr>
                <a:ea typeface="宋体" panose="02010600030101010101" pitchFamily="2" charset="-122"/>
              </a:rPr>
              <a:t>，且</a:t>
            </a:r>
            <a:r>
              <a:rPr lang="en-US" altLang="zh-CN">
                <a:ea typeface="宋体" panose="02010600030101010101" pitchFamily="2" charset="-122"/>
              </a:rPr>
              <a:t>x==0||y==0</a:t>
            </a:r>
            <a:r>
              <a:rPr>
                <a:ea typeface="宋体" panose="02010600030101010101" pitchFamily="2" charset="-122"/>
              </a:rPr>
              <a:t>是必胜态。</a:t>
            </a:r>
            <a:endParaRPr>
              <a:ea typeface="宋体" panose="02010600030101010101" pitchFamily="2" charset="-122"/>
            </a:endParaRPr>
          </a:p>
          <a:p>
            <a:r>
              <a:rPr>
                <a:ea typeface="宋体" panose="02010600030101010101" pitchFamily="2" charset="-122"/>
              </a:rPr>
              <a:t>先手拿</a:t>
            </a:r>
            <a:r>
              <a:rPr lang="en-US" altLang="zh-CN">
                <a:ea typeface="宋体" panose="02010600030101010101" pitchFamily="2" charset="-122"/>
              </a:rPr>
              <a:t>x</a:t>
            </a:r>
            <a:r>
              <a:rPr>
                <a:ea typeface="宋体" panose="02010600030101010101" pitchFamily="2" charset="-122"/>
              </a:rPr>
              <a:t>堆时，后手也可以拿</a:t>
            </a:r>
            <a:r>
              <a:rPr lang="en-US" altLang="zh-CN">
                <a:ea typeface="宋体" panose="02010600030101010101" pitchFamily="2" charset="-122"/>
              </a:rPr>
              <a:t>x</a:t>
            </a:r>
            <a:r>
              <a:rPr>
                <a:ea typeface="宋体" panose="02010600030101010101" pitchFamily="2" charset="-122"/>
              </a:rPr>
              <a:t>堆，此时</a:t>
            </a:r>
            <a:r>
              <a:rPr lang="en-US" altLang="zh-CN">
                <a:ea typeface="宋体" panose="02010600030101010101" pitchFamily="2" charset="-122"/>
              </a:rPr>
              <a:t>x</a:t>
            </a:r>
            <a:r>
              <a:rPr>
                <a:ea typeface="宋体" panose="02010600030101010101" pitchFamily="2" charset="-122"/>
              </a:rPr>
              <a:t>和</a:t>
            </a:r>
            <a:r>
              <a:rPr lang="en-US" altLang="zh-CN">
                <a:ea typeface="宋体" panose="02010600030101010101" pitchFamily="2" charset="-122"/>
              </a:rPr>
              <a:t>y</a:t>
            </a:r>
            <a:r>
              <a:rPr>
                <a:ea typeface="宋体" panose="02010600030101010101" pitchFamily="2" charset="-122"/>
              </a:rPr>
              <a:t>均不等于</a:t>
            </a:r>
            <a:r>
              <a:rPr lang="en-US" altLang="zh-CN">
                <a:ea typeface="宋体" panose="02010600030101010101" pitchFamily="2" charset="-122"/>
              </a:rPr>
              <a:t>0</a:t>
            </a:r>
            <a:endParaRPr lang="en-US" altLang="zh-CN">
              <a:ea typeface="宋体" panose="02010600030101010101" pitchFamily="2" charset="-122"/>
            </a:endParaRPr>
          </a:p>
          <a:p>
            <a:r>
              <a:rPr>
                <a:ea typeface="宋体" panose="02010600030101010101" pitchFamily="2" charset="-122"/>
              </a:rPr>
              <a:t>先手拿</a:t>
            </a:r>
            <a:r>
              <a:rPr lang="en-US" altLang="zh-CN">
                <a:ea typeface="宋体" panose="02010600030101010101" pitchFamily="2" charset="-122"/>
              </a:rPr>
              <a:t>y</a:t>
            </a:r>
            <a:r>
              <a:rPr>
                <a:ea typeface="宋体" panose="02010600030101010101" pitchFamily="2" charset="-122"/>
              </a:rPr>
              <a:t>堆时，若</a:t>
            </a:r>
            <a:r>
              <a:rPr lang="en-US" altLang="zh-CN">
                <a:ea typeface="宋体" panose="02010600030101010101" pitchFamily="2" charset="-122"/>
              </a:rPr>
              <a:t>y</a:t>
            </a:r>
            <a:r>
              <a:rPr>
                <a:ea typeface="宋体" panose="02010600030101010101" pitchFamily="2" charset="-122"/>
              </a:rPr>
              <a:t>为</a:t>
            </a:r>
            <a:r>
              <a:rPr lang="en-US" altLang="zh-CN">
                <a:ea typeface="宋体" panose="02010600030101010101" pitchFamily="2" charset="-122"/>
              </a:rPr>
              <a:t>0</a:t>
            </a:r>
            <a:r>
              <a:rPr>
                <a:ea typeface="宋体" panose="02010600030101010101" pitchFamily="2" charset="-122"/>
              </a:rPr>
              <a:t>，则面临必胜态，若</a:t>
            </a:r>
            <a:r>
              <a:rPr lang="en-US" altLang="zh-CN">
                <a:ea typeface="宋体" panose="02010600030101010101" pitchFamily="2" charset="-122"/>
              </a:rPr>
              <a:t>y</a:t>
            </a:r>
            <a:r>
              <a:rPr>
                <a:ea typeface="宋体" panose="02010600030101010101" pitchFamily="2" charset="-122"/>
              </a:rPr>
              <a:t>不为</a:t>
            </a:r>
            <a:r>
              <a:rPr lang="en-US" altLang="zh-CN">
                <a:ea typeface="宋体" panose="02010600030101010101" pitchFamily="2" charset="-122"/>
              </a:rPr>
              <a:t>0</a:t>
            </a:r>
            <a:r>
              <a:rPr>
                <a:ea typeface="宋体" panose="02010600030101010101" pitchFamily="2" charset="-122"/>
              </a:rPr>
              <a:t>，后手拿</a:t>
            </a:r>
            <a:r>
              <a:rPr lang="en-US" altLang="zh-CN">
                <a:ea typeface="宋体" panose="02010600030101010101" pitchFamily="2" charset="-122"/>
              </a:rPr>
              <a:t>x</a:t>
            </a:r>
            <a:r>
              <a:rPr>
                <a:ea typeface="宋体" panose="02010600030101010101" pitchFamily="2" charset="-122"/>
              </a:rPr>
              <a:t>堆，显然</a:t>
            </a:r>
            <a:r>
              <a:rPr lang="en-US" altLang="zh-CN">
                <a:ea typeface="宋体" panose="02010600030101010101" pitchFamily="2" charset="-122"/>
              </a:rPr>
              <a:t>x</a:t>
            </a:r>
            <a:r>
              <a:rPr>
                <a:ea typeface="宋体" panose="02010600030101010101" pitchFamily="2" charset="-122"/>
              </a:rPr>
              <a:t>和</a:t>
            </a:r>
            <a:r>
              <a:rPr lang="en-US" altLang="zh-CN">
                <a:ea typeface="宋体" panose="02010600030101010101" pitchFamily="2" charset="-122"/>
              </a:rPr>
              <a:t>y</a:t>
            </a:r>
            <a:r>
              <a:rPr>
                <a:ea typeface="宋体" panose="02010600030101010101" pitchFamily="2" charset="-122"/>
              </a:rPr>
              <a:t>均不等于</a:t>
            </a:r>
            <a:r>
              <a:rPr lang="en-US" altLang="zh-CN">
                <a:ea typeface="宋体" panose="02010600030101010101" pitchFamily="2" charset="-122"/>
              </a:rPr>
              <a:t>0</a:t>
            </a:r>
            <a:r>
              <a:rPr>
                <a:ea typeface="宋体" panose="02010600030101010101" pitchFamily="2" charset="-122"/>
              </a:rPr>
              <a:t>。</a:t>
            </a:r>
            <a:endParaRPr>
              <a:ea typeface="宋体" panose="02010600030101010101" pitchFamily="2" charset="-122"/>
            </a:endParaRPr>
          </a:p>
          <a:p>
            <a:r>
              <a:rPr>
                <a:ea typeface="宋体" panose="02010600030101010101" pitchFamily="2" charset="-122"/>
              </a:rPr>
              <a:t>所以先手必败。</a:t>
            </a:r>
            <a:endParaRPr>
              <a:ea typeface="宋体" panose="02010600030101010101" pitchFamily="2" charset="-122"/>
            </a:endParaRPr>
          </a:p>
          <a:p>
            <a:r>
              <a:rPr>
                <a:ea typeface="宋体" panose="02010600030101010101" pitchFamily="2" charset="-122"/>
              </a:rPr>
              <a:t>当左面加右面的三角形个数为奇数个，先手可以将它的状态转移到个数和为偶数，对手面临必败态，所以此时先手必胜。</a:t>
            </a:r>
            <a:endParaRPr>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手玩结论</a:t>
            </a:r>
            <a:endParaRPr lang="zh-CN" altLang="en-US"/>
          </a:p>
        </p:txBody>
      </p:sp>
      <p:sp>
        <p:nvSpPr>
          <p:cNvPr id="3" name="内容占位符 2"/>
          <p:cNvSpPr>
            <a:spLocks noGrp="1"/>
          </p:cNvSpPr>
          <p:nvPr>
            <p:ph idx="1"/>
          </p:nvPr>
        </p:nvSpPr>
        <p:spPr/>
        <p:txBody>
          <a:bodyPr>
            <a:normAutofit fontScale="60000"/>
          </a:bodyPr>
          <a:lstStyle/>
          <a:p>
            <a:r>
              <a:rPr lang="en-US" altLang="zh-CN"/>
              <a:t>1.</a:t>
            </a:r>
            <a:r>
              <a:rPr lang="zh-CN" altLang="en-US"/>
              <a:t>当黑三角有三条边与其他三角形共用的时候</a:t>
            </a:r>
            <a:endParaRPr lang="zh-CN" altLang="en-US"/>
          </a:p>
          <a:p>
            <a:r>
              <a:rPr>
                <a:ea typeface="宋体" panose="02010600030101010101" pitchFamily="2" charset="-122"/>
              </a:rPr>
              <a:t>当其他三角形有奇数个，先手必胜。</a:t>
            </a:r>
            <a:endParaRPr>
              <a:ea typeface="宋体" panose="02010600030101010101" pitchFamily="2" charset="-122"/>
            </a:endParaRPr>
          </a:p>
          <a:p>
            <a:r>
              <a:rPr>
                <a:ea typeface="宋体" panose="02010600030101010101" pitchFamily="2" charset="-122"/>
              </a:rPr>
              <a:t>因为先手拿一个后手拿一个，显然每次轮到先手其他三角形都有奇数个，而一定会存在一个时刻黑三角与其他三角形只有两条边共用，此时进入先手必胜的局面。</a:t>
            </a:r>
            <a:endParaRPr>
              <a:ea typeface="宋体" panose="02010600030101010101" pitchFamily="2" charset="-122"/>
            </a:endParaRPr>
          </a:p>
          <a:p>
            <a:r>
              <a:rPr>
                <a:ea typeface="宋体" panose="02010600030101010101" pitchFamily="2" charset="-122"/>
                <a:sym typeface="+mn-ea"/>
              </a:rPr>
              <a:t>当其他三角形有偶数个，先手必败。</a:t>
            </a:r>
            <a:endParaRPr>
              <a:ea typeface="宋体" panose="02010600030101010101" pitchFamily="2" charset="-122"/>
              <a:sym typeface="+mn-ea"/>
            </a:endParaRPr>
          </a:p>
          <a:p>
            <a:r>
              <a:rPr>
                <a:ea typeface="宋体" panose="02010600030101010101" pitchFamily="2" charset="-122"/>
              </a:rPr>
              <a:t>无论先手如何拿第一个三角形都进入了先手必胜的局面。</a:t>
            </a:r>
            <a:endParaRPr>
              <a:ea typeface="宋体" panose="02010600030101010101" pitchFamily="2" charset="-122"/>
            </a:endParaRPr>
          </a:p>
          <a:p>
            <a:r>
              <a:rPr>
                <a:ea typeface="宋体" panose="02010600030101010101" pitchFamily="2" charset="-122"/>
              </a:rPr>
              <a:t>综上所述，只需要判断黑三角是否只有一条边与其他三角形共用和</a:t>
            </a:r>
            <a:r>
              <a:rPr lang="en-US" altLang="zh-CN">
                <a:ea typeface="宋体" panose="02010600030101010101" pitchFamily="2" charset="-122"/>
              </a:rPr>
              <a:t>n</a:t>
            </a:r>
            <a:r>
              <a:rPr>
                <a:ea typeface="宋体" panose="02010600030101010101" pitchFamily="2" charset="-122"/>
              </a:rPr>
              <a:t>是奇数偶数即可（</a:t>
            </a:r>
            <a:r>
              <a:rPr lang="en-US" altLang="zh-CN">
                <a:ea typeface="宋体" panose="02010600030101010101" pitchFamily="2" charset="-122"/>
              </a:rPr>
              <a:t>n</a:t>
            </a:r>
            <a:r>
              <a:rPr>
                <a:ea typeface="宋体" panose="02010600030101010101" pitchFamily="2" charset="-122"/>
              </a:rPr>
              <a:t>个点一定有</a:t>
            </a:r>
            <a:r>
              <a:rPr lang="en-US" altLang="zh-CN">
                <a:ea typeface="宋体" panose="02010600030101010101" pitchFamily="2" charset="-122"/>
              </a:rPr>
              <a:t>n-2</a:t>
            </a:r>
            <a:r>
              <a:rPr>
                <a:ea typeface="宋体" panose="02010600030101010101" pitchFamily="2" charset="-122"/>
              </a:rPr>
              <a:t>个三角形，就一定有</a:t>
            </a:r>
            <a:r>
              <a:rPr lang="en-US" altLang="zh-CN">
                <a:ea typeface="宋体" panose="02010600030101010101" pitchFamily="2" charset="-122"/>
              </a:rPr>
              <a:t>n-3</a:t>
            </a:r>
            <a:r>
              <a:rPr>
                <a:ea typeface="宋体" panose="02010600030101010101" pitchFamily="2" charset="-122"/>
              </a:rPr>
              <a:t>个非黑三角形）</a:t>
            </a:r>
            <a:endParaRPr>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手玩结论</a:t>
            </a:r>
            <a:endParaRPr lang="zh-CN" altLang="en-US"/>
          </a:p>
        </p:txBody>
      </p:sp>
      <p:sp>
        <p:nvSpPr>
          <p:cNvPr id="3" name="内容占位符 2"/>
          <p:cNvSpPr>
            <a:spLocks noGrp="1"/>
          </p:cNvSpPr>
          <p:nvPr>
            <p:ph idx="1"/>
          </p:nvPr>
        </p:nvSpPr>
        <p:spPr/>
        <p:txBody>
          <a:bodyPr>
            <a:normAutofit fontScale="60000"/>
          </a:bodyPr>
          <a:lstStyle/>
          <a:p>
            <a:r>
              <a:rPr lang="zh-CN" altLang="en-US"/>
              <a:t>BZOJ 4147 AMPPZ2014 Euclidean Nim</a:t>
            </a:r>
            <a:endParaRPr lang="zh-CN" altLang="en-US"/>
          </a:p>
          <a:p>
            <a:r>
              <a:rPr lang="zh-CN" altLang="en-US"/>
              <a:t>题目大意：给定n个石子，两人轮流操作，规则如下： </a:t>
            </a:r>
            <a:endParaRPr lang="zh-CN" altLang="en-US"/>
          </a:p>
          <a:p>
            <a:r>
              <a:rPr lang="zh-CN" altLang="en-US"/>
              <a:t>轮到先手操作时：若石子数&lt;p，那么只能添加p个石子，否则可以拿走p的倍数个石子 </a:t>
            </a:r>
            <a:endParaRPr lang="zh-CN" altLang="en-US"/>
          </a:p>
          <a:p>
            <a:r>
              <a:rPr lang="zh-CN" altLang="en-US"/>
              <a:t>轮到后手操作时：若石子数&lt;q，那么只能添加q个石子，否则可以拿走q的倍数个石子 </a:t>
            </a:r>
            <a:endParaRPr lang="zh-CN" altLang="en-US"/>
          </a:p>
          <a:p>
            <a:r>
              <a:rPr lang="zh-CN" altLang="en-US"/>
              <a:t>拿走所有石子的人胜利，问先手是否必胜，或输出游戏会永远进行下去</a:t>
            </a:r>
            <a:endParaRPr lang="zh-CN" altLang="en-US"/>
          </a:p>
          <a:p>
            <a:endParaRPr lang="zh-CN" altLang="en-US"/>
          </a:p>
          <a:p>
            <a:r>
              <a:rPr>
                <a:ea typeface="宋体" panose="02010600030101010101" pitchFamily="2" charset="-122"/>
              </a:rPr>
              <a:t>游戏永远进行？怎么破</a:t>
            </a:r>
            <a:r>
              <a:rPr lang="en-US" altLang="zh-CN">
                <a:ea typeface="宋体" panose="02010600030101010101" pitchFamily="2" charset="-122"/>
              </a:rPr>
              <a:t>…</a:t>
            </a:r>
            <a:endParaRPr lang="en-US" altLang="zh-CN">
              <a:ea typeface="宋体" panose="02010600030101010101" pitchFamily="2" charset="-122"/>
            </a:endParaRPr>
          </a:p>
          <a:p>
            <a:r>
              <a:rPr>
                <a:sym typeface="+mn-ea"/>
              </a:rPr>
              <a:t>手玩时间</a:t>
            </a:r>
            <a:r>
              <a:rPr lang="en-US" altLang="zh-CN">
                <a:sym typeface="+mn-ea"/>
              </a:rPr>
              <a:t>…</a:t>
            </a:r>
            <a:endParaRPr lang="en-US" altLang="zh-CN">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p:random/>
      </p:transition>
    </mc:Choice>
    <mc:Fallback>
      <p:transition>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18801</Words>
  <Application>WPS 演示</Application>
  <PresentationFormat>宽屏</PresentationFormat>
  <Paragraphs>1020</Paragraphs>
  <Slides>119</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119</vt:i4>
      </vt:variant>
    </vt:vector>
  </HeadingPairs>
  <TitlesOfParts>
    <vt:vector size="135" baseType="lpstr">
      <vt:lpstr>Arial</vt:lpstr>
      <vt:lpstr>宋体</vt:lpstr>
      <vt:lpstr>Wingdings</vt:lpstr>
      <vt:lpstr>仿宋</vt:lpstr>
      <vt:lpstr>Lucida Sans Unicode</vt:lpstr>
      <vt:lpstr>微软雅黑</vt:lpstr>
      <vt:lpstr>黑体</vt:lpstr>
      <vt:lpstr>Calibri</vt:lpstr>
      <vt:lpstr>Times New Roman</vt:lpstr>
      <vt:lpstr>华文中宋</vt:lpstr>
      <vt:lpstr>Monotype Corsiva</vt:lpstr>
      <vt:lpstr>+中文正文</vt:lpstr>
      <vt:lpstr>Segoe Print</vt:lpstr>
      <vt:lpstr>Office 主题</vt:lpstr>
      <vt:lpstr>Paint.Picture</vt:lpstr>
      <vt:lpstr>PBrush</vt:lpstr>
      <vt:lpstr>博弈论</vt:lpstr>
      <vt:lpstr>A funny game</vt:lpstr>
      <vt:lpstr>A funny game</vt:lpstr>
      <vt:lpstr>博弈论是什么？</vt:lpstr>
      <vt:lpstr>博弈论是什么</vt:lpstr>
      <vt:lpstr>博弈论是什么</vt:lpstr>
      <vt:lpstr>有向图与核</vt:lpstr>
      <vt:lpstr>有向图的博弈问题</vt:lpstr>
      <vt:lpstr>有向无环图核的唯一性</vt:lpstr>
      <vt:lpstr>必胜态与必败态</vt:lpstr>
      <vt:lpstr>简单模型</vt:lpstr>
      <vt:lpstr>巴什博弈（Bash Game）</vt:lpstr>
      <vt:lpstr>巴什博弈（Bash Game）</vt:lpstr>
      <vt:lpstr>Chomp!博弈(巧克力游戏)</vt:lpstr>
      <vt:lpstr>Chomp!博弈(巧克力游戏)</vt:lpstr>
      <vt:lpstr>巧克力游戏的变形</vt:lpstr>
      <vt:lpstr>Ferguson博弈</vt:lpstr>
      <vt:lpstr>Ferguson博弈</vt:lpstr>
      <vt:lpstr>威佐夫博弈（WythoffGame）</vt:lpstr>
      <vt:lpstr>Wythoff博弈证明</vt:lpstr>
      <vt:lpstr>Wythoff博弈证明</vt:lpstr>
      <vt:lpstr>Wythoff博弈证明</vt:lpstr>
      <vt:lpstr>Wythoff博弈证明</vt:lpstr>
      <vt:lpstr>Wythoff博弈证明</vt:lpstr>
      <vt:lpstr>Wythoff博弈证明</vt:lpstr>
      <vt:lpstr>Wythoff博弈证明</vt:lpstr>
      <vt:lpstr>安利一下这张图</vt:lpstr>
      <vt:lpstr>Fibnacci博弈</vt:lpstr>
      <vt:lpstr>尼姆博弈（NimGame）</vt:lpstr>
      <vt:lpstr>尼姆博弈（NimGame）</vt:lpstr>
      <vt:lpstr>证明</vt:lpstr>
      <vt:lpstr>阶梯Nim游戏</vt:lpstr>
      <vt:lpstr>阶梯Nim游戏</vt:lpstr>
      <vt:lpstr>阶梯nim游戏</vt:lpstr>
      <vt:lpstr>Nimk博弈</vt:lpstr>
      <vt:lpstr>组合有向图游戏</vt:lpstr>
      <vt:lpstr>mex</vt:lpstr>
      <vt:lpstr>SG函数</vt:lpstr>
      <vt:lpstr>一点性质</vt:lpstr>
      <vt:lpstr>组合有向图游戏与nim游戏</vt:lpstr>
      <vt:lpstr>组合有向图游戏与nim游戏</vt:lpstr>
      <vt:lpstr>Sprague-GrundyTheorem</vt:lpstr>
      <vt:lpstr>过渡</vt:lpstr>
      <vt:lpstr>Multi-SG游戏</vt:lpstr>
      <vt:lpstr>Multi-SG游戏</vt:lpstr>
      <vt:lpstr>Multi-SG游戏</vt:lpstr>
      <vt:lpstr>Anti-SG游戏和SJ定理</vt:lpstr>
      <vt:lpstr>Anti-SG游戏和SJ定理</vt:lpstr>
      <vt:lpstr>Anti-Nim游戏</vt:lpstr>
      <vt:lpstr>Anti-Nim游戏</vt:lpstr>
      <vt:lpstr>Anti-SG游戏和SJ定理</vt:lpstr>
      <vt:lpstr>Anti-SG游戏和SJ定理</vt:lpstr>
      <vt:lpstr>Anti-SG游戏和SJ定理</vt:lpstr>
      <vt:lpstr>SJ定理证明</vt:lpstr>
      <vt:lpstr>SJ定理证明</vt:lpstr>
      <vt:lpstr>SJ定理证明</vt:lpstr>
      <vt:lpstr>SJ定理证明</vt:lpstr>
      <vt:lpstr>翻硬币游戏</vt:lpstr>
      <vt:lpstr>翻硬币游戏</vt:lpstr>
      <vt:lpstr>翻硬币游戏</vt:lpstr>
      <vt:lpstr>翻硬币游戏</vt:lpstr>
      <vt:lpstr>翻硬币游戏</vt:lpstr>
      <vt:lpstr>翻硬币游戏</vt:lpstr>
      <vt:lpstr>翻硬币游戏</vt:lpstr>
      <vt:lpstr>翻硬币游戏</vt:lpstr>
      <vt:lpstr>翻硬币游戏</vt:lpstr>
      <vt:lpstr>翻硬币游戏</vt:lpstr>
      <vt:lpstr>翻硬币游戏</vt:lpstr>
      <vt:lpstr>翻硬币游戏</vt:lpstr>
      <vt:lpstr>优化</vt:lpstr>
      <vt:lpstr>翻硬币游戏</vt:lpstr>
      <vt:lpstr>翻硬币游戏</vt:lpstr>
      <vt:lpstr>翻硬币游戏</vt:lpstr>
      <vt:lpstr>翻硬币游戏</vt:lpstr>
      <vt:lpstr>树形删边游戏</vt:lpstr>
      <vt:lpstr>树形删边游戏</vt:lpstr>
      <vt:lpstr>树形删边游戏</vt:lpstr>
      <vt:lpstr>树形删边游戏</vt:lpstr>
      <vt:lpstr>树形删边游戏</vt:lpstr>
      <vt:lpstr>树形删边游戏</vt:lpstr>
      <vt:lpstr>树形删边游戏</vt:lpstr>
      <vt:lpstr>极大线性无关组</vt:lpstr>
      <vt:lpstr>极大线性无关组</vt:lpstr>
      <vt:lpstr>极大线性无关组</vt:lpstr>
      <vt:lpstr>二分图模型</vt:lpstr>
      <vt:lpstr>二分图模型</vt:lpstr>
      <vt:lpstr>二分图模型</vt:lpstr>
      <vt:lpstr>二分图模型</vt:lpstr>
      <vt:lpstr>二分图模型</vt:lpstr>
      <vt:lpstr>奇奇怪怪的问题</vt:lpstr>
      <vt:lpstr>奇奇怪怪的问题</vt:lpstr>
      <vt:lpstr>奇奇怪怪的问题</vt:lpstr>
      <vt:lpstr>手玩结论</vt:lpstr>
      <vt:lpstr>手玩结论</vt:lpstr>
      <vt:lpstr>手玩结论</vt:lpstr>
      <vt:lpstr>手玩结论</vt:lpstr>
      <vt:lpstr>手玩结论</vt:lpstr>
      <vt:lpstr>手玩结论</vt:lpstr>
      <vt:lpstr>手玩结论</vt:lpstr>
      <vt:lpstr>手玩结论</vt:lpstr>
      <vt:lpstr>手玩结论</vt:lpstr>
      <vt:lpstr>手玩结论</vt:lpstr>
      <vt:lpstr>手玩结论</vt:lpstr>
      <vt:lpstr>手玩结论</vt:lpstr>
      <vt:lpstr>手玩结论</vt:lpstr>
      <vt:lpstr>手玩结论</vt:lpstr>
      <vt:lpstr>手玩结论</vt:lpstr>
      <vt:lpstr>手玩结论</vt:lpstr>
      <vt:lpstr>手玩结论</vt:lpstr>
      <vt:lpstr>手玩结论</vt:lpstr>
      <vt:lpstr>手玩结论</vt:lpstr>
      <vt:lpstr>not 博弈论</vt:lpstr>
      <vt:lpstr>not 博弈论</vt:lpstr>
      <vt:lpstr>not 博弈论</vt:lpstr>
      <vt:lpstr>not 博弈论</vt:lpstr>
      <vt:lpstr>PowerPoint 演示文稿</vt:lpstr>
      <vt:lpstr>生活中的博弈论</vt:lpstr>
      <vt:lpstr>freedom or death?</vt:lpstr>
      <vt:lpstr>Thank you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apple-pc</cp:lastModifiedBy>
  <cp:revision>167</cp:revision>
  <dcterms:created xsi:type="dcterms:W3CDTF">2015-05-05T08:02:00Z</dcterms:created>
  <dcterms:modified xsi:type="dcterms:W3CDTF">2017-02-24T10:34:42Z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