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90"/>
  </p:normalViewPr>
  <p:slideViewPr>
    <p:cSldViewPr snapToGrid="0" snapToObjects="1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20367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45164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2095068" y="4506056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96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09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95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0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33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dirty="0"/>
              <a:t>题目标题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37518" y="2385391"/>
            <a:ext cx="7416282" cy="379157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zh-CN" altLang="en-US" dirty="0"/>
              <a:t>在这里输入题目解答。如果要使用列表，在「开始」标签页中选择「项目符号」。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2385391"/>
            <a:ext cx="255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Hiragino Sans GB W6" charset="-122"/>
                <a:ea typeface="Hiragino Sans GB W6" charset="-122"/>
                <a:cs typeface="Hiragino Sans GB W6" charset="-122"/>
              </a:rPr>
              <a:t>命题人员</a:t>
            </a:r>
            <a:r>
              <a:rPr kumimoji="1" lang="en-US" altLang="zh-CN" sz="2400" b="0" i="0" dirty="0">
                <a:latin typeface="Hiragino Sans GB W6" charset="-122"/>
                <a:ea typeface="Hiragino Sans GB W6" charset="-122"/>
                <a:cs typeface="Hiragino Sans GB W6" charset="-122"/>
              </a:rPr>
              <a:t>:</a:t>
            </a:r>
            <a:r>
              <a:rPr kumimoji="1" lang="zh-CN" altLang="en-US" sz="2400" b="0" i="0" baseline="0" dirty="0">
                <a:latin typeface="Hiragino Sans GB W6" charset="-122"/>
                <a:ea typeface="Hiragino Sans GB W6" charset="-122"/>
                <a:cs typeface="Hiragino Sans GB W6" charset="-122"/>
              </a:rPr>
              <a:t> </a:t>
            </a:r>
            <a:endParaRPr kumimoji="1" lang="zh-CN" altLang="en-US" sz="2400" b="0" i="0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3080877"/>
            <a:ext cx="2912400" cy="3096085"/>
          </a:xfrm>
        </p:spPr>
        <p:txBody>
          <a:bodyPr>
            <a:normAutofit/>
          </a:bodyPr>
          <a:lstStyle>
            <a:lvl1pPr marL="285750" indent="-285750">
              <a:buFont typeface="Arial" charset="0"/>
              <a:buChar char="•"/>
              <a:defRPr sz="1800"/>
            </a:lvl1pPr>
          </a:lstStyle>
          <a:p>
            <a:pPr lvl="0"/>
            <a:r>
              <a:rPr kumimoji="1" lang="zh-CN" altLang="en-US" dirty="0"/>
              <a:t>在这里输入所有命题人员的名字。</a:t>
            </a:r>
          </a:p>
        </p:txBody>
      </p:sp>
    </p:spTree>
    <p:extLst>
      <p:ext uri="{BB962C8B-B14F-4D97-AF65-F5344CB8AC3E}">
        <p14:creationId xmlns:p14="http://schemas.microsoft.com/office/powerpoint/2010/main" val="12366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题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dirty="0"/>
              <a:t>题目标题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2385391"/>
            <a:ext cx="2912400" cy="3866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zh-CN" altLang="en-US" dirty="0"/>
              <a:t>在这里输入题目解答。如果要使用列表，在「开始」标签页中选择「项目符号」。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3937800" y="2386013"/>
            <a:ext cx="7416000" cy="3865562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6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5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2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2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880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385391"/>
            <a:ext cx="10515600" cy="379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DA41-9DE7-AB4A-88FC-1087C128056C}" type="datetimeFigureOut">
              <a:rPr kumimoji="1" lang="zh-CN" altLang="en-US" smtClean="0"/>
              <a:t>2018/3/23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5D14-9738-6B45-A15B-684EBB01F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701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3" y="163967"/>
            <a:ext cx="1114949" cy="38824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511565" y="154636"/>
            <a:ext cx="1156989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zh-CN" altLang="en-US" b="0" i="0" spc="100" baseline="0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旷视科技</a:t>
            </a:r>
          </a:p>
        </p:txBody>
      </p:sp>
    </p:spTree>
    <p:extLst>
      <p:ext uri="{BB962C8B-B14F-4D97-AF65-F5344CB8AC3E}">
        <p14:creationId xmlns:p14="http://schemas.microsoft.com/office/powerpoint/2010/main" val="3396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iragino Sans GB W3" charset="-122"/>
          <a:ea typeface="Hiragino Sans GB W3" charset="-122"/>
          <a:cs typeface="Hiragino Sans GB W3" charset="-122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iragino Sans GB W3" charset="-122"/>
          <a:ea typeface="Hiragino Sans GB W3" charset="-122"/>
          <a:cs typeface="Hiragino Sans GB W3" charset="-122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iragino Sans GB W3" charset="-122"/>
          <a:ea typeface="Hiragino Sans GB W3" charset="-122"/>
          <a:cs typeface="Hiragino Sans GB W3" charset="-122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iragino Sans GB W3" charset="-122"/>
          <a:ea typeface="Hiragino Sans GB W3" charset="-122"/>
          <a:cs typeface="Hiragino Sans GB W3" charset="-122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iragino Sans GB W3" charset="-122"/>
          <a:ea typeface="Hiragino Sans GB W3" charset="-122"/>
          <a:cs typeface="Hiragino Sans GB W3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Adera12</a:t>
            </a:r>
            <a:r>
              <a:rPr kumimoji="1" lang="zh-CN" altLang="en-US" dirty="0"/>
              <a:t>杯</a:t>
            </a:r>
            <a:r>
              <a:rPr kumimoji="1" lang="en-US" altLang="zh-CN" dirty="0"/>
              <a:t>NOI</a:t>
            </a:r>
            <a:r>
              <a:rPr kumimoji="1" lang="zh-CN" altLang="en-US" dirty="0"/>
              <a:t>模拟赛</a:t>
            </a:r>
            <a:br>
              <a:rPr kumimoji="1" lang="en-US" altLang="zh-CN" dirty="0"/>
            </a:br>
            <a:r>
              <a:rPr kumimoji="1" lang="zh-CN" altLang="en-US" dirty="0"/>
              <a:t>解题报告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命题组：旷视科技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Megvii</a:t>
            </a:r>
            <a:r>
              <a:rPr kumimoji="1" lang="en-US" altLang="zh-CN" dirty="0"/>
              <a:t>/Face++)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余弦 </a:t>
            </a:r>
            <a:r>
              <a:rPr kumimoji="1" lang="en-US" altLang="zh-CN" dirty="0"/>
              <a:t>Cosine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题意：维护一个数列，支持两种操作，①给一个区间所有数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，②询问一个区间内所有数的余弦值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</a:t>
                </a:r>
                <a:r>
                  <a:rPr kumimoji="1" lang="zh-CN" altLang="en-US"/>
                  <a:t>和。</a:t>
                </a:r>
                <a:endParaRPr kumimoji="1" lang="en-US" altLang="zh-CN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∵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r>
                  <a:rPr kumimoji="1" lang="en-US" altLang="zh-CN" b="0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∴</m:t>
                    </m:r>
                    <m:nary>
                      <m:naryPr>
                        <m:chr m:val="∑"/>
                        <m:limLoc m:val="subSup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kumimoji="1" lang="zh-CN" altLang="en-US"/>
                  <a:t>同理，故用线段树打标记维护即可。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6" r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构思：唐文斌</a:t>
            </a:r>
          </a:p>
          <a:p>
            <a:r>
              <a:rPr kumimoji="1" lang="zh-CN" altLang="en-US" dirty="0"/>
              <a:t>算法：唐文斌</a:t>
            </a:r>
          </a:p>
          <a:p>
            <a:r>
              <a:rPr kumimoji="1" lang="zh-CN" altLang="en-US" dirty="0"/>
              <a:t>标准程序：李煜东</a:t>
            </a:r>
          </a:p>
          <a:p>
            <a:r>
              <a:rPr kumimoji="1" lang="zh-CN" altLang="en-US" dirty="0"/>
              <a:t>数据：李煜东</a:t>
            </a:r>
          </a:p>
          <a:p>
            <a:r>
              <a:rPr kumimoji="1" lang="zh-CN" altLang="en-US" dirty="0"/>
              <a:t>验题：杨弋</a:t>
            </a:r>
          </a:p>
        </p:txBody>
      </p:sp>
    </p:spTree>
    <p:extLst>
      <p:ext uri="{BB962C8B-B14F-4D97-AF65-F5344CB8AC3E}">
        <p14:creationId xmlns:p14="http://schemas.microsoft.com/office/powerpoint/2010/main" val="5060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续一秒 </a:t>
            </a:r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/>
                  <a:t>题意：给定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，求一个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的排列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dirty="0"/>
                  <a:t>，最大化：</a:t>
                </a:r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对于所有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zh-CN" altLang="en-US" dirty="0"/>
                  <a:t>的数，放在最后，可以完全利用，使答案不断变大。</a:t>
                </a:r>
              </a:p>
              <a:p>
                <a:r>
                  <a:rPr kumimoji="1" lang="zh-CN" altLang="en-US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dirty="0"/>
                  <a:t>的数，把最大的放在最后，答案一定不会变差。因此可以转化为对除最大数之外的数做最小化的“嵌套绝对值”问题。</a:t>
                </a:r>
              </a:p>
              <a:p>
                <a:r>
                  <a:rPr kumimoji="1" lang="zh-CN" altLang="en-US" dirty="0"/>
                  <a:t>最小化问题的最优解可以通过“把数分成两堆，使得两堆的和尽量接近”的方案构造出来，故可用背包求解。复杂度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2" r="-411" b="-16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构思：李煜东</a:t>
            </a:r>
          </a:p>
          <a:p>
            <a:r>
              <a:rPr kumimoji="1" lang="zh-CN" altLang="en-US" dirty="0"/>
              <a:t>算法：李煜东</a:t>
            </a:r>
          </a:p>
          <a:p>
            <a:r>
              <a:rPr kumimoji="1" lang="zh-CN" altLang="en-US" dirty="0"/>
              <a:t>标准程序：李煜东</a:t>
            </a:r>
          </a:p>
          <a:p>
            <a:r>
              <a:rPr kumimoji="1" lang="zh-CN" altLang="en-US" dirty="0"/>
              <a:t>数据：李煜东</a:t>
            </a:r>
          </a:p>
          <a:p>
            <a:r>
              <a:rPr kumimoji="1" lang="zh-CN" altLang="en-US" dirty="0"/>
              <a:t>验题：杜宇飞</a:t>
            </a:r>
          </a:p>
        </p:txBody>
      </p:sp>
    </p:spTree>
    <p:extLst>
      <p:ext uri="{BB962C8B-B14F-4D97-AF65-F5344CB8AC3E}">
        <p14:creationId xmlns:p14="http://schemas.microsoft.com/office/powerpoint/2010/main" val="39291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Archipelago 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题意：</a:t>
            </a:r>
            <a:endParaRPr lang="en-US" altLang="zh-CN" dirty="0"/>
          </a:p>
          <a:p>
            <a:r>
              <a:rPr lang="zh-CN" altLang="en-US" dirty="0"/>
              <a:t>给定一棵基环树（仅含有</a:t>
            </a:r>
            <a:r>
              <a:rPr lang="en-US" altLang="zh-CN" dirty="0"/>
              <a:t>1</a:t>
            </a:r>
            <a:r>
              <a:rPr lang="zh-CN" altLang="en-US" dirty="0"/>
              <a:t>个环的连通图），</a:t>
            </a:r>
            <a:endParaRPr lang="en-US" altLang="zh-CN" dirty="0"/>
          </a:p>
          <a:p>
            <a:r>
              <a:rPr lang="zh-CN" altLang="en-US" dirty="0"/>
              <a:t>点有权值，环上边安全、其余边可能安全可能危险。</a:t>
            </a:r>
            <a:endParaRPr lang="en-US" altLang="zh-CN" dirty="0"/>
          </a:p>
          <a:p>
            <a:r>
              <a:rPr lang="zh-CN" altLang="en-US" dirty="0"/>
              <a:t>求一条路径，使得边权之和∈</a:t>
            </a:r>
            <a:r>
              <a:rPr lang="en-US" altLang="zh-CN" dirty="0"/>
              <a:t>[L,R]</a:t>
            </a:r>
            <a:r>
              <a:rPr lang="zh-CN" altLang="en-US" dirty="0"/>
              <a:t>的前提下，</a:t>
            </a:r>
            <a:endParaRPr lang="en-US" altLang="zh-CN" dirty="0"/>
          </a:p>
          <a:p>
            <a:r>
              <a:rPr lang="zh-CN" altLang="en-US" dirty="0"/>
              <a:t>路径上的点权的中位数最大。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*</a:t>
            </a:r>
            <a:r>
              <a:rPr lang="en-US" altLang="zh-CN" dirty="0" err="1"/>
              <a:t>logANS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O(N*log^2N*</a:t>
            </a:r>
            <a:r>
              <a:rPr lang="en-US" altLang="zh-CN" dirty="0" err="1"/>
              <a:t>logANS</a:t>
            </a:r>
            <a:r>
              <a:rPr lang="en-US" altLang="zh-CN" dirty="0"/>
              <a:t>)</a:t>
            </a:r>
            <a:r>
              <a:rPr lang="zh-CN" altLang="en-US" dirty="0"/>
              <a:t>等多种解法均可通过</a:t>
            </a:r>
            <a:endParaRPr lang="en-US" altLang="zh-CN" dirty="0"/>
          </a:p>
          <a:p>
            <a:r>
              <a:rPr lang="zh-CN" altLang="en-US" dirty="0"/>
              <a:t>参考解法为二分答案</a:t>
            </a:r>
            <a:r>
              <a:rPr lang="en-US" altLang="zh-CN" dirty="0"/>
              <a:t>+</a:t>
            </a:r>
            <a:r>
              <a:rPr lang="zh-CN" altLang="en-US" dirty="0"/>
              <a:t>点分治</a:t>
            </a:r>
            <a:r>
              <a:rPr lang="en-US" altLang="zh-CN" dirty="0"/>
              <a:t>+</a:t>
            </a:r>
            <a:r>
              <a:rPr lang="zh-CN" altLang="en-US" dirty="0"/>
              <a:t>线段树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21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1. </a:t>
            </a:r>
            <a:r>
              <a:rPr lang="zh-CN" altLang="en-US" dirty="0"/>
              <a:t>二分答案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二分答案（点权中位数）</a:t>
            </a:r>
          </a:p>
          <a:p>
            <a:r>
              <a:rPr lang="zh-CN" altLang="en-US" dirty="0"/>
              <a:t>把比二分数值小的点标</a:t>
            </a:r>
            <a:r>
              <a:rPr lang="en-US" altLang="zh-CN" dirty="0"/>
              <a:t>-1</a:t>
            </a:r>
            <a:r>
              <a:rPr lang="zh-CN" altLang="en-US" dirty="0"/>
              <a:t>，其余标</a:t>
            </a:r>
            <a:r>
              <a:rPr lang="en-US" altLang="zh-CN" dirty="0"/>
              <a:t>1</a:t>
            </a:r>
            <a:r>
              <a:rPr lang="zh-CN" altLang="en-US" dirty="0"/>
              <a:t>，作为点权</a:t>
            </a:r>
          </a:p>
          <a:p>
            <a:r>
              <a:rPr lang="zh-CN" altLang="en-US" dirty="0"/>
              <a:t>安全路径标</a:t>
            </a:r>
            <a:r>
              <a:rPr lang="en-US" altLang="zh-CN" dirty="0"/>
              <a:t>1</a:t>
            </a:r>
            <a:r>
              <a:rPr lang="zh-CN" altLang="en-US" dirty="0"/>
              <a:t>，危险路径标</a:t>
            </a:r>
            <a:r>
              <a:rPr lang="en-US" altLang="zh-CN" dirty="0"/>
              <a:t>-1</a:t>
            </a:r>
            <a:r>
              <a:rPr lang="zh-CN" altLang="en-US" dirty="0"/>
              <a:t>，作为边权</a:t>
            </a:r>
          </a:p>
          <a:p>
            <a:r>
              <a:rPr lang="zh-CN" altLang="en-US" dirty="0"/>
              <a:t>问题变为：是否存在一条路径，点权和</a:t>
            </a:r>
            <a:r>
              <a:rPr lang="en-US" altLang="zh-CN" dirty="0"/>
              <a:t>&gt;=0</a:t>
            </a:r>
            <a:r>
              <a:rPr lang="zh-CN" altLang="en-US" dirty="0"/>
              <a:t>，边权和在</a:t>
            </a:r>
            <a:r>
              <a:rPr lang="en-US" altLang="zh-CN" dirty="0"/>
              <a:t>[L,R]</a:t>
            </a:r>
            <a:r>
              <a:rPr lang="zh-CN" altLang="en-US" dirty="0"/>
              <a:t>之间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接下来分为两步：</a:t>
            </a:r>
            <a:endParaRPr lang="en-US" altLang="zh-CN" dirty="0"/>
          </a:p>
          <a:p>
            <a:r>
              <a:rPr lang="en-US" altLang="zh-CN" dirty="0"/>
              <a:t>1) </a:t>
            </a:r>
            <a:r>
              <a:rPr lang="zh-CN" altLang="en-US" dirty="0"/>
              <a:t>先在除了环之外的森林中做点分治</a:t>
            </a:r>
            <a:endParaRPr lang="en-US" altLang="zh-CN" dirty="0"/>
          </a:p>
          <a:p>
            <a:r>
              <a:rPr lang="en-US" altLang="zh-CN" dirty="0"/>
              <a:t>2) </a:t>
            </a:r>
            <a:r>
              <a:rPr lang="zh-CN" altLang="en-US" dirty="0"/>
              <a:t>把整个环作为点分治的根，处理所有经过环的路径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99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2. </a:t>
            </a:r>
            <a:r>
              <a:rPr lang="zh-CN" altLang="en-US" dirty="0"/>
              <a:t>点分治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进行点分治，对于分治过程中要处理的每棵树，设树根为</a:t>
            </a:r>
            <a:r>
              <a:rPr lang="en-US" altLang="zh-CN" dirty="0"/>
              <a:t>root</a:t>
            </a:r>
          </a:p>
          <a:p>
            <a:r>
              <a:rPr lang="zh-CN" altLang="en-US" dirty="0"/>
              <a:t>求出树中各点到</a:t>
            </a:r>
            <a:r>
              <a:rPr lang="en-US" altLang="zh-CN" dirty="0"/>
              <a:t>root</a:t>
            </a:r>
            <a:r>
              <a:rPr lang="zh-CN" altLang="en-US" dirty="0"/>
              <a:t>的边权和</a:t>
            </a:r>
            <a:r>
              <a:rPr lang="en-US" altLang="zh-CN" dirty="0"/>
              <a:t>d</a:t>
            </a:r>
            <a:r>
              <a:rPr lang="zh-CN" altLang="en-US" dirty="0"/>
              <a:t>、点权和</a:t>
            </a:r>
            <a:r>
              <a:rPr lang="en-US" altLang="zh-CN" dirty="0"/>
              <a:t>f</a:t>
            </a:r>
            <a:r>
              <a:rPr lang="zh-CN" altLang="en-US" dirty="0"/>
              <a:t>，并按照所属的</a:t>
            </a:r>
            <a:r>
              <a:rPr lang="en-US" altLang="zh-CN" dirty="0"/>
              <a:t>root</a:t>
            </a:r>
            <a:r>
              <a:rPr lang="zh-CN" altLang="en-US" dirty="0"/>
              <a:t>的儿子分组</a:t>
            </a:r>
          </a:p>
          <a:p>
            <a:r>
              <a:rPr lang="zh-CN" altLang="en-US" dirty="0"/>
              <a:t>对于位于</a:t>
            </a:r>
            <a:r>
              <a:rPr lang="en-US" altLang="zh-CN" dirty="0"/>
              <a:t>root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个儿子</a:t>
            </a:r>
            <a:r>
              <a:rPr lang="en-US" altLang="zh-CN" dirty="0"/>
              <a:t>son[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组中的每个点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应该查询前</a:t>
            </a:r>
            <a:r>
              <a:rPr lang="en-US" altLang="zh-CN" dirty="0"/>
              <a:t>i-1</a:t>
            </a:r>
            <a:r>
              <a:rPr lang="zh-CN" altLang="en-US" dirty="0"/>
              <a:t>组所有点中，</a:t>
            </a:r>
            <a:r>
              <a:rPr lang="en-US" altLang="zh-CN" dirty="0"/>
              <a:t>d</a:t>
            </a:r>
            <a:r>
              <a:rPr lang="zh-CN" altLang="en-US" dirty="0"/>
              <a:t>值在</a:t>
            </a:r>
            <a:r>
              <a:rPr lang="en-US" altLang="zh-CN" dirty="0"/>
              <a:t>[L-d[v],R-d[v]]</a:t>
            </a:r>
            <a:r>
              <a:rPr lang="zh-CN" altLang="en-US" dirty="0"/>
              <a:t>之间的</a:t>
            </a:r>
            <a:r>
              <a:rPr lang="en-US" altLang="zh-CN" dirty="0"/>
              <a:t>f</a:t>
            </a:r>
            <a:r>
              <a:rPr lang="zh-CN" altLang="en-US" dirty="0"/>
              <a:t>的最大值</a:t>
            </a:r>
          </a:p>
          <a:p>
            <a:r>
              <a:rPr lang="zh-CN" altLang="en-US" dirty="0"/>
              <a:t>若最大值</a:t>
            </a:r>
            <a:r>
              <a:rPr lang="en-US" altLang="zh-CN" dirty="0"/>
              <a:t>f[u]+f[v]&gt;=0</a:t>
            </a:r>
            <a:r>
              <a:rPr lang="zh-CN" altLang="en-US" dirty="0"/>
              <a:t>，说明找到一条路径</a:t>
            </a:r>
            <a:r>
              <a:rPr lang="en-US" altLang="zh-CN" dirty="0"/>
              <a:t>u-v</a:t>
            </a:r>
            <a:r>
              <a:rPr lang="zh-CN" altLang="en-US" dirty="0"/>
              <a:t>的中位数不小于二分的答案</a:t>
            </a:r>
          </a:p>
          <a:p>
            <a:r>
              <a:rPr lang="zh-CN" altLang="en-US" dirty="0"/>
              <a:t>涉及单点修改、区间查询最值，可以用线段树维护</a:t>
            </a:r>
          </a:p>
        </p:txBody>
      </p:sp>
    </p:spTree>
    <p:extLst>
      <p:ext uri="{BB962C8B-B14F-4D97-AF65-F5344CB8AC3E}">
        <p14:creationId xmlns:p14="http://schemas.microsoft.com/office/powerpoint/2010/main" val="4665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3. </a:t>
            </a:r>
            <a:r>
              <a:rPr lang="zh-CN" altLang="en-US" dirty="0"/>
              <a:t>处理环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目标：在环上找</a:t>
            </a:r>
            <a:r>
              <a:rPr lang="en-US" altLang="zh-CN" dirty="0"/>
              <a:t>2</a:t>
            </a:r>
            <a:r>
              <a:rPr lang="zh-CN" altLang="en-US" dirty="0"/>
              <a:t>个点</a:t>
            </a:r>
            <a:r>
              <a:rPr lang="en-US" altLang="zh-CN" dirty="0" err="1"/>
              <a:t>u,v</a:t>
            </a:r>
            <a:r>
              <a:rPr lang="zh-CN" altLang="en-US" dirty="0"/>
              <a:t>，使得</a:t>
            </a:r>
            <a:r>
              <a:rPr lang="en-US" altLang="zh-CN" dirty="0"/>
              <a:t>d[u]+d[v]+</a:t>
            </a:r>
            <a:r>
              <a:rPr lang="zh-CN" altLang="en-US" dirty="0"/>
              <a:t>环上</a:t>
            </a:r>
            <a:r>
              <a:rPr lang="en-US" altLang="zh-CN" dirty="0" err="1"/>
              <a:t>u,v</a:t>
            </a:r>
            <a:r>
              <a:rPr lang="zh-CN" altLang="en-US" dirty="0"/>
              <a:t>的距离∈</a:t>
            </a:r>
            <a:r>
              <a:rPr lang="en-US" altLang="zh-CN" dirty="0"/>
              <a:t>[L,R]</a:t>
            </a:r>
            <a:r>
              <a:rPr lang="zh-CN" altLang="en-US" dirty="0"/>
              <a:t>，并且</a:t>
            </a:r>
            <a:r>
              <a:rPr lang="en-US" altLang="zh-CN" dirty="0"/>
              <a:t>f[u]+f[v]+</a:t>
            </a:r>
            <a:r>
              <a:rPr lang="zh-CN" altLang="en-US" dirty="0"/>
              <a:t>环上</a:t>
            </a:r>
            <a:r>
              <a:rPr lang="en-US" altLang="zh-CN" dirty="0" err="1"/>
              <a:t>u,v</a:t>
            </a:r>
            <a:r>
              <a:rPr lang="zh-CN" altLang="en-US" dirty="0"/>
              <a:t>之间的点权和</a:t>
            </a:r>
            <a:r>
              <a:rPr lang="en-US" altLang="zh-CN" dirty="0"/>
              <a:t>&gt;=0</a:t>
            </a:r>
          </a:p>
          <a:p>
            <a:r>
              <a:rPr lang="zh-CN" altLang="en-US" dirty="0"/>
              <a:t>把环上每个点为根的树作为一组，把环复制一倍，扫描一遍</a:t>
            </a:r>
          </a:p>
          <a:p>
            <a:r>
              <a:rPr lang="zh-CN" altLang="en-US" dirty="0"/>
              <a:t>涉及“</a:t>
            </a:r>
            <a:r>
              <a:rPr lang="en-US" altLang="zh-CN" dirty="0"/>
              <a:t>+</a:t>
            </a:r>
            <a:r>
              <a:rPr lang="zh-CN" altLang="en-US" dirty="0"/>
              <a:t>环上两点距离”，可用前缀距离相减代替</a:t>
            </a:r>
          </a:p>
          <a:p>
            <a:r>
              <a:rPr lang="zh-CN" altLang="en-US" dirty="0"/>
              <a:t>涉及“</a:t>
            </a:r>
            <a:r>
              <a:rPr lang="en-US" altLang="zh-CN" dirty="0"/>
              <a:t>+</a:t>
            </a:r>
            <a:r>
              <a:rPr lang="zh-CN" altLang="en-US" dirty="0"/>
              <a:t>环上两点间点权和”，可用前缀点权和相减代替</a:t>
            </a:r>
          </a:p>
          <a:p>
            <a:r>
              <a:rPr lang="zh-CN" altLang="en-US" dirty="0"/>
              <a:t>故线段树中保存的应该是减掉前缀距离、前缀点权和的等效值</a:t>
            </a:r>
            <a:endParaRPr lang="en-US" altLang="zh-CN" dirty="0"/>
          </a:p>
          <a:p>
            <a:r>
              <a:rPr lang="zh-CN" altLang="en-US" dirty="0"/>
              <a:t>每次要在“与环上当前点的距离小于环长”的组中查询，故涉及线段树单值删除，仅在线段树叶子上附加一个</a:t>
            </a:r>
            <a:r>
              <a:rPr lang="en-US" altLang="zh-CN" dirty="0"/>
              <a:t>STL-set</a:t>
            </a:r>
            <a:r>
              <a:rPr lang="zh-CN" altLang="en-US" dirty="0"/>
              <a:t>即可处理。</a:t>
            </a:r>
          </a:p>
        </p:txBody>
      </p:sp>
    </p:spTree>
    <p:extLst>
      <p:ext uri="{BB962C8B-B14F-4D97-AF65-F5344CB8AC3E}">
        <p14:creationId xmlns:p14="http://schemas.microsoft.com/office/powerpoint/2010/main" val="122162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787</Words>
  <Application>Microsoft Office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Hiragino Sans GB W3</vt:lpstr>
      <vt:lpstr>Hiragino Sans GB W6</vt:lpstr>
      <vt:lpstr>DengXian</vt:lpstr>
      <vt:lpstr>Arial</vt:lpstr>
      <vt:lpstr>Cambria Math</vt:lpstr>
      <vt:lpstr>Office 主题</vt:lpstr>
      <vt:lpstr>Adera12杯NOI模拟赛 解题报告</vt:lpstr>
      <vt:lpstr>余弦 Cosine</vt:lpstr>
      <vt:lpstr>续一秒 Second</vt:lpstr>
      <vt:lpstr>Archipelago Tour</vt:lpstr>
      <vt:lpstr>Step 1. 二分答案</vt:lpstr>
      <vt:lpstr>Step 2. 点分治</vt:lpstr>
      <vt:lpstr>Step 3. 处理环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讲题大会的模板</dc:title>
  <dc:creator>杜宇飞</dc:creator>
  <cp:lastModifiedBy>SD_le</cp:lastModifiedBy>
  <cp:revision>37</cp:revision>
  <dcterms:created xsi:type="dcterms:W3CDTF">2016-04-28T14:17:09Z</dcterms:created>
  <dcterms:modified xsi:type="dcterms:W3CDTF">2018-03-23T03:55:25Z</dcterms:modified>
</cp:coreProperties>
</file>