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71" r:id="rId12"/>
    <p:sldId id="267" r:id="rId13"/>
    <p:sldId id="272" r:id="rId14"/>
    <p:sldId id="273" r:id="rId15"/>
    <p:sldId id="274" r:id="rId16"/>
    <p:sldId id="275" r:id="rId17"/>
    <p:sldId id="276" r:id="rId18"/>
    <p:sldId id="27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4/28/2018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4/28/2018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4/28/2018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4/28/2018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4/28/2018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4/28/2018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4/28/2018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4/28/2018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4/28/2018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4/28/2018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4/28/2018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4/28/2018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4/28/2018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4/28/2018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4/28/2018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4/28/2018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4/28/2018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4/28/2018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趣题选讲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visit_world</a:t>
            </a:r>
            <a:endParaRPr lang="en-US" altLang="zh-CN" dirty="0" smtClean="0"/>
          </a:p>
          <a:p>
            <a:r>
              <a:rPr lang="en-US" altLang="zh-CN" dirty="0" smtClean="0"/>
              <a:t>Apr. </a:t>
            </a:r>
            <a:r>
              <a:rPr lang="en-US" altLang="zh-CN" dirty="0" smtClean="0"/>
              <a:t>28, </a:t>
            </a:r>
            <a:r>
              <a:rPr lang="en-US" altLang="zh-CN" dirty="0" smtClean="0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863569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Subarray </a:t>
            </a:r>
            <a:r>
              <a:rPr lang="en-US" altLang="zh-CN" dirty="0" smtClean="0"/>
              <a:t>Cuts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数组</a:t>
                </a:r>
                <a:r>
                  <a:rPr lang="en-US" altLang="zh-CN" dirty="0"/>
                  <a:t> </a:t>
                </a:r>
                <a:r>
                  <a:rPr lang="en-US" altLang="zh-CN" dirty="0" smtClean="0"/>
                  <a:t>a[]</a:t>
                </a:r>
                <a:r>
                  <a:rPr lang="zh-CN" altLang="en-US" dirty="0" smtClean="0"/>
                  <a:t>，</a:t>
                </a:r>
                <a:r>
                  <a:rPr lang="zh-CN" altLang="en-US" dirty="0"/>
                  <a:t>选择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个不相交的连续段，设（从左到右）的和分别</a:t>
                </a:r>
                <a:r>
                  <a:rPr lang="zh-CN" altLang="en-US" dirty="0" smtClean="0"/>
                  <a:t>是 </a:t>
                </a:r>
                <a:r>
                  <a:rPr lang="en-US" altLang="zh-CN" dirty="0" smtClean="0"/>
                  <a:t>s[1] ~ s[k]</a:t>
                </a:r>
                <a:r>
                  <a:rPr lang="zh-CN" altLang="en-US" dirty="0" smtClean="0"/>
                  <a:t>，最大化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n </a:t>
                </a:r>
                <a:r>
                  <a:rPr lang="en-US" altLang="zh-CN" dirty="0"/>
                  <a:t>&lt;= 30000, k &lt;= 200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8" t="-8460" r="-14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9871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观察</a:t>
            </a:r>
            <a:r>
              <a:rPr lang="zh-CN" altLang="en-US" dirty="0" smtClean="0"/>
              <a:t>到，存在一种方案使得所有 </a:t>
            </a:r>
            <a:r>
              <a:rPr lang="en-US" altLang="zh-CN" dirty="0" smtClean="0"/>
              <a:t>K </a:t>
            </a:r>
            <a:r>
              <a:rPr lang="zh-CN" altLang="en-US" dirty="0" smtClean="0"/>
              <a:t>段取并是整个区间</a:t>
            </a:r>
            <a:endParaRPr lang="en-US" altLang="zh-CN" dirty="0" smtClean="0"/>
          </a:p>
          <a:p>
            <a:r>
              <a:rPr lang="zh-CN" altLang="en-US" dirty="0" smtClean="0"/>
              <a:t>对峰值和谷值进行</a:t>
            </a:r>
            <a:r>
              <a:rPr lang="en-US" altLang="zh-CN" dirty="0" smtClean="0"/>
              <a:t>DP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0788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WinterAndSnowmen</a:t>
            </a:r>
            <a:r>
              <a:rPr lang="en-US" altLang="zh-CN" dirty="0"/>
              <a:t> 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⊆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1,2,…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⊆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1,2…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XOR</m:t>
                    </m:r>
                    <m:d>
                      <m:dPr>
                        <m:ctrlPr>
                          <a:rPr lang="en-US" altLang="zh-CN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XOR</m:t>
                    </m:r>
                    <m:d>
                      <m:dPr>
                        <m:ctrlPr>
                          <a:rPr lang="en-US" altLang="zh-CN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r>
                  <a:rPr lang="zh-CN" altLang="en-US" dirty="0"/>
                  <a:t>求</a:t>
                </a:r>
                <a:r>
                  <a:rPr lang="zh-CN" altLang="en-US" dirty="0" smtClean="0"/>
                  <a:t>方案数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8" t="-15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9828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枚举两个异或在哪一位不同， 然后</a:t>
            </a:r>
            <a:r>
              <a:rPr lang="en-US" altLang="zh-CN" dirty="0" smtClean="0"/>
              <a:t>DP</a:t>
            </a:r>
            <a:r>
              <a:rPr lang="zh-CN" altLang="en-US" dirty="0" smtClean="0"/>
              <a:t>即可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0250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BZ 3451 Normal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给定一个 </a:t>
            </a:r>
            <a:r>
              <a:rPr lang="en-US" altLang="zh-CN" dirty="0" smtClean="0"/>
              <a:t>N </a:t>
            </a:r>
            <a:r>
              <a:rPr lang="zh-CN" altLang="en-US" dirty="0" smtClean="0"/>
              <a:t>个点的树</a:t>
            </a:r>
            <a:endParaRPr lang="en-US" altLang="zh-CN" dirty="0" smtClean="0"/>
          </a:p>
          <a:p>
            <a:r>
              <a:rPr lang="zh-CN" altLang="en-US" dirty="0" smtClean="0"/>
              <a:t>问：如果每次随机选择分治重心，点分复杂度的期望</a:t>
            </a:r>
            <a:endParaRPr lang="en-US" altLang="zh-CN" dirty="0" smtClean="0"/>
          </a:p>
          <a:p>
            <a:r>
              <a:rPr lang="en-US" altLang="zh-CN" dirty="0" smtClean="0"/>
              <a:t>N &lt;= 10W</a:t>
            </a:r>
          </a:p>
        </p:txBody>
      </p:sp>
    </p:spTree>
    <p:extLst>
      <p:ext uri="{BB962C8B-B14F-4D97-AF65-F5344CB8AC3E}">
        <p14:creationId xmlns:p14="http://schemas.microsoft.com/office/powerpoint/2010/main" val="2725994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EvenPaths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r>
              <a:rPr lang="zh-CN" altLang="en-US" dirty="0"/>
              <a:t>个点的有向无环图，</a:t>
            </a:r>
            <a:r>
              <a:rPr lang="en-US" altLang="zh-CN" dirty="0"/>
              <a:t>K</a:t>
            </a:r>
            <a:r>
              <a:rPr lang="zh-CN" altLang="en-US" dirty="0"/>
              <a:t>个点可能有障碍。</a:t>
            </a:r>
          </a:p>
          <a:p>
            <a:r>
              <a:rPr lang="zh-CN" altLang="en-US" dirty="0"/>
              <a:t>合法当且仅当点</a:t>
            </a:r>
            <a:r>
              <a:rPr lang="en-US" altLang="zh-CN" dirty="0"/>
              <a:t>0</a:t>
            </a:r>
            <a:r>
              <a:rPr lang="zh-CN" altLang="en-US" dirty="0"/>
              <a:t>到点</a:t>
            </a:r>
            <a:r>
              <a:rPr lang="en-US" altLang="zh-CN" dirty="0"/>
              <a:t>1</a:t>
            </a:r>
            <a:r>
              <a:rPr lang="zh-CN" altLang="en-US" dirty="0"/>
              <a:t>恰有偶数条路径。</a:t>
            </a:r>
          </a:p>
          <a:p>
            <a:r>
              <a:rPr lang="zh-CN" altLang="en-US" dirty="0"/>
              <a:t>求</a:t>
            </a:r>
            <a:r>
              <a:rPr lang="en-US" altLang="zh-CN" dirty="0"/>
              <a:t>2^K</a:t>
            </a:r>
            <a:r>
              <a:rPr lang="zh-CN" altLang="en-US" dirty="0"/>
              <a:t>种可能中合法的图的数量。</a:t>
            </a:r>
          </a:p>
          <a:p>
            <a:r>
              <a:rPr lang="en-US" altLang="zh-CN" dirty="0"/>
              <a:t>N &lt;= 50, K &lt;= 32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0307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分段 </a:t>
            </a:r>
            <a:r>
              <a:rPr lang="en-US" altLang="zh-CN" dirty="0" smtClean="0"/>
              <a:t>FWT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0743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CTSC 06 </a:t>
            </a:r>
            <a:r>
              <a:rPr lang="zh-CN" altLang="en-US" dirty="0" smtClean="0"/>
              <a:t>歌唱王国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给定字符集为 </a:t>
            </a:r>
            <a:r>
              <a:rPr lang="en-US" altLang="zh-CN" dirty="0" smtClean="0"/>
              <a:t>1~N</a:t>
            </a:r>
          </a:p>
          <a:p>
            <a:r>
              <a:rPr lang="zh-CN" altLang="en-US" dirty="0" smtClean="0"/>
              <a:t>给定串 </a:t>
            </a:r>
            <a:r>
              <a:rPr lang="en-US" altLang="zh-CN" dirty="0" smtClean="0"/>
              <a:t>S</a:t>
            </a:r>
            <a:r>
              <a:rPr lang="zh-CN" altLang="en-US" dirty="0" smtClean="0"/>
              <a:t>，求：一个随机序列中 </a:t>
            </a:r>
            <a:r>
              <a:rPr lang="en-US" altLang="zh-CN" dirty="0" smtClean="0"/>
              <a:t>S </a:t>
            </a:r>
            <a:r>
              <a:rPr lang="zh-CN" altLang="en-US" dirty="0" smtClean="0"/>
              <a:t>第一次出现的位置期望</a:t>
            </a:r>
            <a:endParaRPr lang="en-US" altLang="zh-CN" dirty="0" smtClean="0"/>
          </a:p>
          <a:p>
            <a:r>
              <a:rPr lang="en-US" altLang="zh-CN" dirty="0" smtClean="0"/>
              <a:t>N, |S| &lt;= 10^5</a:t>
            </a:r>
          </a:p>
        </p:txBody>
      </p:sp>
    </p:spTree>
    <p:extLst>
      <p:ext uri="{BB962C8B-B14F-4D97-AF65-F5344CB8AC3E}">
        <p14:creationId xmlns:p14="http://schemas.microsoft.com/office/powerpoint/2010/main" val="2898665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神奇结论题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2496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51nod 2046 </a:t>
            </a:r>
            <a:r>
              <a:rPr lang="zh-CN" altLang="en-US" dirty="0" smtClean="0"/>
              <a:t>天降之物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给你</a:t>
            </a:r>
            <a:r>
              <a:rPr lang="zh-CN" altLang="en-US" dirty="0"/>
              <a:t>一个长为</a:t>
            </a:r>
            <a:r>
              <a:rPr lang="en-US" altLang="zh-CN" dirty="0"/>
              <a:t>n</a:t>
            </a:r>
            <a:r>
              <a:rPr lang="zh-CN" altLang="en-US" dirty="0"/>
              <a:t>的</a:t>
            </a:r>
            <a:r>
              <a:rPr lang="zh-CN" altLang="en-US" dirty="0" smtClean="0"/>
              <a:t>序列</a:t>
            </a:r>
            <a:r>
              <a:rPr lang="en-US" altLang="zh-CN" dirty="0"/>
              <a:t> </a:t>
            </a:r>
            <a:r>
              <a:rPr lang="en-US" altLang="zh-CN" dirty="0" smtClean="0"/>
              <a:t>a[]</a:t>
            </a:r>
          </a:p>
          <a:p>
            <a:r>
              <a:rPr lang="zh-CN" altLang="en-US" dirty="0" smtClean="0"/>
              <a:t>你</a:t>
            </a:r>
            <a:r>
              <a:rPr lang="zh-CN" altLang="en-US" dirty="0"/>
              <a:t>需要实现</a:t>
            </a:r>
            <a:r>
              <a:rPr lang="en-US" altLang="zh-CN" dirty="0"/>
              <a:t>m</a:t>
            </a:r>
            <a:r>
              <a:rPr lang="zh-CN" altLang="en-US" dirty="0"/>
              <a:t>个操作，操作有两种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把</a:t>
            </a:r>
            <a:r>
              <a:rPr lang="zh-CN" altLang="en-US" dirty="0"/>
              <a:t>序列中所有值为</a:t>
            </a:r>
            <a:r>
              <a:rPr lang="en-US" altLang="zh-CN" dirty="0"/>
              <a:t>x</a:t>
            </a:r>
            <a:r>
              <a:rPr lang="zh-CN" altLang="en-US" dirty="0"/>
              <a:t>的数的值变成</a:t>
            </a:r>
            <a:r>
              <a:rPr lang="en-US" altLang="zh-CN" dirty="0" smtClean="0"/>
              <a:t>y</a:t>
            </a:r>
          </a:p>
          <a:p>
            <a:pPr lvl="1"/>
            <a:r>
              <a:rPr lang="zh-CN" altLang="en-US" dirty="0" smtClean="0"/>
              <a:t>找出</a:t>
            </a:r>
            <a:r>
              <a:rPr lang="zh-CN" altLang="en-US" dirty="0"/>
              <a:t>一个位置</a:t>
            </a:r>
            <a:r>
              <a:rPr lang="en-US" altLang="zh-CN" dirty="0" err="1"/>
              <a:t>i</a:t>
            </a:r>
            <a:r>
              <a:rPr lang="zh-CN" altLang="en-US" dirty="0"/>
              <a:t>满足</a:t>
            </a:r>
            <a:r>
              <a:rPr lang="en-US" altLang="zh-CN" dirty="0" smtClean="0"/>
              <a:t>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= x, </a:t>
            </a:r>
            <a:r>
              <a:rPr lang="zh-CN" altLang="en-US" dirty="0" smtClean="0"/>
              <a:t>找出</a:t>
            </a:r>
            <a:r>
              <a:rPr lang="zh-CN" altLang="en-US" dirty="0"/>
              <a:t>一个位置</a:t>
            </a:r>
            <a:r>
              <a:rPr lang="en-US" altLang="zh-CN" dirty="0"/>
              <a:t>j</a:t>
            </a:r>
            <a:r>
              <a:rPr lang="zh-CN" altLang="en-US" dirty="0"/>
              <a:t>满足</a:t>
            </a:r>
            <a:r>
              <a:rPr lang="en-US" altLang="zh-CN" dirty="0" smtClean="0"/>
              <a:t>a[j] = y, </a:t>
            </a:r>
            <a:r>
              <a:rPr lang="zh-CN" altLang="en-US" dirty="0" smtClean="0"/>
              <a:t>使得</a:t>
            </a:r>
            <a:r>
              <a:rPr lang="en-US" altLang="zh-CN" dirty="0"/>
              <a:t>|</a:t>
            </a:r>
            <a:r>
              <a:rPr lang="en-US" altLang="zh-CN" dirty="0" err="1"/>
              <a:t>i</a:t>
            </a:r>
            <a:r>
              <a:rPr lang="en-US" altLang="zh-CN" dirty="0"/>
              <a:t>-j|</a:t>
            </a:r>
            <a:r>
              <a:rPr lang="zh-CN" altLang="en-US" dirty="0"/>
              <a:t>最小，并</a:t>
            </a:r>
            <a:r>
              <a:rPr lang="zh-CN" altLang="en-US" dirty="0" smtClean="0"/>
              <a:t>输出这个 </a:t>
            </a:r>
            <a:r>
              <a:rPr lang="en-US" altLang="zh-CN" dirty="0" smtClean="0"/>
              <a:t>|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-j|</a:t>
            </a:r>
          </a:p>
          <a:p>
            <a:r>
              <a:rPr lang="en-US" altLang="zh-CN" smtClean="0"/>
              <a:t>N, M &lt;= 10^5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4031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考虑分块，每个数字对应了一个集合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把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的数字集合称为大集合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维护大集合和其他所有集合之间的答案</a:t>
                </a:r>
                <a:endParaRPr lang="en-US" altLang="zh-CN" dirty="0"/>
              </a:p>
              <a:p>
                <a:r>
                  <a:rPr lang="zh-CN" altLang="en-US" dirty="0" smtClean="0"/>
                  <a:t>对于合并：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合并小集合直接归并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合并大</a:t>
                </a:r>
                <a:r>
                  <a:rPr lang="zh-CN" altLang="en-US" dirty="0" smtClean="0"/>
                  <a:t>集合暴力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合并小大集合，在大集合上挂一个“附属集合”，用附属集合吸收小集合的元素，每次附属集合超过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时重构即可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8" t="-28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3575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51nod 2031 </a:t>
            </a:r>
            <a:r>
              <a:rPr lang="zh-CN" altLang="en-US" dirty="0" smtClean="0"/>
              <a:t>小球的路径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给定 </a:t>
                </a:r>
                <a:r>
                  <a:rPr lang="en-US" altLang="zh-CN" dirty="0" err="1" smtClean="0"/>
                  <a:t>N,K,x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求：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/>
                  <a:t>答案</a:t>
                </a:r>
                <a:r>
                  <a:rPr lang="zh-CN" altLang="en-US" dirty="0" smtClean="0"/>
                  <a:t>对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+7</m:t>
                    </m:r>
                  </m:oMath>
                </a14:m>
                <a:r>
                  <a:rPr lang="zh-CN" altLang="en-US" dirty="0" smtClean="0"/>
                  <a:t> 取模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18</m:t>
                        </m:r>
                      </m:sup>
                    </m:sSup>
                  </m:oMath>
                </a14:m>
                <a:r>
                  <a:rPr lang="zh-CN" altLang="en-US" dirty="0" smtClean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8" t="-30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4691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设所求为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 smtClean="0"/>
                  <a:t>那么：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d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p>
                  </m:oMath>
                </a14:m>
                <a:r>
                  <a:rPr lang="en-US" altLang="zh-CN" dirty="0" smtClean="0"/>
                  <a:t> </a:t>
                </a:r>
              </a:p>
              <a:p>
                <a:r>
                  <a:rPr lang="zh-CN" altLang="en-US" dirty="0"/>
                  <a:t>递</a:t>
                </a:r>
                <a:r>
                  <a:rPr lang="zh-CN" altLang="en-US" dirty="0" smtClean="0"/>
                  <a:t>推即可</a:t>
                </a:r>
                <a:endParaRPr lang="en-US" altLang="zh-CN" dirty="0" smtClean="0"/>
              </a:p>
              <a:p>
                <a:r>
                  <a:rPr lang="zh-CN" altLang="en-US" strike="sngStrike" dirty="0"/>
                  <a:t>高中</a:t>
                </a:r>
                <a:r>
                  <a:rPr lang="zh-CN" altLang="en-US" strike="sngStrike" dirty="0" smtClean="0"/>
                  <a:t>数学技巧</a:t>
                </a:r>
                <a:endParaRPr lang="en-US" altLang="zh-CN" strike="sngStrike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8" t="-28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975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51nod 1479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给定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 smtClean="0"/>
                  <a:t> ，保证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dirty="0" smtClean="0"/>
                  <a:t> 两两互质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找到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∈(0,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 使得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 </a:t>
                </a:r>
                <a:endParaRPr lang="en-US" altLang="zh-CN" dirty="0" smtClean="0"/>
              </a:p>
              <a:p>
                <a:r>
                  <a:rPr lang="en-US" altLang="zh-CN" dirty="0" smtClean="0"/>
                  <a:t>T &lt;= 100000, </a:t>
                </a:r>
                <a:r>
                  <a:rPr lang="en-US" altLang="zh-CN" dirty="0" err="1" smtClean="0"/>
                  <a:t>a,b,c,m</a:t>
                </a:r>
                <a:r>
                  <a:rPr lang="en-US" altLang="zh-CN" dirty="0" smtClean="0"/>
                  <a:t>&lt;=10^9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8" t="-28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710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解法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构造形如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𝑘𝑎𝑏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𝑘𝑎𝑏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𝑘𝑎𝑏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zh-CN" altLang="en-US" dirty="0" smtClean="0"/>
                  <a:t> 的式子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特判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是 </a:t>
                </a:r>
                <a:r>
                  <a:rPr lang="en-US" altLang="zh-CN" dirty="0" smtClean="0"/>
                  <a:t>2 </a:t>
                </a:r>
                <a:r>
                  <a:rPr lang="zh-CN" altLang="en-US" dirty="0" smtClean="0"/>
                  <a:t>的整数次幂的情况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8" t="-27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6503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趣题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给定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zh-CN" altLang="en-US" dirty="0" smtClean="0"/>
                  <a:t> 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 smtClean="0"/>
                  <a:t>个不正整数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找到其中的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dirty="0" smtClean="0"/>
                  <a:t> 个，使得它们的和为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dirty="0" smtClean="0"/>
                  <a:t> 的倍数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8" t="-28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5545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我们考虑递归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014660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173</TotalTime>
  <Words>353</Words>
  <Application>Microsoft Office PowerPoint</Application>
  <PresentationFormat>宽屏</PresentationFormat>
  <Paragraphs>71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宋体</vt:lpstr>
      <vt:lpstr>Arial</vt:lpstr>
      <vt:lpstr>Cambria Math</vt:lpstr>
      <vt:lpstr>Trebuchet MS</vt:lpstr>
      <vt:lpstr>柏林</vt:lpstr>
      <vt:lpstr>趣题选讲</vt:lpstr>
      <vt:lpstr>51nod 2046 天降之物</vt:lpstr>
      <vt:lpstr>解法</vt:lpstr>
      <vt:lpstr>51nod 2031 小球的路径</vt:lpstr>
      <vt:lpstr>解法</vt:lpstr>
      <vt:lpstr>51nod 1479</vt:lpstr>
      <vt:lpstr>解法</vt:lpstr>
      <vt:lpstr>趣题</vt:lpstr>
      <vt:lpstr>解法</vt:lpstr>
      <vt:lpstr>Subarray Cuts</vt:lpstr>
      <vt:lpstr>解法</vt:lpstr>
      <vt:lpstr>WinterAndSnowmen </vt:lpstr>
      <vt:lpstr>解法</vt:lpstr>
      <vt:lpstr>BZ 3451 Normal</vt:lpstr>
      <vt:lpstr>EvenPaths</vt:lpstr>
      <vt:lpstr>解法</vt:lpstr>
      <vt:lpstr>CTSC 06 歌唱王国</vt:lpstr>
      <vt:lpstr>解法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趣题选讲</dc:title>
  <dc:creator>Lv Jack</dc:creator>
  <cp:lastModifiedBy>Lv Jack</cp:lastModifiedBy>
  <cp:revision>15</cp:revision>
  <dcterms:created xsi:type="dcterms:W3CDTF">2018-04-27T05:41:39Z</dcterms:created>
  <dcterms:modified xsi:type="dcterms:W3CDTF">2018-04-27T21:59:44Z</dcterms:modified>
</cp:coreProperties>
</file>