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86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数学相关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visit_world</a:t>
            </a:r>
            <a:endParaRPr lang="en-US" altLang="zh-CN" dirty="0" smtClean="0"/>
          </a:p>
          <a:p>
            <a:r>
              <a:rPr lang="en-US" altLang="zh-CN" dirty="0" smtClean="0"/>
              <a:t>Apr. 27, 2018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4398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集合幂级数的变换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莫比乌斯变换：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⊆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nary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容易得到它的逆变换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它可以把并卷积转化为对应位置相乘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沃尔什变换：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∩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nary>
                  </m:oMath>
                </a14:m>
                <a:r>
                  <a:rPr lang="zh-CN" altLang="en-US" dirty="0" smtClean="0"/>
                  <a:t> ，容易得到它的逆变换（逆变换涉及到除以 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，要求对 </a:t>
                </a:r>
                <a:r>
                  <a:rPr lang="en-US" altLang="zh-CN" dirty="0" smtClean="0"/>
                  <a:t>2 </a:t>
                </a:r>
                <a:r>
                  <a:rPr lang="zh-CN" altLang="en-US" dirty="0" smtClean="0"/>
                  <a:t>的逆元存在）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它可以把对称差卷积转化为对应位置相乘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子集卷积：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没有好办法，注意到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zh-CN" altLang="en-US" dirty="0" smtClean="0"/>
                  <a:t> 等价于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=|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使用占位幂级数，转化为上述两种情况。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225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定义全集为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1,2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你正在玩一个游戏，初始时你有空集</a:t>
                </a:r>
                <a:endParaRPr lang="en-US" altLang="zh-CN" dirty="0" smtClean="0"/>
              </a:p>
              <a:p>
                <a:r>
                  <a:rPr lang="zh-CN" altLang="en-US" dirty="0"/>
                  <a:t>每</a:t>
                </a:r>
                <a:r>
                  <a:rPr lang="zh-CN" altLang="en-US" dirty="0" smtClean="0"/>
                  <a:t>轮中你会随机一个集合，集合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 smtClean="0"/>
                  <a:t> 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zh-CN" altLang="en-US" dirty="0" smtClean="0"/>
                  <a:t> 的概率随机到，并把</a:t>
                </a:r>
                <a:r>
                  <a:rPr lang="zh-CN" altLang="en-US" dirty="0"/>
                  <a:t>你手</a:t>
                </a:r>
                <a:r>
                  <a:rPr lang="zh-CN" altLang="en-US" dirty="0" smtClean="0"/>
                  <a:t>上的集合和它取并。一旦你得到全集，游戏结束。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问期望多长时间之后，你会得到全集。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≤20 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54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给定若干堆石子，每堆石子数不超过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问有多少保留石子堆的子集的方案，使得先手玩</a:t>
                </a:r>
                <a:r>
                  <a:rPr lang="en-US" altLang="zh-CN" dirty="0" err="1" smtClean="0"/>
                  <a:t>Nim</a:t>
                </a:r>
                <a:r>
                  <a:rPr lang="zh-CN" altLang="en-US" dirty="0" smtClean="0"/>
                  <a:t>游戏必胜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91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ZJOI 16 </a:t>
            </a:r>
            <a:r>
              <a:rPr lang="zh-CN" altLang="en-US" dirty="0" smtClean="0"/>
              <a:t>小星星</a:t>
            </a:r>
            <a:endParaRPr lang="en-US" altLang="zh-CN" dirty="0" smtClean="0"/>
          </a:p>
          <a:p>
            <a:r>
              <a:rPr lang="zh-CN" altLang="en-US" dirty="0" smtClean="0"/>
              <a:t>问：将一个 </a:t>
            </a:r>
            <a:r>
              <a:rPr lang="en-US" altLang="zh-CN" dirty="0" smtClean="0"/>
              <a:t>N </a:t>
            </a:r>
            <a:r>
              <a:rPr lang="zh-CN" altLang="en-US" dirty="0" smtClean="0"/>
              <a:t>个点的树，嵌入一个 </a:t>
            </a:r>
            <a:r>
              <a:rPr lang="en-US" altLang="zh-CN" dirty="0" smtClean="0"/>
              <a:t>N </a:t>
            </a:r>
            <a:r>
              <a:rPr lang="zh-CN" altLang="en-US" dirty="0" smtClean="0"/>
              <a:t>个点的图的方案数</a:t>
            </a:r>
            <a:endParaRPr lang="en-US" altLang="zh-CN" dirty="0" smtClean="0"/>
          </a:p>
          <a:p>
            <a:r>
              <a:rPr lang="en-US" altLang="zh-CN" dirty="0" smtClean="0"/>
              <a:t>N &lt;= 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348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素数统计问题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计算不超过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 smtClean="0"/>
                  <a:t> 的素数个数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323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“洲阁”筛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考虑筛法，我们把不超过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的素数取出来，记为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</a:p>
              <a:p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表示在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中不被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中任何一个整除的数的个数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我们可以发现，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即为</m:t>
                    </m:r>
                  </m:oMath>
                </a14:m>
                <a:r>
                  <a:rPr lang="zh-CN" altLang="en-US" dirty="0" smtClean="0"/>
                  <a:t>所求答案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转移式如下：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一些数论常识告诉我们，第二维有用的状态只有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但是直接使用这个算法</a:t>
                </a:r>
                <a:r>
                  <a:rPr lang="en-US" altLang="zh-CN" dirty="0" smtClean="0"/>
                  <a:t>DP</a:t>
                </a:r>
                <a:r>
                  <a:rPr lang="zh-CN" altLang="en-US" dirty="0" smtClean="0"/>
                  <a:t>的复杂度为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191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注意到：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 smtClean="0"/>
                  <a:t> 时，必有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/>
                  <a:t> 时，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 smtClean="0"/>
                  <a:t> 所以转移式有：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b="0" dirty="0" smtClean="0"/>
              </a:p>
              <a:p>
                <a:pPr lvl="2"/>
                <a:r>
                  <a:rPr lang="zh-CN" altLang="en-US" dirty="0" smtClean="0"/>
                  <a:t>发现它第二项为定值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因此，我们枚举到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的时候，只需关注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的转移，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的转移可以打懒标记，最后统一处理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加上这个优化，复杂度降为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sup>
                            </m:sSup>
                          </m:num>
                          <m:den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，可以接受</a:t>
                </a:r>
                <a:endParaRPr lang="en-US" altLang="zh-CN" dirty="0" smtClean="0"/>
              </a:p>
              <a:p>
                <a:r>
                  <a:rPr lang="zh-CN" altLang="en-US" dirty="0"/>
                  <a:t>这是一</a:t>
                </a:r>
                <a:r>
                  <a:rPr lang="zh-CN" altLang="en-US" dirty="0" smtClean="0"/>
                  <a:t>个通用的算法，也适用于求关于素数的低阶多项式的和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27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给定 </a:t>
                </a:r>
                <a:r>
                  <a:rPr lang="en-US" altLang="zh-CN" dirty="0" smtClean="0"/>
                  <a:t>L, R, P</a:t>
                </a:r>
              </a:p>
              <a:p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dirty="0" smtClean="0"/>
                  <a:t>有多少整数满足：至少有一个大于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 smtClean="0"/>
                  <a:t> 的质因子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175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题目选讲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主要偏重数学题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209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种货币，第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种面值为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元，对任意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, j </a:t>
                </a:r>
                <a:r>
                  <a:rPr lang="zh-CN" altLang="en-US" dirty="0"/>
                  <a:t>均有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 或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。每种货币都有无限多个，问用这些货币拼出 </a:t>
                </a:r>
                <a:r>
                  <a:rPr lang="en-US" altLang="zh-CN" dirty="0"/>
                  <a:t>M </a:t>
                </a:r>
                <a:r>
                  <a:rPr lang="zh-CN" altLang="en-US" dirty="0"/>
                  <a:t>元的方案数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≤40,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762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一些相对冷门</a:t>
            </a:r>
            <a:r>
              <a:rPr lang="zh-CN" altLang="en-US" dirty="0"/>
              <a:t>的</a:t>
            </a:r>
            <a:r>
              <a:rPr lang="zh-CN" altLang="en-US" dirty="0" smtClean="0"/>
              <a:t>知识点</a:t>
            </a:r>
            <a:endParaRPr lang="en-US" altLang="zh-CN" dirty="0" smtClean="0"/>
          </a:p>
          <a:p>
            <a:r>
              <a:rPr lang="zh-CN" altLang="en-US" dirty="0" smtClean="0"/>
              <a:t>题目选讲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327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做这种题就需要胆子大，敢想敢猜就赢了</a:t>
            </a:r>
            <a:endParaRPr lang="en-US" altLang="zh-CN" dirty="0" smtClean="0"/>
          </a:p>
          <a:p>
            <a:r>
              <a:rPr lang="zh-CN" altLang="en-US" dirty="0" smtClean="0"/>
              <a:t>解题思路是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首先设一个朴素 </a:t>
            </a:r>
            <a:r>
              <a:rPr lang="en-US" altLang="zh-CN" dirty="0"/>
              <a:t>DP</a:t>
            </a:r>
          </a:p>
          <a:p>
            <a:pPr lvl="1"/>
            <a:r>
              <a:rPr lang="zh-CN" altLang="en-US" dirty="0"/>
              <a:t>通过一些</a:t>
            </a:r>
            <a:r>
              <a:rPr lang="zh-CN" altLang="en-US" dirty="0" smtClean="0"/>
              <a:t>观察和数学</a:t>
            </a:r>
            <a:r>
              <a:rPr lang="zh-CN" altLang="en-US" dirty="0" smtClean="0"/>
              <a:t>的</a:t>
            </a:r>
            <a:r>
              <a:rPr lang="zh-CN" altLang="en-US" dirty="0"/>
              <a:t>直觉</a:t>
            </a:r>
            <a:r>
              <a:rPr lang="zh-CN" altLang="en-US" dirty="0" smtClean="0"/>
              <a:t>，</a:t>
            </a:r>
            <a:r>
              <a:rPr lang="zh-CN" altLang="en-US" dirty="0"/>
              <a:t>我们猜想答案是关于 </a:t>
            </a:r>
            <a:r>
              <a:rPr lang="en-US" altLang="zh-CN" dirty="0"/>
              <a:t>DP </a:t>
            </a:r>
            <a:r>
              <a:rPr lang="zh-CN" altLang="en-US" dirty="0"/>
              <a:t>式子中某个值的多项式</a:t>
            </a:r>
            <a:endParaRPr lang="en-US" altLang="zh-CN" dirty="0"/>
          </a:p>
          <a:p>
            <a:pPr lvl="1"/>
            <a:r>
              <a:rPr lang="zh-CN" altLang="en-US" dirty="0"/>
              <a:t>根据题目转移的特性，寻找一种合理的方法表示这个多项式</a:t>
            </a:r>
            <a:endParaRPr lang="en-US" altLang="zh-CN" dirty="0"/>
          </a:p>
          <a:p>
            <a:pPr lvl="1"/>
            <a:r>
              <a:rPr lang="en-US" altLang="zh-CN" dirty="0"/>
              <a:t>AC</a:t>
            </a:r>
            <a:r>
              <a:rPr lang="zh-CN" altLang="en-US" dirty="0" smtClean="0"/>
              <a:t>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8702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给定 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K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，求 </a:t>
                </a:r>
                <a:r>
                  <a:rPr lang="en-US" altLang="zh-CN" dirty="0" smtClean="0"/>
                  <a:t>fib(N) mod fib(K) </a:t>
                </a:r>
                <a:r>
                  <a:rPr lang="zh-CN" altLang="en-US" dirty="0" smtClean="0"/>
                  <a:t>在模 </a:t>
                </a:r>
                <a:r>
                  <a:rPr lang="en-US" altLang="zh-CN" dirty="0" smtClean="0"/>
                  <a:t>1e9+7 </a:t>
                </a:r>
                <a:r>
                  <a:rPr lang="zh-CN" altLang="en-US" dirty="0" smtClean="0"/>
                  <a:t>下的余数</a:t>
                </a:r>
                <a:endParaRPr lang="en-US" altLang="zh-CN" dirty="0" smtClean="0"/>
              </a:p>
              <a:p>
                <a:r>
                  <a:rPr lang="en-US" altLang="zh-CN" dirty="0" smtClean="0"/>
                  <a:t>T=100000 </a:t>
                </a:r>
                <a:r>
                  <a:rPr lang="zh-CN" altLang="en-US" dirty="0" smtClean="0"/>
                  <a:t>组询问，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53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反复应用这个公式：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最后会得到一个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然后应用公式：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可以把讨厌的第二项去掉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484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给定 </a:t>
                </a:r>
                <a:r>
                  <a:rPr lang="en-US" altLang="zh-CN" dirty="0" smtClean="0"/>
                  <a:t>N </a:t>
                </a:r>
                <a:r>
                  <a:rPr lang="zh-CN" altLang="en-US" dirty="0" smtClean="0"/>
                  <a:t>和一个 </a:t>
                </a:r>
                <a:r>
                  <a:rPr lang="en-US" altLang="zh-CN" dirty="0" smtClean="0"/>
                  <a:t>m </a:t>
                </a:r>
                <a:r>
                  <a:rPr lang="zh-CN" altLang="en-US" dirty="0" smtClean="0"/>
                  <a:t>次多项式 </a:t>
                </a:r>
                <a:r>
                  <a:rPr lang="en-US" altLang="zh-CN" dirty="0" smtClean="0"/>
                  <a:t>h(x)</a:t>
                </a:r>
                <a:r>
                  <a:rPr lang="zh-CN" altLang="en-US" dirty="0" smtClean="0"/>
                  <a:t>，求：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𝑓𝑖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结果对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取模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约定：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≤15 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14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916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</a:t>
            </a:r>
            <a:r>
              <a:rPr lang="en-US" altLang="zh-CN" dirty="0"/>
              <a:t> </a:t>
            </a:r>
            <a:r>
              <a:rPr lang="en-US" altLang="zh-CN" dirty="0" smtClean="0"/>
              <a:t>fib</a:t>
            </a:r>
            <a:r>
              <a:rPr lang="zh-CN" altLang="en-US" dirty="0" smtClean="0"/>
              <a:t> 数列的生成函数为 </a:t>
            </a:r>
            <a:r>
              <a:rPr lang="en-US" altLang="zh-CN" dirty="0"/>
              <a:t>F</a:t>
            </a:r>
            <a:endParaRPr lang="en-US" altLang="zh-CN" dirty="0" smtClean="0"/>
          </a:p>
          <a:p>
            <a:r>
              <a:rPr lang="zh-CN" altLang="en-US" dirty="0" smtClean="0"/>
              <a:t>不断给 </a:t>
            </a:r>
            <a:r>
              <a:rPr lang="en-US" altLang="zh-CN" dirty="0"/>
              <a:t>F</a:t>
            </a:r>
            <a:r>
              <a:rPr lang="en-US" altLang="zh-CN" dirty="0" smtClean="0"/>
              <a:t> </a:t>
            </a:r>
            <a:r>
              <a:rPr lang="zh-CN" altLang="en-US" dirty="0" smtClean="0"/>
              <a:t>求导，配上合适的系数，可以把那个要求的多项式凑出来</a:t>
            </a:r>
            <a:endParaRPr lang="en-US" altLang="zh-CN" dirty="0" smtClean="0"/>
          </a:p>
          <a:p>
            <a:r>
              <a:rPr lang="zh-CN" altLang="en-US" dirty="0" smtClean="0"/>
              <a:t>然后使用矩阵乘法或其他算法进行线性递推即可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3110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Alice </a:t>
                </a:r>
                <a:r>
                  <a:rPr lang="zh-CN" altLang="en-US" dirty="0" smtClean="0"/>
                  <a:t>和 </a:t>
                </a:r>
                <a:r>
                  <a:rPr lang="en-US" altLang="zh-CN" dirty="0" smtClean="0"/>
                  <a:t>Bob </a:t>
                </a:r>
                <a:r>
                  <a:rPr lang="zh-CN" altLang="en-US" dirty="0" smtClean="0"/>
                  <a:t>玩耍一个双人游戏，</a:t>
                </a:r>
                <a:r>
                  <a:rPr lang="en-US" altLang="zh-CN" dirty="0" smtClean="0"/>
                  <a:t>Alice</a:t>
                </a:r>
                <a:r>
                  <a:rPr lang="zh-CN" altLang="en-US" dirty="0" smtClean="0"/>
                  <a:t>初始为 </a:t>
                </a:r>
                <a:r>
                  <a:rPr lang="en-US" altLang="zh-CN" dirty="0" smtClean="0"/>
                  <a:t>0 </a:t>
                </a:r>
                <a:r>
                  <a:rPr lang="zh-CN" altLang="en-US" dirty="0" smtClean="0"/>
                  <a:t>分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游戏一共有 </a:t>
                </a:r>
                <a:r>
                  <a:rPr lang="en-US" altLang="zh-CN" dirty="0" smtClean="0"/>
                  <a:t>N+M </a:t>
                </a:r>
                <a:r>
                  <a:rPr lang="zh-CN" altLang="en-US" dirty="0" smtClean="0"/>
                  <a:t>轮，每轮 </a:t>
                </a:r>
                <a:r>
                  <a:rPr lang="en-US" altLang="zh-CN" dirty="0" smtClean="0"/>
                  <a:t>Alice</a:t>
                </a:r>
                <a:r>
                  <a:rPr lang="zh-CN" altLang="en-US" dirty="0" smtClean="0"/>
                  <a:t>可能胜利或者失败。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胜利获得 </a:t>
                </a:r>
                <a:r>
                  <a:rPr lang="en-US" altLang="zh-CN" dirty="0" smtClean="0"/>
                  <a:t>1 </a:t>
                </a:r>
                <a:r>
                  <a:rPr lang="zh-CN" altLang="en-US" dirty="0" smtClean="0"/>
                  <a:t>分，失败扣掉 </a:t>
                </a:r>
                <a:r>
                  <a:rPr lang="en-US" altLang="zh-CN" dirty="0" smtClean="0"/>
                  <a:t>1 </a:t>
                </a:r>
                <a:r>
                  <a:rPr lang="zh-CN" altLang="en-US" dirty="0" smtClean="0"/>
                  <a:t>分，但如果目前分数为 </a:t>
                </a:r>
                <a:r>
                  <a:rPr lang="en-US" altLang="zh-CN" dirty="0" smtClean="0"/>
                  <a:t>0 </a:t>
                </a:r>
                <a:r>
                  <a:rPr lang="zh-CN" altLang="en-US" dirty="0" smtClean="0"/>
                  <a:t>就不扣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已知 </a:t>
                </a:r>
                <a:r>
                  <a:rPr lang="en-US" altLang="zh-CN" dirty="0" smtClean="0"/>
                  <a:t>Alice </a:t>
                </a:r>
                <a:r>
                  <a:rPr lang="zh-CN" altLang="en-US" dirty="0" smtClean="0"/>
                  <a:t>一共胜利 </a:t>
                </a:r>
                <a:r>
                  <a:rPr lang="en-US" altLang="zh-CN" dirty="0" smtClean="0"/>
                  <a:t>N </a:t>
                </a:r>
                <a:r>
                  <a:rPr lang="zh-CN" altLang="en-US" dirty="0" smtClean="0"/>
                  <a:t>轮，求 </a:t>
                </a:r>
                <a:r>
                  <a:rPr lang="en-US" altLang="zh-CN" dirty="0" smtClean="0"/>
                  <a:t>Alice </a:t>
                </a:r>
                <a:r>
                  <a:rPr lang="zh-CN" altLang="en-US" dirty="0" smtClean="0"/>
                  <a:t>最后的分数期望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+7 </m:t>
                    </m:r>
                  </m:oMath>
                </a14:m>
                <a:r>
                  <a:rPr lang="zh-CN" altLang="en-US" dirty="0" smtClean="0"/>
                  <a:t>取模</a:t>
                </a:r>
                <a:endParaRPr lang="en-US" altLang="zh-CN" dirty="0" smtClean="0"/>
              </a:p>
              <a:p>
                <a:r>
                  <a:rPr lang="zh-CN" altLang="en-US" b="0" dirty="0" smtClean="0"/>
                  <a:t>询问数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≤3×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548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首先经过一些套路的讨论，发现题目本质是求组合数的前缀和</a:t>
                </a:r>
                <a:endParaRPr lang="en-US" altLang="zh-CN" dirty="0"/>
              </a:p>
              <a:p>
                <a:r>
                  <a:rPr lang="zh-CN" altLang="en-US" dirty="0" smtClean="0"/>
                  <a:t>这个并不好求，我们考虑使用分块算法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定义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那么有递推公式：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</a:p>
              <a:p>
                <a:r>
                  <a:rPr lang="zh-CN" altLang="en-US" dirty="0" smtClean="0"/>
                  <a:t>使用这个公式跑莫队</a:t>
                </a:r>
                <a:r>
                  <a:rPr lang="zh-CN" altLang="en-US" dirty="0"/>
                  <a:t>或</a:t>
                </a:r>
                <a:r>
                  <a:rPr lang="zh-CN" altLang="en-US" dirty="0" smtClean="0"/>
                  <a:t>其他分块算法即可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38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现在有 </a:t>
                </a:r>
                <a:r>
                  <a:rPr lang="en-US" altLang="zh-CN" dirty="0" smtClean="0"/>
                  <a:t>N </a:t>
                </a:r>
                <a:r>
                  <a:rPr lang="zh-CN" altLang="en-US" dirty="0" smtClean="0"/>
                  <a:t>张卡片，每张卡片上有一个 </a:t>
                </a:r>
                <a:r>
                  <a:rPr lang="en-US" altLang="zh-CN" dirty="0" smtClean="0"/>
                  <a:t>1~N </a:t>
                </a:r>
                <a:r>
                  <a:rPr lang="zh-CN" altLang="en-US" dirty="0" smtClean="0"/>
                  <a:t>的数，并且卡片上的数互不相同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小 </a:t>
                </a:r>
                <a:r>
                  <a:rPr lang="en-US" altLang="zh-CN" dirty="0" smtClean="0"/>
                  <a:t>A</a:t>
                </a:r>
                <a:r>
                  <a:rPr lang="en-US" altLang="zh-CN" dirty="0"/>
                  <a:t> </a:t>
                </a:r>
                <a:r>
                  <a:rPr lang="zh-CN" altLang="en-US" dirty="0" smtClean="0"/>
                  <a:t>和小 </a:t>
                </a:r>
                <a:r>
                  <a:rPr lang="en-US" altLang="zh-CN" dirty="0" smtClean="0"/>
                  <a:t>B</a:t>
                </a:r>
                <a:r>
                  <a:rPr lang="en-US" altLang="zh-CN" dirty="0"/>
                  <a:t> </a:t>
                </a:r>
                <a:r>
                  <a:rPr lang="zh-CN" altLang="en-US" dirty="0" smtClean="0"/>
                  <a:t>玩游戏：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初始时，每张牌以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 的概率分给小 </a:t>
                </a:r>
                <a:r>
                  <a:rPr lang="en-US" altLang="zh-CN" dirty="0" smtClean="0"/>
                  <a:t>A </a:t>
                </a:r>
                <a:r>
                  <a:rPr lang="zh-CN" altLang="en-US" dirty="0" smtClean="0"/>
                  <a:t>或小 </a:t>
                </a:r>
                <a:r>
                  <a:rPr lang="en-US" altLang="zh-CN" dirty="0" smtClean="0"/>
                  <a:t>B</a:t>
                </a:r>
              </a:p>
              <a:p>
                <a:pPr lvl="1"/>
                <a:r>
                  <a:rPr lang="zh-CN" altLang="en-US" dirty="0"/>
                  <a:t>每一</a:t>
                </a:r>
                <a:r>
                  <a:rPr lang="zh-CN" altLang="en-US" dirty="0" smtClean="0"/>
                  <a:t>轮中，小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和小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各自从自己牌堆中随机抽出一张，比较卡片上数字大小，数字较大一方可以拿走两张卡片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某</a:t>
                </a:r>
                <a:r>
                  <a:rPr lang="zh-CN" altLang="en-US" dirty="0" smtClean="0"/>
                  <a:t>一方没有牌时游戏立刻结束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小</a:t>
                </a:r>
                <a:r>
                  <a:rPr lang="en-US" altLang="zh-CN" dirty="0" smtClean="0"/>
                  <a:t>C</a:t>
                </a:r>
                <a:r>
                  <a:rPr lang="zh-CN" altLang="en-US" dirty="0"/>
                  <a:t>钦定</a:t>
                </a:r>
                <a:r>
                  <a:rPr lang="zh-CN" altLang="en-US" dirty="0" smtClean="0"/>
                  <a:t>了一个游戏的一个局面（小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和小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手里的牌的集合）。</a:t>
                </a:r>
                <a:r>
                  <a:rPr lang="zh-CN" altLang="en-US" dirty="0"/>
                  <a:t>每</a:t>
                </a:r>
                <a:r>
                  <a:rPr lang="zh-CN" altLang="en-US" dirty="0" smtClean="0"/>
                  <a:t>轮游戏开始前，小</a:t>
                </a:r>
                <a:r>
                  <a:rPr lang="en-US" altLang="zh-CN" dirty="0" smtClean="0"/>
                  <a:t>C</a:t>
                </a:r>
                <a:r>
                  <a:rPr lang="zh-CN" altLang="en-US" dirty="0" smtClean="0"/>
                  <a:t>会检查当前游戏局面，如果和自己钦定局面相同，它就会喝</a:t>
                </a:r>
                <a:r>
                  <a:rPr lang="zh-CN" altLang="en-US" dirty="0" smtClean="0"/>
                  <a:t>一瓶可乐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问小</a:t>
                </a:r>
                <a:r>
                  <a:rPr lang="en-US" altLang="zh-CN" dirty="0" smtClean="0"/>
                  <a:t>C</a:t>
                </a:r>
                <a:r>
                  <a:rPr lang="zh-CN" altLang="en-US" dirty="0" smtClean="0"/>
                  <a:t>期望喝多少瓶可乐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 r="-17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27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很难注意到一个性质：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不管游戏进行到哪一轮，每种小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手里有 </a:t>
                </a:r>
                <a:r>
                  <a:rPr lang="en-US" altLang="zh-CN" dirty="0" smtClean="0"/>
                  <a:t>x </a:t>
                </a:r>
                <a:r>
                  <a:rPr lang="zh-CN" altLang="en-US" dirty="0" smtClean="0"/>
                  <a:t>张牌的局面都是等概率出现的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由这个性质可以设一个</a:t>
                </a:r>
                <a:r>
                  <a:rPr lang="en-US" altLang="zh-CN" dirty="0" smtClean="0"/>
                  <a:t>DP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表示当前处于一个小 </a:t>
                </a:r>
                <a:r>
                  <a:rPr lang="en-US" altLang="zh-CN" dirty="0" smtClean="0"/>
                  <a:t>A </a:t>
                </a:r>
                <a:r>
                  <a:rPr lang="zh-CN" altLang="en-US" dirty="0" smtClean="0"/>
                  <a:t>手里有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张牌的游戏中，小</a:t>
                </a:r>
                <a:r>
                  <a:rPr lang="en-US" altLang="zh-CN" dirty="0" smtClean="0"/>
                  <a:t> C </a:t>
                </a:r>
                <a:r>
                  <a:rPr lang="zh-CN" altLang="en-US" dirty="0" smtClean="0"/>
                  <a:t>期望能喝多少可乐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直接消元的复杂度为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r>
                  <a:rPr lang="zh-CN" altLang="en-US" dirty="0"/>
                  <a:t>优化</a:t>
                </a:r>
                <a:r>
                  <a:rPr lang="zh-CN" altLang="en-US" dirty="0" smtClean="0"/>
                  <a:t>：因为每个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只和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dirty="0" smtClean="0"/>
                  <a:t> 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zh-CN" altLang="en-US" dirty="0" smtClean="0"/>
                  <a:t> 有关，且转移式为线性，我们可以把每一个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 写成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zh-CN" altLang="en-US" dirty="0" smtClean="0"/>
                  <a:t> 的线性组合，最后解一个至多 </a:t>
                </a:r>
                <a:r>
                  <a:rPr lang="en-US" altLang="zh-CN" dirty="0" smtClean="0"/>
                  <a:t>2 </a:t>
                </a:r>
                <a:r>
                  <a:rPr lang="zh-CN" altLang="en-US" dirty="0" smtClean="0"/>
                  <a:t>元的方程即可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75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给定一个长度为 </a:t>
                </a:r>
                <a:r>
                  <a:rPr lang="en-US" altLang="zh-CN" dirty="0" smtClean="0"/>
                  <a:t>N </a:t>
                </a:r>
                <a:r>
                  <a:rPr lang="zh-CN" altLang="en-US" dirty="0" smtClean="0"/>
                  <a:t>的序列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每次你会等概率选择一个区间，染黑区间里的所有位置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问期望多少次之后，整个序列被染黑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≤200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08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行列式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相信大家都知道矩阵和快速幂</a:t>
            </a:r>
            <a:endParaRPr lang="en-US" altLang="zh-CN" dirty="0" smtClean="0"/>
          </a:p>
          <a:p>
            <a:r>
              <a:rPr lang="zh-CN" altLang="en-US" dirty="0" smtClean="0"/>
              <a:t>这里给大家普及一些稍稍不平凡的线性代数知识</a:t>
            </a:r>
            <a:endParaRPr lang="en-US" altLang="zh-CN" dirty="0" smtClean="0"/>
          </a:p>
          <a:p>
            <a:r>
              <a:rPr lang="zh-CN" altLang="en-US" dirty="0" smtClean="0"/>
              <a:t>行列式：</a:t>
            </a:r>
            <a:r>
              <a:rPr lang="zh-CN" altLang="en-US" dirty="0"/>
              <a:t>对一</a:t>
            </a:r>
            <a:r>
              <a:rPr lang="zh-CN" altLang="en-US" dirty="0" smtClean="0"/>
              <a:t>个 </a:t>
            </a:r>
            <a:r>
              <a:rPr lang="en-US" altLang="zh-CN" dirty="0" smtClean="0"/>
              <a:t>N </a:t>
            </a:r>
            <a:r>
              <a:rPr lang="zh-CN" altLang="en-US" dirty="0" smtClean="0"/>
              <a:t>阶方阵，定义它的行列式为：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枚举所有 </a:t>
            </a:r>
            <a:r>
              <a:rPr lang="en-US" altLang="zh-CN" dirty="0" smtClean="0"/>
              <a:t>N! </a:t>
            </a:r>
            <a:r>
              <a:rPr lang="zh-CN" altLang="en-US" dirty="0" smtClean="0"/>
              <a:t>个排列，把方阵中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][Pi]) </a:t>
            </a:r>
            <a:r>
              <a:rPr lang="zh-CN" altLang="en-US" dirty="0" smtClean="0"/>
              <a:t>中的元素求乘积，根据排列的奇偶性对答案产生一个正</a:t>
            </a:r>
            <a:r>
              <a:rPr lang="en-US" altLang="zh-CN" dirty="0" smtClean="0"/>
              <a:t>/</a:t>
            </a:r>
            <a:r>
              <a:rPr lang="zh-CN" altLang="en-US" dirty="0" smtClean="0"/>
              <a:t>负的贡献</a:t>
            </a:r>
            <a:endParaRPr lang="en-US" altLang="zh-CN" dirty="0" smtClean="0"/>
          </a:p>
          <a:p>
            <a:r>
              <a:rPr lang="zh-CN" altLang="en-US" dirty="0" smtClean="0"/>
              <a:t>行列式的性质：</a:t>
            </a:r>
            <a:endParaRPr lang="en-US" altLang="zh-CN" dirty="0"/>
          </a:p>
          <a:p>
            <a:pPr lvl="1"/>
            <a:r>
              <a:rPr lang="zh-CN" altLang="en-US" dirty="0" smtClean="0"/>
              <a:t>交换两行</a:t>
            </a:r>
            <a:r>
              <a:rPr lang="en-US" altLang="zh-CN" dirty="0" smtClean="0"/>
              <a:t>/</a:t>
            </a:r>
            <a:r>
              <a:rPr lang="zh-CN" altLang="en-US" dirty="0" smtClean="0"/>
              <a:t>列，行列式值取反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一行是另一行倍数时，行列式值为 </a:t>
            </a:r>
            <a:r>
              <a:rPr lang="en-US" altLang="zh-CN" dirty="0" smtClean="0"/>
              <a:t>0</a:t>
            </a:r>
          </a:p>
          <a:p>
            <a:pPr lvl="1"/>
            <a:r>
              <a:rPr lang="zh-CN" altLang="en-US" dirty="0" smtClean="0"/>
              <a:t>把一行的倍数加到另一行，行列式值不变</a:t>
            </a:r>
            <a:endParaRPr lang="en-US" altLang="zh-CN" dirty="0" smtClean="0"/>
          </a:p>
          <a:p>
            <a:r>
              <a:rPr lang="en-US" altLang="zh-CN" dirty="0" smtClean="0"/>
              <a:t>——</a:t>
            </a:r>
            <a:r>
              <a:rPr lang="zh-CN" altLang="en-US" dirty="0" smtClean="0"/>
              <a:t>这有啥用呢？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7623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Min-Max </a:t>
                </a:r>
                <a:r>
                  <a:rPr lang="zh-CN" altLang="en-US" dirty="0" smtClean="0"/>
                  <a:t>容斥</a:t>
                </a:r>
                <a:endParaRPr lang="en-US" altLang="zh-CN" dirty="0" smtClean="0"/>
              </a:p>
              <a:p>
                <a:r>
                  <a:rPr lang="zh-CN" altLang="en-US" dirty="0"/>
                  <a:t>对于给定</a:t>
                </a:r>
                <a:r>
                  <a:rPr lang="zh-CN" altLang="en-US" dirty="0" smtClean="0"/>
                  <a:t>集合 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，有公式：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把这里的 </a:t>
                </a:r>
                <a:r>
                  <a:rPr lang="en-US" altLang="zh-CN" dirty="0" smtClean="0"/>
                  <a:t>max </a:t>
                </a:r>
                <a:r>
                  <a:rPr lang="zh-CN" altLang="en-US" dirty="0" smtClean="0"/>
                  <a:t>和 </a:t>
                </a:r>
                <a:r>
                  <a:rPr lang="en-US" altLang="zh-CN" dirty="0" smtClean="0"/>
                  <a:t>min </a:t>
                </a:r>
                <a:r>
                  <a:rPr lang="zh-CN" altLang="en-US" dirty="0" smtClean="0"/>
                  <a:t>交换也成立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这道题中，所求是一个 </a:t>
                </a:r>
                <a:r>
                  <a:rPr lang="en-US" altLang="zh-CN" dirty="0" smtClean="0"/>
                  <a:t>max </a:t>
                </a:r>
                <a:r>
                  <a:rPr lang="zh-CN" altLang="en-US" dirty="0" smtClean="0"/>
                  <a:t>的期望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但是比较好算的是 </a:t>
                </a:r>
                <a:r>
                  <a:rPr lang="en-US" altLang="zh-CN" dirty="0" smtClean="0"/>
                  <a:t>min</a:t>
                </a:r>
                <a:r>
                  <a:rPr lang="zh-CN" altLang="en-US" dirty="0" smtClean="0"/>
                  <a:t>：相当于圈定了一些区间，问这些区间中任意某个第一次被随到的时间期望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44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zh-CN" altLang="en-US" dirty="0"/>
              <a:t>一</a:t>
            </a:r>
            <a:r>
              <a:rPr lang="zh-CN" altLang="en-US" dirty="0" smtClean="0"/>
              <a:t>场</a:t>
            </a:r>
            <a:r>
              <a:rPr lang="en-US" altLang="zh-CN" dirty="0" smtClean="0"/>
              <a:t>ACM</a:t>
            </a:r>
            <a:r>
              <a:rPr lang="zh-CN" altLang="en-US" dirty="0" smtClean="0"/>
              <a:t>比赛刚刚封榜，共有 </a:t>
            </a:r>
            <a:r>
              <a:rPr lang="en-US" altLang="zh-CN" dirty="0" smtClean="0"/>
              <a:t>N </a:t>
            </a:r>
            <a:r>
              <a:rPr lang="zh-CN" altLang="en-US" dirty="0" smtClean="0"/>
              <a:t>只队伍，封榜前第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只队伍通过了 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</a:t>
            </a:r>
            <a:r>
              <a:rPr lang="zh-CN" altLang="en-US" dirty="0" smtClean="0"/>
              <a:t>道题</a:t>
            </a:r>
            <a:endParaRPr lang="en-US" altLang="zh-CN" dirty="0" smtClean="0"/>
          </a:p>
          <a:p>
            <a:r>
              <a:rPr lang="zh-CN" altLang="en-US" dirty="0"/>
              <a:t>封榜</a:t>
            </a:r>
            <a:r>
              <a:rPr lang="zh-CN" altLang="en-US" dirty="0" smtClean="0"/>
              <a:t>之后，每个队伍可能会再通过一道题，或者没有奇迹发生</a:t>
            </a:r>
            <a:endParaRPr lang="en-US" altLang="zh-CN" dirty="0" smtClean="0"/>
          </a:p>
          <a:p>
            <a:r>
              <a:rPr lang="zh-CN" altLang="en-US" dirty="0"/>
              <a:t>最终</a:t>
            </a:r>
            <a:r>
              <a:rPr lang="zh-CN" altLang="en-US" dirty="0" smtClean="0"/>
              <a:t>排名原则是：通过题数为第一关键字，队伍编号为第二关键字，不考虑罚时</a:t>
            </a:r>
            <a:endParaRPr lang="en-US" altLang="zh-CN" dirty="0" smtClean="0"/>
          </a:p>
          <a:p>
            <a:r>
              <a:rPr lang="zh-CN" altLang="en-US" dirty="0" smtClean="0"/>
              <a:t>请问最后有多少可能的排名？</a:t>
            </a:r>
            <a:endParaRPr lang="en-US" altLang="zh-CN" dirty="0" smtClean="0"/>
          </a:p>
          <a:p>
            <a:r>
              <a:rPr lang="en-US" altLang="zh-CN" dirty="0" smtClean="0"/>
              <a:t>N&lt;=10^6</a:t>
            </a:r>
          </a:p>
        </p:txBody>
      </p:sp>
    </p:spTree>
    <p:extLst>
      <p:ext uri="{BB962C8B-B14F-4D97-AF65-F5344CB8AC3E}">
        <p14:creationId xmlns:p14="http://schemas.microsoft.com/office/powerpoint/2010/main" val="306298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容斥。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903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84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线性相关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定义一组向量线性相关，当且仅当可以用它们非平凡地拼出零向量</a:t>
            </a:r>
            <a:endParaRPr lang="en-US" altLang="zh-CN" dirty="0" smtClean="0"/>
          </a:p>
          <a:p>
            <a:r>
              <a:rPr lang="zh-CN" altLang="en-US" dirty="0" smtClean="0"/>
              <a:t>对于给定 </a:t>
            </a:r>
            <a:r>
              <a:rPr lang="en-US" altLang="zh-CN" dirty="0" smtClean="0"/>
              <a:t>N </a:t>
            </a:r>
            <a:r>
              <a:rPr lang="zh-CN" altLang="en-US" dirty="0" smtClean="0"/>
              <a:t>阶方阵 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，以下所有命题等价：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Mx</a:t>
            </a:r>
            <a:r>
              <a:rPr lang="en-US" altLang="zh-CN" dirty="0" smtClean="0"/>
              <a:t> = b </a:t>
            </a:r>
            <a:r>
              <a:rPr lang="zh-CN" altLang="en-US" dirty="0" smtClean="0"/>
              <a:t>只有唯一解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N </a:t>
            </a:r>
            <a:r>
              <a:rPr lang="zh-CN" altLang="en-US" dirty="0" smtClean="0"/>
              <a:t>个行向量线性无关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N </a:t>
            </a:r>
            <a:r>
              <a:rPr lang="zh-CN" altLang="en-US" dirty="0" smtClean="0"/>
              <a:t>个列向量线性无关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</a:t>
            </a:r>
            <a:r>
              <a:rPr lang="zh-CN" altLang="en-US" dirty="0"/>
              <a:t> </a:t>
            </a:r>
            <a:r>
              <a:rPr lang="zh-CN" altLang="en-US" dirty="0" smtClean="0"/>
              <a:t>的行列式值不为 </a:t>
            </a:r>
            <a:r>
              <a:rPr lang="en-US" altLang="zh-CN" dirty="0" smtClean="0"/>
              <a:t>0</a:t>
            </a:r>
          </a:p>
          <a:p>
            <a:pPr lvl="1"/>
            <a:r>
              <a:rPr lang="zh-CN" altLang="en-US" dirty="0" smtClean="0"/>
              <a:t>矩阵 </a:t>
            </a:r>
            <a:r>
              <a:rPr lang="en-US" altLang="zh-CN" dirty="0" smtClean="0"/>
              <a:t>M </a:t>
            </a:r>
            <a:r>
              <a:rPr lang="zh-CN" altLang="en-US" dirty="0" smtClean="0"/>
              <a:t>的秩为 </a:t>
            </a:r>
            <a:r>
              <a:rPr lang="en-US" altLang="zh-CN" dirty="0" smtClean="0"/>
              <a:t>N</a:t>
            </a:r>
          </a:p>
          <a:p>
            <a:r>
              <a:rPr lang="zh-CN" altLang="en-US" dirty="0" smtClean="0"/>
              <a:t>并且，这些结论在模意义下也成立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451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行列式的应用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拉普拉斯展开定理 </a:t>
            </a:r>
            <a:r>
              <a:rPr lang="en-US" altLang="zh-CN" dirty="0" smtClean="0"/>
              <a:t>/ </a:t>
            </a:r>
            <a:r>
              <a:rPr lang="zh-CN" altLang="en-US" dirty="0" smtClean="0"/>
              <a:t>代数余子式 </a:t>
            </a:r>
            <a:r>
              <a:rPr lang="en-US" altLang="zh-CN" dirty="0" smtClean="0"/>
              <a:t>/ </a:t>
            </a:r>
            <a:r>
              <a:rPr lang="zh-CN" altLang="en-US" dirty="0" smtClean="0"/>
              <a:t>逆矩阵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个计数引理：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 * M </a:t>
            </a:r>
            <a:r>
              <a:rPr lang="zh-CN" altLang="en-US" dirty="0" smtClean="0"/>
              <a:t>的矩形，上方和下方各有 </a:t>
            </a:r>
            <a:r>
              <a:rPr lang="en-US" altLang="zh-CN" dirty="0" smtClean="0"/>
              <a:t>K </a:t>
            </a:r>
            <a:r>
              <a:rPr lang="zh-CN" altLang="en-US" dirty="0" smtClean="0"/>
              <a:t>个点，以这 </a:t>
            </a:r>
            <a:r>
              <a:rPr lang="en-US" altLang="zh-CN" dirty="0" smtClean="0"/>
              <a:t>2K </a:t>
            </a:r>
            <a:r>
              <a:rPr lang="zh-CN" altLang="en-US" dirty="0" smtClean="0"/>
              <a:t>个点为端点从上向下连 </a:t>
            </a:r>
            <a:r>
              <a:rPr lang="en-US" altLang="zh-CN" dirty="0" smtClean="0"/>
              <a:t>K </a:t>
            </a:r>
            <a:r>
              <a:rPr lang="zh-CN" altLang="en-US" dirty="0" smtClean="0"/>
              <a:t>条链，使得不存在两个链相交的方案数</a:t>
            </a:r>
            <a:endParaRPr lang="en-US" altLang="zh-CN" dirty="0" smtClean="0"/>
          </a:p>
          <a:p>
            <a:r>
              <a:rPr lang="zh-CN" altLang="en-US" dirty="0"/>
              <a:t>行列式</a:t>
            </a:r>
            <a:r>
              <a:rPr lang="zh-CN" altLang="en-US" dirty="0" smtClean="0"/>
              <a:t>的一个几何意义：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 </a:t>
            </a:r>
            <a:r>
              <a:rPr lang="zh-CN" altLang="en-US" dirty="0" smtClean="0"/>
              <a:t>维空间下由 </a:t>
            </a:r>
            <a:r>
              <a:rPr lang="en-US" altLang="zh-CN" dirty="0" smtClean="0"/>
              <a:t>N </a:t>
            </a:r>
            <a:r>
              <a:rPr lang="zh-CN" altLang="en-US" dirty="0" smtClean="0"/>
              <a:t>个向量所决定的一个 </a:t>
            </a:r>
            <a:r>
              <a:rPr lang="en-US" altLang="zh-CN" dirty="0" smtClean="0"/>
              <a:t>N </a:t>
            </a:r>
            <a:r>
              <a:rPr lang="zh-CN" altLang="en-US" dirty="0" smtClean="0"/>
              <a:t>维体的有向体积</a:t>
            </a:r>
            <a:endParaRPr lang="en-US" altLang="zh-CN" dirty="0" smtClean="0"/>
          </a:p>
          <a:p>
            <a:r>
              <a:rPr lang="en-US" altLang="zh-CN" dirty="0" smtClean="0"/>
              <a:t>Matrix-Tree </a:t>
            </a:r>
            <a:r>
              <a:rPr lang="zh-CN" altLang="en-US" dirty="0" smtClean="0"/>
              <a:t>定理：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有向图</a:t>
            </a:r>
            <a:r>
              <a:rPr lang="en-US" altLang="zh-CN" dirty="0" smtClean="0"/>
              <a:t>/</a:t>
            </a:r>
            <a:r>
              <a:rPr lang="zh-CN" altLang="en-US" dirty="0" smtClean="0"/>
              <a:t>无向图上生成树计数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3761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给定一个左右各 </a:t>
            </a:r>
            <a:r>
              <a:rPr lang="en-US" altLang="zh-CN" dirty="0" smtClean="0"/>
              <a:t>N </a:t>
            </a:r>
            <a:r>
              <a:rPr lang="zh-CN" altLang="en-US" dirty="0" smtClean="0"/>
              <a:t>个点的二分图，保证二分图存在奇数个不同的完美匹配</a:t>
            </a:r>
            <a:endParaRPr lang="en-US" altLang="zh-CN" dirty="0" smtClean="0"/>
          </a:p>
          <a:p>
            <a:r>
              <a:rPr lang="zh-CN" altLang="en-US" dirty="0" smtClean="0"/>
              <a:t>回答若干次询问：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如果在二分图中添加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删去一条边，二分图完美匹配个数的奇偶性</a:t>
            </a:r>
            <a:endParaRPr lang="en-US" altLang="zh-CN" dirty="0" smtClean="0"/>
          </a:p>
          <a:p>
            <a:r>
              <a:rPr lang="en-US" altLang="zh-CN" dirty="0" smtClean="0"/>
              <a:t>N &lt;= 2000</a:t>
            </a:r>
          </a:p>
        </p:txBody>
      </p:sp>
    </p:spTree>
    <p:extLst>
      <p:ext uri="{BB962C8B-B14F-4D97-AF65-F5344CB8AC3E}">
        <p14:creationId xmlns:p14="http://schemas.microsoft.com/office/powerpoint/2010/main" val="317344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五边形数和整数拆分数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整数拆分数：</a:t>
                </a:r>
                <a:r>
                  <a:rPr lang="en-US" altLang="zh-CN" dirty="0" smtClean="0"/>
                  <a:t>P(n) </a:t>
                </a:r>
                <a:r>
                  <a:rPr lang="zh-CN" altLang="en-US" dirty="0" smtClean="0"/>
                  <a:t>表示把 </a:t>
                </a:r>
                <a:r>
                  <a:rPr lang="en-US" altLang="zh-CN" dirty="0" smtClean="0"/>
                  <a:t>n </a:t>
                </a:r>
                <a:r>
                  <a:rPr lang="zh-CN" altLang="en-US" dirty="0" smtClean="0"/>
                  <a:t>写成若干个正整数的和的方案数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我们</a:t>
                </a:r>
                <a:r>
                  <a:rPr lang="zh-CN" altLang="en-US" dirty="0"/>
                  <a:t>把形如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/>
                  <a:t> （</a:t>
                </a:r>
                <a:r>
                  <a:rPr lang="en-US" altLang="zh-CN" dirty="0"/>
                  <a:t>k </a:t>
                </a:r>
                <a:r>
                  <a:rPr lang="zh-CN" altLang="en-US" dirty="0"/>
                  <a:t>可以为负）的数称为五边形数。</a:t>
                </a:r>
                <a:endParaRPr lang="en-US" altLang="zh-CN" dirty="0"/>
              </a:p>
              <a:p>
                <a:r>
                  <a:rPr lang="zh-CN" altLang="en-US" dirty="0"/>
                  <a:t>令 </a:t>
                </a:r>
                <a:r>
                  <a:rPr lang="en-US" altLang="zh-CN" dirty="0"/>
                  <a:t>p(n) </a:t>
                </a:r>
                <a:r>
                  <a:rPr lang="zh-CN" altLang="en-US" dirty="0"/>
                  <a:t>表示把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拆成若干整数和的方案数</a:t>
                </a:r>
                <a:r>
                  <a:rPr lang="zh-CN" altLang="en-US" dirty="0" smtClean="0"/>
                  <a:t>，容易发现，他</a:t>
                </a:r>
                <a:r>
                  <a:rPr lang="zh-CN" altLang="en-US" dirty="0"/>
                  <a:t>的生成函数为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∏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 smtClean="0"/>
                  <a:t>这里的分母</a:t>
                </a:r>
                <a:r>
                  <a:rPr lang="zh-CN" altLang="en-US" dirty="0"/>
                  <a:t>蕴含着一个递推关系，我们把这个分母拿出来，展开它，利用五边形数定理可以得到它等于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利用这个递推关系去递推整数拆分数，复杂度是根号的。</a:t>
                </a:r>
                <a:endParaRPr lang="en-US" altLang="zh-CN" dirty="0"/>
              </a:p>
              <a:p>
                <a:r>
                  <a:rPr lang="zh-CN" altLang="en-US" dirty="0"/>
                  <a:t>当然，在允许</a:t>
                </a:r>
                <a:r>
                  <a:rPr lang="en-US" altLang="zh-CN" dirty="0"/>
                  <a:t>FFT</a:t>
                </a:r>
                <a:r>
                  <a:rPr lang="zh-CN" altLang="en-US" dirty="0"/>
                  <a:t>的场合可以通过求 </a:t>
                </a:r>
                <a:r>
                  <a:rPr lang="en-US" altLang="zh-CN" dirty="0"/>
                  <a:t>ln </a:t>
                </a:r>
                <a:r>
                  <a:rPr lang="zh-CN" altLang="en-US" dirty="0"/>
                  <a:t>得到更好的复杂度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 r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371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N</a:t>
            </a:r>
            <a:r>
              <a:rPr lang="zh-CN" altLang="en-US" dirty="0" smtClean="0"/>
              <a:t>种物品填一个大小为 </a:t>
            </a:r>
            <a:r>
              <a:rPr lang="en-US" altLang="zh-CN" dirty="0" smtClean="0"/>
              <a:t>N </a:t>
            </a:r>
            <a:r>
              <a:rPr lang="zh-CN" altLang="en-US" dirty="0" smtClean="0"/>
              <a:t>的背包</a:t>
            </a:r>
            <a:endParaRPr lang="en-US" altLang="zh-CN" dirty="0" smtClean="0"/>
          </a:p>
          <a:p>
            <a:r>
              <a:rPr lang="zh-CN" altLang="en-US" dirty="0" smtClean="0"/>
              <a:t>第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种物品大小为 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，最多用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r>
              <a:rPr lang="zh-CN" altLang="en-US" dirty="0"/>
              <a:t>求</a:t>
            </a:r>
            <a:r>
              <a:rPr lang="zh-CN" altLang="en-US" dirty="0" smtClean="0"/>
              <a:t>方案数</a:t>
            </a:r>
            <a:endParaRPr lang="en-US" altLang="zh-CN" dirty="0" smtClean="0"/>
          </a:p>
          <a:p>
            <a:r>
              <a:rPr lang="en-US" altLang="zh-CN" dirty="0" smtClean="0"/>
              <a:t>N &lt;= 200000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025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集合幂级数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对给定数域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dirty="0" smtClean="0"/>
                  <a:t> 定义集合幂级数为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dirty="0" smtClean="0"/>
                  <a:t> 。（即，每个集合对应了一个权值）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定义集合幂级数的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 smtClean="0"/>
                  <a:t> 得卷积：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并卷积：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对称差卷积：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0" dirty="0" smtClean="0"/>
              </a:p>
              <a:p>
                <a:pPr lvl="1"/>
                <a:r>
                  <a:rPr lang="zh-CN" altLang="en-US" dirty="0" smtClean="0"/>
                  <a:t>子集卷积：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如何快速计算呢？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使用集合幂级数的变换！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837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149</TotalTime>
  <Words>1119</Words>
  <Application>Microsoft Office PowerPoint</Application>
  <PresentationFormat>宽屏</PresentationFormat>
  <Paragraphs>184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方正姚体</vt:lpstr>
      <vt:lpstr>华文新魏</vt:lpstr>
      <vt:lpstr>Arial</vt:lpstr>
      <vt:lpstr>Cambria Math</vt:lpstr>
      <vt:lpstr>Trebuchet MS</vt:lpstr>
      <vt:lpstr>Wingdings 3</vt:lpstr>
      <vt:lpstr>平面</vt:lpstr>
      <vt:lpstr>数学相关</vt:lpstr>
      <vt:lpstr>Contents</vt:lpstr>
      <vt:lpstr>行列式</vt:lpstr>
      <vt:lpstr>线性相关</vt:lpstr>
      <vt:lpstr>行列式的应用</vt:lpstr>
      <vt:lpstr>例1</vt:lpstr>
      <vt:lpstr>五边形数和整数拆分数</vt:lpstr>
      <vt:lpstr>例</vt:lpstr>
      <vt:lpstr>集合幂级数</vt:lpstr>
      <vt:lpstr>集合幂级数的变换</vt:lpstr>
      <vt:lpstr>例1</vt:lpstr>
      <vt:lpstr>例2</vt:lpstr>
      <vt:lpstr>例3</vt:lpstr>
      <vt:lpstr>素数统计问题</vt:lpstr>
      <vt:lpstr>“洲阁”筛</vt:lpstr>
      <vt:lpstr>优化</vt:lpstr>
      <vt:lpstr>例</vt:lpstr>
      <vt:lpstr>题目选讲</vt:lpstr>
      <vt:lpstr>例1</vt:lpstr>
      <vt:lpstr>解法</vt:lpstr>
      <vt:lpstr>例2</vt:lpstr>
      <vt:lpstr>解法</vt:lpstr>
      <vt:lpstr>例3</vt:lpstr>
      <vt:lpstr>解法</vt:lpstr>
      <vt:lpstr>例4</vt:lpstr>
      <vt:lpstr>解法</vt:lpstr>
      <vt:lpstr>例5</vt:lpstr>
      <vt:lpstr>解法</vt:lpstr>
      <vt:lpstr>例6</vt:lpstr>
      <vt:lpstr>解法</vt:lpstr>
      <vt:lpstr>例7</vt:lpstr>
      <vt:lpstr>解法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数学题</dc:title>
  <dc:creator>Lv Jack</dc:creator>
  <cp:lastModifiedBy>Lv Jack</cp:lastModifiedBy>
  <cp:revision>26</cp:revision>
  <dcterms:created xsi:type="dcterms:W3CDTF">2018-04-27T03:47:26Z</dcterms:created>
  <dcterms:modified xsi:type="dcterms:W3CDTF">2018-04-27T16:17:41Z</dcterms:modified>
</cp:coreProperties>
</file>