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6" r:id="rId29"/>
    <p:sldId id="283" r:id="rId30"/>
    <p:sldId id="288" r:id="rId31"/>
    <p:sldId id="306" r:id="rId32"/>
    <p:sldId id="307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7" r:id="rId41"/>
    <p:sldId id="299" r:id="rId42"/>
    <p:sldId id="301" r:id="rId43"/>
    <p:sldId id="300" r:id="rId44"/>
    <p:sldId id="302" r:id="rId45"/>
    <p:sldId id="303" r:id="rId46"/>
    <p:sldId id="304" r:id="rId47"/>
    <p:sldId id="305" r:id="rId48"/>
    <p:sldId id="308" r:id="rId49"/>
    <p:sldId id="310" r:id="rId50"/>
    <p:sldId id="311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2" r:id="rId60"/>
    <p:sldId id="321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40" r:id="rId78"/>
    <p:sldId id="339" r:id="rId79"/>
    <p:sldId id="341" r:id="rId80"/>
    <p:sldId id="342" r:id="rId81"/>
    <p:sldId id="343" r:id="rId82"/>
    <p:sldId id="344" r:id="rId83"/>
    <p:sldId id="345" r:id="rId84"/>
    <p:sldId id="347" r:id="rId85"/>
    <p:sldId id="346" r:id="rId86"/>
    <p:sldId id="348" r:id="rId87"/>
    <p:sldId id="349" r:id="rId88"/>
    <p:sldId id="350" r:id="rId89"/>
    <p:sldId id="351" r:id="rId90"/>
    <p:sldId id="352" r:id="rId91"/>
    <p:sldId id="353" r:id="rId92"/>
    <p:sldId id="354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2D807A-2A56-470A-AEF9-05F161574986}">
          <p14:sldIdLst>
            <p14:sldId id="256"/>
            <p14:sldId id="257"/>
            <p14:sldId id="282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87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6"/>
            <p14:sldId id="283"/>
            <p14:sldId id="288"/>
            <p14:sldId id="306"/>
            <p14:sldId id="307"/>
            <p14:sldId id="289"/>
            <p14:sldId id="290"/>
            <p14:sldId id="291"/>
            <p14:sldId id="292"/>
            <p14:sldId id="293"/>
            <p14:sldId id="294"/>
            <p14:sldId id="298"/>
            <p14:sldId id="297"/>
            <p14:sldId id="299"/>
            <p14:sldId id="301"/>
            <p14:sldId id="300"/>
            <p14:sldId id="302"/>
            <p14:sldId id="303"/>
            <p14:sldId id="304"/>
            <p14:sldId id="305"/>
            <p14:sldId id="308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3"/>
            <p14:sldId id="344"/>
            <p14:sldId id="345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4962-4114-4BCD-8669-3D263E966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5DBF5-0962-4FA6-8C0E-C1A455E5A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22A6-0B64-4997-BE1A-C9EB6C0C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75DF-4726-4F30-9E71-3055B737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4BDB3-8827-417B-956B-9DE6B8D6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6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F95F-AC9D-4258-8B07-22939292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76BC7-BFA6-46A5-9C41-BA2786DA8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3CC2-67D6-4120-B8DF-4F5AB040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5D8A1-1180-41DF-AC35-16F9EBC7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B2701-CB7B-4B62-9A56-0DE7745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6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BF2B4B-5F56-4690-B323-22173F859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B4930-7569-4BF4-A103-931EB4369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00DC6-F26F-41D3-8C8F-9B32FC18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8B347-3F71-487E-8374-EE3293FD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DDF52-9A7B-4E99-83DB-2A8EAC67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5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A125-4FA7-48C3-BF11-6872AB62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D2A3E-4762-4C58-B62D-54BFFC46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9D9ED-B57F-4740-900A-FE43C72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F3848-30EC-4E1E-BA2E-87C6BBE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48A2D-E4D3-4FB8-8764-49326FE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04E11-152C-4903-8B40-77C3FDAB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2D708-8E1C-429D-BEB6-8C83827A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60F91-59E4-40A5-9041-12FA5F01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4D51E-AA4B-43EB-A279-80021356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8685C-EBD9-4A7D-9928-F2A42EB7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A78FE-6D4C-4CDE-BA4B-93F8F39B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18B9C-C97E-412E-A720-05326423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59013-0384-4A48-B36A-A4CE5CE8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6C09E-26B2-4D30-9E2E-0C47FD66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77173-CD5A-452A-877E-CD9DEDCE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389A0-1E83-468E-9DB6-2CE6879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2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23104-0B31-4E95-93B2-E3C8E466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F824C-BD01-4340-858B-4042C4D8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533A2-BAFF-4C54-A451-45FB0F0C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316D6-2836-49A8-91C4-4EB6E5B42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F65E01-36C5-460F-8F62-2C1DC2BB9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BFA17-E730-4123-8AAA-D533A76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1C9CE-6C45-4CFF-8888-DF78DA40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A38C77-CEE1-42B4-9F12-7D0F79FF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8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D39B6-1591-4C28-A38A-33320E59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AE3675-521F-4BDA-9B34-A044AF2B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C85519-D9DF-4884-B3A9-F1FDBD5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81724-7DBA-4686-BC13-19EA0F8D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7B5B2-71F0-4839-89E8-2B989D9C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9D11B-2B39-4824-A033-67DAB8F4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05AB8-AB2D-493C-8F53-B860C670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A0DD5-02FE-4627-A4EF-B5C033F9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6D211-E74F-45D9-A759-C558CF62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F2AE2-AC31-4ECF-97AB-33FC7CC9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F817D-2C71-425D-BDB8-6EF9CB6E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E2C4A-D628-4171-A7AA-72501C3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CEAEF-E957-4CD3-B2BE-9381C5A2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83A6-21C1-4A5C-9C55-2D3B770C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4C2B-F5E5-477C-90AA-18DAE02D5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CC670-E2B2-44CA-8D94-B8AF410F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4E11E-5D1E-45AC-BDE8-FFD55AFB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99534-610D-4A71-86E8-2AAA53DA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92A52-DEA5-44F9-AB26-7683D468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72845-C9E1-418F-9AC7-6A1B3C0E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75636-0677-4E78-974D-DDF06737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4CADB-6131-4EBE-85C2-C635FC2E2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B195-CF04-4E8A-9908-DE9576761FD2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255E6-D120-458E-AA75-0F39FFD06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A30EF-C77C-4975-9DD8-24FE5946A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693B-F5FF-4532-B970-076F9C39F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64BC4-EDBB-40EF-BD0B-06DEFE99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D47E8-370C-4FD4-9515-0D710AA2C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清华大学交叉信息研究院 陈俊锟</a:t>
            </a:r>
            <a:endParaRPr lang="en-US" altLang="zh-CN" dirty="0"/>
          </a:p>
          <a:p>
            <a:r>
              <a:rPr lang="en-US" altLang="zh-CN" dirty="0"/>
              <a:t>immortalCO </a:t>
            </a:r>
            <a:r>
              <a:rPr lang="zh-CN" altLang="en-US" dirty="0"/>
              <a:t>猫</a:t>
            </a:r>
            <a:endParaRPr lang="en-US" altLang="zh-CN" dirty="0"/>
          </a:p>
          <a:p>
            <a:r>
              <a:rPr lang="en-US" altLang="zh-CN" dirty="0"/>
              <a:t>QQ 1261954105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68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673911" y="3714214"/>
            <a:ext cx="903158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465481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8099162" y="446757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460214" y="447337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8818425" y="449464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8811233" y="542245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307592" y="3775262"/>
            <a:ext cx="416859" cy="69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796812" cy="759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302404" cy="71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9019663" y="4911504"/>
            <a:ext cx="7192" cy="510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2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673911" y="3714214"/>
            <a:ext cx="903158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465481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8099162" y="446757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460214" y="447337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8818425" y="449464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8811233" y="542245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307592" y="3775262"/>
            <a:ext cx="416859" cy="69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796812" cy="759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302404" cy="71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9019663" y="4911504"/>
            <a:ext cx="7192" cy="510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4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8636801" y="4579401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754464" y="441338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9190224" y="446290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9235284" y="542245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1091062" cy="699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674203" cy="687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398654" y="4879765"/>
            <a:ext cx="45060" cy="542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979485F-96F1-4BE7-8C5C-404C30D1DACD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8724451" y="3775262"/>
            <a:ext cx="120780" cy="804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8636801" y="4579401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754464" y="441338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9190224" y="446290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9235284" y="542245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8636800" y="5512942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1091062" cy="699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674203" cy="687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398654" y="4879765"/>
            <a:ext cx="45060" cy="542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979485F-96F1-4BE7-8C5C-404C30D1DACD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8724451" y="3775262"/>
            <a:ext cx="120780" cy="804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F7F762-037B-4347-8257-8E6A73114691}"/>
              </a:ext>
            </a:extLst>
          </p:cNvPr>
          <p:cNvCxnSpPr>
            <a:cxnSpLocks/>
            <a:stCxn id="3" idx="4"/>
            <a:endCxn id="14" idx="0"/>
          </p:cNvCxnSpPr>
          <p:nvPr/>
        </p:nvCxnSpPr>
        <p:spPr>
          <a:xfrm flipH="1">
            <a:off x="8845230" y="4996260"/>
            <a:ext cx="1" cy="516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8636801" y="4579401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754464" y="441338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9190224" y="446290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9235284" y="542245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8636800" y="5512942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1091062" cy="699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674203" cy="687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398654" y="4879765"/>
            <a:ext cx="45060" cy="542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979485F-96F1-4BE7-8C5C-404C30D1DACD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8724451" y="3775262"/>
            <a:ext cx="120780" cy="804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F7F762-037B-4347-8257-8E6A73114691}"/>
              </a:ext>
            </a:extLst>
          </p:cNvPr>
          <p:cNvCxnSpPr>
            <a:cxnSpLocks/>
            <a:stCxn id="3" idx="4"/>
            <a:endCxn id="14" idx="0"/>
          </p:cNvCxnSpPr>
          <p:nvPr/>
        </p:nvCxnSpPr>
        <p:spPr>
          <a:xfrm flipH="1">
            <a:off x="8845230" y="4996260"/>
            <a:ext cx="1" cy="516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14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8744541" y="456076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814583" y="427484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9351298" y="447428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9661644" y="54131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7855168" y="5204710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8932880" y="562156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1151181" cy="56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835277" cy="69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559728" y="4891144"/>
            <a:ext cx="310346" cy="52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979485F-96F1-4BE7-8C5C-404C30D1DACD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8724451" y="3775262"/>
            <a:ext cx="228520" cy="785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F7F762-037B-4347-8257-8E6A73114691}"/>
              </a:ext>
            </a:extLst>
          </p:cNvPr>
          <p:cNvCxnSpPr>
            <a:cxnSpLocks/>
            <a:stCxn id="3" idx="4"/>
            <a:endCxn id="14" idx="0"/>
          </p:cNvCxnSpPr>
          <p:nvPr/>
        </p:nvCxnSpPr>
        <p:spPr>
          <a:xfrm>
            <a:off x="8952971" y="4977625"/>
            <a:ext cx="188339" cy="643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657918-23FC-4F31-B464-1DD9B8B481C8}"/>
              </a:ext>
            </a:extLst>
          </p:cNvPr>
          <p:cNvCxnSpPr>
            <a:cxnSpLocks/>
            <a:stCxn id="3" idx="4"/>
            <a:endCxn id="12" idx="7"/>
          </p:cNvCxnSpPr>
          <p:nvPr/>
        </p:nvCxnSpPr>
        <p:spPr>
          <a:xfrm flipH="1">
            <a:off x="8210979" y="4977625"/>
            <a:ext cx="741992" cy="288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1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8744541" y="456076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814583" y="427484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9351298" y="447428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9661644" y="54131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7954984" y="5220698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7763442" y="579316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8932880" y="562156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1151181" cy="56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835277" cy="69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359E7-002F-4E8C-9ECD-2E9E79C667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559728" y="4891144"/>
            <a:ext cx="310346" cy="52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979485F-96F1-4BE7-8C5C-404C30D1DACD}"/>
              </a:ext>
            </a:extLst>
          </p:cNvPr>
          <p:cNvCxnSpPr>
            <a:cxnSpLocks/>
            <a:stCxn id="6" idx="4"/>
            <a:endCxn id="3" idx="0"/>
          </p:cNvCxnSpPr>
          <p:nvPr/>
        </p:nvCxnSpPr>
        <p:spPr>
          <a:xfrm>
            <a:off x="8724451" y="3775262"/>
            <a:ext cx="228520" cy="785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F7F762-037B-4347-8257-8E6A73114691}"/>
              </a:ext>
            </a:extLst>
          </p:cNvPr>
          <p:cNvCxnSpPr>
            <a:cxnSpLocks/>
            <a:stCxn id="3" idx="4"/>
            <a:endCxn id="14" idx="0"/>
          </p:cNvCxnSpPr>
          <p:nvPr/>
        </p:nvCxnSpPr>
        <p:spPr>
          <a:xfrm>
            <a:off x="8952971" y="4977625"/>
            <a:ext cx="188339" cy="643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657918-23FC-4F31-B464-1DD9B8B481C8}"/>
              </a:ext>
            </a:extLst>
          </p:cNvPr>
          <p:cNvCxnSpPr>
            <a:cxnSpLocks/>
            <a:stCxn id="3" idx="4"/>
            <a:endCxn id="12" idx="7"/>
          </p:cNvCxnSpPr>
          <p:nvPr/>
        </p:nvCxnSpPr>
        <p:spPr>
          <a:xfrm flipH="1">
            <a:off x="8310795" y="4977625"/>
            <a:ext cx="642176" cy="304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B559AA-4A79-4FCE-9AAF-96C7E8630D88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7971872" y="5637557"/>
            <a:ext cx="191542" cy="155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13448F7-A80D-4089-8304-1B28CECA340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3193228" y="3743326"/>
            <a:ext cx="692896" cy="27374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5D1BFCE-FBDB-4875-89AD-C32E22DF2FA4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2108330" y="4225505"/>
            <a:ext cx="876468" cy="54623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0FF4CE6-5CCC-4383-91D6-B8AA06CCCE9F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2711154" y="4372886"/>
            <a:ext cx="334692" cy="60602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318D3A-DD8B-4CB3-B27B-4C35DDFDFA36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3340609" y="4372886"/>
            <a:ext cx="156000" cy="55555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E25B94B-706C-4368-846F-C1AC3E0FD814}"/>
              </a:ext>
            </a:extLst>
          </p:cNvPr>
          <p:cNvCxnSpPr>
            <a:cxnSpLocks/>
            <a:stCxn id="40" idx="6"/>
            <a:endCxn id="43" idx="1"/>
          </p:cNvCxnSpPr>
          <p:nvPr/>
        </p:nvCxnSpPr>
        <p:spPr>
          <a:xfrm>
            <a:off x="3401657" y="4225505"/>
            <a:ext cx="568565" cy="41068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58A864F-480E-44C4-BFE3-0F79851785B6}"/>
              </a:ext>
            </a:extLst>
          </p:cNvPr>
          <p:cNvCxnSpPr>
            <a:cxnSpLocks/>
            <a:stCxn id="44" idx="5"/>
            <a:endCxn id="45" idx="0"/>
          </p:cNvCxnSpPr>
          <p:nvPr/>
        </p:nvCxnSpPr>
        <p:spPr>
          <a:xfrm>
            <a:off x="3643990" y="5284251"/>
            <a:ext cx="89134" cy="47585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C0E491D-2526-4CC6-875A-3756C2454397}"/>
              </a:ext>
            </a:extLst>
          </p:cNvPr>
          <p:cNvCxnSpPr>
            <a:cxnSpLocks/>
            <a:stCxn id="39" idx="5"/>
            <a:endCxn id="46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FE1C023-A698-4F62-AC3C-6830D86B2296}"/>
              </a:ext>
            </a:extLst>
          </p:cNvPr>
          <p:cNvCxnSpPr>
            <a:cxnSpLocks/>
            <a:stCxn id="46" idx="5"/>
            <a:endCxn id="47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4E5517-B1FE-4915-A586-33D5673A4432}"/>
              </a:ext>
            </a:extLst>
          </p:cNvPr>
          <p:cNvCxnSpPr>
            <a:cxnSpLocks/>
            <a:stCxn id="39" idx="6"/>
            <a:endCxn id="48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EC0789B1-339C-459F-8FC2-DCD02D5442C6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DEF49A6-420D-40E6-8477-28698DCF9320}"/>
              </a:ext>
            </a:extLst>
          </p:cNvPr>
          <p:cNvSpPr/>
          <p:nvPr/>
        </p:nvSpPr>
        <p:spPr>
          <a:xfrm>
            <a:off x="2984798" y="401707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241AD07-10AD-4910-A3EA-7EFB18432D0B}"/>
              </a:ext>
            </a:extLst>
          </p:cNvPr>
          <p:cNvSpPr/>
          <p:nvPr/>
        </p:nvSpPr>
        <p:spPr>
          <a:xfrm>
            <a:off x="1899900" y="47717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CDAC65E-02B0-417E-AB10-1276F0929EFC}"/>
              </a:ext>
            </a:extLst>
          </p:cNvPr>
          <p:cNvSpPr/>
          <p:nvPr/>
        </p:nvSpPr>
        <p:spPr>
          <a:xfrm>
            <a:off x="2502724" y="497891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C26C76C-B73D-4F55-B32A-16155FDDBF98}"/>
              </a:ext>
            </a:extLst>
          </p:cNvPr>
          <p:cNvSpPr/>
          <p:nvPr/>
        </p:nvSpPr>
        <p:spPr>
          <a:xfrm>
            <a:off x="3909174" y="457513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464069D-8AE9-47C8-A62C-B2587A584BA6}"/>
              </a:ext>
            </a:extLst>
          </p:cNvPr>
          <p:cNvSpPr/>
          <p:nvPr/>
        </p:nvSpPr>
        <p:spPr>
          <a:xfrm>
            <a:off x="3288179" y="49284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6D9FAA3-A410-472A-AC83-DCBD03B73689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ED2580D-A313-441D-BAF9-C1015CB94E7C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7AB3BB-B4D2-4D2D-88C3-3C629D4B144F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DCEDD15-85D0-4A0B-9FCF-C9A2E83A17F4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529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根据构造过程，点分树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b="1" dirty="0"/>
                  <a:t>子树</a:t>
                </a:r>
                <a:r>
                  <a:rPr lang="zh-CN" altLang="en-US" dirty="0"/>
                  <a:t>中的点就是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作为重心时的连通块</a:t>
                </a:r>
                <a:endParaRPr lang="en-US" altLang="zh-CN" dirty="0"/>
              </a:p>
              <a:p>
                <a:r>
                  <a:rPr lang="zh-CN" altLang="en-US" dirty="0"/>
                  <a:t>每次去掉重心后，每个连通块的大小不超过原来的一半</a:t>
                </a:r>
                <a:endParaRPr lang="en-US" altLang="zh-CN" dirty="0"/>
              </a:p>
              <a:p>
                <a:r>
                  <a:rPr lang="zh-CN" altLang="en-US" b="0" dirty="0"/>
                  <a:t>因此这个算法的复杂度为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b="0" dirty="0"/>
                  <a:t>、点分树的深度为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4FDEBB2-46AF-4137-BF94-8C215BE00E75}"/>
              </a:ext>
            </a:extLst>
          </p:cNvPr>
          <p:cNvCxnSpPr>
            <a:cxnSpLocks/>
            <a:stCxn id="70" idx="3"/>
            <a:endCxn id="71" idx="0"/>
          </p:cNvCxnSpPr>
          <p:nvPr/>
        </p:nvCxnSpPr>
        <p:spPr>
          <a:xfrm flipH="1">
            <a:off x="9344585" y="697758"/>
            <a:ext cx="655101" cy="446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A837D8F1-0F22-467A-B989-BF7F44945E31}"/>
              </a:ext>
            </a:extLst>
          </p:cNvPr>
          <p:cNvSpPr/>
          <p:nvPr/>
        </p:nvSpPr>
        <p:spPr>
          <a:xfrm>
            <a:off x="10106519" y="1237787"/>
            <a:ext cx="265921" cy="2659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633F0C5-1652-4D3F-8759-D8A3CD6C0305}"/>
              </a:ext>
            </a:extLst>
          </p:cNvPr>
          <p:cNvSpPr/>
          <p:nvPr/>
        </p:nvSpPr>
        <p:spPr>
          <a:xfrm>
            <a:off x="9960743" y="470781"/>
            <a:ext cx="265921" cy="2659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A402A5C-FA4B-42A4-9994-8A6079D39DF1}"/>
              </a:ext>
            </a:extLst>
          </p:cNvPr>
          <p:cNvSpPr/>
          <p:nvPr/>
        </p:nvSpPr>
        <p:spPr>
          <a:xfrm>
            <a:off x="9211624" y="1143771"/>
            <a:ext cx="265921" cy="2659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1437C39-A321-4889-877E-B38ABF0FBD51}"/>
              </a:ext>
            </a:extLst>
          </p:cNvPr>
          <p:cNvSpPr/>
          <p:nvPr/>
        </p:nvSpPr>
        <p:spPr>
          <a:xfrm>
            <a:off x="9613622" y="1195607"/>
            <a:ext cx="265921" cy="2659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6B13C8D-6109-48AA-B7AF-777E2EF9D9B2}"/>
              </a:ext>
            </a:extLst>
          </p:cNvPr>
          <p:cNvSpPr/>
          <p:nvPr/>
        </p:nvSpPr>
        <p:spPr>
          <a:xfrm>
            <a:off x="10789115" y="1055396"/>
            <a:ext cx="265921" cy="2659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E6F85C9-FB81-4355-8020-DEA3A64B7D59}"/>
              </a:ext>
            </a:extLst>
          </p:cNvPr>
          <p:cNvSpPr/>
          <p:nvPr/>
        </p:nvSpPr>
        <p:spPr>
          <a:xfrm>
            <a:off x="10493579" y="1182619"/>
            <a:ext cx="265921" cy="2659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9F963D9-B3BA-4A4F-86F5-9EA093716C85}"/>
              </a:ext>
            </a:extLst>
          </p:cNvPr>
          <p:cNvSpPr/>
          <p:nvPr/>
        </p:nvSpPr>
        <p:spPr>
          <a:xfrm>
            <a:off x="10691553" y="1781529"/>
            <a:ext cx="265921" cy="2659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CCAADD0-ADB7-4F07-94F5-54E482D628C8}"/>
              </a:ext>
            </a:extLst>
          </p:cNvPr>
          <p:cNvSpPr/>
          <p:nvPr/>
        </p:nvSpPr>
        <p:spPr>
          <a:xfrm>
            <a:off x="9602849" y="1658768"/>
            <a:ext cx="265921" cy="2659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2976E53-907B-4565-8282-4F9FEBE5E61E}"/>
              </a:ext>
            </a:extLst>
          </p:cNvPr>
          <p:cNvSpPr/>
          <p:nvPr/>
        </p:nvSpPr>
        <p:spPr>
          <a:xfrm>
            <a:off x="9480661" y="2023953"/>
            <a:ext cx="265921" cy="2659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73BBF2-CB6E-4057-8108-BE75D395FC3A}"/>
              </a:ext>
            </a:extLst>
          </p:cNvPr>
          <p:cNvSpPr/>
          <p:nvPr/>
        </p:nvSpPr>
        <p:spPr>
          <a:xfrm>
            <a:off x="10226663" y="1914489"/>
            <a:ext cx="265921" cy="2659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E507A8C-83DF-4697-B97F-9C3BB8468598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9746582" y="736702"/>
            <a:ext cx="347121" cy="458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ACBD949-AEA5-4DB2-9B12-7349C2EA9776}"/>
              </a:ext>
            </a:extLst>
          </p:cNvPr>
          <p:cNvCxnSpPr>
            <a:cxnSpLocks/>
            <a:stCxn id="70" idx="5"/>
            <a:endCxn id="73" idx="0"/>
          </p:cNvCxnSpPr>
          <p:nvPr/>
        </p:nvCxnSpPr>
        <p:spPr>
          <a:xfrm>
            <a:off x="10187720" y="697758"/>
            <a:ext cx="734356" cy="357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EAF7C4F-F1E6-4761-BA06-29A7F237E3AD}"/>
              </a:ext>
            </a:extLst>
          </p:cNvPr>
          <p:cNvCxnSpPr>
            <a:cxnSpLocks/>
            <a:stCxn id="70" idx="4"/>
            <a:endCxn id="74" idx="0"/>
          </p:cNvCxnSpPr>
          <p:nvPr/>
        </p:nvCxnSpPr>
        <p:spPr>
          <a:xfrm>
            <a:off x="10093703" y="736702"/>
            <a:ext cx="532836" cy="445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A710C89-4507-4E9A-A00B-CF9B98B53336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10626539" y="1448540"/>
            <a:ext cx="197974" cy="33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D4DBBC5-F36C-4987-B556-750C8823A7E9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10093703" y="736702"/>
            <a:ext cx="145776" cy="50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809304E-6018-4C9A-B6FF-7B8C86DC7E2C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>
            <a:off x="10239480" y="1503708"/>
            <a:ext cx="120144" cy="410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65498B2-9818-45FC-946F-4E3D6F8076C2}"/>
              </a:ext>
            </a:extLst>
          </p:cNvPr>
          <p:cNvCxnSpPr>
            <a:cxnSpLocks/>
            <a:stCxn id="69" idx="4"/>
            <a:endCxn id="76" idx="7"/>
          </p:cNvCxnSpPr>
          <p:nvPr/>
        </p:nvCxnSpPr>
        <p:spPr>
          <a:xfrm flipH="1">
            <a:off x="9829826" y="1503708"/>
            <a:ext cx="409654" cy="194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60D5DF4-B0C1-45D3-B092-255B41A7A65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 flipH="1">
            <a:off x="9613622" y="1924688"/>
            <a:ext cx="122188" cy="99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2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不是所有的题目都要用到点分树的结构</a:t>
            </a:r>
            <a:endParaRPr lang="en-US" altLang="zh-CN" dirty="0"/>
          </a:p>
          <a:p>
            <a:r>
              <a:rPr lang="zh-CN" altLang="en-US" b="0" dirty="0"/>
              <a:t>这里先介绍一些点分治的不那么常见的应用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91380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中的点分治一般是用于路径统计</a:t>
            </a:r>
            <a:endParaRPr lang="en-US" altLang="zh-CN" dirty="0"/>
          </a:p>
          <a:p>
            <a:pPr lvl="1"/>
            <a:r>
              <a:rPr lang="zh-CN" altLang="en-US" b="0" dirty="0"/>
              <a:t>先求出重心，然后考虑所有过重心的路径</a:t>
            </a:r>
            <a:endParaRPr lang="en-US" altLang="zh-CN" b="0" dirty="0"/>
          </a:p>
          <a:p>
            <a:pPr lvl="1"/>
            <a:r>
              <a:rPr lang="zh-CN" altLang="en-US" b="0" dirty="0"/>
              <a:t>没有过重心的路径递归进去考虑</a:t>
            </a:r>
            <a:endParaRPr lang="en-US" altLang="zh-CN" b="0" dirty="0"/>
          </a:p>
          <a:p>
            <a:r>
              <a:rPr lang="zh-CN" altLang="en-US" b="0" dirty="0"/>
              <a:t>树上还有另一类问题</a:t>
            </a:r>
            <a:r>
              <a:rPr lang="zh-CN" altLang="en-US" dirty="0"/>
              <a:t>：连通块统计问题</a:t>
            </a:r>
            <a:endParaRPr lang="en-US" altLang="zh-CN" dirty="0"/>
          </a:p>
          <a:p>
            <a:r>
              <a:rPr lang="zh-CN" altLang="en-US" dirty="0"/>
              <a:t>使用同样的思路，我们也可以</a:t>
            </a:r>
            <a:endParaRPr lang="en-US" altLang="zh-CN" dirty="0"/>
          </a:p>
          <a:p>
            <a:pPr lvl="1"/>
            <a:r>
              <a:rPr lang="zh-CN" altLang="en-US" dirty="0"/>
              <a:t>先求出重心，考虑所有</a:t>
            </a:r>
            <a:r>
              <a:rPr lang="zh-CN" altLang="en-US" b="1" dirty="0"/>
              <a:t>包含重心的连通块</a:t>
            </a:r>
            <a:endParaRPr lang="en-US" altLang="zh-CN" b="1" dirty="0"/>
          </a:p>
          <a:p>
            <a:pPr lvl="1"/>
            <a:r>
              <a:rPr lang="zh-CN" altLang="en-US" dirty="0"/>
              <a:t>没有包含重心的连通块递归进入处理</a:t>
            </a:r>
            <a:endParaRPr lang="en-US" altLang="zh-CN" dirty="0"/>
          </a:p>
          <a:p>
            <a:r>
              <a:rPr lang="zh-CN" altLang="en-US" dirty="0"/>
              <a:t>这样会给我们带来什么好处呢？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67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数据结构学习提示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如有疑问，上课时随时提问，或 </a:t>
            </a:r>
            <a:r>
              <a:rPr lang="en-US" altLang="zh-CN" dirty="0"/>
              <a:t>QQ </a:t>
            </a:r>
            <a:r>
              <a:rPr lang="zh-CN" altLang="en-US" dirty="0"/>
              <a:t>上问我</a:t>
            </a:r>
            <a:endParaRPr lang="en-US" altLang="zh-CN" dirty="0"/>
          </a:p>
          <a:p>
            <a:r>
              <a:rPr lang="zh-CN" altLang="en-US" dirty="0"/>
              <a:t>要想完全地学会一个知识点，只听课是不够的，还需要反复练习</a:t>
            </a:r>
            <a:endParaRPr lang="en-US" altLang="zh-CN" dirty="0"/>
          </a:p>
          <a:p>
            <a:r>
              <a:rPr lang="zh-CN" altLang="en-US" dirty="0"/>
              <a:t>只理解一个知识点也是不够的，因为不一定能在考场上正确写出</a:t>
            </a:r>
            <a:endParaRPr lang="en-US" altLang="zh-CN" dirty="0"/>
          </a:p>
          <a:p>
            <a:r>
              <a:rPr lang="zh-CN" altLang="en-US" dirty="0"/>
              <a:t>因为做动画比较难，更多的内容我会用手绘的形式给出</a:t>
            </a:r>
            <a:endParaRPr lang="en-US" altLang="zh-CN" dirty="0"/>
          </a:p>
          <a:p>
            <a:r>
              <a:rPr lang="zh-CN" altLang="en-US" dirty="0"/>
              <a:t>如果需要数据结构的模板，可以直接向我要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89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连通块和路径的对应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由于要求“包含重心”的连通块，等价于“包含根”的连通块</a:t>
                </a:r>
                <a:endParaRPr lang="en-US" altLang="zh-CN" dirty="0"/>
              </a:p>
              <a:p>
                <a:r>
                  <a:rPr lang="zh-CN" altLang="en-US" dirty="0"/>
                  <a:t>对于包含根的连通块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不在连通块中，那么其所有子节点都不在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可以认为：如果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不取，那么就</a:t>
                </a:r>
                <a:r>
                  <a:rPr lang="zh-CN" altLang="en-US" b="1" dirty="0"/>
                  <a:t>跳过考虑</a:t>
                </a:r>
                <a:r>
                  <a:rPr lang="zh-CN" altLang="en-US" dirty="0"/>
                  <a:t>整个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的子树</a:t>
                </a:r>
                <a:endParaRPr lang="en-US" altLang="zh-CN" dirty="0"/>
              </a:p>
              <a:p>
                <a:r>
                  <a:rPr lang="zh-CN" altLang="en-US" dirty="0"/>
                  <a:t>进行这样的转化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求出树的一个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序，末尾添加附加节点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，向以下两个点连边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序中的下一个点：对应“连通块包含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子树”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子树区间</a:t>
                </a:r>
                <a:r>
                  <a:rPr lang="zh-CN" altLang="en-US" dirty="0"/>
                  <a:t>的下一个点：对应</a:t>
                </a:r>
                <a:r>
                  <a:rPr lang="en-US" altLang="zh-CN" dirty="0"/>
                  <a:t>“</a:t>
                </a:r>
                <a:r>
                  <a:rPr lang="zh-CN" altLang="en-US" dirty="0"/>
                  <a:t>连通块不包含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跳过整个子树”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在这张 </a:t>
                </a:r>
                <a:r>
                  <a:rPr lang="en-US" altLang="zh-CN" dirty="0"/>
                  <a:t>DAG </a:t>
                </a:r>
                <a:r>
                  <a:rPr lang="zh-CN" altLang="en-US" dirty="0"/>
                  <a:t>上，从根到附加节点的路径和包含根的连通块</a:t>
                </a:r>
                <a:r>
                  <a:rPr lang="zh-CN" altLang="en-US" b="1" dirty="0"/>
                  <a:t>一一对应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4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连通块统计：例题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给出一棵树，每个点有权值</a:t>
                </a:r>
                <a:endParaRPr lang="en-US" altLang="zh-CN" dirty="0"/>
              </a:p>
              <a:p>
                <a:r>
                  <a:rPr lang="zh-CN" altLang="en-US" dirty="0"/>
                  <a:t>求权值前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小的连通块的权值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38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连通块统计：例题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首先点分治，转化为统计包含根的连通块</a:t>
                </a:r>
                <a:endParaRPr lang="en-US" altLang="zh-CN" dirty="0"/>
              </a:p>
              <a:p>
                <a:r>
                  <a:rPr lang="zh-CN" altLang="en-US" dirty="0"/>
                  <a:t>考虑连通块和路径的对应关系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连通块对应路径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每一个点连出两条边，分别对应选或不选两种情况</a:t>
                </a:r>
                <a:endParaRPr lang="en-US" altLang="zh-CN" dirty="0"/>
              </a:p>
              <a:p>
                <a:r>
                  <a:rPr lang="zh-CN" altLang="en-US" dirty="0"/>
                  <a:t>只需要给对应“选”的边一个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的权值，“不选”的边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的权值</a:t>
                </a:r>
                <a:endParaRPr lang="en-US" altLang="zh-CN" dirty="0"/>
              </a:p>
              <a:p>
                <a:r>
                  <a:rPr lang="zh-CN" altLang="en-US" dirty="0"/>
                  <a:t>那么连通块的权值 </a:t>
                </a:r>
                <a:r>
                  <a:rPr lang="zh-CN" altLang="en-US" b="1" dirty="0"/>
                  <a:t>等于 </a:t>
                </a:r>
                <a:r>
                  <a:rPr lang="zh-CN" altLang="en-US" dirty="0"/>
                  <a:t>对应路径的长度</a:t>
                </a:r>
                <a:endParaRPr lang="en-US" altLang="zh-CN" dirty="0"/>
              </a:p>
              <a:p>
                <a:r>
                  <a:rPr lang="zh-CN" altLang="en-US" dirty="0"/>
                  <a:t>套用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短路算法即可</a:t>
                </a:r>
                <a:endParaRPr lang="en-US" altLang="zh-CN" dirty="0"/>
              </a:p>
              <a:p>
                <a:r>
                  <a:rPr lang="zh-CN" altLang="en-US" dirty="0"/>
                  <a:t>建立附加源汇，连向每个点分治连通块的图的源汇</a:t>
                </a:r>
                <a:endParaRPr lang="en-US" altLang="zh-CN" dirty="0"/>
              </a:p>
              <a:p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0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连通块统计：例题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棵树，每棵树都有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</a:t>
                </a:r>
                <a:endParaRPr lang="en-US" altLang="zh-CN" dirty="0"/>
              </a:p>
              <a:p>
                <a:r>
                  <a:rPr lang="zh-CN" altLang="en-US" dirty="0"/>
                  <a:t>给出每个数的权值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求一个权值和最大的数集合，使得它在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棵树上都是连通块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0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连通块统计：例题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枚举一个点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作为连通块中包含的一个点</a:t>
                </a:r>
                <a:endParaRPr lang="en-US" altLang="zh-CN" dirty="0"/>
              </a:p>
              <a:p>
                <a:r>
                  <a:rPr lang="zh-CN" altLang="en-US" dirty="0"/>
                  <a:t>对于每棵树，以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为根，那么点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被选当且仅当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被选</a:t>
                </a:r>
                <a:endParaRPr lang="en-US" altLang="zh-CN" dirty="0"/>
              </a:p>
              <a:p>
                <a:r>
                  <a:rPr lang="zh-CN" altLang="en-US" dirty="0"/>
                  <a:t>这是一个依赖关系，转化为最大权闭合子图问题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6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静态点分治 </a:t>
            </a:r>
            <a:r>
              <a:rPr lang="en-US" altLang="zh-CN" dirty="0"/>
              <a:t>– </a:t>
            </a:r>
            <a:r>
              <a:rPr lang="zh-CN" altLang="en-US" dirty="0"/>
              <a:t>连通块统计：例题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把这个过程改成点分治，如何保证复杂度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任选一棵树（不妨设是第一棵）取重心！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棵树中考虑的连通块点集不同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只需和第一棵的那个连通块取交集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这样能保证每棵树处理的子问题都至少缩小一半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62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习惯上，把“记录点分树结构的点分治”称作动态点分治</a:t>
            </a:r>
            <a:endParaRPr lang="en-US" altLang="zh-CN" dirty="0"/>
          </a:p>
          <a:p>
            <a:r>
              <a:rPr lang="zh-CN" altLang="en-US" dirty="0"/>
              <a:t>记录结构有助于我们动态地支持一些询问和修改的操作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22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询问和一个点有关的信息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有一类题，每次给出一个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，询问点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和树上其他点的信息</a:t>
                </a:r>
                <a:endParaRPr lang="en-US" altLang="zh-CN" dirty="0"/>
              </a:p>
              <a:p>
                <a:r>
                  <a:rPr lang="zh-CN" altLang="en-US" dirty="0"/>
                  <a:t>对于这种题，考虑路径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所经过的第一个重心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58DD26D-8B09-4989-A899-D8620445EBF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88AB936-67E3-48F1-A5D5-46DF45341EE2}"/>
              </a:ext>
            </a:extLst>
          </p:cNvPr>
          <p:cNvSpPr/>
          <p:nvPr/>
        </p:nvSpPr>
        <p:spPr>
          <a:xfrm>
            <a:off x="8744541" y="456076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4A26E1-5B25-4CA9-B525-25A8ABCE53A0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E0AF6-2E1F-4842-91AD-2389259DAD55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D924AEE-3D9B-43FC-8F7B-2562D64EB4D6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1373B4-3344-450E-9D98-1D2B3E42F41A}"/>
              </a:ext>
            </a:extLst>
          </p:cNvPr>
          <p:cNvSpPr/>
          <p:nvPr/>
        </p:nvSpPr>
        <p:spPr>
          <a:xfrm>
            <a:off x="9814583" y="427484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B61D83-50B5-4453-928B-ED6995C86D8B}"/>
              </a:ext>
            </a:extLst>
          </p:cNvPr>
          <p:cNvSpPr/>
          <p:nvPr/>
        </p:nvSpPr>
        <p:spPr>
          <a:xfrm>
            <a:off x="9351298" y="447428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3E167A-D1B7-4588-A238-689E104699E4}"/>
              </a:ext>
            </a:extLst>
          </p:cNvPr>
          <p:cNvSpPr/>
          <p:nvPr/>
        </p:nvSpPr>
        <p:spPr>
          <a:xfrm>
            <a:off x="9661644" y="54131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A56C8C4-E737-4DAB-8CCE-5DD514A64AAB}"/>
              </a:ext>
            </a:extLst>
          </p:cNvPr>
          <p:cNvSpPr/>
          <p:nvPr/>
        </p:nvSpPr>
        <p:spPr>
          <a:xfrm>
            <a:off x="7954984" y="5220698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1FB3ED-FA7A-4EF7-B97C-6C3662CACAA3}"/>
              </a:ext>
            </a:extLst>
          </p:cNvPr>
          <p:cNvSpPr/>
          <p:nvPr/>
        </p:nvSpPr>
        <p:spPr>
          <a:xfrm>
            <a:off x="7763442" y="579316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DBEAC40-B5A6-420E-881F-E55BBBCC0FC5}"/>
              </a:ext>
            </a:extLst>
          </p:cNvPr>
          <p:cNvSpPr/>
          <p:nvPr/>
        </p:nvSpPr>
        <p:spPr>
          <a:xfrm>
            <a:off x="8932880" y="562156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AE7489-ED06-4C9C-8835-7334507C8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18CBC1-CD77-4160-9439-F8901C89155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8871832" y="3714214"/>
            <a:ext cx="1151181" cy="56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66A437-56F2-4719-A7FE-9B08E8510D41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724451" y="3775262"/>
            <a:ext cx="835277" cy="69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FAEEE7-8D7C-4AC6-B48D-62D3DA376EFE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559728" y="4891144"/>
            <a:ext cx="310346" cy="52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1BED8A-3121-4A95-9AF7-5C2803173F9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8724451" y="3775262"/>
            <a:ext cx="228520" cy="785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CAF243-3DDF-4792-9047-277F350B488F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8952971" y="4977625"/>
            <a:ext cx="188339" cy="643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3D6E40-B1EB-4AA2-910B-17E5FC55EE8E}"/>
              </a:ext>
            </a:extLst>
          </p:cNvPr>
          <p:cNvCxnSpPr>
            <a:cxnSpLocks/>
            <a:stCxn id="7" idx="4"/>
            <a:endCxn id="14" idx="7"/>
          </p:cNvCxnSpPr>
          <p:nvPr/>
        </p:nvCxnSpPr>
        <p:spPr>
          <a:xfrm flipH="1">
            <a:off x="8310795" y="4977625"/>
            <a:ext cx="642176" cy="304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92AA88-7B6D-4839-A320-A619234E663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7971872" y="5637557"/>
            <a:ext cx="191542" cy="155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1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询问和一个点有关的信息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有一类题，每次给出一个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，询问点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和树上其他点的信息</a:t>
                </a:r>
                <a:endParaRPr lang="en-US" altLang="zh-CN" dirty="0"/>
              </a:p>
              <a:p>
                <a:r>
                  <a:rPr lang="zh-CN" altLang="en-US" dirty="0"/>
                  <a:t>对于这种题，考虑路径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所经过的第一个重心</a:t>
                </a:r>
                <a:endParaRPr lang="en-US" altLang="zh-CN" dirty="0"/>
              </a:p>
              <a:p>
                <a:r>
                  <a:rPr lang="zh-CN" altLang="en-US" dirty="0"/>
                  <a:t>可以发现，这个重心就是两个点在点分树上的 </a:t>
                </a:r>
                <a:r>
                  <a:rPr lang="en-US" altLang="zh-CN" dirty="0"/>
                  <a:t>LCA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58DD26D-8B09-4989-A899-D8620445EBF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7550128" y="3714214"/>
            <a:ext cx="1026941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88AB936-67E3-48F1-A5D5-46DF45341EE2}"/>
              </a:ext>
            </a:extLst>
          </p:cNvPr>
          <p:cNvSpPr/>
          <p:nvPr/>
        </p:nvSpPr>
        <p:spPr>
          <a:xfrm>
            <a:off x="8744541" y="4560766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4A26E1-5B25-4CA9-B525-25A8ABCE53A0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E0AF6-2E1F-4842-91AD-2389259DAD55}"/>
              </a:ext>
            </a:extLst>
          </p:cNvPr>
          <p:cNvSpPr/>
          <p:nvPr/>
        </p:nvSpPr>
        <p:spPr>
          <a:xfrm>
            <a:off x="7341698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D924AEE-3D9B-43FC-8F7B-2562D64EB4D6}"/>
              </a:ext>
            </a:extLst>
          </p:cNvPr>
          <p:cNvSpPr/>
          <p:nvPr/>
        </p:nvSpPr>
        <p:spPr>
          <a:xfrm>
            <a:off x="7971872" y="44946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1373B4-3344-450E-9D98-1D2B3E42F41A}"/>
              </a:ext>
            </a:extLst>
          </p:cNvPr>
          <p:cNvSpPr/>
          <p:nvPr/>
        </p:nvSpPr>
        <p:spPr>
          <a:xfrm>
            <a:off x="9814583" y="427484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B61D83-50B5-4453-928B-ED6995C86D8B}"/>
              </a:ext>
            </a:extLst>
          </p:cNvPr>
          <p:cNvSpPr/>
          <p:nvPr/>
        </p:nvSpPr>
        <p:spPr>
          <a:xfrm>
            <a:off x="9351298" y="447428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3E167A-D1B7-4588-A238-689E104699E4}"/>
              </a:ext>
            </a:extLst>
          </p:cNvPr>
          <p:cNvSpPr/>
          <p:nvPr/>
        </p:nvSpPr>
        <p:spPr>
          <a:xfrm>
            <a:off x="9661644" y="54131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A56C8C4-E737-4DAB-8CCE-5DD514A64AAB}"/>
                  </a:ext>
                </a:extLst>
              </p:cNvPr>
              <p:cNvSpPr/>
              <p:nvPr/>
            </p:nvSpPr>
            <p:spPr>
              <a:xfrm>
                <a:off x="7954984" y="5220698"/>
                <a:ext cx="416859" cy="416859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A56C8C4-E737-4DAB-8CCE-5DD514A64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984" y="5220698"/>
                <a:ext cx="416859" cy="4168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491FB3ED-FA7A-4EF7-B97C-6C3662CACAA3}"/>
              </a:ext>
            </a:extLst>
          </p:cNvPr>
          <p:cNvSpPr/>
          <p:nvPr/>
        </p:nvSpPr>
        <p:spPr>
          <a:xfrm>
            <a:off x="7763442" y="579316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DBEAC40-B5A6-420E-881F-E55BBBCC0FC5}"/>
                  </a:ext>
                </a:extLst>
              </p:cNvPr>
              <p:cNvSpPr/>
              <p:nvPr/>
            </p:nvSpPr>
            <p:spPr>
              <a:xfrm>
                <a:off x="8932880" y="5621569"/>
                <a:ext cx="416859" cy="416859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DBEAC40-B5A6-420E-881F-E55BBBCC0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80" y="5621569"/>
                <a:ext cx="416859" cy="4168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AE7489-ED06-4C9C-8835-7334507C8E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8180302" y="3775262"/>
            <a:ext cx="544149" cy="71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18CBC1-CD77-4160-9439-F8901C89155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8871832" y="3714214"/>
            <a:ext cx="1151181" cy="56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66A437-56F2-4719-A7FE-9B08E8510D41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724451" y="3775262"/>
            <a:ext cx="835277" cy="69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FAEEE7-8D7C-4AC6-B48D-62D3DA376EFE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559728" y="4891144"/>
            <a:ext cx="310346" cy="52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1BED8A-3121-4A95-9AF7-5C2803173F9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8724451" y="3775262"/>
            <a:ext cx="228520" cy="785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CAF243-3DDF-4792-9047-277F350B488F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8952971" y="4977625"/>
            <a:ext cx="188339" cy="643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3D6E40-B1EB-4AA2-910B-17E5FC55EE8E}"/>
              </a:ext>
            </a:extLst>
          </p:cNvPr>
          <p:cNvCxnSpPr>
            <a:cxnSpLocks/>
            <a:stCxn id="7" idx="4"/>
            <a:endCxn id="14" idx="7"/>
          </p:cNvCxnSpPr>
          <p:nvPr/>
        </p:nvCxnSpPr>
        <p:spPr>
          <a:xfrm flipH="1">
            <a:off x="8310795" y="4977625"/>
            <a:ext cx="642176" cy="304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92AA88-7B6D-4839-A320-A619234E663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7971872" y="5637557"/>
            <a:ext cx="191542" cy="155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FB73C79-55B1-4411-9407-9B965F6B49B4}"/>
              </a:ext>
            </a:extLst>
          </p:cNvPr>
          <p:cNvSpPr/>
          <p:nvPr/>
        </p:nvSpPr>
        <p:spPr>
          <a:xfrm rot="1174613">
            <a:off x="8529672" y="4500053"/>
            <a:ext cx="878642" cy="664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第一个</a:t>
            </a:r>
            <a:b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重心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DB399B5-6B25-49DB-ADB0-553FF466C5A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193228" y="3743326"/>
            <a:ext cx="692896" cy="27374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F9C90E3-4F83-4B34-A022-4C90768D34B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2108330" y="4225505"/>
            <a:ext cx="876468" cy="54623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FE15E01-6EFB-418E-9AC7-2A339F302D0B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11154" y="4372886"/>
            <a:ext cx="334692" cy="60602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3C40CF-E75B-4EA9-9E9B-37609B9A9F42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340609" y="4372886"/>
            <a:ext cx="156000" cy="55555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8741F61-A63E-4117-BE00-17E96A29811B}"/>
              </a:ext>
            </a:extLst>
          </p:cNvPr>
          <p:cNvCxnSpPr>
            <a:cxnSpLocks/>
            <a:stCxn id="35" idx="6"/>
            <a:endCxn id="38" idx="1"/>
          </p:cNvCxnSpPr>
          <p:nvPr/>
        </p:nvCxnSpPr>
        <p:spPr>
          <a:xfrm>
            <a:off x="3401657" y="4225505"/>
            <a:ext cx="568565" cy="41068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5E73EAB-94E4-4FC6-B607-87382AE6D207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3643990" y="5284251"/>
            <a:ext cx="89134" cy="47585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CB38081-A413-42B4-8301-9385B52A7E49}"/>
              </a:ext>
            </a:extLst>
          </p:cNvPr>
          <p:cNvCxnSpPr>
            <a:cxnSpLocks/>
            <a:stCxn id="34" idx="5"/>
            <a:endCxn id="41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74E0E96-1328-43FB-9ECE-274BE80A6675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DBA147-E90F-4ABD-B72F-6A69BD1F75E3}"/>
              </a:ext>
            </a:extLst>
          </p:cNvPr>
          <p:cNvCxnSpPr>
            <a:cxnSpLocks/>
            <a:stCxn id="34" idx="6"/>
            <a:endCxn id="43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6A56F1B5-C396-422E-ACAC-C39B4204906D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C716C91-86F1-4193-B955-31AEE77CBB38}"/>
              </a:ext>
            </a:extLst>
          </p:cNvPr>
          <p:cNvSpPr/>
          <p:nvPr/>
        </p:nvSpPr>
        <p:spPr>
          <a:xfrm>
            <a:off x="2984798" y="401707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7104AFF-7806-486C-98EA-F0BB58EDCC71}"/>
              </a:ext>
            </a:extLst>
          </p:cNvPr>
          <p:cNvSpPr/>
          <p:nvPr/>
        </p:nvSpPr>
        <p:spPr>
          <a:xfrm>
            <a:off x="1899900" y="47717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F7E4EB5-8CED-4469-BF1B-37E0B50C5602}"/>
              </a:ext>
            </a:extLst>
          </p:cNvPr>
          <p:cNvSpPr/>
          <p:nvPr/>
        </p:nvSpPr>
        <p:spPr>
          <a:xfrm>
            <a:off x="2502724" y="497891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DB9AD17-B9D5-4E38-922D-6EA994351906}"/>
              </a:ext>
            </a:extLst>
          </p:cNvPr>
          <p:cNvSpPr/>
          <p:nvPr/>
        </p:nvSpPr>
        <p:spPr>
          <a:xfrm>
            <a:off x="3909174" y="457513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7FC87F8-EAD8-4F7C-A2C3-E20E20B38A6C}"/>
              </a:ext>
            </a:extLst>
          </p:cNvPr>
          <p:cNvSpPr/>
          <p:nvPr/>
        </p:nvSpPr>
        <p:spPr>
          <a:xfrm>
            <a:off x="3288179" y="49284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BEC83F6-2F7E-4F00-A11A-B68835776BE4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DF80325-A864-4E38-A1E6-0DC2B5895CEC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D2048A5-62AC-4835-A013-E991D31CD0B2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AAD341C-BB28-4852-91F2-1090F7EC739D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0B72BA-52A0-4799-A3BB-794040907112}"/>
              </a:ext>
            </a:extLst>
          </p:cNvPr>
          <p:cNvSpPr/>
          <p:nvPr/>
        </p:nvSpPr>
        <p:spPr>
          <a:xfrm rot="20499625">
            <a:off x="3608806" y="3452498"/>
            <a:ext cx="878642" cy="664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第一个</a:t>
            </a:r>
            <a:b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重心</a:t>
            </a:r>
          </a:p>
        </p:txBody>
      </p:sp>
    </p:spTree>
    <p:extLst>
      <p:ext uri="{BB962C8B-B14F-4D97-AF65-F5344CB8AC3E}">
        <p14:creationId xmlns:p14="http://schemas.microsoft.com/office/powerpoint/2010/main" val="352714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询问和一个点有关的信息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由于点分树的深度只有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，可枚举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在点分树上的祖先</a:t>
                </a:r>
                <a:endParaRPr lang="en-US" altLang="zh-CN" dirty="0"/>
              </a:p>
              <a:p>
                <a:r>
                  <a:rPr lang="zh-CN" altLang="en-US" dirty="0"/>
                  <a:t>称删去重心的每个连通块为重心的一个</a:t>
                </a:r>
                <a:r>
                  <a:rPr lang="zh-CN" altLang="en-US" b="1" dirty="0"/>
                  <a:t>分支</a:t>
                </a:r>
                <a:endParaRPr lang="en-US" altLang="zh-CN" b="1" dirty="0"/>
              </a:p>
              <a:p>
                <a:r>
                  <a:rPr lang="zh-CN" altLang="en-US" dirty="0"/>
                  <a:t>枚举到重心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的时候，我们要求统计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分支的其他分支的信息的和</a:t>
                </a:r>
                <a:endParaRPr lang="en-US" altLang="zh-CN" dirty="0"/>
              </a:p>
              <a:p>
                <a:r>
                  <a:rPr lang="zh-CN" altLang="en-US" dirty="0"/>
                  <a:t>如果信息可减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维护所有分支的信息的和（整个连通块的信息和）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询问时减去该分支的贡献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用线段树这样的数据结构询问分成两段的区间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DD985FE7-244E-4AAE-904D-DEDB71432C17}"/>
                  </a:ext>
                </a:extLst>
              </p:cNvPr>
              <p:cNvSpPr/>
              <p:nvPr/>
            </p:nvSpPr>
            <p:spPr>
              <a:xfrm>
                <a:off x="9320731" y="2907176"/>
                <a:ext cx="434566" cy="434566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DD985FE7-244E-4AAE-904D-DEDB71432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31" y="2907176"/>
                <a:ext cx="434566" cy="4345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2755E4-4D09-402C-B975-66314E859C30}"/>
              </a:ext>
            </a:extLst>
          </p:cNvPr>
          <p:cNvGrpSpPr/>
          <p:nvPr/>
        </p:nvGrpSpPr>
        <p:grpSpPr>
          <a:xfrm>
            <a:off x="7930835" y="3278101"/>
            <a:ext cx="3214357" cy="2503793"/>
            <a:chOff x="7930835" y="3278101"/>
            <a:chExt cx="3214357" cy="2503793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42ECD2C-6606-44EF-B52D-04CC6ED5CEB4}"/>
                </a:ext>
              </a:extLst>
            </p:cNvPr>
            <p:cNvSpPr/>
            <p:nvPr/>
          </p:nvSpPr>
          <p:spPr>
            <a:xfrm>
              <a:off x="7930835" y="3711920"/>
              <a:ext cx="959667" cy="1825523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5C1DAB-0104-49B6-8878-CC591D7EE272}"/>
                </a:ext>
              </a:extLst>
            </p:cNvPr>
            <p:cNvSpPr/>
            <p:nvPr/>
          </p:nvSpPr>
          <p:spPr>
            <a:xfrm>
              <a:off x="9058180" y="3956371"/>
              <a:ext cx="959667" cy="1825523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5B699DDE-3066-4346-BBF9-3CEEC3B513BB}"/>
                </a:ext>
              </a:extLst>
            </p:cNvPr>
            <p:cNvSpPr/>
            <p:nvPr/>
          </p:nvSpPr>
          <p:spPr>
            <a:xfrm>
              <a:off x="10185525" y="3711919"/>
              <a:ext cx="959667" cy="1825523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2FE8C55-1482-4882-943E-FD23D164308E}"/>
                </a:ext>
              </a:extLst>
            </p:cNvPr>
            <p:cNvCxnSpPr>
              <a:stCxn id="2" idx="3"/>
              <a:endCxn id="7" idx="0"/>
            </p:cNvCxnSpPr>
            <p:nvPr/>
          </p:nvCxnSpPr>
          <p:spPr>
            <a:xfrm flipH="1">
              <a:off x="8410669" y="3278101"/>
              <a:ext cx="973703" cy="43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EB4A2DD-DB17-44A0-8F9D-1509725A8971}"/>
                </a:ext>
              </a:extLst>
            </p:cNvPr>
            <p:cNvCxnSpPr>
              <a:cxnSpLocks/>
              <a:stCxn id="2" idx="4"/>
              <a:endCxn id="8" idx="0"/>
            </p:cNvCxnSpPr>
            <p:nvPr/>
          </p:nvCxnSpPr>
          <p:spPr>
            <a:xfrm>
              <a:off x="9538014" y="3341742"/>
              <a:ext cx="0" cy="61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B0DB7D9-1F81-4C5D-9271-BBF5F2EFFDAA}"/>
                </a:ext>
              </a:extLst>
            </p:cNvPr>
            <p:cNvCxnSpPr>
              <a:cxnSpLocks/>
              <a:stCxn id="2" idx="5"/>
              <a:endCxn id="9" idx="0"/>
            </p:cNvCxnSpPr>
            <p:nvPr/>
          </p:nvCxnSpPr>
          <p:spPr>
            <a:xfrm>
              <a:off x="9691656" y="3278101"/>
              <a:ext cx="973703" cy="433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43E015F-CE2A-44D5-8B33-F9CE4A616ACB}"/>
                  </a:ext>
                </a:extLst>
              </p:cNvPr>
              <p:cNvSpPr/>
              <p:nvPr/>
            </p:nvSpPr>
            <p:spPr>
              <a:xfrm>
                <a:off x="8193385" y="4947113"/>
                <a:ext cx="434566" cy="43456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43E015F-CE2A-44D5-8B33-F9CE4A616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385" y="4947113"/>
                <a:ext cx="434566" cy="4345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51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树分治、动态树分治</a:t>
            </a:r>
            <a:endParaRPr lang="en-US" altLang="zh-CN" dirty="0"/>
          </a:p>
          <a:p>
            <a:r>
              <a:rPr lang="en-US" altLang="zh-CN" dirty="0"/>
              <a:t>K-D Tree</a:t>
            </a:r>
          </a:p>
          <a:p>
            <a:r>
              <a:rPr lang="en-US" altLang="zh-CN" dirty="0" err="1"/>
              <a:t>Treap</a:t>
            </a:r>
            <a:endParaRPr lang="en-US" altLang="zh-CN" dirty="0"/>
          </a:p>
          <a:p>
            <a:r>
              <a:rPr lang="zh-CN" altLang="en-US" dirty="0"/>
              <a:t>后缀平衡树</a:t>
            </a:r>
            <a:endParaRPr lang="en-US" altLang="zh-CN" dirty="0"/>
          </a:p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34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单点信息：例题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询问区间内的节点到一个点的距离和和最大值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在点分树上维护线段树</a:t>
                </a:r>
                <a:endParaRPr lang="en-US" altLang="zh-CN" dirty="0"/>
              </a:p>
              <a:p>
                <a:r>
                  <a:rPr lang="zh-CN" altLang="en-US" dirty="0"/>
                  <a:t>询问距离一个点不超过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的点的信息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点分树上维护按距离排序的数组</a:t>
                </a:r>
                <a:endParaRPr lang="en-US" altLang="zh-CN" dirty="0"/>
              </a:p>
              <a:p>
                <a:r>
                  <a:rPr lang="zh-CN" altLang="en-US" dirty="0"/>
                  <a:t>求每个点在树上的第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远点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点分树上维护排序数组，每次二分之后询问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0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单点信息：例题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给出一棵树，每次询问</a:t>
                </a:r>
                <a:r>
                  <a:rPr lang="zh-Hans" altLang="en-US" dirty="0"/>
                  <a:t>单点</a:t>
                </a:r>
                <a:r>
                  <a:rPr lang="zh-CN" altLang="en-US" dirty="0"/>
                  <a:t>或修改一个区域</a:t>
                </a:r>
                <a:endParaRPr lang="en-US" altLang="zh-CN" dirty="0"/>
              </a:p>
              <a:p>
                <a:r>
                  <a:rPr lang="zh-CN" altLang="en-US" dirty="0"/>
                  <a:t>这个区域是距离某个点不超过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的集合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4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单点信息：例题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每个这样的集合，都可以用分支的排序数组的一个前缀来表示</a:t>
                </a:r>
                <a:endParaRPr lang="en-US" altLang="zh-CN" dirty="0"/>
              </a:p>
              <a:p>
                <a:r>
                  <a:rPr lang="zh-CN" altLang="en-US" dirty="0"/>
                  <a:t>维护区间修改区间求和即可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9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询问点集整体信息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另一类问题是询问树上一些整体的信息</a:t>
            </a:r>
            <a:endParaRPr lang="en-US" altLang="zh-CN" dirty="0"/>
          </a:p>
          <a:p>
            <a:pPr lvl="1"/>
            <a:r>
              <a:rPr lang="zh-CN" altLang="en-US" dirty="0"/>
              <a:t>这些信息如果只有单次询问，是可以用点分治求出的</a:t>
            </a:r>
            <a:endParaRPr lang="en-US" altLang="zh-CN" dirty="0"/>
          </a:p>
          <a:p>
            <a:pPr lvl="1"/>
            <a:r>
              <a:rPr lang="zh-CN" altLang="en-US" dirty="0"/>
              <a:t>一般要求支持多次修改、动态维护信息</a:t>
            </a:r>
            <a:endParaRPr lang="en-US" altLang="zh-CN" dirty="0"/>
          </a:p>
          <a:p>
            <a:r>
              <a:rPr lang="zh-CN" altLang="en-US" dirty="0"/>
              <a:t>这类问题的处理特别简单</a:t>
            </a:r>
            <a:endParaRPr lang="en-US" altLang="zh-CN" dirty="0"/>
          </a:p>
          <a:p>
            <a:pPr lvl="1"/>
            <a:r>
              <a:rPr lang="zh-CN" altLang="en-US" dirty="0"/>
              <a:t>先写一个单次点分治解决单次询问的程序</a:t>
            </a:r>
            <a:endParaRPr lang="en-US" altLang="zh-CN" dirty="0"/>
          </a:p>
          <a:p>
            <a:pPr lvl="1"/>
            <a:r>
              <a:rPr lang="zh-CN" altLang="en-US" dirty="0"/>
              <a:t>然后记录下所有的中间过程，选择数据结构进行维护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452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整体信息：例题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给出一棵树，支持边权修改，维护最远点对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2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整体信息：例题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考虑之前的分析方式</a:t>
                </a:r>
                <a:endParaRPr lang="en-US" altLang="zh-CN" dirty="0"/>
              </a:p>
              <a:p>
                <a:r>
                  <a:rPr lang="zh-CN" altLang="en-US" dirty="0"/>
                  <a:t>虽然很暴力，但最远点确实可以用点分治来求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维护重心的每一个分支的最深点</a:t>
                </a:r>
                <a:endParaRPr lang="en-US" altLang="zh-CN" dirty="0"/>
              </a:p>
              <a:p>
                <a:r>
                  <a:rPr lang="zh-CN" altLang="en-US" dirty="0"/>
                  <a:t>在这里先选择用堆维护分支的最深点的前两大值</a:t>
                </a:r>
                <a:endParaRPr lang="en-US" altLang="zh-CN" dirty="0"/>
              </a:p>
              <a:p>
                <a:r>
                  <a:rPr lang="zh-CN" altLang="en-US" dirty="0"/>
                  <a:t>修改一条边的边权后，所有包括这条边的重心连通块都会受影响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具体来说，是一棵子树的深度一起加上某个值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选择线段树维护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序从而动态维护深度的最大值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1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动态点分治 </a:t>
            </a:r>
            <a:r>
              <a:rPr lang="en-US" altLang="zh-CN" dirty="0"/>
              <a:t>– </a:t>
            </a:r>
            <a:r>
              <a:rPr lang="zh-CN" altLang="en-US" dirty="0"/>
              <a:t>寻找关键点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还有一类问题，是要求寻找一些满足条件的点</a:t>
                </a:r>
                <a:endParaRPr lang="en-US" altLang="zh-CN" dirty="0"/>
              </a:p>
              <a:p>
                <a:r>
                  <a:rPr lang="zh-CN" altLang="en-US" dirty="0"/>
                  <a:t>如果这类点在树上具有二分性质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任意给出点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，可以求出目标点在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的哪个分支中</a:t>
                </a:r>
                <a:endParaRPr lang="en-US" altLang="zh-CN" dirty="0"/>
              </a:p>
              <a:p>
                <a:r>
                  <a:rPr lang="zh-CN" altLang="en-US" dirty="0"/>
                  <a:t>那么就可以在点分树上二分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0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（这道题是寻找关键点，但并不需要点分树）</a:t>
                </a:r>
                <a:endParaRPr lang="en-US" altLang="zh-CN" dirty="0"/>
              </a:p>
              <a:p>
                <a:r>
                  <a:rPr lang="zh-CN" altLang="en-US" dirty="0"/>
                  <a:t>给出一棵树，找一个点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31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一眼看来，这题很像是找一个重心</a:t>
            </a:r>
            <a:endParaRPr lang="en-US" altLang="zh-CN" dirty="0"/>
          </a:p>
          <a:p>
            <a:r>
              <a:rPr lang="zh-CN" altLang="en-US" dirty="0"/>
              <a:t>事实上这样的点确实是唯一的，但这并不是很直接得出的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84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现在我们考虑能否用“二分”的方式找出这个点</a:t>
                </a:r>
                <a:endParaRPr lang="en-US" altLang="zh-CN" dirty="0"/>
              </a:p>
              <a:p>
                <a:r>
                  <a:rPr lang="zh-CN" altLang="en-US" dirty="0"/>
                  <a:t>对于一个点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，考虑答案是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还是会在某个分支中</a:t>
                </a:r>
                <a:endParaRPr lang="en-US" altLang="zh-CN" dirty="0"/>
              </a:p>
              <a:p>
                <a:r>
                  <a:rPr lang="zh-CN" altLang="en-US" dirty="0"/>
                  <a:t>现在，我们考虑一件奇怪的事情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如果能把点选择在一条边的</a:t>
                </a:r>
                <a:r>
                  <a:rPr lang="zh-CN" altLang="en-US" b="1" dirty="0"/>
                  <a:t>中间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/>
              <p:nvPr/>
            </p:nvSpPr>
            <p:spPr>
              <a:xfrm>
                <a:off x="8813737" y="3051024"/>
                <a:ext cx="959667" cy="1825523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7" y="3051024"/>
                <a:ext cx="959667" cy="182552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/>
              <p:nvPr/>
            </p:nvSpPr>
            <p:spPr>
              <a:xfrm>
                <a:off x="10620091" y="3088532"/>
                <a:ext cx="959667" cy="1825523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091" y="3088532"/>
                <a:ext cx="959667" cy="182552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749862C-D9F0-48DE-9334-4B7084C56041}"/>
              </a:ext>
            </a:extLst>
          </p:cNvPr>
          <p:cNvCxnSpPr>
            <a:stCxn id="6" idx="0"/>
            <a:endCxn id="7" idx="0"/>
          </p:cNvCxnSpPr>
          <p:nvPr/>
        </p:nvCxnSpPr>
        <p:spPr>
          <a:xfrm>
            <a:off x="9293571" y="3051024"/>
            <a:ext cx="1806354" cy="375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/>
              <p:nvPr/>
            </p:nvSpPr>
            <p:spPr>
              <a:xfrm>
                <a:off x="9076287" y="2833741"/>
                <a:ext cx="434566" cy="434566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87" y="2833741"/>
                <a:ext cx="434566" cy="4345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4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（动态）树分治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点分治</a:t>
            </a:r>
            <a:endParaRPr lang="en-US" altLang="zh-CN" dirty="0"/>
          </a:p>
          <a:p>
            <a:pPr lvl="1"/>
            <a:r>
              <a:rPr lang="zh-CN" altLang="en-US" dirty="0"/>
              <a:t>常数较小</a:t>
            </a:r>
            <a:endParaRPr lang="en-US" altLang="zh-CN" dirty="0"/>
          </a:p>
          <a:p>
            <a:pPr lvl="1"/>
            <a:r>
              <a:rPr lang="zh-CN" altLang="en-US" dirty="0"/>
              <a:t>有的时候重心的点度过大会带来麻烦</a:t>
            </a:r>
            <a:endParaRPr lang="en-US" altLang="zh-CN" dirty="0"/>
          </a:p>
          <a:p>
            <a:r>
              <a:rPr lang="zh-CN" altLang="en-US" dirty="0"/>
              <a:t>边分治</a:t>
            </a:r>
            <a:endParaRPr lang="en-US" altLang="zh-CN" dirty="0"/>
          </a:p>
          <a:p>
            <a:pPr lvl="1"/>
            <a:r>
              <a:rPr lang="zh-CN" altLang="en-US" dirty="0"/>
              <a:t>不适用于菊花树，对特定问题可以转二叉树</a:t>
            </a:r>
            <a:endParaRPr lang="en-US" altLang="zh-CN" dirty="0"/>
          </a:p>
          <a:p>
            <a:pPr lvl="1"/>
            <a:r>
              <a:rPr lang="zh-CN" altLang="en-US" dirty="0"/>
              <a:t>常数较大</a:t>
            </a:r>
            <a:endParaRPr lang="en-US" altLang="zh-CN" dirty="0"/>
          </a:p>
          <a:p>
            <a:r>
              <a:rPr lang="zh-CN" altLang="en-US" dirty="0"/>
              <a:t>链分治</a:t>
            </a:r>
            <a:endParaRPr lang="en-US" altLang="zh-CN" dirty="0"/>
          </a:p>
          <a:p>
            <a:pPr lvl="1"/>
            <a:r>
              <a:rPr lang="zh-CN" altLang="en-US" dirty="0"/>
              <a:t>常数非常小</a:t>
            </a:r>
            <a:endParaRPr lang="en-US" altLang="zh-CN" dirty="0"/>
          </a:p>
          <a:p>
            <a:pPr lvl="1"/>
            <a:r>
              <a:rPr lang="zh-CN" altLang="en-US" dirty="0"/>
              <a:t>链上统计的功能弱于前两者的，但支持动态 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92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现在我们考虑能否用“二分”的方式找出这个点</a:t>
                </a:r>
                <a:endParaRPr lang="en-US" altLang="zh-CN" dirty="0"/>
              </a:p>
              <a:p>
                <a:r>
                  <a:rPr lang="zh-CN" altLang="en-US" dirty="0"/>
                  <a:t>对于一个点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，考虑答案是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还是会在某个分支中</a:t>
                </a:r>
                <a:endParaRPr lang="en-US" altLang="zh-CN" dirty="0"/>
              </a:p>
              <a:p>
                <a:r>
                  <a:rPr lang="zh-CN" altLang="en-US" dirty="0"/>
                  <a:t>现在，我们考虑一件奇怪的事情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如果能把点选择在一条边的</a:t>
                </a:r>
                <a:r>
                  <a:rPr lang="zh-CN" altLang="en-US" b="1" dirty="0"/>
                  <a:t>中间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设在边的中间距离左边为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，距离和为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/>
              <p:nvPr/>
            </p:nvSpPr>
            <p:spPr>
              <a:xfrm>
                <a:off x="8813737" y="3051024"/>
                <a:ext cx="959667" cy="1825523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7" y="3051024"/>
                <a:ext cx="959667" cy="182552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/>
              <p:nvPr/>
            </p:nvSpPr>
            <p:spPr>
              <a:xfrm>
                <a:off x="10620091" y="3088532"/>
                <a:ext cx="959667" cy="1825523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091" y="3088532"/>
                <a:ext cx="959667" cy="182552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749862C-D9F0-48DE-9334-4B7084C56041}"/>
              </a:ext>
            </a:extLst>
          </p:cNvPr>
          <p:cNvCxnSpPr>
            <a:stCxn id="6" idx="0"/>
            <a:endCxn id="7" idx="0"/>
          </p:cNvCxnSpPr>
          <p:nvPr/>
        </p:nvCxnSpPr>
        <p:spPr>
          <a:xfrm>
            <a:off x="9293571" y="3051024"/>
            <a:ext cx="1806354" cy="375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2CFE20D-4B33-40FD-AB9A-B0B352F38746}"/>
              </a:ext>
            </a:extLst>
          </p:cNvPr>
          <p:cNvGrpSpPr/>
          <p:nvPr/>
        </p:nvGrpSpPr>
        <p:grpSpPr>
          <a:xfrm>
            <a:off x="9293571" y="2731481"/>
            <a:ext cx="685894" cy="369332"/>
            <a:chOff x="9293571" y="2731481"/>
            <a:chExt cx="685894" cy="369332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5DBF29-89C9-4EB0-9DCA-3E51882DDFF0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9293571" y="3051024"/>
              <a:ext cx="685894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1CA0D2-CE69-4C98-850D-A1645F2F98D5}"/>
                    </a:ext>
                  </a:extLst>
                </p:cNvPr>
                <p:cNvSpPr txBox="1"/>
                <p:nvPr/>
              </p:nvSpPr>
              <p:spPr>
                <a:xfrm>
                  <a:off x="9447716" y="2731481"/>
                  <a:ext cx="377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1CA0D2-CE69-4C98-850D-A1645F2F9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716" y="2731481"/>
                  <a:ext cx="3776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/>
              <p:nvPr/>
            </p:nvSpPr>
            <p:spPr>
              <a:xfrm>
                <a:off x="9927549" y="2833741"/>
                <a:ext cx="434566" cy="434566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49" y="2833741"/>
                <a:ext cx="434566" cy="43456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ECFC9B9-73D7-4767-83E4-2FABAE191D07}"/>
                  </a:ext>
                </a:extLst>
              </p:cNvPr>
              <p:cNvSpPr/>
              <p:nvPr/>
            </p:nvSpPr>
            <p:spPr>
              <a:xfrm>
                <a:off x="9076287" y="2833741"/>
                <a:ext cx="434566" cy="434566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ECFC9B9-73D7-4767-83E4-2FABAE191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87" y="2833741"/>
                <a:ext cx="434566" cy="43456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4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观察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/>
              <p:nvPr/>
            </p:nvSpPr>
            <p:spPr>
              <a:xfrm>
                <a:off x="9053466" y="679157"/>
                <a:ext cx="860788" cy="1500752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66" y="679157"/>
                <a:ext cx="860788" cy="1500752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/>
              <p:nvPr/>
            </p:nvSpPr>
            <p:spPr>
              <a:xfrm>
                <a:off x="10673704" y="709992"/>
                <a:ext cx="860788" cy="1500752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04" y="709992"/>
                <a:ext cx="860788" cy="1500752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749862C-D9F0-48DE-9334-4B7084C56041}"/>
              </a:ext>
            </a:extLst>
          </p:cNvPr>
          <p:cNvCxnSpPr>
            <a:stCxn id="6" idx="0"/>
            <a:endCxn id="7" idx="0"/>
          </p:cNvCxnSpPr>
          <p:nvPr/>
        </p:nvCxnSpPr>
        <p:spPr>
          <a:xfrm>
            <a:off x="9483861" y="679157"/>
            <a:ext cx="1620238" cy="308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2CFE20D-4B33-40FD-AB9A-B0B352F38746}"/>
              </a:ext>
            </a:extLst>
          </p:cNvPr>
          <p:cNvGrpSpPr/>
          <p:nvPr/>
        </p:nvGrpSpPr>
        <p:grpSpPr>
          <a:xfrm>
            <a:off x="9483861" y="416462"/>
            <a:ext cx="615223" cy="303626"/>
            <a:chOff x="9293571" y="2731481"/>
            <a:chExt cx="685894" cy="369332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5DBF29-89C9-4EB0-9DCA-3E51882DDFF0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9293571" y="3051024"/>
              <a:ext cx="685894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1CA0D2-CE69-4C98-850D-A1645F2F98D5}"/>
                    </a:ext>
                  </a:extLst>
                </p:cNvPr>
                <p:cNvSpPr txBox="1"/>
                <p:nvPr/>
              </p:nvSpPr>
              <p:spPr>
                <a:xfrm>
                  <a:off x="9447716" y="2731481"/>
                  <a:ext cx="377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1CA0D2-CE69-4C98-850D-A1645F2F9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716" y="2731481"/>
                  <a:ext cx="3776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/>
              <p:nvPr/>
            </p:nvSpPr>
            <p:spPr>
              <a:xfrm>
                <a:off x="10052517" y="500529"/>
                <a:ext cx="389791" cy="357254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517" y="500529"/>
                <a:ext cx="389791" cy="35725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ECFC9B9-73D7-4767-83E4-2FABAE191D07}"/>
                  </a:ext>
                </a:extLst>
              </p:cNvPr>
              <p:cNvSpPr/>
              <p:nvPr/>
            </p:nvSpPr>
            <p:spPr>
              <a:xfrm>
                <a:off x="9288964" y="500529"/>
                <a:ext cx="389791" cy="357254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ECFC9B9-73D7-4767-83E4-2FABAE191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964" y="500529"/>
                <a:ext cx="389791" cy="35725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4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求导得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对于一条边，如果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，那么答案一定在这条边的分支里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即为两侧距离的根号的差，可以在点分治时暴力求出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/>
              <p:nvPr/>
            </p:nvSpPr>
            <p:spPr>
              <a:xfrm>
                <a:off x="9053466" y="679157"/>
                <a:ext cx="860788" cy="1500752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4F6D7B7E-08AC-46F0-8534-BCF35D155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66" y="679157"/>
                <a:ext cx="860788" cy="1500752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/>
              <p:nvPr/>
            </p:nvSpPr>
            <p:spPr>
              <a:xfrm>
                <a:off x="10673704" y="709992"/>
                <a:ext cx="860788" cy="1500752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B42A32D5-C276-4BFA-B3F6-1A949613E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04" y="709992"/>
                <a:ext cx="860788" cy="1500752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749862C-D9F0-48DE-9334-4B7084C56041}"/>
              </a:ext>
            </a:extLst>
          </p:cNvPr>
          <p:cNvCxnSpPr>
            <a:stCxn id="6" idx="0"/>
            <a:endCxn id="7" idx="0"/>
          </p:cNvCxnSpPr>
          <p:nvPr/>
        </p:nvCxnSpPr>
        <p:spPr>
          <a:xfrm>
            <a:off x="9483861" y="679157"/>
            <a:ext cx="1620238" cy="308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2CFE20D-4B33-40FD-AB9A-B0B352F38746}"/>
              </a:ext>
            </a:extLst>
          </p:cNvPr>
          <p:cNvGrpSpPr/>
          <p:nvPr/>
        </p:nvGrpSpPr>
        <p:grpSpPr>
          <a:xfrm>
            <a:off x="9483861" y="416462"/>
            <a:ext cx="615223" cy="303626"/>
            <a:chOff x="9293571" y="2731481"/>
            <a:chExt cx="685894" cy="369332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5DBF29-89C9-4EB0-9DCA-3E51882DDFF0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9293571" y="3051024"/>
              <a:ext cx="685894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1CA0D2-CE69-4C98-850D-A1645F2F98D5}"/>
                    </a:ext>
                  </a:extLst>
                </p:cNvPr>
                <p:cNvSpPr txBox="1"/>
                <p:nvPr/>
              </p:nvSpPr>
              <p:spPr>
                <a:xfrm>
                  <a:off x="9447716" y="2731481"/>
                  <a:ext cx="377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71CA0D2-CE69-4C98-850D-A1645F2F9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716" y="2731481"/>
                  <a:ext cx="3776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/>
              <p:nvPr/>
            </p:nvSpPr>
            <p:spPr>
              <a:xfrm>
                <a:off x="10052517" y="500529"/>
                <a:ext cx="389791" cy="357254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79AE80-2BD2-4AA2-9114-73D793C1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517" y="500529"/>
                <a:ext cx="389791" cy="35725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ECFC9B9-73D7-4767-83E4-2FABAE191D07}"/>
                  </a:ext>
                </a:extLst>
              </p:cNvPr>
              <p:cNvSpPr/>
              <p:nvPr/>
            </p:nvSpPr>
            <p:spPr>
              <a:xfrm>
                <a:off x="9288964" y="500529"/>
                <a:ext cx="389791" cy="357254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ECFC9B9-73D7-4767-83E4-2FABAE191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964" y="500529"/>
                <a:ext cx="389791" cy="35725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19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/>
                  <a:t> 即为两侧距离的根号和的差，可以在点分治时暴力求出</a:t>
                </a:r>
                <a:endParaRPr lang="en-US" altLang="zh-CN" dirty="0"/>
              </a:p>
              <a:p>
                <a:r>
                  <a:rPr lang="zh-CN" altLang="en-US" dirty="0"/>
                  <a:t>这样就可以在点分治的同时找到答案点，复杂度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4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给出一棵树，每个点有点权，每条边有边权</a:t>
                </a:r>
                <a:endParaRPr lang="en-US" altLang="zh-CN" dirty="0"/>
              </a:p>
              <a:p>
                <a:r>
                  <a:rPr lang="zh-CN" altLang="en-US" dirty="0"/>
                  <a:t>要求找出一个点，使得这个点到其他点的距离和最小</a:t>
                </a:r>
                <a:endParaRPr lang="en-US" altLang="zh-CN" dirty="0"/>
              </a:p>
              <a:p>
                <a:r>
                  <a:rPr lang="zh-CN" altLang="en-US" dirty="0"/>
                  <a:t>支持点权修改和边权修改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首先，套用上一题的分析思路，我们有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所以有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这就是我们找带权重心的要求（和边权根本无关！）</a:t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1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所以这题分为两个步骤</a:t>
            </a:r>
            <a:endParaRPr lang="en-US" altLang="zh-CN" dirty="0"/>
          </a:p>
          <a:p>
            <a:pPr lvl="1"/>
            <a:r>
              <a:rPr lang="zh-CN" altLang="en-US" dirty="0"/>
              <a:t>找出带权重心</a:t>
            </a:r>
            <a:endParaRPr lang="en-US" altLang="zh-CN" dirty="0"/>
          </a:p>
          <a:p>
            <a:pPr lvl="1"/>
            <a:r>
              <a:rPr lang="zh-CN" altLang="en-US" dirty="0"/>
              <a:t>查询带权重心到其他点的距离之和</a:t>
            </a:r>
            <a:endParaRPr lang="en-US" altLang="zh-CN" dirty="0"/>
          </a:p>
          <a:p>
            <a:r>
              <a:rPr lang="zh-CN" altLang="en-US" dirty="0"/>
              <a:t>第二个问题是上一类，现在只需要考虑第一个问题</a:t>
            </a:r>
            <a:endParaRPr lang="en-US" altLang="zh-CN" dirty="0"/>
          </a:p>
          <a:p>
            <a:r>
              <a:rPr lang="zh-CN" altLang="en-US" dirty="0"/>
              <a:t>在点分树上走，对当前重心</a:t>
            </a:r>
            <a:endParaRPr lang="en-US" altLang="zh-CN" dirty="0"/>
          </a:p>
          <a:p>
            <a:pPr lvl="1"/>
            <a:r>
              <a:rPr lang="zh-CN" altLang="en-US" dirty="0"/>
              <a:t>枚举重心的每一个分支，计算分支（整棵树的分支）权值和的最大值</a:t>
            </a:r>
            <a:endParaRPr lang="en-US" altLang="zh-CN" dirty="0"/>
          </a:p>
          <a:p>
            <a:pPr lvl="1"/>
            <a:r>
              <a:rPr lang="zh-CN" altLang="en-US" dirty="0"/>
              <a:t>如果最大值不超过总的一半，那么当前重心为答案</a:t>
            </a:r>
            <a:endParaRPr lang="en-US" altLang="zh-CN" dirty="0"/>
          </a:p>
          <a:p>
            <a:pPr lvl="1"/>
            <a:r>
              <a:rPr lang="zh-CN" altLang="en-US" dirty="0"/>
              <a:t>否则，递归进入那个是最大值的分支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1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寻找关键点：例题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在点分树上走，对当前重心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枚举重心的每一个分支，计算分支（整棵树的分支）权值和的最大值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如果最大值不超过总的一半，那么当前重心为答案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否则，递归进入那个是最大值的分支</a:t>
                </a:r>
                <a:endParaRPr lang="en-US" altLang="zh-CN" dirty="0"/>
              </a:p>
              <a:p>
                <a:r>
                  <a:rPr lang="zh-CN" altLang="en-US" dirty="0"/>
                  <a:t>这个算法在菊花树上复杂度不对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枚举分支时点度太大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用左儿子右兄弟的方法把多叉树转为二叉树即可</a:t>
                </a:r>
                <a:endParaRPr lang="en-US" altLang="zh-CN" dirty="0"/>
              </a:p>
              <a:p>
                <a:r>
                  <a:rPr lang="zh-CN" altLang="en-US" dirty="0"/>
                  <a:t>维护分支的最大值可以用树状数组维护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</a:t>
                </a:r>
                <a:endParaRPr lang="en-US" altLang="zh-CN" dirty="0"/>
              </a:p>
              <a:p>
                <a:r>
                  <a:rPr lang="zh-CN" altLang="en-US" dirty="0"/>
                  <a:t>这样这题就做到了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3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无修改链上询问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对于无修改的链上询问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一种套路是倍增，初始化和询问都是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另一个套路是树剖线段树，但它的询问比较慢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一个优化是对每条重链记录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top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到每个点的前缀和，也可以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点分治可以做到初始化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但询问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，完虐倍增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1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无修改链上询问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对每个链上询问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dirty="0"/>
                  <a:t>，考虑这条链经过的第一个重心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那么这个询问可以拆成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只需要预处理所有形如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的信息，每个询问就可以在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次信息合并下求出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经过的第一个重心就是它们在点分树上的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我们只需要维护好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询问的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结构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就可以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找到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求答案</a:t>
                </a:r>
                <a:endParaRPr lang="en-US" altLang="zh-CN" dirty="0"/>
              </a:p>
              <a:p>
                <a:r>
                  <a:rPr lang="zh-CN" altLang="en-US" dirty="0"/>
                  <a:t>值得注意的是，这个算法对合并很慢的询问同样能起到优化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9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BDF8D6-D72D-4B22-81A9-3CCD8C0E4B0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193228" y="3743326"/>
            <a:ext cx="692896" cy="27374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05E5E2C-913B-41F0-9B1B-163A871EC8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108330" y="4225505"/>
            <a:ext cx="876468" cy="54623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C3A3DE-2271-4EE7-B8D6-D205D0547E7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711154" y="4372886"/>
            <a:ext cx="334692" cy="60602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A8BC75D-6DD5-4A12-B7CD-8750D1E1FBB3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340609" y="4372886"/>
            <a:ext cx="156000" cy="55555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1D7E4FA-667E-491E-BA15-31DC93C761AF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401657" y="4225505"/>
            <a:ext cx="568565" cy="41068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BC4B5A-798C-42BD-B82B-53CD863D82FA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3643990" y="5284251"/>
            <a:ext cx="89134" cy="47585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2984798" y="401707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1899900" y="47717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2502724" y="497891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3909174" y="457513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3288179" y="49284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46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20000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无修改链上询问：应用们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这个算法曾被我称作“猫树”</a:t>
                </a:r>
                <a:endParaRPr lang="en-US" altLang="zh-CN" dirty="0"/>
              </a:p>
              <a:p>
                <a:r>
                  <a:rPr lang="zh-CN" altLang="en-US" dirty="0"/>
                  <a:t>在链上也有奇效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询问的区间最大子段和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询问的 </a:t>
                </a:r>
                <a:r>
                  <a:rPr lang="en-US" altLang="zh-CN" dirty="0"/>
                  <a:t>HNOI2016 </a:t>
                </a:r>
                <a:r>
                  <a:rPr lang="zh-CN" altLang="en-US" dirty="0"/>
                  <a:t>序列</a:t>
                </a:r>
                <a:endParaRPr lang="en-US" altLang="zh-CN" dirty="0"/>
              </a:p>
              <a:p>
                <a:r>
                  <a:rPr lang="zh-CN" altLang="en-US" dirty="0"/>
                  <a:t>对于链上的情况，可以用位运算代替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结构来快速找出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23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动态加叶子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WC2018 </a:t>
                </a:r>
                <a:r>
                  <a:rPr lang="zh-CN" altLang="en-US" dirty="0"/>
                  <a:t>的交互题是一道很裸的“找关键点”的题</a:t>
                </a:r>
                <a:endParaRPr lang="en-US" altLang="zh-CN" dirty="0"/>
              </a:p>
              <a:p>
                <a:r>
                  <a:rPr lang="zh-CN" altLang="en-US" dirty="0"/>
                  <a:t>但这题要求支持动态加叶子</a:t>
                </a:r>
                <a:endParaRPr lang="en-US" altLang="zh-CN" dirty="0"/>
              </a:p>
              <a:p>
                <a:r>
                  <a:rPr lang="zh-CN" altLang="en-US" dirty="0"/>
                  <a:t>这里的思路是使用替罪羊树重构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如果点分树中一个点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的最大分支大小超过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就暴力重构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的连通块</a:t>
                </a:r>
                <a:endParaRPr lang="en-US" altLang="zh-CN" dirty="0"/>
              </a:p>
              <a:p>
                <a:r>
                  <a:rPr lang="zh-CN" altLang="en-US" dirty="0"/>
                  <a:t>实现上，可以记录每个点在点分树上的深度，这样就容易找出重构的块了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39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K-D </a:t>
                </a:r>
                <a:r>
                  <a:rPr lang="zh-CN" altLang="en-US" dirty="0"/>
                  <a:t>树是一种基于维度划分的数据结构</a:t>
                </a:r>
                <a:endParaRPr lang="en-US" altLang="zh-CN" dirty="0"/>
              </a:p>
              <a:p>
                <a:r>
                  <a:rPr lang="zh-CN" altLang="en-US" dirty="0"/>
                  <a:t>二维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树（</a:t>
                </a:r>
                <a:r>
                  <a:rPr lang="en-US" altLang="zh-CN" dirty="0"/>
                  <a:t>2D </a:t>
                </a:r>
                <a:r>
                  <a:rPr lang="zh-CN" altLang="en-US" dirty="0"/>
                  <a:t>树）是一种基于平面的划分</a:t>
                </a:r>
                <a:endParaRPr lang="en-US" altLang="zh-CN" dirty="0"/>
              </a:p>
              <a:p>
                <a:r>
                  <a:rPr lang="zh-CN" altLang="en-US" dirty="0"/>
                  <a:t>每次，交替选择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的中位数，将当前平面划分为两块，然后递归进行（演示见板书）</a:t>
                </a:r>
                <a:endParaRPr lang="en-US" altLang="zh-CN" dirty="0"/>
              </a:p>
              <a:p>
                <a:r>
                  <a:rPr lang="zh-CN" altLang="en-US" dirty="0"/>
                  <a:t>这里使用的是线段树式的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树，即只有叶子存了点</a:t>
                </a:r>
                <a:endParaRPr lang="en-US" altLang="zh-CN" dirty="0"/>
              </a:p>
              <a:p>
                <a:r>
                  <a:rPr lang="zh-CN" altLang="en-US" dirty="0"/>
                  <a:t>如果要支持动态插入，需要使用平衡树式的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树，然后同样用替罪羊树的思想重构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00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</a:t>
            </a:r>
            <a:r>
              <a:rPr lang="en-US" altLang="zh-CN" dirty="0"/>
              <a:t> – </a:t>
            </a:r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K-D </a:t>
                </a:r>
                <a:r>
                  <a:rPr lang="zh-CN" altLang="en-US" dirty="0"/>
                  <a:t>树之前一直被用来做欧几里得最近、远点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然而这个算法的复杂度是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错的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只需要一个球就可以让它递归进每一片叶子</a:t>
                </a:r>
                <a:endParaRPr lang="en-US" altLang="zh-CN" dirty="0"/>
              </a:p>
              <a:p>
                <a:r>
                  <a:rPr lang="zh-CN" altLang="en-US" dirty="0"/>
                  <a:t>但现在，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树一般用来做</a:t>
                </a:r>
                <a:r>
                  <a:rPr lang="zh-CN" altLang="en-US" b="1" dirty="0"/>
                  <a:t>范围计数问题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一维的情况：区间修改、查询（这时等价于线段树）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二维的情况：子矩形查询、修改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三维的情况：立方体查询、修改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这个问题的复杂度是</a:t>
                </a:r>
                <a:r>
                  <a:rPr lang="zh-CN" altLang="en-US" b="1" dirty="0"/>
                  <a:t>正确的</a:t>
                </a:r>
                <a:r>
                  <a:rPr lang="zh-CN" altLang="en-US" dirty="0"/>
                  <a:t>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相比于多维树套树，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树支持范围修改（打标记），而且空间线性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89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范围计数问题的代码框架</a:t>
            </a:r>
            <a:endParaRPr lang="en-US" altLang="zh-CN" dirty="0"/>
          </a:p>
          <a:p>
            <a:pPr lvl="1"/>
            <a:r>
              <a:rPr lang="zh-CN" altLang="en-US" dirty="0"/>
              <a:t>如果当前节点的范围（一个超立方体）和询问范围没有交，返回</a:t>
            </a:r>
            <a:endParaRPr lang="en-US" altLang="zh-CN" dirty="0"/>
          </a:p>
          <a:p>
            <a:pPr lvl="1"/>
            <a:r>
              <a:rPr lang="zh-CN" altLang="en-US" dirty="0"/>
              <a:t>如果当前节点的范围完全被询问范围包括，直接用整个节点贡献答案</a:t>
            </a:r>
            <a:endParaRPr lang="en-US" altLang="zh-CN" dirty="0"/>
          </a:p>
          <a:p>
            <a:pPr lvl="1"/>
            <a:r>
              <a:rPr lang="zh-CN" altLang="en-US" dirty="0"/>
              <a:t>否则，递归进入左右儿子</a:t>
            </a:r>
            <a:endParaRPr lang="en-US" altLang="zh-CN" dirty="0"/>
          </a:p>
          <a:p>
            <a:r>
              <a:rPr lang="zh-CN" altLang="en-US" dirty="0"/>
              <a:t>如果是平衡树式的 </a:t>
            </a:r>
            <a:r>
              <a:rPr lang="en-US" altLang="zh-CN" dirty="0"/>
              <a:t>K-D </a:t>
            </a:r>
            <a:r>
              <a:rPr lang="zh-CN" altLang="en-US" dirty="0"/>
              <a:t>树，还要加上</a:t>
            </a:r>
            <a:endParaRPr lang="en-US" altLang="zh-CN" dirty="0"/>
          </a:p>
          <a:p>
            <a:pPr lvl="1"/>
            <a:r>
              <a:rPr lang="zh-CN" altLang="en-US" dirty="0"/>
              <a:t>如果当前节点存的点被询问范围包括，用这个点贡献答案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19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给出一棵树，每次询问或修改这样一个区域</a:t>
                </a:r>
                <a:endParaRPr lang="en-US" altLang="zh-CN" dirty="0"/>
              </a:p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子树内，距离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的所有点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如果把每个点对应成平面上一个点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dfn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dep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，那么操作区域为平面中的矩形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横坐标限制在子树内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纵坐标限制距离，即深度</a:t>
                </a:r>
                <a:endParaRPr lang="en-US" altLang="zh-CN" dirty="0"/>
              </a:p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树直接维护即可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</a:t>
                </a:r>
                <a:endParaRPr lang="en-US" altLang="zh-CN" dirty="0"/>
              </a:p>
              <a:p>
                <a:r>
                  <a:rPr lang="zh-CN" altLang="en-US" dirty="0"/>
                  <a:t>每个点都有两个数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每个点有个变量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一个事件有它的发生日期，发生的时候，会选择一个例题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中的形式的区域，求区域中的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的和，然后将区域中的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全部清零</a:t>
                </a:r>
                <a:endParaRPr lang="en-US" altLang="zh-CN" dirty="0"/>
              </a:p>
              <a:p>
                <a:r>
                  <a:rPr lang="zh-CN" altLang="en-US" dirty="0"/>
                  <a:t>对每个事件输出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3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的每次清空，每次询问的答案只和“上次修改时间”有关</a:t>
                </a:r>
                <a:endParaRPr lang="en-US" altLang="zh-CN" dirty="0"/>
              </a:p>
              <a:p>
                <a:r>
                  <a:rPr lang="zh-CN" altLang="en-US" dirty="0"/>
                  <a:t>每次是子矩形设置“上次修改时间”，是打标记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在打标记的时候，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并回收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树子树内的所有标记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如果一个节点有标记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那么它子树内一定没标记（因为被回收了）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并且这个点子树内的所有点的“上次修改时间”相同</a:t>
                </a:r>
                <a:endParaRPr lang="en-US" altLang="zh-CN" dirty="0"/>
              </a:p>
              <a:p>
                <a:r>
                  <a:rPr lang="zh-CN" altLang="en-US" dirty="0"/>
                  <a:t>而对每个树上的点，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对修改时间差是分段一次函数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树节点维护子树内分段一次函数的和，对应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的和的分段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如果标记回收到它，就在分段函数上二分求出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通过离线询问可以去掉二分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0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而对每个树上的点，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对修改时间差是分段一次函数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树节点维护子树内分段一次函数的和，对应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的和的分段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如果标记回收到它，就在分段函数上二分求出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通过离线询问可以去掉二分</a:t>
                </a:r>
                <a:endParaRPr lang="en-US" altLang="zh-CN" dirty="0"/>
              </a:p>
              <a:p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26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BDF8D6-D72D-4B22-81A9-3CCD8C0E4B0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193228" y="3743326"/>
            <a:ext cx="692896" cy="27374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05E5E2C-913B-41F0-9B1B-163A871EC8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108330" y="4225505"/>
            <a:ext cx="876468" cy="54623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C3A3DE-2271-4EE7-B8D6-D205D0547E7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711154" y="4372886"/>
            <a:ext cx="334692" cy="60602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A8BC75D-6DD5-4A12-B7CD-8750D1E1FBB3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340609" y="4372886"/>
            <a:ext cx="156000" cy="55555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1D7E4FA-667E-491E-BA15-31DC93C761AF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401657" y="4225505"/>
            <a:ext cx="568565" cy="41068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BC4B5A-798C-42BD-B82B-53CD863D82FA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3643990" y="5284251"/>
            <a:ext cx="89134" cy="47585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2984798" y="401707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1899900" y="47717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2502724" y="497891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3909174" y="457513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3288179" y="49284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14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三维空间中有一些点，每个点有质量</a:t>
                </a:r>
                <a:endParaRPr lang="en-US" altLang="zh-CN" dirty="0"/>
              </a:p>
              <a:p>
                <a:r>
                  <a:rPr lang="zh-CN" altLang="en-US" dirty="0"/>
                  <a:t>要求支持：在一些点放上一个黑洞，在一定半径内的点会被吸到这个黑洞的点上，质量全部加到这个点上</a:t>
                </a:r>
                <a:endParaRPr lang="en-US" altLang="zh-CN" dirty="0"/>
              </a:p>
              <a:p>
                <a:r>
                  <a:rPr lang="zh-CN" altLang="en-US" dirty="0"/>
                  <a:t>维护每个黑洞吸到的点的质量之和</a:t>
                </a:r>
                <a:endParaRPr lang="en-US" altLang="zh-CN" dirty="0"/>
              </a:p>
              <a:p>
                <a:r>
                  <a:rPr lang="zh-CN" altLang="en-US" dirty="0"/>
                  <a:t>保证每个点的三维坐标之间是独立生成的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3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范围计数：例题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由于三维坐标独立生成，是不可能造出球来的</a:t>
                </a:r>
                <a:endParaRPr lang="en-US" altLang="zh-CN" dirty="0"/>
              </a:p>
              <a:p>
                <a:r>
                  <a:rPr lang="zh-CN" altLang="en-US" dirty="0"/>
                  <a:t>因此使用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树复杂度正确</a:t>
                </a:r>
                <a:endParaRPr lang="en-US" altLang="zh-CN" dirty="0"/>
              </a:p>
              <a:p>
                <a:r>
                  <a:rPr lang="zh-CN" altLang="en-US" dirty="0"/>
                  <a:t>注意到两个点合并之后就不会分离，那么可以暴力一个个并上去</a:t>
                </a:r>
                <a:endParaRPr lang="en-US" altLang="zh-CN" dirty="0"/>
              </a:p>
              <a:p>
                <a:r>
                  <a:rPr lang="zh-CN" altLang="en-US" dirty="0"/>
                  <a:t>要支持插入新的点和删除旧点，所以要用平衡树式的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1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K-D </a:t>
            </a:r>
            <a:r>
              <a:rPr lang="zh-CN" altLang="en-US" dirty="0"/>
              <a:t>树 </a:t>
            </a:r>
            <a:r>
              <a:rPr lang="en-US" altLang="zh-CN" dirty="0"/>
              <a:t>– </a:t>
            </a:r>
            <a:r>
              <a:rPr lang="zh-CN" altLang="en-US" dirty="0"/>
              <a:t>更多应用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可持久化的 </a:t>
                </a:r>
                <a:r>
                  <a:rPr lang="en-US" altLang="zh-CN" dirty="0"/>
                  <a:t>K-D </a:t>
                </a:r>
                <a:r>
                  <a:rPr lang="zh-CN" altLang="en-US" dirty="0"/>
                  <a:t>树可以在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的复杂度内做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维偏序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维或更高的要优于可持久化多维树套树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对于带修改的版本也可以做到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，而且空间线性</a:t>
                </a:r>
                <a:endParaRPr lang="en-US" altLang="zh-CN" dirty="0"/>
              </a:p>
              <a:p>
                <a:r>
                  <a:rPr lang="zh-CN" altLang="en-US" dirty="0"/>
                  <a:t>对于保证随机的数据，可以做任意区域的覆盖（如球体或四面体），也可以做平面最近、远点（至少可以转为球体覆盖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从平面最近点可以引申一种暴力剪枝的思路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比如“用矩形来框凸包”或者</a:t>
                </a:r>
                <a:r>
                  <a:rPr lang="en-US" altLang="zh-CN" dirty="0"/>
                  <a:t>“</a:t>
                </a:r>
                <a:r>
                  <a:rPr lang="zh-CN" altLang="en-US" dirty="0"/>
                  <a:t>用矩形来框球”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对于不认真造数据的题目有奇效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0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非旋转的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是一种神奇的数据结构</a:t>
            </a:r>
            <a:endParaRPr lang="en-US" altLang="zh-CN" dirty="0"/>
          </a:p>
          <a:p>
            <a:r>
              <a:rPr lang="zh-CN" altLang="en-US" dirty="0"/>
              <a:t>它可以保证复杂度，不需要任何旋转，甚至不需要存随机权值</a:t>
            </a:r>
            <a:endParaRPr lang="en-US" altLang="zh-CN" dirty="0"/>
          </a:p>
          <a:p>
            <a:r>
              <a:rPr lang="zh-CN" altLang="en-US" dirty="0"/>
              <a:t>甚至可以持久化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这种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基于两种基本操作</a:t>
            </a:r>
            <a:endParaRPr lang="en-US" altLang="zh-CN" dirty="0"/>
          </a:p>
          <a:p>
            <a:pPr lvl="1"/>
            <a:r>
              <a:rPr lang="zh-CN" altLang="en-US" dirty="0"/>
              <a:t>分裂：从一个位置分开成两个 </a:t>
            </a:r>
            <a:r>
              <a:rPr lang="en-US" altLang="zh-CN" dirty="0" err="1"/>
              <a:t>Treap</a:t>
            </a:r>
            <a:endParaRPr lang="en-US" altLang="zh-CN" dirty="0"/>
          </a:p>
          <a:p>
            <a:pPr lvl="1"/>
            <a:r>
              <a:rPr lang="zh-CN" altLang="en-US" dirty="0"/>
              <a:t>合并：将两个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合并在一起</a:t>
            </a:r>
            <a:endParaRPr lang="en-US" altLang="zh-CN" dirty="0"/>
          </a:p>
          <a:p>
            <a:r>
              <a:rPr lang="zh-CN" altLang="en-US" dirty="0"/>
              <a:t>回顾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的定义（树堆）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34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分裂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从一个位置处分开成两个 </a:t>
            </a:r>
            <a:r>
              <a:rPr lang="en-US" altLang="zh-CN" dirty="0" err="1"/>
              <a:t>Treap</a:t>
            </a:r>
            <a:r>
              <a:rPr lang="zh-CN" altLang="en-US" dirty="0"/>
              <a:t>（见板书）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这里的操作相当于是直接将一个点与它后面的子孙相连</a:t>
            </a:r>
            <a:endParaRPr lang="en-US" altLang="zh-CN" dirty="0"/>
          </a:p>
          <a:p>
            <a:pPr lvl="1"/>
            <a:r>
              <a:rPr lang="zh-CN" altLang="en-US" dirty="0"/>
              <a:t>因此权值的堆性始终保持满足</a:t>
            </a:r>
            <a:endParaRPr lang="en-US" altLang="zh-CN" dirty="0"/>
          </a:p>
          <a:p>
            <a:pPr lvl="1"/>
            <a:r>
              <a:rPr lang="zh-CN" altLang="en-US" dirty="0"/>
              <a:t>所以一个惊人的事实是：分裂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无需考虑权值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02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合并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现在，我们要将两个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合并起来</a:t>
                </a:r>
                <a:endParaRPr lang="en-US" altLang="zh-CN" dirty="0"/>
              </a:p>
              <a:p>
                <a:r>
                  <a:rPr lang="zh-CN" altLang="en-US" dirty="0"/>
                  <a:t>这里有两种合并方式：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的左子树 合并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的右子树 合并</a:t>
                </a:r>
                <a:endParaRPr lang="en-US" altLang="zh-CN" dirty="0"/>
              </a:p>
              <a:p>
                <a:r>
                  <a:rPr lang="zh-CN" altLang="en-US" dirty="0"/>
                  <a:t>这里的合并方向要取决于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的权值的比较</a:t>
                </a:r>
                <a:endParaRPr lang="en-US" altLang="zh-CN" dirty="0"/>
              </a:p>
              <a:p>
                <a:r>
                  <a:rPr lang="zh-CN" altLang="en-US" dirty="0"/>
                  <a:t>不难证明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的权值比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大的概率是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，按照这个概率决定即可</a:t>
                </a:r>
                <a:endParaRPr lang="en-US" altLang="zh-CN" dirty="0"/>
              </a:p>
              <a:p>
                <a:r>
                  <a:rPr lang="zh-CN" altLang="en-US" dirty="0"/>
                  <a:t>这里同样也不需要存储权值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3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评注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当然，这里的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同样也可以给每个点一个随机权值</a:t>
            </a:r>
            <a:endParaRPr lang="en-US" altLang="zh-CN" dirty="0"/>
          </a:p>
          <a:p>
            <a:r>
              <a:rPr lang="zh-CN" altLang="en-US" dirty="0"/>
              <a:t>如果给的随机权值互不相同，那么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形态唯一</a:t>
            </a:r>
            <a:endParaRPr lang="en-US" altLang="zh-CN" dirty="0"/>
          </a:p>
          <a:p>
            <a:pPr lvl="1"/>
            <a:r>
              <a:rPr lang="zh-CN" altLang="en-US" dirty="0"/>
              <a:t>并且这个形态也等同于旋转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的形态</a:t>
            </a:r>
            <a:endParaRPr lang="en-US" altLang="zh-CN" dirty="0"/>
          </a:p>
          <a:p>
            <a:pPr lvl="1"/>
            <a:r>
              <a:rPr lang="zh-CN" altLang="en-US" dirty="0"/>
              <a:t>因此非旋转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可以完全代替旋转 </a:t>
            </a:r>
            <a:r>
              <a:rPr lang="en-US" altLang="zh-CN" dirty="0" err="1"/>
              <a:t>Treap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0670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评注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当然，这里的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同样也可以给每个点一个随机权值</a:t>
            </a:r>
            <a:endParaRPr lang="en-US" altLang="zh-CN" dirty="0"/>
          </a:p>
          <a:p>
            <a:r>
              <a:rPr lang="zh-CN" altLang="en-US" dirty="0"/>
              <a:t>如果给的权值互不相同，那么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形态唯一</a:t>
            </a:r>
            <a:endParaRPr lang="en-US" altLang="zh-CN" dirty="0"/>
          </a:p>
          <a:p>
            <a:pPr lvl="1"/>
            <a:r>
              <a:rPr lang="zh-CN" altLang="en-US" dirty="0"/>
              <a:t>并且这个形态也等同于旋转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的形态</a:t>
            </a:r>
            <a:endParaRPr lang="en-US" altLang="zh-CN" dirty="0"/>
          </a:p>
          <a:p>
            <a:pPr lvl="1"/>
            <a:r>
              <a:rPr lang="zh-CN" altLang="en-US" dirty="0"/>
              <a:t>因此非旋转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可以完全代替旋转 </a:t>
            </a:r>
            <a:r>
              <a:rPr lang="en-US" altLang="zh-CN" dirty="0" err="1"/>
              <a:t>Treap</a:t>
            </a:r>
            <a:endParaRPr lang="en-US" altLang="zh-CN" dirty="0"/>
          </a:p>
          <a:p>
            <a:r>
              <a:rPr lang="zh-CN" altLang="en-US" b="1" dirty="0"/>
              <a:t>这种 </a:t>
            </a:r>
            <a:r>
              <a:rPr lang="en-US" altLang="zh-CN" b="1" dirty="0" err="1"/>
              <a:t>Treap</a:t>
            </a:r>
            <a:r>
              <a:rPr lang="en-US" altLang="zh-CN" b="1" dirty="0"/>
              <a:t> </a:t>
            </a:r>
            <a:r>
              <a:rPr lang="zh-CN" altLang="en-US" b="1" dirty="0"/>
              <a:t>常数较大，使用时要小心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52855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有一个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dirty="0"/>
                  <a:t>的网格，里面有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个随机的点是坏的</a:t>
                </a:r>
                <a:endParaRPr lang="en-US" altLang="zh-CN" dirty="0"/>
              </a:p>
              <a:p>
                <a:r>
                  <a:rPr lang="zh-CN" altLang="en-US" dirty="0"/>
                  <a:t>求所有不包含坏点的矩形的个数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38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枚举矩形的下边界</a:t>
                </a:r>
                <a:endParaRPr lang="en-US" altLang="zh-CN" dirty="0"/>
              </a:p>
              <a:p>
                <a:r>
                  <a:rPr lang="zh-CN" altLang="en-US" dirty="0"/>
                  <a:t>对于每一列都只需要考虑往上第一个 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en-US" dirty="0"/>
                  <a:t>用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维护这些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的笛卡尔树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中利用子树信息统计答案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区间最小值等于笛卡尔树上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深度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70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BC4B5A-798C-42BD-B82B-53CD863D82FA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3643990" y="5284251"/>
            <a:ext cx="89134" cy="47585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1899900" y="477174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2502724" y="497891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3909174" y="4575139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3288179" y="4928440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重构式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除了基于分裂和合并的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之外，还有其他的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实现方式</a:t>
                </a:r>
                <a:endParaRPr lang="en-US" altLang="zh-CN" dirty="0"/>
              </a:p>
              <a:p>
                <a:r>
                  <a:rPr lang="zh-CN" altLang="en-US" dirty="0"/>
                  <a:t>有一种神奇的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是这样的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不保存随机权值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每次插入的时候，对于每个经过的点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的概率选择重构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同样可以证明这样的复杂度是正确的</a:t>
                </a:r>
                <a:endParaRPr lang="en-US" altLang="zh-CN" dirty="0"/>
              </a:p>
              <a:p>
                <a:r>
                  <a:rPr lang="zh-CN" altLang="en-US" dirty="0"/>
                  <a:t>相比于替罪羊树，重构式的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不需要选择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，更为方便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归并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平衡树的启发式合并本来是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借助重构式的 </a:t>
                </a:r>
                <a:r>
                  <a:rPr lang="en-US" altLang="zh-CN" dirty="0" err="1"/>
                  <a:t>Treap</a:t>
                </a:r>
                <a:r>
                  <a:rPr lang="zh-CN" altLang="en-US" dirty="0"/>
                  <a:t>，我们可以去掉一个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首先将大小较小的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拆成序列</a:t>
                </a:r>
                <a:endParaRPr lang="en-US" altLang="zh-CN" dirty="0"/>
              </a:p>
              <a:p>
                <a:r>
                  <a:rPr lang="zh-CN" altLang="en-US" dirty="0"/>
                  <a:t>合并的时候，就是将这个序列归并进大的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每个节点传入一个区间，表示将小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的这段区间和大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合并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考虑当前节点和小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区间的值域的交集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在叶子节点直接暴力把小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区间构造成完全平衡</a:t>
                </a:r>
                <a:endParaRPr lang="en-US" altLang="zh-CN" dirty="0"/>
              </a:p>
              <a:p>
                <a:r>
                  <a:rPr lang="zh-CN" altLang="en-US" dirty="0"/>
                  <a:t>对于每个访问到的节点，都用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的概率将其重构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也可以按照不平衡程度重构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5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归并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归并可以在一定程度上代替线段树合并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时间复杂度相同，空间复杂度更小</a:t>
                </a:r>
                <a:endParaRPr lang="en-US" altLang="zh-CN" dirty="0"/>
              </a:p>
              <a:p>
                <a:r>
                  <a:rPr lang="zh-CN" altLang="en-US" dirty="0"/>
                  <a:t>对于一些路径统计问题（统计树上距离不超过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）也可以用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但我并不会证明或证否它的复杂度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3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自底向上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的分裂操作可以很方便地改为自底向上的形式</a:t>
            </a:r>
            <a:endParaRPr lang="en-US" altLang="zh-CN" dirty="0"/>
          </a:p>
          <a:p>
            <a:r>
              <a:rPr lang="zh-CN" altLang="en-US" dirty="0"/>
              <a:t>如果用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来实现 </a:t>
            </a:r>
            <a:r>
              <a:rPr lang="en-US" altLang="zh-CN" dirty="0"/>
              <a:t>LCT</a:t>
            </a:r>
            <a:r>
              <a:rPr lang="zh-CN" altLang="en-US" dirty="0"/>
              <a:t>，并且每个点的大小定义为子树 </a:t>
            </a:r>
            <a:r>
              <a:rPr lang="en-US" altLang="zh-CN" dirty="0"/>
              <a:t>+ </a:t>
            </a:r>
            <a:r>
              <a:rPr lang="zh-CN" altLang="en-US" dirty="0"/>
              <a:t>轻边的大小，那么这里的 </a:t>
            </a:r>
            <a:r>
              <a:rPr lang="en-US" altLang="zh-CN" dirty="0"/>
              <a:t>LCT </a:t>
            </a:r>
            <a:r>
              <a:rPr lang="zh-CN" altLang="en-US" dirty="0"/>
              <a:t>等价于动态的“全局平衡二叉树”</a:t>
            </a:r>
            <a:endParaRPr lang="en-US" altLang="zh-CN" dirty="0"/>
          </a:p>
          <a:p>
            <a:r>
              <a:rPr lang="zh-CN" altLang="en-US" dirty="0"/>
              <a:t>这可以通过</a:t>
            </a:r>
            <a:r>
              <a:rPr lang="en-US" altLang="zh-CN" dirty="0"/>
              <a:t>《</a:t>
            </a:r>
            <a:r>
              <a:rPr lang="zh-CN" altLang="en-US" dirty="0"/>
              <a:t>即时战略</a:t>
            </a:r>
            <a:r>
              <a:rPr lang="en-US" altLang="zh-CN" dirty="0"/>
              <a:t>》</a:t>
            </a:r>
            <a:r>
              <a:rPr lang="zh-CN" altLang="en-US" dirty="0"/>
              <a:t>的 </a:t>
            </a:r>
            <a:r>
              <a:rPr lang="en-US" altLang="zh-CN" dirty="0"/>
              <a:t>Hack </a:t>
            </a:r>
            <a:r>
              <a:rPr lang="zh-CN" altLang="en-US" dirty="0"/>
              <a:t>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12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可持久化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由于基本操作都是自顶向下并且不记录父亲，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可以持久化</a:t>
            </a:r>
            <a:endParaRPr lang="en-US" altLang="zh-CN" dirty="0"/>
          </a:p>
          <a:p>
            <a:r>
              <a:rPr lang="zh-CN" altLang="en-US" dirty="0"/>
              <a:t>由于不记录随机权值，复制多段不会导致权值全部相等而不平衡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02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可持久化：例题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WC2016 </a:t>
                </a:r>
                <a:r>
                  <a:rPr lang="zh-CN" altLang="en-US" dirty="0"/>
                  <a:t>鏖战表达式加强版）</a:t>
                </a:r>
                <a:endParaRPr lang="en-US" altLang="zh-CN" dirty="0"/>
              </a:p>
              <a:p>
                <a:r>
                  <a:rPr lang="zh-CN" altLang="en-US" dirty="0"/>
                  <a:t>维护一个无括号的表达式，有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种有结合律的运算符</a:t>
                </a:r>
                <a:endParaRPr lang="en-US" altLang="zh-CN" dirty="0"/>
              </a:p>
              <a:p>
                <a:r>
                  <a:rPr lang="zh-CN" altLang="en-US" dirty="0"/>
                  <a:t>要求支持所有的序列操作（修改、段删除、段插入、段翻转、段复制）</a:t>
                </a:r>
                <a:endParaRPr lang="en-US" altLang="zh-CN" dirty="0"/>
              </a:p>
              <a:p>
                <a:r>
                  <a:rPr lang="zh-CN" altLang="en-US" dirty="0"/>
                  <a:t>在每次修改后求出表达式的值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08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可持久化：例题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可以这么处理运算符的优先级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首先按照运算符分级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对于同一个运算符，由于结合律，可以任意安排优先级</a:t>
                </a:r>
                <a:endParaRPr lang="en-US" altLang="zh-CN" dirty="0"/>
              </a:p>
              <a:p>
                <a:r>
                  <a:rPr lang="zh-CN" altLang="en-US" dirty="0"/>
                  <a:t>不难想到一种使用树套树的方法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个运算符用一个树套树维护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里面的每个元素都是用第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个运算符连接的优先级更高的算式</a:t>
                </a:r>
                <a:endParaRPr lang="en-US" altLang="zh-CN" dirty="0"/>
              </a:p>
              <a:p>
                <a:r>
                  <a:rPr lang="zh-CN" altLang="en-US" dirty="0"/>
                  <a:t>在这里使用前面的“定义子树大小为子树中表达式的长度和”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可以实现一个全局平衡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1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Treap</a:t>
            </a:r>
            <a:r>
              <a:rPr lang="en-US" altLang="zh-CN" dirty="0"/>
              <a:t> – </a:t>
            </a:r>
            <a:r>
              <a:rPr lang="zh-CN" altLang="en-US" dirty="0"/>
              <a:t>可持久化：例题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在这里使用前面的“定义子树大小为子树中表达式的长度和”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可以实现一个全局平衡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事实上还有更简单的算法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将每一个点的优先级设置成一个二元组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以运算符优先级为第一关键字，随机权值为第二关键字建立 </a:t>
                </a:r>
                <a:r>
                  <a:rPr lang="en-US" altLang="zh-CN" dirty="0" err="1"/>
                  <a:t>Treap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这个算法等价于上述算法并具有相同复杂度</a:t>
                </a:r>
                <a:endParaRPr lang="en-US" altLang="zh-CN" dirty="0"/>
              </a:p>
              <a:p>
                <a:r>
                  <a:rPr lang="zh-CN" altLang="en-US" dirty="0"/>
                  <a:t>由于丧心病狂的卡常数，这些算法（包括出题人的 </a:t>
                </a:r>
                <a:r>
                  <a:rPr lang="en-US" altLang="zh-CN" dirty="0"/>
                  <a:t>std</a:t>
                </a:r>
                <a:r>
                  <a:rPr lang="zh-CN" altLang="en-US" dirty="0"/>
                  <a:t>）都很难通过 </a:t>
                </a:r>
                <a:r>
                  <a:rPr lang="en-US" altLang="zh-CN" dirty="0"/>
                  <a:t>WC2016 </a:t>
                </a:r>
                <a:r>
                  <a:rPr lang="zh-CN" altLang="en-US" dirty="0"/>
                  <a:t>的数据，需要一些特殊优化（见板书）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4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后缀平衡树可以认为是一个动态的后缀数组</a:t>
            </a:r>
            <a:endParaRPr lang="en-US" altLang="zh-CN" dirty="0"/>
          </a:p>
          <a:p>
            <a:r>
              <a:rPr lang="zh-CN" altLang="en-US" dirty="0"/>
              <a:t>要求支持插入新的后缀（即在前面插入字符）或删除后缀</a:t>
            </a:r>
            <a:endParaRPr lang="en-US" altLang="zh-CN" dirty="0"/>
          </a:p>
          <a:p>
            <a:r>
              <a:rPr lang="zh-CN" altLang="en-US" dirty="0"/>
              <a:t>动态维护后缀数组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377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维护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在平衡树上插入的时候，需要比较两个后缀的大小</a:t>
                </a:r>
                <a:endParaRPr lang="en-US" altLang="zh-CN" dirty="0"/>
              </a:p>
              <a:p>
                <a:r>
                  <a:rPr lang="zh-CN" altLang="en-US" dirty="0"/>
                  <a:t>一种比较暴力的算法是直接哈希二分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这种算法的插入是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使用自然溢出还有可能能通过，双哈希基本上没什么希望</a:t>
                </a:r>
                <a:endParaRPr lang="en-US" altLang="zh-CN" dirty="0"/>
              </a:p>
              <a:p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两个后缀如果第一个字符不同，那么比较结束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否则相当于删掉一个字符再比较，那么比较的就是两个已有的后缀</a:t>
                </a:r>
                <a:endParaRPr lang="en-US" altLang="zh-CN" dirty="0"/>
              </a:p>
              <a:p>
                <a:r>
                  <a:rPr lang="zh-CN" altLang="en-US" dirty="0"/>
                  <a:t>使用维护浮点数权值的方法，借助重构平衡树可以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0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882340" y="3714214"/>
            <a:ext cx="694729" cy="72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BC4B5A-798C-42BD-B82B-53CD863D82FA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3643990" y="5284251"/>
            <a:ext cx="89134" cy="47585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673910" y="4437433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8499234" y="446757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316165" y="4437433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3288179" y="4928440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707664" y="3775262"/>
            <a:ext cx="16787" cy="69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652763" cy="72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6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评注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由于支持的是在前面加字符，一般是把串反过来来支持在后面加字符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后缀平衡树是 </a:t>
            </a:r>
            <a:r>
              <a:rPr lang="en-US" altLang="zh-CN" dirty="0"/>
              <a:t>LCT+SAM </a:t>
            </a:r>
            <a:r>
              <a:rPr lang="zh-CN" altLang="en-US" dirty="0"/>
              <a:t>组合的一个有用的替代品</a:t>
            </a:r>
            <a:endParaRPr lang="en-US" altLang="zh-CN" dirty="0"/>
          </a:p>
          <a:p>
            <a:r>
              <a:rPr lang="zh-CN" altLang="en-US" dirty="0"/>
              <a:t>如果是在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树上 </a:t>
            </a:r>
            <a:r>
              <a:rPr lang="en-US" altLang="zh-CN" dirty="0"/>
              <a:t>DFS</a:t>
            </a:r>
            <a:r>
              <a:rPr lang="zh-CN" altLang="en-US" dirty="0"/>
              <a:t>，那么 </a:t>
            </a:r>
            <a:r>
              <a:rPr lang="en-US" altLang="zh-CN" dirty="0"/>
              <a:t>SAM </a:t>
            </a:r>
            <a:r>
              <a:rPr lang="zh-CN" altLang="en-US" dirty="0"/>
              <a:t>的复杂度分析失效，只能用后缀平衡树来做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28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维护一个栈，支持末尾添加删除字符</a:t>
                </a:r>
                <a:endParaRPr lang="en-US" altLang="zh-CN" dirty="0"/>
              </a:p>
              <a:p>
                <a:r>
                  <a:rPr lang="zh-CN" altLang="en-US" dirty="0"/>
                  <a:t>每次询问一个区间中，另一个输入的串的出现次数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0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维护一个栈，支持末尾添加删除字符</a:t>
                </a:r>
                <a:endParaRPr lang="en-US" altLang="zh-CN" dirty="0"/>
              </a:p>
              <a:p>
                <a:r>
                  <a:rPr lang="zh-CN" altLang="en-US" dirty="0"/>
                  <a:t>每次询问一个区间中，另一个输入的串的出现次数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25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如果询问的是整个栈，那么答案就是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这里要询问区间，可以转化为询问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减去询问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使用持久化的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维护这个后缀平衡树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注意这里要持久化，所以不能用重构式维护浮点数权值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基于分裂和合并的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有这样一个性质：需要重构权值（到根的路径情况改变的值）是期望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因此可以暴力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修改这些节点的权值</a:t>
                </a:r>
                <a:endParaRPr lang="en-US" altLang="zh-CN" dirty="0"/>
              </a:p>
              <a:p>
                <a:r>
                  <a:rPr lang="zh-CN" altLang="en-US" dirty="0"/>
                  <a:t>对于询问，如果直接二分也是两个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如果一个询问串较小，直接将其每个后缀插入要询问的平衡树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0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使用持久化的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维护这个后缀平衡树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注意这里要持久化，所以不能用重构式维护浮点数权值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基于分裂和合并的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有这样一个性质：需要重构权值（到根的路径情况改变的值）是期望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因此可以暴力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修改这些节点的权值</a:t>
                </a:r>
                <a:endParaRPr lang="en-US" altLang="zh-CN" dirty="0"/>
              </a:p>
              <a:p>
                <a:r>
                  <a:rPr lang="zh-CN" altLang="en-US" dirty="0"/>
                  <a:t>对于询问，如果直接二分也是两个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如果一个询问串较小，直接将其每个后缀插入要询问的平衡树</a:t>
                </a:r>
                <a:endParaRPr lang="en-US" altLang="zh-CN" dirty="0"/>
              </a:p>
              <a:p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+∑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9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维护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个字符串变量，要求支持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某个字符串末尾加字符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用一个字符串覆盖另一个字符串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有几个子串，可通过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时刻的串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在开头加上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内的字符得到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有几个子串，可通过给出的串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在开头加上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内的字符得到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，强制在线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7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后缀平衡树 </a:t>
            </a:r>
            <a:r>
              <a:rPr lang="en-US" altLang="zh-CN" dirty="0"/>
              <a:t>– </a:t>
            </a:r>
            <a:r>
              <a:rPr lang="zh-CN" altLang="en-US" dirty="0"/>
              <a:t>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对每个串维护一个可持久化的后缀平衡树来应对所有修改，然后用一棵总的平衡树维护所有出现过的后缀的排序</a:t>
                </a:r>
                <a:endParaRPr lang="en-US" altLang="zh-CN" dirty="0"/>
              </a:p>
              <a:p>
                <a:r>
                  <a:rPr lang="zh-CN" altLang="en-US" dirty="0"/>
                  <a:t>对于两个询问，都可以对应为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使用哈希二分计算这个权值即可</a:t>
                </a:r>
                <a:endParaRPr lang="en-US" altLang="zh-CN" dirty="0"/>
              </a:p>
              <a:p>
                <a:r>
                  <a:rPr lang="zh-CN" altLang="en-US" dirty="0"/>
                  <a:t>由于询问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是已知串</a:t>
                </a:r>
                <a:r>
                  <a:rPr lang="zh-CN" altLang="en-US" b="1" dirty="0"/>
                  <a:t>末尾（而非开头）</a:t>
                </a:r>
                <a:r>
                  <a:rPr lang="zh-CN" altLang="en-US" dirty="0"/>
                  <a:t>添加字符，无法使用浮点数权值进行优化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8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60B6BD-2081-4196-999D-AB7E740A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是解决异或类问题（最大、最小异或和）的一个利器</a:t>
            </a:r>
            <a:endParaRPr lang="en-US" altLang="zh-CN" dirty="0"/>
          </a:p>
          <a:p>
            <a:r>
              <a:rPr lang="zh-CN" altLang="en-US" dirty="0"/>
              <a:t>由于可减性，对其进行持久化可以实现区间询问</a:t>
            </a:r>
            <a:endParaRPr lang="en-US" altLang="zh-CN" dirty="0"/>
          </a:p>
          <a:p>
            <a:r>
              <a:rPr lang="zh-CN" altLang="en-US" dirty="0"/>
              <a:t>实现上也很容易</a:t>
            </a:r>
            <a:endParaRPr lang="en-US" altLang="zh-CN" dirty="0"/>
          </a:p>
          <a:p>
            <a:r>
              <a:rPr lang="zh-CN" altLang="en-US" dirty="0"/>
              <a:t>这一块不难理解，因此所有例题题解全部见板书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30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r>
              <a:rPr lang="en-US" altLang="zh-CN" dirty="0"/>
              <a:t> – </a:t>
            </a:r>
            <a:r>
              <a:rPr lang="zh-CN" altLang="en-US" dirty="0"/>
              <a:t>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每次给出一个矩形区域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和一个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最大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33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r>
              <a:rPr lang="en-US" altLang="zh-CN" dirty="0"/>
              <a:t> – </a:t>
            </a:r>
            <a:r>
              <a:rPr lang="zh-CN" altLang="en-US" dirty="0"/>
              <a:t>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给出一棵树，每个点有权值</a:t>
                </a:r>
                <a:endParaRPr lang="en-US" altLang="zh-CN" dirty="0"/>
              </a:p>
              <a:p>
                <a:r>
                  <a:rPr lang="zh-CN" altLang="en-US" dirty="0"/>
                  <a:t>对每个子树，两个人博弈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</a:t>
                </a:r>
                <a:r>
                  <a:rPr lang="zh-CN" altLang="en-US" dirty="0"/>
                  <a:t>先手选出一个节点，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后手选出另一个节点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</a:t>
                </a:r>
                <a:r>
                  <a:rPr lang="zh-CN" altLang="en-US" dirty="0"/>
                  <a:t>希望两个节点权值</a:t>
                </a:r>
                <a:r>
                  <a:rPr lang="zh-Hans" altLang="en-US" dirty="0"/>
                  <a:t>异或</a:t>
                </a:r>
                <a:r>
                  <a:rPr lang="zh-CN" altLang="en-US" dirty="0"/>
                  <a:t>起来最大，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希望它最小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求最后权值与的结果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1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DA3D28-0131-4E1C-8D0C-09E846984D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7673911" y="3714214"/>
            <a:ext cx="903158" cy="69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CA2DEE5-04BF-40E9-B1A3-8AE11A9B9D0A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4241935" y="3890707"/>
            <a:ext cx="331151" cy="47805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C091A1-C62D-4C18-8395-FD6248A7C385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4867849" y="4663527"/>
            <a:ext cx="61083" cy="64529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421CB79-17FF-4D0B-8C8A-6CE6E9C6AA6A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02983" y="3743326"/>
            <a:ext cx="1228813" cy="56439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 </a:t>
            </a:r>
            <a:r>
              <a:rPr lang="en-US" altLang="zh-CN" dirty="0"/>
              <a:t>– </a:t>
            </a:r>
            <a:r>
              <a:rPr lang="zh-CN" altLang="en-US" dirty="0"/>
              <a:t>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每次选择当前的连通块的一个重心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考虑所有过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的信息，然后删去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对每个连通块递归</a:t>
                </a:r>
                <a:endParaRPr lang="en-US" altLang="zh-CN" b="0" dirty="0"/>
              </a:p>
              <a:p>
                <a:r>
                  <a:rPr lang="zh-CN" altLang="en-US" dirty="0"/>
                  <a:t>记录分治过程，得到“点分树”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217192F-D2CB-4E1E-BA64-3832195D6EE5}"/>
              </a:ext>
            </a:extLst>
          </p:cNvPr>
          <p:cNvSpPr/>
          <p:nvPr/>
        </p:nvSpPr>
        <p:spPr>
          <a:xfrm>
            <a:off x="3886124" y="353489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4526BC-7ADA-4B1E-9FF5-38C3D7D0B71B}"/>
              </a:ext>
            </a:extLst>
          </p:cNvPr>
          <p:cNvSpPr/>
          <p:nvPr/>
        </p:nvSpPr>
        <p:spPr>
          <a:xfrm>
            <a:off x="8516021" y="3358403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4630A6-EB82-4F8A-8188-F9E2F761FF60}"/>
              </a:ext>
            </a:extLst>
          </p:cNvPr>
          <p:cNvSpPr/>
          <p:nvPr/>
        </p:nvSpPr>
        <p:spPr>
          <a:xfrm>
            <a:off x="7465481" y="441338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AABCD5-5C30-49D6-9114-CC5B8998921E}"/>
              </a:ext>
            </a:extLst>
          </p:cNvPr>
          <p:cNvSpPr/>
          <p:nvPr/>
        </p:nvSpPr>
        <p:spPr>
          <a:xfrm>
            <a:off x="8099162" y="4467577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84D4C9-CCBF-405E-BC45-EB9C2D79B9E9}"/>
              </a:ext>
            </a:extLst>
          </p:cNvPr>
          <p:cNvSpPr/>
          <p:nvPr/>
        </p:nvSpPr>
        <p:spPr>
          <a:xfrm>
            <a:off x="9460214" y="4473375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08ED92-9727-432D-B27A-E5C3C8746E60}"/>
              </a:ext>
            </a:extLst>
          </p:cNvPr>
          <p:cNvSpPr/>
          <p:nvPr/>
        </p:nvSpPr>
        <p:spPr>
          <a:xfrm>
            <a:off x="8818425" y="4494645"/>
            <a:ext cx="416859" cy="4168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726712-17DC-4340-97C7-88E24B7F21C4}"/>
              </a:ext>
            </a:extLst>
          </p:cNvPr>
          <p:cNvSpPr/>
          <p:nvPr/>
        </p:nvSpPr>
        <p:spPr>
          <a:xfrm>
            <a:off x="3524694" y="5760104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5F20A9-8317-40BE-AD42-86FC72329FEB}"/>
              </a:ext>
            </a:extLst>
          </p:cNvPr>
          <p:cNvSpPr/>
          <p:nvPr/>
        </p:nvSpPr>
        <p:spPr>
          <a:xfrm>
            <a:off x="4512038" y="4307716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14DE5-A6CF-40FC-B248-7861A243E41C}"/>
              </a:ext>
            </a:extLst>
          </p:cNvPr>
          <p:cNvSpPr/>
          <p:nvPr/>
        </p:nvSpPr>
        <p:spPr>
          <a:xfrm>
            <a:off x="4720502" y="5308821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A952E7-2B99-4B8A-AB1A-4B5A8E5BCAA7}"/>
              </a:ext>
            </a:extLst>
          </p:cNvPr>
          <p:cNvSpPr/>
          <p:nvPr/>
        </p:nvSpPr>
        <p:spPr>
          <a:xfrm>
            <a:off x="5470748" y="4246668"/>
            <a:ext cx="416859" cy="41685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165336-272B-46AF-825B-7DC0965E695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307592" y="3775262"/>
            <a:ext cx="416859" cy="69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A711F-9418-4158-8D88-2EBE9140224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8871832" y="3714214"/>
            <a:ext cx="796812" cy="759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C2FE28-8015-432F-A9AC-DFBB67AF81D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724451" y="3775262"/>
            <a:ext cx="302404" cy="71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6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r>
              <a:rPr lang="en-US" altLang="zh-CN" dirty="0"/>
              <a:t> – </a:t>
            </a:r>
            <a:r>
              <a:rPr lang="zh-CN" altLang="en-US" dirty="0"/>
              <a:t>例题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给出一个 </a:t>
                </a:r>
                <a:r>
                  <a:rPr lang="en-US" altLang="zh-CN" dirty="0"/>
                  <a:t>vector </a:t>
                </a:r>
                <a:r>
                  <a:rPr lang="zh-CN" altLang="en-US" dirty="0"/>
                  <a:t>的序列，支持单点 </a:t>
                </a:r>
                <a:r>
                  <a:rPr lang="en-US" altLang="zh-CN" dirty="0" err="1"/>
                  <a:t>push_back</a:t>
                </a:r>
                <a:endParaRPr lang="en-US" altLang="zh-CN" dirty="0"/>
              </a:p>
              <a:p>
                <a:r>
                  <a:rPr lang="zh-CN" altLang="en-US" dirty="0"/>
                  <a:t>每次询问一个区间的 </a:t>
                </a:r>
                <a:r>
                  <a:rPr lang="en-US" altLang="zh-CN" dirty="0"/>
                  <a:t>vector </a:t>
                </a:r>
                <a:r>
                  <a:rPr lang="zh-CN" altLang="en-US" dirty="0"/>
                  <a:t>在最近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次中 </a:t>
                </a:r>
                <a:r>
                  <a:rPr lang="en-US" altLang="zh-CN" dirty="0" err="1"/>
                  <a:t>push_back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的权值和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的最大异或和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1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 </a:t>
            </a:r>
            <a:r>
              <a:rPr lang="en-US" altLang="zh-CN" dirty="0" err="1"/>
              <a:t>Trie</a:t>
            </a:r>
            <a:r>
              <a:rPr lang="en-US" altLang="zh-CN" dirty="0"/>
              <a:t> – </a:t>
            </a:r>
            <a:r>
              <a:rPr lang="zh-CN" altLang="en-US" dirty="0"/>
              <a:t>例题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给出一棵树，每个点有黑色和白色</a:t>
                </a:r>
                <a:endParaRPr lang="en-US" altLang="zh-CN" dirty="0"/>
              </a:p>
              <a:p>
                <a:r>
                  <a:rPr lang="zh-CN" altLang="en-US" dirty="0"/>
                  <a:t>两个人玩游戏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每次选出一个黑点，将它到根的路径全部变白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不能操作算输</a:t>
                </a:r>
                <a:endParaRPr lang="en-US" altLang="zh-CN" dirty="0"/>
              </a:p>
              <a:p>
                <a:r>
                  <a:rPr lang="zh-CN" altLang="en-US" dirty="0"/>
                  <a:t>求出哪些子树是先手必胜的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60B6BD-2081-4196-999D-AB7E740AE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1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046EDA-3053-4130-B6BF-B6AB636A1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02091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6099</Words>
  <Application>Microsoft Office PowerPoint</Application>
  <PresentationFormat>宽屏</PresentationFormat>
  <Paragraphs>752</Paragraphs>
  <Slides>92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Office 主题​​</vt:lpstr>
      <vt:lpstr>数据结构选讲</vt:lpstr>
      <vt:lpstr>数据结构学习提示</vt:lpstr>
      <vt:lpstr>内容预览</vt:lpstr>
      <vt:lpstr>（动态）树分治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点分治 – 构造</vt:lpstr>
      <vt:lpstr>静态点分治</vt:lpstr>
      <vt:lpstr>静态点分治 – 应用</vt:lpstr>
      <vt:lpstr>静态点分治 – 连通块和路径的对应</vt:lpstr>
      <vt:lpstr>静态点分治 – 连通块统计：例题 1</vt:lpstr>
      <vt:lpstr>静态点分治 – 连通块统计：例题 1</vt:lpstr>
      <vt:lpstr>静态点分治 – 连通块统计：例题 2</vt:lpstr>
      <vt:lpstr>静态点分治 – 连通块统计：例题 2</vt:lpstr>
      <vt:lpstr>静态点分治 – 连通块统计：例题 2</vt:lpstr>
      <vt:lpstr>动态点分治</vt:lpstr>
      <vt:lpstr>动态点分治 – 询问和一个点有关的信息</vt:lpstr>
      <vt:lpstr>动态点分治 – 询问和一个点有关的信息</vt:lpstr>
      <vt:lpstr>动态点分治 – 询问和一个点有关的信息</vt:lpstr>
      <vt:lpstr>动态点分治 – 单点信息：例题 1、2、3</vt:lpstr>
      <vt:lpstr>动态点分治 – 单点信息：例题 4</vt:lpstr>
      <vt:lpstr>动态点分治 – 单点信息：例题 4</vt:lpstr>
      <vt:lpstr>动态点分治 – 询问点集整体信息</vt:lpstr>
      <vt:lpstr>动态点分治 – 整体信息：例题</vt:lpstr>
      <vt:lpstr>动态点分治 – 整体信息：例题</vt:lpstr>
      <vt:lpstr>动态点分治 – 寻找关键点</vt:lpstr>
      <vt:lpstr>点分治 – 寻找关键点：例题 1</vt:lpstr>
      <vt:lpstr>点分治 – 寻找关键点：例题 1</vt:lpstr>
      <vt:lpstr>点分治 – 寻找关键点：例题 1</vt:lpstr>
      <vt:lpstr>点分治 – 寻找关键点：例题 1</vt:lpstr>
      <vt:lpstr>点分治 – 寻找关键点：例题 1</vt:lpstr>
      <vt:lpstr>点分治 – 寻找关键点：例题 1</vt:lpstr>
      <vt:lpstr>点分治 – 寻找关键点：例题 1</vt:lpstr>
      <vt:lpstr>点分治 – 寻找关键点：例题 2</vt:lpstr>
      <vt:lpstr>点分治 – 寻找关键点：例题 2</vt:lpstr>
      <vt:lpstr>点分治 – 寻找关键点：例题 2</vt:lpstr>
      <vt:lpstr>点分治 – 寻找关键点：例题 2</vt:lpstr>
      <vt:lpstr>点分治 – 无修改链上询问</vt:lpstr>
      <vt:lpstr>点分治 – 无修改链上询问</vt:lpstr>
      <vt:lpstr>点分治 – 无修改链上询问：应用们</vt:lpstr>
      <vt:lpstr>点分治 – 动态加叶子</vt:lpstr>
      <vt:lpstr>K-D 树</vt:lpstr>
      <vt:lpstr>K-D 树 – 应用</vt:lpstr>
      <vt:lpstr>K-D 树 – 范围计数</vt:lpstr>
      <vt:lpstr>K-D 树 – 范围计数：例题 1</vt:lpstr>
      <vt:lpstr>K-D 树 – 范围计数：例题 1</vt:lpstr>
      <vt:lpstr>K-D 树 – 范围计数：例题 2 </vt:lpstr>
      <vt:lpstr>K-D 树 – 范围计数：例题 2 </vt:lpstr>
      <vt:lpstr>K-D 树 – 范围计数：例题 2 </vt:lpstr>
      <vt:lpstr>K-D 树 – 范围计数：例题 3 </vt:lpstr>
      <vt:lpstr>K-D 树 – 范围计数：例题 3 </vt:lpstr>
      <vt:lpstr>K-D 树 – 更多应用</vt:lpstr>
      <vt:lpstr>Treap</vt:lpstr>
      <vt:lpstr>Treap – 分裂</vt:lpstr>
      <vt:lpstr>Treap – 合并</vt:lpstr>
      <vt:lpstr>Treap – 评注</vt:lpstr>
      <vt:lpstr>Treap – 评注</vt:lpstr>
      <vt:lpstr>Treap – 例题</vt:lpstr>
      <vt:lpstr>Treap – 例题</vt:lpstr>
      <vt:lpstr>Treap – 重构式</vt:lpstr>
      <vt:lpstr>Treap – 归并</vt:lpstr>
      <vt:lpstr>Treap – 归并</vt:lpstr>
      <vt:lpstr>Treap – 自底向上</vt:lpstr>
      <vt:lpstr>Treap – 可持久化</vt:lpstr>
      <vt:lpstr>Treap – 可持久化：例题</vt:lpstr>
      <vt:lpstr>Treap – 可持久化：例题</vt:lpstr>
      <vt:lpstr>Treap – 可持久化：例题</vt:lpstr>
      <vt:lpstr>后缀平衡树</vt:lpstr>
      <vt:lpstr>后缀平衡树 – 维护</vt:lpstr>
      <vt:lpstr>后缀平衡树 – 评注</vt:lpstr>
      <vt:lpstr>后缀平衡树 – 例题 1</vt:lpstr>
      <vt:lpstr>后缀平衡树 – 例题 1</vt:lpstr>
      <vt:lpstr>后缀平衡树 – 例题 1</vt:lpstr>
      <vt:lpstr>后缀平衡树 – 例题 1</vt:lpstr>
      <vt:lpstr>后缀平衡树 – 例题 2</vt:lpstr>
      <vt:lpstr>后缀平衡树 – 例题 2</vt:lpstr>
      <vt:lpstr>二进制 Trie</vt:lpstr>
      <vt:lpstr>二进制 Trie – 例题 1</vt:lpstr>
      <vt:lpstr>二进制 Trie – 例题 2</vt:lpstr>
      <vt:lpstr>二进制 Trie – 例题 3</vt:lpstr>
      <vt:lpstr>二进制 Trie – 例题 4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神奇的数据结构选讲</dc:title>
  <dc:creator>Chen Junkun</dc:creator>
  <cp:lastModifiedBy>Chen Junkun</cp:lastModifiedBy>
  <cp:revision>2</cp:revision>
  <dcterms:created xsi:type="dcterms:W3CDTF">2018-04-29T07:14:25Z</dcterms:created>
  <dcterms:modified xsi:type="dcterms:W3CDTF">2018-04-30T12:05:56Z</dcterms:modified>
</cp:coreProperties>
</file>