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8" r:id="rId3"/>
    <p:sldId id="257" r:id="rId4"/>
    <p:sldId id="259" r:id="rId5"/>
    <p:sldId id="260" r:id="rId6"/>
    <p:sldId id="261" r:id="rId7"/>
    <p:sldId id="262" r:id="rId8"/>
    <p:sldId id="263" r:id="rId9"/>
    <p:sldId id="266" r:id="rId10"/>
    <p:sldId id="267" r:id="rId11"/>
    <p:sldId id="268" r:id="rId12"/>
    <p:sldId id="269" r:id="rId13"/>
    <p:sldId id="270" r:id="rId14"/>
    <p:sldId id="272" r:id="rId15"/>
    <p:sldId id="271" r:id="rId16"/>
    <p:sldId id="273" r:id="rId17"/>
    <p:sldId id="274" r:id="rId18"/>
    <p:sldId id="275" r:id="rId19"/>
    <p:sldId id="276" r:id="rId20"/>
    <p:sldId id="278"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102049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192406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1804245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编辑母版文本样式</a:t>
            </a:r>
          </a:p>
        </p:txBody>
      </p:sp>
      <p:sp>
        <p:nvSpPr>
          <p:cNvPr id="2" name="Date Placeholder 1"/>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288874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3987184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368440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236618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298724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71382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63410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160550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264907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19E6290-8877-4D41-97C2-5C9AAD2BB3B1}" type="datetimeFigureOut">
              <a:rPr lang="zh-CN" altLang="en-US" smtClean="0"/>
              <a:t>2018/5/22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131926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885810" y="6041362"/>
            <a:ext cx="976879" cy="365125"/>
          </a:xfrm>
        </p:spPr>
        <p:txBody>
          <a:bodyPr/>
          <a:lstStyle/>
          <a:p>
            <a:fld id="{019E6290-8877-4D41-97C2-5C9AAD2BB3B1}" type="datetimeFigureOut">
              <a:rPr lang="zh-CN" altLang="en-US" smtClean="0"/>
              <a:t>2018/5/22</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338184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19E6290-8877-4D41-97C2-5C9AAD2BB3B1}" type="datetimeFigureOut">
              <a:rPr lang="zh-CN" altLang="en-US" smtClean="0"/>
              <a:t>2018/5/22</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D418691-6279-4F45-8E96-BA0572347776}" type="slidenum">
              <a:rPr lang="zh-CN" altLang="en-US" smtClean="0"/>
              <a:t>‹#›</a:t>
            </a:fld>
            <a:endParaRPr lang="zh-CN" altLang="en-US"/>
          </a:p>
        </p:txBody>
      </p:sp>
    </p:spTree>
    <p:extLst>
      <p:ext uri="{BB962C8B-B14F-4D97-AF65-F5344CB8AC3E}">
        <p14:creationId xmlns:p14="http://schemas.microsoft.com/office/powerpoint/2010/main" val="851104612"/>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RYOI2018R2</a:t>
            </a:r>
            <a:r>
              <a:rPr lang="zh-CN" altLang="en-US" dirty="0" smtClean="0"/>
              <a:t>题解</a:t>
            </a:r>
            <a:endParaRPr lang="zh-CN" altLang="en-US" dirty="0"/>
          </a:p>
        </p:txBody>
      </p:sp>
      <p:sp>
        <p:nvSpPr>
          <p:cNvPr id="3" name="副标题 2"/>
          <p:cNvSpPr>
            <a:spLocks noGrp="1"/>
          </p:cNvSpPr>
          <p:nvPr>
            <p:ph type="subTitle" idx="1"/>
          </p:nvPr>
        </p:nvSpPr>
        <p:spPr/>
        <p:txBody>
          <a:bodyPr/>
          <a:lstStyle/>
          <a:p>
            <a:r>
              <a:rPr lang="en-US" altLang="zh-CN" dirty="0" smtClean="0"/>
              <a:t>Cmd2001</a:t>
            </a:r>
            <a:endParaRPr lang="zh-CN" altLang="en-US" dirty="0"/>
          </a:p>
        </p:txBody>
      </p:sp>
    </p:spTree>
    <p:extLst>
      <p:ext uri="{BB962C8B-B14F-4D97-AF65-F5344CB8AC3E}">
        <p14:creationId xmlns:p14="http://schemas.microsoft.com/office/powerpoint/2010/main" val="4176386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等等，这么优美的公式为什么要高斯消元呢？</a:t>
                </a:r>
                <a:endParaRPr lang="en-US" altLang="zh-CN" dirty="0" smtClean="0"/>
              </a:p>
              <a:p>
                <a:r>
                  <a:rPr lang="zh-CN" altLang="en-US" dirty="0" smtClean="0"/>
                  <a:t>我们对转移方程进行变形：</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m:t>
                    </m:r>
                  </m:oMath>
                </a14:m>
                <a:endParaRPr lang="en-US" altLang="zh-CN" dirty="0" smtClean="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endParaRPr lang="en-US" altLang="zh-CN" dirty="0" smtClean="0"/>
              </a:p>
              <a:p>
                <a:r>
                  <a:rPr lang="zh-CN" altLang="en-US" dirty="0" smtClean="0"/>
                  <a:t>假设我们已知了</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𝑛</m:t>
                        </m:r>
                        <m:r>
                          <a:rPr lang="en-US" altLang="zh-CN" i="1" dirty="0" smtClean="0">
                            <a:latin typeface="Cambria Math" panose="02040503050406030204" pitchFamily="18" charset="0"/>
                          </a:rPr>
                          <m:t>]</m:t>
                        </m:r>
                        <m:r>
                          <m:rPr>
                            <m:nor/>
                          </m:rPr>
                          <a:rPr lang="zh-CN" altLang="en-US" dirty="0"/>
                          <m:t> </m:t>
                        </m:r>
                      </m:sub>
                    </m:sSub>
                  </m:oMath>
                </a14:m>
                <a:r>
                  <a:rPr lang="zh-CN" altLang="en-US" dirty="0" smtClean="0"/>
                  <a:t>，我们能否用这个公式推出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smtClean="0"/>
                  <a:t>呢？</a:t>
                </a:r>
                <a:endParaRPr lang="en-US" altLang="zh-CN" dirty="0" smtClean="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m:rPr>
                        <m:nor/>
                      </m:rPr>
                      <a:rPr lang="en-US" altLang="zh-CN" dirty="0" smtClean="0"/>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endParaRPr lang="en-US" altLang="zh-CN" dirty="0" smtClean="0"/>
              </a:p>
              <a:p>
                <a:r>
                  <a:rPr lang="zh-CN" altLang="en-US" dirty="0" smtClean="0"/>
                  <a:t>好的，我们又能通过</a:t>
                </a:r>
                <a:r>
                  <a:rPr lang="en-US" altLang="zh-CN" dirty="0" smtClean="0"/>
                  <a:t>4</a:t>
                </a:r>
                <a:r>
                  <a:rPr lang="zh-CN" altLang="en-US" dirty="0" smtClean="0"/>
                  <a:t>个测试点了。</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7776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我们考虑后面的那个</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Σ</m:t>
                    </m:r>
                  </m:oMath>
                </a14:m>
                <a:r>
                  <a:rPr lang="zh-CN" altLang="en-US" dirty="0" smtClean="0"/>
                  <a:t>是不是能优化成一个后缀和啊。</a:t>
                </a:r>
                <a:endParaRPr lang="en-US" altLang="zh-CN" dirty="0" smtClean="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m:rPr>
                        <m:nor/>
                      </m:rPr>
                      <a:rPr lang="en-US" altLang="zh-CN" dirty="0" smtClean="0"/>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endParaRPr lang="en-US" altLang="zh-CN" dirty="0" smtClean="0"/>
              </a:p>
              <a:p>
                <a:r>
                  <a:rPr lang="zh-CN" altLang="en-US" dirty="0" smtClean="0"/>
                  <a:t>我们替换下标</a:t>
                </a:r>
                <a:endParaRPr lang="en-US" altLang="zh-CN" dirty="0" smtClean="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m:rPr>
                        <m:nor/>
                      </m:rPr>
                      <a:rPr lang="en-US" altLang="zh-CN" dirty="0" smtClean="0"/>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endParaRPr lang="en-US" altLang="zh-CN" dirty="0" smtClean="0"/>
              </a:p>
              <a:p>
                <a:r>
                  <a:rPr lang="zh-CN" altLang="en-US" dirty="0" smtClean="0"/>
                  <a:t>我们定义：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𝑓𝑗</m:t>
                        </m:r>
                      </m:e>
                    </m:nary>
                  </m:oMath>
                </a14:m>
                <a:endParaRPr lang="en-US" altLang="zh-CN" dirty="0" smtClean="0"/>
              </a:p>
              <a:p>
                <a:r>
                  <a:rPr lang="zh-CN" altLang="en-US" dirty="0" smtClean="0"/>
                  <a:t>则我们有：</a:t>
                </a:r>
                <a:endParaRPr lang="en-US" altLang="zh-CN" dirty="0" smtClean="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m:rPr>
                        <m:nor/>
                      </m:rPr>
                      <a:rPr lang="en-US" altLang="zh-CN" dirty="0" smtClean="0"/>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endParaRPr lang="en-US" altLang="zh-CN" dirty="0" smtClean="0"/>
              </a:p>
              <a:p>
                <a:r>
                  <a:rPr lang="zh-CN" altLang="en-US" dirty="0" smtClean="0"/>
                  <a:t>这样就可以</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zh-CN" altLang="en-US" dirty="0" smtClean="0"/>
                  <a:t>转移了，又能通过</a:t>
                </a:r>
                <a:r>
                  <a:rPr lang="en-US" altLang="zh-CN" dirty="0"/>
                  <a:t>6</a:t>
                </a:r>
                <a:r>
                  <a:rPr lang="zh-CN" altLang="en-US" dirty="0" smtClean="0"/>
                  <a:t>个测试点。</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9767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smtClean="0"/>
                  <a:t>观察这个转移，我们发现它是线性的，且</a:t>
                </a:r>
                <a14:m>
                  <m:oMath xmlns:m="http://schemas.openxmlformats.org/officeDocument/2006/math">
                    <m:r>
                      <a:rPr lang="en-US" altLang="zh-CN" i="1" dirty="0" smtClean="0">
                        <a:latin typeface="Cambria Math" panose="02040503050406030204" pitchFamily="18" charset="0"/>
                      </a:rPr>
                      <m:t>𝑖</m:t>
                    </m:r>
                  </m:oMath>
                </a14:m>
                <a:r>
                  <a:rPr lang="zh-CN" altLang="en-US" dirty="0" smtClean="0"/>
                  <a:t>的状态只和</a:t>
                </a:r>
                <a14:m>
                  <m:oMath xmlns:m="http://schemas.openxmlformats.org/officeDocument/2006/math">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oMath>
                </a14:m>
                <a:r>
                  <a:rPr lang="zh-CN" altLang="en-US" dirty="0" smtClean="0"/>
                  <a:t>的状态有关。</a:t>
                </a:r>
                <a:endParaRPr lang="en-US" altLang="zh-CN" dirty="0" smtClean="0"/>
              </a:p>
              <a:p>
                <a:r>
                  <a:rPr lang="zh-CN" altLang="en-US" dirty="0" smtClean="0"/>
                  <a:t>我们能否把他写成矩阵呢？</a:t>
                </a:r>
                <a:endParaRPr lang="en-US" altLang="zh-CN" dirty="0" smtClean="0"/>
              </a:p>
              <a:p>
                <a:pPr marL="0" indent="0">
                  <a:buNone/>
                </a:pPr>
                <a:r>
                  <a:rPr lang="it-IT" altLang="zh-CN" dirty="0" smtClean="0">
                    <a:latin typeface="Consolas" panose="020B0609020204030204" pitchFamily="49" charset="0"/>
                  </a:rPr>
                  <a:t>fi+1.k          fi+1.b            si+1.k          si+1.b          1</a:t>
                </a:r>
                <a:endParaRPr lang="en-US" altLang="zh-CN" dirty="0" smtClean="0">
                  <a:latin typeface="Consolas" panose="020B0609020204030204" pitchFamily="49" charset="0"/>
                </a:endParaRPr>
              </a:p>
              <a:p>
                <a:pPr marL="0" indent="0">
                  <a:buNone/>
                </a:pPr>
                <a:r>
                  <a:rPr lang="en-US" altLang="zh-CN" dirty="0" smtClean="0">
                    <a:latin typeface="Consolas" panose="020B0609020204030204" pitchFamily="49" charset="0"/>
                  </a:rPr>
                  <a:t>*</a:t>
                </a:r>
              </a:p>
              <a:p>
                <a:pPr marL="0" indent="0">
                  <a:buNone/>
                </a:pPr>
                <a:r>
                  <a:rPr lang="it-IT" altLang="zh-CN" dirty="0" smtClean="0">
                    <a:latin typeface="Consolas" panose="020B0609020204030204" pitchFamily="49" charset="0"/>
                  </a:rPr>
                  <a:t>ci+1            0                 ci+1            0               0</a:t>
                </a:r>
              </a:p>
              <a:p>
                <a:pPr marL="0" indent="0">
                  <a:buNone/>
                </a:pPr>
                <a:r>
                  <a:rPr lang="it-IT" altLang="zh-CN" dirty="0" smtClean="0">
                    <a:latin typeface="Consolas" panose="020B0609020204030204" pitchFamily="49" charset="0"/>
                  </a:rPr>
                  <a:t>0               ci+1              0               ci+1            0</a:t>
                </a:r>
              </a:p>
              <a:p>
                <a:pPr marL="0" indent="0">
                  <a:buNone/>
                </a:pPr>
                <a:r>
                  <a:rPr lang="it-IT" altLang="zh-CN" dirty="0" smtClean="0">
                    <a:latin typeface="Consolas" panose="020B0609020204030204" pitchFamily="49" charset="0"/>
                  </a:rPr>
                  <a:t>-(ci+1-1)/n-i   0                 -(ci+1-1)/n-i+1 0               0</a:t>
                </a:r>
              </a:p>
              <a:p>
                <a:pPr marL="0" indent="0">
                  <a:buNone/>
                </a:pPr>
                <a:r>
                  <a:rPr lang="it-IT" altLang="zh-CN" dirty="0" smtClean="0">
                    <a:latin typeface="Consolas" panose="020B0609020204030204" pitchFamily="49" charset="0"/>
                  </a:rPr>
                  <a:t>0               -(ci+1-1)/n-i     0               -(ci+1-1)/n-i+1 0</a:t>
                </a:r>
              </a:p>
              <a:p>
                <a:pPr marL="0" indent="0">
                  <a:buNone/>
                </a:pPr>
                <a:r>
                  <a:rPr lang="it-IT" altLang="zh-CN" dirty="0" smtClean="0">
                    <a:latin typeface="Consolas" panose="020B0609020204030204" pitchFamily="49" charset="0"/>
                  </a:rPr>
                  <a:t>0               -ci+1             0               -ci+1           1</a:t>
                </a:r>
              </a:p>
              <a:p>
                <a:pPr marL="0" indent="0">
                  <a:buNone/>
                </a:pPr>
                <a:r>
                  <a:rPr lang="it-IT" altLang="zh-CN" dirty="0" smtClean="0">
                    <a:latin typeface="Consolas" panose="020B0609020204030204" pitchFamily="49" charset="0"/>
                  </a:rPr>
                  <a:t>=</a:t>
                </a:r>
              </a:p>
              <a:p>
                <a:pPr marL="0" indent="0">
                  <a:buNone/>
                </a:pPr>
                <a:r>
                  <a:rPr lang="en-US" altLang="zh-CN" dirty="0" err="1" smtClean="0">
                    <a:latin typeface="Consolas" panose="020B0609020204030204" pitchFamily="49" charset="0"/>
                  </a:rPr>
                  <a:t>fi.k</a:t>
                </a:r>
                <a:r>
                  <a:rPr lang="en-US" altLang="zh-CN" dirty="0" smtClean="0">
                    <a:latin typeface="Consolas" panose="020B0609020204030204" pitchFamily="49" charset="0"/>
                  </a:rPr>
                  <a:t>            </a:t>
                </a:r>
                <a:r>
                  <a:rPr lang="en-US" altLang="zh-CN" dirty="0" err="1" smtClean="0">
                    <a:latin typeface="Consolas" panose="020B0609020204030204" pitchFamily="49" charset="0"/>
                  </a:rPr>
                  <a:t>fi.b</a:t>
                </a:r>
                <a:r>
                  <a:rPr lang="en-US" altLang="zh-CN" dirty="0" smtClean="0">
                    <a:latin typeface="Consolas" panose="020B0609020204030204" pitchFamily="49" charset="0"/>
                  </a:rPr>
                  <a:t>              </a:t>
                </a:r>
                <a:r>
                  <a:rPr lang="en-US" altLang="zh-CN" dirty="0" err="1" smtClean="0">
                    <a:latin typeface="Consolas" panose="020B0609020204030204" pitchFamily="49" charset="0"/>
                  </a:rPr>
                  <a:t>si.k</a:t>
                </a:r>
                <a:r>
                  <a:rPr lang="en-US" altLang="zh-CN" dirty="0" smtClean="0">
                    <a:latin typeface="Consolas" panose="020B0609020204030204" pitchFamily="49" charset="0"/>
                  </a:rPr>
                  <a:t>            </a:t>
                </a:r>
                <a:r>
                  <a:rPr lang="en-US" altLang="zh-CN" dirty="0" err="1" smtClean="0">
                    <a:latin typeface="Consolas" panose="020B0609020204030204" pitchFamily="49" charset="0"/>
                  </a:rPr>
                  <a:t>si.b</a:t>
                </a:r>
                <a:r>
                  <a:rPr lang="en-US" altLang="zh-CN" dirty="0" smtClean="0">
                    <a:latin typeface="Consolas" panose="020B0609020204030204" pitchFamily="49" charset="0"/>
                  </a:rPr>
                  <a:t>            1</a:t>
                </a:r>
              </a:p>
              <a:p>
                <a:pPr marL="0" indent="0">
                  <a:buNone/>
                </a:pPr>
                <a:r>
                  <a:rPr lang="zh-CN" altLang="en-US" dirty="0" smtClean="0">
                    <a:latin typeface="+mn-ea"/>
                  </a:rPr>
                  <a:t>你们就自行脑补我写的这是矩阵就好了，注意所有的</a:t>
                </a:r>
                <a14:m>
                  <m:oMath xmlns:m="http://schemas.openxmlformats.org/officeDocument/2006/math">
                    <m:r>
                      <a:rPr lang="en-US" altLang="zh-CN" i="1" dirty="0" smtClean="0">
                        <a:latin typeface="Cambria Math" panose="02040503050406030204" pitchFamily="18" charset="0"/>
                      </a:rPr>
                      <m:t>𝑐</m:t>
                    </m:r>
                  </m:oMath>
                </a14:m>
                <a:r>
                  <a:rPr lang="zh-CN" altLang="en-US" dirty="0" smtClean="0">
                    <a:latin typeface="+mn-ea"/>
                  </a:rPr>
                  <a:t>都是</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zh-CN" altLang="en-US" i="1" dirty="0">
                        <a:latin typeface="Cambria Math" panose="02040503050406030204" pitchFamily="18" charset="0"/>
                      </a:rPr>
                      <m:t>，</m:t>
                    </m:r>
                  </m:oMath>
                </a14:m>
                <a:r>
                  <a:rPr lang="zh-CN" altLang="en-US" dirty="0" smtClean="0">
                    <a:latin typeface="+mn-ea"/>
                  </a:rPr>
                  <a:t>此外所有的</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oMath>
                </a14:m>
                <a:r>
                  <a:rPr lang="zh-CN" altLang="en-US" dirty="0" smtClean="0">
                    <a:latin typeface="+mn-ea"/>
                  </a:rPr>
                  <a:t>都为最先计算。</a:t>
                </a:r>
                <a:endParaRPr lang="en-US" altLang="zh-CN"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2862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T2Sol</a:t>
            </a:r>
            <a:endParaRPr lang="zh-CN" altLang="en-US" dirty="0"/>
          </a:p>
        </p:txBody>
      </p:sp>
      <p:sp>
        <p:nvSpPr>
          <p:cNvPr id="3" name="内容占位符 2"/>
          <p:cNvSpPr>
            <a:spLocks noGrp="1"/>
          </p:cNvSpPr>
          <p:nvPr>
            <p:ph idx="1"/>
          </p:nvPr>
        </p:nvSpPr>
        <p:spPr/>
        <p:txBody>
          <a:bodyPr/>
          <a:lstStyle/>
          <a:p>
            <a:r>
              <a:rPr lang="zh-CN" altLang="en-US" dirty="0" smtClean="0"/>
              <a:t>如果你用分块维护，可以多通过</a:t>
            </a:r>
            <a:r>
              <a:rPr lang="en-US" altLang="zh-CN" dirty="0" smtClean="0"/>
              <a:t>3</a:t>
            </a:r>
            <a:r>
              <a:rPr lang="zh-CN" altLang="en-US" dirty="0" smtClean="0"/>
              <a:t>个测试点。</a:t>
            </a:r>
            <a:endParaRPr lang="en-US" altLang="zh-CN" dirty="0" smtClean="0"/>
          </a:p>
          <a:p>
            <a:r>
              <a:rPr lang="zh-CN" altLang="en-US" dirty="0" smtClean="0"/>
              <a:t>如果你用线段树维护，就可以</a:t>
            </a:r>
            <a:r>
              <a:rPr lang="en-US" altLang="zh-CN" dirty="0" smtClean="0"/>
              <a:t>AC</a:t>
            </a:r>
            <a:r>
              <a:rPr lang="zh-CN" altLang="en-US" dirty="0" smtClean="0"/>
              <a:t>啦！</a:t>
            </a:r>
            <a:endParaRPr lang="zh-CN" altLang="en-US" dirty="0"/>
          </a:p>
        </p:txBody>
      </p:sp>
    </p:spTree>
    <p:extLst>
      <p:ext uri="{BB962C8B-B14F-4D97-AF65-F5344CB8AC3E}">
        <p14:creationId xmlns:p14="http://schemas.microsoft.com/office/powerpoint/2010/main" val="3696661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数据构造</a:t>
            </a:r>
            <a:endParaRPr lang="zh-CN" altLang="en-US" dirty="0"/>
          </a:p>
        </p:txBody>
      </p:sp>
      <p:sp>
        <p:nvSpPr>
          <p:cNvPr id="3" name="内容占位符 2"/>
          <p:cNvSpPr>
            <a:spLocks noGrp="1"/>
          </p:cNvSpPr>
          <p:nvPr>
            <p:ph idx="1"/>
          </p:nvPr>
        </p:nvSpPr>
        <p:spPr/>
        <p:txBody>
          <a:bodyPr/>
          <a:lstStyle/>
          <a:p>
            <a:r>
              <a:rPr lang="zh-CN" altLang="en-US" dirty="0" smtClean="0"/>
              <a:t>这题数据直接随机就好了吧。</a:t>
            </a:r>
            <a:endParaRPr lang="en-US" altLang="zh-CN" dirty="0" smtClean="0"/>
          </a:p>
          <a:p>
            <a:r>
              <a:rPr lang="zh-CN" altLang="en-US" dirty="0" smtClean="0"/>
              <a:t>对于没有修改的测试点，我们钦定操作是询问即可。</a:t>
            </a:r>
            <a:endParaRPr lang="zh-CN" altLang="en-US" dirty="0"/>
          </a:p>
        </p:txBody>
      </p:sp>
    </p:spTree>
    <p:extLst>
      <p:ext uri="{BB962C8B-B14F-4D97-AF65-F5344CB8AC3E}">
        <p14:creationId xmlns:p14="http://schemas.microsoft.com/office/powerpoint/2010/main" val="1000174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无非就是给你一张图，让你求最小边覆盖</a:t>
                </a:r>
                <a:r>
                  <a:rPr lang="en-US" altLang="zh-CN" dirty="0" smtClean="0"/>
                  <a:t>(</a:t>
                </a:r>
                <a:r>
                  <a:rPr lang="zh-CN" altLang="en-US" dirty="0" smtClean="0"/>
                  <a:t>用最少的边覆盖所有的点</a:t>
                </a:r>
                <a:r>
                  <a:rPr lang="en-US" altLang="zh-CN" dirty="0" smtClean="0"/>
                  <a:t>)</a:t>
                </a:r>
                <a:r>
                  <a:rPr lang="zh-CN" altLang="en-US" smtClean="0"/>
                  <a:t>。</a:t>
                </a:r>
                <a:endParaRPr lang="en-US" altLang="zh-CN" dirty="0" smtClean="0"/>
              </a:p>
              <a:p>
                <a:r>
                  <a:rPr lang="zh-CN" altLang="en-US" dirty="0" smtClean="0"/>
                  <a:t>数据范围点数</a:t>
                </a:r>
                <a14:m>
                  <m:oMath xmlns:m="http://schemas.openxmlformats.org/officeDocument/2006/math">
                    <m:r>
                      <a:rPr lang="en-US" altLang="zh-CN" i="1" dirty="0" smtClean="0">
                        <a:latin typeface="Cambria Math" panose="02040503050406030204" pitchFamily="18" charset="0"/>
                      </a:rPr>
                      <m:t>≤500</m:t>
                    </m:r>
                  </m:oMath>
                </a14:m>
                <a:r>
                  <a:rPr lang="zh-CN" altLang="en-US" dirty="0" smtClean="0"/>
                  <a:t>，边数</a:t>
                </a:r>
                <a14:m>
                  <m:oMath xmlns:m="http://schemas.openxmlformats.org/officeDocument/2006/math">
                    <m:r>
                      <a:rPr lang="en-US" altLang="zh-CN" i="1" dirty="0" smtClean="0">
                        <a:latin typeface="Cambria Math" panose="02040503050406030204" pitchFamily="18" charset="0"/>
                      </a:rPr>
                      <m:t>≤1000</m:t>
                    </m:r>
                  </m:oMath>
                </a14:m>
                <a:r>
                  <a:rPr lang="zh-CN" altLang="en-US" dirty="0" smtClean="0"/>
                  <a:t>。</a:t>
                </a:r>
                <a:endParaRPr lang="en-US" altLang="zh-CN" dirty="0" smtClean="0"/>
              </a:p>
              <a:p>
                <a:r>
                  <a:rPr lang="zh-CN" altLang="en-US" dirty="0" smtClean="0"/>
                  <a:t>时间限制</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𝑠</m:t>
                    </m:r>
                  </m:oMath>
                </a14:m>
                <a:r>
                  <a:rPr lang="zh-CN" altLang="en-US" dirty="0" smtClean="0"/>
                  <a:t>，空间限制</a:t>
                </a:r>
                <a14:m>
                  <m:oMath xmlns:m="http://schemas.openxmlformats.org/officeDocument/2006/math">
                    <m:r>
                      <a:rPr lang="en-US" altLang="zh-CN" i="1" dirty="0" smtClean="0">
                        <a:latin typeface="Cambria Math" panose="02040503050406030204" pitchFamily="18" charset="0"/>
                      </a:rPr>
                      <m:t>128</m:t>
                    </m:r>
                    <m:r>
                      <a:rPr lang="en-US" altLang="zh-CN" i="1" dirty="0" smtClean="0">
                        <a:latin typeface="Cambria Math" panose="02040503050406030204" pitchFamily="18" charset="0"/>
                      </a:rPr>
                      <m:t>𝑀𝐵</m:t>
                    </m:r>
                  </m:oMath>
                </a14:m>
                <a:r>
                  <a:rPr lang="zh-CN" altLang="en-US" dirty="0" smtClean="0"/>
                  <a:t>。</a:t>
                </a:r>
                <a:endParaRPr lang="en-US" altLang="zh-CN" dirty="0" smtClean="0"/>
              </a:p>
              <a:p>
                <a:r>
                  <a:rPr lang="zh-CN" altLang="en-US" dirty="0" smtClean="0"/>
                  <a:t>具体数据范围：</a:t>
                </a:r>
                <a:endParaRPr lang="en-US" altLang="zh-CN" dirty="0" smtClean="0"/>
              </a:p>
              <a:p>
                <a:r>
                  <a:rPr lang="zh-CN" altLang="en-US" dirty="0" smtClean="0"/>
                  <a:t>对于前</a:t>
                </a:r>
                <a14:m>
                  <m:oMath xmlns:m="http://schemas.openxmlformats.org/officeDocument/2006/math">
                    <m:r>
                      <a:rPr lang="en-US" altLang="zh-CN" i="1" dirty="0" smtClean="0">
                        <a:latin typeface="Cambria Math" panose="02040503050406030204" pitchFamily="18" charset="0"/>
                      </a:rPr>
                      <m:t>5%</m:t>
                    </m:r>
                  </m:oMath>
                </a14:m>
                <a:r>
                  <a:rPr lang="zh-CN" altLang="en-US" dirty="0" smtClean="0"/>
                  <a:t>的数据，</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≤5</m:t>
                    </m:r>
                  </m:oMath>
                </a14:m>
                <a:r>
                  <a:rPr lang="zh-CN" altLang="en-US" dirty="0" smtClean="0"/>
                  <a:t>。</a:t>
                </a:r>
              </a:p>
              <a:p>
                <a:r>
                  <a:rPr lang="zh-CN" altLang="en-US" dirty="0" smtClean="0"/>
                  <a:t>对于另外</a:t>
                </a:r>
                <a14:m>
                  <m:oMath xmlns:m="http://schemas.openxmlformats.org/officeDocument/2006/math">
                    <m:r>
                      <a:rPr lang="en-US" altLang="zh-CN" i="1" dirty="0" smtClean="0">
                        <a:latin typeface="Cambria Math" panose="02040503050406030204" pitchFamily="18" charset="0"/>
                      </a:rPr>
                      <m:t>15%</m:t>
                    </m:r>
                  </m:oMath>
                </a14:m>
                <a:r>
                  <a:rPr lang="zh-CN" altLang="en-US" dirty="0" smtClean="0"/>
                  <a:t>的数据，</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≤10</m:t>
                    </m:r>
                  </m:oMath>
                </a14:m>
                <a:r>
                  <a:rPr lang="zh-CN" altLang="en-US" dirty="0" smtClean="0"/>
                  <a:t>。</a:t>
                </a:r>
              </a:p>
              <a:p>
                <a:r>
                  <a:rPr lang="zh-CN" altLang="en-US" dirty="0" smtClean="0"/>
                  <a:t>对于另外</a:t>
                </a:r>
                <a14:m>
                  <m:oMath xmlns:m="http://schemas.openxmlformats.org/officeDocument/2006/math">
                    <m:r>
                      <a:rPr lang="en-US" altLang="zh-CN" i="1" dirty="0" smtClean="0">
                        <a:latin typeface="Cambria Math" panose="02040503050406030204" pitchFamily="18" charset="0"/>
                      </a:rPr>
                      <m:t>20%</m:t>
                    </m:r>
                  </m:oMath>
                </a14:m>
                <a:r>
                  <a:rPr lang="zh-CN" altLang="en-US" dirty="0" smtClean="0"/>
                  <a:t>的数据，</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≤16</m:t>
                    </m:r>
                  </m:oMath>
                </a14:m>
                <a:r>
                  <a:rPr lang="zh-CN" altLang="en-US" dirty="0" smtClean="0"/>
                  <a:t>。</a:t>
                </a:r>
              </a:p>
              <a:p>
                <a:r>
                  <a:rPr lang="zh-CN" altLang="en-US" dirty="0" smtClean="0"/>
                  <a:t>对于另外</a:t>
                </a:r>
                <a14:m>
                  <m:oMath xmlns:m="http://schemas.openxmlformats.org/officeDocument/2006/math">
                    <m:r>
                      <a:rPr lang="en-US" altLang="zh-CN" i="1" dirty="0" smtClean="0">
                        <a:latin typeface="Cambria Math" panose="02040503050406030204" pitchFamily="18" charset="0"/>
                      </a:rPr>
                      <m:t>30%</m:t>
                    </m:r>
                  </m:oMath>
                </a14:m>
                <a:r>
                  <a:rPr lang="zh-CN" altLang="en-US" dirty="0" smtClean="0"/>
                  <a:t>的数据，存在边的两个点奇偶性不同。</a:t>
                </a:r>
              </a:p>
              <a:p>
                <a:r>
                  <a:rPr lang="zh-CN" altLang="en-US" dirty="0" smtClean="0"/>
                  <a:t>对于</a:t>
                </a:r>
                <a14:m>
                  <m:oMath xmlns:m="http://schemas.openxmlformats.org/officeDocument/2006/math">
                    <m:r>
                      <a:rPr lang="en-US" altLang="zh-CN" i="1" dirty="0" smtClean="0">
                        <a:latin typeface="Cambria Math" panose="02040503050406030204" pitchFamily="18" charset="0"/>
                      </a:rPr>
                      <m:t>100%</m:t>
                    </m:r>
                  </m:oMath>
                </a14:m>
                <a:r>
                  <a:rPr lang="zh-CN" altLang="en-US" dirty="0" smtClean="0"/>
                  <a:t>的数据，</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≤500,</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≤1000</m:t>
                    </m:r>
                  </m:oMath>
                </a14:m>
                <a:r>
                  <a:rPr lang="zh-CN" altLang="en-US" dirty="0" smtClean="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530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显然答案就是</a:t>
                </a:r>
                <a:r>
                  <a:rPr lang="en-US" altLang="zh-CN" dirty="0" smtClean="0"/>
                  <a:t>n-</a:t>
                </a:r>
                <a:r>
                  <a:rPr lang="zh-CN" altLang="en-US" dirty="0" smtClean="0"/>
                  <a:t>最大匹配。</a:t>
                </a:r>
                <a:endParaRPr lang="en-US" altLang="zh-CN" dirty="0" smtClean="0"/>
              </a:p>
              <a:p>
                <a:r>
                  <a:rPr lang="zh-CN" altLang="en-US" dirty="0" smtClean="0"/>
                  <a:t>对于</a:t>
                </a:r>
                <a14:m>
                  <m:oMath xmlns:m="http://schemas.openxmlformats.org/officeDocument/2006/math">
                    <m:r>
                      <a:rPr lang="en-US" altLang="zh-CN" i="1" dirty="0" smtClean="0">
                        <a:latin typeface="Cambria Math" panose="02040503050406030204" pitchFamily="18" charset="0"/>
                      </a:rPr>
                      <m:t>5%</m:t>
                    </m:r>
                  </m:oMath>
                </a14:m>
                <a:r>
                  <a:rPr lang="zh-CN" altLang="en-US" dirty="0" smtClean="0"/>
                  <a:t>的数据，我会手玩</a:t>
                </a:r>
                <a:r>
                  <a:rPr lang="en-US" altLang="zh-CN" strike="sngStrike" dirty="0" smtClean="0"/>
                  <a:t>(</a:t>
                </a:r>
                <a:r>
                  <a:rPr lang="zh-CN" altLang="en-US" strike="sngStrike" dirty="0" smtClean="0"/>
                  <a:t>其实输出样例就可获</a:t>
                </a:r>
                <a:r>
                  <a:rPr lang="en-US" altLang="zh-CN" strike="sngStrike" dirty="0" smtClean="0"/>
                  <a:t>5</a:t>
                </a:r>
                <a:r>
                  <a:rPr lang="zh-CN" altLang="en-US" strike="sngStrike" dirty="0" smtClean="0"/>
                  <a:t>分</a:t>
                </a:r>
                <a:r>
                  <a:rPr lang="en-US" altLang="zh-CN" strike="sngStrike" dirty="0" smtClean="0"/>
                  <a:t>)</a:t>
                </a:r>
                <a:r>
                  <a:rPr lang="zh-CN" altLang="en-US" dirty="0" smtClean="0"/>
                  <a:t>！</a:t>
                </a:r>
              </a:p>
              <a:p>
                <a:r>
                  <a:rPr lang="zh-CN" altLang="en-US" dirty="0" smtClean="0"/>
                  <a:t>对于</a:t>
                </a:r>
                <a14:m>
                  <m:oMath xmlns:m="http://schemas.openxmlformats.org/officeDocument/2006/math">
                    <m:r>
                      <a:rPr lang="en-US" altLang="zh-CN" i="1" dirty="0" smtClean="0">
                        <a:latin typeface="Cambria Math" panose="02040503050406030204" pitchFamily="18" charset="0"/>
                      </a:rPr>
                      <m:t>20%</m:t>
                    </m:r>
                  </m:oMath>
                </a14:m>
                <a:r>
                  <a:rPr lang="zh-CN" altLang="en-US" dirty="0" smtClean="0"/>
                  <a:t>的数据，我会枚举方案爆搜！</a:t>
                </a:r>
              </a:p>
              <a:p>
                <a:r>
                  <a:rPr lang="zh-CN" altLang="en-US" dirty="0" smtClean="0"/>
                  <a:t>对于</a:t>
                </a:r>
                <a14:m>
                  <m:oMath xmlns:m="http://schemas.openxmlformats.org/officeDocument/2006/math">
                    <m:r>
                      <a:rPr lang="en-US" altLang="zh-CN" i="1" dirty="0" smtClean="0">
                        <a:latin typeface="Cambria Math" panose="02040503050406030204" pitchFamily="18" charset="0"/>
                      </a:rPr>
                      <m:t>40%</m:t>
                    </m:r>
                  </m:oMath>
                </a14:m>
                <a:r>
                  <a:rPr lang="zh-CN" altLang="en-US" dirty="0" smtClean="0"/>
                  <a:t>的数据，我会状压子集</a:t>
                </a:r>
                <a:r>
                  <a:rPr lang="en-US" altLang="zh-CN" dirty="0" smtClean="0"/>
                  <a:t>DP</a:t>
                </a:r>
                <a:r>
                  <a:rPr lang="zh-CN" altLang="en-US" dirty="0" smtClean="0"/>
                  <a:t>，或者枚举每个点在左边或是右边然后求最大匹配！</a:t>
                </a:r>
              </a:p>
              <a:p>
                <a:r>
                  <a:rPr lang="zh-CN" altLang="en-US" dirty="0" smtClean="0"/>
                  <a:t>对于另外</a:t>
                </a:r>
                <a14:m>
                  <m:oMath xmlns:m="http://schemas.openxmlformats.org/officeDocument/2006/math">
                    <m:r>
                      <a:rPr lang="en-US" altLang="zh-CN" i="1" dirty="0" smtClean="0">
                        <a:latin typeface="Cambria Math" panose="02040503050406030204" pitchFamily="18" charset="0"/>
                      </a:rPr>
                      <m:t>20%</m:t>
                    </m:r>
                  </m:oMath>
                </a14:m>
                <a:r>
                  <a:rPr lang="zh-CN" altLang="en-US" dirty="0" smtClean="0"/>
                  <a:t>的数据，我会二分图最大匹配匈牙利！</a:t>
                </a:r>
                <a:endParaRPr lang="en-US" altLang="zh-CN" dirty="0" smtClean="0"/>
              </a:p>
              <a:p>
                <a:r>
                  <a:rPr lang="zh-CN" altLang="en-US" dirty="0"/>
                  <a:t>正</a:t>
                </a:r>
                <a:r>
                  <a:rPr lang="zh-CN" altLang="en-US" dirty="0" smtClean="0"/>
                  <a:t>解？难道真的写一般图最大匹配的带花树吗？</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569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T3Sol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然而并不用！</a:t>
                </a:r>
                <a:endParaRPr lang="en-US" altLang="zh-CN" dirty="0" smtClean="0"/>
              </a:p>
              <a:p>
                <a:r>
                  <a:rPr lang="zh-CN" altLang="en-US" dirty="0" smtClean="0"/>
                  <a:t>一般图最大匹配是存在一个随机化算法的。</a:t>
                </a:r>
                <a:endParaRPr lang="en-US" altLang="zh-CN" dirty="0" smtClean="0"/>
              </a:p>
              <a:p>
                <a:r>
                  <a:rPr lang="zh-CN" altLang="en-US" dirty="0" smtClean="0"/>
                  <a:t>就是在二分图最大匹配算法的基础上，每次随机排序出边，然后让互相匹配的两个点存储的匹配状态同步。</a:t>
                </a:r>
                <a:endParaRPr lang="en-US" altLang="zh-CN" dirty="0" smtClean="0"/>
              </a:p>
              <a:p>
                <a:r>
                  <a:rPr lang="zh-CN" altLang="en-US" dirty="0" smtClean="0"/>
                  <a:t>它是基于这样一个事实：如果我们有三个点</a:t>
                </a:r>
                <a14:m>
                  <m:oMath xmlns:m="http://schemas.openxmlformats.org/officeDocument/2006/math">
                    <m:r>
                      <a:rPr lang="en-US" altLang="zh-CN" i="1" dirty="0" smtClean="0">
                        <a:latin typeface="Cambria Math" panose="02040503050406030204" pitchFamily="18" charset="0"/>
                      </a:rPr>
                      <m:t>1,2,3</m:t>
                    </m:r>
                  </m:oMath>
                </a14:m>
                <a:r>
                  <a:rPr lang="zh-CN" altLang="en-US" dirty="0" smtClean="0"/>
                  <a:t>，原状态为</a:t>
                </a:r>
                <a14:m>
                  <m:oMath xmlns:m="http://schemas.openxmlformats.org/officeDocument/2006/math">
                    <m:r>
                      <a:rPr lang="en-US" altLang="zh-CN" i="1" dirty="0" smtClean="0">
                        <a:latin typeface="Cambria Math" panose="02040503050406030204" pitchFamily="18" charset="0"/>
                      </a:rPr>
                      <m:t>1,2−3</m:t>
                    </m:r>
                  </m:oMath>
                </a14:m>
                <a:r>
                  <a:rPr lang="zh-CN" altLang="en-US" dirty="0" smtClean="0"/>
                  <a:t>，那么我们把状态改为</a:t>
                </a:r>
                <a14:m>
                  <m:oMath xmlns:m="http://schemas.openxmlformats.org/officeDocument/2006/math">
                    <m:r>
                      <a:rPr lang="en-US" altLang="zh-CN" i="1" dirty="0" smtClean="0">
                        <a:latin typeface="Cambria Math" panose="02040503050406030204" pitchFamily="18" charset="0"/>
                      </a:rPr>
                      <m:t>1−2,3</m:t>
                    </m:r>
                  </m:oMath>
                </a14:m>
                <a:r>
                  <a:rPr lang="zh-CN" altLang="en-US" dirty="0" smtClean="0"/>
                  <a:t>至少不会让答案更劣。</a:t>
                </a:r>
                <a:endParaRPr lang="en-US" altLang="zh-CN" dirty="0" smtClean="0"/>
              </a:p>
              <a:p>
                <a:r>
                  <a:rPr lang="zh-CN" altLang="en-US" dirty="0" smtClean="0"/>
                  <a:t>即使图中这三个点在一个奇环上。</a:t>
                </a:r>
                <a:endParaRPr lang="en-US" altLang="zh-CN" dirty="0" smtClean="0"/>
              </a:p>
              <a:p>
                <a:r>
                  <a:rPr lang="en-US" altLang="zh-CN" dirty="0" smtClean="0"/>
                  <a:t>(</a:t>
                </a:r>
                <a:r>
                  <a:rPr lang="zh-CN" altLang="en-US" dirty="0" smtClean="0"/>
                  <a:t>然而这个算法还是有出错概率的，解决方案就是多跑几遍，反正在</a:t>
                </a:r>
                <a:r>
                  <a:rPr lang="en-US" altLang="zh-CN" dirty="0" smtClean="0"/>
                  <a:t>UOJ</a:t>
                </a:r>
                <a:r>
                  <a:rPr lang="zh-CN" altLang="en-US" dirty="0" smtClean="0"/>
                  <a:t>范围内能获得</a:t>
                </a:r>
                <a:r>
                  <a:rPr lang="en-US" altLang="zh-CN" dirty="0" smtClean="0"/>
                  <a:t>AC)</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4393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数据构造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除了前</a:t>
                </a:r>
                <a:r>
                  <a:rPr lang="en-US" altLang="zh-CN" dirty="0" smtClean="0"/>
                  <a:t>5</a:t>
                </a:r>
                <a:r>
                  <a:rPr lang="zh-CN" altLang="en-US" dirty="0" smtClean="0"/>
                  <a:t>分的测试点和二分图的测试点。</a:t>
                </a:r>
                <a:endParaRPr lang="en-US" altLang="zh-CN" dirty="0" smtClean="0"/>
              </a:p>
              <a:p>
                <a:r>
                  <a:rPr lang="zh-CN" altLang="en-US" dirty="0" smtClean="0"/>
                  <a:t>其余的测试点都是我写了一个二分图匹配匈牙利和正解对拍拍出来的。话说直接随机数据的话，写个匈牙利就差不多能</a:t>
                </a:r>
                <a:r>
                  <a:rPr lang="en-US" altLang="zh-CN" dirty="0" smtClean="0"/>
                  <a:t>AC</a:t>
                </a:r>
                <a:r>
                  <a:rPr lang="zh-CN" altLang="en-US" dirty="0" smtClean="0"/>
                  <a:t>啦。</a:t>
                </a:r>
                <a:endParaRPr lang="en-US" altLang="zh-CN" dirty="0" smtClean="0"/>
              </a:p>
              <a:p>
                <a14:m>
                  <m:oMath xmlns:m="http://schemas.openxmlformats.org/officeDocument/2006/math">
                    <m:r>
                      <a:rPr lang="en-US" altLang="zh-CN" i="1" dirty="0" smtClean="0">
                        <a:latin typeface="Cambria Math" panose="02040503050406030204" pitchFamily="18" charset="0"/>
                      </a:rPr>
                      <m:t>𝑧</m:t>
                    </m:r>
                    <m:r>
                      <a:rPr lang="en-US" altLang="zh-CN" i="1" dirty="0" err="1" smtClean="0">
                        <a:latin typeface="Cambria Math" panose="02040503050406030204" pitchFamily="18" charset="0"/>
                      </a:rPr>
                      <m:t>h𝑦</m:t>
                    </m:r>
                  </m:oMath>
                </a14:m>
                <a:r>
                  <a:rPr lang="zh-CN" altLang="en-US" dirty="0" smtClean="0"/>
                  <a:t>大佬有一个能通过前</a:t>
                </a:r>
                <a:r>
                  <a:rPr lang="en-US" altLang="zh-CN" dirty="0" smtClean="0"/>
                  <a:t>40</a:t>
                </a:r>
                <a:r>
                  <a:rPr lang="zh-CN" altLang="en-US" dirty="0" smtClean="0"/>
                  <a:t>分的骗分网络流，你们可以向他请教一下。</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7808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关于题目的</a:t>
            </a:r>
            <a:r>
              <a:rPr lang="en-US" altLang="zh-CN" dirty="0" smtClean="0"/>
              <a:t>idea</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smtClean="0"/>
                  <a:t>T1</a:t>
                </a:r>
                <a:r>
                  <a:rPr lang="zh-CN" altLang="en-US" dirty="0" smtClean="0"/>
                  <a:t>的</a:t>
                </a:r>
                <a:r>
                  <a:rPr lang="en-US" altLang="zh-CN" dirty="0" smtClean="0"/>
                  <a:t>idea</a:t>
                </a:r>
                <a:r>
                  <a:rPr lang="zh-CN" altLang="en-US" dirty="0" smtClean="0"/>
                  <a:t>主要源于</a:t>
                </a:r>
                <a:r>
                  <a:rPr lang="en-US" altLang="zh-CN" dirty="0" smtClean="0"/>
                  <a:t>51nod</a:t>
                </a:r>
                <a:r>
                  <a:rPr lang="zh-CN" altLang="en-US" dirty="0" smtClean="0"/>
                  <a:t>上某题。</a:t>
                </a:r>
                <a:endParaRPr lang="en-US" altLang="zh-CN" dirty="0" smtClean="0"/>
              </a:p>
              <a:p>
                <a:r>
                  <a:rPr lang="zh-CN" altLang="en-US" dirty="0"/>
                  <a:t>那</a:t>
                </a:r>
                <a:r>
                  <a:rPr lang="zh-CN" altLang="en-US" dirty="0" smtClean="0"/>
                  <a:t>题正解空间</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zh-CN" altLang="en-US" dirty="0" smtClean="0"/>
                  <a:t>，而我一开始却想写替罪羊套</a:t>
                </a:r>
                <a:r>
                  <a:rPr lang="en-US" altLang="zh-CN" dirty="0" smtClean="0"/>
                  <a:t>map</a:t>
                </a:r>
                <a:r>
                  <a:rPr lang="zh-CN" altLang="en-US" dirty="0" smtClean="0"/>
                  <a:t>然后被卡空间</a:t>
                </a:r>
                <a:r>
                  <a:rPr lang="en-US" altLang="zh-CN" dirty="0" smtClean="0"/>
                  <a:t>……</a:t>
                </a:r>
              </a:p>
              <a:p>
                <a:r>
                  <a:rPr lang="zh-CN" altLang="en-US" dirty="0" smtClean="0"/>
                  <a:t>于是我把那题弱化了一下，就有了这道题</a:t>
                </a:r>
                <a:endParaRPr lang="zh-CN" altLang="en-US" dirty="0"/>
              </a:p>
              <a:p>
                <a:r>
                  <a:rPr lang="en-US" altLang="zh-CN" dirty="0" smtClean="0"/>
                  <a:t>T2</a:t>
                </a:r>
                <a:r>
                  <a:rPr lang="zh-CN" altLang="en-US" dirty="0" smtClean="0"/>
                  <a:t>的</a:t>
                </a:r>
                <a:r>
                  <a:rPr lang="en-US" altLang="zh-CN" dirty="0" smtClean="0"/>
                  <a:t>idea</a:t>
                </a:r>
                <a:r>
                  <a:rPr lang="zh-CN" altLang="en-US" dirty="0" smtClean="0"/>
                  <a:t>源于</a:t>
                </a:r>
                <a:r>
                  <a:rPr lang="en-US" altLang="zh-CN" strike="sngStrike" dirty="0" smtClean="0"/>
                  <a:t>《</a:t>
                </a:r>
                <a:r>
                  <a:rPr lang="zh-CN" altLang="en-US" strike="sngStrike" dirty="0" smtClean="0"/>
                  <a:t>君彼女</a:t>
                </a:r>
                <a:r>
                  <a:rPr lang="en-US" altLang="zh-CN" strike="sngStrike" dirty="0" smtClean="0"/>
                  <a:t>》</a:t>
                </a:r>
                <a:r>
                  <a:rPr lang="zh-CN" altLang="en-US" dirty="0" smtClean="0"/>
                  <a:t>的无限循环</a:t>
                </a:r>
                <a:r>
                  <a:rPr lang="en-US" altLang="zh-CN" dirty="0" smtClean="0"/>
                  <a:t>……</a:t>
                </a:r>
              </a:p>
              <a:p>
                <a:r>
                  <a:rPr lang="zh-CN" altLang="en-US" dirty="0" smtClean="0"/>
                  <a:t>不需要解释，懂的自然懂。</a:t>
                </a:r>
                <a:endParaRPr lang="en-US" altLang="zh-CN" dirty="0" smtClean="0"/>
              </a:p>
              <a:p>
                <a:r>
                  <a:rPr lang="zh-CN" altLang="en-US" dirty="0" smtClean="0"/>
                  <a:t>只不过那个东西也没有这题意这么鬼</a:t>
                </a:r>
                <a:r>
                  <a:rPr lang="zh-CN" altLang="en-US" dirty="0" smtClean="0"/>
                  <a:t>畜</a:t>
                </a:r>
                <a:r>
                  <a:rPr lang="en-US" altLang="zh-CN" dirty="0" smtClean="0"/>
                  <a:t>(</a:t>
                </a:r>
                <a:r>
                  <a:rPr lang="zh-CN" altLang="en-US" smtClean="0"/>
                  <a:t>其实这个题是能做到询问任意状态到任意状态的，只不过出给你们就人干事了</a:t>
                </a:r>
                <a:r>
                  <a:rPr lang="en-US" altLang="zh-CN" dirty="0" smtClean="0"/>
                  <a:t>)</a:t>
                </a:r>
                <a:r>
                  <a:rPr lang="zh-CN" altLang="en-US" dirty="0" smtClean="0"/>
                  <a:t>。</a:t>
                </a:r>
                <a:endParaRPr lang="en-US" altLang="zh-CN" dirty="0" smtClean="0"/>
              </a:p>
              <a:p>
                <a:r>
                  <a:rPr lang="en-US" altLang="zh-CN" dirty="0" smtClean="0"/>
                  <a:t>T3</a:t>
                </a:r>
                <a:r>
                  <a:rPr lang="zh-CN" altLang="en-US" dirty="0" smtClean="0"/>
                  <a:t>的</a:t>
                </a:r>
                <a:r>
                  <a:rPr lang="en-US" altLang="zh-CN" dirty="0" smtClean="0"/>
                  <a:t>idea</a:t>
                </a:r>
                <a:r>
                  <a:rPr lang="zh-CN" altLang="en-US" dirty="0" smtClean="0"/>
                  <a:t>源于</a:t>
                </a:r>
                <a:r>
                  <a:rPr lang="en-US" altLang="zh-CN" dirty="0" smtClean="0"/>
                  <a:t>4</a:t>
                </a:r>
                <a:r>
                  <a:rPr lang="zh-CN" altLang="en-US" dirty="0" smtClean="0"/>
                  <a:t>月份我在北京集训的时候学到的一般图最大匹配的科技</a:t>
                </a:r>
                <a:r>
                  <a:rPr lang="en-US" altLang="zh-CN" dirty="0" smtClean="0"/>
                  <a:t>(</a:t>
                </a:r>
                <a:r>
                  <a:rPr lang="zh-CN" altLang="en-US" dirty="0" smtClean="0"/>
                  <a:t>当时还不知道这是早就有的，我们都以为这是那个同学发明的，简直火星救援</a:t>
                </a:r>
                <a:r>
                  <a:rPr lang="en-US" altLang="zh-CN" dirty="0" smtClean="0"/>
                  <a:t>)</a:t>
                </a:r>
                <a:r>
                  <a:rPr lang="zh-CN" altLang="en-US" dirty="0" smtClean="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8213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a:t>
            </a:r>
            <a:r>
              <a:rPr lang="zh-CN" altLang="en-US" dirty="0" smtClean="0"/>
              <a:t>在前面</a:t>
            </a:r>
            <a:endParaRPr lang="zh-CN" altLang="en-US" dirty="0"/>
          </a:p>
        </p:txBody>
      </p:sp>
      <p:sp>
        <p:nvSpPr>
          <p:cNvPr id="3" name="内容占位符 2"/>
          <p:cNvSpPr>
            <a:spLocks noGrp="1"/>
          </p:cNvSpPr>
          <p:nvPr>
            <p:ph idx="1"/>
          </p:nvPr>
        </p:nvSpPr>
        <p:spPr/>
        <p:txBody>
          <a:bodyPr/>
          <a:lstStyle/>
          <a:p>
            <a:r>
              <a:rPr lang="zh-CN" altLang="en-US" dirty="0" smtClean="0"/>
              <a:t>小</a:t>
            </a:r>
            <a:r>
              <a:rPr lang="en-US" altLang="zh-CN" dirty="0" smtClean="0"/>
              <a:t>X</a:t>
            </a:r>
            <a:r>
              <a:rPr lang="zh-CN" altLang="en-US" dirty="0" smtClean="0"/>
              <a:t>是谁？</a:t>
            </a:r>
            <a:r>
              <a:rPr lang="en-US" altLang="zh-CN" dirty="0" smtClean="0"/>
              <a:t>(</a:t>
            </a:r>
            <a:r>
              <a:rPr lang="zh-CN" altLang="en-US" dirty="0" smtClean="0"/>
              <a:t>话说这很重要吗</a:t>
            </a:r>
            <a:r>
              <a:rPr lang="en-US" altLang="zh-CN" dirty="0" smtClean="0"/>
              <a:t>)</a:t>
            </a:r>
            <a:r>
              <a:rPr lang="zh-CN" altLang="en-US" dirty="0" smtClean="0"/>
              <a:t>小</a:t>
            </a:r>
            <a:r>
              <a:rPr lang="en-US" altLang="zh-CN" dirty="0" smtClean="0"/>
              <a:t>X</a:t>
            </a:r>
            <a:r>
              <a:rPr lang="zh-CN" altLang="en-US" dirty="0" smtClean="0"/>
              <a:t>当然就是我啦</a:t>
            </a:r>
            <a:r>
              <a:rPr lang="en-US" altLang="zh-CN" dirty="0" smtClean="0"/>
              <a:t>(</a:t>
            </a:r>
            <a:r>
              <a:rPr lang="zh-CN" altLang="en-US" dirty="0" smtClean="0"/>
              <a:t>其实我并没有那么颓的说</a:t>
            </a:r>
            <a:r>
              <a:rPr lang="en-US" altLang="zh-CN" dirty="0" smtClean="0"/>
              <a:t>)</a:t>
            </a:r>
            <a:r>
              <a:rPr lang="zh-CN" altLang="en-US" dirty="0" smtClean="0"/>
              <a:t>。</a:t>
            </a:r>
            <a:endParaRPr lang="en-US" altLang="zh-CN" dirty="0" smtClean="0"/>
          </a:p>
          <a:p>
            <a:r>
              <a:rPr lang="zh-CN" altLang="en-US" dirty="0" smtClean="0"/>
              <a:t>感觉这次的题</a:t>
            </a:r>
            <a:r>
              <a:rPr lang="zh-CN" altLang="en-US" dirty="0"/>
              <a:t>总体</a:t>
            </a:r>
            <a:r>
              <a:rPr lang="zh-CN" altLang="en-US" dirty="0" smtClean="0"/>
              <a:t>来说还是比较可做的。</a:t>
            </a:r>
            <a:endParaRPr lang="en-US" altLang="zh-CN" dirty="0" smtClean="0"/>
          </a:p>
          <a:p>
            <a:r>
              <a:rPr lang="zh-CN" altLang="en-US" dirty="0" smtClean="0"/>
              <a:t>部分分也给了很多档次，估计能拉开不小的差距呢。</a:t>
            </a:r>
            <a:endParaRPr lang="en-US" altLang="zh-CN" dirty="0" smtClean="0"/>
          </a:p>
          <a:p>
            <a:r>
              <a:rPr lang="zh-CN" altLang="en-US" dirty="0" smtClean="0"/>
              <a:t>不管是</a:t>
            </a:r>
            <a:r>
              <a:rPr lang="en-US" altLang="zh-CN" dirty="0" smtClean="0"/>
              <a:t>AK</a:t>
            </a:r>
            <a:r>
              <a:rPr lang="zh-CN" altLang="en-US" dirty="0" smtClean="0"/>
              <a:t>了还是爆零了，无论如何，开心就好。</a:t>
            </a:r>
            <a:endParaRPr lang="en-US" altLang="zh-CN" dirty="0" smtClean="0"/>
          </a:p>
          <a:p>
            <a:r>
              <a:rPr lang="zh-CN" altLang="en-US" dirty="0" smtClean="0"/>
              <a:t>毒瘤出题人什么的？ 不要闹，才不是啦！</a:t>
            </a:r>
            <a:endParaRPr lang="en-US" altLang="zh-CN" dirty="0" smtClean="0"/>
          </a:p>
          <a:p>
            <a:r>
              <a:rPr lang="zh-CN" altLang="en-US" strike="sngStrike" dirty="0" smtClean="0"/>
              <a:t>话说标题的</a:t>
            </a:r>
            <a:r>
              <a:rPr lang="en-US" altLang="zh-CN" strike="sngStrike" dirty="0" smtClean="0"/>
              <a:t>RYOI</a:t>
            </a:r>
            <a:r>
              <a:rPr lang="zh-CN" altLang="en-US" strike="sngStrike" dirty="0" smtClean="0"/>
              <a:t>是什么意思？才不告诉你们！</a:t>
            </a:r>
            <a:endParaRPr lang="en-US" altLang="zh-CN" strike="sngStrike" dirty="0" smtClean="0"/>
          </a:p>
          <a:p>
            <a:r>
              <a:rPr lang="en-US" altLang="zh-CN" dirty="0" smtClean="0"/>
              <a:t>(</a:t>
            </a:r>
            <a:r>
              <a:rPr lang="zh-CN" altLang="en-US" dirty="0" smtClean="0"/>
              <a:t>其实就是指我家红酱了</a:t>
            </a:r>
            <a:r>
              <a:rPr lang="en-US" altLang="zh-CN" dirty="0" smtClean="0"/>
              <a:t>)</a:t>
            </a:r>
          </a:p>
        </p:txBody>
      </p:sp>
    </p:spTree>
    <p:extLst>
      <p:ext uri="{BB962C8B-B14F-4D97-AF65-F5344CB8AC3E}">
        <p14:creationId xmlns:p14="http://schemas.microsoft.com/office/powerpoint/2010/main" val="1555631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题目总结</a:t>
            </a:r>
            <a:endParaRPr lang="zh-CN" altLang="en-US" dirty="0"/>
          </a:p>
        </p:txBody>
      </p:sp>
      <p:sp>
        <p:nvSpPr>
          <p:cNvPr id="3" name="内容占位符 2"/>
          <p:cNvSpPr>
            <a:spLocks noGrp="1"/>
          </p:cNvSpPr>
          <p:nvPr>
            <p:ph idx="1"/>
          </p:nvPr>
        </p:nvSpPr>
        <p:spPr/>
        <p:txBody>
          <a:bodyPr/>
          <a:lstStyle/>
          <a:p>
            <a:r>
              <a:rPr lang="zh-CN" altLang="en-US" dirty="0" smtClean="0"/>
              <a:t>相当中规中矩的三道题吧。</a:t>
            </a:r>
            <a:endParaRPr lang="en-US" altLang="zh-CN" dirty="0" smtClean="0"/>
          </a:p>
          <a:p>
            <a:r>
              <a:rPr lang="zh-CN" altLang="en-US" dirty="0" smtClean="0"/>
              <a:t>曾有人说过：三流选手凭知识，二流选手比姿势，一流选手拼意识。</a:t>
            </a:r>
            <a:endParaRPr lang="en-US" altLang="zh-CN" dirty="0" smtClean="0"/>
          </a:p>
          <a:p>
            <a:r>
              <a:rPr lang="en-US" altLang="zh-CN" dirty="0" smtClean="0"/>
              <a:t>T1</a:t>
            </a:r>
            <a:r>
              <a:rPr lang="zh-CN" altLang="en-US" dirty="0" smtClean="0"/>
              <a:t>大概就是一道意识题，考察大家计算内存占用的意识和必要的常数优化的意识</a:t>
            </a:r>
            <a:r>
              <a:rPr lang="en-US" altLang="zh-CN" dirty="0" smtClean="0"/>
              <a:t>(</a:t>
            </a:r>
            <a:r>
              <a:rPr lang="zh-CN" altLang="en-US" dirty="0" smtClean="0"/>
              <a:t>相信一定有不算空间</a:t>
            </a:r>
            <a:r>
              <a:rPr lang="en-US" altLang="zh-CN" dirty="0" smtClean="0"/>
              <a:t>MLE</a:t>
            </a:r>
            <a:r>
              <a:rPr lang="zh-CN" altLang="en-US" dirty="0" smtClean="0"/>
              <a:t>的</a:t>
            </a:r>
            <a:r>
              <a:rPr lang="en-US" altLang="zh-CN" dirty="0" smtClean="0"/>
              <a:t>)</a:t>
            </a:r>
            <a:r>
              <a:rPr lang="zh-CN" altLang="en-US" dirty="0" smtClean="0"/>
              <a:t>。</a:t>
            </a:r>
            <a:endParaRPr lang="en-US" altLang="zh-CN" dirty="0" smtClean="0"/>
          </a:p>
          <a:p>
            <a:r>
              <a:rPr lang="en-US" altLang="zh-CN" dirty="0" smtClean="0"/>
              <a:t>T2</a:t>
            </a:r>
            <a:r>
              <a:rPr lang="zh-CN" altLang="en-US" dirty="0" smtClean="0"/>
              <a:t>的话，感觉是姿势题，考察大家思维能力</a:t>
            </a:r>
            <a:r>
              <a:rPr lang="en-US" altLang="zh-CN" dirty="0" smtClean="0"/>
              <a:t>(</a:t>
            </a:r>
            <a:r>
              <a:rPr lang="zh-CN" altLang="en-US" dirty="0" smtClean="0"/>
              <a:t>智商检测题</a:t>
            </a:r>
            <a:r>
              <a:rPr lang="en-US" altLang="zh-CN" dirty="0" smtClean="0"/>
              <a:t>)</a:t>
            </a:r>
            <a:r>
              <a:rPr lang="zh-CN" altLang="en-US" dirty="0" smtClean="0"/>
              <a:t>，并没有多少码量。</a:t>
            </a:r>
            <a:endParaRPr lang="en-US" altLang="zh-CN" dirty="0" smtClean="0"/>
          </a:p>
          <a:p>
            <a:r>
              <a:rPr lang="en-US" altLang="zh-CN" dirty="0" smtClean="0"/>
              <a:t>T3</a:t>
            </a:r>
            <a:r>
              <a:rPr lang="zh-CN" altLang="en-US" dirty="0" smtClean="0"/>
              <a:t>？大概也算是意识题吧，考察大家分</a:t>
            </a:r>
            <a:r>
              <a:rPr lang="en-US" altLang="zh-CN" dirty="0" err="1" smtClean="0"/>
              <a:t>SubTask</a:t>
            </a:r>
            <a:r>
              <a:rPr lang="zh-CN" altLang="en-US" dirty="0" smtClean="0"/>
              <a:t>写暴力或者乱搞骗分的意识</a:t>
            </a:r>
            <a:r>
              <a:rPr lang="en-US" altLang="zh-CN" strike="sngStrike" dirty="0" smtClean="0"/>
              <a:t>(</a:t>
            </a:r>
            <a:r>
              <a:rPr lang="zh-CN" altLang="en-US" strike="sngStrike" dirty="0" smtClean="0"/>
              <a:t>其实我本意是让分</a:t>
            </a:r>
            <a:r>
              <a:rPr lang="en-US" altLang="zh-CN" strike="sngStrike" dirty="0" err="1" smtClean="0"/>
              <a:t>SubTask</a:t>
            </a:r>
            <a:r>
              <a:rPr lang="zh-CN" altLang="en-US" strike="sngStrike" dirty="0" smtClean="0"/>
              <a:t>暴力的和骗分的拿到</a:t>
            </a:r>
            <a:r>
              <a:rPr lang="en-US" altLang="zh-CN" strike="sngStrike" dirty="0" smtClean="0"/>
              <a:t>70</a:t>
            </a:r>
            <a:r>
              <a:rPr lang="zh-CN" altLang="en-US" strike="sngStrike" dirty="0" smtClean="0"/>
              <a:t>，直接无脑二分图的</a:t>
            </a:r>
            <a:r>
              <a:rPr lang="en-US" altLang="zh-CN" strike="sngStrike" dirty="0" smtClean="0"/>
              <a:t>WA</a:t>
            </a:r>
            <a:r>
              <a:rPr lang="zh-CN" altLang="en-US" strike="sngStrike" dirty="0" smtClean="0"/>
              <a:t>一堆点的</a:t>
            </a:r>
            <a:r>
              <a:rPr lang="en-US" altLang="zh-CN" strike="sngStrike" dirty="0" smtClean="0"/>
              <a:t>)</a:t>
            </a:r>
            <a:r>
              <a:rPr lang="zh-CN" altLang="en-US" dirty="0" smtClean="0"/>
              <a:t>。</a:t>
            </a:r>
            <a:r>
              <a:rPr lang="zh-CN" altLang="en-US" strike="sngStrike" dirty="0" smtClean="0"/>
              <a:t>正解的随机化似乎也不难想到吧</a:t>
            </a:r>
            <a:r>
              <a:rPr lang="zh-CN" altLang="en-US" dirty="0" smtClean="0"/>
              <a:t>。</a:t>
            </a:r>
            <a:endParaRPr lang="en-US" altLang="zh-CN" dirty="0" smtClean="0"/>
          </a:p>
          <a:p>
            <a:r>
              <a:rPr lang="zh-CN" altLang="en-US" dirty="0" smtClean="0"/>
              <a:t>最后，祝大家</a:t>
            </a:r>
            <a:r>
              <a:rPr lang="zh-CN" altLang="en-US" dirty="0"/>
              <a:t>玩得</a:t>
            </a:r>
            <a:r>
              <a:rPr lang="zh-CN" altLang="en-US" dirty="0" smtClean="0"/>
              <a:t>开心！</a:t>
            </a:r>
            <a:endParaRPr lang="zh-CN" altLang="en-US" dirty="0"/>
          </a:p>
        </p:txBody>
      </p:sp>
    </p:spTree>
    <p:extLst>
      <p:ext uri="{BB962C8B-B14F-4D97-AF65-F5344CB8AC3E}">
        <p14:creationId xmlns:p14="http://schemas.microsoft.com/office/powerpoint/2010/main" val="116423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国际惯例的</a:t>
            </a:r>
            <a:endParaRPr lang="zh-CN" altLang="en-US" dirty="0"/>
          </a:p>
        </p:txBody>
      </p:sp>
      <p:sp>
        <p:nvSpPr>
          <p:cNvPr id="3" name="内容占位符 2"/>
          <p:cNvSpPr>
            <a:spLocks noGrp="1"/>
          </p:cNvSpPr>
          <p:nvPr>
            <p:ph idx="1"/>
          </p:nvPr>
        </p:nvSpPr>
        <p:spPr>
          <a:xfrm>
            <a:off x="818712" y="1783375"/>
            <a:ext cx="10554574" cy="3636511"/>
          </a:xfrm>
        </p:spPr>
        <p:txBody>
          <a:bodyPr>
            <a:normAutofit/>
          </a:bodyPr>
          <a:lstStyle/>
          <a:p>
            <a:pPr marL="0" indent="0" algn="ctr">
              <a:buNone/>
            </a:pPr>
            <a:r>
              <a:rPr lang="zh-CN" altLang="en-US" sz="7200" i="1" dirty="0" smtClean="0"/>
              <a:t>谢谢大家</a:t>
            </a:r>
            <a:endParaRPr lang="zh-CN" altLang="en-US" sz="7200" i="1" dirty="0"/>
          </a:p>
        </p:txBody>
      </p:sp>
    </p:spTree>
    <p:extLst>
      <p:ext uri="{BB962C8B-B14F-4D97-AF65-F5344CB8AC3E}">
        <p14:creationId xmlns:p14="http://schemas.microsoft.com/office/powerpoint/2010/main" val="3854413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题意就是给你一个序列，问你区间内某个值出现次数，强制在线。</a:t>
                </a:r>
                <a:endParaRPr lang="en-US" altLang="zh-CN" dirty="0" smtClean="0"/>
              </a:p>
              <a:p>
                <a:r>
                  <a:rPr lang="zh-CN" altLang="en-US" dirty="0" smtClean="0"/>
                  <a:t>序列长度</a:t>
                </a:r>
                <a14:m>
                  <m:oMath xmlns:m="http://schemas.openxmlformats.org/officeDocument/2006/math">
                    <m:r>
                      <a:rPr lang="en-US" altLang="zh-CN" i="1" dirty="0" smtClean="0">
                        <a:latin typeface="Cambria Math" panose="02040503050406030204" pitchFamily="18" charset="0"/>
                      </a:rPr>
                      <m:t>≤7</m:t>
                    </m:r>
                    <m:r>
                      <a:rPr lang="en-US" altLang="zh-CN" i="1" dirty="0" smtClean="0">
                        <a:latin typeface="Cambria Math" panose="02040503050406030204" pitchFamily="18" charset="0"/>
                      </a:rPr>
                      <m:t>𝑒</m:t>
                    </m:r>
                    <m:r>
                      <a:rPr lang="en-US" altLang="zh-CN" b="0" i="1" dirty="0" smtClean="0">
                        <a:latin typeface="Cambria Math" panose="02040503050406030204" pitchFamily="18" charset="0"/>
                      </a:rPr>
                      <m:t>5</m:t>
                    </m:r>
                  </m:oMath>
                </a14:m>
                <a:r>
                  <a:rPr lang="zh-CN" altLang="en-US" dirty="0" smtClean="0"/>
                  <a:t>，询问次数</a:t>
                </a:r>
                <a14:m>
                  <m:oMath xmlns:m="http://schemas.openxmlformats.org/officeDocument/2006/math">
                    <m:r>
                      <a:rPr lang="en-US" altLang="zh-CN" i="1" dirty="0" smtClean="0">
                        <a:latin typeface="Cambria Math" panose="02040503050406030204" pitchFamily="18" charset="0"/>
                      </a:rPr>
                      <m:t>≤7</m:t>
                    </m:r>
                    <m:r>
                      <a:rPr lang="en-US" altLang="zh-CN" i="1" dirty="0" smtClean="0">
                        <a:latin typeface="Cambria Math" panose="02040503050406030204" pitchFamily="18" charset="0"/>
                      </a:rPr>
                      <m:t>𝑒</m:t>
                    </m:r>
                    <m:r>
                      <a:rPr lang="en-US" altLang="zh-CN" b="0" i="1" dirty="0" smtClean="0">
                        <a:latin typeface="Cambria Math" panose="02040503050406030204" pitchFamily="18" charset="0"/>
                      </a:rPr>
                      <m:t>5</m:t>
                    </m:r>
                  </m:oMath>
                </a14:m>
                <a:r>
                  <a:rPr lang="zh-CN" altLang="en-US" dirty="0" smtClean="0"/>
                  <a:t>。</a:t>
                </a:r>
                <a:endParaRPr lang="en-US" altLang="zh-CN" dirty="0" smtClean="0"/>
              </a:p>
              <a:p>
                <a:r>
                  <a:rPr lang="zh-CN" altLang="en-US" dirty="0" smtClean="0"/>
                  <a:t>时间限制</a:t>
                </a:r>
                <a14:m>
                  <m:oMath xmlns:m="http://schemas.openxmlformats.org/officeDocument/2006/math">
                    <m:r>
                      <a:rPr lang="en-US" altLang="zh-CN" i="1" dirty="0" smtClean="0">
                        <a:latin typeface="Cambria Math" panose="02040503050406030204" pitchFamily="18" charset="0"/>
                      </a:rPr>
                      <m:t>3</m:t>
                    </m:r>
                    <m:r>
                      <a:rPr lang="en-US" altLang="zh-CN" i="1" dirty="0" smtClean="0">
                        <a:latin typeface="Cambria Math" panose="02040503050406030204" pitchFamily="18" charset="0"/>
                      </a:rPr>
                      <m:t>𝑠</m:t>
                    </m:r>
                  </m:oMath>
                </a14:m>
                <a:r>
                  <a:rPr lang="zh-CN" altLang="en-US" dirty="0" smtClean="0"/>
                  <a:t>，内存限制</a:t>
                </a:r>
                <a14:m>
                  <m:oMath xmlns:m="http://schemas.openxmlformats.org/officeDocument/2006/math">
                    <m:r>
                      <a:rPr lang="en-US" altLang="zh-CN" i="1" dirty="0" smtClean="0">
                        <a:latin typeface="Cambria Math" panose="02040503050406030204" pitchFamily="18" charset="0"/>
                      </a:rPr>
                      <m:t>40</m:t>
                    </m:r>
                    <m:r>
                      <a:rPr lang="en-US" altLang="zh-CN" i="1" dirty="0" smtClean="0">
                        <a:latin typeface="Cambria Math" panose="02040503050406030204" pitchFamily="18" charset="0"/>
                      </a:rPr>
                      <m:t>𝑀𝐵</m:t>
                    </m:r>
                  </m:oMath>
                </a14:m>
                <a:r>
                  <a:rPr lang="zh-CN" altLang="en-US" dirty="0" smtClean="0"/>
                  <a:t>。</a:t>
                </a:r>
                <a:endParaRPr lang="en-US" altLang="zh-CN" dirty="0" smtClean="0"/>
              </a:p>
              <a:p>
                <a:r>
                  <a:rPr lang="zh-CN" altLang="en-US" dirty="0" smtClean="0"/>
                  <a:t>具体数据范围：</a:t>
                </a:r>
                <a:endParaRPr lang="en-US" altLang="zh-CN" dirty="0" smtClean="0"/>
              </a:p>
              <a:p>
                <a:r>
                  <a:rPr lang="zh-CN" altLang="en-US" dirty="0" smtClean="0"/>
                  <a:t>对于</a:t>
                </a:r>
                <a14:m>
                  <m:oMath xmlns:m="http://schemas.openxmlformats.org/officeDocument/2006/math">
                    <m:r>
                      <a:rPr lang="en-US" altLang="zh-CN" i="1" dirty="0" smtClean="0">
                        <a:latin typeface="Cambria Math" panose="02040503050406030204" pitchFamily="18" charset="0"/>
                      </a:rPr>
                      <m:t>20%</m:t>
                    </m:r>
                  </m:oMath>
                </a14:m>
                <a:r>
                  <a:rPr lang="zh-CN" altLang="en-US" dirty="0" smtClean="0"/>
                  <a:t>的数据，</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≤5′000</m:t>
                    </m:r>
                  </m:oMath>
                </a14:m>
                <a:r>
                  <a:rPr lang="zh-CN" altLang="en-US" dirty="0" smtClean="0"/>
                  <a:t>，</a:t>
                </a:r>
              </a:p>
              <a:p>
                <a:r>
                  <a:rPr lang="zh-CN" altLang="en-US" dirty="0" smtClean="0"/>
                  <a:t>对于</a:t>
                </a:r>
                <a14:m>
                  <m:oMath xmlns:m="http://schemas.openxmlformats.org/officeDocument/2006/math">
                    <m:r>
                      <a:rPr lang="en-US" altLang="zh-CN" i="1" dirty="0" smtClean="0">
                        <a:latin typeface="Cambria Math" panose="02040503050406030204" pitchFamily="18" charset="0"/>
                      </a:rPr>
                      <m:t>40%</m:t>
                    </m:r>
                  </m:oMath>
                </a14:m>
                <a:r>
                  <a:rPr lang="zh-CN" altLang="en-US" dirty="0" smtClean="0"/>
                  <a:t>的数据，</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≤50′000</m:t>
                    </m:r>
                  </m:oMath>
                </a14:m>
                <a:r>
                  <a:rPr lang="zh-CN" altLang="en-US" dirty="0" smtClean="0"/>
                  <a:t>，</a:t>
                </a:r>
              </a:p>
              <a:p>
                <a:r>
                  <a:rPr lang="zh-CN" altLang="en-US" dirty="0" smtClean="0"/>
                  <a:t>对于</a:t>
                </a:r>
                <a14:m>
                  <m:oMath xmlns:m="http://schemas.openxmlformats.org/officeDocument/2006/math">
                    <m:r>
                      <a:rPr lang="en-US" altLang="zh-CN" i="1" dirty="0" smtClean="0">
                        <a:latin typeface="Cambria Math" panose="02040503050406030204" pitchFamily="18" charset="0"/>
                      </a:rPr>
                      <m:t>70%</m:t>
                    </m:r>
                  </m:oMath>
                </a14:m>
                <a:r>
                  <a:rPr lang="zh-CN" altLang="en-US" dirty="0" smtClean="0"/>
                  <a:t>的数据，</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≤500′000</m:t>
                    </m:r>
                  </m:oMath>
                </a14:m>
                <a:r>
                  <a:rPr lang="zh-CN" altLang="en-US" dirty="0" smtClean="0"/>
                  <a:t>，</a:t>
                </a:r>
              </a:p>
              <a:p>
                <a:r>
                  <a:rPr lang="zh-CN" altLang="en-US" dirty="0" smtClean="0"/>
                  <a:t>对于</a:t>
                </a:r>
                <a14:m>
                  <m:oMath xmlns:m="http://schemas.openxmlformats.org/officeDocument/2006/math">
                    <m:r>
                      <a:rPr lang="en-US" altLang="zh-CN" i="1" dirty="0" smtClean="0">
                        <a:latin typeface="Cambria Math" panose="02040503050406030204" pitchFamily="18" charset="0"/>
                      </a:rPr>
                      <m:t>100%</m:t>
                    </m:r>
                  </m:oMath>
                </a14:m>
                <a:r>
                  <a:rPr lang="zh-CN" altLang="en-US" dirty="0" smtClean="0"/>
                  <a:t>的数据，</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≤7′00′000</m:t>
                    </m:r>
                  </m:oMath>
                </a14:m>
                <a:r>
                  <a:rPr lang="zh-CN" altLang="en-US" dirty="0" smtClean="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260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T1Sol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对于</a:t>
                </a:r>
                <a14:m>
                  <m:oMath xmlns:m="http://schemas.openxmlformats.org/officeDocument/2006/math">
                    <m:r>
                      <a:rPr lang="en-US" altLang="zh-CN" i="1" dirty="0" smtClean="0">
                        <a:latin typeface="Cambria Math" panose="02040503050406030204" pitchFamily="18" charset="0"/>
                      </a:rPr>
                      <m:t>20%</m:t>
                    </m:r>
                  </m:oMath>
                </a14:m>
                <a:r>
                  <a:rPr lang="zh-CN" altLang="en-US" dirty="0" smtClean="0"/>
                  <a:t>的数据，我会</a:t>
                </a:r>
                <a14:m>
                  <m:oMath xmlns:m="http://schemas.openxmlformats.org/officeDocument/2006/math">
                    <m:r>
                      <m:rPr>
                        <m:sty m:val="p"/>
                      </m:rPr>
                      <a:rPr lang="en-US" altLang="zh-CN" b="0" i="0" dirty="0" smtClean="0">
                        <a:latin typeface="Cambria Math" panose="02040503050406030204" pitchFamily="18" charset="0"/>
                      </a:rPr>
                      <m:t>O</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b="0" i="1" dirty="0" smtClean="0">
                        <a:latin typeface="Cambria Math" panose="02040503050406030204" pitchFamily="18" charset="0"/>
                      </a:rPr>
                      <m:t>)</m:t>
                    </m:r>
                  </m:oMath>
                </a14:m>
                <a:r>
                  <a:rPr lang="zh-CN" altLang="en-US" dirty="0" smtClean="0"/>
                  <a:t>暴力！</a:t>
                </a:r>
              </a:p>
              <a:p>
                <a:r>
                  <a:rPr lang="zh-CN" altLang="en-US" dirty="0" smtClean="0"/>
                  <a:t>对于</a:t>
                </a:r>
                <a14:m>
                  <m:oMath xmlns:m="http://schemas.openxmlformats.org/officeDocument/2006/math">
                    <m:r>
                      <a:rPr lang="en-US" altLang="zh-CN" i="1" dirty="0" smtClean="0">
                        <a:latin typeface="Cambria Math" panose="02040503050406030204" pitchFamily="18" charset="0"/>
                      </a:rPr>
                      <m:t>40%</m:t>
                    </m:r>
                  </m:oMath>
                </a14:m>
                <a:r>
                  <a:rPr lang="zh-CN" altLang="en-US" dirty="0" smtClean="0"/>
                  <a:t>的数据，我会树状数组套</a:t>
                </a:r>
                <a:r>
                  <a:rPr lang="en-US" altLang="zh-CN" dirty="0" smtClean="0"/>
                  <a:t>map</a:t>
                </a:r>
                <a:r>
                  <a:rPr lang="zh-CN" altLang="en-US" dirty="0" smtClean="0"/>
                  <a:t>。</a:t>
                </a:r>
                <a:endParaRPr lang="en-US" altLang="zh-CN" dirty="0" smtClean="0"/>
              </a:p>
              <a:p>
                <a:r>
                  <a:rPr lang="zh-CN" altLang="en-US" dirty="0" smtClean="0"/>
                  <a:t>好，想到树状数组套</a:t>
                </a:r>
                <a:r>
                  <a:rPr lang="en-US" altLang="zh-CN" dirty="0" smtClean="0"/>
                  <a:t>map</a:t>
                </a:r>
                <a:r>
                  <a:rPr lang="zh-CN" altLang="en-US" dirty="0" smtClean="0"/>
                  <a:t>的，这题可以</a:t>
                </a:r>
                <a:r>
                  <a:rPr lang="en-US" altLang="zh-CN" dirty="0" smtClean="0"/>
                  <a:t>GG</a:t>
                </a:r>
                <a:r>
                  <a:rPr lang="zh-CN" altLang="en-US" dirty="0" smtClean="0"/>
                  <a:t>了。因为你接下来会想写树套树，发现内存怎么也卡不过</a:t>
                </a:r>
                <a:r>
                  <a:rPr lang="en-US" altLang="zh-CN" dirty="0" smtClean="0"/>
                  <a:t>……</a:t>
                </a:r>
              </a:p>
              <a:p>
                <a:r>
                  <a:rPr lang="zh-CN" altLang="en-US" dirty="0" smtClean="0"/>
                  <a:t>不过我们不妨把树套树内外层反转一下，反正颜色这一维度也不会查询区间是吧。</a:t>
                </a:r>
                <a:endParaRPr lang="en-US" altLang="zh-CN" dirty="0" smtClean="0"/>
              </a:p>
              <a:p>
                <a:r>
                  <a:rPr lang="zh-CN" altLang="en-US" dirty="0" smtClean="0"/>
                  <a:t>于是我们可以用</a:t>
                </a:r>
                <a:r>
                  <a:rPr lang="en-US" altLang="zh-CN" dirty="0" smtClean="0"/>
                  <a:t>map</a:t>
                </a:r>
                <a:r>
                  <a:rPr lang="zh-CN" altLang="en-US" dirty="0" smtClean="0"/>
                  <a:t>离散化颜色，对每个颜色开一棵动态开点线段树维护为这个颜色的点的出现位置。插入删除为</a:t>
                </a:r>
                <a14:m>
                  <m:oMath xmlns:m="http://schemas.openxmlformats.org/officeDocument/2006/math">
                    <m:r>
                      <a:rPr lang="en-US" altLang="zh-CN" i="1" dirty="0" smtClean="0">
                        <a:latin typeface="Cambria Math" panose="02040503050406030204" pitchFamily="18" charset="0"/>
                      </a:rPr>
                      <m:t>+1/−1</m:t>
                    </m:r>
                  </m:oMath>
                </a14:m>
                <a:r>
                  <a:rPr lang="zh-CN" altLang="en-US" dirty="0" smtClean="0"/>
                  <a:t>。</a:t>
                </a:r>
                <a:endParaRPr lang="en-US" altLang="zh-CN" dirty="0" smtClean="0"/>
              </a:p>
              <a:p>
                <a:r>
                  <a:rPr lang="zh-CN" altLang="en-US" dirty="0" smtClean="0"/>
                  <a:t>然而由于我卡了内存。这种做法仍然只有</a:t>
                </a:r>
                <a:r>
                  <a:rPr lang="en-US" altLang="zh-CN" dirty="0" smtClean="0"/>
                  <a:t>40</a:t>
                </a:r>
                <a:r>
                  <a:rPr lang="zh-CN" altLang="en-US" dirty="0" smtClean="0"/>
                  <a:t>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30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T1Sol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考虑线段树肯定是不行了，我们能怎么办？写平衡树！</a:t>
                </a:r>
                <a:endParaRPr lang="en-US" altLang="zh-CN" dirty="0" smtClean="0"/>
              </a:p>
              <a:p>
                <a:r>
                  <a:rPr lang="zh-CN" altLang="en-US" dirty="0" smtClean="0"/>
                  <a:t>于是我们就得到了</a:t>
                </a:r>
                <a:r>
                  <a:rPr lang="en-US" altLang="zh-CN" dirty="0" smtClean="0"/>
                  <a:t>70</a:t>
                </a:r>
                <a:r>
                  <a:rPr lang="zh-CN" altLang="en-US" dirty="0" smtClean="0"/>
                  <a:t>分做法：对每个颜色开一棵平衡树，在对应位置插入删除。</a:t>
                </a:r>
                <a:endParaRPr lang="en-US" altLang="zh-CN" dirty="0" smtClean="0"/>
              </a:p>
              <a:p>
                <a:r>
                  <a:rPr lang="zh-CN" altLang="en-US" dirty="0" smtClean="0"/>
                  <a:t>时间复杂度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𝑛𝑙𝑜𝑔𝑛</m:t>
                    </m:r>
                    <m:r>
                      <a:rPr lang="en-US" altLang="zh-CN" i="1" dirty="0" smtClean="0">
                        <a:latin typeface="Cambria Math" panose="02040503050406030204" pitchFamily="18" charset="0"/>
                      </a:rPr>
                      <m:t>)</m:t>
                    </m:r>
                  </m:oMath>
                </a14:m>
                <a:r>
                  <a:rPr lang="zh-CN" altLang="en-US" dirty="0" smtClean="0"/>
                  <a:t>，空间复杂度</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zh-CN" altLang="en-US" dirty="0" smtClean="0"/>
                  <a:t>。</a:t>
                </a:r>
                <a:endParaRPr lang="en-US" altLang="zh-CN" dirty="0" smtClean="0"/>
              </a:p>
              <a:p>
                <a:r>
                  <a:rPr lang="zh-CN" altLang="en-US" dirty="0" smtClean="0"/>
                  <a:t>正解是啥？</a:t>
                </a:r>
                <a:endParaRPr lang="en-US" altLang="zh-CN" dirty="0" smtClean="0"/>
              </a:p>
              <a:p>
                <a:r>
                  <a:rPr lang="zh-CN" altLang="en-US" dirty="0" smtClean="0"/>
                  <a:t>上面的就是正解了，但是需要卡常！</a:t>
                </a:r>
                <a:endParaRPr lang="en-US" altLang="zh-CN" dirty="0" smtClean="0"/>
              </a:p>
              <a:p>
                <a:r>
                  <a:rPr lang="zh-CN" altLang="en-US" dirty="0"/>
                  <a:t>标</a:t>
                </a:r>
                <a:r>
                  <a:rPr lang="zh-CN" altLang="en-US" dirty="0" smtClean="0"/>
                  <a:t>程使用的是「非旋转</a:t>
                </a:r>
                <a:r>
                  <a:rPr lang="en-US" altLang="zh-CN" dirty="0" err="1" smtClean="0"/>
                  <a:t>treap</a:t>
                </a:r>
                <a:r>
                  <a:rPr lang="zh-CN" altLang="en-US" dirty="0" smtClean="0"/>
                  <a:t>」和「</a:t>
                </a:r>
                <a:r>
                  <a:rPr lang="en-US" altLang="zh-CN" dirty="0" err="1" smtClean="0"/>
                  <a:t>fread</a:t>
                </a:r>
                <a:r>
                  <a:rPr lang="zh-CN" altLang="en-US" dirty="0" smtClean="0"/>
                  <a:t>读入优化」。</a:t>
                </a:r>
                <a:endParaRPr lang="en-US" altLang="zh-CN" dirty="0" smtClean="0"/>
              </a:p>
              <a:p>
                <a:r>
                  <a:rPr lang="zh-CN" altLang="en-US" dirty="0" smtClean="0"/>
                  <a:t>注意这题平衡树一定要写</a:t>
                </a:r>
                <a:r>
                  <a:rPr lang="en-US" altLang="zh-CN" dirty="0" smtClean="0"/>
                  <a:t>GC</a:t>
                </a:r>
                <a:r>
                  <a:rPr lang="zh-CN" altLang="en-US" dirty="0" smtClean="0"/>
                  <a:t>，否则空间会被卡到</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𝑛</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𝑚</m:t>
                    </m:r>
                    <m:r>
                      <a:rPr lang="en-US" altLang="zh-CN" i="1" dirty="0" smtClean="0">
                        <a:latin typeface="Cambria Math" panose="02040503050406030204" pitchFamily="18" charset="0"/>
                      </a:rPr>
                      <m:t>)</m:t>
                    </m:r>
                  </m:oMath>
                </a14:m>
                <a:r>
                  <a:rPr lang="zh-CN" altLang="en-US" dirty="0" smtClean="0"/>
                  <a:t>级别，似乎也会</a:t>
                </a:r>
                <a:r>
                  <a:rPr lang="en-US" altLang="zh-CN" dirty="0" smtClean="0"/>
                  <a:t>MLE</a:t>
                </a:r>
                <a:r>
                  <a:rPr lang="zh-CN" altLang="en-US" dirty="0" smtClean="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154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数据构造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a:t>
                </a:r>
                <a:r>
                  <a:rPr lang="zh-CN" altLang="en-US" dirty="0" smtClean="0"/>
                  <a:t>这似乎是我的题解特有的部分，用来阐述我是怎么构造数据</a:t>
                </a:r>
                <a:r>
                  <a:rPr lang="zh-CN" altLang="en-US" strike="sngStrike" dirty="0" smtClean="0"/>
                  <a:t>卡你们</a:t>
                </a:r>
                <a:r>
                  <a:rPr lang="zh-CN" altLang="en-US" dirty="0" smtClean="0"/>
                  <a:t>的</a:t>
                </a:r>
                <a:r>
                  <a:rPr lang="en-US" altLang="zh-CN" dirty="0" smtClean="0"/>
                  <a:t>)</a:t>
                </a:r>
              </a:p>
              <a:p>
                <a:r>
                  <a:rPr lang="zh-CN" altLang="en-US" dirty="0" smtClean="0"/>
                  <a:t>对于全部的数据，预处理出一个长度为</a:t>
                </a:r>
                <a14:m>
                  <m:oMath xmlns:m="http://schemas.openxmlformats.org/officeDocument/2006/math">
                    <m:r>
                      <a:rPr lang="en-US" altLang="zh-CN" i="1" dirty="0" smtClean="0">
                        <a:latin typeface="Cambria Math" panose="02040503050406030204" pitchFamily="18" charset="0"/>
                      </a:rPr>
                      <m:t>𝑛</m:t>
                    </m:r>
                  </m:oMath>
                </a14:m>
                <a:r>
                  <a:rPr lang="zh-CN" altLang="en-US" dirty="0" smtClean="0"/>
                  <a:t>，值域</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9</m:t>
                    </m:r>
                  </m:oMath>
                </a14:m>
                <a:r>
                  <a:rPr lang="zh-CN" altLang="en-US" dirty="0" smtClean="0"/>
                  <a:t>的序列，作为备选颜色，之后的颜色直接下标访问。</a:t>
                </a:r>
                <a:endParaRPr lang="en-US" altLang="zh-CN" dirty="0" smtClean="0"/>
              </a:p>
              <a:p>
                <a:r>
                  <a:rPr lang="zh-CN" altLang="en-US" dirty="0" smtClean="0"/>
                  <a:t>对于</a:t>
                </a:r>
                <a14:m>
                  <m:oMath xmlns:m="http://schemas.openxmlformats.org/officeDocument/2006/math">
                    <m:r>
                      <a:rPr lang="en-US" altLang="zh-CN" i="1" dirty="0" smtClean="0">
                        <a:latin typeface="Cambria Math" panose="02040503050406030204" pitchFamily="18" charset="0"/>
                      </a:rPr>
                      <m:t>20%</m:t>
                    </m:r>
                  </m:oMath>
                </a14:m>
                <a:r>
                  <a:rPr lang="zh-CN" altLang="en-US" dirty="0" smtClean="0"/>
                  <a:t>的数据，颜色从</a:t>
                </a:r>
                <a14:m>
                  <m:oMath xmlns:m="http://schemas.openxmlformats.org/officeDocument/2006/math">
                    <m:r>
                      <a:rPr lang="en-US" altLang="zh-CN" i="1" dirty="0" smtClean="0">
                        <a:latin typeface="Cambria Math" panose="02040503050406030204" pitchFamily="18" charset="0"/>
                      </a:rPr>
                      <m:t>[1,100]</m:t>
                    </m:r>
                  </m:oMath>
                </a14:m>
                <a:r>
                  <a:rPr lang="zh-CN" altLang="en-US" dirty="0" smtClean="0"/>
                  <a:t>中随机生成。</a:t>
                </a:r>
                <a:endParaRPr lang="en-US" altLang="zh-CN" dirty="0" smtClean="0"/>
              </a:p>
              <a:p>
                <a:r>
                  <a:rPr lang="zh-CN" altLang="en-US" dirty="0" smtClean="0"/>
                  <a:t>对于另外</a:t>
                </a:r>
                <a14:m>
                  <m:oMath xmlns:m="http://schemas.openxmlformats.org/officeDocument/2006/math">
                    <m:r>
                      <a:rPr lang="en-US" altLang="zh-CN" i="1" dirty="0" smtClean="0">
                        <a:latin typeface="Cambria Math" panose="02040503050406030204" pitchFamily="18" charset="0"/>
                      </a:rPr>
                      <m:t>20%</m:t>
                    </m:r>
                  </m:oMath>
                </a14:m>
                <a:r>
                  <a:rPr lang="zh-CN" altLang="en-US" dirty="0" smtClean="0"/>
                  <a:t>的数据，颜色从</a:t>
                </a:r>
                <a14:m>
                  <m:oMath xmlns:m="http://schemas.openxmlformats.org/officeDocument/2006/math">
                    <m:r>
                      <a:rPr lang="en-US" altLang="zh-CN" i="1" dirty="0" smtClean="0">
                        <a:latin typeface="Cambria Math" panose="02040503050406030204" pitchFamily="18" charset="0"/>
                      </a:rPr>
                      <m:t>[1,100]</m:t>
                    </m:r>
                  </m:oMath>
                </a14:m>
                <a:r>
                  <a:rPr lang="zh-CN" altLang="en-US" dirty="0" smtClean="0"/>
                  <a:t>中随机生成。</a:t>
                </a:r>
                <a:endParaRPr lang="en-US" altLang="zh-CN" dirty="0" smtClean="0"/>
              </a:p>
              <a:p>
                <a:r>
                  <a:rPr lang="zh-CN" altLang="en-US" dirty="0" smtClean="0"/>
                  <a:t>然后有</a:t>
                </a:r>
                <a14:m>
                  <m:oMath xmlns:m="http://schemas.openxmlformats.org/officeDocument/2006/math">
                    <m:r>
                      <a:rPr lang="en-US" altLang="zh-CN" i="1" dirty="0" smtClean="0">
                        <a:latin typeface="Cambria Math" panose="02040503050406030204" pitchFamily="18" charset="0"/>
                      </a:rPr>
                      <m:t>10%</m:t>
                    </m:r>
                  </m:oMath>
                </a14:m>
                <a:r>
                  <a:rPr lang="zh-CN" altLang="en-US" dirty="0" smtClean="0"/>
                  <a:t>的数据，区间每个位置的初始颜色为它的下标，用来卡线段树的空间。</a:t>
                </a:r>
                <a:endParaRPr lang="en-US" altLang="zh-CN" dirty="0" smtClean="0"/>
              </a:p>
              <a:p>
                <a:r>
                  <a:rPr lang="zh-CN" altLang="en-US" dirty="0" smtClean="0"/>
                  <a:t>另外</a:t>
                </a:r>
                <a14:m>
                  <m:oMath xmlns:m="http://schemas.openxmlformats.org/officeDocument/2006/math">
                    <m:r>
                      <a:rPr lang="en-US" altLang="zh-CN" i="1" dirty="0" smtClean="0">
                        <a:latin typeface="Cambria Math" panose="02040503050406030204" pitchFamily="18" charset="0"/>
                      </a:rPr>
                      <m:t>20%</m:t>
                    </m:r>
                  </m:oMath>
                </a14:m>
                <a:r>
                  <a:rPr lang="zh-CN" altLang="en-US" dirty="0" smtClean="0"/>
                  <a:t>的数据，颜色从</a:t>
                </a:r>
                <a14:m>
                  <m:oMath xmlns:m="http://schemas.openxmlformats.org/officeDocument/2006/math">
                    <m:r>
                      <a:rPr lang="en-US" altLang="zh-CN" i="1" dirty="0" smtClean="0">
                        <a:latin typeface="Cambria Math" panose="02040503050406030204" pitchFamily="18" charset="0"/>
                      </a:rPr>
                      <m:t>[1,5000]</m:t>
                    </m:r>
                  </m:oMath>
                </a14:m>
                <a:r>
                  <a:rPr lang="zh-CN" altLang="en-US" dirty="0" smtClean="0"/>
                  <a:t>中随机生成。</a:t>
                </a:r>
                <a:endParaRPr lang="en-US" altLang="zh-CN" dirty="0" smtClean="0"/>
              </a:p>
              <a:p>
                <a:r>
                  <a:rPr lang="zh-CN" altLang="en-US" dirty="0" smtClean="0"/>
                  <a:t>最后</a:t>
                </a:r>
                <a14:m>
                  <m:oMath xmlns:m="http://schemas.openxmlformats.org/officeDocument/2006/math">
                    <m:r>
                      <a:rPr lang="en-US" altLang="zh-CN" i="1" dirty="0" smtClean="0">
                        <a:latin typeface="Cambria Math" panose="02040503050406030204" pitchFamily="18" charset="0"/>
                      </a:rPr>
                      <m:t>30%</m:t>
                    </m:r>
                  </m:oMath>
                </a14:m>
                <a:r>
                  <a:rPr lang="zh-CN" altLang="en-US" dirty="0" smtClean="0"/>
                  <a:t>的数据，颜色从</a:t>
                </a:r>
                <a14:m>
                  <m:oMath xmlns:m="http://schemas.openxmlformats.org/officeDocument/2006/math">
                    <m:r>
                      <a:rPr lang="en-US" altLang="zh-CN" i="1" dirty="0" smtClean="0">
                        <a:latin typeface="Cambria Math" panose="02040503050406030204" pitchFamily="18" charset="0"/>
                      </a:rPr>
                      <m:t>[1,10000]</m:t>
                    </m:r>
                  </m:oMath>
                </a14:m>
                <a:r>
                  <a:rPr lang="zh-CN" altLang="en-US" dirty="0" smtClean="0"/>
                  <a:t>中随机生成。</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9254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6696456" cy="4351338"/>
              </a:xfrm>
            </p:spPr>
            <p:txBody>
              <a:bodyPr/>
              <a:lstStyle/>
              <a:p>
                <a:r>
                  <a:rPr lang="zh-CN" altLang="en-US" dirty="0" smtClean="0"/>
                  <a:t>题意就是给你一个不明觉厉的期望</a:t>
                </a:r>
                <a:r>
                  <a:rPr lang="en-US" altLang="zh-CN" dirty="0" smtClean="0"/>
                  <a:t>DP……</a:t>
                </a:r>
              </a:p>
              <a:p>
                <a:r>
                  <a:rPr lang="zh-CN" altLang="en-US" dirty="0" smtClean="0"/>
                  <a:t>同时包含修改，序列长度</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5</m:t>
                    </m:r>
                  </m:oMath>
                </a14:m>
                <a:r>
                  <a:rPr lang="zh-CN" altLang="en-US" dirty="0" smtClean="0"/>
                  <a:t>，操作数量</a:t>
                </a:r>
                <a14:m>
                  <m:oMath xmlns:m="http://schemas.openxmlformats.org/officeDocument/2006/math">
                    <m:r>
                      <a:rPr lang="en-US" altLang="zh-CN" i="1" dirty="0" smtClean="0">
                        <a:latin typeface="Cambria Math" panose="02040503050406030204" pitchFamily="18" charset="0"/>
                      </a:rPr>
                      <m:t>≤1.5</m:t>
                    </m:r>
                    <m:r>
                      <a:rPr lang="en-US" altLang="zh-CN" i="1" dirty="0" smtClean="0">
                        <a:latin typeface="Cambria Math" panose="02040503050406030204" pitchFamily="18" charset="0"/>
                      </a:rPr>
                      <m:t>𝑒</m:t>
                    </m:r>
                    <m:r>
                      <a:rPr lang="en-US" altLang="zh-CN" i="1" dirty="0" smtClean="0">
                        <a:latin typeface="Cambria Math" panose="02040503050406030204" pitchFamily="18" charset="0"/>
                      </a:rPr>
                      <m:t>5</m:t>
                    </m:r>
                  </m:oMath>
                </a14:m>
                <a:r>
                  <a:rPr lang="zh-CN" altLang="en-US" dirty="0" smtClean="0"/>
                  <a:t>。</a:t>
                </a:r>
                <a:endParaRPr lang="en-US" altLang="zh-CN" dirty="0" smtClean="0"/>
              </a:p>
              <a:p>
                <a:r>
                  <a:rPr lang="en-US" altLang="zh-CN" dirty="0" smtClean="0"/>
                  <a:t>(</a:t>
                </a:r>
                <a:r>
                  <a:rPr lang="zh-CN" altLang="en-US" dirty="0" smtClean="0"/>
                  <a:t>这个真不能一句话题意了，一句话了就正解了</a:t>
                </a:r>
                <a:r>
                  <a:rPr lang="en-US" altLang="zh-CN" dirty="0" smtClean="0"/>
                  <a:t>)</a:t>
                </a:r>
              </a:p>
              <a:p>
                <a:r>
                  <a:rPr lang="zh-CN" altLang="en-US" dirty="0" smtClean="0"/>
                  <a:t>具体数据范围见右表。</a:t>
                </a:r>
                <a:endParaRPr lang="en-US" altLang="zh-CN" dirty="0" smtClean="0"/>
              </a:p>
              <a:p>
                <a:r>
                  <a:rPr lang="zh-CN" altLang="en-US" dirty="0"/>
                  <a:t>时间</a:t>
                </a:r>
                <a:r>
                  <a:rPr lang="zh-CN" altLang="en-US" dirty="0" smtClean="0"/>
                  <a:t>限制</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𝑠</m:t>
                    </m:r>
                  </m:oMath>
                </a14:m>
                <a:r>
                  <a:rPr lang="zh-CN" altLang="en-US" dirty="0" smtClean="0"/>
                  <a:t>，空间限制</a:t>
                </a:r>
                <a14:m>
                  <m:oMath xmlns:m="http://schemas.openxmlformats.org/officeDocument/2006/math">
                    <m:r>
                      <a:rPr lang="en-US" altLang="zh-CN" i="1" dirty="0" smtClean="0">
                        <a:latin typeface="Cambria Math" panose="02040503050406030204" pitchFamily="18" charset="0"/>
                      </a:rPr>
                      <m:t>256</m:t>
                    </m:r>
                    <m:r>
                      <a:rPr lang="en-US" altLang="zh-CN" i="1" dirty="0" smtClean="0">
                        <a:latin typeface="Cambria Math" panose="02040503050406030204" pitchFamily="18" charset="0"/>
                      </a:rPr>
                      <m:t>𝑀𝐵</m:t>
                    </m:r>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6696456" cy="4351338"/>
              </a:xfrm>
              <a:blipFill>
                <a:blip r:embed="rId2"/>
                <a:stretch>
                  <a:fillRect l="-1639" t="-2521" r="-1275"/>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1317931781"/>
              </p:ext>
            </p:extLst>
          </p:nvPr>
        </p:nvGraphicFramePr>
        <p:xfrm>
          <a:off x="8181102" y="1444760"/>
          <a:ext cx="3304507" cy="4637568"/>
        </p:xfrm>
        <a:graphic>
          <a:graphicData uri="http://schemas.openxmlformats.org/drawingml/2006/table">
            <a:tbl>
              <a:tblPr>
                <a:tableStyleId>{5C22544A-7EE6-4342-B048-85BDC9FD1C3A}</a:tableStyleId>
              </a:tblPr>
              <a:tblGrid>
                <a:gridCol w="812072">
                  <a:extLst>
                    <a:ext uri="{9D8B030D-6E8A-4147-A177-3AD203B41FA5}">
                      <a16:colId xmlns:a16="http://schemas.microsoft.com/office/drawing/2014/main" val="3267769896"/>
                    </a:ext>
                  </a:extLst>
                </a:gridCol>
                <a:gridCol w="740235">
                  <a:extLst>
                    <a:ext uri="{9D8B030D-6E8A-4147-A177-3AD203B41FA5}">
                      <a16:colId xmlns:a16="http://schemas.microsoft.com/office/drawing/2014/main" val="3133984011"/>
                    </a:ext>
                  </a:extLst>
                </a:gridCol>
                <a:gridCol w="749605">
                  <a:extLst>
                    <a:ext uri="{9D8B030D-6E8A-4147-A177-3AD203B41FA5}">
                      <a16:colId xmlns:a16="http://schemas.microsoft.com/office/drawing/2014/main" val="1646022267"/>
                    </a:ext>
                  </a:extLst>
                </a:gridCol>
                <a:gridCol w="1002595">
                  <a:extLst>
                    <a:ext uri="{9D8B030D-6E8A-4147-A177-3AD203B41FA5}">
                      <a16:colId xmlns:a16="http://schemas.microsoft.com/office/drawing/2014/main" val="1165388126"/>
                    </a:ext>
                  </a:extLst>
                </a:gridCol>
              </a:tblGrid>
              <a:tr h="178368">
                <a:tc>
                  <a:txBody>
                    <a:bodyPr/>
                    <a:lstStyle/>
                    <a:p>
                      <a:pPr algn="l" fontAlgn="ctr"/>
                      <a:r>
                        <a:rPr lang="zh-CN" altLang="en-US" sz="1000" u="none" strike="noStrike">
                          <a:effectLst/>
                        </a:rPr>
                        <a:t>测试点编号</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n&lt;=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m&lt;=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zh-CN" altLang="en-US" sz="1000" u="none" strike="noStrike">
                          <a:effectLst/>
                        </a:rPr>
                        <a:t>是否包含修改</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3610739655"/>
                  </a:ext>
                </a:extLst>
              </a:tr>
              <a:tr h="178368">
                <a:tc>
                  <a:txBody>
                    <a:bodyPr/>
                    <a:lstStyle/>
                    <a:p>
                      <a:pPr algn="l" fontAlgn="ctr"/>
                      <a:r>
                        <a:rPr lang="en-US" altLang="zh-CN" sz="1000" u="none" strike="noStrike">
                          <a:effectLst/>
                        </a:rPr>
                        <a:t>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300000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1014974676"/>
                  </a:ext>
                </a:extLst>
              </a:tr>
              <a:tr h="178368">
                <a:tc>
                  <a:txBody>
                    <a:bodyPr/>
                    <a:lstStyle/>
                    <a:p>
                      <a:pPr algn="l" fontAlgn="ctr"/>
                      <a:r>
                        <a:rPr lang="en-US" altLang="zh-CN" sz="1000" u="none" strike="noStrike">
                          <a:effectLst/>
                        </a:rPr>
                        <a:t>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dirty="0">
                          <a:effectLst/>
                        </a:rPr>
                        <a:t>300000</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870066028"/>
                  </a:ext>
                </a:extLst>
              </a:tr>
              <a:tr h="178368">
                <a:tc>
                  <a:txBody>
                    <a:bodyPr/>
                    <a:lstStyle/>
                    <a:p>
                      <a:pPr algn="l" fontAlgn="ctr"/>
                      <a:r>
                        <a:rPr lang="en-US" altLang="zh-CN" sz="1000" u="none" strike="noStrike">
                          <a:effectLst/>
                        </a:rPr>
                        <a:t>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2490951105"/>
                  </a:ext>
                </a:extLst>
              </a:tr>
              <a:tr h="178368">
                <a:tc>
                  <a:txBody>
                    <a:bodyPr/>
                    <a:lstStyle/>
                    <a:p>
                      <a:pPr algn="l" fontAlgn="ctr"/>
                      <a:r>
                        <a:rPr lang="en-US" altLang="zh-CN" sz="1000" u="none" strike="noStrike">
                          <a:effectLst/>
                        </a:rPr>
                        <a:t>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3691510315"/>
                  </a:ext>
                </a:extLst>
              </a:tr>
              <a:tr h="178368">
                <a:tc>
                  <a:txBody>
                    <a:bodyPr/>
                    <a:lstStyle/>
                    <a:p>
                      <a:pPr algn="l" fontAlgn="ctr"/>
                      <a:r>
                        <a:rPr lang="en-US" altLang="zh-CN" sz="1000" u="none" strike="noStrike">
                          <a:effectLst/>
                        </a:rPr>
                        <a:t>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1292134839"/>
                  </a:ext>
                </a:extLst>
              </a:tr>
              <a:tr h="178368">
                <a:tc>
                  <a:txBody>
                    <a:bodyPr/>
                    <a:lstStyle/>
                    <a:p>
                      <a:pPr algn="l" fontAlgn="ctr"/>
                      <a:r>
                        <a:rPr lang="en-US" altLang="zh-CN" sz="1000" u="none" strike="noStrike">
                          <a:effectLst/>
                        </a:rPr>
                        <a:t>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534502206"/>
                  </a:ext>
                </a:extLst>
              </a:tr>
              <a:tr h="178368">
                <a:tc>
                  <a:txBody>
                    <a:bodyPr/>
                    <a:lstStyle/>
                    <a:p>
                      <a:pPr algn="l" fontAlgn="ctr"/>
                      <a:r>
                        <a:rPr lang="en-US" altLang="zh-CN" sz="1000" u="none" strike="noStrike">
                          <a:effectLst/>
                        </a:rPr>
                        <a:t>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656668580"/>
                  </a:ext>
                </a:extLst>
              </a:tr>
              <a:tr h="178368">
                <a:tc>
                  <a:txBody>
                    <a:bodyPr/>
                    <a:lstStyle/>
                    <a:p>
                      <a:pPr algn="l" fontAlgn="ctr"/>
                      <a:r>
                        <a:rPr lang="en-US" altLang="zh-CN" sz="1000" u="none" strike="noStrike">
                          <a:effectLst/>
                        </a:rPr>
                        <a:t>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2523328344"/>
                  </a:ext>
                </a:extLst>
              </a:tr>
              <a:tr h="178368">
                <a:tc>
                  <a:txBody>
                    <a:bodyPr/>
                    <a:lstStyle/>
                    <a:p>
                      <a:pPr algn="l" fontAlgn="ctr"/>
                      <a:r>
                        <a:rPr lang="en-US" altLang="zh-CN" sz="1000" u="none" strike="noStrike">
                          <a:effectLst/>
                        </a:rPr>
                        <a:t>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3899444565"/>
                  </a:ext>
                </a:extLst>
              </a:tr>
              <a:tr h="178368">
                <a:tc>
                  <a:txBody>
                    <a:bodyPr/>
                    <a:lstStyle/>
                    <a:p>
                      <a:pPr algn="l" fontAlgn="ctr"/>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2703832959"/>
                  </a:ext>
                </a:extLst>
              </a:tr>
              <a:tr h="178368">
                <a:tc>
                  <a:txBody>
                    <a:bodyPr/>
                    <a:lstStyle/>
                    <a:p>
                      <a:pPr algn="l" fontAlgn="ctr"/>
                      <a:r>
                        <a:rPr lang="en-US" altLang="zh-CN" sz="1000" u="none" strike="noStrike">
                          <a:effectLst/>
                        </a:rPr>
                        <a:t>11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1231797119"/>
                  </a:ext>
                </a:extLst>
              </a:tr>
              <a:tr h="178368">
                <a:tc>
                  <a:txBody>
                    <a:bodyPr/>
                    <a:lstStyle/>
                    <a:p>
                      <a:pPr algn="l" fontAlgn="ctr"/>
                      <a:r>
                        <a:rPr lang="en-US" altLang="zh-CN" sz="1000" u="none" strike="noStrike">
                          <a:effectLst/>
                        </a:rPr>
                        <a:t>12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300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300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812482580"/>
                  </a:ext>
                </a:extLst>
              </a:tr>
              <a:tr h="178368">
                <a:tc>
                  <a:txBody>
                    <a:bodyPr/>
                    <a:lstStyle/>
                    <a:p>
                      <a:pPr algn="l" fontAlgn="ctr"/>
                      <a:r>
                        <a:rPr lang="en-US" altLang="zh-CN" sz="1000" u="none" strike="noStrike">
                          <a:effectLst/>
                        </a:rPr>
                        <a:t>13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300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300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2513113029"/>
                  </a:ext>
                </a:extLst>
              </a:tr>
              <a:tr h="178368">
                <a:tc>
                  <a:txBody>
                    <a:bodyPr/>
                    <a:lstStyle/>
                    <a:p>
                      <a:pPr algn="l" fontAlgn="ctr"/>
                      <a:r>
                        <a:rPr lang="en-US" altLang="zh-CN" sz="1000" u="none" strike="noStrike">
                          <a:effectLst/>
                        </a:rPr>
                        <a:t>14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dirty="0">
                          <a:effectLst/>
                        </a:rPr>
                        <a:t>5000</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dirty="0">
                          <a:effectLst/>
                        </a:rPr>
                        <a:t>5000</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416692383"/>
                  </a:ext>
                </a:extLst>
              </a:tr>
              <a:tr h="178368">
                <a:tc>
                  <a:txBody>
                    <a:bodyPr/>
                    <a:lstStyle/>
                    <a:p>
                      <a:pPr algn="l" fontAlgn="ctr"/>
                      <a:r>
                        <a:rPr lang="en-US" altLang="zh-CN" sz="1000" u="none" strike="noStrike">
                          <a:effectLst/>
                        </a:rPr>
                        <a:t>15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922528572"/>
                  </a:ext>
                </a:extLst>
              </a:tr>
              <a:tr h="178368">
                <a:tc>
                  <a:txBody>
                    <a:bodyPr/>
                    <a:lstStyle/>
                    <a:p>
                      <a:pPr algn="l" fontAlgn="ctr"/>
                      <a:r>
                        <a:rPr lang="en-US" altLang="zh-CN" sz="1000" u="none" strike="noStrike">
                          <a:effectLst/>
                        </a:rPr>
                        <a:t>16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3776750587"/>
                  </a:ext>
                </a:extLst>
              </a:tr>
              <a:tr h="178368">
                <a:tc>
                  <a:txBody>
                    <a:bodyPr/>
                    <a:lstStyle/>
                    <a:p>
                      <a:pPr algn="l" fontAlgn="ctr"/>
                      <a:r>
                        <a:rPr lang="en-US" altLang="zh-CN" sz="1000" u="none" strike="noStrike">
                          <a:effectLst/>
                        </a:rPr>
                        <a:t>17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3289712500"/>
                  </a:ext>
                </a:extLst>
              </a:tr>
              <a:tr h="178368">
                <a:tc>
                  <a:txBody>
                    <a:bodyPr/>
                    <a:lstStyle/>
                    <a:p>
                      <a:pPr algn="l" fontAlgn="ctr"/>
                      <a:r>
                        <a:rPr lang="en-US" altLang="zh-CN" sz="1000" u="none" strike="noStrike">
                          <a:effectLst/>
                        </a:rPr>
                        <a:t>18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3709999964"/>
                  </a:ext>
                </a:extLst>
              </a:tr>
              <a:tr h="178368">
                <a:tc>
                  <a:txBody>
                    <a:bodyPr/>
                    <a:lstStyle/>
                    <a:p>
                      <a:pPr algn="l" fontAlgn="ctr"/>
                      <a:r>
                        <a:rPr lang="en-US" altLang="zh-CN" sz="1000" u="none" strike="noStrike">
                          <a:effectLst/>
                        </a:rPr>
                        <a:t>19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3834381419"/>
                  </a:ext>
                </a:extLst>
              </a:tr>
              <a:tr h="178368">
                <a:tc>
                  <a:txBody>
                    <a:bodyPr/>
                    <a:lstStyle/>
                    <a:p>
                      <a:pPr algn="l" fontAlgn="ctr"/>
                      <a:r>
                        <a:rPr lang="en-US" altLang="zh-CN" sz="1000" u="none" strike="noStrike">
                          <a:effectLst/>
                        </a:rPr>
                        <a:t>20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517040344"/>
                  </a:ext>
                </a:extLst>
              </a:tr>
              <a:tr h="178368">
                <a:tc>
                  <a:txBody>
                    <a:bodyPr/>
                    <a:lstStyle/>
                    <a:p>
                      <a:pPr algn="l" fontAlgn="ctr"/>
                      <a:r>
                        <a:rPr lang="en-US" altLang="zh-CN" sz="1000" u="none" strike="noStrike">
                          <a:effectLst/>
                        </a:rPr>
                        <a:t>21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4254431908"/>
                  </a:ext>
                </a:extLst>
              </a:tr>
              <a:tr h="178368">
                <a:tc>
                  <a:txBody>
                    <a:bodyPr/>
                    <a:lstStyle/>
                    <a:p>
                      <a:pPr algn="l" fontAlgn="ctr"/>
                      <a:r>
                        <a:rPr lang="en-US" altLang="zh-CN" sz="1000" u="none" strike="noStrike">
                          <a:effectLst/>
                        </a:rPr>
                        <a:t>22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2062394437"/>
                  </a:ext>
                </a:extLst>
              </a:tr>
              <a:tr h="178368">
                <a:tc>
                  <a:txBody>
                    <a:bodyPr/>
                    <a:lstStyle/>
                    <a:p>
                      <a:pPr algn="l" fontAlgn="ctr"/>
                      <a:r>
                        <a:rPr lang="en-US" altLang="zh-CN" sz="1000" u="none" strike="noStrike">
                          <a:effectLst/>
                        </a:rPr>
                        <a:t>23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2505829834"/>
                  </a:ext>
                </a:extLst>
              </a:tr>
              <a:tr h="178368">
                <a:tc>
                  <a:txBody>
                    <a:bodyPr/>
                    <a:lstStyle/>
                    <a:p>
                      <a:pPr algn="l" fontAlgn="ctr"/>
                      <a:r>
                        <a:rPr lang="en-US" altLang="zh-CN" sz="1000" u="none" strike="noStrike">
                          <a:effectLst/>
                        </a:rPr>
                        <a:t>24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100000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a:effectLst/>
                        </a:rPr>
                        <a:t>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1350664435"/>
                  </a:ext>
                </a:extLst>
              </a:tr>
              <a:tr h="178368">
                <a:tc>
                  <a:txBody>
                    <a:bodyPr/>
                    <a:lstStyle/>
                    <a:p>
                      <a:pPr algn="l" fontAlgn="ctr"/>
                      <a:r>
                        <a:rPr lang="en-US" altLang="zh-CN" sz="1000" u="none" strike="noStrike">
                          <a:effectLst/>
                        </a:rPr>
                        <a:t>25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dirty="0">
                          <a:effectLst/>
                        </a:rPr>
                        <a:t>100000</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r" fontAlgn="ctr"/>
                      <a:r>
                        <a:rPr lang="en-US" altLang="zh-CN" sz="1000" u="none" strike="noStrike">
                          <a:effectLst/>
                        </a:rPr>
                        <a:t>150000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9387" marR="9387" marT="9387" marB="0" anchor="ctr"/>
                </a:tc>
                <a:tc>
                  <a:txBody>
                    <a:bodyPr/>
                    <a:lstStyle/>
                    <a:p>
                      <a:pPr algn="l" fontAlgn="ctr"/>
                      <a:r>
                        <a:rPr lang="en-US" sz="1000" u="none" strike="noStrike" dirty="0">
                          <a:effectLst/>
                        </a:rPr>
                        <a:t>Y</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9387" marR="9387" marT="9387" marB="0" anchor="ctr"/>
                </a:tc>
                <a:extLst>
                  <a:ext uri="{0D108BD9-81ED-4DB2-BD59-A6C34878D82A}">
                    <a16:rowId xmlns:a16="http://schemas.microsoft.com/office/drawing/2014/main" val="3384723212"/>
                  </a:ext>
                </a:extLst>
              </a:tr>
            </a:tbl>
          </a:graphicData>
        </a:graphic>
      </p:graphicFrame>
    </p:spTree>
    <p:extLst>
      <p:ext uri="{BB962C8B-B14F-4D97-AF65-F5344CB8AC3E}">
        <p14:creationId xmlns:p14="http://schemas.microsoft.com/office/powerpoint/2010/main" val="2164413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显然期望</a:t>
                </a:r>
                <a:r>
                  <a:rPr lang="en-US" altLang="zh-CN" dirty="0" smtClean="0"/>
                  <a:t>DP</a:t>
                </a:r>
                <a:r>
                  <a:rPr lang="zh-CN" altLang="en-US" dirty="0" smtClean="0"/>
                  <a:t>最重要的就是状态转移方程。没有状态转移方程的话，什么都做不了啊。</a:t>
                </a:r>
                <a:endParaRPr lang="en-US" altLang="zh-CN" dirty="0" smtClean="0"/>
              </a:p>
              <a:p>
                <a:r>
                  <a:rPr lang="zh-CN" altLang="en-US" dirty="0" smtClean="0"/>
                  <a:t>我们定义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smtClean="0"/>
                  <a:t>为从还剩下</a:t>
                </a:r>
                <a14:m>
                  <m:oMath xmlns:m="http://schemas.openxmlformats.org/officeDocument/2006/math">
                    <m:r>
                      <a:rPr lang="en-US" altLang="zh-CN" i="1" dirty="0" smtClean="0">
                        <a:latin typeface="Cambria Math" panose="02040503050406030204" pitchFamily="18" charset="0"/>
                      </a:rPr>
                      <m:t>𝑖</m:t>
                    </m:r>
                  </m:oMath>
                </a14:m>
                <a:r>
                  <a:rPr lang="zh-CN" altLang="en-US" dirty="0" smtClean="0"/>
                  <a:t>个问题没有回答的状态，到我们的期望状态，所需要的步数。</a:t>
                </a:r>
                <a:endParaRPr lang="en-US" altLang="zh-CN" dirty="0" smtClean="0"/>
              </a:p>
              <a:p>
                <a:r>
                  <a:rPr lang="zh-CN" altLang="en-US" dirty="0" smtClean="0"/>
                  <a:t>那么我们有：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m:t>
                    </m:r>
                  </m:oMath>
                </a14:m>
                <a:endParaRPr lang="en-US" altLang="zh-CN" dirty="0" smtClean="0"/>
              </a:p>
              <a:p>
                <a:r>
                  <a:rPr lang="zh-CN" altLang="en-US" dirty="0" smtClean="0"/>
                  <a:t>显然对于每次询问，我们期望从开始达到剩余</a:t>
                </a:r>
                <a14:m>
                  <m:oMath xmlns:m="http://schemas.openxmlformats.org/officeDocument/2006/math">
                    <m:r>
                      <a:rPr lang="en-US" altLang="zh-CN" b="0" i="1" smtClean="0">
                        <a:latin typeface="Cambria Math" panose="02040503050406030204" pitchFamily="18" charset="0"/>
                      </a:rPr>
                      <m:t>𝑞</m:t>
                    </m:r>
                  </m:oMath>
                </a14:m>
                <a:r>
                  <a:rPr lang="zh-CN" altLang="en-US" dirty="0" smtClean="0"/>
                  <a:t>个问题的状态的话，我们有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=0</m:t>
                    </m:r>
                  </m:oMath>
                </a14:m>
                <a:r>
                  <a:rPr lang="zh-CN" altLang="en-US" dirty="0" smtClean="0"/>
                  <a:t>，而我们的答案，就是这个条件下的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oMath>
                </a14:m>
                <a:r>
                  <a:rPr lang="zh-CN" altLang="en-US" dirty="0" smtClean="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7890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T2Sol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有了这个东西我们能干什么呢？我们能每次进行高斯消元，这样能通过</a:t>
                </a:r>
                <a:r>
                  <a:rPr lang="en-US" altLang="zh-CN" dirty="0" smtClean="0"/>
                  <a:t>6</a:t>
                </a:r>
                <a:r>
                  <a:rPr lang="zh-CN" altLang="en-US" dirty="0" smtClean="0"/>
                  <a:t>个测试点。</a:t>
                </a:r>
              </a:p>
              <a:p>
                <a:r>
                  <a:rPr lang="zh-CN" altLang="en-US" dirty="0" smtClean="0"/>
                  <a:t>不过这样也太没有梦想了点</a:t>
                </a:r>
                <a:r>
                  <a:rPr lang="en-US" altLang="zh-CN" dirty="0" smtClean="0"/>
                  <a:t>……</a:t>
                </a:r>
              </a:p>
              <a:p>
                <a:r>
                  <a:rPr lang="zh-CN" altLang="en-US" dirty="0" smtClean="0"/>
                  <a:t>我们</a:t>
                </a:r>
                <a:r>
                  <a:rPr lang="zh-CN" altLang="en-US" dirty="0"/>
                  <a:t>不妨</a:t>
                </a:r>
                <a:r>
                  <a:rPr lang="zh-CN" altLang="en-US" dirty="0" smtClean="0"/>
                  <a:t>设</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𝑛</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oMath>
                </a14:m>
                <a:r>
                  <a:rPr lang="zh-CN" altLang="en-US" dirty="0" smtClean="0"/>
                  <a:t>，显然我们可以用</a:t>
                </a:r>
                <a14:m>
                  <m:oMath xmlns:m="http://schemas.openxmlformats.org/officeDocument/2006/math">
                    <m:r>
                      <a:rPr lang="en-US" altLang="zh-CN" i="1" dirty="0">
                        <a:latin typeface="Cambria Math" panose="02040503050406030204" pitchFamily="18" charset="0"/>
                      </a:rPr>
                      <m:t>𝑘</m:t>
                    </m:r>
                    <m:r>
                      <a:rPr lang="en-US" altLang="zh-CN"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oMath>
                </a14:m>
                <a:r>
                  <a:rPr lang="zh-CN" altLang="en-US" dirty="0" smtClean="0"/>
                  <a:t>表示所有的</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𝑖</m:t>
                        </m:r>
                      </m:sub>
                    </m:sSub>
                  </m:oMath>
                </a14:m>
                <a:r>
                  <a:rPr lang="zh-CN" altLang="en-US" dirty="0" smtClean="0"/>
                  <a:t>。</a:t>
                </a:r>
                <a:endParaRPr lang="en-US" altLang="zh-CN" dirty="0" smtClean="0"/>
              </a:p>
              <a:p>
                <a:r>
                  <a:rPr lang="zh-CN" altLang="en-US" dirty="0" smtClean="0"/>
                  <a:t>这样我们能一次高斯消元求出所有的所有的</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𝑖</m:t>
                        </m:r>
                      </m:sub>
                    </m:sSub>
                  </m:oMath>
                </a14:m>
                <a:r>
                  <a:rPr lang="zh-CN" altLang="en-US" dirty="0" smtClean="0"/>
                  <a:t>，询问的时候直接带入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=0</m:t>
                    </m:r>
                  </m:oMath>
                </a14:m>
                <a:r>
                  <a:rPr lang="zh-CN" altLang="en-US" dirty="0" smtClean="0"/>
                  <a:t>求解</a:t>
                </a:r>
                <a14:m>
                  <m:oMath xmlns:m="http://schemas.openxmlformats.org/officeDocument/2006/math">
                    <m:r>
                      <a:rPr lang="en-US" altLang="zh-CN" i="1" dirty="0" smtClean="0">
                        <a:latin typeface="Cambria Math" panose="02040503050406030204" pitchFamily="18" charset="0"/>
                      </a:rPr>
                      <m:t>𝑥</m:t>
                    </m:r>
                  </m:oMath>
                </a14:m>
                <a:r>
                  <a:rPr lang="zh-CN" altLang="en-US" dirty="0" smtClean="0"/>
                  <a:t>，只用在修改的时候全部重构。这样又能通过</a:t>
                </a:r>
                <a:r>
                  <a:rPr lang="en-US" altLang="zh-CN" dirty="0" smtClean="0"/>
                  <a:t>3</a:t>
                </a:r>
                <a:r>
                  <a:rPr lang="zh-CN" altLang="en-US" dirty="0" smtClean="0"/>
                  <a:t>个测试点了。</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4763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116</TotalTime>
  <Words>1773</Words>
  <Application>Microsoft Office PowerPoint</Application>
  <PresentationFormat>宽屏</PresentationFormat>
  <Paragraphs>243</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宋体</vt:lpstr>
      <vt:lpstr>Cambria Math</vt:lpstr>
      <vt:lpstr>Century Gothic</vt:lpstr>
      <vt:lpstr>Consolas</vt:lpstr>
      <vt:lpstr>Wingdings 2</vt:lpstr>
      <vt:lpstr>引用</vt:lpstr>
      <vt:lpstr>RYOI2018R2题解</vt:lpstr>
      <vt:lpstr>写在前面</vt:lpstr>
      <vt:lpstr>T1</vt:lpstr>
      <vt:lpstr>T1Sol</vt:lpstr>
      <vt:lpstr>T1Sol</vt:lpstr>
      <vt:lpstr>数据构造</vt:lpstr>
      <vt:lpstr>T2</vt:lpstr>
      <vt:lpstr>T2Sol</vt:lpstr>
      <vt:lpstr>T2Sol</vt:lpstr>
      <vt:lpstr>T2Sol</vt:lpstr>
      <vt:lpstr>T2Sol</vt:lpstr>
      <vt:lpstr>T2Sol</vt:lpstr>
      <vt:lpstr>T2Sol</vt:lpstr>
      <vt:lpstr>数据构造</vt:lpstr>
      <vt:lpstr>T3</vt:lpstr>
      <vt:lpstr>T3Sol</vt:lpstr>
      <vt:lpstr>T3Sol</vt:lpstr>
      <vt:lpstr>数据构造</vt:lpstr>
      <vt:lpstr>关于题目的idea</vt:lpstr>
      <vt:lpstr>题目总结</vt:lpstr>
      <vt:lpstr>国际惯例的</vt:lpstr>
    </vt:vector>
  </TitlesOfParts>
  <Company>XZY-WORKGROUP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模拟赛题解</dc:title>
  <dc:creator>*&amp;邢泽宇</dc:creator>
  <cp:lastModifiedBy>*&amp; 邢泽宇</cp:lastModifiedBy>
  <cp:revision>280</cp:revision>
  <dcterms:created xsi:type="dcterms:W3CDTF">2018-05-20T12:08:00Z</dcterms:created>
  <dcterms:modified xsi:type="dcterms:W3CDTF">2018-05-21T23:27:05Z</dcterms:modified>
</cp:coreProperties>
</file>