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4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AED9C9-7AFC-4B44-96E8-E7931BDF514E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F97A00D-5C33-468D-B9F2-B1CFEC3416E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2272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D9C9-7AFC-4B44-96E8-E7931BDF514E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00D-5C33-468D-B9F2-B1CFEC341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1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D9C9-7AFC-4B44-96E8-E7931BDF514E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00D-5C33-468D-B9F2-B1CFEC341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54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D9C9-7AFC-4B44-96E8-E7931BDF514E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00D-5C33-468D-B9F2-B1CFEC341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AED9C9-7AFC-4B44-96E8-E7931BDF514E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97A00D-5C33-468D-B9F2-B1CFEC3416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35470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D9C9-7AFC-4B44-96E8-E7931BDF514E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00D-5C33-468D-B9F2-B1CFEC341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1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D9C9-7AFC-4B44-96E8-E7931BDF514E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00D-5C33-468D-B9F2-B1CFEC341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45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D9C9-7AFC-4B44-96E8-E7931BDF514E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00D-5C33-468D-B9F2-B1CFEC341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90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D9C9-7AFC-4B44-96E8-E7931BDF514E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00D-5C33-468D-B9F2-B1CFEC341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30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AED9C9-7AFC-4B44-96E8-E7931BDF514E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97A00D-5C33-468D-B9F2-B1CFEC3416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459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AED9C9-7AFC-4B44-96E8-E7931BDF514E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97A00D-5C33-468D-B9F2-B1CFEC3416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282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C6AED9C9-7AFC-4B44-96E8-E7931BDF514E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1F97A00D-5C33-468D-B9F2-B1CFEC3416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979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 smtClean="0">
                <a:latin typeface="+mn-ea"/>
                <a:ea typeface="+mn-ea"/>
              </a:rPr>
              <a:t>51nOD1538 </a:t>
            </a:r>
            <a:r>
              <a:rPr lang="zh-CN" altLang="en-US" sz="4800" dirty="0" smtClean="0">
                <a:latin typeface="+mn-ea"/>
                <a:ea typeface="+mn-ea"/>
              </a:rPr>
              <a:t>一道难题</a:t>
            </a:r>
            <a:endParaRPr lang="zh-CN" altLang="en-US" sz="4800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Cmd2001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182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大概不会用到的？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428750"/>
                <a:ext cx="7200900" cy="5272088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400" dirty="0" smtClean="0"/>
                  <a:t> </a:t>
                </a:r>
                <a:r>
                  <a:rPr lang="zh-CN" altLang="en-US" sz="2400" dirty="0" smtClean="0"/>
                  <a:t>作为业界良心的我还是来讲一下多项式怎么求逆吧。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多项式求逆是一个倍增算法。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假设我们求得了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在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𝑀𝑜𝑑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zh-CN" altLang="en-US" sz="2400" dirty="0" smtClean="0"/>
                  <a:t>下的逆元为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，我们怎样求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在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𝑀𝑜𝑑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zh-CN" altLang="en-US" sz="2400" dirty="0" smtClean="0"/>
                  <a:t>下的逆元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呢？</a:t>
                </a:r>
                <a:endParaRPr lang="en-US" altLang="zh-CN" sz="2400" dirty="0" smtClean="0"/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)∗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)≡1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𝑀𝑜𝑑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altLang="zh-CN" sz="2400" dirty="0" smtClean="0"/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≡1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𝑀𝑜𝑑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altLang="zh-CN" sz="2400" dirty="0" smtClean="0"/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𝑀𝑜𝑑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altLang="zh-CN" sz="24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0 </m:t>
                    </m:r>
                    <m:r>
                      <m:rPr>
                        <m:sty m:val="p"/>
                      </m:rP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altLang="zh-CN" sz="2400" dirty="0" smtClean="0"/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≡0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𝑀𝑜𝑑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altLang="zh-CN" sz="2400" dirty="0" smtClean="0"/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)=2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𝑀𝑜𝑑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428750"/>
                <a:ext cx="7200900" cy="5272088"/>
              </a:xfrm>
              <a:blipFill>
                <a:blip r:embed="rId2"/>
                <a:stretch>
                  <a:fillRect l="-1185" t="-1272" b="-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77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</a:t>
            </a:r>
            <a:r>
              <a:rPr lang="en-US" altLang="zh-CN" dirty="0" smtClean="0"/>
              <a:t>AC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然而这题</a:t>
                </a:r>
                <a:r>
                  <a:rPr lang="zh-CN" altLang="en-US" dirty="0"/>
                  <a:t>卡</a:t>
                </a:r>
                <a:r>
                  <a:rPr lang="zh-CN" altLang="en-US" dirty="0" smtClean="0"/>
                  <a:t>常</a:t>
                </a:r>
                <a:r>
                  <a:rPr lang="en-US" altLang="zh-CN" dirty="0" smtClean="0"/>
                  <a:t>……</a:t>
                </a:r>
              </a:p>
              <a:p>
                <a:r>
                  <a:rPr lang="zh-CN" altLang="en-US" dirty="0"/>
                  <a:t>快速</a:t>
                </a:r>
                <a:r>
                  <a:rPr lang="zh-CN" altLang="en-US" dirty="0" smtClean="0"/>
                  <a:t>幂从高次向低次做，因为卷积多项式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并取模能用减法模拟。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预处理旋转因子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dirty="0" smtClean="0"/>
                  <a:t>，能快很多。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计算不要全程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𝑙𝑜𝑛𝑔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𝑙𝑜𝑛𝑔</m:t>
                    </m:r>
                  </m:oMath>
                </a14:m>
                <a:r>
                  <a:rPr lang="zh-CN" altLang="en-US" dirty="0" smtClean="0"/>
                  <a:t>，开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𝑢𝑛𝑠𝑖𝑔𝑛𝑒𝑑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𝑖𝑛𝑡</m:t>
                    </m:r>
                  </m:oMath>
                </a14:m>
                <a:r>
                  <a:rPr lang="zh-CN" altLang="en-US" dirty="0" smtClean="0"/>
                  <a:t>，用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𝑢𝑛𝑠𝑖𝑔𝑛𝑒𝑑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𝑙𝑜𝑛𝑔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𝑙𝑜𝑛𝑔</m:t>
                    </m:r>
                  </m:oMath>
                </a14:m>
                <a:r>
                  <a:rPr lang="zh-CN" altLang="en-US" dirty="0" smtClean="0"/>
                  <a:t>计算乘法。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然后就能</a:t>
                </a:r>
                <a:r>
                  <a:rPr lang="en-US" altLang="zh-CN" dirty="0" smtClean="0"/>
                  <a:t>AC</a:t>
                </a:r>
                <a:r>
                  <a:rPr lang="zh-CN" altLang="en-US" dirty="0" smtClean="0"/>
                  <a:t>啦！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 r="-1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25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9600" dirty="0" smtClean="0"/>
              <a:t>谢谢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800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国际惯例的题面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12" y="2286000"/>
            <a:ext cx="7127075" cy="3581400"/>
          </a:xfrm>
        </p:spPr>
      </p:pic>
    </p:spTree>
    <p:extLst>
      <p:ext uri="{BB962C8B-B14F-4D97-AF65-F5344CB8AC3E}">
        <p14:creationId xmlns:p14="http://schemas.microsoft.com/office/powerpoint/2010/main" val="28196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简单变形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首先解释一下题面什么意思，就是说我们枚举一个序列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使之满足前面的那个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zh-CN" altLang="en-US" dirty="0" smtClean="0"/>
                  <a:t>。然后对这样的序列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计算后面的那个值。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这样的公式显然是没法做的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当然爆搜枚举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除外了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，我们需要对公式进行变形。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521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6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简单变形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zh-CN" altLang="en-US" sz="2000" dirty="0" smtClean="0"/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nary>
                              <m:naryPr>
                                <m:chr m:val="∏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!)</m:t>
                                </m:r>
                              </m:e>
                            </m:nary>
                          </m:den>
                        </m:f>
                      </m:e>
                    </m:nary>
                  </m:oMath>
                </a14:m>
                <a:endParaRPr lang="en-US" altLang="zh-CN" sz="2000" dirty="0" smtClean="0"/>
              </a:p>
              <a:p>
                <a:r>
                  <a:rPr lang="en-US" altLang="zh-CN" sz="20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nary>
                              <m:naryPr>
                                <m:chr m:val="∏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!)</m:t>
                                </m:r>
                              </m:e>
                            </m:nary>
                          </m:den>
                        </m:f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nary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&gt;0)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altLang="zh-CN" sz="2000" dirty="0" smtClean="0"/>
              </a:p>
              <a:p>
                <a:r>
                  <a:rPr lang="en-US" altLang="zh-CN" sz="20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&gt;0)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altLang="zh-CN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e>
                                    </m:d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num>
                              <m:den>
                                <m:nary>
                                  <m:naryPr>
                                    <m:chr m:val="∏"/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!)</m:t>
                                    </m:r>
                                  </m:e>
                                </m:nary>
                              </m:den>
                            </m:f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altLang="zh-CN" sz="2000" dirty="0" smtClean="0"/>
              </a:p>
              <a:p>
                <a:r>
                  <a:rPr lang="en-US" altLang="zh-CN" sz="2000" dirty="0" smtClean="0"/>
                  <a:t>(</a:t>
                </a:r>
                <a:r>
                  <a:rPr lang="zh-CN" altLang="en-US" sz="2000" dirty="0" smtClean="0"/>
                  <a:t>我们把后面的分子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zh-CN" altLang="en-US" sz="2000" dirty="0" smtClean="0"/>
                  <a:t>的提取到前面，再把分母除下去</a:t>
                </a:r>
                <a:r>
                  <a:rPr lang="en-US" altLang="zh-CN" sz="2000" dirty="0" smtClean="0"/>
                  <a:t>)</a:t>
                </a:r>
              </a:p>
              <a:p>
                <a:r>
                  <a:rPr lang="en-US" altLang="zh-CN" sz="2000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&gt;0)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e>
                                    </m:d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  <m:nary>
                                  <m:naryPr>
                                    <m:chr m:val="∏"/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!)</m:t>
                                    </m:r>
                                  </m:e>
                                </m:nary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altLang="zh-CN" sz="2000" dirty="0" smtClean="0"/>
              </a:p>
              <a:p>
                <a:r>
                  <a:rPr lang="en-US" altLang="zh-CN" sz="2000" dirty="0" smtClean="0"/>
                  <a:t>(</a:t>
                </a:r>
                <a:r>
                  <a:rPr lang="zh-CN" altLang="en-US" sz="2000" dirty="0" smtClean="0"/>
                  <a:t>我们把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移动到分母上并化简</a:t>
                </a:r>
                <a:r>
                  <a:rPr lang="en-US" altLang="zh-CN" sz="2000" dirty="0" smtClean="0"/>
                  <a:t>)</a:t>
                </a:r>
              </a:p>
              <a:p>
                <a:r>
                  <a:rPr lang="en-US" altLang="zh-CN" sz="20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&gt;0)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num>
                              <m:den>
                                <m:nary>
                                  <m:naryPr>
                                    <m:chr m:val="∏"/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!)</m:t>
                                    </m:r>
                                  </m:e>
                                </m:nary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altLang="zh-CN" sz="2000" dirty="0" smtClean="0"/>
              </a:p>
              <a:p>
                <a:r>
                  <a:rPr lang="zh-CN" altLang="en-US" sz="2000" dirty="0" smtClean="0"/>
                  <a:t>如果我们把前面的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zh-CN" altLang="en-US" sz="2000" dirty="0" smtClean="0"/>
                  <a:t>等于的东西看做下标的话，我们有：</a:t>
                </a:r>
                <a:endParaRPr lang="en-US" altLang="zh-CN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altLang="zh-CN" sz="2000" b="0" dirty="0" smtClean="0"/>
              </a:p>
              <a:p>
                <a:r>
                  <a:rPr lang="zh-CN" altLang="en-US" sz="2000" dirty="0" smtClean="0"/>
                  <a:t>维护下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 smtClean="0"/>
                  <a:t>的每个权值出现了几次，这显然就是常系数线性递推了。</a:t>
                </a:r>
                <a:endParaRPr lang="en-US" altLang="zh-CN" sz="2000" dirty="0" smtClean="0"/>
              </a:p>
              <a:p>
                <a:endParaRPr lang="zh-CN" alt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6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31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常规操作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然后就是多项式取模常系数线性递推的板子了。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这个东西是基于这样一个事实：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假设我们有一个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阶的方阵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假设</a:t>
                </a:r>
                <a:r>
                  <a:rPr lang="en-US" altLang="zh-CN" dirty="0" smtClean="0"/>
                  <a:t>I</a:t>
                </a:r>
                <a:r>
                  <a:rPr lang="zh-CN" altLang="en-US" dirty="0" smtClean="0"/>
                  <a:t>为单位矩阵，则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dirty="0" smtClean="0"/>
                  <a:t>是一个关于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次多项式，且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于是假设我们要求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的话，我们只需要求出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dirty="0" smtClean="0"/>
                  <a:t>的值，然后用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的低次的线性组合即可表示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对于常系数线性递推的矩阵，我们有：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2" t="-1871" r="-339" b="-144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53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常规操作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zh-CN" altLang="en-US" sz="2400" dirty="0" smtClean="0"/>
                  <a:t>回到这道题，我们定义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=23333</m:t>
                    </m:r>
                  </m:oMath>
                </a14:m>
                <a:r>
                  <a:rPr lang="zh-CN" altLang="en-US" sz="2400" dirty="0" smtClean="0"/>
                  <a:t>，假设我们已知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[0,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，那么我们可以</a:t>
                </a:r>
                <a:r>
                  <a:rPr lang="zh-CN" altLang="en-US" sz="2400" dirty="0"/>
                  <a:t>求</a:t>
                </a:r>
                <a:r>
                  <a:rPr lang="zh-CN" altLang="en-US" sz="2400" dirty="0" smtClean="0"/>
                  <a:t>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𝑀𝑜𝑑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的值，然后用这个多项式的系数和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[0,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求出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。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为什么我们可以这样做？我们能够把矩阵次方求和再左乘初始化矩阵优化为先计算矩阵的</a:t>
                </a:r>
                <a:r>
                  <a:rPr lang="zh-CN" altLang="en-US" sz="2400" dirty="0"/>
                  <a:t>次</a:t>
                </a:r>
                <a:r>
                  <a:rPr lang="zh-CN" altLang="en-US" sz="2400" dirty="0" smtClean="0"/>
                  <a:t>方左乘初始化矩阵，最后再求和。也就是先计算出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[0,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最后再求和了。</a:t>
                </a:r>
                <a:endParaRPr lang="en-US" altLang="zh-CN" sz="2400" dirty="0" smtClean="0"/>
              </a:p>
              <a:p>
                <a:r>
                  <a:rPr lang="zh-CN" altLang="en-US" sz="2400" dirty="0"/>
                  <a:t>但是</a:t>
                </a:r>
                <a:r>
                  <a:rPr lang="zh-CN" altLang="en-US" sz="2400" dirty="0" smtClean="0"/>
                  <a:t>这个预处理怎么办？难不成我们要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/>
                  <a:t>暴力？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然而并不用！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我们能算出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𝑀𝑜𝑑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的值，然后用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0]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去计算答案。而下标为负数的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400" dirty="0" smtClean="0"/>
                  <a:t>值显然为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400" dirty="0" smtClean="0"/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dirty="0" smtClean="0"/>
                  <a:t>，那么我们直接输出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的系数就好啦。</a:t>
                </a:r>
                <a:endParaRPr lang="en-US" altLang="zh-CN" sz="24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2" t="-2381" r="-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91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多项式？多项式！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下面我们要处理多项式操作的问题</a:t>
                </a:r>
                <a:r>
                  <a:rPr lang="en-US" altLang="zh-CN" dirty="0" smtClean="0"/>
                  <a:t>……</a:t>
                </a:r>
              </a:p>
              <a:p>
                <a:r>
                  <a:rPr lang="zh-CN" altLang="en-US" dirty="0" smtClean="0"/>
                  <a:t>朴素的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多项式乘法和多项式取模是显然</a:t>
                </a:r>
                <a:r>
                  <a:rPr lang="en-US" altLang="zh-CN" dirty="0" smtClean="0"/>
                  <a:t>TLE</a:t>
                </a:r>
                <a:r>
                  <a:rPr lang="zh-CN" altLang="en-US" dirty="0" smtClean="0"/>
                  <a:t>的，我们必须优化这里的复杂度。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多项式乘法直接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𝑁𝑇𝑇</m:t>
                    </m:r>
                  </m:oMath>
                </a14:m>
                <a:r>
                  <a:rPr lang="zh-CN" altLang="en-US" dirty="0" smtClean="0"/>
                  <a:t>就好，复杂度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/>
                  <a:t>关键</a:t>
                </a:r>
                <a:r>
                  <a:rPr lang="zh-CN" altLang="en-US" dirty="0" smtClean="0"/>
                  <a:t>是取模怎么办？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521" r="-6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24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多项式？多项式！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形式化地说，我们有一个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次多项式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和一个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次多项式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，我们要求</a:t>
                </a:r>
                <a:r>
                  <a:rPr lang="zh-CN" altLang="en-US" dirty="0"/>
                  <a:t>一</a:t>
                </a:r>
                <a:r>
                  <a:rPr lang="zh-CN" altLang="en-US" dirty="0" smtClean="0"/>
                  <a:t>个最高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次多项式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和一个最高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 smtClean="0"/>
                  <a:t>次多项式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满足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𝑀𝑜𝑑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+1 </m:t>
                        </m:r>
                      </m:sup>
                    </m:sSup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如果我们把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zh-CN" altLang="en-US" dirty="0" smtClean="0"/>
                  <a:t>带入多项式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相当于系数翻转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，同时两边乘以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，会发生什么呢？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，那么我们有：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 r="-4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90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多项式？多项式！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于是我们愉悦地发现这个公式前面的两段次数是不重合的，且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恰好在低次。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所以我们在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𝑀𝑜𝑑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zh-CN" altLang="en-US" dirty="0" smtClean="0"/>
                  <a:t>意义下求出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的逆元再与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相乘就能得到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，翻转回来带入就能求出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注意一定要把多余的高次重置为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/>
                  <a:t>，否则会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𝑊𝐴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什么你告诉我多项式求逆你不会了，那我也没有什么可说的了</a:t>
                </a:r>
                <a:r>
                  <a:rPr lang="en-US" altLang="zh-CN" dirty="0" smtClean="0"/>
                  <a:t>)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79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1312</TotalTime>
  <Words>351</Words>
  <Application>Microsoft Office PowerPoint</Application>
  <PresentationFormat>全屏显示(4:3)</PresentationFormat>
  <Paragraphs>64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Franklin Gothic Book</vt:lpstr>
      <vt:lpstr>华文楷体</vt:lpstr>
      <vt:lpstr>Cambria Math</vt:lpstr>
      <vt:lpstr>Crop</vt:lpstr>
      <vt:lpstr>51nOD1538 一道难题</vt:lpstr>
      <vt:lpstr>国际惯例的题面</vt:lpstr>
      <vt:lpstr>简单变形</vt:lpstr>
      <vt:lpstr>简单变形</vt:lpstr>
      <vt:lpstr>常规操作</vt:lpstr>
      <vt:lpstr>常规操作</vt:lpstr>
      <vt:lpstr>多项式？多项式！</vt:lpstr>
      <vt:lpstr>多项式？多项式！</vt:lpstr>
      <vt:lpstr>多项式？多项式！</vt:lpstr>
      <vt:lpstr>大概不会用到的？</vt:lpstr>
      <vt:lpstr>如何AC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1538 一道难题</dc:title>
  <dc:creator>*&amp; 邢泽宇</dc:creator>
  <cp:lastModifiedBy>*&amp; 邢泽宇</cp:lastModifiedBy>
  <cp:revision>123</cp:revision>
  <dcterms:created xsi:type="dcterms:W3CDTF">2018-05-23T13:37:47Z</dcterms:created>
  <dcterms:modified xsi:type="dcterms:W3CDTF">2018-05-25T10:51:45Z</dcterms:modified>
</cp:coreProperties>
</file>