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74" r:id="rId7"/>
    <p:sldId id="275" r:id="rId8"/>
    <p:sldId id="260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7" r:id="rId18"/>
    <p:sldId id="278" r:id="rId19"/>
    <p:sldId id="271" r:id="rId20"/>
    <p:sldId id="272" r:id="rId21"/>
    <p:sldId id="273" r:id="rId22"/>
    <p:sldId id="276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6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6.30 lecture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吕欣</a:t>
            </a:r>
            <a:r>
              <a:rPr lang="en-US" altLang="zh-CN" dirty="0" smtClean="0"/>
              <a:t>, IIIS Tsinghua</a:t>
            </a:r>
          </a:p>
          <a:p>
            <a:r>
              <a:rPr lang="en-US" altLang="zh-CN" dirty="0" smtClean="0"/>
              <a:t>June. 30</a:t>
            </a:r>
            <a:r>
              <a:rPr lang="en-US" altLang="zh-CN" baseline="30000" dirty="0" smtClean="0"/>
              <a:t>th</a:t>
            </a:r>
            <a:r>
              <a:rPr lang="en-US" altLang="zh-CN" dirty="0" smtClean="0"/>
              <a:t> ,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103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差分约束问题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 </a:t>
            </a:r>
            <a:r>
              <a:rPr lang="en-US" altLang="zh-CN" dirty="0"/>
              <a:t>N </a:t>
            </a:r>
            <a:r>
              <a:rPr lang="zh-CN" altLang="en-US" dirty="0"/>
              <a:t>个变量和若干约束</a:t>
            </a:r>
            <a:endParaRPr lang="en-US" altLang="zh-CN" dirty="0"/>
          </a:p>
          <a:p>
            <a:r>
              <a:rPr lang="zh-CN" altLang="en-US" dirty="0"/>
              <a:t>每个约束形如 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 – x[j] &lt;= w</a:t>
            </a:r>
          </a:p>
          <a:p>
            <a:r>
              <a:rPr lang="zh-CN" altLang="en-US" dirty="0"/>
              <a:t>因为约束都是两个变量的差的关系，我们不妨令 </a:t>
            </a:r>
            <a:r>
              <a:rPr lang="en-US" altLang="zh-CN" dirty="0"/>
              <a:t>x[1] = 0</a:t>
            </a:r>
          </a:p>
          <a:p>
            <a:r>
              <a:rPr lang="zh-CN" altLang="en-US" dirty="0"/>
              <a:t>求是否能给其他每个变量一个值，使得满足所有</a:t>
            </a:r>
            <a:r>
              <a:rPr lang="zh-CN" altLang="en-US" dirty="0" smtClean="0"/>
              <a:t>约束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5310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求解方法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如何建图？</a:t>
            </a:r>
            <a:endParaRPr lang="en-US" altLang="zh-CN" dirty="0"/>
          </a:p>
          <a:p>
            <a:r>
              <a:rPr lang="zh-CN" altLang="en-US" dirty="0" smtClean="0"/>
              <a:t>如何判断负环？</a:t>
            </a:r>
            <a:endParaRPr lang="en-US" altLang="zh-CN" dirty="0" smtClean="0"/>
          </a:p>
          <a:p>
            <a:r>
              <a:rPr lang="zh-CN" altLang="en-US" dirty="0" smtClean="0"/>
              <a:t>如果不存在负环，我们求出来的解是使每个变量最大</a:t>
            </a:r>
            <a:r>
              <a:rPr lang="en-US" altLang="zh-CN" dirty="0" smtClean="0"/>
              <a:t> / </a:t>
            </a:r>
            <a:r>
              <a:rPr lang="zh-CN" altLang="en-US" dirty="0" smtClean="0"/>
              <a:t>最小化的解？</a:t>
            </a:r>
            <a:endParaRPr lang="en-US" altLang="zh-CN" dirty="0"/>
          </a:p>
          <a:p>
            <a:r>
              <a:rPr lang="zh-CN" altLang="en-US" dirty="0" smtClean="0"/>
              <a:t>如果在一个二分图上，有若干</a:t>
            </a:r>
            <a:r>
              <a:rPr lang="zh-CN" altLang="en-US" b="1" dirty="0" smtClean="0"/>
              <a:t>相邻两点之和不超过</a:t>
            </a:r>
            <a:r>
              <a:rPr lang="en-US" altLang="zh-CN" b="1" dirty="0" smtClean="0"/>
              <a:t>XX</a:t>
            </a:r>
            <a:r>
              <a:rPr lang="zh-CN" altLang="en-US" dirty="0" smtClean="0"/>
              <a:t>的限制，可以通过将其中一边的权值取负，然后建图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77201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经典模型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环</a:t>
            </a:r>
            <a:r>
              <a:rPr lang="zh-CN" altLang="en-US" dirty="0" smtClean="0"/>
              <a:t>上每个点有一个权值</a:t>
            </a:r>
            <a:endParaRPr lang="en-US" altLang="zh-CN" dirty="0" smtClean="0"/>
          </a:p>
          <a:p>
            <a:r>
              <a:rPr lang="zh-CN" altLang="en-US" dirty="0"/>
              <a:t>有</a:t>
            </a:r>
            <a:r>
              <a:rPr lang="zh-CN" altLang="en-US" dirty="0" smtClean="0"/>
              <a:t>若干要求，每个要求是环上一段的和不大于</a:t>
            </a:r>
            <a:r>
              <a:rPr lang="en-US" altLang="zh-CN" dirty="0"/>
              <a:t> </a:t>
            </a:r>
            <a:r>
              <a:rPr lang="en-US" altLang="zh-CN" dirty="0" smtClean="0"/>
              <a:t>/ </a:t>
            </a:r>
            <a:r>
              <a:rPr lang="zh-CN" altLang="en-US" dirty="0" smtClean="0"/>
              <a:t>不小于某个值</a:t>
            </a:r>
            <a:endParaRPr lang="en-US" altLang="zh-CN" dirty="0" smtClean="0"/>
          </a:p>
          <a:p>
            <a:r>
              <a:rPr lang="zh-CN" altLang="en-US" dirty="0" smtClean="0"/>
              <a:t>一般的处理手段是把环拆成链，然后求前缀和求解问题</a:t>
            </a:r>
            <a:endParaRPr lang="en-US" altLang="zh-CN" dirty="0" smtClean="0"/>
          </a:p>
          <a:p>
            <a:r>
              <a:rPr lang="zh-CN" altLang="en-US" dirty="0" smtClean="0"/>
              <a:t>题目：</a:t>
            </a:r>
            <a:r>
              <a:rPr lang="en-US" altLang="zh-CN" dirty="0" smtClean="0"/>
              <a:t>51nod </a:t>
            </a:r>
            <a:r>
              <a:rPr lang="zh-CN" altLang="en-US" dirty="0" smtClean="0"/>
              <a:t>铁路环线，</a:t>
            </a:r>
            <a:r>
              <a:rPr lang="en-US" altLang="zh-CN" dirty="0" smtClean="0"/>
              <a:t>TSC 18 d2p1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44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SAT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给定若干布尔变量 </a:t>
            </a:r>
            <a:r>
              <a:rPr lang="en-US" altLang="zh-CN" dirty="0"/>
              <a:t>x[]</a:t>
            </a:r>
          </a:p>
          <a:p>
            <a:r>
              <a:rPr lang="zh-CN" altLang="en-US" dirty="0"/>
              <a:t>有若干条限制，每条限制均可以描述为：</a:t>
            </a:r>
            <a:endParaRPr lang="en-US" altLang="zh-CN" dirty="0"/>
          </a:p>
          <a:p>
            <a:pPr lvl="1"/>
            <a:r>
              <a:rPr lang="zh-CN" altLang="en-US" dirty="0"/>
              <a:t>若有 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为真</a:t>
            </a:r>
            <a:r>
              <a:rPr lang="en-US" altLang="zh-CN" dirty="0"/>
              <a:t>/</a:t>
            </a:r>
            <a:r>
              <a:rPr lang="zh-CN" altLang="en-US" dirty="0"/>
              <a:t>假，必有 </a:t>
            </a:r>
            <a:r>
              <a:rPr lang="en-US" altLang="zh-CN" dirty="0"/>
              <a:t>x[j] </a:t>
            </a:r>
            <a:r>
              <a:rPr lang="zh-CN" altLang="en-US" dirty="0"/>
              <a:t>为真</a:t>
            </a:r>
            <a:r>
              <a:rPr lang="en-US" altLang="zh-CN" dirty="0"/>
              <a:t>/</a:t>
            </a:r>
            <a:r>
              <a:rPr lang="zh-CN" altLang="en-US" dirty="0"/>
              <a:t>假</a:t>
            </a:r>
            <a:endParaRPr lang="en-US" altLang="zh-CN" dirty="0"/>
          </a:p>
          <a:p>
            <a:r>
              <a:rPr lang="zh-CN" altLang="en-US" dirty="0"/>
              <a:t>问是否存在一个所有变量的赋值，使得它满足所有限制</a:t>
            </a:r>
            <a:endParaRPr lang="en-US" altLang="zh-CN" dirty="0"/>
          </a:p>
          <a:p>
            <a:r>
              <a:rPr lang="zh-CN" altLang="en-US" dirty="0"/>
              <a:t>数据范围是 </a:t>
            </a:r>
            <a:r>
              <a:rPr lang="en-US" altLang="zh-CN" dirty="0"/>
              <a:t>N,M &lt;= 200000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893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对每个变量 </a:t>
            </a:r>
            <a:r>
              <a:rPr lang="en-US" altLang="zh-CN" dirty="0"/>
              <a:t>X</a:t>
            </a:r>
            <a:r>
              <a:rPr lang="zh-CN" altLang="en-US" dirty="0"/>
              <a:t>，我们拆出两个点 </a:t>
            </a:r>
            <a:r>
              <a:rPr lang="en-US" altLang="zh-CN" dirty="0"/>
              <a:t>X, X’</a:t>
            </a:r>
            <a:r>
              <a:rPr lang="zh-CN" altLang="en-US" dirty="0"/>
              <a:t>，分别代表这个变量取 </a:t>
            </a:r>
            <a:r>
              <a:rPr lang="en-US" altLang="zh-CN" dirty="0"/>
              <a:t>false / true</a:t>
            </a:r>
          </a:p>
          <a:p>
            <a:r>
              <a:rPr lang="zh-CN" altLang="en-US" dirty="0"/>
              <a:t>对于一个限制，我们在对应的 </a:t>
            </a:r>
            <a:r>
              <a:rPr lang="en-US" altLang="zh-CN" dirty="0"/>
              <a:t>X </a:t>
            </a:r>
            <a:r>
              <a:rPr lang="zh-CN" altLang="en-US" dirty="0"/>
              <a:t>向 </a:t>
            </a:r>
            <a:r>
              <a:rPr lang="en-US" altLang="zh-CN" dirty="0"/>
              <a:t>Y </a:t>
            </a:r>
            <a:r>
              <a:rPr lang="zh-CN" altLang="en-US" dirty="0"/>
              <a:t>连边，同时，连一条 </a:t>
            </a:r>
            <a:r>
              <a:rPr lang="en-US" altLang="zh-CN" dirty="0"/>
              <a:t>Y’ </a:t>
            </a:r>
            <a:r>
              <a:rPr lang="zh-CN" altLang="en-US" dirty="0"/>
              <a:t>向 </a:t>
            </a:r>
            <a:r>
              <a:rPr lang="en-US" altLang="zh-CN" dirty="0"/>
              <a:t>X’ </a:t>
            </a:r>
            <a:r>
              <a:rPr lang="zh-CN" altLang="en-US" dirty="0"/>
              <a:t>的边</a:t>
            </a:r>
            <a:endParaRPr lang="en-US" altLang="zh-CN" dirty="0"/>
          </a:p>
          <a:p>
            <a:pPr lvl="1"/>
            <a:r>
              <a:rPr lang="zh-CN" altLang="en-US" dirty="0"/>
              <a:t>前一条边表示 </a:t>
            </a:r>
            <a:r>
              <a:rPr lang="en-US" altLang="zh-CN" dirty="0"/>
              <a:t>X </a:t>
            </a:r>
            <a:r>
              <a:rPr lang="zh-CN" altLang="en-US" dirty="0"/>
              <a:t>蕴含着 </a:t>
            </a:r>
            <a:r>
              <a:rPr lang="en-US" altLang="zh-CN" dirty="0"/>
              <a:t>Y</a:t>
            </a:r>
            <a:r>
              <a:rPr lang="zh-CN" altLang="en-US" dirty="0"/>
              <a:t>，那 </a:t>
            </a:r>
            <a:r>
              <a:rPr lang="en-US" altLang="zh-CN" dirty="0"/>
              <a:t>Y’ </a:t>
            </a:r>
            <a:r>
              <a:rPr lang="zh-CN" altLang="en-US" dirty="0"/>
              <a:t>一定蕴含着 </a:t>
            </a:r>
            <a:r>
              <a:rPr lang="en-US" altLang="zh-CN" dirty="0"/>
              <a:t>X’</a:t>
            </a:r>
          </a:p>
          <a:p>
            <a:r>
              <a:rPr lang="zh-CN" altLang="en-US" dirty="0"/>
              <a:t>问题转化为一张 </a:t>
            </a:r>
            <a:r>
              <a:rPr lang="en-US" altLang="zh-CN" dirty="0"/>
              <a:t>2N </a:t>
            </a:r>
            <a:r>
              <a:rPr lang="zh-CN" altLang="en-US" dirty="0"/>
              <a:t>个点的图，每一对点里选一个，满足一个点选了，它的所有后继都要选。</a:t>
            </a:r>
            <a:endParaRPr lang="en-US" altLang="zh-CN" dirty="0"/>
          </a:p>
          <a:p>
            <a:r>
              <a:rPr lang="zh-CN" altLang="en-US" dirty="0"/>
              <a:t>有两种算法：</a:t>
            </a:r>
            <a:endParaRPr lang="en-US" altLang="zh-CN" dirty="0"/>
          </a:p>
          <a:p>
            <a:pPr lvl="1"/>
            <a:r>
              <a:rPr lang="en-US" altLang="zh-CN" dirty="0"/>
              <a:t>O(NM) </a:t>
            </a:r>
            <a:r>
              <a:rPr lang="zh-CN" altLang="en-US" dirty="0"/>
              <a:t>的算法，适用于求字典序最小的解</a:t>
            </a:r>
            <a:endParaRPr lang="en-US" altLang="zh-CN" dirty="0"/>
          </a:p>
          <a:p>
            <a:pPr lvl="1"/>
            <a:r>
              <a:rPr lang="en-US" altLang="zh-CN" dirty="0"/>
              <a:t>O(N + M) </a:t>
            </a:r>
            <a:r>
              <a:rPr lang="zh-CN" altLang="en-US" dirty="0"/>
              <a:t>的算法，适用于判定可行性、求任意一组方案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71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Cont’d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依次枚举每个变量，让他为 </a:t>
            </a:r>
            <a:r>
              <a:rPr lang="en-US" altLang="zh-CN" dirty="0"/>
              <a:t>True</a:t>
            </a:r>
            <a:r>
              <a:rPr lang="zh-CN" altLang="en-US" dirty="0"/>
              <a:t>，进行一系列推理。</a:t>
            </a:r>
            <a:endParaRPr lang="en-US" altLang="zh-CN" dirty="0"/>
          </a:p>
          <a:p>
            <a:r>
              <a:rPr lang="zh-CN" altLang="en-US" dirty="0"/>
              <a:t>如果没有发现矛盾，就尝试下一个变量。否则让他为 </a:t>
            </a:r>
            <a:r>
              <a:rPr lang="en-US" altLang="zh-CN" dirty="0"/>
              <a:t>False</a:t>
            </a:r>
            <a:r>
              <a:rPr lang="zh-CN" altLang="en-US" dirty="0"/>
              <a:t>，再进行推理。</a:t>
            </a:r>
            <a:endParaRPr lang="en-US" altLang="zh-CN" dirty="0"/>
          </a:p>
          <a:p>
            <a:r>
              <a:rPr lang="zh-CN" altLang="en-US" dirty="0"/>
              <a:t>这里不证明它的正确性了。实际上，只需要注意到建图的对称性即可。</a:t>
            </a:r>
            <a:endParaRPr lang="en-US" altLang="zh-CN" dirty="0"/>
          </a:p>
          <a:p>
            <a:r>
              <a:rPr lang="zh-CN" altLang="en-US" dirty="0"/>
              <a:t>也有一种说法认为这个算法的复杂度是 </a:t>
            </a:r>
            <a:r>
              <a:rPr lang="en-US" altLang="zh-CN" dirty="0"/>
              <a:t>O(N + M) </a:t>
            </a:r>
            <a:r>
              <a:rPr lang="zh-CN" altLang="en-US" dirty="0" smtClean="0"/>
              <a:t>的，但是不能证明。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366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Cont’d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跑强连通</a:t>
            </a:r>
            <a:r>
              <a:rPr lang="zh-CN" altLang="en-US" dirty="0" smtClean="0"/>
              <a:t>分量（使用 </a:t>
            </a:r>
            <a:r>
              <a:rPr lang="en-US" altLang="zh-CN" dirty="0" err="1" smtClean="0"/>
              <a:t>Tarjan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Kosaraju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如果有 </a:t>
            </a:r>
            <a:r>
              <a:rPr lang="en-US" altLang="zh-CN" dirty="0"/>
              <a:t>X </a:t>
            </a:r>
            <a:r>
              <a:rPr lang="zh-CN" altLang="en-US" dirty="0"/>
              <a:t>和 </a:t>
            </a:r>
            <a:r>
              <a:rPr lang="en-US" altLang="zh-CN" dirty="0"/>
              <a:t>X’ </a:t>
            </a:r>
            <a:r>
              <a:rPr lang="zh-CN" altLang="en-US" dirty="0"/>
              <a:t>在同一个强连通分量则 </a:t>
            </a:r>
            <a:r>
              <a:rPr lang="en-US" altLang="zh-CN" dirty="0"/>
              <a:t>GG</a:t>
            </a:r>
          </a:p>
          <a:p>
            <a:r>
              <a:rPr lang="zh-CN" altLang="en-US" dirty="0"/>
              <a:t>否则必定存在至少一种合法方案</a:t>
            </a:r>
            <a:endParaRPr lang="en-US" altLang="zh-CN" dirty="0"/>
          </a:p>
          <a:p>
            <a:r>
              <a:rPr lang="zh-CN" altLang="en-US" dirty="0"/>
              <a:t>这个方案我们可以构造出来：对强连通分量做拓扑序</a:t>
            </a:r>
            <a:endParaRPr lang="en-US" altLang="zh-CN" dirty="0"/>
          </a:p>
          <a:p>
            <a:r>
              <a:rPr lang="zh-CN" altLang="en-US" dirty="0"/>
              <a:t>枚举每个变量 </a:t>
            </a:r>
            <a:r>
              <a:rPr lang="en-US" altLang="zh-CN" dirty="0"/>
              <a:t>x</a:t>
            </a:r>
            <a:r>
              <a:rPr lang="zh-CN" altLang="en-US" dirty="0"/>
              <a:t>，把它对应的两个点中靠后的那个强连通分量选上</a:t>
            </a:r>
            <a:endParaRPr lang="en-US" altLang="zh-CN" dirty="0"/>
          </a:p>
          <a:p>
            <a:r>
              <a:rPr lang="zh-CN" altLang="en-US" dirty="0"/>
              <a:t>这样做的正确性：</a:t>
            </a:r>
            <a:endParaRPr lang="en-US" altLang="zh-CN" dirty="0"/>
          </a:p>
          <a:p>
            <a:pPr lvl="1"/>
            <a:r>
              <a:rPr lang="zh-CN" altLang="en-US" dirty="0"/>
              <a:t>注意到，如果 </a:t>
            </a:r>
            <a:r>
              <a:rPr lang="en-US" altLang="zh-CN" dirty="0"/>
              <a:t>X </a:t>
            </a:r>
            <a:r>
              <a:rPr lang="zh-CN" altLang="en-US" dirty="0"/>
              <a:t>和 </a:t>
            </a:r>
            <a:r>
              <a:rPr lang="en-US" altLang="zh-CN" dirty="0"/>
              <a:t>Y </a:t>
            </a:r>
            <a:r>
              <a:rPr lang="zh-CN" altLang="en-US" dirty="0"/>
              <a:t>属于一个强连通分量，那么 </a:t>
            </a:r>
            <a:r>
              <a:rPr lang="en-US" altLang="zh-CN" dirty="0"/>
              <a:t>X’ </a:t>
            </a:r>
            <a:r>
              <a:rPr lang="zh-CN" altLang="en-US" dirty="0"/>
              <a:t>和 </a:t>
            </a:r>
            <a:r>
              <a:rPr lang="en-US" altLang="zh-CN" dirty="0"/>
              <a:t>Y’ </a:t>
            </a:r>
            <a:r>
              <a:rPr lang="zh-CN" altLang="en-US" dirty="0"/>
              <a:t>一定属于同一个强连通分量</a:t>
            </a:r>
            <a:endParaRPr lang="en-US" altLang="zh-CN" dirty="0"/>
          </a:p>
          <a:p>
            <a:r>
              <a:rPr lang="zh-CN" altLang="en-US" dirty="0"/>
              <a:t>时间复杂度同强连通分量</a:t>
            </a:r>
            <a:r>
              <a:rPr lang="zh-CN" altLang="en-US" dirty="0" smtClean="0"/>
              <a:t>求解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021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 </a:t>
            </a:r>
            <a:r>
              <a:rPr lang="en-US" altLang="zh-CN" dirty="0" err="1" smtClean="0"/>
              <a:t>Tarjan</a:t>
            </a:r>
            <a:r>
              <a:rPr lang="en-US" altLang="zh-CN" dirty="0" smtClean="0"/>
              <a:t> 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有向图上强连通分量分解，这个大家都会，也不容易写错</a:t>
            </a:r>
            <a:endParaRPr lang="en-US" altLang="zh-CN" dirty="0" smtClean="0"/>
          </a:p>
          <a:p>
            <a:r>
              <a:rPr lang="zh-CN" altLang="en-US" dirty="0" smtClean="0"/>
              <a:t>无向图上：</a:t>
            </a:r>
            <a:endParaRPr lang="en-US" altLang="zh-CN" dirty="0" smtClean="0"/>
          </a:p>
          <a:p>
            <a:r>
              <a:rPr lang="zh-CN" altLang="en-US" dirty="0" smtClean="0"/>
              <a:t>边双连通分量怎么写？怎么判定？</a:t>
            </a:r>
            <a:endParaRPr lang="en-US" altLang="zh-CN" dirty="0" smtClean="0"/>
          </a:p>
          <a:p>
            <a:r>
              <a:rPr lang="zh-CN" altLang="en-US" dirty="0" smtClean="0"/>
              <a:t>点双连通分量怎么写？怎么判定？</a:t>
            </a:r>
            <a:endParaRPr lang="en-US" altLang="zh-CN" dirty="0"/>
          </a:p>
          <a:p>
            <a:r>
              <a:rPr lang="zh-CN" altLang="en-US" dirty="0" smtClean="0"/>
              <a:t>如何缩点缩边？</a:t>
            </a:r>
            <a:endParaRPr lang="en-US" altLang="zh-CN" dirty="0" smtClean="0"/>
          </a:p>
          <a:p>
            <a:r>
              <a:rPr lang="zh-CN" altLang="en-US" dirty="0" smtClean="0"/>
              <a:t>如何判割点和桥？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89643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 </a:t>
            </a:r>
            <a:r>
              <a:rPr lang="en-US" altLang="zh-CN" dirty="0" err="1" smtClean="0"/>
              <a:t>Kosaraju</a:t>
            </a:r>
            <a:r>
              <a:rPr lang="en-US" altLang="zh-CN" dirty="0" smtClean="0"/>
              <a:t> 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相比 </a:t>
            </a:r>
            <a:r>
              <a:rPr lang="en-US" altLang="zh-CN" dirty="0" err="1" smtClean="0"/>
              <a:t>Tarjan</a:t>
            </a:r>
            <a:r>
              <a:rPr lang="en-US" altLang="zh-CN" dirty="0" smtClean="0"/>
              <a:t> </a:t>
            </a:r>
            <a:r>
              <a:rPr lang="zh-CN" altLang="en-US" dirty="0" smtClean="0"/>
              <a:t>算法，</a:t>
            </a:r>
            <a:r>
              <a:rPr lang="en-US" altLang="zh-CN" dirty="0" smtClean="0"/>
              <a:t>K </a:t>
            </a:r>
            <a:r>
              <a:rPr lang="zh-CN" altLang="en-US" dirty="0" smtClean="0"/>
              <a:t>算法只需要对图进行正反两遍 </a:t>
            </a:r>
            <a:r>
              <a:rPr lang="en-US" altLang="zh-CN" dirty="0" smtClean="0"/>
              <a:t>DFS</a:t>
            </a:r>
            <a:r>
              <a:rPr lang="zh-CN" altLang="en-US" dirty="0" smtClean="0"/>
              <a:t>，并且不存在维护 </a:t>
            </a:r>
            <a:r>
              <a:rPr lang="en-US" altLang="zh-CN" dirty="0" err="1" smtClean="0"/>
              <a:t>dfn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low </a:t>
            </a:r>
            <a:r>
              <a:rPr lang="zh-CN" altLang="en-US" dirty="0" smtClean="0"/>
              <a:t>数组的操作</a:t>
            </a:r>
            <a:endParaRPr lang="en-US" altLang="zh-CN" dirty="0" smtClean="0"/>
          </a:p>
          <a:p>
            <a:r>
              <a:rPr lang="zh-CN" altLang="en-US" dirty="0" smtClean="0"/>
              <a:t>事实上，你唯一需要支持的操作就是从当前点的邻接点中依次枚举</a:t>
            </a:r>
            <a:r>
              <a:rPr lang="zh-CN" altLang="en-US" b="1" dirty="0" smtClean="0"/>
              <a:t>尚未访问</a:t>
            </a:r>
            <a:r>
              <a:rPr lang="zh-CN" altLang="en-US" dirty="0" smtClean="0"/>
              <a:t>的点</a:t>
            </a:r>
            <a:endParaRPr lang="en-US" altLang="zh-CN" dirty="0" smtClean="0"/>
          </a:p>
          <a:p>
            <a:r>
              <a:rPr lang="zh-CN" altLang="en-US" dirty="0" smtClean="0"/>
              <a:t>在一些特殊场合有用（例如</a:t>
            </a:r>
            <a:r>
              <a:rPr lang="en-US" altLang="zh-CN" dirty="0" err="1" smtClean="0"/>
              <a:t>bitset</a:t>
            </a:r>
            <a:r>
              <a:rPr lang="zh-CN" altLang="en-US" dirty="0" smtClean="0"/>
              <a:t>卡常）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1580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给定两个 </a:t>
            </a:r>
            <a:r>
              <a:rPr lang="en-US" altLang="zh-CN" dirty="0" smtClean="0"/>
              <a:t>2SAT</a:t>
            </a:r>
            <a:r>
              <a:rPr lang="zh-CN" altLang="en-US" dirty="0" smtClean="0"/>
              <a:t>，问他们是否等价</a:t>
            </a:r>
            <a:endParaRPr lang="en-US" altLang="zh-CN" dirty="0" smtClean="0"/>
          </a:p>
          <a:p>
            <a:r>
              <a:rPr lang="zh-CN" altLang="en-US" dirty="0"/>
              <a:t>这里</a:t>
            </a:r>
            <a:r>
              <a:rPr lang="zh-CN" altLang="en-US" dirty="0" smtClean="0"/>
              <a:t>的等价，指的是对于任意一种给变量赋值的方案，两个 </a:t>
            </a:r>
            <a:r>
              <a:rPr lang="en-US" altLang="zh-CN" dirty="0" smtClean="0"/>
              <a:t>2SAT </a:t>
            </a:r>
            <a:r>
              <a:rPr lang="zh-CN" altLang="en-US" dirty="0" smtClean="0"/>
              <a:t>同真假</a:t>
            </a:r>
            <a:endParaRPr lang="en-US" altLang="zh-CN" dirty="0" smtClean="0"/>
          </a:p>
          <a:p>
            <a:r>
              <a:rPr lang="zh-CN" altLang="en-US" dirty="0"/>
              <a:t>变量</a:t>
            </a:r>
            <a:r>
              <a:rPr lang="zh-CN" altLang="en-US" dirty="0" smtClean="0"/>
              <a:t>个数不超过 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，每个 </a:t>
            </a:r>
            <a:r>
              <a:rPr lang="en-US" altLang="zh-CN" dirty="0" smtClean="0"/>
              <a:t>2SAT </a:t>
            </a:r>
            <a:r>
              <a:rPr lang="zh-CN" altLang="en-US" dirty="0" smtClean="0"/>
              <a:t>的限制数不超过 </a:t>
            </a:r>
            <a:r>
              <a:rPr lang="en-US" altLang="zh-CN" dirty="0" smtClean="0"/>
              <a:t>5000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1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一些图论小知识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167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尝试判断他们是否不等价</a:t>
            </a:r>
            <a:endParaRPr lang="en-US" altLang="zh-CN" dirty="0" smtClean="0"/>
          </a:p>
          <a:p>
            <a:r>
              <a:rPr lang="zh-CN" altLang="en-US" dirty="0" smtClean="0"/>
              <a:t>拿出其中一个 </a:t>
            </a:r>
            <a:r>
              <a:rPr lang="en-US" altLang="zh-CN" dirty="0" smtClean="0"/>
              <a:t>2SAT</a:t>
            </a:r>
            <a:r>
              <a:rPr lang="zh-CN" altLang="en-US" dirty="0" smtClean="0"/>
              <a:t>，记为 </a:t>
            </a:r>
            <a:r>
              <a:rPr lang="en-US" altLang="zh-CN" dirty="0" smtClean="0"/>
              <a:t>P1</a:t>
            </a:r>
            <a:r>
              <a:rPr lang="zh-CN" altLang="en-US" dirty="0" smtClean="0"/>
              <a:t>，枚举它里面哪一个子句不被满足，然后在 </a:t>
            </a:r>
            <a:r>
              <a:rPr lang="en-US" altLang="zh-CN" dirty="0" smtClean="0"/>
              <a:t>P2 </a:t>
            </a:r>
            <a:r>
              <a:rPr lang="zh-CN" altLang="en-US" dirty="0" smtClean="0"/>
              <a:t>上添加两条边，跑 </a:t>
            </a:r>
            <a:r>
              <a:rPr lang="en-US" altLang="zh-CN" dirty="0" smtClean="0"/>
              <a:t>2SAT </a:t>
            </a:r>
            <a:r>
              <a:rPr lang="zh-CN" altLang="en-US" dirty="0" smtClean="0"/>
              <a:t>判断</a:t>
            </a:r>
            <a:endParaRPr lang="en-US" altLang="zh-CN" dirty="0" smtClean="0"/>
          </a:p>
          <a:p>
            <a:r>
              <a:rPr lang="zh-CN" altLang="en-US" dirty="0" smtClean="0"/>
              <a:t>交换 </a:t>
            </a:r>
            <a:r>
              <a:rPr lang="en-US" altLang="zh-CN" dirty="0" smtClean="0"/>
              <a:t>P1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P2 </a:t>
            </a:r>
            <a:r>
              <a:rPr lang="zh-CN" altLang="en-US" dirty="0" smtClean="0"/>
              <a:t>重复这个过程</a:t>
            </a:r>
            <a:endParaRPr lang="en-US" altLang="zh-CN" dirty="0" smtClean="0"/>
          </a:p>
          <a:p>
            <a:r>
              <a:rPr lang="zh-CN" altLang="en-US" dirty="0" smtClean="0"/>
              <a:t>优化：实际上不需要每次跑 </a:t>
            </a:r>
            <a:r>
              <a:rPr lang="en-US" altLang="zh-CN" dirty="0" smtClean="0"/>
              <a:t>2SAT </a:t>
            </a:r>
            <a:r>
              <a:rPr lang="zh-CN" altLang="en-US" dirty="0" smtClean="0"/>
              <a:t>判定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352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 </a:t>
            </a:r>
            <a:r>
              <a:rPr lang="en-US" altLang="zh-CN" dirty="0"/>
              <a:t>N </a:t>
            </a:r>
            <a:r>
              <a:rPr lang="zh-CN" altLang="en-US" dirty="0"/>
              <a:t>个人要在数轴上画点。第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个人可以在 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或者 </a:t>
            </a:r>
            <a:r>
              <a:rPr lang="en-US" altLang="zh-CN" dirty="0"/>
              <a:t>y[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中选一个位置画一个点</a:t>
            </a:r>
            <a:endParaRPr lang="en-US" altLang="zh-CN" dirty="0"/>
          </a:p>
          <a:p>
            <a:r>
              <a:rPr lang="zh-CN" altLang="en-US" dirty="0"/>
              <a:t>你需要选择每个人画的点，使得数轴上 </a:t>
            </a:r>
            <a:r>
              <a:rPr lang="en-US" altLang="zh-CN" dirty="0"/>
              <a:t>N </a:t>
            </a:r>
            <a:r>
              <a:rPr lang="zh-CN" altLang="en-US" dirty="0"/>
              <a:t>个点中，相邻两点的距离尽可能小</a:t>
            </a:r>
            <a:endParaRPr lang="en-US" altLang="zh-CN" dirty="0"/>
          </a:p>
          <a:p>
            <a:r>
              <a:rPr lang="en-US" altLang="zh-CN" dirty="0"/>
              <a:t>N &lt;= </a:t>
            </a:r>
            <a:r>
              <a:rPr lang="en-US" altLang="zh-CN" dirty="0" smtClean="0"/>
              <a:t>30000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3313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二分答案之后可以看出一个 </a:t>
            </a:r>
            <a:r>
              <a:rPr lang="en-US" altLang="zh-CN" dirty="0"/>
              <a:t>2-SAT </a:t>
            </a:r>
            <a:r>
              <a:rPr lang="zh-CN" altLang="en-US" dirty="0"/>
              <a:t>的模型</a:t>
            </a:r>
            <a:endParaRPr lang="en-US" altLang="zh-CN" dirty="0"/>
          </a:p>
          <a:p>
            <a:r>
              <a:rPr lang="zh-CN" altLang="en-US" dirty="0"/>
              <a:t>然而直接建图边数爆炸，所以考虑使用线段树优化建图。</a:t>
            </a:r>
            <a:endParaRPr lang="en-US" altLang="zh-CN" dirty="0"/>
          </a:p>
          <a:p>
            <a:r>
              <a:rPr lang="zh-CN" altLang="en-US" dirty="0"/>
              <a:t>也有一种避免线段树的建图方式：使用 </a:t>
            </a:r>
            <a:r>
              <a:rPr lang="en-US" altLang="zh-CN" dirty="0" err="1"/>
              <a:t>kosaraju</a:t>
            </a:r>
            <a:r>
              <a:rPr lang="en-US" altLang="zh-CN" dirty="0"/>
              <a:t> </a:t>
            </a:r>
            <a:r>
              <a:rPr lang="zh-CN" altLang="en-US" dirty="0"/>
              <a:t>算法和 </a:t>
            </a:r>
            <a:r>
              <a:rPr lang="en-US" altLang="zh-CN" dirty="0"/>
              <a:t>set</a:t>
            </a:r>
          </a:p>
          <a:p>
            <a:pPr lvl="1"/>
            <a:r>
              <a:rPr lang="zh-CN" altLang="en-US" dirty="0"/>
              <a:t>这时候就体现出 </a:t>
            </a:r>
            <a:r>
              <a:rPr lang="en-US" altLang="zh-CN" dirty="0" err="1"/>
              <a:t>kosaraju</a:t>
            </a:r>
            <a:r>
              <a:rPr lang="en-US" altLang="zh-CN" dirty="0"/>
              <a:t> </a:t>
            </a:r>
            <a:r>
              <a:rPr lang="zh-CN" altLang="en-US" dirty="0"/>
              <a:t>算法的优越性</a:t>
            </a:r>
            <a:r>
              <a:rPr lang="zh-CN" altLang="en-US" dirty="0" smtClean="0"/>
              <a:t>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4311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一些趣题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07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 </a:t>
            </a:r>
            <a:r>
              <a:rPr lang="en-US" altLang="zh-CN" dirty="0"/>
              <a:t>N </a:t>
            </a:r>
            <a:r>
              <a:rPr lang="zh-CN" altLang="en-US" dirty="0"/>
              <a:t>个点，</a:t>
            </a:r>
            <a:r>
              <a:rPr lang="en-US" altLang="zh-CN" dirty="0"/>
              <a:t>M</a:t>
            </a:r>
            <a:r>
              <a:rPr lang="zh-CN" altLang="en-US" dirty="0"/>
              <a:t> 条边的无向图，保证每个点度数不超过 </a:t>
            </a:r>
            <a:r>
              <a:rPr lang="en-US" altLang="zh-CN" dirty="0"/>
              <a:t>7</a:t>
            </a:r>
          </a:p>
          <a:p>
            <a:r>
              <a:rPr lang="zh-CN" altLang="en-US" dirty="0"/>
              <a:t>给图 </a:t>
            </a:r>
            <a:r>
              <a:rPr lang="en-US" altLang="zh-CN" dirty="0"/>
              <a:t>4 </a:t>
            </a:r>
            <a:r>
              <a:rPr lang="zh-CN" altLang="en-US" dirty="0"/>
              <a:t>染色，使得每个点至多只有一个相邻的点和它颜色相同</a:t>
            </a:r>
            <a:endParaRPr lang="en-US" altLang="zh-CN" dirty="0"/>
          </a:p>
          <a:p>
            <a:r>
              <a:rPr lang="en-US" altLang="zh-CN" dirty="0"/>
              <a:t>N &lt;= </a:t>
            </a:r>
            <a:r>
              <a:rPr lang="en-US" altLang="zh-CN" dirty="0" smtClean="0"/>
              <a:t>50000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6814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先随机生成一组解，然后调整不合法的点的颜色</a:t>
            </a:r>
            <a:endParaRPr lang="en-US" altLang="zh-CN" dirty="0" smtClean="0"/>
          </a:p>
          <a:p>
            <a:r>
              <a:rPr lang="zh-CN" altLang="en-US" dirty="0"/>
              <a:t>可以</a:t>
            </a:r>
            <a:r>
              <a:rPr lang="zh-CN" altLang="en-US" dirty="0" smtClean="0"/>
              <a:t>证明这个调整过程一定结束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742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 smtClean="0"/>
                  <a:t>，构造一个 </a:t>
                </a:r>
                <a:r>
                  <a:rPr lang="en-US" altLang="zh-CN" dirty="0" smtClean="0"/>
                  <a:t>20 </a:t>
                </a:r>
                <a:r>
                  <a:rPr lang="zh-CN" altLang="en-US" dirty="0"/>
                  <a:t>个</a:t>
                </a:r>
                <a:r>
                  <a:rPr lang="zh-CN" altLang="en-US" dirty="0" smtClean="0"/>
                  <a:t>点的图，使得其从 </a:t>
                </a:r>
                <a:r>
                  <a:rPr lang="en-US" altLang="zh-CN" dirty="0" smtClean="0"/>
                  <a:t>1 </a:t>
                </a:r>
                <a:r>
                  <a:rPr lang="zh-CN" altLang="en-US" dirty="0" smtClean="0"/>
                  <a:t>到 </a:t>
                </a:r>
                <a:r>
                  <a:rPr lang="en-US" altLang="zh-CN" dirty="0" smtClean="0"/>
                  <a:t>20 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Hamiltonian</a:t>
                </a:r>
                <a:r>
                  <a:rPr lang="zh-CN" altLang="en-US" dirty="0" smtClean="0"/>
                  <a:t>路径个数恰为 </a:t>
                </a:r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555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给定一个 </a:t>
                </a:r>
                <a:r>
                  <a:rPr lang="en-US" altLang="zh-CN" dirty="0" smtClean="0"/>
                  <a:t>N </a:t>
                </a:r>
                <a:r>
                  <a:rPr lang="zh-CN" altLang="en-US" dirty="0" smtClean="0"/>
                  <a:t>个点、</a:t>
                </a:r>
                <a:r>
                  <a:rPr lang="en-US" altLang="zh-CN" dirty="0" smtClean="0"/>
                  <a:t>M </a:t>
                </a:r>
                <a:r>
                  <a:rPr lang="zh-CN" altLang="en-US" dirty="0"/>
                  <a:t>条边</a:t>
                </a:r>
                <a:r>
                  <a:rPr lang="zh-CN" altLang="en-US" dirty="0" smtClean="0"/>
                  <a:t>的无向图，问图中有多少条边满足，删掉这条边后，图是一个二分图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925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 </a:t>
            </a:r>
            <a:r>
              <a:rPr lang="en-US" altLang="zh-CN" dirty="0" smtClean="0"/>
              <a:t>4031 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r>
              <a:rPr lang="zh-CN" altLang="en-US" dirty="0" smtClean="0"/>
              <a:t>从其中拿出 </a:t>
            </a:r>
            <a:r>
              <a:rPr lang="en-US" altLang="zh-CN" dirty="0" smtClean="0"/>
              <a:t>2016 </a:t>
            </a:r>
            <a:r>
              <a:rPr lang="zh-CN" altLang="en-US" dirty="0" smtClean="0"/>
              <a:t>个，使得其和是 </a:t>
            </a:r>
            <a:r>
              <a:rPr lang="en-US" altLang="zh-CN" dirty="0" smtClean="0"/>
              <a:t>2016 </a:t>
            </a:r>
            <a:r>
              <a:rPr lang="zh-CN" altLang="en-US" dirty="0" smtClean="0"/>
              <a:t>的倍数</a:t>
            </a:r>
            <a:endParaRPr lang="en-US" altLang="zh-CN" dirty="0" smtClean="0"/>
          </a:p>
          <a:p>
            <a:r>
              <a:rPr lang="zh-CN" altLang="en-US" dirty="0"/>
              <a:t>（</a:t>
            </a:r>
            <a:r>
              <a:rPr lang="en-US" altLang="zh-CN" dirty="0" smtClean="0"/>
              <a:t>PKUSC 16 </a:t>
            </a:r>
            <a:r>
              <a:rPr lang="zh-CN" altLang="en-US" dirty="0" smtClean="0"/>
              <a:t>数学压轴题）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37751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PKUSC 18 </a:t>
            </a:r>
            <a:r>
              <a:rPr lang="zh-CN" altLang="en-US" dirty="0" smtClean="0"/>
              <a:t>数学题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17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欧拉回路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存在性的判定</a:t>
            </a:r>
            <a:endParaRPr lang="en-US" altLang="zh-CN" dirty="0" smtClean="0"/>
          </a:p>
          <a:p>
            <a:r>
              <a:rPr lang="zh-CN" altLang="en-US" dirty="0" smtClean="0"/>
              <a:t>构造方法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505785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39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 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平面上有若干个点，每个点的坐标均为整数</a:t>
            </a:r>
            <a:endParaRPr lang="en-US" altLang="zh-CN" dirty="0"/>
          </a:p>
          <a:p>
            <a:r>
              <a:rPr lang="zh-CN" altLang="en-US" dirty="0"/>
              <a:t>请把每个点染成黑色或者白色，使得每条平行于坐标轴的直线上，黑白点个数之差不超过</a:t>
            </a:r>
            <a:r>
              <a:rPr lang="en-US" altLang="zh-CN" dirty="0"/>
              <a:t> 1</a:t>
            </a:r>
          </a:p>
          <a:p>
            <a:r>
              <a:rPr lang="en-US" altLang="zh-CN" dirty="0"/>
              <a:t>N &lt;= </a:t>
            </a:r>
            <a:r>
              <a:rPr lang="en-US" altLang="zh-CN" dirty="0" smtClean="0"/>
              <a:t>200000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49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 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字符集大小为 </a:t>
                </a:r>
                <a:r>
                  <a:rPr lang="en-US" altLang="zh-CN" dirty="0"/>
                  <a:t>M</a:t>
                </a:r>
              </a:p>
              <a:p>
                <a:r>
                  <a:rPr lang="zh-CN" altLang="en-US" dirty="0"/>
                  <a:t>构造一个长度尽可能小的串，使得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种长度为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的串均是它的子</a:t>
                </a:r>
                <a:r>
                  <a:rPr lang="zh-CN" altLang="en-US" dirty="0" smtClean="0"/>
                  <a:t>串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5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</a:t>
            </a:r>
            <a:r>
              <a:rPr lang="zh-CN" altLang="en-US" dirty="0"/>
              <a:t>一</a:t>
            </a:r>
            <a:r>
              <a:rPr lang="zh-CN" altLang="en-US" dirty="0" smtClean="0"/>
              <a:t>张既有无向边，又有有向边的混合图</a:t>
            </a:r>
            <a:endParaRPr lang="en-US" altLang="zh-CN" dirty="0" smtClean="0"/>
          </a:p>
          <a:p>
            <a:r>
              <a:rPr lang="zh-CN" altLang="en-US" dirty="0" smtClean="0"/>
              <a:t>问能否给每条无向边进行定向，使得得到的图中存在一个</a:t>
            </a:r>
            <a:r>
              <a:rPr lang="en-US" altLang="zh-CN" dirty="0" smtClean="0"/>
              <a:t>Euler</a:t>
            </a:r>
            <a:r>
              <a:rPr lang="zh-CN" altLang="en-US" dirty="0" smtClean="0"/>
              <a:t>回路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80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先任意定向，然后通过网络流来尝试调整方案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538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特殊图上的哈密顿回路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极其稠密的图：每个点的度数不小于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竞赛</a:t>
                </a:r>
                <a:r>
                  <a:rPr lang="zh-CN" altLang="en-US" dirty="0" smtClean="0"/>
                  <a:t>图上的哈密顿路径构造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强连通竞赛图上的哈密顿回路构造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32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图上的计数问题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 </a:t>
            </a:r>
            <a:r>
              <a:rPr lang="zh-CN" altLang="en-US" dirty="0" smtClean="0"/>
              <a:t>个点的连通图个数</a:t>
            </a:r>
            <a:endParaRPr lang="en-US" altLang="zh-CN" dirty="0" smtClean="0"/>
          </a:p>
          <a:p>
            <a:r>
              <a:rPr lang="en-US" altLang="zh-CN" dirty="0" smtClean="0"/>
              <a:t>N </a:t>
            </a:r>
            <a:r>
              <a:rPr lang="zh-CN" altLang="en-US" dirty="0" smtClean="0"/>
              <a:t>个点的</a:t>
            </a:r>
            <a:r>
              <a:rPr lang="en-US" altLang="zh-CN" dirty="0"/>
              <a:t> </a:t>
            </a:r>
            <a:r>
              <a:rPr lang="en-US" altLang="zh-CN" dirty="0" smtClean="0"/>
              <a:t>DAG </a:t>
            </a:r>
            <a:r>
              <a:rPr lang="zh-CN" altLang="en-US" dirty="0" smtClean="0"/>
              <a:t>个数</a:t>
            </a:r>
            <a:endParaRPr lang="en-US" altLang="zh-CN" dirty="0" smtClean="0"/>
          </a:p>
          <a:p>
            <a:r>
              <a:rPr lang="en-US" altLang="zh-CN" dirty="0" smtClean="0"/>
              <a:t>N </a:t>
            </a:r>
            <a:r>
              <a:rPr lang="zh-CN" altLang="en-US" dirty="0" smtClean="0"/>
              <a:t>个点的强连通图个数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4271372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1211</Words>
  <Application>Microsoft Office PowerPoint</Application>
  <PresentationFormat>宽屏</PresentationFormat>
  <Paragraphs>117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方正姚体</vt:lpstr>
      <vt:lpstr>华文新魏</vt:lpstr>
      <vt:lpstr>Arial</vt:lpstr>
      <vt:lpstr>Cambria Math</vt:lpstr>
      <vt:lpstr>Trebuchet MS</vt:lpstr>
      <vt:lpstr>Wingdings 3</vt:lpstr>
      <vt:lpstr>平面</vt:lpstr>
      <vt:lpstr>6.30 lecture</vt:lpstr>
      <vt:lpstr>一些图论小知识</vt:lpstr>
      <vt:lpstr>欧拉回路</vt:lpstr>
      <vt:lpstr>例 1</vt:lpstr>
      <vt:lpstr>例 2</vt:lpstr>
      <vt:lpstr>例3</vt:lpstr>
      <vt:lpstr>解法</vt:lpstr>
      <vt:lpstr>特殊图上的哈密顿回路</vt:lpstr>
      <vt:lpstr>图上的计数问题</vt:lpstr>
      <vt:lpstr>差分约束问题</vt:lpstr>
      <vt:lpstr>求解方法</vt:lpstr>
      <vt:lpstr>经典模型</vt:lpstr>
      <vt:lpstr>2 SAT</vt:lpstr>
      <vt:lpstr>解法</vt:lpstr>
      <vt:lpstr>Cont’d</vt:lpstr>
      <vt:lpstr>Cont’d</vt:lpstr>
      <vt:lpstr>关于 Tarjan 算法</vt:lpstr>
      <vt:lpstr>关于 Kosaraju 算法</vt:lpstr>
      <vt:lpstr>例1</vt:lpstr>
      <vt:lpstr>解法</vt:lpstr>
      <vt:lpstr>例2</vt:lpstr>
      <vt:lpstr>解法</vt:lpstr>
      <vt:lpstr>一些趣题</vt:lpstr>
      <vt:lpstr>例1</vt:lpstr>
      <vt:lpstr>解法</vt:lpstr>
      <vt:lpstr>例2</vt:lpstr>
      <vt:lpstr>例3</vt:lpstr>
      <vt:lpstr>例4</vt:lpstr>
      <vt:lpstr>PKUSC 18 数学题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6.30 lecture</dc:title>
  <dc:creator>Lv Jack</dc:creator>
  <cp:lastModifiedBy>Lv Jack</cp:lastModifiedBy>
  <cp:revision>8</cp:revision>
  <dcterms:created xsi:type="dcterms:W3CDTF">2018-06-30T04:42:11Z</dcterms:created>
  <dcterms:modified xsi:type="dcterms:W3CDTF">2018-06-30T11:19:18Z</dcterms:modified>
</cp:coreProperties>
</file>