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72" r:id="rId5"/>
    <p:sldId id="273"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4" r:id="rId20"/>
    <p:sldId id="275" r:id="rId21"/>
    <p:sldId id="281" r:id="rId22"/>
    <p:sldId id="282" r:id="rId23"/>
    <p:sldId id="276" r:id="rId24"/>
    <p:sldId id="277" r:id="rId25"/>
    <p:sldId id="278" r:id="rId26"/>
    <p:sldId id="279" r:id="rId27"/>
    <p:sldId id="280"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86" d="100"/>
          <a:sy n="86" d="100"/>
        </p:scale>
        <p:origin x="37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3D17B11-CCD8-4EEC-AD7E-F410C1454966}" type="datetimeFigureOut">
              <a:rPr lang="zh-CN" altLang="en-US" smtClean="0"/>
              <a:t>2018/7/6</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079CB688-378F-4534-BFFE-AF122467FDB7}"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75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3D17B11-CCD8-4EEC-AD7E-F410C1454966}" type="datetimeFigureOut">
              <a:rPr lang="zh-CN" altLang="en-US" smtClean="0"/>
              <a:t>2018/7/6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610827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3D17B11-CCD8-4EEC-AD7E-F410C1454966}" type="datetimeFigureOut">
              <a:rPr lang="zh-CN" altLang="en-US" smtClean="0"/>
              <a:t>2018/7/6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9CB688-378F-4534-BFFE-AF122467FDB7}"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9639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3D17B11-CCD8-4EEC-AD7E-F410C1454966}" type="datetimeFigureOut">
              <a:rPr lang="zh-CN" altLang="en-US" smtClean="0"/>
              <a:t>2018/7/6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9CB688-378F-4534-BFFE-AF122467FDB7}"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102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3D17B11-CCD8-4EEC-AD7E-F410C1454966}" type="datetimeFigureOut">
              <a:rPr lang="zh-CN" altLang="en-US" smtClean="0"/>
              <a:t>2018/7/6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716226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3D17B11-CCD8-4EEC-AD7E-F410C1454966}" type="datetimeFigureOut">
              <a:rPr lang="zh-CN" altLang="en-US" smtClean="0"/>
              <a:t>2018/7/6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9CB688-378F-4534-BFFE-AF122467FDB7}"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0492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3D17B11-CCD8-4EEC-AD7E-F410C1454966}" type="datetimeFigureOut">
              <a:rPr lang="zh-CN" altLang="en-US" smtClean="0"/>
              <a:t>2018/7/6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9CB688-378F-4534-BFFE-AF122467FDB7}"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1541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3D17B11-CCD8-4EEC-AD7E-F410C1454966}" type="datetimeFigureOut">
              <a:rPr lang="zh-CN" altLang="en-US" smtClean="0"/>
              <a:t>2018/7/6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9CB688-378F-4534-BFFE-AF122467FDB7}"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8150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3D17B11-CCD8-4EEC-AD7E-F410C1454966}" type="datetimeFigureOut">
              <a:rPr lang="zh-CN" altLang="en-US" smtClean="0"/>
              <a:t>2018/7/6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9CB688-378F-4534-BFFE-AF122467FDB7}"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6233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3D17B11-CCD8-4EEC-AD7E-F410C1454966}" type="datetimeFigureOut">
              <a:rPr lang="zh-CN" altLang="en-US" smtClean="0"/>
              <a:t>2018/7/6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522946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3D17B11-CCD8-4EEC-AD7E-F410C1454966}" type="datetimeFigureOut">
              <a:rPr lang="zh-CN" altLang="en-US" smtClean="0"/>
              <a:t>2018/7/6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9CB688-378F-4534-BFFE-AF122467FDB7}"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8611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3D17B11-CCD8-4EEC-AD7E-F410C1454966}" type="datetimeFigureOut">
              <a:rPr lang="zh-CN" altLang="en-US" smtClean="0"/>
              <a:t>2018/7/6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671350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3D17B11-CCD8-4EEC-AD7E-F410C1454966}" type="datetimeFigureOut">
              <a:rPr lang="zh-CN" altLang="en-US" smtClean="0"/>
              <a:t>2018/7/6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79CB688-378F-4534-BFFE-AF122467FDB7}"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1289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3D17B11-CCD8-4EEC-AD7E-F410C1454966}" type="datetimeFigureOut">
              <a:rPr lang="zh-CN" altLang="en-US" smtClean="0"/>
              <a:t>2018/7/6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79CB688-378F-4534-BFFE-AF122467FDB7}"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020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D17B11-CCD8-4EEC-AD7E-F410C1454966}" type="datetimeFigureOut">
              <a:rPr lang="zh-CN" altLang="en-US" smtClean="0"/>
              <a:t>2018/7/6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4215867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3D17B11-CCD8-4EEC-AD7E-F410C1454966}" type="datetimeFigureOut">
              <a:rPr lang="zh-CN" altLang="en-US" smtClean="0"/>
              <a:t>2018/7/6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79CB688-378F-4534-BFFE-AF122467FDB7}"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2609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3D17B11-CCD8-4EEC-AD7E-F410C1454966}" type="datetimeFigureOut">
              <a:rPr lang="zh-CN" altLang="en-US" smtClean="0"/>
              <a:t>2018/7/6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695094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D17B11-CCD8-4EEC-AD7E-F410C1454966}" type="datetimeFigureOut">
              <a:rPr lang="zh-CN" altLang="en-US" smtClean="0"/>
              <a:t>2018/7/6</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369855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cnblogs.com/ichn/p/7580120.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一些好题</a:t>
            </a:r>
          </a:p>
        </p:txBody>
      </p:sp>
      <p:sp>
        <p:nvSpPr>
          <p:cNvPr id="3" name="副标题 2"/>
          <p:cNvSpPr>
            <a:spLocks noGrp="1"/>
          </p:cNvSpPr>
          <p:nvPr>
            <p:ph type="subTitle" idx="1"/>
          </p:nvPr>
        </p:nvSpPr>
        <p:spPr>
          <a:xfrm>
            <a:off x="3431540" y="3447733"/>
            <a:ext cx="9144000" cy="1655762"/>
          </a:xfrm>
        </p:spPr>
        <p:txBody>
          <a:bodyPr/>
          <a:lstStyle/>
          <a:p>
            <a:r>
              <a:rPr lang="en-US" altLang="zh-CN"/>
              <a:t>SD_le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BZOJ3864</a:t>
            </a:r>
            <a:endParaRPr lang="zh-CN" altLang="en-US"/>
          </a:p>
        </p:txBody>
      </p:sp>
      <p:sp>
        <p:nvSpPr>
          <p:cNvPr id="3" name="内容占位符 2"/>
          <p:cNvSpPr>
            <a:spLocks noGrp="1"/>
          </p:cNvSpPr>
          <p:nvPr>
            <p:ph idx="1"/>
          </p:nvPr>
        </p:nvSpPr>
        <p:spPr/>
        <p:txBody>
          <a:bodyPr/>
          <a:lstStyle/>
          <a:p>
            <a:r>
              <a:rPr lang="zh-CN" altLang="en-US" dirty="0">
                <a:sym typeface="+mn-ea"/>
              </a:rPr>
              <a:t>给定一个只含有‘</a:t>
            </a:r>
            <a:r>
              <a:rPr lang="en-US" altLang="zh-CN" dirty="0">
                <a:sym typeface="+mn-ea"/>
              </a:rPr>
              <a:t>ACTG</a:t>
            </a:r>
            <a:r>
              <a:rPr lang="zh-CN" altLang="en-US" dirty="0">
                <a:sym typeface="+mn-ea"/>
              </a:rPr>
              <a:t>’字符串</a:t>
            </a:r>
            <a:r>
              <a:rPr lang="en-US" altLang="zh-CN" dirty="0">
                <a:sym typeface="+mn-ea"/>
              </a:rPr>
              <a:t>S</a:t>
            </a:r>
            <a:r>
              <a:rPr lang="zh-CN" altLang="en-US" dirty="0">
                <a:sym typeface="+mn-ea"/>
              </a:rPr>
              <a:t>，求有多少长度为</a:t>
            </a:r>
            <a:r>
              <a:rPr lang="en-US" altLang="zh-CN" dirty="0">
                <a:sym typeface="+mn-ea"/>
              </a:rPr>
              <a:t>n</a:t>
            </a:r>
            <a:r>
              <a:rPr lang="zh-CN" altLang="en-US" dirty="0">
                <a:sym typeface="+mn-ea"/>
              </a:rPr>
              <a:t>的只含有‘</a:t>
            </a:r>
            <a:r>
              <a:rPr lang="en-US" altLang="zh-CN" dirty="0">
                <a:sym typeface="+mn-ea"/>
              </a:rPr>
              <a:t>ACTG</a:t>
            </a:r>
            <a:r>
              <a:rPr lang="zh-CN" altLang="en-US" dirty="0">
                <a:sym typeface="+mn-ea"/>
              </a:rPr>
              <a:t>’的字符串</a:t>
            </a:r>
            <a:r>
              <a:rPr lang="en-US" altLang="zh-CN" dirty="0">
                <a:sym typeface="+mn-ea"/>
              </a:rPr>
              <a:t>T</a:t>
            </a:r>
            <a:r>
              <a:rPr lang="zh-CN" altLang="en-US" dirty="0">
                <a:sym typeface="+mn-ea"/>
              </a:rPr>
              <a:t>，使得</a:t>
            </a:r>
            <a:r>
              <a:rPr lang="en-US" altLang="zh-CN" dirty="0">
                <a:sym typeface="+mn-ea"/>
              </a:rPr>
              <a:t>T</a:t>
            </a:r>
            <a:r>
              <a:rPr lang="zh-CN" altLang="en-US" dirty="0">
                <a:sym typeface="+mn-ea"/>
              </a:rPr>
              <a:t>和</a:t>
            </a:r>
            <a:r>
              <a:rPr lang="en-US" altLang="zh-CN" dirty="0">
                <a:sym typeface="+mn-ea"/>
              </a:rPr>
              <a:t>S</a:t>
            </a:r>
            <a:r>
              <a:rPr lang="zh-CN" altLang="en-US" dirty="0">
                <a:sym typeface="+mn-ea"/>
              </a:rPr>
              <a:t>的最长公共子序列是</a:t>
            </a:r>
            <a:r>
              <a:rPr lang="en-US" altLang="zh-CN" dirty="0" err="1">
                <a:sym typeface="+mn-ea"/>
              </a:rPr>
              <a:t>i</a:t>
            </a:r>
            <a:r>
              <a:rPr lang="zh-CN" altLang="en-US" dirty="0">
                <a:sym typeface="+mn-ea"/>
              </a:rPr>
              <a:t>。</a:t>
            </a:r>
            <a:r>
              <a:rPr lang="en-US" altLang="zh-CN" dirty="0">
                <a:sym typeface="+mn-ea"/>
              </a:rPr>
              <a:t>(0&lt;=</a:t>
            </a:r>
            <a:r>
              <a:rPr lang="en-US" altLang="zh-CN" dirty="0" err="1">
                <a:sym typeface="+mn-ea"/>
              </a:rPr>
              <a:t>i</a:t>
            </a:r>
            <a:r>
              <a:rPr lang="en-US" altLang="zh-CN" dirty="0">
                <a:sym typeface="+mn-ea"/>
              </a:rPr>
              <a:t>&lt;=|S|)</a:t>
            </a:r>
            <a:endParaRPr lang="en-US" altLang="zh-CN" dirty="0"/>
          </a:p>
          <a:p>
            <a:r>
              <a:rPr lang="en-US" altLang="zh-CN" dirty="0">
                <a:sym typeface="+mn-ea"/>
              </a:rPr>
              <a:t>S&lt;=15,n&lt;=1000</a:t>
            </a:r>
            <a:r>
              <a:rPr lang="zh-CN" altLang="en-US" dirty="0">
                <a:sym typeface="+mn-ea"/>
              </a:rPr>
              <a:t>。</a:t>
            </a:r>
            <a:endParaRPr lang="zh-CN" altLang="en-US" dirty="0"/>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ym typeface="+mn-ea"/>
              </a:rPr>
              <a:t>考虑简单的</a:t>
            </a:r>
            <a:r>
              <a:rPr lang="en-US" altLang="zh-CN" dirty="0">
                <a:sym typeface="+mn-ea"/>
              </a:rPr>
              <a:t>LCS</a:t>
            </a:r>
            <a:r>
              <a:rPr lang="zh-CN" altLang="en-US" dirty="0">
                <a:sym typeface="+mn-ea"/>
              </a:rPr>
              <a:t>应该怎么求，</a:t>
            </a:r>
            <a:r>
              <a:rPr lang="en-US" altLang="zh-CN" dirty="0" err="1">
                <a:sym typeface="+mn-ea"/>
              </a:rPr>
              <a:t>dp</a:t>
            </a:r>
            <a:r>
              <a:rPr lang="en-US" altLang="zh-CN" dirty="0">
                <a:sym typeface="+mn-ea"/>
              </a:rPr>
              <a:t>[</a:t>
            </a:r>
            <a:r>
              <a:rPr lang="en-US" altLang="zh-CN" dirty="0" err="1">
                <a:sym typeface="+mn-ea"/>
              </a:rPr>
              <a:t>i</a:t>
            </a:r>
            <a:r>
              <a:rPr lang="en-US" altLang="zh-CN" dirty="0">
                <a:sym typeface="+mn-ea"/>
              </a:rPr>
              <a:t>][j]=max(</a:t>
            </a:r>
            <a:r>
              <a:rPr lang="en-US" altLang="zh-CN" dirty="0" err="1">
                <a:sym typeface="+mn-ea"/>
              </a:rPr>
              <a:t>dp</a:t>
            </a:r>
            <a:r>
              <a:rPr lang="en-US" altLang="zh-CN" dirty="0">
                <a:sym typeface="+mn-ea"/>
              </a:rPr>
              <a:t>[i-1][j],</a:t>
            </a:r>
            <a:r>
              <a:rPr lang="en-US" altLang="zh-CN" dirty="0" err="1">
                <a:sym typeface="+mn-ea"/>
              </a:rPr>
              <a:t>dp</a:t>
            </a:r>
            <a:r>
              <a:rPr lang="en-US" altLang="zh-CN" dirty="0">
                <a:sym typeface="+mn-ea"/>
              </a:rPr>
              <a:t>[</a:t>
            </a:r>
            <a:r>
              <a:rPr lang="en-US" altLang="zh-CN" dirty="0" err="1">
                <a:sym typeface="+mn-ea"/>
              </a:rPr>
              <a:t>i</a:t>
            </a:r>
            <a:r>
              <a:rPr lang="en-US" altLang="zh-CN" dirty="0">
                <a:sym typeface="+mn-ea"/>
              </a:rPr>
              <a:t>][j-1])</a:t>
            </a:r>
            <a:r>
              <a:rPr lang="zh-CN" altLang="en-US" dirty="0">
                <a:sym typeface="+mn-ea"/>
              </a:rPr>
              <a:t>或者</a:t>
            </a:r>
            <a:r>
              <a:rPr lang="en-US" altLang="zh-CN" dirty="0" err="1">
                <a:sym typeface="+mn-ea"/>
              </a:rPr>
              <a:t>dp</a:t>
            </a:r>
            <a:r>
              <a:rPr lang="en-US" altLang="zh-CN" dirty="0">
                <a:sym typeface="+mn-ea"/>
              </a:rPr>
              <a:t>[i-1][j-1]+1</a:t>
            </a:r>
            <a:r>
              <a:rPr lang="zh-CN" altLang="en-US" dirty="0">
                <a:sym typeface="+mn-ea"/>
              </a:rPr>
              <a:t>。</a:t>
            </a:r>
            <a:r>
              <a:rPr lang="en-US" altLang="zh-CN" dirty="0">
                <a:sym typeface="+mn-ea"/>
              </a:rPr>
              <a:t> (a[</a:t>
            </a:r>
            <a:r>
              <a:rPr lang="en-US" altLang="zh-CN" dirty="0" err="1">
                <a:sym typeface="+mn-ea"/>
              </a:rPr>
              <a:t>i</a:t>
            </a:r>
            <a:r>
              <a:rPr lang="en-US" altLang="zh-CN" dirty="0">
                <a:sym typeface="+mn-ea"/>
              </a:rPr>
              <a:t>]=b[j])</a:t>
            </a:r>
            <a:endParaRPr lang="en-US" altLang="zh-CN" dirty="0"/>
          </a:p>
          <a:p>
            <a:r>
              <a:rPr lang="zh-CN" altLang="en-US" dirty="0">
                <a:sym typeface="+mn-ea"/>
              </a:rPr>
              <a:t>但现在我们不知道</a:t>
            </a:r>
            <a:r>
              <a:rPr lang="en-US" altLang="zh-CN" dirty="0">
                <a:sym typeface="+mn-ea"/>
              </a:rPr>
              <a:t>b</a:t>
            </a:r>
            <a:r>
              <a:rPr lang="zh-CN" altLang="en-US" dirty="0">
                <a:sym typeface="+mn-ea"/>
              </a:rPr>
              <a:t>具体的值是多少，于是枚举</a:t>
            </a:r>
            <a:r>
              <a:rPr lang="en-US" altLang="zh-CN" dirty="0">
                <a:sym typeface="+mn-ea"/>
              </a:rPr>
              <a:t>j</a:t>
            </a:r>
            <a:r>
              <a:rPr lang="zh-CN" altLang="en-US" dirty="0">
                <a:sym typeface="+mn-ea"/>
              </a:rPr>
              <a:t>，把</a:t>
            </a:r>
            <a:r>
              <a:rPr lang="en-US" altLang="zh-CN" dirty="0" err="1">
                <a:sym typeface="+mn-ea"/>
              </a:rPr>
              <a:t>dp</a:t>
            </a:r>
            <a:r>
              <a:rPr lang="en-US" altLang="zh-CN" dirty="0">
                <a:sym typeface="+mn-ea"/>
              </a:rPr>
              <a:t>[</a:t>
            </a:r>
            <a:r>
              <a:rPr lang="en-US" altLang="zh-CN" dirty="0" err="1">
                <a:sym typeface="+mn-ea"/>
              </a:rPr>
              <a:t>i</a:t>
            </a:r>
            <a:r>
              <a:rPr lang="en-US" altLang="zh-CN" dirty="0">
                <a:sym typeface="+mn-ea"/>
              </a:rPr>
              <a:t>][j]</a:t>
            </a:r>
            <a:r>
              <a:rPr lang="zh-CN" altLang="en-US" dirty="0">
                <a:sym typeface="+mn-ea"/>
              </a:rPr>
              <a:t>表示进状态里，也就是开</a:t>
            </a:r>
            <a:r>
              <a:rPr lang="en-US" altLang="zh-CN" dirty="0">
                <a:sym typeface="+mn-ea"/>
              </a:rPr>
              <a:t>15</a:t>
            </a:r>
            <a:r>
              <a:rPr lang="zh-CN" altLang="en-US" dirty="0">
                <a:sym typeface="+mn-ea"/>
              </a:rPr>
              <a:t>维数组。</a:t>
            </a:r>
            <a:endParaRPr lang="en-US" altLang="zh-CN" dirty="0"/>
          </a:p>
          <a:p>
            <a:r>
              <a:rPr lang="zh-CN" altLang="en-US" dirty="0">
                <a:sym typeface="+mn-ea"/>
              </a:rPr>
              <a:t>但事实上，</a:t>
            </a:r>
            <a:r>
              <a:rPr lang="en-US" altLang="zh-CN" dirty="0" err="1">
                <a:sym typeface="+mn-ea"/>
              </a:rPr>
              <a:t>dp</a:t>
            </a:r>
            <a:r>
              <a:rPr lang="en-US" altLang="zh-CN" dirty="0">
                <a:sym typeface="+mn-ea"/>
              </a:rPr>
              <a:t>[i+1][j]</a:t>
            </a:r>
            <a:r>
              <a:rPr lang="zh-CN" altLang="en-US" dirty="0">
                <a:sym typeface="+mn-ea"/>
              </a:rPr>
              <a:t>与</a:t>
            </a:r>
            <a:r>
              <a:rPr lang="en-US" altLang="zh-CN" dirty="0" err="1">
                <a:sym typeface="+mn-ea"/>
              </a:rPr>
              <a:t>dp</a:t>
            </a:r>
            <a:r>
              <a:rPr lang="en-US" altLang="zh-CN" dirty="0">
                <a:sym typeface="+mn-ea"/>
              </a:rPr>
              <a:t>[</a:t>
            </a:r>
            <a:r>
              <a:rPr lang="en-US" altLang="zh-CN" dirty="0" err="1">
                <a:sym typeface="+mn-ea"/>
              </a:rPr>
              <a:t>i</a:t>
            </a:r>
            <a:r>
              <a:rPr lang="en-US" altLang="zh-CN" dirty="0">
                <a:sym typeface="+mn-ea"/>
              </a:rPr>
              <a:t>][j]</a:t>
            </a:r>
            <a:r>
              <a:rPr lang="zh-CN" altLang="en-US" dirty="0">
                <a:sym typeface="+mn-ea"/>
              </a:rPr>
              <a:t>的差一定是</a:t>
            </a:r>
            <a:r>
              <a:rPr lang="en-US" altLang="zh-CN" dirty="0">
                <a:sym typeface="+mn-ea"/>
              </a:rPr>
              <a:t>0~1</a:t>
            </a:r>
            <a:r>
              <a:rPr lang="zh-CN" altLang="en-US" dirty="0">
                <a:sym typeface="+mn-ea"/>
              </a:rPr>
              <a:t>，因此我们可以用一个二进制来表示这个状态。</a:t>
            </a:r>
            <a:endParaRPr lang="en-US" altLang="zh-CN" dirty="0"/>
          </a:p>
          <a:p>
            <a:r>
              <a:rPr lang="zh-CN" altLang="en-US" dirty="0">
                <a:sym typeface="+mn-ea"/>
              </a:rPr>
              <a:t>枚举</a:t>
            </a:r>
            <a:r>
              <a:rPr lang="en-US" altLang="zh-CN" dirty="0" err="1">
                <a:sym typeface="+mn-ea"/>
              </a:rPr>
              <a:t>bj</a:t>
            </a:r>
            <a:r>
              <a:rPr lang="zh-CN" altLang="en-US" dirty="0">
                <a:sym typeface="+mn-ea"/>
              </a:rPr>
              <a:t>的字母，转移就可以了。</a:t>
            </a:r>
          </a:p>
          <a:p>
            <a:endParaRPr lang="zh-CN" altLang="en-US"/>
          </a:p>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石子合并</a:t>
            </a:r>
            <a:endParaRPr lang="zh-CN" altLang="en-US"/>
          </a:p>
        </p:txBody>
      </p:sp>
      <p:sp>
        <p:nvSpPr>
          <p:cNvPr id="3" name="内容占位符 2"/>
          <p:cNvSpPr>
            <a:spLocks noGrp="1"/>
          </p:cNvSpPr>
          <p:nvPr>
            <p:ph idx="1"/>
          </p:nvPr>
        </p:nvSpPr>
        <p:spPr/>
        <p:txBody>
          <a:bodyPr/>
          <a:lstStyle/>
          <a:p>
            <a:r>
              <a:rPr lang="zh-CN" altLang="en-US" dirty="0">
                <a:sym typeface="+mn-ea"/>
              </a:rPr>
              <a:t>给定</a:t>
            </a:r>
            <a:r>
              <a:rPr lang="en-US" altLang="zh-CN" dirty="0">
                <a:sym typeface="+mn-ea"/>
              </a:rPr>
              <a:t>n</a:t>
            </a:r>
            <a:r>
              <a:rPr lang="zh-CN" altLang="en-US" dirty="0">
                <a:sym typeface="+mn-ea"/>
              </a:rPr>
              <a:t>堆石子，第</a:t>
            </a:r>
            <a:r>
              <a:rPr lang="en-US" altLang="zh-CN" dirty="0" err="1">
                <a:sym typeface="+mn-ea"/>
              </a:rPr>
              <a:t>i</a:t>
            </a:r>
            <a:r>
              <a:rPr lang="zh-CN" altLang="en-US" dirty="0">
                <a:sym typeface="+mn-ea"/>
              </a:rPr>
              <a:t>堆石子有</a:t>
            </a:r>
            <a:r>
              <a:rPr lang="en-US" altLang="zh-CN" dirty="0" err="1">
                <a:sym typeface="+mn-ea"/>
              </a:rPr>
              <a:t>ai</a:t>
            </a:r>
            <a:r>
              <a:rPr lang="zh-CN" altLang="en-US" dirty="0">
                <a:sym typeface="+mn-ea"/>
              </a:rPr>
              <a:t>颗。</a:t>
            </a:r>
            <a:endParaRPr lang="en-US" altLang="zh-CN" dirty="0"/>
          </a:p>
          <a:p>
            <a:r>
              <a:rPr lang="zh-CN" altLang="en-US" dirty="0">
                <a:sym typeface="+mn-ea"/>
              </a:rPr>
              <a:t>每次可以将其中连续的</a:t>
            </a:r>
            <a:r>
              <a:rPr lang="en-US" altLang="zh-CN" dirty="0">
                <a:sym typeface="+mn-ea"/>
              </a:rPr>
              <a:t>x</a:t>
            </a:r>
            <a:r>
              <a:rPr lang="zh-CN" altLang="en-US" dirty="0">
                <a:sym typeface="+mn-ea"/>
              </a:rPr>
              <a:t>堆合并起来</a:t>
            </a:r>
            <a:r>
              <a:rPr lang="en-US" altLang="zh-CN" dirty="0">
                <a:sym typeface="+mn-ea"/>
              </a:rPr>
              <a:t>(x</a:t>
            </a:r>
            <a:r>
              <a:rPr lang="zh-CN" altLang="en-US" dirty="0">
                <a:sym typeface="+mn-ea"/>
              </a:rPr>
              <a:t>∈</a:t>
            </a:r>
            <a:r>
              <a:rPr lang="en-US" altLang="zh-CN" dirty="0">
                <a:sym typeface="+mn-ea"/>
              </a:rPr>
              <a:t>[L,R])</a:t>
            </a:r>
            <a:r>
              <a:rPr lang="zh-CN" altLang="en-US" dirty="0">
                <a:sym typeface="+mn-ea"/>
              </a:rPr>
              <a:t>，代价为它们的石子总和。</a:t>
            </a:r>
            <a:endParaRPr lang="en-US" altLang="zh-CN" dirty="0"/>
          </a:p>
          <a:p>
            <a:r>
              <a:rPr lang="zh-CN" altLang="en-US" dirty="0">
                <a:sym typeface="+mn-ea"/>
              </a:rPr>
              <a:t>问最终要将这</a:t>
            </a:r>
            <a:r>
              <a:rPr lang="en-US" altLang="zh-CN" dirty="0">
                <a:sym typeface="+mn-ea"/>
              </a:rPr>
              <a:t>n</a:t>
            </a:r>
            <a:r>
              <a:rPr lang="zh-CN" altLang="en-US" dirty="0">
                <a:sym typeface="+mn-ea"/>
              </a:rPr>
              <a:t>堆合并成</a:t>
            </a:r>
            <a:r>
              <a:rPr lang="en-US" altLang="zh-CN" dirty="0">
                <a:sym typeface="+mn-ea"/>
              </a:rPr>
              <a:t>1</a:t>
            </a:r>
            <a:r>
              <a:rPr lang="zh-CN" altLang="en-US" dirty="0">
                <a:sym typeface="+mn-ea"/>
              </a:rPr>
              <a:t>堆的最少代价。</a:t>
            </a:r>
            <a:endParaRPr lang="en-US" altLang="zh-CN" dirty="0"/>
          </a:p>
          <a:p>
            <a:r>
              <a:rPr lang="en-US" altLang="zh-CN" dirty="0">
                <a:sym typeface="+mn-ea"/>
              </a:rPr>
              <a:t>n&lt;=50</a:t>
            </a:r>
            <a:r>
              <a:rPr lang="zh-CN" altLang="en-US" dirty="0">
                <a:sym typeface="+mn-ea"/>
              </a:rPr>
              <a:t>。</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ym typeface="+mn-ea"/>
              </a:rPr>
              <a:t>令</a:t>
            </a:r>
            <a:r>
              <a:rPr lang="en-US" altLang="zh-CN" dirty="0" err="1">
                <a:sym typeface="+mn-ea"/>
              </a:rPr>
              <a:t>dp</a:t>
            </a:r>
            <a:r>
              <a:rPr lang="en-US" altLang="zh-CN" dirty="0">
                <a:sym typeface="+mn-ea"/>
              </a:rPr>
              <a:t>[</a:t>
            </a:r>
            <a:r>
              <a:rPr lang="en-US" altLang="zh-CN" dirty="0" err="1">
                <a:sym typeface="+mn-ea"/>
              </a:rPr>
              <a:t>i</a:t>
            </a:r>
            <a:r>
              <a:rPr lang="en-US" altLang="zh-CN" dirty="0">
                <a:sym typeface="+mn-ea"/>
              </a:rPr>
              <a:t>][j]</a:t>
            </a:r>
            <a:r>
              <a:rPr lang="zh-CN" altLang="en-US" dirty="0">
                <a:sym typeface="+mn-ea"/>
              </a:rPr>
              <a:t>表示要将</a:t>
            </a:r>
            <a:r>
              <a:rPr lang="en-US" altLang="zh-CN" dirty="0" err="1">
                <a:sym typeface="+mn-ea"/>
              </a:rPr>
              <a:t>i~j</a:t>
            </a:r>
            <a:r>
              <a:rPr lang="zh-CN" altLang="en-US" dirty="0">
                <a:sym typeface="+mn-ea"/>
              </a:rPr>
              <a:t>堆合并起来的最少代价。</a:t>
            </a:r>
            <a:endParaRPr lang="en-US" altLang="zh-CN" dirty="0"/>
          </a:p>
          <a:p>
            <a:r>
              <a:rPr lang="zh-CN" altLang="en-US" dirty="0">
                <a:sym typeface="+mn-ea"/>
              </a:rPr>
              <a:t>计算这个</a:t>
            </a:r>
            <a:r>
              <a:rPr lang="en-US" altLang="zh-CN" dirty="0" err="1">
                <a:sym typeface="+mn-ea"/>
              </a:rPr>
              <a:t>dp</a:t>
            </a:r>
            <a:r>
              <a:rPr lang="zh-CN" altLang="en-US" dirty="0">
                <a:sym typeface="+mn-ea"/>
              </a:rPr>
              <a:t>值也需要一次</a:t>
            </a:r>
            <a:r>
              <a:rPr lang="en-US" altLang="zh-CN" dirty="0" err="1">
                <a:sym typeface="+mn-ea"/>
              </a:rPr>
              <a:t>dp</a:t>
            </a:r>
            <a:r>
              <a:rPr lang="zh-CN" altLang="en-US" dirty="0">
                <a:sym typeface="+mn-ea"/>
              </a:rPr>
              <a:t>。</a:t>
            </a:r>
            <a:endParaRPr lang="en-US" altLang="zh-CN" dirty="0"/>
          </a:p>
          <a:p>
            <a:r>
              <a:rPr lang="zh-CN" altLang="en-US" dirty="0">
                <a:sym typeface="+mn-ea"/>
              </a:rPr>
              <a:t>令</a:t>
            </a:r>
            <a:r>
              <a:rPr lang="en-US" altLang="zh-CN" dirty="0">
                <a:sym typeface="+mn-ea"/>
              </a:rPr>
              <a:t>dp2[x][y]</a:t>
            </a:r>
            <a:r>
              <a:rPr lang="zh-CN" altLang="en-US" dirty="0">
                <a:sym typeface="+mn-ea"/>
              </a:rPr>
              <a:t>表示当前到第</a:t>
            </a:r>
            <a:r>
              <a:rPr lang="en-US" altLang="zh-CN" dirty="0">
                <a:sym typeface="+mn-ea"/>
              </a:rPr>
              <a:t>x</a:t>
            </a:r>
            <a:r>
              <a:rPr lang="zh-CN" altLang="en-US" dirty="0">
                <a:sym typeface="+mn-ea"/>
              </a:rPr>
              <a:t>堆石子，总共已经有了</a:t>
            </a:r>
            <a:r>
              <a:rPr lang="en-US" altLang="zh-CN" dirty="0">
                <a:sym typeface="+mn-ea"/>
              </a:rPr>
              <a:t>y</a:t>
            </a:r>
            <a:r>
              <a:rPr lang="zh-CN" altLang="en-US" dirty="0">
                <a:sym typeface="+mn-ea"/>
              </a:rPr>
              <a:t>堆石子，枚举</a:t>
            </a:r>
            <a:r>
              <a:rPr lang="en-US" altLang="zh-CN" dirty="0">
                <a:sym typeface="+mn-ea"/>
              </a:rPr>
              <a:t>z</a:t>
            </a:r>
            <a:r>
              <a:rPr lang="zh-CN" altLang="en-US" dirty="0">
                <a:sym typeface="+mn-ea"/>
              </a:rPr>
              <a:t>，则可以用</a:t>
            </a:r>
            <a:r>
              <a:rPr lang="en-US" altLang="zh-CN" dirty="0">
                <a:sym typeface="+mn-ea"/>
              </a:rPr>
              <a:t>dp2[x][y]+</a:t>
            </a:r>
            <a:r>
              <a:rPr lang="en-US" altLang="zh-CN" dirty="0" err="1">
                <a:sym typeface="+mn-ea"/>
              </a:rPr>
              <a:t>dp</a:t>
            </a:r>
            <a:r>
              <a:rPr lang="en-US" altLang="zh-CN" dirty="0">
                <a:sym typeface="+mn-ea"/>
              </a:rPr>
              <a:t>[x+1][z]</a:t>
            </a:r>
            <a:r>
              <a:rPr lang="zh-CN" altLang="en-US" dirty="0">
                <a:sym typeface="+mn-ea"/>
              </a:rPr>
              <a:t>来更新</a:t>
            </a:r>
            <a:r>
              <a:rPr lang="en-US" altLang="zh-CN" dirty="0">
                <a:sym typeface="+mn-ea"/>
              </a:rPr>
              <a:t>dp2[z][y+1]</a:t>
            </a:r>
            <a:r>
              <a:rPr lang="zh-CN" altLang="en-US" dirty="0">
                <a:sym typeface="+mn-ea"/>
              </a:rPr>
              <a:t>。</a:t>
            </a:r>
            <a:endParaRPr lang="en-US" altLang="zh-CN" dirty="0"/>
          </a:p>
          <a:p>
            <a:r>
              <a:rPr lang="zh-CN" altLang="en-US" dirty="0">
                <a:sym typeface="+mn-ea"/>
              </a:rPr>
              <a:t>最终</a:t>
            </a:r>
            <a:r>
              <a:rPr lang="en-US" altLang="zh-CN" dirty="0">
                <a:sym typeface="+mn-ea"/>
              </a:rPr>
              <a:t>dp2[j][t] (L&lt;=t&lt;=R)</a:t>
            </a:r>
            <a:r>
              <a:rPr lang="zh-CN" altLang="en-US" dirty="0">
                <a:sym typeface="+mn-ea"/>
              </a:rPr>
              <a:t>的最小值就是</a:t>
            </a:r>
            <a:r>
              <a:rPr lang="en-US" altLang="zh-CN" dirty="0" err="1">
                <a:sym typeface="+mn-ea"/>
              </a:rPr>
              <a:t>dp</a:t>
            </a:r>
            <a:r>
              <a:rPr lang="en-US" altLang="zh-CN" dirty="0">
                <a:sym typeface="+mn-ea"/>
              </a:rPr>
              <a:t>[</a:t>
            </a:r>
            <a:r>
              <a:rPr lang="en-US" altLang="zh-CN" dirty="0" err="1">
                <a:sym typeface="+mn-ea"/>
              </a:rPr>
              <a:t>i</a:t>
            </a:r>
            <a:r>
              <a:rPr lang="en-US" altLang="zh-CN" dirty="0">
                <a:sym typeface="+mn-ea"/>
              </a:rPr>
              <a:t>][j]</a:t>
            </a:r>
            <a:r>
              <a:rPr lang="zh-CN" altLang="en-US" dirty="0">
                <a:sym typeface="+mn-ea"/>
              </a:rPr>
              <a:t>的值。</a:t>
            </a:r>
            <a:endParaRPr lang="en-US" altLang="zh-CN" dirty="0"/>
          </a:p>
          <a:p>
            <a:r>
              <a:rPr lang="zh-CN" altLang="en-US" dirty="0">
                <a:sym typeface="+mn-ea"/>
              </a:rPr>
              <a:t>时间复杂度为</a:t>
            </a:r>
            <a:r>
              <a:rPr lang="en-US" altLang="zh-CN" dirty="0">
                <a:sym typeface="+mn-ea"/>
              </a:rPr>
              <a:t>n^5</a:t>
            </a:r>
            <a:r>
              <a:rPr lang="zh-CN" altLang="en-US" dirty="0">
                <a:sym typeface="+mn-ea"/>
              </a:rPr>
              <a:t>，可以优化到</a:t>
            </a:r>
            <a:r>
              <a:rPr lang="en-US" altLang="zh-CN" dirty="0">
                <a:sym typeface="+mn-ea"/>
              </a:rPr>
              <a:t>n^4</a:t>
            </a:r>
            <a:r>
              <a:rPr lang="zh-CN" altLang="en-US" dirty="0">
                <a:sym typeface="+mn-ea"/>
              </a:rPr>
              <a:t>。</a:t>
            </a:r>
            <a:endParaRPr lang="zh-CN" altLang="en-US" dirty="0"/>
          </a:p>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hdu5727</a:t>
            </a:r>
            <a:endParaRPr lang="zh-CN" altLang="en-US"/>
          </a:p>
        </p:txBody>
      </p:sp>
      <p:sp>
        <p:nvSpPr>
          <p:cNvPr id="3" name="内容占位符 2"/>
          <p:cNvSpPr>
            <a:spLocks noGrp="1"/>
          </p:cNvSpPr>
          <p:nvPr>
            <p:ph idx="1"/>
          </p:nvPr>
        </p:nvSpPr>
        <p:spPr/>
        <p:txBody>
          <a:bodyPr/>
          <a:lstStyle/>
          <a:p>
            <a:r>
              <a:rPr lang="zh-CN" altLang="en-US" sz="2000" dirty="0">
                <a:sym typeface="+mn-ea"/>
              </a:rPr>
              <a:t>有</a:t>
            </a:r>
            <a:r>
              <a:rPr lang="en-US" altLang="zh-CN" sz="2000" dirty="0">
                <a:sym typeface="+mn-ea"/>
              </a:rPr>
              <a:t>2n</a:t>
            </a:r>
            <a:r>
              <a:rPr lang="zh-CN" altLang="en-US" sz="2000" dirty="0">
                <a:sym typeface="+mn-ea"/>
              </a:rPr>
              <a:t>个珠子，其中</a:t>
            </a:r>
            <a:r>
              <a:rPr lang="en-US" altLang="zh-CN" sz="2000" dirty="0">
                <a:sym typeface="+mn-ea"/>
              </a:rPr>
              <a:t>n</a:t>
            </a:r>
            <a:r>
              <a:rPr lang="zh-CN" altLang="en-US" sz="2000" dirty="0">
                <a:sym typeface="+mn-ea"/>
              </a:rPr>
              <a:t>个阳属性，</a:t>
            </a:r>
            <a:r>
              <a:rPr lang="en-US" altLang="zh-CN" sz="2000" dirty="0">
                <a:sym typeface="+mn-ea"/>
              </a:rPr>
              <a:t>n</a:t>
            </a:r>
            <a:r>
              <a:rPr lang="zh-CN" altLang="en-US" sz="2000" dirty="0">
                <a:sym typeface="+mn-ea"/>
              </a:rPr>
              <a:t>个阴属性。阴阳相间串成一个环。存在</a:t>
            </a:r>
            <a:r>
              <a:rPr lang="en-US" altLang="zh-CN" sz="2000" dirty="0">
                <a:sym typeface="+mn-ea"/>
              </a:rPr>
              <a:t>m</a:t>
            </a:r>
            <a:r>
              <a:rPr lang="zh-CN" altLang="en-US" sz="2000" dirty="0">
                <a:sym typeface="+mn-ea"/>
              </a:rPr>
              <a:t>对</a:t>
            </a:r>
            <a:r>
              <a:rPr lang="en-US" altLang="zh-CN" sz="2000" dirty="0">
                <a:sym typeface="+mn-ea"/>
              </a:rPr>
              <a:t>(</a:t>
            </a:r>
            <a:r>
              <a:rPr lang="en-US" altLang="zh-CN" sz="2000" dirty="0" err="1">
                <a:sym typeface="+mn-ea"/>
              </a:rPr>
              <a:t>i,j</a:t>
            </a:r>
            <a:r>
              <a:rPr lang="en-US" altLang="zh-CN" sz="2000" dirty="0">
                <a:sym typeface="+mn-ea"/>
              </a:rPr>
              <a:t>)</a:t>
            </a:r>
            <a:r>
              <a:rPr lang="zh-CN" altLang="en-US" sz="2000" dirty="0">
                <a:sym typeface="+mn-ea"/>
              </a:rPr>
              <a:t>，表示编号为</a:t>
            </a:r>
            <a:r>
              <a:rPr lang="en-US" altLang="zh-CN" sz="2000" dirty="0" err="1">
                <a:sym typeface="+mn-ea"/>
              </a:rPr>
              <a:t>i</a:t>
            </a:r>
            <a:r>
              <a:rPr lang="zh-CN" altLang="en-US" sz="2000" dirty="0">
                <a:sym typeface="+mn-ea"/>
              </a:rPr>
              <a:t>的阴属性和编号为</a:t>
            </a:r>
            <a:r>
              <a:rPr lang="en-US" altLang="zh-CN" sz="2000" dirty="0">
                <a:sym typeface="+mn-ea"/>
              </a:rPr>
              <a:t>j</a:t>
            </a:r>
            <a:r>
              <a:rPr lang="zh-CN" altLang="en-US" sz="2000" dirty="0">
                <a:sym typeface="+mn-ea"/>
              </a:rPr>
              <a:t>的阳属性相邻会使得阳属性的珠子褪色。</a:t>
            </a:r>
            <a:endParaRPr lang="en-US" altLang="zh-CN" sz="2000" dirty="0"/>
          </a:p>
          <a:p>
            <a:r>
              <a:rPr lang="zh-CN" altLang="en-US" sz="2000" dirty="0">
                <a:sym typeface="+mn-ea"/>
              </a:rPr>
              <a:t>问至少多少阳属性的珠子会褪色。</a:t>
            </a:r>
            <a:endParaRPr lang="en-US" altLang="zh-CN" sz="2000" dirty="0"/>
          </a:p>
          <a:p>
            <a:r>
              <a:rPr lang="en-US" altLang="zh-CN" sz="2000" dirty="0">
                <a:sym typeface="+mn-ea"/>
              </a:rPr>
              <a:t>n&lt;=9,m&lt;=81</a:t>
            </a:r>
            <a:r>
              <a:rPr lang="zh-CN" altLang="en-US" sz="2000" dirty="0">
                <a:sym typeface="+mn-ea"/>
              </a:rPr>
              <a:t>。</a:t>
            </a:r>
            <a:endParaRPr lang="zh-CN"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000" dirty="0">
                <a:sym typeface="+mn-ea"/>
              </a:rPr>
              <a:t>枚举阴属性珠子的全排列。对于每个位置，我们能知道每个阳珠子相应的权值，跑二分图最大匹配即可。</a:t>
            </a:r>
            <a:endParaRPr lang="zh-CN" altLang="en-US" sz="2000" dirty="0"/>
          </a:p>
          <a:p>
            <a:endParaRPr lang="zh-CN" altLang="en-US" sz="2000"/>
          </a:p>
          <a:p>
            <a:endParaRPr lang="zh-CN" alt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CF193D</a:t>
            </a:r>
            <a:endParaRPr lang="zh-CN" altLang="en-US"/>
          </a:p>
        </p:txBody>
      </p:sp>
      <p:sp>
        <p:nvSpPr>
          <p:cNvPr id="3" name="内容占位符 2"/>
          <p:cNvSpPr>
            <a:spLocks noGrp="1"/>
          </p:cNvSpPr>
          <p:nvPr>
            <p:ph idx="1"/>
          </p:nvPr>
        </p:nvSpPr>
        <p:spPr/>
        <p:txBody>
          <a:bodyPr/>
          <a:lstStyle/>
          <a:p>
            <a:r>
              <a:rPr lang="zh-CN" altLang="en-US" sz="2000" dirty="0">
                <a:sym typeface="+mn-ea"/>
              </a:rPr>
              <a:t>给定长度为</a:t>
            </a:r>
            <a:r>
              <a:rPr lang="en-US" altLang="zh-CN" sz="2000" dirty="0">
                <a:sym typeface="+mn-ea"/>
              </a:rPr>
              <a:t>n</a:t>
            </a:r>
            <a:r>
              <a:rPr lang="zh-CN" altLang="en-US" sz="2000" dirty="0">
                <a:sym typeface="+mn-ea"/>
              </a:rPr>
              <a:t>的排列</a:t>
            </a:r>
            <a:r>
              <a:rPr lang="en-US" altLang="zh-CN" sz="2000" dirty="0">
                <a:sym typeface="+mn-ea"/>
              </a:rPr>
              <a:t>p</a:t>
            </a:r>
            <a:r>
              <a:rPr lang="zh-CN" altLang="en-US" sz="2000" dirty="0">
                <a:sym typeface="+mn-ea"/>
              </a:rPr>
              <a:t>，求存在多少对</a:t>
            </a:r>
            <a:r>
              <a:rPr lang="en-US" altLang="zh-CN" sz="2000" dirty="0">
                <a:sym typeface="+mn-ea"/>
              </a:rPr>
              <a:t>[L,R]</a:t>
            </a:r>
            <a:r>
              <a:rPr lang="zh-CN" altLang="en-US" sz="2000" dirty="0">
                <a:sym typeface="+mn-ea"/>
              </a:rPr>
              <a:t>，将</a:t>
            </a:r>
            <a:r>
              <a:rPr lang="en-US" altLang="zh-CN" sz="2000" dirty="0">
                <a:sym typeface="+mn-ea"/>
              </a:rPr>
              <a:t>p</a:t>
            </a:r>
            <a:r>
              <a:rPr lang="zh-CN" altLang="en-US" sz="2000" dirty="0">
                <a:sym typeface="+mn-ea"/>
              </a:rPr>
              <a:t>中标记值为</a:t>
            </a:r>
            <a:r>
              <a:rPr lang="en-US" altLang="zh-CN" sz="2000" dirty="0">
                <a:sym typeface="+mn-ea"/>
              </a:rPr>
              <a:t>L,L+1,…,R</a:t>
            </a:r>
            <a:r>
              <a:rPr lang="zh-CN" altLang="en-US" sz="2000" dirty="0">
                <a:sym typeface="+mn-ea"/>
              </a:rPr>
              <a:t>的值，使得被标记的元素组成的区间个数</a:t>
            </a:r>
            <a:r>
              <a:rPr lang="en-US" altLang="zh-CN" sz="2000" dirty="0">
                <a:sym typeface="+mn-ea"/>
              </a:rPr>
              <a:t>&lt;=2</a:t>
            </a:r>
            <a:r>
              <a:rPr lang="zh-CN" altLang="en-US" sz="2000" dirty="0">
                <a:sym typeface="+mn-ea"/>
              </a:rPr>
              <a:t>。</a:t>
            </a:r>
          </a:p>
          <a:p>
            <a:endParaRPr lang="zh-CN" altLang="en-US" sz="2000"/>
          </a:p>
          <a:p>
            <a:r>
              <a:rPr lang="en-US" altLang="zh-CN" sz="2000"/>
              <a:t>100000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000" dirty="0">
                <a:sym typeface="+mn-ea"/>
              </a:rPr>
              <a:t>考虑固定</a:t>
            </a:r>
            <a:r>
              <a:rPr lang="en-US" altLang="zh-CN" sz="2000" dirty="0">
                <a:sym typeface="+mn-ea"/>
              </a:rPr>
              <a:t>R</a:t>
            </a:r>
            <a:r>
              <a:rPr lang="zh-CN" altLang="en-US" sz="2000" dirty="0">
                <a:sym typeface="+mn-ea"/>
              </a:rPr>
              <a:t>，维护所有</a:t>
            </a:r>
            <a:r>
              <a:rPr lang="en-US" altLang="zh-CN" sz="2000" dirty="0">
                <a:sym typeface="+mn-ea"/>
              </a:rPr>
              <a:t>L</a:t>
            </a:r>
            <a:r>
              <a:rPr lang="zh-CN" altLang="en-US" sz="2000" dirty="0">
                <a:sym typeface="+mn-ea"/>
              </a:rPr>
              <a:t>对应的区间个数。</a:t>
            </a:r>
            <a:endParaRPr lang="en-US" altLang="zh-CN" sz="2000" dirty="0"/>
          </a:p>
          <a:p>
            <a:r>
              <a:rPr lang="zh-CN" altLang="en-US" sz="2000" dirty="0">
                <a:sym typeface="+mn-ea"/>
              </a:rPr>
              <a:t>显然存在至多</a:t>
            </a:r>
            <a:r>
              <a:rPr lang="en-US" altLang="zh-CN" sz="2000" dirty="0">
                <a:sym typeface="+mn-ea"/>
              </a:rPr>
              <a:t>3</a:t>
            </a:r>
            <a:r>
              <a:rPr lang="zh-CN" altLang="en-US" sz="2000" dirty="0">
                <a:sym typeface="+mn-ea"/>
              </a:rPr>
              <a:t>段</a:t>
            </a:r>
            <a:r>
              <a:rPr lang="en-US" altLang="zh-CN" sz="2000" dirty="0">
                <a:sym typeface="+mn-ea"/>
              </a:rPr>
              <a:t>L</a:t>
            </a:r>
            <a:r>
              <a:rPr lang="zh-CN" altLang="en-US" sz="2000" dirty="0">
                <a:sym typeface="+mn-ea"/>
              </a:rPr>
              <a:t>，其对应的区间个数会</a:t>
            </a:r>
            <a:r>
              <a:rPr lang="en-US" altLang="zh-CN" sz="2000" dirty="0">
                <a:sym typeface="+mn-ea"/>
              </a:rPr>
              <a:t>+1</a:t>
            </a:r>
            <a:r>
              <a:rPr lang="zh-CN" altLang="en-US" sz="2000" dirty="0">
                <a:sym typeface="+mn-ea"/>
              </a:rPr>
              <a:t>，或者不变，或者</a:t>
            </a:r>
            <a:r>
              <a:rPr lang="en-US" altLang="zh-CN" sz="2000" dirty="0">
                <a:sym typeface="+mn-ea"/>
              </a:rPr>
              <a:t>-1</a:t>
            </a:r>
            <a:r>
              <a:rPr lang="zh-CN" altLang="en-US" sz="2000" dirty="0">
                <a:sym typeface="+mn-ea"/>
              </a:rPr>
              <a:t>。</a:t>
            </a:r>
            <a:endParaRPr lang="en-US" altLang="zh-CN" sz="2000" dirty="0"/>
          </a:p>
          <a:p>
            <a:r>
              <a:rPr lang="zh-CN" altLang="en-US" sz="2000" dirty="0">
                <a:sym typeface="+mn-ea"/>
              </a:rPr>
              <a:t>问题转换为如下问题：</a:t>
            </a:r>
            <a:endParaRPr lang="en-US" altLang="zh-CN" sz="2000" dirty="0"/>
          </a:p>
          <a:p>
            <a:r>
              <a:rPr lang="zh-CN" altLang="en-US" sz="2000" dirty="0">
                <a:sym typeface="+mn-ea"/>
              </a:rPr>
              <a:t>支持区间</a:t>
            </a:r>
            <a:r>
              <a:rPr lang="en-US" altLang="zh-CN" sz="2000" dirty="0">
                <a:sym typeface="+mn-ea"/>
              </a:rPr>
              <a:t>+1</a:t>
            </a:r>
            <a:r>
              <a:rPr lang="zh-CN" altLang="en-US" sz="2000" dirty="0">
                <a:sym typeface="+mn-ea"/>
              </a:rPr>
              <a:t>或者区间</a:t>
            </a:r>
            <a:r>
              <a:rPr lang="en-US" altLang="zh-CN" sz="2000" dirty="0">
                <a:sym typeface="+mn-ea"/>
              </a:rPr>
              <a:t>-1</a:t>
            </a:r>
            <a:r>
              <a:rPr lang="zh-CN" altLang="en-US" sz="2000" dirty="0">
                <a:sym typeface="+mn-ea"/>
              </a:rPr>
              <a:t>，求存在多少位置的值</a:t>
            </a:r>
            <a:r>
              <a:rPr lang="en-US" altLang="zh-CN" sz="2000" dirty="0">
                <a:sym typeface="+mn-ea"/>
              </a:rPr>
              <a:t>&lt;=2</a:t>
            </a:r>
            <a:r>
              <a:rPr lang="zh-CN" altLang="en-US" sz="2000" dirty="0">
                <a:sym typeface="+mn-ea"/>
              </a:rPr>
              <a:t>。</a:t>
            </a:r>
            <a:endParaRPr lang="en-US" altLang="zh-CN" sz="2000" dirty="0"/>
          </a:p>
          <a:p>
            <a:r>
              <a:rPr lang="zh-CN" altLang="en-US" sz="2000" dirty="0">
                <a:sym typeface="+mn-ea"/>
              </a:rPr>
              <a:t>因为更新之后仍然是正整数，于是可以直接用线段树维护最小，次小，以及个数就可以了。</a:t>
            </a:r>
            <a:endParaRPr lang="zh-CN" altLang="en-US" sz="2000" dirty="0"/>
          </a:p>
          <a:p>
            <a:endParaRPr lang="zh-CN"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BZOJ3232</a:t>
            </a:r>
            <a:endParaRPr lang="en-US" altLang="zh-CN"/>
          </a:p>
        </p:txBody>
      </p:sp>
      <p:sp>
        <p:nvSpPr>
          <p:cNvPr id="3" name="内容占位符 2"/>
          <p:cNvSpPr>
            <a:spLocks noGrp="1"/>
          </p:cNvSpPr>
          <p:nvPr>
            <p:ph idx="1"/>
          </p:nvPr>
        </p:nvSpPr>
        <p:spPr/>
        <p:txBody>
          <a:bodyPr/>
          <a:lstStyle/>
          <a:p>
            <a:r>
              <a:rPr lang="zh-CN" altLang="en-US" sz="2000" dirty="0">
                <a:sym typeface="+mn-ea"/>
              </a:rPr>
              <a:t>如图，找一个联通块，使得格子里的点的和除以边上的和最大。</a:t>
            </a:r>
            <a:endParaRPr lang="zh-CN" altLang="en-US" sz="2000" dirty="0"/>
          </a:p>
          <a:p>
            <a:endParaRPr lang="zh-CN" altLang="en-US" sz="2000"/>
          </a:p>
        </p:txBody>
      </p:sp>
      <p:pic>
        <p:nvPicPr>
          <p:cNvPr id="1026" name="Picture 2" descr="http://www.lydsy.com/JudgeOnline/upload/20130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569" y="2953695"/>
            <a:ext cx="4915944" cy="3222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000" dirty="0">
                <a:sym typeface="+mn-ea"/>
              </a:rPr>
              <a:t>分数规划显然。</a:t>
            </a:r>
            <a:endParaRPr lang="en-US" altLang="zh-CN" sz="2000" dirty="0"/>
          </a:p>
          <a:p>
            <a:r>
              <a:rPr lang="zh-CN" altLang="en-US" sz="2000" dirty="0">
                <a:sym typeface="+mn-ea"/>
              </a:rPr>
              <a:t>对于连续两个格子，若一个选一个不选，则要花费公共边的代价。</a:t>
            </a:r>
            <a:endParaRPr lang="en-US" altLang="zh-CN" sz="2000" dirty="0"/>
          </a:p>
          <a:p>
            <a:r>
              <a:rPr lang="zh-CN" altLang="en-US" sz="2000" dirty="0">
                <a:sym typeface="+mn-ea"/>
              </a:rPr>
              <a:t>最优解显然不可能有多个环，跑最小割即可。</a:t>
            </a:r>
            <a:endParaRPr lang="zh-CN"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AtCoder Grand Contest 004 C - AND Grid</a:t>
            </a:r>
          </a:p>
        </p:txBody>
      </p:sp>
      <p:sp>
        <p:nvSpPr>
          <p:cNvPr id="3" name="内容占位符 2"/>
          <p:cNvSpPr>
            <a:spLocks noGrp="1"/>
          </p:cNvSpPr>
          <p:nvPr>
            <p:ph idx="1"/>
          </p:nvPr>
        </p:nvSpPr>
        <p:spPr/>
        <p:txBody>
          <a:bodyPr/>
          <a:lstStyle/>
          <a:p>
            <a:r>
              <a:rPr lang="zh-CN" altLang="en-US"/>
              <a:t>给出一张有紫色点的网格，构造一张红点网格和一张蓝点网格，使红蓝点的交集为紫色点。</a:t>
            </a:r>
          </a:p>
          <a:p>
            <a:endParaRPr lang="zh-CN" altLang="en-US"/>
          </a:p>
          <a:p>
            <a:r>
              <a:rPr lang="zh-CN" altLang="en-US"/>
              <a:t>保证网格四周没有紫色点。</a:t>
            </a:r>
          </a:p>
          <a:p>
            <a:endParaRPr lang="zh-CN" altLang="en-US"/>
          </a:p>
          <a:p>
            <a:r>
              <a:rPr lang="en-US" altLang="zh-CN"/>
              <a:t>500*500</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斯坦纳树</a:t>
            </a:r>
          </a:p>
        </p:txBody>
      </p:sp>
      <p:sp>
        <p:nvSpPr>
          <p:cNvPr id="3" name="内容占位符 2"/>
          <p:cNvSpPr>
            <a:spLocks noGrp="1"/>
          </p:cNvSpPr>
          <p:nvPr>
            <p:ph idx="1"/>
          </p:nvPr>
        </p:nvSpPr>
        <p:spPr/>
        <p:txBody>
          <a:bodyPr/>
          <a:lstStyle/>
          <a:p>
            <a:pPr marL="0" indent="0">
              <a:buNone/>
            </a:pPr>
            <a:r>
              <a:rPr lang="zh-CN" altLang="en-US" dirty="0"/>
              <a:t>斯坦纳树问题是组合优化问题，与最小生成树相似，是最短网络的一种。</a:t>
            </a:r>
            <a:endParaRPr lang="en-US" altLang="zh-CN" dirty="0"/>
          </a:p>
          <a:p>
            <a:pPr marL="0" indent="0">
              <a:buNone/>
            </a:pPr>
            <a:r>
              <a:rPr lang="zh-CN" altLang="en-US" dirty="0"/>
              <a:t>最小生成树是在给定的点集和边中寻求最短网络使所有点连通。</a:t>
            </a:r>
            <a:endParaRPr lang="en-US" altLang="zh-CN" dirty="0"/>
          </a:p>
          <a:p>
            <a:pPr marL="0" indent="0">
              <a:buNone/>
            </a:pPr>
            <a:r>
              <a:rPr lang="zh-CN" altLang="en-US" dirty="0"/>
              <a:t>而最小斯坦纳树允许在给定点外增加额外的点，使生成的最短网络开销最小。</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C05A8-11C5-48EA-8418-1BC10E4A1C02}"/>
              </a:ext>
            </a:extLst>
          </p:cNvPr>
          <p:cNvSpPr>
            <a:spLocks noGrp="1"/>
          </p:cNvSpPr>
          <p:nvPr>
            <p:ph type="title"/>
          </p:nvPr>
        </p:nvSpPr>
        <p:spPr/>
        <p:txBody>
          <a:bodyPr>
            <a:normAutofit fontScale="90000"/>
          </a:bodyPr>
          <a:lstStyle/>
          <a:p>
            <a:r>
              <a:rPr lang="en-US" altLang="zh-CN" b="1" dirty="0" err="1"/>
              <a:t>bzoj</a:t>
            </a:r>
            <a:r>
              <a:rPr lang="en-US" altLang="zh-CN" b="1" dirty="0"/>
              <a:t> 2595: [Wc2008]</a:t>
            </a:r>
            <a:r>
              <a:rPr lang="zh-CN" altLang="en-US" b="1" dirty="0"/>
              <a:t>游览计划</a:t>
            </a:r>
            <a:br>
              <a:rPr lang="zh-CN" altLang="en-US" b="1" dirty="0"/>
            </a:br>
            <a:endParaRPr lang="zh-CN" altLang="en-US" dirty="0"/>
          </a:p>
        </p:txBody>
      </p:sp>
      <p:sp>
        <p:nvSpPr>
          <p:cNvPr id="3" name="内容占位符 2">
            <a:extLst>
              <a:ext uri="{FF2B5EF4-FFF2-40B4-BE49-F238E27FC236}">
                <a16:creationId xmlns:a16="http://schemas.microsoft.com/office/drawing/2014/main" id="{D0FDBBD4-2ADF-4A94-84E1-CDE59AB95C38}"/>
              </a:ext>
            </a:extLst>
          </p:cNvPr>
          <p:cNvSpPr>
            <a:spLocks noGrp="1"/>
          </p:cNvSpPr>
          <p:nvPr>
            <p:ph idx="1"/>
          </p:nvPr>
        </p:nvSpPr>
        <p:spPr/>
        <p:txBody>
          <a:bodyPr/>
          <a:lstStyle/>
          <a:p>
            <a:r>
              <a:rPr lang="zh-CN" altLang="en-US" dirty="0"/>
              <a:t>裸题</a:t>
            </a:r>
            <a:endParaRPr lang="en-US" altLang="zh-CN" dirty="0"/>
          </a:p>
          <a:p>
            <a:endParaRPr lang="zh-CN" altLang="en-US" dirty="0"/>
          </a:p>
        </p:txBody>
      </p:sp>
    </p:spTree>
    <p:extLst>
      <p:ext uri="{BB962C8B-B14F-4D97-AF65-F5344CB8AC3E}">
        <p14:creationId xmlns:p14="http://schemas.microsoft.com/office/powerpoint/2010/main" val="1052404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DAD44-B499-4C5B-8A9B-C2A283E3A9D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9C50092-11C0-4688-958A-ECEC51C946EF}"/>
              </a:ext>
            </a:extLst>
          </p:cNvPr>
          <p:cNvSpPr>
            <a:spLocks noGrp="1"/>
          </p:cNvSpPr>
          <p:nvPr>
            <p:ph idx="1"/>
          </p:nvPr>
        </p:nvSpPr>
        <p:spPr/>
        <p:txBody>
          <a:bodyPr/>
          <a:lstStyle/>
          <a:p>
            <a:r>
              <a:rPr lang="zh-CN" altLang="en-US" dirty="0"/>
              <a:t>应该都写过吧</a:t>
            </a:r>
            <a:endParaRPr lang="en-US" altLang="zh-CN" dirty="0"/>
          </a:p>
          <a:p>
            <a:r>
              <a:rPr lang="en-US" altLang="zh-CN" dirty="0" err="1"/>
              <a:t>dp</a:t>
            </a:r>
            <a:r>
              <a:rPr lang="en-US" altLang="zh-CN" dirty="0"/>
              <a:t>[</a:t>
            </a:r>
            <a:r>
              <a:rPr lang="en-US" altLang="zh-CN" dirty="0" err="1"/>
              <a:t>i</a:t>
            </a:r>
            <a:r>
              <a:rPr lang="en-US" altLang="zh-CN" dirty="0"/>
              <a:t>][j]</a:t>
            </a:r>
            <a:r>
              <a:rPr lang="zh-CN" altLang="en-US" dirty="0"/>
              <a:t>表示当前在点</a:t>
            </a:r>
            <a:r>
              <a:rPr lang="en-US" altLang="zh-CN" dirty="0" err="1"/>
              <a:t>i</a:t>
            </a:r>
            <a:r>
              <a:rPr lang="zh-CN" altLang="en-US" dirty="0"/>
              <a:t>，包含的子集至少为</a:t>
            </a:r>
            <a:r>
              <a:rPr lang="en-US" altLang="zh-CN" dirty="0"/>
              <a:t>j</a:t>
            </a:r>
            <a:r>
              <a:rPr lang="zh-CN" altLang="en-US" dirty="0"/>
              <a:t>的最小代价</a:t>
            </a:r>
            <a:endParaRPr lang="en-US" altLang="zh-CN" dirty="0"/>
          </a:p>
          <a:p>
            <a:r>
              <a:rPr lang="en-US" altLang="zh-CN" dirty="0" err="1"/>
              <a:t>dp</a:t>
            </a:r>
            <a:r>
              <a:rPr lang="en-US" altLang="zh-CN" dirty="0"/>
              <a:t>[ </a:t>
            </a:r>
            <a:r>
              <a:rPr lang="en-US" altLang="zh-CN" dirty="0" err="1"/>
              <a:t>i</a:t>
            </a:r>
            <a:r>
              <a:rPr lang="en-US" altLang="zh-CN" dirty="0"/>
              <a:t> ][ j ]=min{ </a:t>
            </a:r>
            <a:r>
              <a:rPr lang="en-US" altLang="zh-CN" dirty="0" err="1"/>
              <a:t>dp</a:t>
            </a:r>
            <a:r>
              <a:rPr lang="en-US" altLang="zh-CN" dirty="0"/>
              <a:t>[ </a:t>
            </a:r>
            <a:r>
              <a:rPr lang="en-US" altLang="zh-CN" dirty="0" err="1"/>
              <a:t>i</a:t>
            </a:r>
            <a:r>
              <a:rPr lang="en-US" altLang="zh-CN" dirty="0"/>
              <a:t> ][ j ]</a:t>
            </a:r>
            <a:r>
              <a:rPr lang="zh-CN" altLang="en-US" dirty="0"/>
              <a:t>，</a:t>
            </a:r>
            <a:r>
              <a:rPr lang="en-US" altLang="zh-CN" dirty="0" err="1"/>
              <a:t>dp</a:t>
            </a:r>
            <a:r>
              <a:rPr lang="en-US" altLang="zh-CN" dirty="0"/>
              <a:t>[ </a:t>
            </a:r>
            <a:r>
              <a:rPr lang="en-US" altLang="zh-CN" dirty="0" err="1"/>
              <a:t>i</a:t>
            </a:r>
            <a:r>
              <a:rPr lang="en-US" altLang="zh-CN" dirty="0"/>
              <a:t> ][ k ]+</a:t>
            </a:r>
            <a:r>
              <a:rPr lang="en-US" altLang="zh-CN" dirty="0" err="1"/>
              <a:t>dp</a:t>
            </a:r>
            <a:r>
              <a:rPr lang="en-US" altLang="zh-CN" dirty="0"/>
              <a:t>[ </a:t>
            </a:r>
            <a:r>
              <a:rPr lang="en-US" altLang="zh-CN" dirty="0" err="1"/>
              <a:t>i</a:t>
            </a:r>
            <a:r>
              <a:rPr lang="en-US" altLang="zh-CN" dirty="0"/>
              <a:t> ][ l ] }</a:t>
            </a:r>
            <a:r>
              <a:rPr lang="zh-CN" altLang="en-US" dirty="0"/>
              <a:t>，其中</a:t>
            </a:r>
            <a:r>
              <a:rPr lang="en-US" altLang="zh-CN" dirty="0"/>
              <a:t>k</a:t>
            </a:r>
            <a:r>
              <a:rPr lang="zh-CN" altLang="en-US" dirty="0"/>
              <a:t>和</a:t>
            </a:r>
            <a:r>
              <a:rPr lang="en-US" altLang="zh-CN" dirty="0"/>
              <a:t>l</a:t>
            </a:r>
            <a:r>
              <a:rPr lang="zh-CN" altLang="en-US" dirty="0"/>
              <a:t>是对</a:t>
            </a:r>
            <a:r>
              <a:rPr lang="en-US" altLang="zh-CN" dirty="0"/>
              <a:t>j</a:t>
            </a:r>
            <a:r>
              <a:rPr lang="zh-CN" altLang="en-US" dirty="0"/>
              <a:t>的一个子集划分。</a:t>
            </a:r>
            <a:endParaRPr lang="en-US" altLang="zh-CN" dirty="0"/>
          </a:p>
          <a:p>
            <a:r>
              <a:rPr lang="en-US" altLang="zh-CN" dirty="0" err="1"/>
              <a:t>dp</a:t>
            </a:r>
            <a:r>
              <a:rPr lang="en-US" altLang="zh-CN" dirty="0"/>
              <a:t>[ </a:t>
            </a:r>
            <a:r>
              <a:rPr lang="en-US" altLang="zh-CN" dirty="0" err="1"/>
              <a:t>i</a:t>
            </a:r>
            <a:r>
              <a:rPr lang="en-US" altLang="zh-CN" dirty="0"/>
              <a:t> ][ j ]=min{ </a:t>
            </a:r>
            <a:r>
              <a:rPr lang="en-US" altLang="zh-CN" dirty="0" err="1"/>
              <a:t>dp</a:t>
            </a:r>
            <a:r>
              <a:rPr lang="en-US" altLang="zh-CN" dirty="0"/>
              <a:t>[ </a:t>
            </a:r>
            <a:r>
              <a:rPr lang="en-US" altLang="zh-CN" dirty="0" err="1"/>
              <a:t>i</a:t>
            </a:r>
            <a:r>
              <a:rPr lang="en-US" altLang="zh-CN" dirty="0"/>
              <a:t> ][ j ]</a:t>
            </a:r>
            <a:r>
              <a:rPr lang="zh-CN" altLang="en-US" dirty="0"/>
              <a:t>，</a:t>
            </a:r>
            <a:r>
              <a:rPr lang="en-US" altLang="zh-CN" dirty="0" err="1"/>
              <a:t>dp</a:t>
            </a:r>
            <a:r>
              <a:rPr lang="en-US" altLang="zh-CN" dirty="0"/>
              <a:t>[ </a:t>
            </a:r>
            <a:r>
              <a:rPr lang="en-US" altLang="zh-CN" dirty="0" err="1"/>
              <a:t>i</a:t>
            </a:r>
            <a:r>
              <a:rPr lang="en-US" altLang="zh-CN" dirty="0"/>
              <a:t>' ][ j ]+w[ </a:t>
            </a:r>
            <a:r>
              <a:rPr lang="en-US" altLang="zh-CN" dirty="0" err="1"/>
              <a:t>i</a:t>
            </a:r>
            <a:r>
              <a:rPr lang="en-US" altLang="zh-CN" dirty="0"/>
              <a:t> ][ </a:t>
            </a:r>
            <a:r>
              <a:rPr lang="en-US" altLang="zh-CN" dirty="0" err="1"/>
              <a:t>i</a:t>
            </a:r>
            <a:r>
              <a:rPr lang="en-US" altLang="zh-CN" dirty="0"/>
              <a:t>' ] }</a:t>
            </a:r>
            <a:r>
              <a:rPr lang="zh-CN" altLang="en-US" dirty="0"/>
              <a:t>，其中</a:t>
            </a:r>
            <a:r>
              <a:rPr lang="en-US" altLang="zh-CN" dirty="0" err="1"/>
              <a:t>i</a:t>
            </a:r>
            <a:r>
              <a:rPr lang="zh-CN" altLang="en-US" dirty="0"/>
              <a:t>和</a:t>
            </a:r>
            <a:r>
              <a:rPr lang="en-US" altLang="zh-CN" dirty="0" err="1"/>
              <a:t>i</a:t>
            </a:r>
            <a:r>
              <a:rPr lang="en-US" altLang="zh-CN" dirty="0"/>
              <a:t>'</a:t>
            </a:r>
            <a:r>
              <a:rPr lang="zh-CN" altLang="en-US" dirty="0"/>
              <a:t>之间有边相连，利用</a:t>
            </a:r>
            <a:r>
              <a:rPr lang="en-US" altLang="zh-CN" dirty="0" err="1"/>
              <a:t>spfa</a:t>
            </a:r>
            <a:r>
              <a:rPr lang="en-US" altLang="zh-CN" dirty="0"/>
              <a:t> </a:t>
            </a:r>
            <a:r>
              <a:rPr lang="zh-CN" altLang="en-US" dirty="0"/>
              <a:t>进行松弛。</a:t>
            </a:r>
          </a:p>
        </p:txBody>
      </p:sp>
    </p:spTree>
    <p:extLst>
      <p:ext uri="{BB962C8B-B14F-4D97-AF65-F5344CB8AC3E}">
        <p14:creationId xmlns:p14="http://schemas.microsoft.com/office/powerpoint/2010/main" val="3490277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7D8B2F-193D-49C1-81FA-57BA39E4F1EF}"/>
              </a:ext>
            </a:extLst>
          </p:cNvPr>
          <p:cNvSpPr>
            <a:spLocks noGrp="1"/>
          </p:cNvSpPr>
          <p:nvPr>
            <p:ph type="title"/>
          </p:nvPr>
        </p:nvSpPr>
        <p:spPr/>
        <p:txBody>
          <a:bodyPr/>
          <a:lstStyle/>
          <a:p>
            <a:r>
              <a:rPr lang="en-US" altLang="zh-CN" dirty="0" err="1"/>
              <a:t>Bzoj</a:t>
            </a:r>
            <a:r>
              <a:rPr lang="en-US" altLang="zh-CN" dirty="0"/>
              <a:t> 3205 [apio2013]</a:t>
            </a:r>
            <a:r>
              <a:rPr lang="zh-CN" altLang="en-US" dirty="0"/>
              <a:t>机器人</a:t>
            </a:r>
          </a:p>
        </p:txBody>
      </p:sp>
      <p:sp>
        <p:nvSpPr>
          <p:cNvPr id="3" name="内容占位符 2">
            <a:extLst>
              <a:ext uri="{FF2B5EF4-FFF2-40B4-BE49-F238E27FC236}">
                <a16:creationId xmlns:a16="http://schemas.microsoft.com/office/drawing/2014/main" id="{F312186F-18EE-4B55-AFD7-FD7C90128EA5}"/>
              </a:ext>
            </a:extLst>
          </p:cNvPr>
          <p:cNvSpPr>
            <a:spLocks noGrp="1"/>
          </p:cNvSpPr>
          <p:nvPr>
            <p:ph idx="1"/>
          </p:nvPr>
        </p:nvSpPr>
        <p:spPr/>
        <p:txBody>
          <a:bodyPr/>
          <a:lstStyle/>
          <a:p>
            <a:r>
              <a:rPr lang="zh-CN" altLang="en-US" dirty="0"/>
              <a:t>给定一张地图，一些地方有障碍物，有</a:t>
            </a:r>
            <a:r>
              <a:rPr lang="en-US" altLang="zh-CN" dirty="0"/>
              <a:t>k&lt;=9</a:t>
            </a:r>
            <a:r>
              <a:rPr lang="zh-CN" altLang="en-US" dirty="0"/>
              <a:t>个机器人，可以一推到底，遇到转向器会转向，两个编号相邻的机器人可以合并，求最少推多少次可以全部合并</a:t>
            </a:r>
            <a:endParaRPr lang="en-US" altLang="zh-CN" dirty="0"/>
          </a:p>
          <a:p>
            <a:r>
              <a:rPr lang="en-US" altLang="zh-CN" i="1" dirty="0"/>
              <a:t>w </a:t>
            </a:r>
            <a:r>
              <a:rPr lang="en-US" altLang="zh-CN" dirty="0"/>
              <a:t>≤ 500 </a:t>
            </a:r>
            <a:r>
              <a:rPr lang="zh-CN" altLang="en-US" dirty="0"/>
              <a:t>且</a:t>
            </a:r>
            <a:r>
              <a:rPr lang="zh-CN" altLang="en-US" i="1" dirty="0"/>
              <a:t>   </a:t>
            </a:r>
            <a:r>
              <a:rPr lang="en-US" altLang="zh-CN" i="1" dirty="0"/>
              <a:t>h </a:t>
            </a:r>
            <a:r>
              <a:rPr lang="en-US" altLang="zh-CN" dirty="0"/>
              <a:t>≤ 500</a:t>
            </a:r>
            <a:endParaRPr lang="zh-CN" altLang="en-US" dirty="0"/>
          </a:p>
        </p:txBody>
      </p:sp>
    </p:spTree>
    <p:extLst>
      <p:ext uri="{BB962C8B-B14F-4D97-AF65-F5344CB8AC3E}">
        <p14:creationId xmlns:p14="http://schemas.microsoft.com/office/powerpoint/2010/main" val="3595052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17C6EB-D819-4669-8AAE-0FE9D9890A0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0F759D8-A748-421A-BA70-2A826CFF1192}"/>
              </a:ext>
            </a:extLst>
          </p:cNvPr>
          <p:cNvSpPr>
            <a:spLocks noGrp="1"/>
          </p:cNvSpPr>
          <p:nvPr>
            <p:ph idx="1"/>
          </p:nvPr>
        </p:nvSpPr>
        <p:spPr/>
        <p:txBody>
          <a:bodyPr>
            <a:normAutofit/>
          </a:bodyPr>
          <a:lstStyle/>
          <a:p>
            <a:pPr latinLnBrk="1"/>
            <a:r>
              <a:rPr lang="zh-CN" altLang="en-US" dirty="0"/>
              <a:t>令</a:t>
            </a:r>
            <a:r>
              <a:rPr lang="en-US" altLang="zh-CN" dirty="0"/>
              <a:t>f[l][r][</a:t>
            </a:r>
            <a:r>
              <a:rPr lang="en-US" altLang="zh-CN" dirty="0" err="1"/>
              <a:t>i</a:t>
            </a:r>
            <a:r>
              <a:rPr lang="en-US" altLang="zh-CN" dirty="0"/>
              <a:t>][j]</a:t>
            </a:r>
            <a:r>
              <a:rPr lang="zh-CN" altLang="en-US" dirty="0"/>
              <a:t>表示在点</a:t>
            </a:r>
            <a:r>
              <a:rPr lang="en-US" altLang="zh-CN" dirty="0"/>
              <a:t>(</a:t>
            </a:r>
            <a:r>
              <a:rPr lang="en-US" altLang="zh-CN" dirty="0" err="1"/>
              <a:t>i,j</a:t>
            </a:r>
            <a:r>
              <a:rPr lang="en-US" altLang="zh-CN" dirty="0"/>
              <a:t>)</a:t>
            </a:r>
            <a:r>
              <a:rPr lang="zh-CN" altLang="en-US" dirty="0"/>
              <a:t>将编号在</a:t>
            </a:r>
            <a:r>
              <a:rPr lang="en-US" altLang="zh-CN" dirty="0"/>
              <a:t>[</a:t>
            </a:r>
            <a:r>
              <a:rPr lang="en-US" altLang="zh-CN" dirty="0" err="1"/>
              <a:t>l,r</a:t>
            </a:r>
            <a:r>
              <a:rPr lang="en-US" altLang="zh-CN" dirty="0"/>
              <a:t>]</a:t>
            </a:r>
            <a:r>
              <a:rPr lang="zh-CN" altLang="en-US" dirty="0"/>
              <a:t>区间内的机器人全部合并的最小推动次数</a:t>
            </a:r>
          </a:p>
          <a:p>
            <a:pPr latinLnBrk="1"/>
            <a:r>
              <a:rPr lang="en-US" altLang="zh-CN" dirty="0" err="1"/>
              <a:t>dp</a:t>
            </a:r>
            <a:r>
              <a:rPr lang="zh-CN" altLang="en-US" dirty="0"/>
              <a:t>方程：</a:t>
            </a:r>
          </a:p>
          <a:p>
            <a:pPr latinLnBrk="1"/>
            <a:r>
              <a:rPr lang="en-US" altLang="zh-CN" dirty="0"/>
              <a:t>f[l][r][</a:t>
            </a:r>
            <a:r>
              <a:rPr lang="en-US" altLang="zh-CN" dirty="0" err="1"/>
              <a:t>i</a:t>
            </a:r>
            <a:r>
              <a:rPr lang="en-US" altLang="zh-CN" dirty="0"/>
              <a:t>][j]=min{f[l][r][</a:t>
            </a:r>
            <a:r>
              <a:rPr lang="en-US" altLang="zh-CN" dirty="0" err="1"/>
              <a:t>i</a:t>
            </a:r>
            <a:r>
              <a:rPr lang="en-US" altLang="zh-CN" dirty="0"/>
              <a:t>’][j’]+1} ( (</a:t>
            </a:r>
            <a:r>
              <a:rPr lang="en-US" altLang="zh-CN" dirty="0" err="1"/>
              <a:t>i</a:t>
            </a:r>
            <a:r>
              <a:rPr lang="en-US" altLang="zh-CN" dirty="0"/>
              <a:t>’,j’)-&gt;(</a:t>
            </a:r>
            <a:r>
              <a:rPr lang="en-US" altLang="zh-CN" dirty="0" err="1"/>
              <a:t>i,j</a:t>
            </a:r>
            <a:r>
              <a:rPr lang="en-US" altLang="zh-CN" dirty="0"/>
              <a:t>) )</a:t>
            </a:r>
          </a:p>
          <a:p>
            <a:pPr latinLnBrk="1"/>
            <a:r>
              <a:rPr lang="en-US" altLang="zh-CN" dirty="0"/>
              <a:t>f[l][r][</a:t>
            </a:r>
            <a:r>
              <a:rPr lang="en-US" altLang="zh-CN" dirty="0" err="1"/>
              <a:t>i</a:t>
            </a:r>
            <a:r>
              <a:rPr lang="en-US" altLang="zh-CN" dirty="0"/>
              <a:t>][j]=min(f[l][temp][</a:t>
            </a:r>
            <a:r>
              <a:rPr lang="en-US" altLang="zh-CN" dirty="0" err="1"/>
              <a:t>i</a:t>
            </a:r>
            <a:r>
              <a:rPr lang="en-US" altLang="zh-CN" dirty="0"/>
              <a:t>][j]+f[temp+1][r][</a:t>
            </a:r>
            <a:r>
              <a:rPr lang="en-US" altLang="zh-CN" dirty="0" err="1"/>
              <a:t>i</a:t>
            </a:r>
            <a:r>
              <a:rPr lang="en-US" altLang="zh-CN" dirty="0"/>
              <a:t>][j]) (l&lt;=temp&lt;r)</a:t>
            </a:r>
          </a:p>
          <a:p>
            <a:pPr latinLnBrk="1"/>
            <a:r>
              <a:rPr lang="zh-CN" altLang="en-US" dirty="0"/>
              <a:t>我们首先用搜索出每个点向四个方向推动后会到哪</a:t>
            </a:r>
            <a:r>
              <a:rPr lang="en-US" altLang="zh-CN" dirty="0"/>
              <a:t>(</a:t>
            </a:r>
            <a:r>
              <a:rPr lang="zh-CN" altLang="en-US" dirty="0"/>
              <a:t>会有环</a:t>
            </a:r>
            <a:r>
              <a:rPr lang="en-US" altLang="zh-CN" dirty="0"/>
              <a:t>)</a:t>
            </a:r>
          </a:p>
        </p:txBody>
      </p:sp>
    </p:spTree>
    <p:extLst>
      <p:ext uri="{BB962C8B-B14F-4D97-AF65-F5344CB8AC3E}">
        <p14:creationId xmlns:p14="http://schemas.microsoft.com/office/powerpoint/2010/main" val="417725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59CA27-3F9B-43B8-A813-4E7B0289FA3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D87A9A6-4407-4C10-B288-E672DB1E23CD}"/>
              </a:ext>
            </a:extLst>
          </p:cNvPr>
          <p:cNvSpPr>
            <a:spLocks noGrp="1"/>
          </p:cNvSpPr>
          <p:nvPr>
            <p:ph idx="1"/>
          </p:nvPr>
        </p:nvSpPr>
        <p:spPr/>
        <p:txBody>
          <a:bodyPr/>
          <a:lstStyle/>
          <a:p>
            <a:r>
              <a:rPr lang="en-US" altLang="zh-CN" dirty="0" err="1"/>
              <a:t>Spfa</a:t>
            </a:r>
            <a:r>
              <a:rPr lang="zh-CN" altLang="en-US" dirty="0"/>
              <a:t>时需要用一个优化</a:t>
            </a:r>
            <a:endParaRPr lang="en-US" altLang="zh-CN" dirty="0"/>
          </a:p>
          <a:p>
            <a:r>
              <a:rPr lang="zh-CN" altLang="en-US" dirty="0"/>
              <a:t>类似蚯蚓那题，维护两个队列，第一个队列是我们把所有源点按距离排序后的数组，第二个队列相当于</a:t>
            </a:r>
            <a:r>
              <a:rPr lang="en-US" altLang="zh-CN" dirty="0" err="1"/>
              <a:t>bfs</a:t>
            </a:r>
            <a:r>
              <a:rPr lang="zh-CN" altLang="en-US" dirty="0"/>
              <a:t>时的队列，每次取出两个队头中较小的扩展</a:t>
            </a:r>
          </a:p>
          <a:p>
            <a:r>
              <a:rPr lang="zh-CN" altLang="en-US" dirty="0"/>
              <a:t>复杂度为源点个数*</a:t>
            </a:r>
            <a:r>
              <a:rPr lang="en-US" altLang="zh-CN" dirty="0"/>
              <a:t>log+</a:t>
            </a:r>
            <a:r>
              <a:rPr lang="zh-CN" altLang="en-US" dirty="0"/>
              <a:t>点数</a:t>
            </a:r>
          </a:p>
        </p:txBody>
      </p:sp>
    </p:spTree>
    <p:extLst>
      <p:ext uri="{BB962C8B-B14F-4D97-AF65-F5344CB8AC3E}">
        <p14:creationId xmlns:p14="http://schemas.microsoft.com/office/powerpoint/2010/main" val="1561428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029030-5D75-4414-9BA9-D1BA80F30FDC}"/>
              </a:ext>
            </a:extLst>
          </p:cNvPr>
          <p:cNvSpPr>
            <a:spLocks noGrp="1"/>
          </p:cNvSpPr>
          <p:nvPr>
            <p:ph type="title"/>
          </p:nvPr>
        </p:nvSpPr>
        <p:spPr/>
        <p:txBody>
          <a:bodyPr/>
          <a:lstStyle/>
          <a:p>
            <a:r>
              <a:rPr lang="en-US" altLang="zh-CN" dirty="0"/>
              <a:t>THUSC2017</a:t>
            </a:r>
            <a:r>
              <a:rPr lang="zh-CN" altLang="en-US" dirty="0"/>
              <a:t>的一道题</a:t>
            </a:r>
          </a:p>
        </p:txBody>
      </p:sp>
      <p:sp>
        <p:nvSpPr>
          <p:cNvPr id="3" name="内容占位符 2">
            <a:extLst>
              <a:ext uri="{FF2B5EF4-FFF2-40B4-BE49-F238E27FC236}">
                <a16:creationId xmlns:a16="http://schemas.microsoft.com/office/drawing/2014/main" id="{D016EFDE-ADE1-4D89-96CB-3DB7FC8028AC}"/>
              </a:ext>
            </a:extLst>
          </p:cNvPr>
          <p:cNvSpPr>
            <a:spLocks noGrp="1"/>
          </p:cNvSpPr>
          <p:nvPr>
            <p:ph idx="1"/>
          </p:nvPr>
        </p:nvSpPr>
        <p:spPr/>
        <p:txBody>
          <a:bodyPr/>
          <a:lstStyle/>
          <a:p>
            <a:r>
              <a:rPr lang="zh-CN" altLang="en-US" dirty="0"/>
              <a:t>一个网格图，每个点一个权值和一个颜色，要求选出一个四连通子图使得至少包含</a:t>
            </a:r>
            <a:r>
              <a:rPr lang="en-US" altLang="zh-CN" dirty="0"/>
              <a:t>k</a:t>
            </a:r>
            <a:r>
              <a:rPr lang="zh-CN" altLang="en-US" dirty="0"/>
              <a:t>种颜色权值和最小。</a:t>
            </a:r>
            <a:endParaRPr lang="en-US" altLang="zh-CN" dirty="0"/>
          </a:p>
          <a:p>
            <a:endParaRPr lang="en-US" altLang="zh-CN" dirty="0"/>
          </a:p>
          <a:p>
            <a:r>
              <a:rPr lang="en-US" altLang="zh-CN" dirty="0"/>
              <a:t>k</a:t>
            </a:r>
            <a:r>
              <a:rPr lang="zh-CN" altLang="en-US" dirty="0"/>
              <a:t>很小</a:t>
            </a:r>
            <a:r>
              <a:rPr lang="en-US" altLang="zh-CN" dirty="0"/>
              <a:t>(&lt;=7?),</a:t>
            </a:r>
            <a:r>
              <a:rPr lang="zh-CN" altLang="en-US" dirty="0"/>
              <a:t>颜色数</a:t>
            </a:r>
            <a:r>
              <a:rPr lang="en-US" altLang="zh-CN" dirty="0"/>
              <a:t>c</a:t>
            </a:r>
            <a:r>
              <a:rPr lang="zh-CN" altLang="en-US" dirty="0"/>
              <a:t>稍大</a:t>
            </a:r>
            <a:r>
              <a:rPr lang="en-US" altLang="zh-CN" dirty="0"/>
              <a:t>,</a:t>
            </a:r>
            <a:r>
              <a:rPr lang="zh-CN" altLang="en-US" dirty="0"/>
              <a:t>（</a:t>
            </a:r>
            <a:r>
              <a:rPr lang="en-US" altLang="zh-CN" dirty="0"/>
              <a:t>C(</a:t>
            </a:r>
            <a:r>
              <a:rPr lang="en-US" altLang="zh-CN" dirty="0" err="1"/>
              <a:t>c,k</a:t>
            </a:r>
            <a:r>
              <a:rPr lang="en-US" altLang="zh-CN" dirty="0"/>
              <a:t>)*</a:t>
            </a:r>
            <a:r>
              <a:rPr lang="zh-CN" altLang="en-US" dirty="0"/>
              <a:t>其他）的复杂度过不了</a:t>
            </a:r>
            <a:endParaRPr lang="en-US" altLang="zh-CN" dirty="0"/>
          </a:p>
        </p:txBody>
      </p:sp>
    </p:spTree>
    <p:extLst>
      <p:ext uri="{BB962C8B-B14F-4D97-AF65-F5344CB8AC3E}">
        <p14:creationId xmlns:p14="http://schemas.microsoft.com/office/powerpoint/2010/main" val="491402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5F251A-EFB2-48B1-A7C8-D3B77DC5FFFE}"/>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95C6CDD2-E8D3-46A9-A81D-605051606D68}"/>
              </a:ext>
            </a:extLst>
          </p:cNvPr>
          <p:cNvSpPr>
            <a:spLocks noGrp="1"/>
          </p:cNvSpPr>
          <p:nvPr>
            <p:ph idx="1"/>
          </p:nvPr>
        </p:nvSpPr>
        <p:spPr/>
        <p:txBody>
          <a:bodyPr/>
          <a:lstStyle/>
          <a:p>
            <a:r>
              <a:rPr lang="zh-CN" altLang="en-US" dirty="0"/>
              <a:t>把所有颜色随机分成</a:t>
            </a:r>
            <a:r>
              <a:rPr lang="en-US" altLang="zh-CN" dirty="0"/>
              <a:t>k</a:t>
            </a:r>
            <a:r>
              <a:rPr lang="zh-CN" altLang="en-US" dirty="0"/>
              <a:t>份，跑斯坦纳树</a:t>
            </a:r>
          </a:p>
        </p:txBody>
      </p:sp>
    </p:spTree>
    <p:extLst>
      <p:ext uri="{BB962C8B-B14F-4D97-AF65-F5344CB8AC3E}">
        <p14:creationId xmlns:p14="http://schemas.microsoft.com/office/powerpoint/2010/main" val="2185443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82FE0E-D293-4564-8619-DDFD3C0E2AC6}"/>
              </a:ext>
            </a:extLst>
          </p:cNvPr>
          <p:cNvSpPr>
            <a:spLocks noGrp="1"/>
          </p:cNvSpPr>
          <p:nvPr>
            <p:ph type="title"/>
          </p:nvPr>
        </p:nvSpPr>
        <p:spPr/>
        <p:txBody>
          <a:bodyPr>
            <a:normAutofit/>
          </a:bodyPr>
          <a:lstStyle/>
          <a:p>
            <a:r>
              <a:rPr lang="en-US" altLang="zh-CN" dirty="0" err="1"/>
              <a:t>atcoder</a:t>
            </a:r>
            <a:r>
              <a:rPr lang="en-US" altLang="zh-CN" dirty="0"/>
              <a:t>  </a:t>
            </a:r>
            <a:r>
              <a:rPr lang="en-US" altLang="zh-CN" b="1" dirty="0"/>
              <a:t>XOR Tree</a:t>
            </a:r>
            <a:endParaRPr lang="zh-CN" altLang="en-US" dirty="0"/>
          </a:p>
        </p:txBody>
      </p:sp>
      <p:sp>
        <p:nvSpPr>
          <p:cNvPr id="3" name="内容占位符 2">
            <a:extLst>
              <a:ext uri="{FF2B5EF4-FFF2-40B4-BE49-F238E27FC236}">
                <a16:creationId xmlns:a16="http://schemas.microsoft.com/office/drawing/2014/main" id="{B821C3F0-579D-4F8C-8339-30C40E11B7A3}"/>
              </a:ext>
            </a:extLst>
          </p:cNvPr>
          <p:cNvSpPr>
            <a:spLocks noGrp="1"/>
          </p:cNvSpPr>
          <p:nvPr>
            <p:ph idx="1"/>
          </p:nvPr>
        </p:nvSpPr>
        <p:spPr/>
        <p:txBody>
          <a:bodyPr/>
          <a:lstStyle/>
          <a:p>
            <a:r>
              <a:rPr lang="zh-CN" altLang="en-US" dirty="0"/>
              <a:t>每个边有个权值</a:t>
            </a:r>
            <a:endParaRPr lang="en-US" altLang="zh-CN" dirty="0"/>
          </a:p>
          <a:p>
            <a:r>
              <a:rPr lang="zh-CN" altLang="en-US" dirty="0"/>
              <a:t>每次操作把树上的一条路径异或上随便一个值。</a:t>
            </a:r>
            <a:endParaRPr lang="en-US" altLang="zh-CN" dirty="0"/>
          </a:p>
          <a:p>
            <a:r>
              <a:rPr lang="zh-CN" altLang="en-US" dirty="0"/>
              <a:t>最少几次能把所有边都变为</a:t>
            </a:r>
            <a:r>
              <a:rPr lang="en-US" altLang="zh-CN" dirty="0"/>
              <a:t>0</a:t>
            </a:r>
            <a:r>
              <a:rPr lang="zh-CN" altLang="en-US" dirty="0"/>
              <a:t> </a:t>
            </a:r>
            <a:endParaRPr lang="en-US" altLang="zh-CN" dirty="0"/>
          </a:p>
          <a:p>
            <a:r>
              <a:rPr lang="zh-CN" altLang="en-US" dirty="0"/>
              <a:t>权值</a:t>
            </a:r>
            <a:r>
              <a:rPr lang="en-US" altLang="zh-CN" dirty="0"/>
              <a:t>&lt;=15</a:t>
            </a:r>
          </a:p>
          <a:p>
            <a:endParaRPr lang="en-US" altLang="zh-CN" dirty="0"/>
          </a:p>
          <a:p>
            <a:r>
              <a:rPr lang="en-US" altLang="zh-CN" dirty="0"/>
              <a:t>100000</a:t>
            </a:r>
          </a:p>
          <a:p>
            <a:endParaRPr lang="zh-CN" altLang="en-US" dirty="0"/>
          </a:p>
        </p:txBody>
      </p:sp>
    </p:spTree>
    <p:extLst>
      <p:ext uri="{BB962C8B-B14F-4D97-AF65-F5344CB8AC3E}">
        <p14:creationId xmlns:p14="http://schemas.microsoft.com/office/powerpoint/2010/main" val="1963604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C48175-BEA8-4094-ABA7-E3784A729C1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360B35B-0F0A-4E38-BCBE-360E07B7DE93}"/>
              </a:ext>
            </a:extLst>
          </p:cNvPr>
          <p:cNvSpPr>
            <a:spLocks noGrp="1"/>
          </p:cNvSpPr>
          <p:nvPr>
            <p:ph idx="1"/>
          </p:nvPr>
        </p:nvSpPr>
        <p:spPr/>
        <p:txBody>
          <a:bodyPr/>
          <a:lstStyle/>
          <a:p>
            <a:r>
              <a:rPr lang="zh-CN" altLang="en-US" dirty="0"/>
              <a:t>我们把边权换成点权，每个点的权值为与这个点相连的所有边的边权的异或和。 </a:t>
            </a:r>
            <a:endParaRPr lang="en-US" altLang="zh-CN" dirty="0"/>
          </a:p>
          <a:p>
            <a:r>
              <a:rPr lang="zh-CN" altLang="en-US" dirty="0"/>
              <a:t>每次修改相当于两个点异或一个值</a:t>
            </a:r>
            <a:endParaRPr lang="en-US" altLang="zh-CN" dirty="0"/>
          </a:p>
          <a:p>
            <a:r>
              <a:rPr lang="zh-CN" altLang="en-US" dirty="0"/>
              <a:t>显然可以贪心的先把所有权值相同的两个点变为</a:t>
            </a:r>
            <a:r>
              <a:rPr lang="en-US" altLang="zh-CN" dirty="0"/>
              <a:t>0</a:t>
            </a:r>
          </a:p>
          <a:p>
            <a:r>
              <a:rPr lang="zh-CN" altLang="en-US" dirty="0"/>
              <a:t>然后剩最多</a:t>
            </a:r>
            <a:r>
              <a:rPr lang="en-US" altLang="zh-CN" dirty="0"/>
              <a:t>16</a:t>
            </a:r>
            <a:r>
              <a:rPr lang="zh-CN" altLang="en-US" dirty="0"/>
              <a:t>个点</a:t>
            </a:r>
            <a:r>
              <a:rPr lang="en-US" altLang="zh-CN" dirty="0"/>
              <a:t>,</a:t>
            </a:r>
            <a:r>
              <a:rPr lang="zh-CN" altLang="en-US" dirty="0"/>
              <a:t>状压</a:t>
            </a:r>
            <a:r>
              <a:rPr lang="en-US" altLang="zh-CN" dirty="0" err="1"/>
              <a:t>dp</a:t>
            </a:r>
            <a:endParaRPr lang="zh-CN" altLang="en-US" dirty="0"/>
          </a:p>
        </p:txBody>
      </p:sp>
    </p:spTree>
    <p:extLst>
      <p:ext uri="{BB962C8B-B14F-4D97-AF65-F5344CB8AC3E}">
        <p14:creationId xmlns:p14="http://schemas.microsoft.com/office/powerpoint/2010/main" val="2872197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奇数行涂成红色，偶数行涂成蓝色。 </a:t>
            </a:r>
          </a:p>
          <a:p>
            <a:r>
              <a:rPr lang="zh-CN" altLang="en-US"/>
              <a:t>第一列涂成红色，最后一列涂成蓝色。</a:t>
            </a:r>
          </a:p>
          <a:p>
            <a:r>
              <a:rPr lang="zh-CN" altLang="en-US"/>
              <a:t>很容易满足条件</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DDEE81-D110-43D2-8A2D-22939D8255EA}"/>
              </a:ext>
            </a:extLst>
          </p:cNvPr>
          <p:cNvSpPr>
            <a:spLocks noGrp="1"/>
          </p:cNvSpPr>
          <p:nvPr>
            <p:ph type="title"/>
          </p:nvPr>
        </p:nvSpPr>
        <p:spPr/>
        <p:txBody>
          <a:bodyPr>
            <a:normAutofit/>
          </a:bodyPr>
          <a:lstStyle/>
          <a:p>
            <a:r>
              <a:rPr lang="en-US" altLang="zh-CN" dirty="0" err="1"/>
              <a:t>Bzoj</a:t>
            </a:r>
            <a:r>
              <a:rPr lang="en-US" altLang="zh-CN" dirty="0"/>
              <a:t> 4770</a:t>
            </a:r>
            <a:r>
              <a:rPr lang="zh-CN" altLang="en-US" b="1" dirty="0"/>
              <a:t>图样</a:t>
            </a:r>
            <a:endParaRPr lang="zh-CN" altLang="en-US" dirty="0"/>
          </a:p>
        </p:txBody>
      </p:sp>
      <p:sp>
        <p:nvSpPr>
          <p:cNvPr id="3" name="内容占位符 2">
            <a:extLst>
              <a:ext uri="{FF2B5EF4-FFF2-40B4-BE49-F238E27FC236}">
                <a16:creationId xmlns:a16="http://schemas.microsoft.com/office/drawing/2014/main" id="{7B5F1489-0813-41D3-A10B-F1C744A1D539}"/>
              </a:ext>
            </a:extLst>
          </p:cNvPr>
          <p:cNvSpPr>
            <a:spLocks noGrp="1"/>
          </p:cNvSpPr>
          <p:nvPr>
            <p:ph idx="1"/>
          </p:nvPr>
        </p:nvSpPr>
        <p:spPr/>
        <p:txBody>
          <a:bodyPr>
            <a:normAutofit/>
          </a:bodyPr>
          <a:lstStyle/>
          <a:p>
            <a:r>
              <a:rPr lang="zh-CN" altLang="en-US" dirty="0"/>
              <a:t>第</a:t>
            </a:r>
            <a:r>
              <a:rPr lang="en-US" altLang="zh-CN" dirty="0" err="1"/>
              <a:t>i</a:t>
            </a:r>
            <a:r>
              <a:rPr lang="zh-CN" altLang="en-US" dirty="0"/>
              <a:t>个国家有一个权值</a:t>
            </a:r>
            <a:r>
              <a:rPr lang="en-US" altLang="zh-CN" dirty="0"/>
              <a:t>Ai</a:t>
            </a:r>
            <a:r>
              <a:rPr lang="zh-CN" altLang="en-US" dirty="0"/>
              <a:t>，修建连接第</a:t>
            </a:r>
            <a:r>
              <a:rPr lang="en-US" altLang="zh-CN" dirty="0" err="1"/>
              <a:t>i</a:t>
            </a:r>
            <a:r>
              <a:rPr lang="zh-CN" altLang="en-US" dirty="0"/>
              <a:t>个国家到第</a:t>
            </a:r>
            <a:r>
              <a:rPr lang="en-US" altLang="zh-CN" dirty="0"/>
              <a:t>j</a:t>
            </a:r>
            <a:r>
              <a:rPr lang="zh-CN" altLang="en-US" dirty="0"/>
              <a:t>个国家的铁路，需要付出</a:t>
            </a:r>
            <a:r>
              <a:rPr lang="en-US" altLang="zh-CN" dirty="0"/>
              <a:t>Ai </a:t>
            </a:r>
            <a:r>
              <a:rPr lang="en-US" altLang="zh-CN" dirty="0" err="1"/>
              <a:t>xor</a:t>
            </a:r>
            <a:r>
              <a:rPr lang="en-US" altLang="zh-CN" dirty="0"/>
              <a:t> </a:t>
            </a:r>
            <a:r>
              <a:rPr lang="en-US" altLang="zh-CN" dirty="0" err="1"/>
              <a:t>Aj</a:t>
            </a:r>
            <a:r>
              <a:rPr lang="zh-CN" altLang="en-US" dirty="0"/>
              <a:t>（</a:t>
            </a:r>
            <a:r>
              <a:rPr lang="en-US" altLang="zh-CN" dirty="0" err="1"/>
              <a:t>xor</a:t>
            </a:r>
            <a:r>
              <a:rPr lang="zh-CN" altLang="en-US" dirty="0"/>
              <a:t>表示按位异或）的代价，长者希望代价总和尽量小（也就是选择一个最小生成树）。但是在长者以前，没人去过西方，所以不知道每个国家的权值。但是我们知道每个国家的权值都是一个在</a:t>
            </a:r>
            <a:r>
              <a:rPr lang="en-US" altLang="zh-CN" dirty="0"/>
              <a:t>0</a:t>
            </a:r>
            <a:r>
              <a:rPr lang="zh-CN" altLang="en-US" dirty="0"/>
              <a:t>到</a:t>
            </a:r>
            <a:r>
              <a:rPr lang="en-US" altLang="zh-CN" dirty="0"/>
              <a:t>2^m-1</a:t>
            </a:r>
            <a:r>
              <a:rPr lang="zh-CN" altLang="en-US" dirty="0"/>
              <a:t>之间的随机整数，长者希望知道他所需要付出的代价的期望。</a:t>
            </a:r>
            <a:endParaRPr lang="en-US" altLang="zh-CN" dirty="0"/>
          </a:p>
          <a:p>
            <a:r>
              <a:rPr lang="pt-BR" altLang="zh-CN" dirty="0"/>
              <a:t>n&lt;=50,m&lt;=8</a:t>
            </a:r>
            <a:endParaRPr lang="pt-BR" altLang="zh-CN" b="1" dirty="0"/>
          </a:p>
          <a:p>
            <a:endParaRPr lang="zh-CN" altLang="en-US" dirty="0"/>
          </a:p>
        </p:txBody>
      </p:sp>
    </p:spTree>
    <p:extLst>
      <p:ext uri="{BB962C8B-B14F-4D97-AF65-F5344CB8AC3E}">
        <p14:creationId xmlns:p14="http://schemas.microsoft.com/office/powerpoint/2010/main" val="2207985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ED10D4-2775-4510-98F8-4DA4B0F2BB1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EA074C5-D114-4C0E-A515-53A78D120A57}"/>
              </a:ext>
            </a:extLst>
          </p:cNvPr>
          <p:cNvSpPr>
            <a:spLocks noGrp="1"/>
          </p:cNvSpPr>
          <p:nvPr>
            <p:ph idx="1"/>
          </p:nvPr>
        </p:nvSpPr>
        <p:spPr>
          <a:xfrm>
            <a:off x="1295401" y="2556932"/>
            <a:ext cx="9601196" cy="3318936"/>
          </a:xfrm>
        </p:spPr>
        <p:txBody>
          <a:bodyPr/>
          <a:lstStyle/>
          <a:p>
            <a:endParaRPr lang="zh-CN" altLang="en-US" dirty="0"/>
          </a:p>
        </p:txBody>
      </p:sp>
      <p:pic>
        <p:nvPicPr>
          <p:cNvPr id="5" name="图片 4">
            <a:extLst>
              <a:ext uri="{FF2B5EF4-FFF2-40B4-BE49-F238E27FC236}">
                <a16:creationId xmlns:a16="http://schemas.microsoft.com/office/drawing/2014/main" id="{A346ED60-77C6-49E6-8AEA-F9714854814E}"/>
              </a:ext>
            </a:extLst>
          </p:cNvPr>
          <p:cNvPicPr>
            <a:picLocks noChangeAspect="1"/>
          </p:cNvPicPr>
          <p:nvPr/>
        </p:nvPicPr>
        <p:blipFill>
          <a:blip r:embed="rId2"/>
          <a:stretch>
            <a:fillRect/>
          </a:stretch>
        </p:blipFill>
        <p:spPr>
          <a:xfrm>
            <a:off x="509535" y="604837"/>
            <a:ext cx="11146553" cy="5648325"/>
          </a:xfrm>
          <a:prstGeom prst="rect">
            <a:avLst/>
          </a:prstGeom>
        </p:spPr>
      </p:pic>
    </p:spTree>
    <p:extLst>
      <p:ext uri="{BB962C8B-B14F-4D97-AF65-F5344CB8AC3E}">
        <p14:creationId xmlns:p14="http://schemas.microsoft.com/office/powerpoint/2010/main" val="63605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103485-DD35-47C5-9C97-E13223A97741}"/>
              </a:ext>
            </a:extLst>
          </p:cNvPr>
          <p:cNvSpPr>
            <a:spLocks noGrp="1"/>
          </p:cNvSpPr>
          <p:nvPr>
            <p:ph type="title"/>
          </p:nvPr>
        </p:nvSpPr>
        <p:spPr/>
        <p:txBody>
          <a:bodyPr>
            <a:normAutofit/>
          </a:bodyPr>
          <a:lstStyle/>
          <a:p>
            <a:r>
              <a:rPr lang="en-US" altLang="zh-CN" b="1" dirty="0">
                <a:hlinkClick r:id="rId2"/>
              </a:rPr>
              <a:t>AGC018F. Two Trees</a:t>
            </a:r>
            <a:endParaRPr lang="zh-CN" altLang="en-US" dirty="0"/>
          </a:p>
        </p:txBody>
      </p:sp>
      <p:sp>
        <p:nvSpPr>
          <p:cNvPr id="3" name="内容占位符 2">
            <a:extLst>
              <a:ext uri="{FF2B5EF4-FFF2-40B4-BE49-F238E27FC236}">
                <a16:creationId xmlns:a16="http://schemas.microsoft.com/office/drawing/2014/main" id="{4206FC76-421F-4395-AE72-1E6EAC1158B1}"/>
              </a:ext>
            </a:extLst>
          </p:cNvPr>
          <p:cNvSpPr>
            <a:spLocks noGrp="1"/>
          </p:cNvSpPr>
          <p:nvPr>
            <p:ph idx="1"/>
          </p:nvPr>
        </p:nvSpPr>
        <p:spPr/>
        <p:txBody>
          <a:bodyPr/>
          <a:lstStyle/>
          <a:p>
            <a:r>
              <a:rPr lang="zh-CN" altLang="en-US" dirty="0"/>
              <a:t>给出两棵树，要求给两棵树上相同编号的点赋值，使得每个点的子树权值和的绝对值为１</a:t>
            </a:r>
          </a:p>
        </p:txBody>
      </p:sp>
    </p:spTree>
    <p:extLst>
      <p:ext uri="{BB962C8B-B14F-4D97-AF65-F5344CB8AC3E}">
        <p14:creationId xmlns:p14="http://schemas.microsoft.com/office/powerpoint/2010/main" val="545573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704A1A-646B-4D0E-A1C4-AC3C10636F2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9ED7819-B60C-4A33-AC2A-1D08CF1CD301}"/>
              </a:ext>
            </a:extLst>
          </p:cNvPr>
          <p:cNvSpPr>
            <a:spLocks noGrp="1"/>
          </p:cNvSpPr>
          <p:nvPr>
            <p:ph idx="1"/>
          </p:nvPr>
        </p:nvSpPr>
        <p:spPr/>
        <p:txBody>
          <a:bodyPr>
            <a:normAutofit/>
          </a:bodyPr>
          <a:lstStyle/>
          <a:p>
            <a:r>
              <a:rPr lang="zh-CN" altLang="en-US" dirty="0"/>
              <a:t>首先我们可以直接根据每个点的儿子个数来确定这个点权值的奇偶性，两棵树矛盾则无解</a:t>
            </a:r>
            <a:endParaRPr lang="en-US" altLang="zh-CN" dirty="0"/>
          </a:p>
          <a:p>
            <a:r>
              <a:rPr lang="zh-CN" altLang="en-US" dirty="0"/>
              <a:t>考虑欧拉回路，在原树上的边不变，如果</a:t>
            </a:r>
            <a:r>
              <a:rPr lang="en-US" altLang="zh-CN" dirty="0" err="1"/>
              <a:t>i</a:t>
            </a:r>
            <a:r>
              <a:rPr lang="zh-CN" altLang="en-US" dirty="0"/>
              <a:t>的点权是奇数那么</a:t>
            </a:r>
            <a:r>
              <a:rPr lang="en-US" altLang="zh-CN" dirty="0" err="1"/>
              <a:t>i</a:t>
            </a:r>
            <a:r>
              <a:rPr lang="zh-CN" altLang="en-US" dirty="0"/>
              <a:t>向</a:t>
            </a:r>
            <a:r>
              <a:rPr lang="en-US" altLang="zh-CN" dirty="0" err="1"/>
              <a:t>i+n</a:t>
            </a:r>
            <a:r>
              <a:rPr lang="zh-CN" altLang="en-US" dirty="0"/>
              <a:t>连一条边，新建一个点，把两个根连起来，最后如果是</a:t>
            </a:r>
            <a:r>
              <a:rPr lang="en-US" altLang="zh-CN" dirty="0" err="1"/>
              <a:t>i</a:t>
            </a:r>
            <a:r>
              <a:rPr lang="zh-CN" altLang="en-US" dirty="0"/>
              <a:t>到</a:t>
            </a:r>
            <a:r>
              <a:rPr lang="en-US" altLang="zh-CN" dirty="0" err="1"/>
              <a:t>i+n</a:t>
            </a:r>
            <a:r>
              <a:rPr lang="zh-CN" altLang="en-US" dirty="0"/>
              <a:t>的边则</a:t>
            </a:r>
            <a:r>
              <a:rPr lang="en-US" altLang="zh-CN" dirty="0" err="1"/>
              <a:t>val</a:t>
            </a:r>
            <a:r>
              <a:rPr lang="en-US" altLang="zh-CN" dirty="0"/>
              <a:t>[</a:t>
            </a:r>
            <a:r>
              <a:rPr lang="en-US" altLang="zh-CN" dirty="0" err="1"/>
              <a:t>i</a:t>
            </a:r>
            <a:r>
              <a:rPr lang="en-US" altLang="zh-CN" dirty="0"/>
              <a:t>]=1</a:t>
            </a:r>
            <a:r>
              <a:rPr lang="zh-CN" altLang="en-US" dirty="0"/>
              <a:t>，否则为</a:t>
            </a:r>
            <a:r>
              <a:rPr lang="en-US" altLang="zh-CN" dirty="0"/>
              <a:t>-1(</a:t>
            </a:r>
            <a:r>
              <a:rPr lang="zh-CN" altLang="en-US" dirty="0"/>
              <a:t>不存在则为</a:t>
            </a:r>
            <a:r>
              <a:rPr lang="en-US" altLang="zh-CN" dirty="0"/>
              <a:t>0)</a:t>
            </a:r>
            <a:r>
              <a:rPr lang="zh-CN" altLang="en-US" dirty="0"/>
              <a:t>，因为肯定会多出去一条，所以每个子树的权值和为</a:t>
            </a:r>
            <a:r>
              <a:rPr lang="en-US" altLang="zh-CN" dirty="0"/>
              <a:t>1</a:t>
            </a:r>
          </a:p>
        </p:txBody>
      </p:sp>
    </p:spTree>
    <p:extLst>
      <p:ext uri="{BB962C8B-B14F-4D97-AF65-F5344CB8AC3E}">
        <p14:creationId xmlns:p14="http://schemas.microsoft.com/office/powerpoint/2010/main" val="3987035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UER#5 </a:t>
            </a:r>
            <a:r>
              <a:rPr lang="zh-CN" altLang="en-US" dirty="0">
                <a:sym typeface="+mn-ea"/>
              </a:rPr>
              <a:t>万圣节的序列</a:t>
            </a:r>
            <a:endParaRPr lang="zh-CN" altLang="en-US"/>
          </a:p>
        </p:txBody>
      </p:sp>
      <p:sp>
        <p:nvSpPr>
          <p:cNvPr id="3" name="内容占位符 2"/>
          <p:cNvSpPr>
            <a:spLocks noGrp="1"/>
          </p:cNvSpPr>
          <p:nvPr>
            <p:ph idx="1"/>
          </p:nvPr>
        </p:nvSpPr>
        <p:spPr/>
        <p:txBody>
          <a:bodyPr/>
          <a:lstStyle/>
          <a:p>
            <a:r>
              <a:rPr lang="zh-CN" altLang="en-US" dirty="0">
                <a:sym typeface="+mn-ea"/>
              </a:rPr>
              <a:t>有</a:t>
            </a:r>
            <a:r>
              <a:rPr lang="en-US" altLang="zh-CN" dirty="0">
                <a:sym typeface="+mn-ea"/>
              </a:rPr>
              <a:t>n</a:t>
            </a:r>
            <a:r>
              <a:rPr lang="zh-CN" altLang="en-US" dirty="0">
                <a:sym typeface="+mn-ea"/>
              </a:rPr>
              <a:t>个数</a:t>
            </a:r>
            <a:r>
              <a:rPr lang="en-US" altLang="zh-CN" dirty="0" err="1">
                <a:sym typeface="+mn-ea"/>
              </a:rPr>
              <a:t>ai</a:t>
            </a:r>
            <a:r>
              <a:rPr lang="zh-CN" altLang="en-US" dirty="0">
                <a:sym typeface="+mn-ea"/>
              </a:rPr>
              <a:t>，将其重排列，使得长度大于等于</a:t>
            </a:r>
            <a:r>
              <a:rPr lang="en-US" altLang="zh-CN" dirty="0">
                <a:sym typeface="+mn-ea"/>
              </a:rPr>
              <a:t>3</a:t>
            </a:r>
            <a:r>
              <a:rPr lang="zh-CN" altLang="en-US" dirty="0">
                <a:sym typeface="+mn-ea"/>
              </a:rPr>
              <a:t>的等差子序列数量最少。</a:t>
            </a:r>
            <a:endParaRPr lang="zh-CN" altLang="en-US" dirty="0"/>
          </a:p>
          <a:p>
            <a:r>
              <a:rPr lang="zh-CN" altLang="en-US" dirty="0">
                <a:sym typeface="+mn-ea"/>
              </a:rPr>
              <a:t>例如</a:t>
            </a:r>
            <a:r>
              <a:rPr lang="en-US" altLang="zh-CN" dirty="0">
                <a:sym typeface="+mn-ea"/>
              </a:rPr>
              <a:t>1,2,3,3</a:t>
            </a:r>
            <a:r>
              <a:rPr lang="zh-CN" altLang="en-US" dirty="0">
                <a:sym typeface="+mn-ea"/>
              </a:rPr>
              <a:t>有</a:t>
            </a:r>
            <a:r>
              <a:rPr lang="en-US" altLang="zh-CN" dirty="0">
                <a:sym typeface="+mn-ea"/>
              </a:rPr>
              <a:t>2</a:t>
            </a:r>
            <a:r>
              <a:rPr lang="zh-CN" altLang="en-US" dirty="0">
                <a:sym typeface="+mn-ea"/>
              </a:rPr>
              <a:t>个长度为</a:t>
            </a:r>
            <a:r>
              <a:rPr lang="en-US" altLang="zh-CN" dirty="0">
                <a:sym typeface="+mn-ea"/>
              </a:rPr>
              <a:t>3</a:t>
            </a:r>
            <a:r>
              <a:rPr lang="zh-CN" altLang="en-US" dirty="0">
                <a:sym typeface="+mn-ea"/>
              </a:rPr>
              <a:t>的等差子序列。</a:t>
            </a:r>
            <a:endParaRPr lang="zh-CN" altLang="en-US" dirty="0"/>
          </a:p>
          <a:p>
            <a:r>
              <a:rPr lang="en-US" altLang="zh-CN" dirty="0">
                <a:sym typeface="+mn-ea"/>
              </a:rPr>
              <a:t>n&lt;=500</a:t>
            </a:r>
            <a:r>
              <a:rPr lang="zh-CN" altLang="en-US" dirty="0">
                <a:sym typeface="+mn-ea"/>
              </a:rPr>
              <a:t>，</a:t>
            </a:r>
            <a:r>
              <a:rPr lang="en-US" altLang="zh-CN" dirty="0" err="1">
                <a:sym typeface="+mn-ea"/>
              </a:rPr>
              <a:t>ai</a:t>
            </a:r>
            <a:r>
              <a:rPr lang="en-US" altLang="zh-CN" dirty="0">
                <a:sym typeface="+mn-ea"/>
              </a:rPr>
              <a:t>&lt;=10^9</a:t>
            </a:r>
            <a:r>
              <a:rPr lang="zh-CN" altLang="en-US" dirty="0">
                <a:sym typeface="+mn-ea"/>
              </a:rPr>
              <a:t>。</a:t>
            </a:r>
            <a:endParaRPr lang="zh-CN" altLang="en-US" dirty="0"/>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ym typeface="+mn-ea"/>
              </a:rPr>
              <a:t>可以构造出一种方案，使得不存在长度大于等于</a:t>
            </a:r>
            <a:r>
              <a:rPr lang="en-US" altLang="zh-CN" dirty="0">
                <a:sym typeface="+mn-ea"/>
              </a:rPr>
              <a:t>3</a:t>
            </a:r>
            <a:r>
              <a:rPr lang="zh-CN" altLang="en-US" dirty="0">
                <a:sym typeface="+mn-ea"/>
              </a:rPr>
              <a:t>的且不完全相同的子序列。</a:t>
            </a:r>
            <a:endParaRPr lang="zh-CN" altLang="en-US" dirty="0"/>
          </a:p>
          <a:p>
            <a:r>
              <a:rPr lang="zh-CN" altLang="en-US" dirty="0">
                <a:sym typeface="+mn-ea"/>
              </a:rPr>
              <a:t>对于一个区间</a:t>
            </a:r>
            <a:r>
              <a:rPr lang="en-US" altLang="zh-CN" dirty="0">
                <a:sym typeface="+mn-ea"/>
              </a:rPr>
              <a:t>[</a:t>
            </a:r>
            <a:r>
              <a:rPr lang="en-US" altLang="zh-CN" dirty="0" err="1">
                <a:sym typeface="+mn-ea"/>
              </a:rPr>
              <a:t>l,r</a:t>
            </a:r>
            <a:r>
              <a:rPr lang="en-US" altLang="zh-CN" dirty="0">
                <a:sym typeface="+mn-ea"/>
              </a:rPr>
              <a:t>]</a:t>
            </a:r>
            <a:r>
              <a:rPr lang="zh-CN" altLang="en-US" dirty="0">
                <a:sym typeface="+mn-ea"/>
              </a:rPr>
              <a:t>，我们将奇数全扔到左边，偶数全扔到右边，然后将每个数都整除</a:t>
            </a:r>
            <a:r>
              <a:rPr lang="en-US" altLang="zh-CN" dirty="0">
                <a:sym typeface="+mn-ea"/>
              </a:rPr>
              <a:t>2</a:t>
            </a:r>
            <a:r>
              <a:rPr lang="zh-CN" altLang="en-US" dirty="0">
                <a:sym typeface="+mn-ea"/>
              </a:rPr>
              <a:t>。两边又都是子问题。</a:t>
            </a:r>
            <a:endParaRPr lang="zh-CN" altLang="en-US" dirty="0"/>
          </a:p>
          <a:p>
            <a:r>
              <a:rPr lang="zh-CN" altLang="en-US" dirty="0">
                <a:sym typeface="+mn-ea"/>
              </a:rPr>
              <a:t>时间复杂度</a:t>
            </a:r>
            <a:r>
              <a:rPr lang="en-US" altLang="zh-CN" dirty="0">
                <a:sym typeface="+mn-ea"/>
              </a:rPr>
              <a:t>n*</a:t>
            </a:r>
            <a:r>
              <a:rPr lang="en-US" altLang="zh-CN" dirty="0" err="1">
                <a:sym typeface="+mn-ea"/>
              </a:rPr>
              <a:t>lgmax</a:t>
            </a:r>
            <a:r>
              <a:rPr lang="en-US" altLang="zh-CN" dirty="0">
                <a:sym typeface="+mn-ea"/>
              </a:rPr>
              <a:t>{</a:t>
            </a:r>
            <a:r>
              <a:rPr lang="en-US" altLang="zh-CN" dirty="0" err="1">
                <a:sym typeface="+mn-ea"/>
              </a:rPr>
              <a:t>ai</a:t>
            </a:r>
            <a:r>
              <a:rPr lang="en-US" altLang="zh-CN" dirty="0">
                <a:sym typeface="+mn-ea"/>
              </a:rPr>
              <a:t>}</a:t>
            </a:r>
            <a:r>
              <a:rPr lang="zh-CN" altLang="en-US" dirty="0">
                <a:sym typeface="+mn-ea"/>
              </a:rPr>
              <a:t>。</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TC 603 LEVEL 3</a:t>
            </a:r>
            <a:endParaRPr lang="zh-CN" altLang="en-US"/>
          </a:p>
        </p:txBody>
      </p:sp>
      <p:sp>
        <p:nvSpPr>
          <p:cNvPr id="3" name="内容占位符 2"/>
          <p:cNvSpPr>
            <a:spLocks noGrp="1"/>
          </p:cNvSpPr>
          <p:nvPr>
            <p:ph idx="1"/>
          </p:nvPr>
        </p:nvSpPr>
        <p:spPr/>
        <p:txBody>
          <a:bodyPr/>
          <a:lstStyle/>
          <a:p>
            <a:r>
              <a:rPr lang="zh-CN" altLang="en-US" dirty="0">
                <a:latin typeface="黑体" panose="02010609060101010101" charset="-122"/>
                <a:ea typeface="黑体" panose="02010609060101010101" charset="-122"/>
                <a:cs typeface="黑体" panose="02010609060101010101" charset="-122"/>
                <a:sym typeface="黑体" panose="02010609060101010101" charset="-122"/>
              </a:rPr>
              <a:t>有两个长为</a:t>
            </a:r>
            <a:r>
              <a:rPr lang="en-US" altLang="zh-CN" dirty="0">
                <a:sym typeface="+mn-ea"/>
              </a:rPr>
              <a:t>n</a:t>
            </a:r>
            <a:r>
              <a:rPr lang="zh-CN" altLang="en-US" dirty="0">
                <a:latin typeface="黑体" panose="02010609060101010101" charset="-122"/>
                <a:ea typeface="黑体" panose="02010609060101010101" charset="-122"/>
                <a:cs typeface="黑体" panose="02010609060101010101" charset="-122"/>
                <a:sym typeface="黑体" panose="02010609060101010101" charset="-122"/>
              </a:rPr>
              <a:t>的数组</a:t>
            </a:r>
            <a:r>
              <a:rPr lang="en-US" altLang="zh-CN" dirty="0">
                <a:sym typeface="+mn-ea"/>
              </a:rPr>
              <a:t>A,B</a:t>
            </a:r>
            <a:r>
              <a:rPr lang="zh-CN" altLang="en-US" dirty="0">
                <a:latin typeface="黑体" panose="02010609060101010101" charset="-122"/>
                <a:ea typeface="黑体" panose="02010609060101010101" charset="-122"/>
                <a:cs typeface="黑体" panose="02010609060101010101" charset="-122"/>
                <a:sym typeface="黑体" panose="02010609060101010101" charset="-122"/>
              </a:rPr>
              <a:t>，你可以任意排列</a:t>
            </a:r>
            <a:r>
              <a:rPr lang="en-US" altLang="zh-CN" dirty="0">
                <a:sym typeface="+mn-ea"/>
              </a:rPr>
              <a:t>A</a:t>
            </a:r>
            <a:r>
              <a:rPr lang="zh-CN" altLang="en-US" dirty="0">
                <a:latin typeface="黑体" panose="02010609060101010101" charset="-122"/>
                <a:ea typeface="黑体" panose="02010609060101010101" charset="-122"/>
                <a:cs typeface="黑体" panose="02010609060101010101" charset="-122"/>
                <a:sym typeface="黑体" panose="02010609060101010101" charset="-122"/>
              </a:rPr>
              <a:t>，</a:t>
            </a:r>
            <a:r>
              <a:rPr lang="en-US" altLang="zh-CN" dirty="0">
                <a:sym typeface="+mn-ea"/>
              </a:rPr>
              <a:t>B</a:t>
            </a:r>
            <a:r>
              <a:rPr lang="zh-CN" altLang="en-US" dirty="0">
                <a:latin typeface="黑体" panose="02010609060101010101" charset="-122"/>
                <a:ea typeface="黑体" panose="02010609060101010101" charset="-122"/>
                <a:cs typeface="黑体" panose="02010609060101010101" charset="-122"/>
                <a:sym typeface="黑体" panose="02010609060101010101" charset="-122"/>
              </a:rPr>
              <a:t>，使得新生成的数组</a:t>
            </a:r>
            <a:r>
              <a:rPr lang="en-US" altLang="zh-CN" dirty="0">
                <a:sym typeface="+mn-ea"/>
              </a:rPr>
              <a:t>C</a:t>
            </a:r>
            <a:r>
              <a:rPr lang="zh-CN" altLang="en-US" dirty="0">
                <a:latin typeface="黑体" panose="02010609060101010101" charset="-122"/>
                <a:ea typeface="黑体" panose="02010609060101010101" charset="-122"/>
                <a:cs typeface="黑体" panose="02010609060101010101" charset="-122"/>
                <a:sym typeface="黑体" panose="02010609060101010101" charset="-122"/>
              </a:rPr>
              <a:t>的众数出现次数最多。</a:t>
            </a:r>
            <a:r>
              <a:rPr lang="en-US" altLang="zh-CN" dirty="0">
                <a:sym typeface="+mn-ea"/>
              </a:rPr>
              <a:t>C[</a:t>
            </a:r>
            <a:r>
              <a:rPr lang="en-US" altLang="zh-CN" dirty="0" err="1">
                <a:sym typeface="+mn-ea"/>
              </a:rPr>
              <a:t>i</a:t>
            </a:r>
            <a:r>
              <a:rPr lang="en-US" altLang="zh-CN" dirty="0">
                <a:sym typeface="+mn-ea"/>
              </a:rPr>
              <a:t>]=A[</a:t>
            </a:r>
            <a:r>
              <a:rPr lang="en-US" altLang="zh-CN" dirty="0" err="1">
                <a:sym typeface="+mn-ea"/>
              </a:rPr>
              <a:t>i</a:t>
            </a:r>
            <a:r>
              <a:rPr lang="en-US" altLang="zh-CN" dirty="0">
                <a:sym typeface="+mn-ea"/>
              </a:rPr>
              <a:t>]+B[</a:t>
            </a:r>
            <a:r>
              <a:rPr lang="en-US" altLang="zh-CN" dirty="0" err="1">
                <a:sym typeface="+mn-ea"/>
              </a:rPr>
              <a:t>i</a:t>
            </a:r>
            <a:r>
              <a:rPr lang="en-US" altLang="zh-CN" dirty="0">
                <a:sym typeface="+mn-ea"/>
              </a:rPr>
              <a:t>]</a:t>
            </a:r>
            <a:endParaRPr lang="en-US" altLang="zh-CN" dirty="0"/>
          </a:p>
          <a:p>
            <a:r>
              <a:rPr lang="zh-CN" altLang="en-US" dirty="0">
                <a:latin typeface="黑体" panose="02010609060101010101" charset="-122"/>
                <a:ea typeface="黑体" panose="02010609060101010101" charset="-122"/>
                <a:cs typeface="黑体" panose="02010609060101010101" charset="-122"/>
                <a:sym typeface="黑体" panose="02010609060101010101" charset="-122"/>
              </a:rPr>
              <a:t>数据范围：</a:t>
            </a:r>
            <a:r>
              <a:rPr lang="en-US" altLang="zh-CN" dirty="0" err="1">
                <a:sym typeface="+mn-ea"/>
              </a:rPr>
              <a:t>n,A</a:t>
            </a:r>
            <a:r>
              <a:rPr lang="en-US" altLang="zh-CN" dirty="0">
                <a:sym typeface="+mn-ea"/>
              </a:rPr>
              <a:t>[</a:t>
            </a:r>
            <a:r>
              <a:rPr lang="en-US" altLang="zh-CN" dirty="0" err="1">
                <a:sym typeface="+mn-ea"/>
              </a:rPr>
              <a:t>i</a:t>
            </a:r>
            <a:r>
              <a:rPr lang="en-US" altLang="zh-CN" dirty="0">
                <a:sym typeface="+mn-ea"/>
              </a:rPr>
              <a:t>],B[</a:t>
            </a:r>
            <a:r>
              <a:rPr lang="en-US" altLang="zh-CN" dirty="0" err="1">
                <a:sym typeface="+mn-ea"/>
              </a:rPr>
              <a:t>i</a:t>
            </a:r>
            <a:r>
              <a:rPr lang="en-US" altLang="zh-CN" dirty="0">
                <a:sym typeface="+mn-ea"/>
              </a:rPr>
              <a:t>]&lt;=100000</a:t>
            </a:r>
            <a:r>
              <a:rPr lang="zh-CN" altLang="en-US" dirty="0">
                <a:sym typeface="+mn-ea"/>
              </a:rPr>
              <a:t>，</a:t>
            </a:r>
            <a:r>
              <a:rPr lang="en-US" altLang="zh-CN" dirty="0">
                <a:sym typeface="+mn-ea"/>
              </a:rPr>
              <a:t>3s</a:t>
            </a:r>
            <a:endParaRPr lang="en-US" altLang="zh-CN" dirty="0"/>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180730" y="2539014"/>
            <a:ext cx="11162400" cy="3638266"/>
          </a:xfrm>
        </p:spPr>
        <p:txBody>
          <a:bodyPr/>
          <a:lstStyle/>
          <a:p>
            <a:pPr>
              <a:lnSpc>
                <a:spcPct val="81000"/>
              </a:lnSpc>
            </a:pPr>
            <a:r>
              <a:rPr lang="zh-CN" altLang="en-US" dirty="0">
                <a:latin typeface="黑体" panose="02010609060101010101" charset="-122"/>
                <a:ea typeface="黑体" panose="02010609060101010101" charset="-122"/>
                <a:cs typeface="黑体" panose="02010609060101010101" charset="-122"/>
                <a:sym typeface="黑体" panose="02010609060101010101" charset="-122"/>
              </a:rPr>
              <a:t>记</a:t>
            </a:r>
            <a:r>
              <a:rPr lang="en-US" altLang="zh-CN" dirty="0" err="1">
                <a:sym typeface="+mn-ea"/>
              </a:rPr>
              <a:t>suma</a:t>
            </a:r>
            <a:r>
              <a:rPr lang="en-US" altLang="zh-CN" dirty="0">
                <a:sym typeface="+mn-ea"/>
              </a:rPr>
              <a:t>[</a:t>
            </a:r>
            <a:r>
              <a:rPr lang="en-US" altLang="zh-CN" dirty="0" err="1">
                <a:sym typeface="+mn-ea"/>
              </a:rPr>
              <a:t>i</a:t>
            </a:r>
            <a:r>
              <a:rPr lang="en-US" altLang="zh-CN" dirty="0">
                <a:sym typeface="+mn-ea"/>
              </a:rPr>
              <a:t>]</a:t>
            </a:r>
            <a:r>
              <a:rPr lang="zh-CN" altLang="en-US" dirty="0">
                <a:latin typeface="黑体" panose="02010609060101010101" charset="-122"/>
                <a:ea typeface="黑体" panose="02010609060101010101" charset="-122"/>
                <a:cs typeface="黑体" panose="02010609060101010101" charset="-122"/>
                <a:sym typeface="黑体" panose="02010609060101010101" charset="-122"/>
              </a:rPr>
              <a:t>为</a:t>
            </a:r>
            <a:r>
              <a:rPr lang="en-US" altLang="zh-CN" dirty="0">
                <a:sym typeface="+mn-ea"/>
              </a:rPr>
              <a:t>A</a:t>
            </a:r>
            <a:r>
              <a:rPr lang="zh-CN" altLang="en-US" dirty="0">
                <a:latin typeface="黑体" panose="02010609060101010101" charset="-122"/>
                <a:ea typeface="黑体" panose="02010609060101010101" charset="-122"/>
                <a:cs typeface="黑体" panose="02010609060101010101" charset="-122"/>
                <a:sym typeface="黑体" panose="02010609060101010101" charset="-122"/>
              </a:rPr>
              <a:t>中</a:t>
            </a:r>
            <a:r>
              <a:rPr lang="en-US" altLang="zh-CN" dirty="0" err="1">
                <a:sym typeface="+mn-ea"/>
              </a:rPr>
              <a:t>i</a:t>
            </a:r>
            <a:r>
              <a:rPr lang="zh-CN" altLang="en-US" dirty="0">
                <a:latin typeface="黑体" panose="02010609060101010101" charset="-122"/>
                <a:ea typeface="黑体" panose="02010609060101010101" charset="-122"/>
                <a:cs typeface="黑体" panose="02010609060101010101" charset="-122"/>
                <a:sym typeface="黑体" panose="02010609060101010101" charset="-122"/>
              </a:rPr>
              <a:t>出现的次数，</a:t>
            </a:r>
            <a:r>
              <a:rPr lang="en-US" altLang="zh-CN" dirty="0" err="1">
                <a:sym typeface="+mn-ea"/>
              </a:rPr>
              <a:t>sumb</a:t>
            </a:r>
            <a:r>
              <a:rPr lang="en-US" altLang="zh-CN" dirty="0">
                <a:sym typeface="+mn-ea"/>
              </a:rPr>
              <a:t>[</a:t>
            </a:r>
            <a:r>
              <a:rPr lang="en-US" altLang="zh-CN" dirty="0" err="1">
                <a:sym typeface="+mn-ea"/>
              </a:rPr>
              <a:t>i</a:t>
            </a:r>
            <a:r>
              <a:rPr lang="en-US" altLang="zh-CN" dirty="0">
                <a:sym typeface="+mn-ea"/>
              </a:rPr>
              <a:t>]</a:t>
            </a:r>
            <a:r>
              <a:rPr lang="zh-CN" altLang="en-US" dirty="0">
                <a:latin typeface="黑体" panose="02010609060101010101" charset="-122"/>
                <a:ea typeface="黑体" panose="02010609060101010101" charset="-122"/>
                <a:cs typeface="黑体" panose="02010609060101010101" charset="-122"/>
                <a:sym typeface="黑体" panose="02010609060101010101" charset="-122"/>
              </a:rPr>
              <a:t>为</a:t>
            </a:r>
            <a:r>
              <a:rPr lang="en-US" altLang="zh-CN" dirty="0">
                <a:sym typeface="+mn-ea"/>
              </a:rPr>
              <a:t>B</a:t>
            </a:r>
            <a:r>
              <a:rPr lang="zh-CN" altLang="en-US" dirty="0">
                <a:latin typeface="黑体" panose="02010609060101010101" charset="-122"/>
                <a:ea typeface="黑体" panose="02010609060101010101" charset="-122"/>
                <a:cs typeface="黑体" panose="02010609060101010101" charset="-122"/>
                <a:sym typeface="黑体" panose="02010609060101010101" charset="-122"/>
              </a:rPr>
              <a:t>中</a:t>
            </a:r>
            <a:r>
              <a:rPr lang="en-US" altLang="zh-CN" dirty="0" err="1">
                <a:sym typeface="+mn-ea"/>
              </a:rPr>
              <a:t>i</a:t>
            </a:r>
            <a:r>
              <a:rPr lang="zh-CN" altLang="en-US" dirty="0">
                <a:latin typeface="黑体" panose="02010609060101010101" charset="-122"/>
                <a:ea typeface="黑体" panose="02010609060101010101" charset="-122"/>
                <a:cs typeface="黑体" panose="02010609060101010101" charset="-122"/>
                <a:sym typeface="黑体" panose="02010609060101010101" charset="-122"/>
              </a:rPr>
              <a:t>出现的次数</a:t>
            </a:r>
          </a:p>
          <a:p>
            <a:pPr>
              <a:lnSpc>
                <a:spcPct val="81000"/>
              </a:lnSpc>
            </a:pPr>
            <a:r>
              <a:rPr lang="zh-CN" altLang="en-US" dirty="0">
                <a:latin typeface="黑体" panose="02010609060101010101" charset="-122"/>
                <a:ea typeface="黑体" panose="02010609060101010101" charset="-122"/>
                <a:cs typeface="黑体" panose="02010609060101010101" charset="-122"/>
                <a:sym typeface="黑体" panose="02010609060101010101" charset="-122"/>
              </a:rPr>
              <a:t>枚举众数，若为</a:t>
            </a:r>
            <a:r>
              <a:rPr lang="en-US" altLang="zh-CN" dirty="0">
                <a:sym typeface="+mn-ea"/>
              </a:rPr>
              <a:t>k</a:t>
            </a:r>
            <a:endParaRPr lang="en-US" altLang="zh-CN" dirty="0"/>
          </a:p>
          <a:p>
            <a:pPr>
              <a:lnSpc>
                <a:spcPct val="81000"/>
              </a:lnSpc>
            </a:pPr>
            <a:r>
              <a:rPr lang="en-US" altLang="zh-CN" dirty="0" err="1">
                <a:sym typeface="+mn-ea"/>
              </a:rPr>
              <a:t>ans</a:t>
            </a:r>
            <a:r>
              <a:rPr lang="en-US" altLang="zh-CN" dirty="0">
                <a:sym typeface="+mn-ea"/>
              </a:rPr>
              <a:t>[k]=sum{min(</a:t>
            </a:r>
            <a:r>
              <a:rPr lang="en-US" altLang="zh-CN" dirty="0" err="1">
                <a:sym typeface="+mn-ea"/>
              </a:rPr>
              <a:t>suma</a:t>
            </a:r>
            <a:r>
              <a:rPr lang="en-US" altLang="zh-CN" dirty="0">
                <a:sym typeface="+mn-ea"/>
              </a:rPr>
              <a:t>[</a:t>
            </a:r>
            <a:r>
              <a:rPr lang="en-US" altLang="zh-CN" dirty="0" err="1">
                <a:sym typeface="+mn-ea"/>
              </a:rPr>
              <a:t>i</a:t>
            </a:r>
            <a:r>
              <a:rPr lang="en-US" altLang="zh-CN" dirty="0">
                <a:sym typeface="+mn-ea"/>
              </a:rPr>
              <a:t>],</a:t>
            </a:r>
            <a:r>
              <a:rPr lang="en-US" altLang="zh-CN" dirty="0" err="1">
                <a:sym typeface="+mn-ea"/>
              </a:rPr>
              <a:t>sumb</a:t>
            </a:r>
            <a:r>
              <a:rPr lang="en-US" altLang="zh-CN" dirty="0">
                <a:sym typeface="+mn-ea"/>
              </a:rPr>
              <a:t>[k-</a:t>
            </a:r>
            <a:r>
              <a:rPr lang="en-US" altLang="zh-CN" dirty="0" err="1">
                <a:sym typeface="+mn-ea"/>
              </a:rPr>
              <a:t>i</a:t>
            </a:r>
            <a:r>
              <a:rPr lang="en-US" altLang="zh-CN" dirty="0">
                <a:sym typeface="+mn-ea"/>
              </a:rPr>
              <a:t>])}</a:t>
            </a:r>
            <a:endParaRPr lang="en-US" altLang="zh-CN" dirty="0"/>
          </a:p>
          <a:p>
            <a:pPr>
              <a:lnSpc>
                <a:spcPct val="81000"/>
              </a:lnSpc>
            </a:pPr>
            <a:r>
              <a:rPr lang="en-US" altLang="zh-CN" dirty="0" err="1">
                <a:sym typeface="+mn-ea"/>
              </a:rPr>
              <a:t>ans</a:t>
            </a:r>
            <a:r>
              <a:rPr lang="en-US" altLang="zh-CN" dirty="0">
                <a:sym typeface="+mn-ea"/>
              </a:rPr>
              <a:t>[k]=sum{[</a:t>
            </a:r>
            <a:r>
              <a:rPr lang="en-US" altLang="zh-CN" dirty="0" err="1">
                <a:sym typeface="+mn-ea"/>
              </a:rPr>
              <a:t>suma</a:t>
            </a:r>
            <a:r>
              <a:rPr lang="en-US" altLang="zh-CN" dirty="0">
                <a:sym typeface="+mn-ea"/>
              </a:rPr>
              <a:t>[</a:t>
            </a:r>
            <a:r>
              <a:rPr lang="en-US" altLang="zh-CN" dirty="0" err="1">
                <a:sym typeface="+mn-ea"/>
              </a:rPr>
              <a:t>i</a:t>
            </a:r>
            <a:r>
              <a:rPr lang="en-US" altLang="zh-CN" dirty="0">
                <a:sym typeface="+mn-ea"/>
              </a:rPr>
              <a:t>]&gt;=x]*[</a:t>
            </a:r>
            <a:r>
              <a:rPr lang="en-US" altLang="zh-CN" dirty="0" err="1">
                <a:sym typeface="+mn-ea"/>
              </a:rPr>
              <a:t>sumb</a:t>
            </a:r>
            <a:r>
              <a:rPr lang="en-US" altLang="zh-CN" dirty="0">
                <a:sym typeface="+mn-ea"/>
              </a:rPr>
              <a:t>[k-</a:t>
            </a:r>
            <a:r>
              <a:rPr lang="en-US" altLang="zh-CN" dirty="0" err="1">
                <a:sym typeface="+mn-ea"/>
              </a:rPr>
              <a:t>i</a:t>
            </a:r>
            <a:r>
              <a:rPr lang="en-US" altLang="zh-CN" dirty="0">
                <a:sym typeface="+mn-ea"/>
              </a:rPr>
              <a:t>]&gt;=x],x&gt;=0}</a:t>
            </a:r>
            <a:endParaRPr lang="en-US" altLang="zh-CN" dirty="0"/>
          </a:p>
          <a:p>
            <a:pPr>
              <a:lnSpc>
                <a:spcPct val="81000"/>
              </a:lnSpc>
            </a:pPr>
            <a:r>
              <a:rPr lang="zh-CN" altLang="en-US" dirty="0">
                <a:latin typeface="黑体" panose="02010609060101010101" charset="-122"/>
                <a:ea typeface="黑体" panose="02010609060101010101" charset="-122"/>
                <a:cs typeface="黑体" panose="02010609060101010101" charset="-122"/>
                <a:sym typeface="黑体" panose="02010609060101010101" charset="-122"/>
              </a:rPr>
              <a:t>当</a:t>
            </a:r>
            <a:r>
              <a:rPr lang="en-US" altLang="zh-CN" dirty="0">
                <a:sym typeface="+mn-ea"/>
              </a:rPr>
              <a:t>x</a:t>
            </a:r>
            <a:r>
              <a:rPr lang="zh-CN" altLang="en-US" dirty="0">
                <a:latin typeface="黑体" panose="02010609060101010101" charset="-122"/>
                <a:ea typeface="黑体" panose="02010609060101010101" charset="-122"/>
                <a:cs typeface="黑体" panose="02010609060101010101" charset="-122"/>
                <a:sym typeface="黑体" panose="02010609060101010101" charset="-122"/>
              </a:rPr>
              <a:t>比较小的时候用</a:t>
            </a:r>
            <a:r>
              <a:rPr lang="en-US" altLang="zh-CN" dirty="0">
                <a:sym typeface="+mn-ea"/>
              </a:rPr>
              <a:t>FFT</a:t>
            </a:r>
            <a:r>
              <a:rPr lang="zh-CN" altLang="en-US" dirty="0">
                <a:latin typeface="黑体" panose="02010609060101010101" charset="-122"/>
                <a:ea typeface="黑体" panose="02010609060101010101" charset="-122"/>
                <a:cs typeface="黑体" panose="02010609060101010101" charset="-122"/>
                <a:sym typeface="黑体" panose="02010609060101010101" charset="-122"/>
              </a:rPr>
              <a:t>，否则暴力</a:t>
            </a:r>
          </a:p>
          <a:p>
            <a:pPr>
              <a:lnSpc>
                <a:spcPct val="81000"/>
              </a:lnSpc>
            </a:pPr>
            <a:r>
              <a:rPr lang="zh-CN" altLang="en-US" dirty="0">
                <a:latin typeface="黑体" panose="02010609060101010101" charset="-122"/>
                <a:ea typeface="黑体" panose="02010609060101010101" charset="-122"/>
                <a:cs typeface="黑体" panose="02010609060101010101" charset="-122"/>
                <a:sym typeface="黑体" panose="02010609060101010101" charset="-122"/>
              </a:rPr>
              <a:t>阀值取</a:t>
            </a:r>
            <a:r>
              <a:rPr lang="en-US" altLang="zh-CN" dirty="0">
                <a:sym typeface="+mn-ea"/>
              </a:rPr>
              <a:t>L=10</a:t>
            </a:r>
            <a:endParaRPr lang="en-US" altLang="zh-CN" dirty="0"/>
          </a:p>
          <a:p>
            <a:pPr>
              <a:lnSpc>
                <a:spcPct val="81000"/>
              </a:lnSpc>
            </a:pPr>
            <a:r>
              <a:rPr lang="zh-CN" altLang="en-US" dirty="0">
                <a:latin typeface="黑体" panose="02010609060101010101" charset="-122"/>
                <a:ea typeface="黑体" panose="02010609060101010101" charset="-122"/>
                <a:cs typeface="黑体" panose="02010609060101010101" charset="-122"/>
                <a:sym typeface="黑体" panose="02010609060101010101" charset="-122"/>
              </a:rPr>
              <a:t>时间复杂度</a:t>
            </a:r>
            <a:r>
              <a:rPr lang="en-US" altLang="zh-CN" dirty="0">
                <a:sym typeface="+mn-ea"/>
              </a:rPr>
              <a:t>O((n/L)^2+L*</a:t>
            </a:r>
            <a:r>
              <a:rPr lang="en-US" altLang="zh-CN" dirty="0" err="1">
                <a:sym typeface="+mn-ea"/>
              </a:rPr>
              <a:t>nlogn</a:t>
            </a:r>
            <a:r>
              <a:rPr lang="en-US" altLang="zh-CN" dirty="0">
                <a:sym typeface="+mn-ea"/>
              </a:rPr>
              <a:t>)</a:t>
            </a:r>
            <a:endParaRPr lang="en-US" altLang="zh-CN" dirty="0"/>
          </a:p>
          <a:p>
            <a:pPr>
              <a:lnSpc>
                <a:spcPct val="81000"/>
              </a:lnSpc>
            </a:pPr>
            <a:r>
              <a:rPr lang="zh-CN" altLang="en-US" dirty="0">
                <a:sym typeface="+mn-ea"/>
              </a:rPr>
              <a:t>对于</a:t>
            </a:r>
            <a:r>
              <a:rPr lang="en-US" altLang="zh-CN" dirty="0">
                <a:sym typeface="+mn-ea"/>
              </a:rPr>
              <a:t>0</a:t>
            </a:r>
            <a:r>
              <a:rPr lang="zh-CN" altLang="en-US" dirty="0">
                <a:sym typeface="+mn-ea"/>
              </a:rPr>
              <a:t>和</a:t>
            </a:r>
            <a:r>
              <a:rPr lang="en-US" altLang="zh-CN" dirty="0">
                <a:sym typeface="+mn-ea"/>
              </a:rPr>
              <a:t>1</a:t>
            </a:r>
            <a:r>
              <a:rPr lang="zh-CN" altLang="en-US" dirty="0">
                <a:sym typeface="+mn-ea"/>
              </a:rPr>
              <a:t>的卷积</a:t>
            </a:r>
            <a:r>
              <a:rPr lang="en-US" altLang="zh-CN" dirty="0">
                <a:sym typeface="+mn-ea"/>
              </a:rPr>
              <a:t>  </a:t>
            </a:r>
            <a:r>
              <a:rPr lang="zh-CN" altLang="en-US" dirty="0">
                <a:sym typeface="+mn-ea"/>
              </a:rPr>
              <a:t>* </a:t>
            </a:r>
            <a:r>
              <a:rPr lang="en-US" altLang="zh-CN" dirty="0">
                <a:sym typeface="+mn-ea"/>
              </a:rPr>
              <a:t>min </a:t>
            </a:r>
            <a:r>
              <a:rPr lang="zh-CN" altLang="en-US" dirty="0">
                <a:sym typeface="+mn-ea"/>
              </a:rPr>
              <a:t>操作 本质是 一样的。 因此可以通过</a:t>
            </a:r>
            <a:r>
              <a:rPr lang="en-US" altLang="zh-CN" dirty="0">
                <a:sym typeface="+mn-ea"/>
              </a:rPr>
              <a:t>FFT</a:t>
            </a:r>
            <a:r>
              <a:rPr lang="zh-CN" altLang="en-US" dirty="0">
                <a:sym typeface="+mn-ea"/>
              </a:rPr>
              <a:t>加速</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LIS</a:t>
            </a:r>
            <a:r>
              <a:rPr lang="zh-CN" altLang="en-US" dirty="0">
                <a:sym typeface="+mn-ea"/>
              </a:rPr>
              <a:t>问题</a:t>
            </a:r>
            <a:endParaRPr lang="zh-CN" altLang="en-US"/>
          </a:p>
        </p:txBody>
      </p:sp>
      <p:sp>
        <p:nvSpPr>
          <p:cNvPr id="3" name="内容占位符 2"/>
          <p:cNvSpPr>
            <a:spLocks noGrp="1"/>
          </p:cNvSpPr>
          <p:nvPr>
            <p:ph idx="1"/>
          </p:nvPr>
        </p:nvSpPr>
        <p:spPr/>
        <p:txBody>
          <a:bodyPr/>
          <a:lstStyle/>
          <a:p>
            <a:r>
              <a:rPr lang="zh-CN" altLang="en-US" dirty="0">
                <a:latin typeface="Arial" panose="020B0604020202020204" pitchFamily="34" charset="0"/>
                <a:sym typeface="+mn-ea"/>
              </a:rPr>
              <a:t>设一个数的</a:t>
            </a:r>
            <a:r>
              <a:rPr lang="en-US" altLang="zh-CN" dirty="0">
                <a:latin typeface="Arial" panose="020B0604020202020204" pitchFamily="34" charset="0"/>
                <a:sym typeface="+mn-ea"/>
              </a:rPr>
              <a:t>LIS</a:t>
            </a:r>
            <a:r>
              <a:rPr lang="zh-CN" altLang="en-US" dirty="0">
                <a:latin typeface="Arial" panose="020B0604020202020204" pitchFamily="34" charset="0"/>
                <a:sym typeface="+mn-ea"/>
              </a:rPr>
              <a:t>为该数各位拆开来后的最长上升子序列。例如</a:t>
            </a:r>
            <a:r>
              <a:rPr lang="en-US" altLang="zh-CN" dirty="0">
                <a:latin typeface="Arial" panose="020B0604020202020204" pitchFamily="34" charset="0"/>
                <a:sym typeface="+mn-ea"/>
              </a:rPr>
              <a:t>1324</a:t>
            </a:r>
            <a:r>
              <a:rPr lang="zh-CN" altLang="en-US" dirty="0">
                <a:latin typeface="Arial" panose="020B0604020202020204" pitchFamily="34" charset="0"/>
                <a:sym typeface="+mn-ea"/>
              </a:rPr>
              <a:t>的</a:t>
            </a:r>
            <a:r>
              <a:rPr lang="en-US" altLang="zh-CN" dirty="0">
                <a:latin typeface="Arial" panose="020B0604020202020204" pitchFamily="34" charset="0"/>
                <a:sym typeface="+mn-ea"/>
              </a:rPr>
              <a:t>LIS</a:t>
            </a:r>
            <a:r>
              <a:rPr lang="zh-CN" altLang="en-US" dirty="0">
                <a:latin typeface="Arial" panose="020B0604020202020204" pitchFamily="34" charset="0"/>
                <a:sym typeface="+mn-ea"/>
              </a:rPr>
              <a:t>为</a:t>
            </a:r>
            <a:r>
              <a:rPr lang="en-US" altLang="zh-CN" dirty="0">
                <a:latin typeface="Arial" panose="020B0604020202020204" pitchFamily="34" charset="0"/>
                <a:sym typeface="+mn-ea"/>
              </a:rPr>
              <a:t>3</a:t>
            </a:r>
            <a:r>
              <a:rPr lang="zh-CN" altLang="en-US" dirty="0">
                <a:latin typeface="Arial" panose="020B0604020202020204" pitchFamily="34" charset="0"/>
                <a:sym typeface="+mn-ea"/>
              </a:rPr>
              <a:t>。</a:t>
            </a:r>
            <a:endParaRPr lang="zh-CN" altLang="en-US" dirty="0">
              <a:latin typeface="Arial" panose="020B0604020202020204" pitchFamily="34" charset="0"/>
            </a:endParaRPr>
          </a:p>
          <a:p>
            <a:r>
              <a:rPr lang="zh-CN" altLang="en-US" dirty="0">
                <a:latin typeface="Arial" panose="020B0604020202020204" pitchFamily="34" charset="0"/>
                <a:sym typeface="+mn-ea"/>
              </a:rPr>
              <a:t>求</a:t>
            </a:r>
            <a:r>
              <a:rPr lang="en-US" altLang="zh-CN" dirty="0" err="1">
                <a:latin typeface="Arial" panose="020B0604020202020204" pitchFamily="34" charset="0"/>
                <a:sym typeface="+mn-ea"/>
              </a:rPr>
              <a:t>l~r</a:t>
            </a:r>
            <a:r>
              <a:rPr lang="zh-CN" altLang="en-US" dirty="0">
                <a:latin typeface="Arial" panose="020B0604020202020204" pitchFamily="34" charset="0"/>
                <a:sym typeface="+mn-ea"/>
              </a:rPr>
              <a:t>中</a:t>
            </a:r>
            <a:r>
              <a:rPr lang="en-US" altLang="zh-CN" dirty="0">
                <a:latin typeface="Arial" panose="020B0604020202020204" pitchFamily="34" charset="0"/>
                <a:sym typeface="+mn-ea"/>
              </a:rPr>
              <a:t>LIS</a:t>
            </a:r>
            <a:r>
              <a:rPr lang="zh-CN" altLang="en-US" dirty="0">
                <a:latin typeface="Arial" panose="020B0604020202020204" pitchFamily="34" charset="0"/>
                <a:sym typeface="+mn-ea"/>
              </a:rPr>
              <a:t>为</a:t>
            </a:r>
            <a:r>
              <a:rPr lang="en-US" altLang="zh-CN" dirty="0">
                <a:latin typeface="Arial" panose="020B0604020202020204" pitchFamily="34" charset="0"/>
                <a:sym typeface="+mn-ea"/>
              </a:rPr>
              <a:t>k</a:t>
            </a:r>
            <a:r>
              <a:rPr lang="zh-CN" altLang="en-US" dirty="0">
                <a:latin typeface="Arial" panose="020B0604020202020204" pitchFamily="34" charset="0"/>
                <a:sym typeface="+mn-ea"/>
              </a:rPr>
              <a:t>的数的个数。</a:t>
            </a:r>
            <a:endParaRPr lang="zh-CN" altLang="en-US" dirty="0">
              <a:latin typeface="Arial" panose="020B0604020202020204" pitchFamily="34" charset="0"/>
            </a:endParaRPr>
          </a:p>
          <a:p>
            <a:r>
              <a:rPr lang="en-US" altLang="zh-CN" dirty="0">
                <a:latin typeface="Arial" panose="020B0604020202020204" pitchFamily="34" charset="0"/>
                <a:sym typeface="+mn-ea"/>
              </a:rPr>
              <a:t>1&lt;=l&lt;=r&lt;=10^18</a:t>
            </a:r>
            <a:r>
              <a:rPr lang="zh-CN" altLang="en-US" dirty="0">
                <a:latin typeface="Arial" panose="020B0604020202020204" pitchFamily="34" charset="0"/>
                <a:sym typeface="+mn-ea"/>
              </a:rPr>
              <a:t>。</a:t>
            </a:r>
            <a:endParaRPr lang="zh-CN" altLang="en-US" dirty="0">
              <a:latin typeface="Arial" panose="020B0604020202020204" pitchFamily="34" charset="0"/>
            </a:endParaRPr>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sz="2000" dirty="0">
                <a:latin typeface="Arial" panose="020B0604020202020204" pitchFamily="34" charset="0"/>
                <a:sym typeface="+mn-ea"/>
              </a:rPr>
              <a:t>考虑一个数怎么</a:t>
            </a:r>
            <a:r>
              <a:rPr lang="en-US" altLang="zh-CN" sz="2000" dirty="0" err="1">
                <a:latin typeface="Arial" panose="020B0604020202020204" pitchFamily="34" charset="0"/>
                <a:sym typeface="+mn-ea"/>
              </a:rPr>
              <a:t>dp</a:t>
            </a:r>
            <a:r>
              <a:rPr lang="zh-CN" altLang="en-US" sz="2000" dirty="0">
                <a:latin typeface="Arial" panose="020B0604020202020204" pitchFamily="34" charset="0"/>
                <a:sym typeface="+mn-ea"/>
              </a:rPr>
              <a:t>出它的</a:t>
            </a:r>
            <a:r>
              <a:rPr lang="en-US" altLang="zh-CN" sz="2000" dirty="0" err="1">
                <a:latin typeface="Arial" panose="020B0604020202020204" pitchFamily="34" charset="0"/>
                <a:sym typeface="+mn-ea"/>
              </a:rPr>
              <a:t>lis</a:t>
            </a:r>
            <a:r>
              <a:rPr lang="zh-CN" altLang="en-US" sz="2000" dirty="0">
                <a:latin typeface="Arial" panose="020B0604020202020204" pitchFamily="34" charset="0"/>
                <a:sym typeface="+mn-ea"/>
              </a:rPr>
              <a:t>。</a:t>
            </a:r>
            <a:endParaRPr lang="zh-CN" altLang="en-US" sz="2000" dirty="0">
              <a:latin typeface="Arial" panose="020B0604020202020204" pitchFamily="34" charset="0"/>
            </a:endParaRPr>
          </a:p>
          <a:p>
            <a:r>
              <a:rPr lang="en-US" altLang="zh-CN" sz="2000" dirty="0" err="1">
                <a:latin typeface="Arial" panose="020B0604020202020204" pitchFamily="34" charset="0"/>
                <a:sym typeface="+mn-ea"/>
              </a:rPr>
              <a:t>dp</a:t>
            </a:r>
            <a:r>
              <a:rPr lang="en-US" altLang="zh-CN" sz="2000" dirty="0">
                <a:latin typeface="Arial" panose="020B0604020202020204" pitchFamily="34" charset="0"/>
                <a:sym typeface="+mn-ea"/>
              </a:rPr>
              <a:t>[</a:t>
            </a:r>
            <a:r>
              <a:rPr lang="en-US" altLang="zh-CN" sz="2000" dirty="0" err="1">
                <a:latin typeface="Arial" panose="020B0604020202020204" pitchFamily="34" charset="0"/>
                <a:sym typeface="+mn-ea"/>
              </a:rPr>
              <a:t>i</a:t>
            </a:r>
            <a:r>
              <a:rPr lang="en-US" altLang="zh-CN" sz="2000" dirty="0">
                <a:latin typeface="Arial" panose="020B0604020202020204" pitchFamily="34" charset="0"/>
                <a:sym typeface="+mn-ea"/>
              </a:rPr>
              <a:t>]</a:t>
            </a:r>
            <a:r>
              <a:rPr lang="zh-CN" altLang="en-US" sz="2000" dirty="0">
                <a:latin typeface="Arial" panose="020B0604020202020204" pitchFamily="34" charset="0"/>
                <a:sym typeface="+mn-ea"/>
              </a:rPr>
              <a:t>表示当前以</a:t>
            </a:r>
            <a:r>
              <a:rPr lang="en-US" altLang="zh-CN" sz="2000" dirty="0" err="1">
                <a:latin typeface="Arial" panose="020B0604020202020204" pitchFamily="34" charset="0"/>
                <a:sym typeface="+mn-ea"/>
              </a:rPr>
              <a:t>i</a:t>
            </a:r>
            <a:r>
              <a:rPr lang="zh-CN" altLang="en-US" sz="2000" dirty="0">
                <a:latin typeface="Arial" panose="020B0604020202020204" pitchFamily="34" charset="0"/>
                <a:sym typeface="+mn-ea"/>
              </a:rPr>
              <a:t>这个数结尾的最长上升子序列。</a:t>
            </a:r>
            <a:endParaRPr lang="zh-CN" altLang="en-US" sz="2000" dirty="0">
              <a:latin typeface="Arial" panose="020B0604020202020204" pitchFamily="34" charset="0"/>
            </a:endParaRPr>
          </a:p>
          <a:p>
            <a:r>
              <a:rPr lang="zh-CN" altLang="en-US" sz="2000" dirty="0">
                <a:latin typeface="Arial" panose="020B0604020202020204" pitchFamily="34" charset="0"/>
                <a:sym typeface="+mn-ea"/>
              </a:rPr>
              <a:t>那么从前往后枚举每一位，当枚举到数字</a:t>
            </a:r>
            <a:r>
              <a:rPr lang="en-US" altLang="zh-CN" sz="2000" dirty="0">
                <a:latin typeface="Arial" panose="020B0604020202020204" pitchFamily="34" charset="0"/>
                <a:sym typeface="+mn-ea"/>
              </a:rPr>
              <a:t>x</a:t>
            </a:r>
            <a:r>
              <a:rPr lang="zh-CN" altLang="en-US" sz="2000" dirty="0">
                <a:latin typeface="Arial" panose="020B0604020202020204" pitchFamily="34" charset="0"/>
                <a:sym typeface="+mn-ea"/>
              </a:rPr>
              <a:t>，有</a:t>
            </a:r>
            <a:r>
              <a:rPr lang="en-US" altLang="zh-CN" sz="2000" dirty="0" err="1">
                <a:latin typeface="Arial" panose="020B0604020202020204" pitchFamily="34" charset="0"/>
                <a:sym typeface="+mn-ea"/>
              </a:rPr>
              <a:t>dp</a:t>
            </a:r>
            <a:r>
              <a:rPr lang="en-US" altLang="zh-CN" sz="2000" dirty="0">
                <a:latin typeface="Arial" panose="020B0604020202020204" pitchFamily="34" charset="0"/>
                <a:sym typeface="+mn-ea"/>
              </a:rPr>
              <a:t>[x]=max{</a:t>
            </a:r>
            <a:r>
              <a:rPr lang="en-US" altLang="zh-CN" sz="2000" dirty="0" err="1">
                <a:latin typeface="Arial" panose="020B0604020202020204" pitchFamily="34" charset="0"/>
                <a:sym typeface="+mn-ea"/>
              </a:rPr>
              <a:t>dp</a:t>
            </a:r>
            <a:r>
              <a:rPr lang="en-US" altLang="zh-CN" sz="2000" dirty="0">
                <a:latin typeface="Arial" panose="020B0604020202020204" pitchFamily="34" charset="0"/>
                <a:sym typeface="+mn-ea"/>
              </a:rPr>
              <a:t>[x],</a:t>
            </a:r>
            <a:r>
              <a:rPr lang="en-US" altLang="zh-CN" sz="2000" dirty="0" err="1">
                <a:latin typeface="Arial" panose="020B0604020202020204" pitchFamily="34" charset="0"/>
                <a:sym typeface="+mn-ea"/>
              </a:rPr>
              <a:t>dp</a:t>
            </a:r>
            <a:r>
              <a:rPr lang="en-US" altLang="zh-CN" sz="2000" dirty="0">
                <a:latin typeface="Arial" panose="020B0604020202020204" pitchFamily="34" charset="0"/>
                <a:sym typeface="+mn-ea"/>
              </a:rPr>
              <a:t>[0..x-1]+1}</a:t>
            </a:r>
            <a:r>
              <a:rPr lang="zh-CN" altLang="en-US" sz="2000" dirty="0">
                <a:latin typeface="Arial" panose="020B0604020202020204" pitchFamily="34" charset="0"/>
                <a:sym typeface="+mn-ea"/>
              </a:rPr>
              <a:t>。</a:t>
            </a:r>
            <a:endParaRPr lang="zh-CN" altLang="en-US" sz="2000" dirty="0">
              <a:latin typeface="Arial" panose="020B0604020202020204" pitchFamily="34" charset="0"/>
            </a:endParaRPr>
          </a:p>
          <a:p>
            <a:r>
              <a:rPr lang="zh-CN" altLang="en-US" sz="2000"/>
              <a:t>这个东西大概叫</a:t>
            </a:r>
            <a:r>
              <a:rPr lang="en-US" altLang="zh-CN" sz="2000"/>
              <a:t>dp</a:t>
            </a:r>
            <a:r>
              <a:rPr lang="zh-CN" altLang="en-US" sz="2000"/>
              <a:t>套</a:t>
            </a:r>
            <a:r>
              <a:rPr lang="en-US" altLang="zh-CN" sz="2000"/>
              <a:t>dp</a:t>
            </a:r>
          </a:p>
          <a:p>
            <a:r>
              <a:rPr lang="zh-CN" altLang="en-US" sz="2000" dirty="0">
                <a:latin typeface="Arial" panose="020B0604020202020204" pitchFamily="34" charset="0"/>
                <a:sym typeface="+mn-ea"/>
              </a:rPr>
              <a:t>令</a:t>
            </a:r>
            <a:r>
              <a:rPr lang="en-US" altLang="zh-CN" sz="2000" dirty="0">
                <a:latin typeface="Arial" panose="020B0604020202020204" pitchFamily="34" charset="0"/>
                <a:sym typeface="+mn-ea"/>
              </a:rPr>
              <a:t>g[</a:t>
            </a:r>
            <a:r>
              <a:rPr lang="en-US" altLang="zh-CN" sz="2000" dirty="0" err="1">
                <a:latin typeface="Arial" panose="020B0604020202020204" pitchFamily="34" charset="0"/>
                <a:sym typeface="+mn-ea"/>
              </a:rPr>
              <a:t>i</a:t>
            </a:r>
            <a:r>
              <a:rPr lang="en-US" altLang="zh-CN" sz="2000" dirty="0">
                <a:latin typeface="Arial" panose="020B0604020202020204" pitchFamily="34" charset="0"/>
                <a:sym typeface="+mn-ea"/>
              </a:rPr>
              <a:t>][j]</a:t>
            </a:r>
            <a:r>
              <a:rPr lang="zh-CN" altLang="en-US" sz="2000" dirty="0">
                <a:latin typeface="Arial" panose="020B0604020202020204" pitchFamily="34" charset="0"/>
                <a:sym typeface="+mn-ea"/>
              </a:rPr>
              <a:t>表示当前到前</a:t>
            </a:r>
            <a:r>
              <a:rPr lang="en-US" altLang="zh-CN" sz="2000" dirty="0" err="1">
                <a:latin typeface="Arial" panose="020B0604020202020204" pitchFamily="34" charset="0"/>
                <a:sym typeface="+mn-ea"/>
              </a:rPr>
              <a:t>i</a:t>
            </a:r>
            <a:r>
              <a:rPr lang="zh-CN" altLang="en-US" sz="2000" dirty="0">
                <a:latin typeface="Arial" panose="020B0604020202020204" pitchFamily="34" charset="0"/>
                <a:sym typeface="+mn-ea"/>
              </a:rPr>
              <a:t>位，当前</a:t>
            </a:r>
            <a:r>
              <a:rPr lang="en-US" altLang="zh-CN" sz="2000" dirty="0" err="1">
                <a:latin typeface="Arial" panose="020B0604020202020204" pitchFamily="34" charset="0"/>
                <a:sym typeface="+mn-ea"/>
              </a:rPr>
              <a:t>dp</a:t>
            </a:r>
            <a:r>
              <a:rPr lang="zh-CN" altLang="en-US" sz="2000" dirty="0">
                <a:latin typeface="Arial" panose="020B0604020202020204" pitchFamily="34" charset="0"/>
                <a:sym typeface="+mn-ea"/>
              </a:rPr>
              <a:t>的状态是</a:t>
            </a:r>
            <a:r>
              <a:rPr lang="en-US" altLang="zh-CN" sz="2000" dirty="0">
                <a:latin typeface="Arial" panose="020B0604020202020204" pitchFamily="34" charset="0"/>
                <a:sym typeface="+mn-ea"/>
              </a:rPr>
              <a:t>j</a:t>
            </a:r>
            <a:r>
              <a:rPr lang="zh-CN" altLang="en-US" sz="2000" dirty="0">
                <a:latin typeface="Arial" panose="020B0604020202020204" pitchFamily="34" charset="0"/>
                <a:sym typeface="+mn-ea"/>
              </a:rPr>
              <a:t>的方案总数。</a:t>
            </a:r>
            <a:endParaRPr lang="zh-CN" altLang="en-US" sz="2000" dirty="0">
              <a:latin typeface="Arial" panose="020B0604020202020204" pitchFamily="34" charset="0"/>
            </a:endParaRPr>
          </a:p>
          <a:p>
            <a:r>
              <a:rPr lang="zh-CN" altLang="en-US" sz="2000" dirty="0">
                <a:latin typeface="Arial" panose="020B0604020202020204" pitchFamily="34" charset="0"/>
                <a:sym typeface="+mn-ea"/>
              </a:rPr>
              <a:t>枚举第</a:t>
            </a:r>
            <a:r>
              <a:rPr lang="en-US" altLang="zh-CN" sz="2000" dirty="0">
                <a:latin typeface="Arial" panose="020B0604020202020204" pitchFamily="34" charset="0"/>
                <a:sym typeface="+mn-ea"/>
              </a:rPr>
              <a:t>i+1</a:t>
            </a:r>
            <a:r>
              <a:rPr lang="zh-CN" altLang="en-US" sz="2000" dirty="0">
                <a:latin typeface="Arial" panose="020B0604020202020204" pitchFamily="34" charset="0"/>
                <a:sym typeface="+mn-ea"/>
              </a:rPr>
              <a:t>的数是</a:t>
            </a:r>
            <a:r>
              <a:rPr lang="en-US" altLang="zh-CN" sz="2000" dirty="0">
                <a:latin typeface="Arial" panose="020B0604020202020204" pitchFamily="34" charset="0"/>
                <a:sym typeface="+mn-ea"/>
              </a:rPr>
              <a:t>O(10)</a:t>
            </a:r>
            <a:r>
              <a:rPr lang="zh-CN" altLang="en-US" sz="2000" dirty="0">
                <a:latin typeface="Arial" panose="020B0604020202020204" pitchFamily="34" charset="0"/>
                <a:sym typeface="+mn-ea"/>
              </a:rPr>
              <a:t>的，更新</a:t>
            </a:r>
            <a:r>
              <a:rPr lang="en-US" altLang="zh-CN" sz="2000" dirty="0">
                <a:latin typeface="Arial" panose="020B0604020202020204" pitchFamily="34" charset="0"/>
                <a:sym typeface="+mn-ea"/>
              </a:rPr>
              <a:t>j</a:t>
            </a:r>
            <a:r>
              <a:rPr lang="zh-CN" altLang="en-US" sz="2000" dirty="0">
                <a:latin typeface="Arial" panose="020B0604020202020204" pitchFamily="34" charset="0"/>
                <a:sym typeface="+mn-ea"/>
              </a:rPr>
              <a:t>是</a:t>
            </a:r>
            <a:r>
              <a:rPr lang="en-US" altLang="zh-CN" sz="2000" dirty="0">
                <a:latin typeface="Arial" panose="020B0604020202020204" pitchFamily="34" charset="0"/>
                <a:sym typeface="+mn-ea"/>
              </a:rPr>
              <a:t>O(1)</a:t>
            </a:r>
            <a:r>
              <a:rPr lang="zh-CN" altLang="en-US" sz="2000" dirty="0">
                <a:latin typeface="Arial" panose="020B0604020202020204" pitchFamily="34" charset="0"/>
                <a:sym typeface="+mn-ea"/>
              </a:rPr>
              <a:t>的，</a:t>
            </a:r>
            <a:r>
              <a:rPr lang="en-US" altLang="zh-CN" sz="2000" dirty="0">
                <a:latin typeface="Arial" panose="020B0604020202020204" pitchFamily="34" charset="0"/>
                <a:sym typeface="+mn-ea"/>
              </a:rPr>
              <a:t>j</a:t>
            </a:r>
            <a:r>
              <a:rPr lang="zh-CN" altLang="en-US" sz="2000" dirty="0">
                <a:latin typeface="Arial" panose="020B0604020202020204" pitchFamily="34" charset="0"/>
                <a:sym typeface="+mn-ea"/>
              </a:rPr>
              <a:t>共有</a:t>
            </a:r>
            <a:r>
              <a:rPr lang="en-US" altLang="zh-CN" sz="2000" dirty="0">
                <a:latin typeface="Arial" panose="020B0604020202020204" pitchFamily="34" charset="0"/>
                <a:sym typeface="+mn-ea"/>
              </a:rPr>
              <a:t>10^10</a:t>
            </a:r>
            <a:r>
              <a:rPr lang="zh-CN" altLang="en-US" sz="2000" dirty="0">
                <a:latin typeface="Arial" panose="020B0604020202020204" pitchFamily="34" charset="0"/>
                <a:sym typeface="+mn-ea"/>
              </a:rPr>
              <a:t>种可能。</a:t>
            </a:r>
            <a:endParaRPr lang="zh-CN" altLang="en-US" sz="2000" dirty="0">
              <a:latin typeface="Arial" panose="020B0604020202020204" pitchFamily="34" charset="0"/>
            </a:endParaRPr>
          </a:p>
          <a:p>
            <a:r>
              <a:rPr lang="zh-CN" altLang="en-US" sz="2000" dirty="0">
                <a:latin typeface="Arial" panose="020B0604020202020204" pitchFamily="34" charset="0"/>
                <a:sym typeface="+mn-ea"/>
              </a:rPr>
              <a:t>时间复杂度为</a:t>
            </a:r>
            <a:r>
              <a:rPr lang="en-US" altLang="zh-CN" sz="2000" dirty="0">
                <a:latin typeface="Arial" panose="020B0604020202020204" pitchFamily="34" charset="0"/>
                <a:sym typeface="+mn-ea"/>
              </a:rPr>
              <a:t>18*10^10*10</a:t>
            </a:r>
            <a:r>
              <a:rPr lang="zh-CN" altLang="en-US" sz="2000" dirty="0">
                <a:latin typeface="Arial" panose="020B0604020202020204" pitchFamily="34" charset="0"/>
                <a:sym typeface="+mn-ea"/>
              </a:rPr>
              <a:t>。</a:t>
            </a:r>
          </a:p>
          <a:p>
            <a:r>
              <a:rPr lang="zh-CN" altLang="en-US" sz="2000" dirty="0">
                <a:latin typeface="Arial" panose="020B0604020202020204" pitchFamily="34" charset="0"/>
                <a:sym typeface="+mn-ea"/>
              </a:rPr>
              <a:t>将</a:t>
            </a:r>
            <a:r>
              <a:rPr lang="en-US" altLang="zh-CN" sz="2000" dirty="0" err="1">
                <a:latin typeface="Arial" panose="020B0604020202020204" pitchFamily="34" charset="0"/>
                <a:sym typeface="+mn-ea"/>
              </a:rPr>
              <a:t>dp</a:t>
            </a:r>
            <a:r>
              <a:rPr lang="en-US" altLang="zh-CN" sz="2000" dirty="0">
                <a:latin typeface="Arial" panose="020B0604020202020204" pitchFamily="34" charset="0"/>
                <a:sym typeface="+mn-ea"/>
              </a:rPr>
              <a:t>[</a:t>
            </a:r>
            <a:r>
              <a:rPr lang="en-US" altLang="zh-CN" sz="2000" dirty="0" err="1">
                <a:latin typeface="Arial" panose="020B0604020202020204" pitchFamily="34" charset="0"/>
                <a:sym typeface="+mn-ea"/>
              </a:rPr>
              <a:t>i</a:t>
            </a:r>
            <a:r>
              <a:rPr lang="en-US" altLang="zh-CN" sz="2000" dirty="0">
                <a:latin typeface="Arial" panose="020B0604020202020204" pitchFamily="34" charset="0"/>
                <a:sym typeface="+mn-ea"/>
              </a:rPr>
              <a:t>]</a:t>
            </a:r>
            <a:r>
              <a:rPr lang="zh-CN" altLang="en-US" sz="2000" dirty="0">
                <a:latin typeface="Arial" panose="020B0604020202020204" pitchFamily="34" charset="0"/>
                <a:sym typeface="+mn-ea"/>
              </a:rPr>
              <a:t>的定义改成以</a:t>
            </a:r>
            <a:r>
              <a:rPr lang="en-US" altLang="zh-CN" sz="2000" dirty="0">
                <a:latin typeface="Arial" panose="020B0604020202020204" pitchFamily="34" charset="0"/>
                <a:sym typeface="+mn-ea"/>
              </a:rPr>
              <a:t>0~i</a:t>
            </a:r>
            <a:r>
              <a:rPr lang="zh-CN" altLang="en-US" sz="2000" dirty="0">
                <a:latin typeface="Arial" panose="020B0604020202020204" pitchFamily="34" charset="0"/>
                <a:sym typeface="+mn-ea"/>
              </a:rPr>
              <a:t>结尾时的最长上升子序列，发现性质</a:t>
            </a:r>
          </a:p>
          <a:p>
            <a:r>
              <a:rPr lang="en-US" altLang="zh-CN" sz="2000" dirty="0" err="1">
                <a:latin typeface="Arial" panose="020B0604020202020204" pitchFamily="34" charset="0"/>
                <a:sym typeface="+mn-ea"/>
              </a:rPr>
              <a:t>dp</a:t>
            </a:r>
            <a:r>
              <a:rPr lang="en-US" altLang="zh-CN" sz="2000" dirty="0">
                <a:latin typeface="Arial" panose="020B0604020202020204" pitchFamily="34" charset="0"/>
                <a:sym typeface="+mn-ea"/>
              </a:rPr>
              <a:t>[</a:t>
            </a:r>
            <a:r>
              <a:rPr lang="en-US" altLang="zh-CN" sz="2000" dirty="0" err="1">
                <a:latin typeface="Arial" panose="020B0604020202020204" pitchFamily="34" charset="0"/>
                <a:sym typeface="+mn-ea"/>
              </a:rPr>
              <a:t>i</a:t>
            </a:r>
            <a:r>
              <a:rPr lang="en-US" altLang="zh-CN" sz="2000" dirty="0">
                <a:latin typeface="Arial" panose="020B0604020202020204" pitchFamily="34" charset="0"/>
                <a:sym typeface="+mn-ea"/>
              </a:rPr>
              <a:t>]&gt;=</a:t>
            </a:r>
            <a:r>
              <a:rPr lang="en-US" altLang="zh-CN" sz="2000" dirty="0" err="1">
                <a:latin typeface="Arial" panose="020B0604020202020204" pitchFamily="34" charset="0"/>
                <a:sym typeface="+mn-ea"/>
              </a:rPr>
              <a:t>dp</a:t>
            </a:r>
            <a:r>
              <a:rPr lang="en-US" altLang="zh-CN" sz="2000" dirty="0">
                <a:latin typeface="Arial" panose="020B0604020202020204" pitchFamily="34" charset="0"/>
                <a:sym typeface="+mn-ea"/>
              </a:rPr>
              <a:t>[i-1],</a:t>
            </a:r>
            <a:r>
              <a:rPr lang="en-US" altLang="zh-CN" sz="2000" dirty="0" err="1">
                <a:latin typeface="Arial" panose="020B0604020202020204" pitchFamily="34" charset="0"/>
                <a:sym typeface="+mn-ea"/>
              </a:rPr>
              <a:t>dp</a:t>
            </a:r>
            <a:r>
              <a:rPr lang="en-US" altLang="zh-CN" sz="2000" dirty="0">
                <a:latin typeface="Arial" panose="020B0604020202020204" pitchFamily="34" charset="0"/>
                <a:sym typeface="+mn-ea"/>
              </a:rPr>
              <a:t>[</a:t>
            </a:r>
            <a:r>
              <a:rPr lang="en-US" altLang="zh-CN" sz="2000" dirty="0" err="1">
                <a:latin typeface="Arial" panose="020B0604020202020204" pitchFamily="34" charset="0"/>
                <a:sym typeface="+mn-ea"/>
              </a:rPr>
              <a:t>i</a:t>
            </a:r>
            <a:r>
              <a:rPr lang="en-US" altLang="zh-CN" sz="2000" dirty="0">
                <a:latin typeface="Arial" panose="020B0604020202020204" pitchFamily="34" charset="0"/>
                <a:sym typeface="+mn-ea"/>
              </a:rPr>
              <a:t>]&lt;=</a:t>
            </a:r>
            <a:r>
              <a:rPr lang="en-US" altLang="zh-CN" sz="2000" dirty="0" err="1">
                <a:latin typeface="Arial" panose="020B0604020202020204" pitchFamily="34" charset="0"/>
                <a:sym typeface="+mn-ea"/>
              </a:rPr>
              <a:t>dp</a:t>
            </a:r>
            <a:r>
              <a:rPr lang="en-US" altLang="zh-CN" sz="2000" dirty="0">
                <a:latin typeface="Arial" panose="020B0604020202020204" pitchFamily="34" charset="0"/>
                <a:sym typeface="+mn-ea"/>
              </a:rPr>
              <a:t>[i-1]+1</a:t>
            </a:r>
          </a:p>
          <a:p>
            <a:r>
              <a:rPr lang="zh-CN" altLang="en-US" sz="2000" dirty="0">
                <a:latin typeface="Arial" panose="020B0604020202020204" pitchFamily="34" charset="0"/>
              </a:rPr>
              <a:t>状态变为</a:t>
            </a:r>
            <a:r>
              <a:rPr lang="en-US" altLang="zh-CN" sz="2000" dirty="0">
                <a:latin typeface="Arial" panose="020B0604020202020204" pitchFamily="34" charset="0"/>
              </a:rPr>
              <a:t>2^10</a:t>
            </a:r>
            <a:endParaRPr lang="zh-CN" altLang="en-US" sz="2000" dirty="0">
              <a:latin typeface="Arial" panose="020B0604020202020204" pitchFamily="34" charset="0"/>
            </a:endParaRPr>
          </a:p>
          <a:p>
            <a:endParaRPr lang="en-US" altLang="zh-CN" sz="200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110</TotalTime>
  <Words>2038</Words>
  <Application>Microsoft Office PowerPoint</Application>
  <PresentationFormat>宽屏</PresentationFormat>
  <Paragraphs>123</Paragraphs>
  <Slides>33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方正舒体</vt:lpstr>
      <vt:lpstr>黑体</vt:lpstr>
      <vt:lpstr>Arial</vt:lpstr>
      <vt:lpstr>Garamond</vt:lpstr>
      <vt:lpstr>环保</vt:lpstr>
      <vt:lpstr>一些好题</vt:lpstr>
      <vt:lpstr>AtCoder Grand Contest 004 C - AND Grid</vt:lpstr>
      <vt:lpstr>PowerPoint 演示文稿</vt:lpstr>
      <vt:lpstr>UER#5 万圣节的序列</vt:lpstr>
      <vt:lpstr>PowerPoint 演示文稿</vt:lpstr>
      <vt:lpstr>TC 603 LEVEL 3</vt:lpstr>
      <vt:lpstr>PowerPoint 演示文稿</vt:lpstr>
      <vt:lpstr>LIS问题</vt:lpstr>
      <vt:lpstr>PowerPoint 演示文稿</vt:lpstr>
      <vt:lpstr>BZOJ3864</vt:lpstr>
      <vt:lpstr>PowerPoint 演示文稿</vt:lpstr>
      <vt:lpstr>石子合并</vt:lpstr>
      <vt:lpstr>PowerPoint 演示文稿</vt:lpstr>
      <vt:lpstr>hdu5727</vt:lpstr>
      <vt:lpstr>PowerPoint 演示文稿</vt:lpstr>
      <vt:lpstr>CF193D</vt:lpstr>
      <vt:lpstr>PowerPoint 演示文稿</vt:lpstr>
      <vt:lpstr>BZOJ3232</vt:lpstr>
      <vt:lpstr>PowerPoint 演示文稿</vt:lpstr>
      <vt:lpstr>斯坦纳树</vt:lpstr>
      <vt:lpstr>bzoj 2595: [Wc2008]游览计划 </vt:lpstr>
      <vt:lpstr>PowerPoint 演示文稿</vt:lpstr>
      <vt:lpstr>Bzoj 3205 [apio2013]机器人</vt:lpstr>
      <vt:lpstr>PowerPoint 演示文稿</vt:lpstr>
      <vt:lpstr>PowerPoint 演示文稿</vt:lpstr>
      <vt:lpstr>THUSC2017的一道题</vt:lpstr>
      <vt:lpstr>PowerPoint 演示文稿</vt:lpstr>
      <vt:lpstr>atcoder  XOR Tree</vt:lpstr>
      <vt:lpstr>PowerPoint 演示文稿</vt:lpstr>
      <vt:lpstr>Bzoj 4770图样</vt:lpstr>
      <vt:lpstr>PowerPoint 演示文稿</vt:lpstr>
      <vt:lpstr>AGC018F. Two Trees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一些好题</dc:title>
  <dc:creator/>
  <cp:lastModifiedBy>杨 zhuoyi</cp:lastModifiedBy>
  <cp:revision>13</cp:revision>
  <dcterms:created xsi:type="dcterms:W3CDTF">2012-07-28T05:39:00Z</dcterms:created>
  <dcterms:modified xsi:type="dcterms:W3CDTF">2018-07-06T15:44:52Z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