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5"/>
  </p:notesMasterIdLst>
  <p:sldIdLst>
    <p:sldId id="278" r:id="rId3"/>
    <p:sldId id="27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2880">
          <p15:clr>
            <a:srgbClr val="A4A3A4"/>
          </p15:clr>
        </p15:guide>
        <p15:guide id="9" pos="575">
          <p15:clr>
            <a:srgbClr val="A4A3A4"/>
          </p15:clr>
        </p15:guide>
        <p15:guide id="10" pos="5185">
          <p15:clr>
            <a:srgbClr val="A4A3A4"/>
          </p15:clr>
        </p15:guide>
        <p15:guide id="11" pos="4284">
          <p15:clr>
            <a:srgbClr val="A4A3A4"/>
          </p15:clr>
        </p15:guide>
        <p15:guide id="12" pos="5437">
          <p15:clr>
            <a:srgbClr val="A4A3A4"/>
          </p15:clr>
        </p15:guide>
        <p15:guide id="13" pos="2772">
          <p15:clr>
            <a:srgbClr val="A4A3A4"/>
          </p15:clr>
        </p15:guide>
        <p15:guide id="14" pos="323">
          <p15:clr>
            <a:srgbClr val="A4A3A4"/>
          </p15:clr>
        </p15:guide>
        <p15:guide id="15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8zWrbHGoxXfW7DnB+8IeVR4H1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C095E5-4D48-4C13-828C-9E3C73B8D307}">
  <a:tblStyle styleId="{4DC095E5-4D48-4C13-828C-9E3C73B8D30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B087346-8413-4314-9235-43CC8E712DA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54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2880"/>
        <p:guide pos="575"/>
        <p:guide pos="5185"/>
        <p:guide pos="4284"/>
        <p:guide pos="5437"/>
        <p:guide pos="2772"/>
        <p:guide pos="32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24" Type="http://customschemas.google.com/relationships/presentationmetadata" Target="metadata"/><Relationship Id="rId5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4" Type="http://schemas.openxmlformats.org/officeDocument/2006/relationships/slide" Target="slides/slide2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6"/>
          <p:cNvSpPr txBox="1">
            <a:spLocks noGrp="1"/>
          </p:cNvSpPr>
          <p:nvPr>
            <p:ph type="title"/>
          </p:nvPr>
        </p:nvSpPr>
        <p:spPr>
          <a:xfrm>
            <a:off x="2414005" y="2870635"/>
            <a:ext cx="4449167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sz="27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60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08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91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63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05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1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43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9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1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030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5" y="2870635"/>
            <a:ext cx="4449167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7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6000">
              <a:srgbClr val="F2F2F2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4889-88A1-4E05-BE26-4B8479970F78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0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D46829-117E-AFFD-D79A-CE6A649C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626303"/>
              </p:ext>
            </p:extLst>
          </p:nvPr>
        </p:nvGraphicFramePr>
        <p:xfrm>
          <a:off x="933901" y="1827733"/>
          <a:ext cx="691629" cy="579120"/>
        </p:xfrm>
        <a:graphic>
          <a:graphicData uri="http://schemas.openxmlformats.org/drawingml/2006/table">
            <a:tbl>
              <a:tblPr firstRow="1" bandRow="1">
                <a:tableStyleId>{4DC095E5-4D48-4C13-828C-9E3C73B8D307}</a:tableStyleId>
              </a:tblPr>
              <a:tblGrid>
                <a:gridCol w="691629">
                  <a:extLst>
                    <a:ext uri="{9D8B030D-6E8A-4147-A177-3AD203B41FA5}">
                      <a16:colId xmlns:a16="http://schemas.microsoft.com/office/drawing/2014/main" val="3347870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600" b="1" dirty="0">
                          <a:solidFill>
                            <a:srgbClr val="FF0000"/>
                          </a:solidFill>
                        </a:rPr>
                        <a:t>30° C</a:t>
                      </a:r>
                    </a:p>
                    <a:p>
                      <a:r>
                        <a:rPr lang="en-PH" sz="1600" b="1" dirty="0">
                          <a:solidFill>
                            <a:srgbClr val="0070C0"/>
                          </a:solidFill>
                        </a:rPr>
                        <a:t>24 C</a:t>
                      </a:r>
                      <a:endParaRPr lang="en-PH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182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589898-EEAA-E9C2-E9A0-BC41C6AD3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15178"/>
              </p:ext>
            </p:extLst>
          </p:nvPr>
        </p:nvGraphicFramePr>
        <p:xfrm>
          <a:off x="434200" y="3275450"/>
          <a:ext cx="691629" cy="579120"/>
        </p:xfrm>
        <a:graphic>
          <a:graphicData uri="http://schemas.openxmlformats.org/drawingml/2006/table">
            <a:tbl>
              <a:tblPr firstRow="1" bandRow="1">
                <a:tableStyleId>{4DC095E5-4D48-4C13-828C-9E3C73B8D307}</a:tableStyleId>
              </a:tblPr>
              <a:tblGrid>
                <a:gridCol w="691629">
                  <a:extLst>
                    <a:ext uri="{9D8B030D-6E8A-4147-A177-3AD203B41FA5}">
                      <a16:colId xmlns:a16="http://schemas.microsoft.com/office/drawing/2014/main" val="3347870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600" b="1" dirty="0">
                          <a:solidFill>
                            <a:srgbClr val="FF0000"/>
                          </a:solidFill>
                        </a:rPr>
                        <a:t>31° C</a:t>
                      </a:r>
                    </a:p>
                    <a:p>
                      <a:r>
                        <a:rPr lang="en-PH" sz="1600" b="1" dirty="0">
                          <a:solidFill>
                            <a:srgbClr val="0070C0"/>
                          </a:solidFill>
                        </a:rPr>
                        <a:t>23° C</a:t>
                      </a:r>
                      <a:endParaRPr lang="en-PH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182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E40AEE-D52F-2905-6F29-B83963F13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40294"/>
              </p:ext>
            </p:extLst>
          </p:nvPr>
        </p:nvGraphicFramePr>
        <p:xfrm>
          <a:off x="2604854" y="3132264"/>
          <a:ext cx="751926" cy="684540"/>
        </p:xfrm>
        <a:graphic>
          <a:graphicData uri="http://schemas.openxmlformats.org/drawingml/2006/table">
            <a:tbl>
              <a:tblPr firstRow="1" bandRow="1">
                <a:tableStyleId>{4DC095E5-4D48-4C13-828C-9E3C73B8D307}</a:tableStyleId>
              </a:tblPr>
              <a:tblGrid>
                <a:gridCol w="751926">
                  <a:extLst>
                    <a:ext uri="{9D8B030D-6E8A-4147-A177-3AD203B41FA5}">
                      <a16:colId xmlns:a16="http://schemas.microsoft.com/office/drawing/2014/main" val="3347870178"/>
                    </a:ext>
                  </a:extLst>
                </a:gridCol>
              </a:tblGrid>
              <a:tr h="684540">
                <a:tc>
                  <a:txBody>
                    <a:bodyPr/>
                    <a:lstStyle/>
                    <a:p>
                      <a:r>
                        <a:rPr lang="en-PH" sz="1600" b="1" dirty="0">
                          <a:solidFill>
                            <a:srgbClr val="FF0000"/>
                          </a:solidFill>
                        </a:rPr>
                        <a:t>31° C</a:t>
                      </a:r>
                    </a:p>
                    <a:p>
                      <a:r>
                        <a:rPr lang="en-PH" sz="1600" b="1" dirty="0">
                          <a:solidFill>
                            <a:srgbClr val="0070C0"/>
                          </a:solidFill>
                        </a:rPr>
                        <a:t>18° C</a:t>
                      </a:r>
                      <a:endParaRPr lang="en-PH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18218"/>
                  </a:ext>
                </a:extLst>
              </a:tr>
            </a:tbl>
          </a:graphicData>
        </a:graphic>
      </p:graphicFrame>
      <p:sp>
        <p:nvSpPr>
          <p:cNvPr id="9" name="Google Shape;94;p1">
            <a:extLst>
              <a:ext uri="{FF2B5EF4-FFF2-40B4-BE49-F238E27FC236}">
                <a16:creationId xmlns:a16="http://schemas.microsoft.com/office/drawing/2014/main" id="{9EB3C2EC-5A4E-37D6-3C82-9CC84C9BA8DB}"/>
              </a:ext>
            </a:extLst>
          </p:cNvPr>
          <p:cNvSpPr/>
          <p:nvPr/>
        </p:nvSpPr>
        <p:spPr>
          <a:xfrm>
            <a:off x="3386535" y="1768350"/>
            <a:ext cx="5614923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b="1" dirty="0">
                <a:solidFill>
                  <a:schemeClr val="dk1"/>
                </a:solidFill>
              </a:rPr>
              <a:t>Martes</a:t>
            </a:r>
            <a:r>
              <a:rPr lang="en-PH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Marso </a:t>
            </a:r>
            <a:r>
              <a:rPr lang="en-PH" sz="1800" b="1" dirty="0">
                <a:solidFill>
                  <a:schemeClr val="dk1"/>
                </a:solidFill>
              </a:rPr>
              <a:t>18</a:t>
            </a:r>
            <a:r>
              <a:rPr lang="en-PH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2025 - 5:00 AM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5;p1">
            <a:extLst>
              <a:ext uri="{FF2B5EF4-FFF2-40B4-BE49-F238E27FC236}">
                <a16:creationId xmlns:a16="http://schemas.microsoft.com/office/drawing/2014/main" id="{E9EF56CE-2124-DBAA-8CA2-C40D88E865AE}"/>
              </a:ext>
            </a:extLst>
          </p:cNvPr>
          <p:cNvSpPr/>
          <p:nvPr/>
        </p:nvSpPr>
        <p:spPr>
          <a:xfrm>
            <a:off x="3602562" y="2460207"/>
            <a:ext cx="3672405" cy="135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algn="just">
              <a:spcAft>
                <a:spcPts val="600"/>
              </a:spcAft>
            </a:pP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Ditoy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Ilocos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ket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maaddaan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iti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sumagmamano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nga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ulep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, no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dadduma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naulep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a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tangatang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a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pakaibuyogan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iti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madisso-disso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nga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apagbiit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a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panagtudo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aglalo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iti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makin-Amianan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ken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makin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-Daya a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passet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ti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probinsiya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maigapo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ti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Angin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Amian.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Agpannuray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iti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napigsa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agingga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nakapigpigsa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a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pul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-oy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iti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angin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manipod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Amianan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a Daya.</a:t>
            </a:r>
          </a:p>
        </p:txBody>
      </p:sp>
      <p:sp>
        <p:nvSpPr>
          <p:cNvPr id="11" name="Google Shape;98;p1">
            <a:extLst>
              <a:ext uri="{FF2B5EF4-FFF2-40B4-BE49-F238E27FC236}">
                <a16:creationId xmlns:a16="http://schemas.microsoft.com/office/drawing/2014/main" id="{6EA31D03-EF52-560C-36B7-97497BA090E8}"/>
              </a:ext>
            </a:extLst>
          </p:cNvPr>
          <p:cNvSpPr/>
          <p:nvPr/>
        </p:nvSpPr>
        <p:spPr>
          <a:xfrm>
            <a:off x="3491877" y="2117293"/>
            <a:ext cx="3816424" cy="30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SASAADEN ITI PANAWEN</a:t>
            </a:r>
            <a:endParaRPr sz="16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9;p1">
            <a:extLst>
              <a:ext uri="{FF2B5EF4-FFF2-40B4-BE49-F238E27FC236}">
                <a16:creationId xmlns:a16="http://schemas.microsoft.com/office/drawing/2014/main" id="{7666E21F-BD27-7651-7D92-414C6EEDAAAB}"/>
              </a:ext>
            </a:extLst>
          </p:cNvPr>
          <p:cNvSpPr/>
          <p:nvPr/>
        </p:nvSpPr>
        <p:spPr>
          <a:xfrm>
            <a:off x="3592134" y="3863295"/>
            <a:ext cx="3600397" cy="1139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algn="just">
              <a:spcAft>
                <a:spcPts val="600"/>
              </a:spcAft>
            </a:pP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Ti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baybay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ket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nadawel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agingga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nakadawdawel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. Adda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naibayug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a Gale Warning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kadagiti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baybay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a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sakupen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ti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Ilocos Norte ken Ilocos Sur (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sinait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, Cabugao, San Juan,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Magsingal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).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Mabalin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nga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umabot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ti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katayag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ti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dalluyong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manipod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2.8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agingga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ti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4.5 a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metros.Maballa-agan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dagiti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mangngalap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a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maiparit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ti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tumapog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iti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baybay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. Kasta met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kadagiti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dadakkel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a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barko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a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mapan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da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agan-annad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iti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dadakkel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a </a:t>
            </a:r>
            <a:r>
              <a:rPr lang="en-US" sz="1100" b="1" kern="100" dirty="0" err="1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dalluyong</a:t>
            </a:r>
            <a:r>
              <a:rPr lang="en-US" sz="1100" b="1" kern="100" dirty="0">
                <a:solidFill>
                  <a:srgbClr val="08080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" name="Google Shape;100;p1">
            <a:extLst>
              <a:ext uri="{FF2B5EF4-FFF2-40B4-BE49-F238E27FC236}">
                <a16:creationId xmlns:a16="http://schemas.microsoft.com/office/drawing/2014/main" id="{1A718001-DFFB-BDF7-3DDD-23B9D38B8F36}"/>
              </a:ext>
            </a:extLst>
          </p:cNvPr>
          <p:cNvSpPr/>
          <p:nvPr/>
        </p:nvSpPr>
        <p:spPr>
          <a:xfrm>
            <a:off x="3386535" y="3559700"/>
            <a:ext cx="3816424" cy="30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SITWASYON ITI BAYBAY</a:t>
            </a:r>
            <a:endParaRPr sz="1600" b="1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" name="Google Shape;93;p1">
            <a:extLst>
              <a:ext uri="{FF2B5EF4-FFF2-40B4-BE49-F238E27FC236}">
                <a16:creationId xmlns:a16="http://schemas.microsoft.com/office/drawing/2014/main" id="{7FA8751A-83C1-3461-A4B9-54BDE4614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8417912"/>
              </p:ext>
            </p:extLst>
          </p:nvPr>
        </p:nvGraphicFramePr>
        <p:xfrm>
          <a:off x="7438853" y="2535086"/>
          <a:ext cx="1654475" cy="2438220"/>
        </p:xfrm>
        <a:graphic>
          <a:graphicData uri="http://schemas.openxmlformats.org/drawingml/2006/table">
            <a:tbl>
              <a:tblPr firstRow="1" bandRow="1">
                <a:noFill/>
                <a:tableStyleId>{4DC095E5-4D48-4C13-828C-9E3C73B8D307}</a:tableStyleId>
              </a:tblPr>
              <a:tblGrid>
                <a:gridCol w="47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dirty="0"/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400" b="1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6:04 AM</a:t>
                      </a:r>
                      <a:endParaRPr sz="1400" b="1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dirty="0"/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0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dirty="0"/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400" b="1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6:08 PM</a:t>
                      </a:r>
                      <a:endParaRPr sz="1400" b="1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dirty="0"/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0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dirty="0"/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400" b="1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Amianan</a:t>
                      </a:r>
                      <a:r>
                        <a:rPr lang="en-PH" sz="1400" b="1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a Daya</a:t>
                      </a:r>
                      <a:endParaRPr sz="1400" b="1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1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dirty="0"/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0" cap="none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dirty="0"/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400" b="1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2.8 – 24.5 m</a:t>
                      </a:r>
                      <a:endParaRPr sz="1400" b="1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0987B235-B8F2-7B53-47C3-CBD3BAB0E3C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479204" y="1522360"/>
            <a:ext cx="1012726" cy="1012726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173304B-39EB-E5E8-F3E6-5EBE0AD5ECC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82728" y="2953701"/>
            <a:ext cx="1012726" cy="1012726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183F83-F8C5-F794-B806-80B63D3D166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729939" y="2963555"/>
            <a:ext cx="1014984" cy="10149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697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657713DC-1A44-9960-81DF-BF4EBEB0EC17}"/>
              </a:ext>
            </a:extLst>
          </p:cNvPr>
          <p:cNvGraphicFramePr>
            <a:graphicFrameLocks noGrp="1"/>
          </p:cNvGraphicFramePr>
          <p:nvPr/>
        </p:nvGraphicFramePr>
        <p:xfrm>
          <a:off x="1187624" y="2476244"/>
          <a:ext cx="7200000" cy="43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93634059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24293053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88298046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66573006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/>
                        <a:t>Clear Skies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200" dirty="0"/>
                        <a:t>Light Rains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0946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/>
                        <a:t>Partly Cloudy Skies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200" dirty="0"/>
                        <a:t>Monsoon Rains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233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/>
                        <a:t>Partly Cloudy Skies with Isolated </a:t>
                      </a:r>
                      <a:r>
                        <a:rPr lang="en-PH" sz="1400" dirty="0" err="1"/>
                        <a:t>Rainshowers</a:t>
                      </a:r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/>
                        <a:t>Cloudy Skies with </a:t>
                      </a:r>
                      <a:r>
                        <a:rPr lang="en-PH" sz="1400" dirty="0" err="1"/>
                        <a:t>Rainshowers</a:t>
                      </a:r>
                      <a:endParaRPr lang="en-P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3779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/>
                        <a:t>Partly Cloudy to at times Cloudy with </a:t>
                      </a:r>
                      <a:r>
                        <a:rPr lang="en-PH" sz="1400" dirty="0" err="1"/>
                        <a:t>Rainshowers</a:t>
                      </a:r>
                      <a:r>
                        <a:rPr lang="en-PH" sz="1400" dirty="0"/>
                        <a:t> and Thunderstorms</a:t>
                      </a:r>
                    </a:p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/>
                        <a:t>Cloudy Skies with </a:t>
                      </a:r>
                      <a:r>
                        <a:rPr lang="en-PH" sz="1400" dirty="0" err="1"/>
                        <a:t>Rainshowers</a:t>
                      </a:r>
                      <a:r>
                        <a:rPr lang="en-PH" sz="1400" dirty="0"/>
                        <a:t> and Thunderstorms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773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/>
                        <a:t>Cloudy Skies</a:t>
                      </a:r>
                    </a:p>
                    <a:p>
                      <a:endParaRPr lang="en-P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/>
                        <a:t>Rains with Gusty Winds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757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/>
                        <a:t>Occasional 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/>
                        <a:t>Stormy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6392"/>
                  </a:ext>
                </a:extLst>
              </a:tr>
            </a:tbl>
          </a:graphicData>
        </a:graphic>
      </p:graphicFrame>
      <p:pic>
        <p:nvPicPr>
          <p:cNvPr id="75" name="Picture 74">
            <a:extLst>
              <a:ext uri="{FF2B5EF4-FFF2-40B4-BE49-F238E27FC236}">
                <a16:creationId xmlns:a16="http://schemas.microsoft.com/office/drawing/2014/main" id="{D7783F23-9DEA-E22E-AD74-6FA2DD429D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44" y="3927364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6FBE06D-06FA-3061-655F-CD6312E2F8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087604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F03CD48-CC4D-B88E-9639-4919692969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650" y="2468282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E875E82-8303-52B7-0DE0-1D364110EA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97600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1858BAA8-3E0C-4E80-60A8-88344253EA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48" y="3938909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6A2906FC-1DF3-7848-E1CF-E16AD8D59C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377588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799807B-08FE-DD83-D8A9-29AE3DA3B0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71" y="3188282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AA72AD6A-AD19-1320-F095-F7181D98D91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650" y="3189433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79A434C4-D822-850F-09CB-37C72B1213F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24" y="4689809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F6A028DD-FEDA-7D7C-A8D1-0572FB8755A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52258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D0D096-28A1-AD8B-963A-38263A169C2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70" y="6093376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E51777-FE6F-72F9-5DFA-591A6A3CB9F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650" y="5373296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0" y="44624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CHANGE THE ICON: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the image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“FORMAT” then select “CHANGE PICTURE”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“From a file / (Browse)” </a:t>
            </a:r>
          </a:p>
          <a:p>
            <a:pPr marL="9144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DAY ICON ADDRESS: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C:\Users\Server-Comp\Desktop\LOCAL FORECAST\LOCAL FORECAST PRODUCT EDITOR\Weather Icons\Day Icons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H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the corresponding ICON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61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A1CA"/>
      </a:accent1>
      <a:accent2>
        <a:srgbClr val="099481"/>
      </a:accent2>
      <a:accent3>
        <a:srgbClr val="7DBC2D"/>
      </a:accent3>
      <a:accent4>
        <a:srgbClr val="EEA720"/>
      </a:accent4>
      <a:accent5>
        <a:srgbClr val="E13A62"/>
      </a:accent5>
      <a:accent6>
        <a:srgbClr val="9132A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A1CA"/>
      </a:accent1>
      <a:accent2>
        <a:srgbClr val="099481"/>
      </a:accent2>
      <a:accent3>
        <a:srgbClr val="7DBC2D"/>
      </a:accent3>
      <a:accent4>
        <a:srgbClr val="EEA720"/>
      </a:accent4>
      <a:accent5>
        <a:srgbClr val="E13A62"/>
      </a:accent5>
      <a:accent6>
        <a:srgbClr val="9132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14387</TotalTime>
  <Words>265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Leo Lutap</dc:creator>
  <cp:lastModifiedBy>Server-Comp</cp:lastModifiedBy>
  <cp:revision>32</cp:revision>
  <dcterms:created xsi:type="dcterms:W3CDTF">2024-10-08T05:42:13Z</dcterms:created>
  <dcterms:modified xsi:type="dcterms:W3CDTF">2025-03-18T09:26:34Z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