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2" r:id="rId2"/>
    <p:sldId id="280" r:id="rId3"/>
    <p:sldId id="273" r:id="rId4"/>
    <p:sldId id="274" r:id="rId5"/>
    <p:sldId id="276" r:id="rId6"/>
    <p:sldId id="281" r:id="rId7"/>
    <p:sldId id="278" r:id="rId8"/>
    <p:sldId id="279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D59"/>
    <a:srgbClr val="F4D765"/>
    <a:srgbClr val="697079"/>
    <a:srgbClr val="FF914D"/>
    <a:srgbClr val="5A5F6C"/>
    <a:srgbClr val="FF5757"/>
    <a:srgbClr val="FDF3ED"/>
    <a:srgbClr val="FAD9C2"/>
    <a:srgbClr val="3B495B"/>
    <a:srgbClr val="FEBC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25" autoAdjust="0"/>
    <p:restoredTop sz="94660"/>
  </p:normalViewPr>
  <p:slideViewPr>
    <p:cSldViewPr snapToGrid="0">
      <p:cViewPr varScale="1">
        <p:scale>
          <a:sx n="210" d="100"/>
          <a:sy n="210" d="100"/>
        </p:scale>
        <p:origin x="5480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66654-42FA-40A7-A8FE-B80DB2FE5CD0}" type="datetimeFigureOut">
              <a:rPr lang="en-PH" smtClean="0"/>
              <a:t>3/22/25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8FD0D-C5D4-4937-9B1E-2A34FCF1352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54229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66654-42FA-40A7-A8FE-B80DB2FE5CD0}" type="datetimeFigureOut">
              <a:rPr lang="en-PH" smtClean="0"/>
              <a:t>3/22/25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8FD0D-C5D4-4937-9B1E-2A34FCF1352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38216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66654-42FA-40A7-A8FE-B80DB2FE5CD0}" type="datetimeFigureOut">
              <a:rPr lang="en-PH" smtClean="0"/>
              <a:t>3/22/25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8FD0D-C5D4-4937-9B1E-2A34FCF1352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51045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66654-42FA-40A7-A8FE-B80DB2FE5CD0}" type="datetimeFigureOut">
              <a:rPr lang="en-PH" smtClean="0"/>
              <a:t>3/22/25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8FD0D-C5D4-4937-9B1E-2A34FCF1352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73678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66654-42FA-40A7-A8FE-B80DB2FE5CD0}" type="datetimeFigureOut">
              <a:rPr lang="en-PH" smtClean="0"/>
              <a:t>3/22/25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8FD0D-C5D4-4937-9B1E-2A34FCF1352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48593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66654-42FA-40A7-A8FE-B80DB2FE5CD0}" type="datetimeFigureOut">
              <a:rPr lang="en-PH" smtClean="0"/>
              <a:t>3/22/25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8FD0D-C5D4-4937-9B1E-2A34FCF1352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42070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66654-42FA-40A7-A8FE-B80DB2FE5CD0}" type="datetimeFigureOut">
              <a:rPr lang="en-PH" smtClean="0"/>
              <a:t>3/22/25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8FD0D-C5D4-4937-9B1E-2A34FCF1352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01271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66654-42FA-40A7-A8FE-B80DB2FE5CD0}" type="datetimeFigureOut">
              <a:rPr lang="en-PH" smtClean="0"/>
              <a:t>3/22/25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8FD0D-C5D4-4937-9B1E-2A34FCF1352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8503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66654-42FA-40A7-A8FE-B80DB2FE5CD0}" type="datetimeFigureOut">
              <a:rPr lang="en-PH" smtClean="0"/>
              <a:t>3/22/25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8FD0D-C5D4-4937-9B1E-2A34FCF1352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35920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66654-42FA-40A7-A8FE-B80DB2FE5CD0}" type="datetimeFigureOut">
              <a:rPr lang="en-PH" smtClean="0"/>
              <a:t>3/22/25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8FD0D-C5D4-4937-9B1E-2A34FCF1352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91048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66654-42FA-40A7-A8FE-B80DB2FE5CD0}" type="datetimeFigureOut">
              <a:rPr lang="en-PH" smtClean="0"/>
              <a:t>3/22/25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8FD0D-C5D4-4937-9B1E-2A34FCF1352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14499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66654-42FA-40A7-A8FE-B80DB2FE5CD0}" type="datetimeFigureOut">
              <a:rPr lang="en-PH" smtClean="0"/>
              <a:t>3/22/25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8FD0D-C5D4-4937-9B1E-2A34FCF1352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58658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ocs.google.com/spreadsheets/d/1mQnmBmWZyampdT5OO38q8xdehW3M1bYZxUUzryF8qqA/edit?fbclid=IwY2xjawIyhBNleHRuA2FlbQIxMAABHSEmrOZc9H7i48Bq9DXCgeFzMYYuMQyGNFQiNeHxN6lGIOKGzUFe_ZdVTQ_aem_U3h1D1ivLJFsFhpoihqGBg&amp;gid=789635475#gid=789635475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ocs.google.com/spreadsheets/d/1mQnmBmWZyampdT5OO38q8xdehW3M1bYZxUUzryF8qqA/edit?fbclid=IwY2xjawIyhBNleHRuA2FlbQIxMAABHSEmrOZc9H7i48Bq9DXCgeFzMYYuMQyGNFQiNeHxN6lGIOKGzUFe_ZdVTQ_aem_U3h1D1ivLJFsFhpoihqGBg&amp;gid=789635475#gid=789635475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5026FB1-C236-8C0C-FC9E-A3A8796E15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DA3BB63-8DCD-23CD-9AD7-E5432D1D4F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415587"/>
              </p:ext>
            </p:extLst>
          </p:nvPr>
        </p:nvGraphicFramePr>
        <p:xfrm>
          <a:off x="644429" y="2048812"/>
          <a:ext cx="4467499" cy="3261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67499">
                  <a:extLst>
                    <a:ext uri="{9D8B030D-6E8A-4147-A177-3AD203B41FA5}">
                      <a16:colId xmlns:a16="http://schemas.microsoft.com/office/drawing/2014/main" val="884266018"/>
                    </a:ext>
                  </a:extLst>
                </a:gridCol>
              </a:tblGrid>
              <a:tr h="13528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0" dirty="0">
                          <a:solidFill>
                            <a:srgbClr val="FFBD59"/>
                          </a:solidFill>
                          <a:latin typeface="Arial Black" panose="020B0A04020102020204" pitchFamily="34" charset="0"/>
                        </a:rPr>
                        <a:t>34°C</a:t>
                      </a:r>
                      <a:endParaRPr lang="en-PH" sz="12000" dirty="0">
                        <a:solidFill>
                          <a:srgbClr val="FFBD59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98995103"/>
                  </a:ext>
                </a:extLst>
              </a:tr>
              <a:tr h="164581">
                <a:tc>
                  <a:txBody>
                    <a:bodyPr/>
                    <a:lstStyle/>
                    <a:p>
                      <a:pPr algn="ctr"/>
                      <a:endParaRPr lang="en-PH" sz="1000" dirty="0">
                        <a:solidFill>
                          <a:srgbClr val="FFBD59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2214109"/>
                  </a:ext>
                </a:extLst>
              </a:tr>
              <a:tr h="463820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solidFill>
                            <a:srgbClr val="FFBD59"/>
                          </a:solidFill>
                          <a:latin typeface="Arial Black" panose="020B0A04020102020204" pitchFamily="34" charset="0"/>
                        </a:rPr>
                        <a:t>EXTREME CAUTION</a:t>
                      </a:r>
                      <a:endParaRPr lang="en-PH" sz="3000" dirty="0">
                        <a:solidFill>
                          <a:srgbClr val="FFBD59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6789809"/>
                  </a:ext>
                </a:extLst>
              </a:tr>
              <a:tr h="463820">
                <a:tc>
                  <a:txBody>
                    <a:bodyPr/>
                    <a:lstStyle/>
                    <a:p>
                      <a:pPr algn="ctr"/>
                      <a:endParaRPr lang="en-PH" sz="3000" dirty="0">
                        <a:solidFill>
                          <a:srgbClr val="FFBD59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25260028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337FF9C-C33C-D4D4-381A-2936A16BA9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335690"/>
              </p:ext>
            </p:extLst>
          </p:nvPr>
        </p:nvGraphicFramePr>
        <p:xfrm>
          <a:off x="6879774" y="2885085"/>
          <a:ext cx="1976850" cy="17928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8425">
                  <a:extLst>
                    <a:ext uri="{9D8B030D-6E8A-4147-A177-3AD203B41FA5}">
                      <a16:colId xmlns:a16="http://schemas.microsoft.com/office/drawing/2014/main" val="3974213146"/>
                    </a:ext>
                  </a:extLst>
                </a:gridCol>
                <a:gridCol w="988425">
                  <a:extLst>
                    <a:ext uri="{9D8B030D-6E8A-4147-A177-3AD203B41FA5}">
                      <a16:colId xmlns:a16="http://schemas.microsoft.com/office/drawing/2014/main" val="3702173023"/>
                    </a:ext>
                  </a:extLst>
                </a:gridCol>
              </a:tblGrid>
              <a:tr h="7416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500" dirty="0">
                          <a:solidFill>
                            <a:srgbClr val="FFBD59"/>
                          </a:solidFill>
                          <a:latin typeface="Arial Black" panose="020B0A04020102020204" pitchFamily="34" charset="0"/>
                        </a:rPr>
                        <a:t>33°C</a:t>
                      </a:r>
                      <a:endParaRPr lang="en-PH" sz="2500" dirty="0">
                        <a:solidFill>
                          <a:srgbClr val="FFBD59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rgbClr val="FFBD59"/>
                          </a:solidFill>
                          <a:latin typeface="Arial Black" panose="020B0A04020102020204" pitchFamily="34" charset="0"/>
                        </a:rPr>
                        <a:t>EXTREME CAUTION</a:t>
                      </a:r>
                      <a:endParaRPr lang="en-PH" sz="1000" dirty="0">
                        <a:solidFill>
                          <a:srgbClr val="FFBD59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79196532"/>
                  </a:ext>
                </a:extLst>
              </a:tr>
              <a:tr h="309517">
                <a:tc>
                  <a:txBody>
                    <a:bodyPr/>
                    <a:lstStyle/>
                    <a:p>
                      <a:pPr algn="ctr"/>
                      <a:endParaRPr lang="en-PH" sz="1200" dirty="0">
                        <a:solidFill>
                          <a:srgbClr val="FFBD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sz="1200" dirty="0">
                        <a:solidFill>
                          <a:srgbClr val="FFBD59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13307736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500" dirty="0">
                          <a:solidFill>
                            <a:srgbClr val="FFBD59"/>
                          </a:solidFill>
                          <a:latin typeface="Arial Black" panose="020B0A04020102020204" pitchFamily="34" charset="0"/>
                        </a:rPr>
                        <a:t>34°C</a:t>
                      </a:r>
                      <a:endParaRPr lang="en-PH" sz="2500" dirty="0">
                        <a:solidFill>
                          <a:srgbClr val="FFBD59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rgbClr val="FFBD59"/>
                          </a:solidFill>
                          <a:latin typeface="Arial Black" panose="020B0A04020102020204" pitchFamily="34" charset="0"/>
                        </a:rPr>
                        <a:t>EXTREME CAUTION</a:t>
                      </a:r>
                      <a:endParaRPr lang="en-PH" sz="1000" dirty="0">
                        <a:solidFill>
                          <a:srgbClr val="FFBD59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32975872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E92DFBB-AAEF-E73D-EB28-711105BD3F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2498640"/>
              </p:ext>
            </p:extLst>
          </p:nvPr>
        </p:nvGraphicFramePr>
        <p:xfrm>
          <a:off x="0" y="1440545"/>
          <a:ext cx="9144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28860148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4:00 PM– March 17, 2025</a:t>
                      </a:r>
                      <a:endParaRPr lang="en-PH" dirty="0">
                        <a:solidFill>
                          <a:schemeClr val="bg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89518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8262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5D15EFC-1EBC-AB63-666A-F5C341C7F4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9428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86FA5F4-6FB5-CB2D-2B2D-11780E4316AC}"/>
              </a:ext>
            </a:extLst>
          </p:cNvPr>
          <p:cNvSpPr/>
          <p:nvPr/>
        </p:nvSpPr>
        <p:spPr>
          <a:xfrm>
            <a:off x="1858372" y="2228671"/>
            <a:ext cx="5427256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HOW TO EDIT</a:t>
            </a:r>
            <a:endParaRPr lang="en-US" sz="72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1E786C65-9631-4F14-18D3-91D550D7D2BF}"/>
              </a:ext>
            </a:extLst>
          </p:cNvPr>
          <p:cNvSpPr/>
          <p:nvPr/>
        </p:nvSpPr>
        <p:spPr>
          <a:xfrm>
            <a:off x="3705497" y="3968931"/>
            <a:ext cx="1733006" cy="1863635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5343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83BD88-A32E-F6E0-267B-E96E131F5020}"/>
              </a:ext>
            </a:extLst>
          </p:cNvPr>
          <p:cNvSpPr txBox="1"/>
          <p:nvPr/>
        </p:nvSpPr>
        <p:spPr>
          <a:xfrm>
            <a:off x="243840" y="69668"/>
            <a:ext cx="865632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dirty="0"/>
              <a:t>Edit the 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dirty="0"/>
              <a:t>Get HEAT INDEX Value on the google sheet provided by NL-PRSD</a:t>
            </a:r>
          </a:p>
          <a:p>
            <a:r>
              <a:rPr lang="en-PH" dirty="0"/>
              <a:t>	- for March</a:t>
            </a:r>
          </a:p>
          <a:p>
            <a:pPr lvl="2"/>
            <a:r>
              <a:rPr lang="en-PH" dirty="0">
                <a:hlinkClick r:id="rId2"/>
              </a:rPr>
              <a:t>https://docs.google.com/spreadsheets/d/1mQnmBmWZyampdT5OO38q8xdehW3M1bYZxUUzryF8qqA/edit?fbclid=IwY2xjawIyhBNleHRuA2FlbQIxMAABHSEmrOZc9H7i48Bq9DXCgeFzMYYuMQyGNFQiNeHxN6lGIOKGzUFe_ZdVTQ_aem_U3h1D1ivLJFsFhpoihqGBg&amp;gid=789635475#gid=789635475</a:t>
            </a:r>
            <a:endParaRPr lang="en-P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dirty="0"/>
              <a:t>Type the corresponding Heat Index and Warning on editable tables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dirty="0"/>
              <a:t>Change the COLOR according to the warning level</a:t>
            </a:r>
          </a:p>
          <a:p>
            <a:r>
              <a:rPr lang="en-PH" dirty="0"/>
              <a:t>	- Highlight the text</a:t>
            </a:r>
          </a:p>
          <a:p>
            <a:r>
              <a:rPr lang="en-PH" dirty="0"/>
              <a:t>	- Change the FONT COLOR using the EYE DROPPER</a:t>
            </a:r>
          </a:p>
          <a:p>
            <a:endParaRPr lang="en-PH" dirty="0"/>
          </a:p>
          <a:p>
            <a:endParaRPr lang="en-PH" dirty="0"/>
          </a:p>
          <a:p>
            <a:endParaRPr lang="en-PH" dirty="0"/>
          </a:p>
          <a:p>
            <a:endParaRPr lang="en-PH" dirty="0"/>
          </a:p>
          <a:p>
            <a:endParaRPr lang="en-PH" dirty="0"/>
          </a:p>
          <a:p>
            <a:endParaRPr lang="en-PH" dirty="0"/>
          </a:p>
          <a:p>
            <a:endParaRPr lang="en-PH" dirty="0"/>
          </a:p>
          <a:p>
            <a:endParaRPr lang="en-PH" dirty="0"/>
          </a:p>
          <a:p>
            <a:r>
              <a:rPr lang="en-PH" dirty="0"/>
              <a:t>	- Then click the color of the corresponding warning</a:t>
            </a:r>
          </a:p>
          <a:p>
            <a:endParaRPr lang="en-PH" dirty="0"/>
          </a:p>
          <a:p>
            <a:r>
              <a:rPr lang="en-PH" dirty="0"/>
              <a:t>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D2036D-3B51-EED5-3193-110681DD81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497" y="3205959"/>
            <a:ext cx="3257006" cy="21221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C0B93F-C4C4-C675-7278-21A6FE2E17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5484" y="5703915"/>
            <a:ext cx="4397829" cy="92952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37BDFC9-CD91-6D44-E873-1FB64D821696}"/>
              </a:ext>
            </a:extLst>
          </p:cNvPr>
          <p:cNvSpPr/>
          <p:nvPr/>
        </p:nvSpPr>
        <p:spPr>
          <a:xfrm>
            <a:off x="2429692" y="5791200"/>
            <a:ext cx="4554582" cy="4647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41567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E7A2C96-5CC8-524B-7FA9-13930D0B9C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6046947"/>
              </p:ext>
            </p:extLst>
          </p:nvPr>
        </p:nvGraphicFramePr>
        <p:xfrm>
          <a:off x="670564" y="2870926"/>
          <a:ext cx="4188819" cy="185420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711285">
                  <a:extLst>
                    <a:ext uri="{9D8B030D-6E8A-4147-A177-3AD203B41FA5}">
                      <a16:colId xmlns:a16="http://schemas.microsoft.com/office/drawing/2014/main" val="1726778224"/>
                    </a:ext>
                  </a:extLst>
                </a:gridCol>
                <a:gridCol w="1243021">
                  <a:extLst>
                    <a:ext uri="{9D8B030D-6E8A-4147-A177-3AD203B41FA5}">
                      <a16:colId xmlns:a16="http://schemas.microsoft.com/office/drawing/2014/main" val="2809547034"/>
                    </a:ext>
                  </a:extLst>
                </a:gridCol>
                <a:gridCol w="1234513">
                  <a:extLst>
                    <a:ext uri="{9D8B030D-6E8A-4147-A177-3AD203B41FA5}">
                      <a16:colId xmlns:a16="http://schemas.microsoft.com/office/drawing/2014/main" val="4032633260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 Black" panose="020B0A04020102020204" pitchFamily="34" charset="0"/>
                        </a:rPr>
                        <a:t>FORECAST HEAT INDEX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3ED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Black" panose="020B0A040201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183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Station 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3ED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Mar. 19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3ED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Mar. 20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3ED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1844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Laoag City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3ED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ln>
                          <a:solidFill>
                            <a:srgbClr val="FFBD59"/>
                          </a:solidFill>
                          <a:latin typeface="Arial Black" panose="020B0A04020102020204" pitchFamily="34" charset="0"/>
                        </a:rPr>
                        <a:t>35 °C</a:t>
                      </a:r>
                      <a:endParaRPr lang="en-PH" sz="1800" dirty="0">
                        <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ln>
                        <a:solidFill>
                          <a:srgbClr val="FFBD59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3ED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ln>
                          <a:solidFill>
                            <a:srgbClr val="FFBD59"/>
                          </a:solidFill>
                          <a:latin typeface="Arial Black" panose="020B0A04020102020204" pitchFamily="34" charset="0"/>
                        </a:rPr>
                        <a:t>34 °C</a:t>
                      </a:r>
                      <a:endParaRPr lang="en-PH" sz="1800" dirty="0">
                        <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ln>
                        <a:solidFill>
                          <a:srgbClr val="FFBD59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3ED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2681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b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Batac</a:t>
                      </a:r>
                      <a:r>
                        <a:rPr lang="en-PH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City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3ED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ln>
                          <a:solidFill>
                            <a:srgbClr val="FFBD59"/>
                          </a:solidFill>
                          <a:latin typeface="Arial Black" panose="020B0A04020102020204" pitchFamily="34" charset="0"/>
                        </a:rPr>
                        <a:t>34 °C</a:t>
                      </a:r>
                      <a:endParaRPr lang="en-PH" sz="1800" dirty="0">
                        <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ln>
                        <a:solidFill>
                          <a:srgbClr val="FFBD59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3ED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ln>
                          <a:solidFill>
                            <a:srgbClr val="FFBD59"/>
                          </a:solidFill>
                          <a:latin typeface="Arial Black" panose="020B0A04020102020204" pitchFamily="34" charset="0"/>
                        </a:rPr>
                        <a:t>33 °C</a:t>
                      </a:r>
                      <a:endParaRPr lang="en-PH" sz="1800" dirty="0">
                        <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ln>
                        <a:solidFill>
                          <a:srgbClr val="FFBD59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3ED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3605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Sinait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3ED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ln>
                          <a:solidFill>
                            <a:srgbClr val="FFBD59"/>
                          </a:solidFill>
                          <a:latin typeface="Arial Black" panose="020B0A04020102020204" pitchFamily="34" charset="0"/>
                        </a:rPr>
                        <a:t>35 °C</a:t>
                      </a:r>
                      <a:endParaRPr lang="en-PH" sz="1800" dirty="0">
                        <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ln>
                        <a:solidFill>
                          <a:srgbClr val="FFBD59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3ED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n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ln>
                          <a:solidFill>
                            <a:srgbClr val="FFBD59"/>
                          </a:solidFill>
                          <a:latin typeface="Arial Black" panose="020B0A04020102020204" pitchFamily="34" charset="0"/>
                        </a:rPr>
                        <a:t>34 °C</a:t>
                      </a:r>
                      <a:endParaRPr lang="en-PH" sz="1800" dirty="0">
                        <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ln>
                        <a:solidFill>
                          <a:srgbClr val="FFBD59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3ED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81207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757ECCC-D190-24E8-34FA-B8A1EC9F4D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6263390"/>
              </p:ext>
            </p:extLst>
          </p:nvPr>
        </p:nvGraphicFramePr>
        <p:xfrm>
          <a:off x="0" y="1675675"/>
          <a:ext cx="91440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28860148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March 18, 2025</a:t>
                      </a:r>
                      <a:endParaRPr lang="en-PH" sz="2400" dirty="0">
                        <a:solidFill>
                          <a:schemeClr val="bg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895186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846C2E2-5D45-60BC-7421-9B423032F8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187060"/>
              </p:ext>
            </p:extLst>
          </p:nvPr>
        </p:nvGraphicFramePr>
        <p:xfrm>
          <a:off x="6007394" y="2247923"/>
          <a:ext cx="1976850" cy="624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8425">
                  <a:extLst>
                    <a:ext uri="{9D8B030D-6E8A-4147-A177-3AD203B41FA5}">
                      <a16:colId xmlns:a16="http://schemas.microsoft.com/office/drawing/2014/main" val="3974213146"/>
                    </a:ext>
                  </a:extLst>
                </a:gridCol>
                <a:gridCol w="988425">
                  <a:extLst>
                    <a:ext uri="{9D8B030D-6E8A-4147-A177-3AD203B41FA5}">
                      <a16:colId xmlns:a16="http://schemas.microsoft.com/office/drawing/2014/main" val="3702173023"/>
                    </a:ext>
                  </a:extLst>
                </a:gridCol>
              </a:tblGrid>
              <a:tr h="51017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500" dirty="0">
                          <a:solidFill>
                            <a:srgbClr val="FFBD59"/>
                          </a:solidFill>
                          <a:latin typeface="Arial Black" panose="020B0A04020102020204" pitchFamily="34" charset="0"/>
                        </a:rPr>
                        <a:t>34°C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000" dirty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1:00 PM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rgbClr val="FFBD59"/>
                          </a:solidFill>
                          <a:latin typeface="Arial Black" panose="020B0A04020102020204" pitchFamily="34" charset="0"/>
                        </a:rPr>
                        <a:t>EXTREME CAUTION</a:t>
                      </a:r>
                      <a:endParaRPr lang="en-PH" sz="1000" dirty="0">
                        <a:solidFill>
                          <a:srgbClr val="FFBD59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79196532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B02AD0B7-8297-EBE4-5C08-C44F44194C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247884"/>
              </p:ext>
            </p:extLst>
          </p:nvPr>
        </p:nvGraphicFramePr>
        <p:xfrm>
          <a:off x="5998516" y="3283035"/>
          <a:ext cx="2326584" cy="624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3292">
                  <a:extLst>
                    <a:ext uri="{9D8B030D-6E8A-4147-A177-3AD203B41FA5}">
                      <a16:colId xmlns:a16="http://schemas.microsoft.com/office/drawing/2014/main" val="3974213146"/>
                    </a:ext>
                  </a:extLst>
                </a:gridCol>
                <a:gridCol w="1163292">
                  <a:extLst>
                    <a:ext uri="{9D8B030D-6E8A-4147-A177-3AD203B41FA5}">
                      <a16:colId xmlns:a16="http://schemas.microsoft.com/office/drawing/2014/main" val="3702173023"/>
                    </a:ext>
                  </a:extLst>
                </a:gridCol>
              </a:tblGrid>
              <a:tr h="51017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500" dirty="0">
                          <a:solidFill>
                            <a:srgbClr val="FFBD59"/>
                          </a:solidFill>
                          <a:latin typeface="Arial Black" panose="020B0A04020102020204" pitchFamily="34" charset="0"/>
                        </a:rPr>
                        <a:t>33°C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000" dirty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    10:00 AM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rgbClr val="FFBD59"/>
                          </a:solidFill>
                          <a:latin typeface="Arial Black" panose="020B0A04020102020204" pitchFamily="34" charset="0"/>
                        </a:rPr>
                        <a:t>EXTREME CAUTION</a:t>
                      </a:r>
                      <a:endParaRPr lang="en-PH" sz="1000" dirty="0">
                        <a:solidFill>
                          <a:srgbClr val="FFBD59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79196532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36CD5D8A-CC22-7E14-C396-4468240535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019457"/>
              </p:ext>
            </p:extLst>
          </p:nvPr>
        </p:nvGraphicFramePr>
        <p:xfrm>
          <a:off x="5416058" y="4591956"/>
          <a:ext cx="1976850" cy="624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8425">
                  <a:extLst>
                    <a:ext uri="{9D8B030D-6E8A-4147-A177-3AD203B41FA5}">
                      <a16:colId xmlns:a16="http://schemas.microsoft.com/office/drawing/2014/main" val="3974213146"/>
                    </a:ext>
                  </a:extLst>
                </a:gridCol>
                <a:gridCol w="988425">
                  <a:extLst>
                    <a:ext uri="{9D8B030D-6E8A-4147-A177-3AD203B41FA5}">
                      <a16:colId xmlns:a16="http://schemas.microsoft.com/office/drawing/2014/main" val="3702173023"/>
                    </a:ext>
                  </a:extLst>
                </a:gridCol>
              </a:tblGrid>
              <a:tr h="51017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500" dirty="0">
                          <a:solidFill>
                            <a:srgbClr val="FFBD59"/>
                          </a:solidFill>
                          <a:latin typeface="Arial Black" panose="020B0A04020102020204" pitchFamily="34" charset="0"/>
                        </a:rPr>
                        <a:t>33°C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000" dirty="0">
                          <a:solidFill>
                            <a:schemeClr val="bg1"/>
                          </a:solidFill>
                          <a:latin typeface="Arial Black" panose="020B0A04020102020204" pitchFamily="34" charset="0"/>
                        </a:rPr>
                        <a:t>3:00 PM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rgbClr val="FFBD59"/>
                          </a:solidFill>
                          <a:latin typeface="Arial Black" panose="020B0A04020102020204" pitchFamily="34" charset="0"/>
                        </a:rPr>
                        <a:t>EXTREME CAUTION</a:t>
                      </a:r>
                      <a:endParaRPr lang="en-PH" sz="1000" dirty="0">
                        <a:solidFill>
                          <a:srgbClr val="FFBD59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791965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5904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97918EB-A470-03DF-11A5-AC1152B0CA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4D0544A-C212-B51C-47BA-0D88C0D1EA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27305"/>
              </p:ext>
            </p:extLst>
          </p:nvPr>
        </p:nvGraphicFramePr>
        <p:xfrm>
          <a:off x="670564" y="2870926"/>
          <a:ext cx="4188819" cy="185420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711285">
                  <a:extLst>
                    <a:ext uri="{9D8B030D-6E8A-4147-A177-3AD203B41FA5}">
                      <a16:colId xmlns:a16="http://schemas.microsoft.com/office/drawing/2014/main" val="1726778224"/>
                    </a:ext>
                  </a:extLst>
                </a:gridCol>
                <a:gridCol w="1243021">
                  <a:extLst>
                    <a:ext uri="{9D8B030D-6E8A-4147-A177-3AD203B41FA5}">
                      <a16:colId xmlns:a16="http://schemas.microsoft.com/office/drawing/2014/main" val="2809547034"/>
                    </a:ext>
                  </a:extLst>
                </a:gridCol>
                <a:gridCol w="1234513">
                  <a:extLst>
                    <a:ext uri="{9D8B030D-6E8A-4147-A177-3AD203B41FA5}">
                      <a16:colId xmlns:a16="http://schemas.microsoft.com/office/drawing/2014/main" val="4032633260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 Black" panose="020B0A04020102020204" pitchFamily="34" charset="0"/>
                        </a:rPr>
                        <a:t>FORECAST HEAT INDEX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3ED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PH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 Black" panose="020B0A040201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183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Station 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3ED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Mar. 19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3ED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Mar. 20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3ED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1844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Laoag City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3ED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PH" sz="1800" dirty="0">
                        <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ln>
                        <a:solidFill>
                          <a:srgbClr val="FFBD59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3ED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PH" sz="1800" dirty="0">
                        <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ln>
                        <a:solidFill>
                          <a:srgbClr val="FFBD59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3ED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2681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b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Batac</a:t>
                      </a:r>
                      <a:r>
                        <a:rPr lang="en-PH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City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3ED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PH" sz="1800" dirty="0">
                        <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ln>
                        <a:solidFill>
                          <a:srgbClr val="FFBD59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3ED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PH" sz="1800" dirty="0">
                        <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ln>
                        <a:solidFill>
                          <a:srgbClr val="FFBD59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3ED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3605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Sinait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3ED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PH" sz="1800" dirty="0">
                        <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ln>
                        <a:solidFill>
                          <a:srgbClr val="FFBD59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3ED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PH" sz="1800" dirty="0">
                        <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ln>
                        <a:solidFill>
                          <a:srgbClr val="FFBD59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3ED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81207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09174BD-4584-9752-D63A-1207C9DADC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9589831"/>
              </p:ext>
            </p:extLst>
          </p:nvPr>
        </p:nvGraphicFramePr>
        <p:xfrm>
          <a:off x="0" y="1675675"/>
          <a:ext cx="91440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28860148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PH" sz="2400" dirty="0">
                        <a:solidFill>
                          <a:schemeClr val="bg1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89518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0517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13094C-F52A-10C4-0329-C4AB94A618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0187A98-1A10-A05F-70E0-C6632EA98C5D}"/>
              </a:ext>
            </a:extLst>
          </p:cNvPr>
          <p:cNvSpPr/>
          <p:nvPr/>
        </p:nvSpPr>
        <p:spPr>
          <a:xfrm>
            <a:off x="1858372" y="2228671"/>
            <a:ext cx="5427256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HOW TO EDIT</a:t>
            </a:r>
            <a:endParaRPr lang="en-US" sz="72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EA1D5E05-7D8B-3CC6-9D89-3A5733F2664F}"/>
              </a:ext>
            </a:extLst>
          </p:cNvPr>
          <p:cNvSpPr/>
          <p:nvPr/>
        </p:nvSpPr>
        <p:spPr>
          <a:xfrm>
            <a:off x="3705497" y="3968931"/>
            <a:ext cx="1733006" cy="1863635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6294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07AA9C-1460-5EEB-81A0-D88AE1E5CC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0B31F3A-7C65-65BC-839E-15F5EB5A19DC}"/>
              </a:ext>
            </a:extLst>
          </p:cNvPr>
          <p:cNvSpPr txBox="1"/>
          <p:nvPr/>
        </p:nvSpPr>
        <p:spPr>
          <a:xfrm>
            <a:off x="243840" y="69668"/>
            <a:ext cx="865632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dirty="0"/>
              <a:t>Edit the 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dirty="0"/>
              <a:t>Get highest HEAT INDEX Value on the google sheet provided by NL-PRSD</a:t>
            </a:r>
          </a:p>
          <a:p>
            <a:r>
              <a:rPr lang="en-PH" dirty="0"/>
              <a:t>	- for March</a:t>
            </a:r>
          </a:p>
          <a:p>
            <a:pPr lvl="2"/>
            <a:r>
              <a:rPr lang="en-PH" dirty="0">
                <a:hlinkClick r:id="rId2"/>
              </a:rPr>
              <a:t>https://docs.google.com/spreadsheets/d/1mQnmBmWZyampdT5OO38q8xdehW3M1bYZxUUzryF8qqA/edit?fbclid=IwY2xjawIyhBNleHRuA2FlbQIxMAABHSEmrOZc9H7i48Bq9DXCgeFzMYYuMQyGNFQiNeHxN6lGIOKGzUFe_ZdVTQ_aem_U3h1D1ivLJFsFhpoihqGBg&amp;gid=789635475#gid=789635475</a:t>
            </a:r>
            <a:endParaRPr lang="en-PH" dirty="0"/>
          </a:p>
          <a:p>
            <a:pPr marL="742950" lvl="1" indent="-285750">
              <a:buFontTx/>
              <a:buChar char="-"/>
            </a:pPr>
            <a:r>
              <a:rPr lang="en-PH" dirty="0"/>
              <a:t>for the FORECAST, visit</a:t>
            </a:r>
          </a:p>
          <a:p>
            <a:pPr lvl="2"/>
            <a:r>
              <a:rPr lang="en-PH" dirty="0"/>
              <a:t>https://www.pagasa.dost.gov.ph/weather/heat-index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dirty="0"/>
              <a:t>Type the corresponding Heat Index and Warning on editable tables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dirty="0"/>
              <a:t>Change the COLOR according to the warning level</a:t>
            </a:r>
          </a:p>
          <a:p>
            <a:r>
              <a:rPr lang="en-PH" dirty="0"/>
              <a:t>	- Highlight the text</a:t>
            </a:r>
          </a:p>
          <a:p>
            <a:r>
              <a:rPr lang="en-PH" dirty="0"/>
              <a:t>	- Change the FONT COLOR using the EYE DROPPER</a:t>
            </a:r>
          </a:p>
          <a:p>
            <a:endParaRPr lang="en-PH" dirty="0"/>
          </a:p>
          <a:p>
            <a:endParaRPr lang="en-PH" dirty="0"/>
          </a:p>
          <a:p>
            <a:endParaRPr lang="en-PH" dirty="0"/>
          </a:p>
          <a:p>
            <a:endParaRPr lang="en-PH" dirty="0"/>
          </a:p>
          <a:p>
            <a:endParaRPr lang="en-PH" dirty="0"/>
          </a:p>
          <a:p>
            <a:endParaRPr lang="en-PH" dirty="0"/>
          </a:p>
          <a:p>
            <a:r>
              <a:rPr lang="en-PH" dirty="0"/>
              <a:t>	- Then click the color of the corresponding warning</a:t>
            </a:r>
          </a:p>
          <a:p>
            <a:endParaRPr lang="en-PH" dirty="0"/>
          </a:p>
          <a:p>
            <a:r>
              <a:rPr lang="en-PH" dirty="0"/>
              <a:t>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FB16C8-3CEE-9388-2AF6-BC05803CA8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1988" y="3788712"/>
            <a:ext cx="2360023" cy="15377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217634-DBD6-7596-9A0C-F7842EC3F3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5484" y="5703915"/>
            <a:ext cx="4397829" cy="92952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45B7315-DAE8-233E-14A4-4C7900CCD940}"/>
              </a:ext>
            </a:extLst>
          </p:cNvPr>
          <p:cNvSpPr/>
          <p:nvPr/>
        </p:nvSpPr>
        <p:spPr>
          <a:xfrm>
            <a:off x="2429692" y="5791200"/>
            <a:ext cx="4554582" cy="4647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67383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18853</TotalTime>
  <Words>315</Words>
  <Application>Microsoft Macintosh PowerPoint</Application>
  <PresentationFormat>On-screen Show (4:3)</PresentationFormat>
  <Paragraphs>77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Kaizer John Macni</cp:lastModifiedBy>
  <cp:revision>55</cp:revision>
  <dcterms:created xsi:type="dcterms:W3CDTF">2023-04-04T02:01:59Z</dcterms:created>
  <dcterms:modified xsi:type="dcterms:W3CDTF">2025-03-22T01:39:25Z</dcterms:modified>
</cp:coreProperties>
</file>