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51273953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51273953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512739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12739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65127395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5127395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5127395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5127395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5127395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5127395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51273953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1273953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5127395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5127395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51273953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51273953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51273953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51273953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gif"/><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Activity 11 - Basic Video Processing</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a:t>
            </a:r>
            <a:r>
              <a:rPr lang="en" sz="2400"/>
              <a:t>e Castro, Crizzia Mielle | 2015-08076</a:t>
            </a:r>
            <a:endParaRPr sz="24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Possible reasons for errors in results </a:t>
            </a:r>
            <a:endParaRPr sz="2600"/>
          </a:p>
        </p:txBody>
      </p:sp>
      <p:sp>
        <p:nvSpPr>
          <p:cNvPr id="123" name="Google Shape;123;p22"/>
          <p:cNvSpPr txBox="1"/>
          <p:nvPr>
            <p:ph idx="1" type="body"/>
          </p:nvPr>
        </p:nvSpPr>
        <p:spPr>
          <a:xfrm>
            <a:off x="311700" y="941525"/>
            <a:ext cx="8645700" cy="12057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000000"/>
              </a:buClr>
              <a:buSzPts val="1700"/>
              <a:buChar char="●"/>
            </a:pPr>
            <a:r>
              <a:rPr lang="en" sz="1700">
                <a:solidFill>
                  <a:srgbClr val="000000"/>
                </a:solidFill>
              </a:rPr>
              <a:t>The clipping of the video did not start at the exact beginning of the first second and did not end at the exact end of the 6th second.</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The online video to image frames converter I used tends to be inconsistent in creating its frames.</a:t>
            </a:r>
            <a:endParaRPr sz="1700">
              <a:solidFill>
                <a:srgbClr val="000000"/>
              </a:solidFill>
            </a:endParaRPr>
          </a:p>
        </p:txBody>
      </p:sp>
      <p:sp>
        <p:nvSpPr>
          <p:cNvPr id="124" name="Google Shape;124;p22"/>
          <p:cNvSpPr txBox="1"/>
          <p:nvPr>
            <p:ph type="title"/>
          </p:nvPr>
        </p:nvSpPr>
        <p:spPr>
          <a:xfrm>
            <a:off x="311700" y="2350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Other way to improve experiment</a:t>
            </a:r>
            <a:endParaRPr sz="2600"/>
          </a:p>
        </p:txBody>
      </p:sp>
      <p:sp>
        <p:nvSpPr>
          <p:cNvPr id="125" name="Google Shape;125;p22"/>
          <p:cNvSpPr txBox="1"/>
          <p:nvPr>
            <p:ph idx="1" type="body"/>
          </p:nvPr>
        </p:nvSpPr>
        <p:spPr>
          <a:xfrm>
            <a:off x="311700" y="2998925"/>
            <a:ext cx="8645700" cy="1205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solidFill>
                  <a:srgbClr val="000000"/>
                </a:solidFill>
              </a:rPr>
              <a:t>There are clocks whose seconds has move continuously and do not tick. It would be nice to try these kinds of clocks, so that the plot of the displacement over time is linear instead of a step function.</a:t>
            </a:r>
            <a:endParaRPr sz="17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mp4 Video to png Frames</a:t>
            </a:r>
            <a:endParaRPr/>
          </a:p>
        </p:txBody>
      </p:sp>
      <p:sp>
        <p:nvSpPr>
          <p:cNvPr id="61" name="Google Shape;61;p14"/>
          <p:cNvSpPr txBox="1"/>
          <p:nvPr>
            <p:ph idx="1" type="body"/>
          </p:nvPr>
        </p:nvSpPr>
        <p:spPr>
          <a:xfrm>
            <a:off x="311700" y="847675"/>
            <a:ext cx="8520600" cy="1499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We took a video of a clock. My goal is to find the angular speed of the seconds hand and compare it to the theoretical value of 6</a:t>
            </a:r>
            <a:r>
              <a:rPr baseline="30000" lang="en" sz="1600">
                <a:solidFill>
                  <a:srgbClr val="000000"/>
                </a:solidFill>
              </a:rPr>
              <a:t>o</a:t>
            </a:r>
            <a:r>
              <a:rPr lang="en" sz="1600">
                <a:solidFill>
                  <a:srgbClr val="000000"/>
                </a:solidFill>
              </a:rPr>
              <a:t>/sec or 𝜋/30 rad/sec. The first step is to convert the video we took to png images. I used an online converter: </a:t>
            </a:r>
            <a:r>
              <a:rPr i="1" lang="en" sz="1600">
                <a:solidFill>
                  <a:srgbClr val="000000"/>
                </a:solidFill>
              </a:rPr>
              <a:t>filezigzag.com</a:t>
            </a:r>
            <a:r>
              <a:rPr lang="en" sz="1600">
                <a:solidFill>
                  <a:srgbClr val="000000"/>
                </a:solidFill>
              </a:rPr>
              <a:t>. This was suggested by my classmate, Reinier Ramos. A six-second clip of a ticking clock was converted into 64 frames. An animated gif of the 64 frames is shown below.</a:t>
            </a:r>
            <a:endParaRPr sz="1600">
              <a:solidFill>
                <a:srgbClr val="000000"/>
              </a:solidFill>
            </a:endParaRPr>
          </a:p>
        </p:txBody>
      </p:sp>
      <p:pic>
        <p:nvPicPr>
          <p:cNvPr id="62" name="Google Shape;62;p14"/>
          <p:cNvPicPr preferRelativeResize="0"/>
          <p:nvPr/>
        </p:nvPicPr>
        <p:blipFill rotWithShape="1">
          <a:blip r:embed="rId3">
            <a:alphaModFix/>
          </a:blip>
          <a:srcRect b="20957" l="12413" r="9904" t="20648"/>
          <a:stretch/>
        </p:blipFill>
        <p:spPr>
          <a:xfrm>
            <a:off x="2522636" y="2575964"/>
            <a:ext cx="4098725" cy="23108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Nonparametric Segmentation</a:t>
            </a:r>
            <a:endParaRPr/>
          </a:p>
        </p:txBody>
      </p:sp>
      <p:pic>
        <p:nvPicPr>
          <p:cNvPr id="68" name="Google Shape;68;p15"/>
          <p:cNvPicPr preferRelativeResize="0"/>
          <p:nvPr/>
        </p:nvPicPr>
        <p:blipFill>
          <a:blip r:embed="rId3">
            <a:alphaModFix/>
          </a:blip>
          <a:stretch>
            <a:fillRect/>
          </a:stretch>
        </p:blipFill>
        <p:spPr>
          <a:xfrm>
            <a:off x="152400" y="1242650"/>
            <a:ext cx="8839196" cy="1577834"/>
          </a:xfrm>
          <a:prstGeom prst="rect">
            <a:avLst/>
          </a:prstGeom>
          <a:noFill/>
          <a:ln>
            <a:noFill/>
          </a:ln>
        </p:spPr>
      </p:pic>
      <p:pic>
        <p:nvPicPr>
          <p:cNvPr id="69" name="Google Shape;69;p15"/>
          <p:cNvPicPr preferRelativeResize="0"/>
          <p:nvPr/>
        </p:nvPicPr>
        <p:blipFill>
          <a:blip r:embed="rId4">
            <a:alphaModFix/>
          </a:blip>
          <a:stretch>
            <a:fillRect/>
          </a:stretch>
        </p:blipFill>
        <p:spPr>
          <a:xfrm>
            <a:off x="3034700" y="1759809"/>
            <a:ext cx="114300" cy="981075"/>
          </a:xfrm>
          <a:prstGeom prst="rect">
            <a:avLst/>
          </a:prstGeom>
          <a:noFill/>
          <a:ln>
            <a:noFill/>
          </a:ln>
        </p:spPr>
      </p:pic>
      <p:cxnSp>
        <p:nvCxnSpPr>
          <p:cNvPr id="70" name="Google Shape;70;p15"/>
          <p:cNvCxnSpPr>
            <a:stCxn id="69" idx="3"/>
          </p:cNvCxnSpPr>
          <p:nvPr/>
        </p:nvCxnSpPr>
        <p:spPr>
          <a:xfrm flipH="1" rot="10800000">
            <a:off x="3149000" y="2170246"/>
            <a:ext cx="1344300" cy="80100"/>
          </a:xfrm>
          <a:prstGeom prst="straightConnector1">
            <a:avLst/>
          </a:prstGeom>
          <a:noFill/>
          <a:ln cap="flat" cmpd="sng" w="28575">
            <a:solidFill>
              <a:srgbClr val="B7B7B7"/>
            </a:solidFill>
            <a:prstDash val="solid"/>
            <a:round/>
            <a:headEnd len="med" w="med" type="none"/>
            <a:tailEnd len="med" w="med" type="triangle"/>
          </a:ln>
        </p:spPr>
      </p:cxnSp>
      <p:sp>
        <p:nvSpPr>
          <p:cNvPr id="71" name="Google Shape;71;p15"/>
          <p:cNvSpPr txBox="1"/>
          <p:nvPr>
            <p:ph idx="1" type="body"/>
          </p:nvPr>
        </p:nvSpPr>
        <p:spPr>
          <a:xfrm>
            <a:off x="311700" y="3245100"/>
            <a:ext cx="8520600" cy="98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I used </a:t>
            </a:r>
            <a:r>
              <a:rPr i="1" lang="en" sz="1600">
                <a:solidFill>
                  <a:srgbClr val="000000"/>
                </a:solidFill>
              </a:rPr>
              <a:t>nonparametric segmentation</a:t>
            </a:r>
            <a:r>
              <a:rPr lang="en" sz="1600">
                <a:solidFill>
                  <a:srgbClr val="000000"/>
                </a:solidFill>
              </a:rPr>
              <a:t> to separate the seconds hand from the other parts of the image. The patch I used came from the shorter tip of the seconds hand. The segmented image (leftmost) is barely visible, so I performed morphological operations to make it clearer.</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Morphological Operations</a:t>
            </a:r>
            <a:endParaRPr/>
          </a:p>
        </p:txBody>
      </p:sp>
      <p:pic>
        <p:nvPicPr>
          <p:cNvPr id="77" name="Google Shape;77;p16"/>
          <p:cNvPicPr preferRelativeResize="0"/>
          <p:nvPr/>
        </p:nvPicPr>
        <p:blipFill rotWithShape="1">
          <a:blip r:embed="rId3">
            <a:alphaModFix/>
          </a:blip>
          <a:srcRect b="0" l="0" r="69764" t="0"/>
          <a:stretch/>
        </p:blipFill>
        <p:spPr>
          <a:xfrm>
            <a:off x="455701" y="1163725"/>
            <a:ext cx="3167325" cy="1869950"/>
          </a:xfrm>
          <a:prstGeom prst="rect">
            <a:avLst/>
          </a:prstGeom>
          <a:noFill/>
          <a:ln>
            <a:noFill/>
          </a:ln>
        </p:spPr>
      </p:pic>
      <p:sp>
        <p:nvSpPr>
          <p:cNvPr id="78" name="Google Shape;78;p16"/>
          <p:cNvSpPr txBox="1"/>
          <p:nvPr>
            <p:ph idx="1" type="body"/>
          </p:nvPr>
        </p:nvSpPr>
        <p:spPr>
          <a:xfrm>
            <a:off x="311700" y="3653725"/>
            <a:ext cx="8520600" cy="98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I used OpenCV’s </a:t>
            </a:r>
            <a:r>
              <a:rPr i="1" lang="en" sz="1600">
                <a:solidFill>
                  <a:srgbClr val="000000"/>
                </a:solidFill>
              </a:rPr>
              <a:t>closing </a:t>
            </a:r>
            <a:r>
              <a:rPr lang="en" sz="1600">
                <a:solidFill>
                  <a:srgbClr val="000000"/>
                </a:solidFill>
              </a:rPr>
              <a:t>morphological operation to clean the image. I used a </a:t>
            </a:r>
            <a:r>
              <a:rPr i="1" lang="en" sz="1600">
                <a:solidFill>
                  <a:srgbClr val="000000"/>
                </a:solidFill>
              </a:rPr>
              <a:t>5x5 cross</a:t>
            </a:r>
            <a:r>
              <a:rPr lang="en" sz="1600">
                <a:solidFill>
                  <a:srgbClr val="000000"/>
                </a:solidFill>
              </a:rPr>
              <a:t> as my structuring element. I found that the optimal number of iterations to obtain a clean image is 3 iterations.</a:t>
            </a:r>
            <a:endParaRPr sz="1600">
              <a:solidFill>
                <a:srgbClr val="000000"/>
              </a:solidFill>
            </a:endParaRPr>
          </a:p>
        </p:txBody>
      </p:sp>
      <p:pic>
        <p:nvPicPr>
          <p:cNvPr id="79" name="Google Shape;79;p16"/>
          <p:cNvPicPr preferRelativeResize="0"/>
          <p:nvPr/>
        </p:nvPicPr>
        <p:blipFill>
          <a:blip r:embed="rId4">
            <a:alphaModFix/>
          </a:blip>
          <a:stretch>
            <a:fillRect/>
          </a:stretch>
        </p:blipFill>
        <p:spPr>
          <a:xfrm>
            <a:off x="4688475" y="999774"/>
            <a:ext cx="3844596" cy="2197852"/>
          </a:xfrm>
          <a:prstGeom prst="rect">
            <a:avLst/>
          </a:prstGeom>
          <a:noFill/>
          <a:ln>
            <a:noFill/>
          </a:ln>
        </p:spPr>
      </p:pic>
      <p:sp>
        <p:nvSpPr>
          <p:cNvPr id="80" name="Google Shape;80;p16"/>
          <p:cNvSpPr/>
          <p:nvPr/>
        </p:nvSpPr>
        <p:spPr>
          <a:xfrm>
            <a:off x="3775450" y="1954350"/>
            <a:ext cx="796500" cy="302100"/>
          </a:xfrm>
          <a:prstGeom prst="rightArrow">
            <a:avLst>
              <a:gd fmla="val 50000" name="adj1"/>
              <a:gd fmla="val 50000"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Blob Detection</a:t>
            </a:r>
            <a:endParaRPr/>
          </a:p>
        </p:txBody>
      </p:sp>
      <p:sp>
        <p:nvSpPr>
          <p:cNvPr id="86" name="Google Shape;86;p17"/>
          <p:cNvSpPr txBox="1"/>
          <p:nvPr>
            <p:ph idx="1" type="body"/>
          </p:nvPr>
        </p:nvSpPr>
        <p:spPr>
          <a:xfrm>
            <a:off x="311700" y="3742525"/>
            <a:ext cx="8645700" cy="1159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The wider part of the seconds hand looks like an elongated and thin blob. Thus, I applied blob detection to obtain its centroid. Its centroid will serve as my reference point for each frame. The enlarged red dot in the image is its centroid. Adjusting the </a:t>
            </a:r>
            <a:r>
              <a:rPr i="1" lang="en" sz="1600">
                <a:solidFill>
                  <a:srgbClr val="000000"/>
                </a:solidFill>
              </a:rPr>
              <a:t>minArea</a:t>
            </a:r>
            <a:r>
              <a:rPr lang="en" sz="1600">
                <a:solidFill>
                  <a:srgbClr val="000000"/>
                </a:solidFill>
              </a:rPr>
              <a:t> is important for the detector to only choose the wider part and not unnecesary noisy blobs.</a:t>
            </a:r>
            <a:endParaRPr sz="1600">
              <a:solidFill>
                <a:srgbClr val="000000"/>
              </a:solidFill>
            </a:endParaRPr>
          </a:p>
        </p:txBody>
      </p:sp>
      <p:pic>
        <p:nvPicPr>
          <p:cNvPr id="87" name="Google Shape;87;p17"/>
          <p:cNvPicPr preferRelativeResize="0"/>
          <p:nvPr/>
        </p:nvPicPr>
        <p:blipFill>
          <a:blip r:embed="rId3">
            <a:alphaModFix/>
          </a:blip>
          <a:stretch>
            <a:fillRect/>
          </a:stretch>
        </p:blipFill>
        <p:spPr>
          <a:xfrm>
            <a:off x="428150" y="893022"/>
            <a:ext cx="4706587" cy="2706801"/>
          </a:xfrm>
          <a:prstGeom prst="rect">
            <a:avLst/>
          </a:prstGeom>
          <a:noFill/>
          <a:ln>
            <a:noFill/>
          </a:ln>
        </p:spPr>
      </p:pic>
      <p:sp>
        <p:nvSpPr>
          <p:cNvPr id="88" name="Google Shape;88;p17"/>
          <p:cNvSpPr txBox="1"/>
          <p:nvPr/>
        </p:nvSpPr>
        <p:spPr>
          <a:xfrm>
            <a:off x="5667550" y="1305022"/>
            <a:ext cx="3173400" cy="18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t>Parameters</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i="1" lang="en" sz="1600"/>
              <a:t>blobColor</a:t>
            </a:r>
            <a:r>
              <a:rPr lang="en" sz="1600"/>
              <a:t> = 255</a:t>
            </a:r>
            <a:endParaRPr sz="1600"/>
          </a:p>
          <a:p>
            <a:pPr indent="0" lvl="0" marL="0" rtl="0" algn="l">
              <a:spcBef>
                <a:spcPts val="0"/>
              </a:spcBef>
              <a:spcAft>
                <a:spcPts val="0"/>
              </a:spcAft>
              <a:buNone/>
            </a:pPr>
            <a:r>
              <a:rPr i="1" lang="en" sz="1600"/>
              <a:t>minArea = </a:t>
            </a:r>
            <a:r>
              <a:rPr lang="en" sz="1600"/>
              <a:t>300</a:t>
            </a:r>
            <a:endParaRPr sz="1600"/>
          </a:p>
          <a:p>
            <a:pPr indent="0" lvl="0" marL="0" rtl="0" algn="l">
              <a:spcBef>
                <a:spcPts val="0"/>
              </a:spcBef>
              <a:spcAft>
                <a:spcPts val="0"/>
              </a:spcAft>
              <a:buNone/>
            </a:pPr>
            <a:r>
              <a:rPr i="1" lang="en" sz="1600"/>
              <a:t>minCircularity </a:t>
            </a:r>
            <a:r>
              <a:rPr lang="en" sz="1600"/>
              <a:t>= 0.1</a:t>
            </a:r>
            <a:endParaRPr sz="1600"/>
          </a:p>
          <a:p>
            <a:pPr indent="0" lvl="0" marL="0" rtl="0" algn="l">
              <a:spcBef>
                <a:spcPts val="0"/>
              </a:spcBef>
              <a:spcAft>
                <a:spcPts val="0"/>
              </a:spcAft>
              <a:buNone/>
            </a:pPr>
            <a:r>
              <a:rPr i="1" lang="en" sz="1600"/>
              <a:t>minConvexity </a:t>
            </a:r>
            <a:r>
              <a:rPr lang="en" sz="1600"/>
              <a:t>= 0.001</a:t>
            </a:r>
            <a:endParaRPr sz="1600"/>
          </a:p>
          <a:p>
            <a:pPr indent="0" lvl="0" marL="0" rtl="0" algn="l">
              <a:spcBef>
                <a:spcPts val="0"/>
              </a:spcBef>
              <a:spcAft>
                <a:spcPts val="0"/>
              </a:spcAft>
              <a:buNone/>
            </a:pPr>
            <a:r>
              <a:rPr i="1" lang="en" sz="1600"/>
              <a:t>minInertiaRatio </a:t>
            </a:r>
            <a:r>
              <a:rPr lang="en" sz="1600"/>
              <a:t>= 0.0001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of Clock Ticking</a:t>
            </a:r>
            <a:endParaRPr/>
          </a:p>
        </p:txBody>
      </p:sp>
      <p:sp>
        <p:nvSpPr>
          <p:cNvPr id="94" name="Google Shape;94;p18"/>
          <p:cNvSpPr txBox="1"/>
          <p:nvPr>
            <p:ph idx="1" type="body"/>
          </p:nvPr>
        </p:nvSpPr>
        <p:spPr>
          <a:xfrm>
            <a:off x="311700" y="3949200"/>
            <a:ext cx="8645700" cy="630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I repeated the processes from nonparametric segmentation to blob detection on all 64 frames of the video. The animation of the results is shown above.</a:t>
            </a:r>
            <a:endParaRPr sz="1600">
              <a:solidFill>
                <a:srgbClr val="000000"/>
              </a:solidFill>
            </a:endParaRPr>
          </a:p>
        </p:txBody>
      </p:sp>
      <p:pic>
        <p:nvPicPr>
          <p:cNvPr id="95" name="Google Shape;95;p18"/>
          <p:cNvPicPr preferRelativeResize="0"/>
          <p:nvPr/>
        </p:nvPicPr>
        <p:blipFill rotWithShape="1">
          <a:blip r:embed="rId3">
            <a:alphaModFix/>
          </a:blip>
          <a:srcRect b="20496" l="12173" r="9234" t="19954"/>
          <a:stretch/>
        </p:blipFill>
        <p:spPr>
          <a:xfrm>
            <a:off x="4785475" y="1128400"/>
            <a:ext cx="4098725" cy="2329125"/>
          </a:xfrm>
          <a:prstGeom prst="rect">
            <a:avLst/>
          </a:prstGeom>
          <a:noFill/>
          <a:ln>
            <a:noFill/>
          </a:ln>
        </p:spPr>
      </p:pic>
      <p:pic>
        <p:nvPicPr>
          <p:cNvPr id="96" name="Google Shape;96;p18"/>
          <p:cNvPicPr preferRelativeResize="0"/>
          <p:nvPr/>
        </p:nvPicPr>
        <p:blipFill rotWithShape="1">
          <a:blip r:embed="rId4">
            <a:alphaModFix/>
          </a:blip>
          <a:srcRect b="20957" l="12413" r="9904" t="20648"/>
          <a:stretch/>
        </p:blipFill>
        <p:spPr>
          <a:xfrm>
            <a:off x="259798" y="1146689"/>
            <a:ext cx="4098725" cy="23108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Calculating angular displacement of seconds hand</a:t>
            </a:r>
            <a:endParaRPr sz="2600"/>
          </a:p>
        </p:txBody>
      </p:sp>
      <p:sp>
        <p:nvSpPr>
          <p:cNvPr id="102" name="Google Shape;102;p19"/>
          <p:cNvSpPr txBox="1"/>
          <p:nvPr>
            <p:ph idx="1" type="body"/>
          </p:nvPr>
        </p:nvSpPr>
        <p:spPr>
          <a:xfrm>
            <a:off x="311700" y="941525"/>
            <a:ext cx="8645700" cy="1205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To calculate the angular displacement, I used the definition of a dot product. Jom Macalintal suggested this to me. This calculates the angle difference (in radians) of the centroids in succeeding frames. To obtain </a:t>
            </a:r>
            <a:r>
              <a:rPr b="1" i="1" lang="en" sz="1600">
                <a:solidFill>
                  <a:srgbClr val="000000"/>
                </a:solidFill>
              </a:rPr>
              <a:t>x</a:t>
            </a:r>
            <a:r>
              <a:rPr lang="en" sz="1600">
                <a:solidFill>
                  <a:srgbClr val="000000"/>
                </a:solidFill>
              </a:rPr>
              <a:t> and </a:t>
            </a:r>
            <a:r>
              <a:rPr b="1" i="1" lang="en" sz="1600">
                <a:solidFill>
                  <a:srgbClr val="000000"/>
                </a:solidFill>
              </a:rPr>
              <a:t>y</a:t>
            </a:r>
            <a:r>
              <a:rPr lang="en" sz="1600">
                <a:solidFill>
                  <a:srgbClr val="000000"/>
                </a:solidFill>
              </a:rPr>
              <a:t>, I have to first subtract the centroid coordinates from the coordinates of the center of the clock. I determined the center of the clock using Gimp.   </a:t>
            </a:r>
            <a:endParaRPr sz="1600">
              <a:solidFill>
                <a:srgbClr val="000000"/>
              </a:solidFill>
            </a:endParaRPr>
          </a:p>
        </p:txBody>
      </p:sp>
      <p:pic>
        <p:nvPicPr>
          <p:cNvPr id="103" name="Google Shape;103;p19"/>
          <p:cNvPicPr preferRelativeResize="0"/>
          <p:nvPr/>
        </p:nvPicPr>
        <p:blipFill>
          <a:blip r:embed="rId3">
            <a:alphaModFix/>
          </a:blip>
          <a:stretch>
            <a:fillRect/>
          </a:stretch>
        </p:blipFill>
        <p:spPr>
          <a:xfrm>
            <a:off x="3084163" y="2485575"/>
            <a:ext cx="2975674" cy="2278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Calculating angular displacement of seconds hand</a:t>
            </a:r>
            <a:endParaRPr sz="2400"/>
          </a:p>
        </p:txBody>
      </p:sp>
      <p:sp>
        <p:nvSpPr>
          <p:cNvPr id="109" name="Google Shape;109;p20"/>
          <p:cNvSpPr txBox="1"/>
          <p:nvPr>
            <p:ph idx="1" type="body"/>
          </p:nvPr>
        </p:nvSpPr>
        <p:spPr>
          <a:xfrm>
            <a:off x="127600" y="607611"/>
            <a:ext cx="8940300" cy="1459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rgbClr val="000000"/>
                </a:solidFill>
              </a:rPr>
              <a:t>The displacement in radians from the original position of the seconds hand was obtained from the cumulative sum of the angle differences. Its displacement over time is shown below. This was in the course of 64 frames for 6 seconds. The plateau in the plot should match the red dashed lines, while the step should match the green dashed lines. Theoretically, it’s step should be at each second, and the plateaus should be every 6 degrees.  </a:t>
            </a:r>
            <a:endParaRPr sz="1500">
              <a:solidFill>
                <a:srgbClr val="000000"/>
              </a:solidFill>
            </a:endParaRPr>
          </a:p>
        </p:txBody>
      </p:sp>
      <p:pic>
        <p:nvPicPr>
          <p:cNvPr id="110" name="Google Shape;110;p20"/>
          <p:cNvPicPr preferRelativeResize="0"/>
          <p:nvPr/>
        </p:nvPicPr>
        <p:blipFill rotWithShape="1">
          <a:blip r:embed="rId3">
            <a:alphaModFix/>
          </a:blip>
          <a:srcRect b="89" l="0" r="0" t="99"/>
          <a:stretch/>
        </p:blipFill>
        <p:spPr>
          <a:xfrm>
            <a:off x="2631350" y="2190375"/>
            <a:ext cx="3881301" cy="291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Calculating angular speed of seconds hand</a:t>
            </a:r>
            <a:endParaRPr sz="2400"/>
          </a:p>
        </p:txBody>
      </p:sp>
      <p:sp>
        <p:nvSpPr>
          <p:cNvPr id="116" name="Google Shape;116;p21"/>
          <p:cNvSpPr txBox="1"/>
          <p:nvPr>
            <p:ph idx="1" type="body"/>
          </p:nvPr>
        </p:nvSpPr>
        <p:spPr>
          <a:xfrm>
            <a:off x="391650" y="764300"/>
            <a:ext cx="8440500" cy="683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I tried fitting a linear plot over the displacement to obtain its slope. Theoretically, it should be 6 degrees/sec. From here, the slope I got was 6.84, which deviates by 13.9%.</a:t>
            </a:r>
            <a:endParaRPr sz="1600">
              <a:solidFill>
                <a:srgbClr val="000000"/>
              </a:solidFill>
            </a:endParaRPr>
          </a:p>
        </p:txBody>
      </p:sp>
      <p:pic>
        <p:nvPicPr>
          <p:cNvPr id="117" name="Google Shape;117;p21"/>
          <p:cNvPicPr preferRelativeResize="0"/>
          <p:nvPr/>
        </p:nvPicPr>
        <p:blipFill rotWithShape="1">
          <a:blip r:embed="rId3">
            <a:alphaModFix/>
          </a:blip>
          <a:srcRect b="0" l="0" r="0" t="0"/>
          <a:stretch/>
        </p:blipFill>
        <p:spPr>
          <a:xfrm>
            <a:off x="2508650" y="1775975"/>
            <a:ext cx="4126699" cy="3100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