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9" r:id="rId2"/>
    <p:sldId id="260" r:id="rId3"/>
    <p:sldId id="261" r:id="rId4"/>
    <p:sldId id="262" r:id="rId5"/>
    <p:sldId id="263" r:id="rId6"/>
    <p:sldId id="270" r:id="rId7"/>
    <p:sldId id="266" r:id="rId8"/>
    <p:sldId id="268" r:id="rId9"/>
    <p:sldId id="267" r:id="rId10"/>
    <p:sldId id="269" r:id="rId11"/>
    <p:sldId id="264" r:id="rId12"/>
    <p:sldId id="265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2F9BD8-B511-C051-496E-E87AA34EA5E5}" v="726" dt="2023-05-08T08:02:34.531"/>
    <p1510:client id="{51EA4217-D7D1-5447-01BA-71F58214C665}" v="694" dt="2023-05-07T04:08:46.522"/>
    <p1510:client id="{6E8CC609-AA4B-1642-600A-92A14A287805}" v="878" dt="2023-05-08T07:43:24.203"/>
    <p1510:client id="{A07AC28E-749E-9C8F-A6B2-9BB2F8847228}" v="79" dt="2023-05-03T21:30:43.125"/>
    <p1510:client id="{AEF0306F-7AB4-4700-A5ED-308DA8040E99}" v="156" dt="2023-05-03T20:54:19.554"/>
    <p1510:client id="{CFE867C8-261E-C39A-5D8E-93D12DC95A3F}" v="537" dt="2023-05-08T08:38:12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E10E2-4A8F-436E-9BED-0241A3CC0A99}" type="datetimeFigureOut">
              <a:t>5/8/2023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634CF-FA6A-4FDD-804B-E4B1DC3158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25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TX OH PA IL MI FL NC WI NY GA NJ MO IN TN MA WA LA KY WY 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34CF-FA6A-4FDD-804B-E4B1DC315811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1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4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7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9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7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3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9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3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9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7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1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5FBF3-91BD-8389-78C3-326328A6F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0665" y="1074550"/>
            <a:ext cx="9094922" cy="2819399"/>
          </a:xfrm>
          <a:noFill/>
        </p:spPr>
        <p:txBody>
          <a:bodyPr anchor="b">
            <a:normAutofit/>
          </a:bodyPr>
          <a:lstStyle/>
          <a:p>
            <a:r>
              <a:rPr lang="en-US" sz="4800">
                <a:latin typeface="Consolas"/>
                <a:cs typeface="Calibri Light"/>
              </a:rPr>
              <a:t>Can Socioeconomic Factors Predict School Performance on ACT?</a:t>
            </a:r>
            <a:endParaRPr lang="en-US" sz="4800">
              <a:latin typeface="Consola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2E3B2-9650-7EB4-D7E2-47F089A81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3326" y="4000293"/>
            <a:ext cx="8229600" cy="2607079"/>
          </a:xfrm>
          <a:noFill/>
        </p:spPr>
        <p:txBody>
          <a:bodyPr anchor="t">
            <a:normAutofit/>
          </a:bodyPr>
          <a:lstStyle/>
          <a:p>
            <a:r>
              <a:rPr lang="en-US" sz="2800" b="1">
                <a:latin typeface="Franklin Gothic"/>
                <a:cs typeface="Calibri"/>
              </a:rPr>
              <a:t>Cassidy Denault - DATA 3320 </a:t>
            </a:r>
            <a:endParaRPr lang="en-US" sz="2800" b="1">
              <a:latin typeface="Frankli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37346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5A54-A33F-304D-4F63-C0F00D2D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4589" y="365125"/>
            <a:ext cx="6181286" cy="1919782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latin typeface="Franklin Gothic"/>
                <a:cs typeface="Calibri Light"/>
              </a:rPr>
              <a:t>Predictions are Reasonably Accurate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2549B-AF3D-5BC3-F9A8-4DBCBF113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733" y="2287018"/>
            <a:ext cx="5529774" cy="45051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Franklin Gothic"/>
                <a:cs typeface="Calibri"/>
              </a:rPr>
              <a:t>Applied new data to the model</a:t>
            </a:r>
          </a:p>
          <a:p>
            <a:r>
              <a:rPr lang="en-US">
                <a:solidFill>
                  <a:srgbClr val="000000"/>
                </a:solidFill>
                <a:latin typeface="Franklin Gothic"/>
                <a:cs typeface="Calibri"/>
              </a:rPr>
              <a:t>Compared the model's ACT score prediction with actual score</a:t>
            </a:r>
          </a:p>
          <a:p>
            <a:r>
              <a:rPr lang="en-US">
                <a:solidFill>
                  <a:srgbClr val="000000"/>
                </a:solidFill>
                <a:latin typeface="Franklin Gothic"/>
                <a:cs typeface="Calibri"/>
              </a:rPr>
              <a:t>All blue points on gray line would indicate perfect predictions, we are close.</a:t>
            </a:r>
          </a:p>
          <a:p>
            <a:endParaRPr lang="en-US">
              <a:solidFill>
                <a:srgbClr val="000000"/>
              </a:solidFill>
              <a:latin typeface="Franklin Gothic"/>
              <a:cs typeface="Calibri"/>
            </a:endParaRPr>
          </a:p>
          <a:p>
            <a:endParaRPr lang="en-US" sz="2400">
              <a:solidFill>
                <a:srgbClr val="212121"/>
              </a:solidFill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3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221400A-D077-13FB-9074-F49D08C9D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433" y="407174"/>
            <a:ext cx="5840135" cy="604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69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9FBB-B281-9BC8-8669-3455B692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Franklin Gothic"/>
                <a:cs typeface="Calibri Light"/>
              </a:rPr>
              <a:t>Socioeconomic Factors Can Reasonably Predict Average Scores</a:t>
            </a:r>
            <a:endParaRPr lang="en-US" b="1">
              <a:latin typeface="Franklin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04A7E-F23F-2872-C192-36AE6E06B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5797" y="5663587"/>
            <a:ext cx="10242956" cy="35963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dirty="0">
                <a:ea typeface="+mn-lt"/>
                <a:cs typeface="+mn-lt"/>
              </a:rPr>
              <a:t>Best subset model usually </a:t>
            </a:r>
            <a:r>
              <a:rPr lang="en-US" sz="3600" b="1" dirty="0">
                <a:ea typeface="+mn-lt"/>
                <a:cs typeface="+mn-lt"/>
              </a:rPr>
              <a:t>off by only 1</a:t>
            </a:r>
            <a:r>
              <a:rPr lang="en-US" sz="3600" dirty="0">
                <a:ea typeface="+mn-lt"/>
                <a:cs typeface="+mn-lt"/>
              </a:rPr>
              <a:t> ACT point*</a:t>
            </a:r>
          </a:p>
          <a:p>
            <a:pPr marL="0" indent="0">
              <a:buNone/>
            </a:pPr>
            <a:endParaRPr lang="en-US" sz="3600">
              <a:ea typeface="+mn-lt"/>
              <a:cs typeface="+mn-lt"/>
            </a:endParaRPr>
          </a:p>
          <a:p>
            <a:pPr marL="0" indent="0">
              <a:buNone/>
            </a:pPr>
            <a:endParaRPr lang="en-US" sz="3600">
              <a:ea typeface="+mn-lt"/>
              <a:cs typeface="+mn-lt"/>
            </a:endParaRPr>
          </a:p>
          <a:p>
            <a:pPr>
              <a:buNone/>
            </a:pPr>
            <a:endParaRPr lang="en-US" b="1">
              <a:cs typeface="Calibri"/>
            </a:endParaRPr>
          </a:p>
          <a:p>
            <a:pPr marL="0" indent="0">
              <a:buNone/>
            </a:pPr>
            <a:endParaRPr lang="en-US" sz="3600">
              <a:ea typeface="+mn-lt"/>
              <a:cs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56E10D-7F3F-347F-1A60-03B5386F239A}"/>
              </a:ext>
            </a:extLst>
          </p:cNvPr>
          <p:cNvSpPr txBox="1">
            <a:spLocks/>
          </p:cNvSpPr>
          <p:nvPr/>
        </p:nvSpPr>
        <p:spPr>
          <a:xfrm>
            <a:off x="5003335" y="6242428"/>
            <a:ext cx="6957268" cy="32747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*according to mean absolute error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7A49F0-4CB1-602E-8C93-83CA7060B08A}"/>
              </a:ext>
            </a:extLst>
          </p:cNvPr>
          <p:cNvGrpSpPr/>
          <p:nvPr/>
        </p:nvGrpSpPr>
        <p:grpSpPr>
          <a:xfrm>
            <a:off x="482367" y="1978404"/>
            <a:ext cx="11087449" cy="2237064"/>
            <a:chOff x="552275" y="4103615"/>
            <a:chExt cx="11087449" cy="223706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C010AF4-3C87-7F1E-B39E-7A7CBDF05AE9}"/>
                </a:ext>
              </a:extLst>
            </p:cNvPr>
            <p:cNvSpPr/>
            <p:nvPr/>
          </p:nvSpPr>
          <p:spPr>
            <a:xfrm>
              <a:off x="552275" y="4103615"/>
              <a:ext cx="11087449" cy="223706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4E3B85-2853-C4FD-655F-D46A3871D894}"/>
                </a:ext>
              </a:extLst>
            </p:cNvPr>
            <p:cNvSpPr txBox="1"/>
            <p:nvPr/>
          </p:nvSpPr>
          <p:spPr>
            <a:xfrm>
              <a:off x="837501" y="4311942"/>
              <a:ext cx="10251345" cy="181588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latin typeface="Franklin Gothic"/>
                  <a:cs typeface="Segoe UI"/>
                </a:rPr>
                <a:t>As the number of students on</a:t>
              </a:r>
              <a:r>
                <a:rPr lang="en-US" sz="2800" dirty="0">
                  <a:latin typeface="Franklin Gothic"/>
                  <a:cs typeface="Segoe UI"/>
                </a:rPr>
                <a:t>​ </a:t>
              </a:r>
              <a:r>
                <a:rPr lang="en-US" sz="2800" b="1" dirty="0">
                  <a:latin typeface="Franklin Gothic"/>
                  <a:cs typeface="Segoe UI"/>
                </a:rPr>
                <a:t>free/reduced lunch and the rate of</a:t>
              </a:r>
              <a:r>
                <a:rPr lang="en-US" sz="2800" dirty="0">
                  <a:latin typeface="Franklin Gothic"/>
                  <a:cs typeface="Segoe UI"/>
                </a:rPr>
                <a:t>​ </a:t>
              </a:r>
              <a:r>
                <a:rPr lang="en-US" sz="2800" b="1" dirty="0">
                  <a:latin typeface="Franklin Gothic"/>
                  <a:cs typeface="Segoe UI"/>
                </a:rPr>
                <a:t>unemployment increases, and</a:t>
              </a:r>
              <a:r>
                <a:rPr lang="en-US" sz="2800" dirty="0">
                  <a:latin typeface="Franklin Gothic"/>
                  <a:cs typeface="Segoe UI"/>
                </a:rPr>
                <a:t>​ </a:t>
              </a:r>
              <a:r>
                <a:rPr lang="en-US" sz="2800" b="1" dirty="0">
                  <a:latin typeface="Franklin Gothic"/>
                  <a:cs typeface="Segoe UI"/>
                </a:rPr>
                <a:t>percent of adults with a college </a:t>
              </a:r>
              <a:r>
                <a:rPr lang="en-US" sz="2800" dirty="0">
                  <a:latin typeface="Franklin Gothic"/>
                  <a:cs typeface="Segoe UI"/>
                </a:rPr>
                <a:t>​</a:t>
              </a:r>
              <a:r>
                <a:rPr lang="en-US" sz="2800" b="1" dirty="0">
                  <a:latin typeface="Franklin Gothic"/>
                  <a:cs typeface="Segoe UI"/>
                </a:rPr>
                <a:t>degree decrease... </a:t>
              </a:r>
              <a:endParaRPr lang="en-US" sz="2800">
                <a:latin typeface="Franklin Gothic"/>
                <a:cs typeface="Calibri" panose="020F0502020204030204"/>
              </a:endParaRPr>
            </a:p>
            <a:p>
              <a:r>
                <a:rPr lang="en-US" sz="2800" b="1" dirty="0">
                  <a:latin typeface="Franklin Gothic"/>
                  <a:cs typeface="Segoe UI"/>
                </a:rPr>
                <a:t>the average</a:t>
              </a:r>
              <a:r>
                <a:rPr lang="en-US" sz="2800" dirty="0">
                  <a:latin typeface="Franklin Gothic"/>
                  <a:cs typeface="Segoe UI"/>
                </a:rPr>
                <a:t>​ </a:t>
              </a:r>
              <a:r>
                <a:rPr lang="en-US" sz="2800" b="1" dirty="0">
                  <a:latin typeface="Franklin Gothic"/>
                  <a:cs typeface="Segoe UI"/>
                </a:rPr>
                <a:t>ACT/SAT scores decrease.</a:t>
              </a:r>
              <a:endParaRPr lang="en-US" sz="2800">
                <a:latin typeface="Franklin Gothic"/>
                <a:cs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6075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A7824-FA2A-2AA8-F1D2-1EF48B22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75104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Franklin Gothic"/>
                <a:cs typeface="Calibri Light"/>
              </a:rPr>
              <a:t>Additionally:</a:t>
            </a:r>
            <a:r>
              <a:rPr lang="en-US" dirty="0">
                <a:cs typeface="Calibri Light"/>
              </a:rPr>
              <a:t> </a:t>
            </a:r>
            <a:br>
              <a:rPr lang="en-US" dirty="0">
                <a:cs typeface="Calibri Light"/>
              </a:rPr>
            </a:br>
            <a:r>
              <a:rPr lang="en-US" b="1" dirty="0">
                <a:latin typeface="Franklin Gothic"/>
                <a:cs typeface="Calibri Light"/>
              </a:rPr>
              <a:t>Would Adding States Variable Improve Model?</a:t>
            </a:r>
            <a:endParaRPr lang="en-US" b="1" dirty="0" err="1">
              <a:latin typeface="Franklin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CFC63-E597-3B0E-CC05-318F31775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28963"/>
            <a:ext cx="10047214" cy="3848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Franklin Gothic"/>
                <a:cs typeface="Arial"/>
              </a:rPr>
              <a:t>Specifically, Washington and Illinois. </a:t>
            </a:r>
          </a:p>
          <a:p>
            <a:pPr lvl="1"/>
            <a:r>
              <a:rPr lang="en-US" dirty="0">
                <a:latin typeface="Franklin Gothic"/>
                <a:ea typeface="+mn-lt"/>
                <a:cs typeface="Arial"/>
              </a:rPr>
              <a:t>Different regions (PNW &amp; Midwest)</a:t>
            </a:r>
          </a:p>
          <a:p>
            <a:pPr lvl="1"/>
            <a:r>
              <a:rPr lang="en-US" dirty="0">
                <a:latin typeface="Franklin Gothic"/>
                <a:ea typeface="+mn-lt"/>
                <a:cs typeface="Arial"/>
              </a:rPr>
              <a:t>Generally similar politics, incomes, and education systems</a:t>
            </a:r>
          </a:p>
          <a:p>
            <a:pPr lvl="1"/>
            <a:endParaRPr lang="en-US" sz="900" dirty="0">
              <a:latin typeface="Franklin Gothic"/>
              <a:ea typeface="+mn-lt"/>
              <a:cs typeface="Arial"/>
            </a:endParaRPr>
          </a:p>
          <a:p>
            <a:r>
              <a:rPr lang="en-US" dirty="0">
                <a:latin typeface="Franklin Gothic"/>
                <a:ea typeface="+mn-lt"/>
                <a:cs typeface="Arial"/>
              </a:rPr>
              <a:t>Added a categorical predictor to percent lunch variable model</a:t>
            </a:r>
          </a:p>
          <a:p>
            <a:pPr lvl="1"/>
            <a:r>
              <a:rPr lang="en-US" dirty="0">
                <a:latin typeface="Franklin Gothic"/>
                <a:cs typeface="Arial"/>
              </a:rPr>
              <a:t>Percent lunch variable model was reasonably as good as optimal subset model </a:t>
            </a:r>
          </a:p>
          <a:p>
            <a:endParaRPr lang="en-US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endParaRPr lang="en-US" dirty="0">
              <a:solidFill>
                <a:srgbClr val="21212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475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5A54-A33F-304D-4F63-C0F00D2D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115"/>
            <a:ext cx="5097711" cy="1339544"/>
          </a:xfrm>
        </p:spPr>
        <p:txBody>
          <a:bodyPr/>
          <a:lstStyle/>
          <a:p>
            <a:pPr algn="r"/>
            <a:r>
              <a:rPr lang="en-US" b="1" dirty="0">
                <a:latin typeface="Franklin Gothic"/>
                <a:cs typeface="Calibri Light"/>
              </a:rPr>
              <a:t>States Model is Slightly Improved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2549B-AF3D-5BC3-F9A8-4DBCBF113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37478"/>
            <a:ext cx="5103337" cy="479875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u="sng" dirty="0">
                <a:latin typeface="Franklin Gothic"/>
                <a:cs typeface="Calibri"/>
              </a:rPr>
              <a:t>Higher R squared</a:t>
            </a:r>
            <a:r>
              <a:rPr lang="en-US" dirty="0">
                <a:latin typeface="Franklin Gothic"/>
                <a:cs typeface="Calibri"/>
              </a:rPr>
              <a:t>: </a:t>
            </a:r>
            <a:r>
              <a:rPr lang="en-US" dirty="0">
                <a:ea typeface="+mn-lt"/>
                <a:cs typeface="+mn-lt"/>
              </a:rPr>
              <a:t>0.711 vs </a:t>
            </a:r>
            <a:r>
              <a:rPr lang="en-US" dirty="0">
                <a:solidFill>
                  <a:srgbClr val="212121"/>
                </a:solidFill>
                <a:latin typeface="Franklin Gothic"/>
                <a:ea typeface="+mn-lt"/>
                <a:cs typeface="+mn-lt"/>
              </a:rPr>
              <a:t>0.632</a:t>
            </a:r>
            <a:endParaRPr lang="en-US" dirty="0">
              <a:latin typeface="Franklin Gothic"/>
              <a:cs typeface="Calibri"/>
            </a:endParaRPr>
          </a:p>
          <a:p>
            <a:r>
              <a:rPr lang="en-US" dirty="0">
                <a:solidFill>
                  <a:srgbClr val="212121"/>
                </a:solidFill>
                <a:latin typeface="Franklin Gothic"/>
                <a:cs typeface="Calibri"/>
              </a:rPr>
              <a:t>Low P values throughout</a:t>
            </a:r>
          </a:p>
          <a:p>
            <a:endParaRPr lang="en-US" dirty="0">
              <a:solidFill>
                <a:srgbClr val="212121"/>
              </a:solidFill>
              <a:latin typeface="Franklin Gothic"/>
              <a:ea typeface="+mn-lt"/>
              <a:cs typeface="+mn-lt"/>
            </a:endParaRPr>
          </a:p>
          <a:p>
            <a:r>
              <a:rPr lang="en-US" dirty="0">
                <a:solidFill>
                  <a:srgbClr val="212121"/>
                </a:solidFill>
                <a:latin typeface="Franklin Gothic"/>
                <a:ea typeface="+mn-lt"/>
                <a:cs typeface="+mn-lt"/>
              </a:rPr>
              <a:t>When predicting off new data</a:t>
            </a:r>
          </a:p>
          <a:p>
            <a:pPr lvl="1"/>
            <a:r>
              <a:rPr lang="en-US" sz="2800" dirty="0">
                <a:solidFill>
                  <a:srgbClr val="212121"/>
                </a:solidFill>
                <a:ea typeface="+mn-lt"/>
                <a:cs typeface="+mn-lt"/>
              </a:rPr>
              <a:t>Actual vs predicted generally fall in area of the line and trend in the same direction.</a:t>
            </a:r>
            <a:endParaRPr lang="en-US" sz="2800" dirty="0">
              <a:solidFill>
                <a:srgbClr val="212121"/>
              </a:solidFill>
              <a:latin typeface="Franklin Gothic"/>
              <a:cs typeface="Calibri"/>
            </a:endParaRPr>
          </a:p>
          <a:p>
            <a:pPr marL="457200" lvl="1" indent="0">
              <a:buNone/>
            </a:pPr>
            <a:endParaRPr lang="en-US" sz="2800" dirty="0">
              <a:solidFill>
                <a:srgbClr val="21212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212121"/>
                </a:solidFill>
                <a:ea typeface="+mn-lt"/>
                <a:cs typeface="+mn-lt"/>
              </a:rPr>
              <a:t>Model usually only </a:t>
            </a:r>
            <a:r>
              <a:rPr lang="en-US" u="sng" dirty="0">
                <a:solidFill>
                  <a:srgbClr val="212121"/>
                </a:solidFill>
                <a:ea typeface="+mn-lt"/>
                <a:cs typeface="+mn-lt"/>
              </a:rPr>
              <a:t>off by about 1 ACT point</a:t>
            </a:r>
            <a:r>
              <a:rPr lang="en-US" dirty="0">
                <a:solidFill>
                  <a:srgbClr val="212121"/>
                </a:solidFill>
                <a:ea typeface="+mn-lt"/>
                <a:cs typeface="+mn-lt"/>
              </a:rPr>
              <a:t> (mean absolute err)</a:t>
            </a:r>
            <a:endParaRPr lang="en-US" dirty="0">
              <a:solidFill>
                <a:srgbClr val="212121"/>
              </a:solidFill>
              <a:cs typeface="Calibri"/>
            </a:endParaRPr>
          </a:p>
          <a:p>
            <a:endParaRPr lang="en-US" dirty="0">
              <a:solidFill>
                <a:srgbClr val="212121"/>
              </a:solidFill>
              <a:latin typeface="Franklin Gothic"/>
              <a:cs typeface="Calibri"/>
            </a:endParaRPr>
          </a:p>
          <a:p>
            <a:endParaRPr lang="en-US" sz="2400">
              <a:solidFill>
                <a:srgbClr val="212121"/>
              </a:solidFill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5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F856A7A8-9139-BD1E-2421-B237E6293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332" y="386507"/>
            <a:ext cx="5988461" cy="615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9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A7824-FA2A-2AA8-F1D2-1EF48B22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75104"/>
          </a:xfrm>
        </p:spPr>
        <p:txBody>
          <a:bodyPr>
            <a:normAutofit fontScale="90000"/>
          </a:bodyPr>
          <a:lstStyle/>
          <a:p>
            <a:br>
              <a:rPr lang="en-US" dirty="0">
                <a:cs typeface="Calibri Light"/>
              </a:rPr>
            </a:br>
            <a:r>
              <a:rPr lang="en-US" b="1" dirty="0">
                <a:latin typeface="Franklin Gothic"/>
                <a:cs typeface="Calibri Light"/>
              </a:rPr>
              <a:t>Adding States Variable Improves Model by Marginal Amount</a:t>
            </a:r>
            <a:endParaRPr lang="en-US" b="1" dirty="0" err="1">
              <a:latin typeface="Franklin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CFC63-E597-3B0E-CC05-318F31775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28963"/>
            <a:ext cx="10047214" cy="3848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Illinois has overall lower scores than</a:t>
            </a:r>
            <a:r>
              <a:rPr lang="en-US" dirty="0">
                <a:latin typeface="Arial"/>
                <a:ea typeface="+mn-lt"/>
                <a:cs typeface="Arial"/>
              </a:rPr>
              <a:t> Washington at the same levels of students on free and reduced lunch, but </a:t>
            </a:r>
            <a:r>
              <a:rPr lang="en-US" dirty="0">
                <a:latin typeface="Arial"/>
                <a:cs typeface="Arial"/>
              </a:rPr>
              <a:t>as the percent increases</a:t>
            </a:r>
            <a:r>
              <a:rPr lang="en-US" dirty="0">
                <a:latin typeface="Arial"/>
                <a:ea typeface="+mn-lt"/>
                <a:cs typeface="Arial"/>
              </a:rPr>
              <a:t>, </a:t>
            </a:r>
            <a:r>
              <a:rPr lang="en-US" dirty="0">
                <a:latin typeface="Arial"/>
                <a:cs typeface="Arial"/>
              </a:rPr>
              <a:t>both states see </a:t>
            </a:r>
            <a:r>
              <a:rPr lang="en-US" dirty="0">
                <a:latin typeface="Arial"/>
                <a:ea typeface="+mn-lt"/>
                <a:cs typeface="Arial"/>
              </a:rPr>
              <a:t>a </a:t>
            </a:r>
            <a:r>
              <a:rPr lang="en-US" dirty="0">
                <a:latin typeface="Arial"/>
                <a:cs typeface="Arial"/>
              </a:rPr>
              <a:t>decrease in average ACT scores</a:t>
            </a:r>
          </a:p>
          <a:p>
            <a:endParaRPr lang="en-US" sz="900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Worthwhile? Depends on resources and time, adding this variable took more</a:t>
            </a:r>
          </a:p>
          <a:p>
            <a:endParaRPr lang="en-US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endParaRPr lang="en-US" dirty="0">
              <a:solidFill>
                <a:srgbClr val="21212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338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5A8B-4714-429D-9FBF-173817BBC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93091" cy="1338478"/>
          </a:xfrm>
        </p:spPr>
        <p:txBody>
          <a:bodyPr>
            <a:normAutofit/>
          </a:bodyPr>
          <a:lstStyle/>
          <a:p>
            <a:r>
              <a:rPr lang="en-US" b="1">
                <a:latin typeface="Franklin Gothic"/>
                <a:cs typeface="Calibri Light"/>
              </a:rPr>
              <a:t>Exploring the Inequality of Educational Opportunity</a:t>
            </a:r>
            <a:endParaRPr lang="en-US" b="1">
              <a:latin typeface="Franklin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F06C2-0F74-1D8D-DCBD-5D31E088E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7252"/>
            <a:ext cx="10515600" cy="39897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Franklin Gothic"/>
                <a:cs typeface="Calibri" panose="020F0502020204030204"/>
              </a:rPr>
              <a:t>The ACT and SAT are standardized exams typically taken by high schoolers for college entrance. </a:t>
            </a:r>
          </a:p>
          <a:p>
            <a:pPr marL="0" indent="0">
              <a:buNone/>
            </a:pPr>
            <a:endParaRPr lang="en-US" sz="900">
              <a:latin typeface="Franklin Gothic"/>
              <a:cs typeface="Calibri"/>
            </a:endParaRPr>
          </a:p>
          <a:p>
            <a:r>
              <a:rPr lang="en-US" b="1" i="1">
                <a:latin typeface="Franklin Gothic"/>
                <a:cs typeface="Calibri"/>
              </a:rPr>
              <a:t>Is a student's performance correlated with socioeconomic factors for their area/school?</a:t>
            </a:r>
          </a:p>
          <a:p>
            <a:pPr marL="0" indent="0">
              <a:buNone/>
            </a:pPr>
            <a:endParaRPr lang="en-US" sz="900">
              <a:latin typeface="Franklin Gothic"/>
              <a:cs typeface="Calibri"/>
            </a:endParaRPr>
          </a:p>
          <a:p>
            <a:pPr lvl="2"/>
            <a:r>
              <a:rPr lang="en-US">
                <a:latin typeface="Franklin Gothic"/>
                <a:cs typeface="Calibri"/>
              </a:rPr>
              <a:t>Could indicate disparity in educational opportunities.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670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473E-B759-0F83-F21A-A6CDE20C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Franklin Gothic"/>
                <a:cs typeface="Calibri Light"/>
              </a:rPr>
              <a:t>Data Used to Investigate the Relationship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36DD9-7494-8358-73E3-0940B4FD2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490"/>
            <a:ext cx="10515600" cy="145832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>
                <a:latin typeface="Franklin Gothic"/>
                <a:ea typeface="+mn-lt"/>
                <a:cs typeface="+mn-lt"/>
              </a:rPr>
              <a:t>School's average ACT (and SAT equivalent) scores. </a:t>
            </a:r>
            <a:endParaRPr lang="en-US">
              <a:latin typeface="Franklin Gothic"/>
              <a:cs typeface="Calibri" panose="020F0502020204030204"/>
            </a:endParaRPr>
          </a:p>
          <a:p>
            <a:endParaRPr lang="en-US" sz="900">
              <a:latin typeface="Franklin Gothic"/>
              <a:ea typeface="+mn-lt"/>
              <a:cs typeface="+mn-lt"/>
            </a:endParaRPr>
          </a:p>
          <a:p>
            <a:r>
              <a:rPr lang="en-US">
                <a:latin typeface="Franklin Gothic"/>
                <a:ea typeface="+mn-lt"/>
                <a:cs typeface="+mn-lt"/>
              </a:rPr>
              <a:t>Census data on the school's &amp; the school's area socioeconomic factors.</a:t>
            </a:r>
            <a:endParaRPr lang="en-US">
              <a:latin typeface="Franklin Gothic"/>
            </a:endParaRPr>
          </a:p>
          <a:p>
            <a:pPr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62005B-C41F-8416-95C0-41B35168F401}"/>
              </a:ext>
            </a:extLst>
          </p:cNvPr>
          <p:cNvGrpSpPr/>
          <p:nvPr/>
        </p:nvGrpSpPr>
        <p:grpSpPr>
          <a:xfrm>
            <a:off x="2738033" y="3583980"/>
            <a:ext cx="7087055" cy="445577"/>
            <a:chOff x="1924372" y="3428998"/>
            <a:chExt cx="5786181" cy="44557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E386C58-A0FD-138B-6A76-20AEE207F1EF}"/>
                </a:ext>
              </a:extLst>
            </p:cNvPr>
            <p:cNvSpPr/>
            <p:nvPr/>
          </p:nvSpPr>
          <p:spPr>
            <a:xfrm>
              <a:off x="1924372" y="3435458"/>
              <a:ext cx="5514812" cy="43911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F173A1-92D2-362A-E0E9-59E82A901AD4}"/>
                </a:ext>
              </a:extLst>
            </p:cNvPr>
            <p:cNvSpPr txBox="1"/>
            <p:nvPr/>
          </p:nvSpPr>
          <p:spPr>
            <a:xfrm>
              <a:off x="1963119" y="3428998"/>
              <a:ext cx="5747434" cy="43088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200">
                  <a:latin typeface="Consolas"/>
                  <a:ea typeface="+mn-lt"/>
                  <a:cs typeface="+mn-lt"/>
                </a:rPr>
                <a:t>% of students on free and reduced lunch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A2040B-1260-085A-124E-8E89359AB218}"/>
              </a:ext>
            </a:extLst>
          </p:cNvPr>
          <p:cNvGrpSpPr/>
          <p:nvPr/>
        </p:nvGrpSpPr>
        <p:grpSpPr>
          <a:xfrm>
            <a:off x="2738032" y="4081218"/>
            <a:ext cx="6754676" cy="738664"/>
            <a:chOff x="1924371" y="3939151"/>
            <a:chExt cx="5514812" cy="73866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6553119-57D5-6461-3C06-41FB795B600D}"/>
                </a:ext>
              </a:extLst>
            </p:cNvPr>
            <p:cNvSpPr/>
            <p:nvPr/>
          </p:nvSpPr>
          <p:spPr>
            <a:xfrm>
              <a:off x="1924371" y="3952067"/>
              <a:ext cx="5514812" cy="43911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0622AC8-CE5E-CAFD-7E60-563CA25F3B14}"/>
                </a:ext>
              </a:extLst>
            </p:cNvPr>
            <p:cNvSpPr txBox="1"/>
            <p:nvPr/>
          </p:nvSpPr>
          <p:spPr>
            <a:xfrm>
              <a:off x="1976033" y="3939151"/>
              <a:ext cx="4791559" cy="7386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onsolas"/>
                  <a:ea typeface="+mn-lt"/>
                  <a:cs typeface="+mn-lt"/>
                </a:rPr>
                <a:t>% of adults with a college degree</a:t>
              </a:r>
              <a:endParaRPr lang="en-US">
                <a:latin typeface="Consolas"/>
                <a:ea typeface="+mn-lt"/>
                <a:cs typeface="+mn-lt"/>
              </a:endParaRPr>
            </a:p>
            <a:p>
              <a:endParaRPr lang="en-US">
                <a:ea typeface="+mn-lt"/>
                <a:cs typeface="+mn-lt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A5C9EA-387E-9AAE-B195-75A33B240DE8}"/>
              </a:ext>
            </a:extLst>
          </p:cNvPr>
          <p:cNvGrpSpPr/>
          <p:nvPr/>
        </p:nvGrpSpPr>
        <p:grpSpPr>
          <a:xfrm>
            <a:off x="2738031" y="4571997"/>
            <a:ext cx="6767591" cy="830997"/>
            <a:chOff x="1924370" y="4429930"/>
            <a:chExt cx="5514812" cy="83099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512AA81-7ACD-4E22-69D6-2120DD0AF02F}"/>
                </a:ext>
              </a:extLst>
            </p:cNvPr>
            <p:cNvSpPr/>
            <p:nvPr/>
          </p:nvSpPr>
          <p:spPr>
            <a:xfrm>
              <a:off x="1924370" y="4468676"/>
              <a:ext cx="5514812" cy="43911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FCB24A-CD00-DBC8-A147-5F7C152CC55A}"/>
                </a:ext>
              </a:extLst>
            </p:cNvPr>
            <p:cNvSpPr txBox="1"/>
            <p:nvPr/>
          </p:nvSpPr>
          <p:spPr>
            <a:xfrm>
              <a:off x="1976032" y="4429930"/>
              <a:ext cx="5024034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onsolas"/>
                  <a:ea typeface="+mn-lt"/>
                  <a:cs typeface="+mn-lt"/>
                </a:rPr>
                <a:t>rate of unemployment in the area</a:t>
              </a:r>
            </a:p>
            <a:p>
              <a:endParaRPr lang="en-US" sz="2400">
                <a:ea typeface="+mn-lt"/>
                <a:cs typeface="+mn-lt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06FFB2-4329-3333-58B0-440036CCFE33}"/>
              </a:ext>
            </a:extLst>
          </p:cNvPr>
          <p:cNvGrpSpPr/>
          <p:nvPr/>
        </p:nvGrpSpPr>
        <p:grpSpPr>
          <a:xfrm>
            <a:off x="2738030" y="5120895"/>
            <a:ext cx="6968400" cy="461665"/>
            <a:chOff x="1924369" y="4978828"/>
            <a:chExt cx="5678448" cy="45529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E94C30D-C585-AF54-0615-EB1D40A38AA4}"/>
                </a:ext>
              </a:extLst>
            </p:cNvPr>
            <p:cNvSpPr/>
            <p:nvPr/>
          </p:nvSpPr>
          <p:spPr>
            <a:xfrm>
              <a:off x="1924369" y="4991743"/>
              <a:ext cx="5514812" cy="43911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F07EA3-DB78-108F-CF22-3D526F4DD580}"/>
                </a:ext>
              </a:extLst>
            </p:cNvPr>
            <p:cNvSpPr txBox="1"/>
            <p:nvPr/>
          </p:nvSpPr>
          <p:spPr>
            <a:xfrm>
              <a:off x="1976031" y="4978828"/>
              <a:ext cx="5626786" cy="4552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onsolas"/>
                  <a:ea typeface="+mn-lt"/>
                  <a:cs typeface="+mn-lt"/>
                </a:rPr>
                <a:t>% children in a married couple family</a:t>
              </a:r>
              <a:endParaRPr lang="en-US">
                <a:latin typeface="Consolas"/>
                <a:ea typeface="+mn-lt"/>
                <a:cs typeface="+mn-lt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7F831D-6B17-B9B8-1910-47201CCBEBF7}"/>
              </a:ext>
            </a:extLst>
          </p:cNvPr>
          <p:cNvGrpSpPr/>
          <p:nvPr/>
        </p:nvGrpSpPr>
        <p:grpSpPr>
          <a:xfrm>
            <a:off x="2738029" y="5585845"/>
            <a:ext cx="6767591" cy="510149"/>
            <a:chOff x="1924368" y="5443778"/>
            <a:chExt cx="5514812" cy="51014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4B40EBE-CCBE-C215-5559-8A742A1E954A}"/>
                </a:ext>
              </a:extLst>
            </p:cNvPr>
            <p:cNvSpPr/>
            <p:nvPr/>
          </p:nvSpPr>
          <p:spPr>
            <a:xfrm>
              <a:off x="1924368" y="5514810"/>
              <a:ext cx="5514812" cy="43911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B0A1B7-7417-4F6F-F5D5-C74089ADBA08}"/>
                </a:ext>
              </a:extLst>
            </p:cNvPr>
            <p:cNvSpPr txBox="1"/>
            <p:nvPr/>
          </p:nvSpPr>
          <p:spPr>
            <a:xfrm>
              <a:off x="1976030" y="5443778"/>
              <a:ext cx="4959457" cy="47458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onsolas"/>
                  <a:ea typeface="+mn-lt"/>
                  <a:cs typeface="+mn-lt"/>
                </a:rPr>
                <a:t>median household income</a:t>
              </a:r>
              <a:endParaRPr lang="en-US">
                <a:latin typeface="Consolas"/>
                <a:ea typeface="+mn-lt"/>
                <a:cs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487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B803-8652-CEBB-BF49-85E3E98D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Franklin Gothic"/>
                <a:cs typeface="Calibri Light"/>
              </a:rPr>
              <a:t>Description of Data</a:t>
            </a:r>
            <a:endParaRPr lang="en-US" b="1">
              <a:latin typeface="Franklin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0724B-1C1A-5D6B-23D1-64AFAAF79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Franklin Gothic"/>
                <a:cs typeface="Calibri"/>
              </a:rPr>
              <a:t>Socioeconomic data from the </a:t>
            </a:r>
            <a:r>
              <a:rPr lang="en-US">
                <a:solidFill>
                  <a:srgbClr val="181E25"/>
                </a:solidFill>
                <a:latin typeface="Franklin Gothic"/>
                <a:ea typeface="+mn-lt"/>
                <a:cs typeface="+mn-lt"/>
              </a:rPr>
              <a:t>Census Bureau’s American Community Survey 2016-2017.</a:t>
            </a:r>
          </a:p>
          <a:p>
            <a:endParaRPr lang="en-US" sz="900">
              <a:solidFill>
                <a:srgbClr val="181E25"/>
              </a:solidFill>
              <a:ea typeface="+mn-lt"/>
              <a:cs typeface="+mn-lt"/>
            </a:endParaRPr>
          </a:p>
          <a:p>
            <a:r>
              <a:rPr lang="en-US">
                <a:solidFill>
                  <a:srgbClr val="181E25"/>
                </a:solidFill>
                <a:latin typeface="Franklin Gothic"/>
                <a:ea typeface="+mn-lt"/>
                <a:cs typeface="+mn-lt"/>
              </a:rPr>
              <a:t>ACT and SAT score data from Edgap.org.</a:t>
            </a:r>
          </a:p>
          <a:p>
            <a:pPr lvl="1"/>
            <a:r>
              <a:rPr lang="en-US">
                <a:solidFill>
                  <a:srgbClr val="181E25"/>
                </a:solidFill>
                <a:latin typeface="Franklin Gothic"/>
                <a:ea typeface="+mn-lt"/>
                <a:cs typeface="+mn-lt"/>
              </a:rPr>
              <a:t>Showcases data about school's average scores in the US 2016-2017.</a:t>
            </a:r>
          </a:p>
          <a:p>
            <a:pPr lvl="1"/>
            <a:r>
              <a:rPr lang="en-US">
                <a:solidFill>
                  <a:srgbClr val="181E25"/>
                </a:solidFill>
                <a:latin typeface="Franklin Gothic"/>
                <a:ea typeface="+mn-lt"/>
                <a:cs typeface="+mn-lt"/>
              </a:rPr>
              <a:t>Aims to raise awareness of educational disparities related to socioeconomic disparities.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622D26-8433-1E68-12F2-D524DE6C09D0}"/>
              </a:ext>
            </a:extLst>
          </p:cNvPr>
          <p:cNvGrpSpPr/>
          <p:nvPr/>
        </p:nvGrpSpPr>
        <p:grpSpPr>
          <a:xfrm>
            <a:off x="1155535" y="5078840"/>
            <a:ext cx="9879977" cy="1259857"/>
            <a:chOff x="279673" y="5341599"/>
            <a:chExt cx="9879977" cy="125985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BE7DE8C-13BD-CF9A-93AC-A974FD142037}"/>
                </a:ext>
              </a:extLst>
            </p:cNvPr>
            <p:cNvSpPr/>
            <p:nvPr/>
          </p:nvSpPr>
          <p:spPr>
            <a:xfrm>
              <a:off x="279673" y="5341600"/>
              <a:ext cx="4607288" cy="12598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C81B8F4-C9F7-66D9-1FA1-2DBF8A600C1E}"/>
                </a:ext>
              </a:extLst>
            </p:cNvPr>
            <p:cNvSpPr/>
            <p:nvPr/>
          </p:nvSpPr>
          <p:spPr>
            <a:xfrm>
              <a:off x="5552362" y="5341599"/>
              <a:ext cx="4607288" cy="12598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A1A4CA-BD8E-5B22-9455-188BA918D0D3}"/>
                </a:ext>
              </a:extLst>
            </p:cNvPr>
            <p:cNvSpPr txBox="1"/>
            <p:nvPr/>
          </p:nvSpPr>
          <p:spPr>
            <a:xfrm>
              <a:off x="928414" y="5710621"/>
              <a:ext cx="3748689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onsolas"/>
                  <a:cs typeface="Calibri"/>
                </a:rPr>
                <a:t>20 States Represented</a:t>
              </a:r>
              <a:endParaRPr lang="en-US" sz="2000">
                <a:latin typeface="Consola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C3DCF6-6B40-EDE1-E39B-B3DABFA11FAE}"/>
                </a:ext>
              </a:extLst>
            </p:cNvPr>
            <p:cNvSpPr txBox="1"/>
            <p:nvPr/>
          </p:nvSpPr>
          <p:spPr>
            <a:xfrm>
              <a:off x="6291741" y="5766547"/>
              <a:ext cx="3643586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onsolas"/>
                  <a:cs typeface="Calibri"/>
                </a:rPr>
                <a:t>7,227 Schools Included</a:t>
              </a:r>
              <a:endParaRPr lang="en-US" sz="2000">
                <a:latin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839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5D74ED-BDE5-EE69-74D3-D4FEDE1E6334}"/>
              </a:ext>
            </a:extLst>
          </p:cNvPr>
          <p:cNvSpPr/>
          <p:nvPr/>
        </p:nvSpPr>
        <p:spPr>
          <a:xfrm>
            <a:off x="6093629" y="3835118"/>
            <a:ext cx="5132805" cy="15576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217387-E835-D5A0-B216-E6A690840E1F}"/>
              </a:ext>
            </a:extLst>
          </p:cNvPr>
          <p:cNvSpPr/>
          <p:nvPr/>
        </p:nvSpPr>
        <p:spPr>
          <a:xfrm>
            <a:off x="752638" y="3835117"/>
            <a:ext cx="5132805" cy="15576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08AEA-6C32-CF2C-7EC8-1F78CBAD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Franklin Gothic"/>
                <a:cs typeface="Calibri Light"/>
              </a:rPr>
              <a:t>Analyze by Generating Sub Questions</a:t>
            </a:r>
            <a:endParaRPr lang="en-US" b="1">
              <a:latin typeface="Franklin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9404E-85AF-C450-C677-D228C02DC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2259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>
                <a:latin typeface="Franklin Gothic"/>
                <a:ea typeface="+mn-lt"/>
                <a:cs typeface="+mn-lt"/>
              </a:rPr>
              <a:t>Is a student's performance correlated with socioeconomic factors for their area/school?</a:t>
            </a:r>
            <a:endParaRPr lang="en-US">
              <a:latin typeface="Franklin Gothic"/>
              <a:cs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E56BE-FFA2-F3F6-65EC-A10BBA39A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055697"/>
            <a:ext cx="4957894" cy="21212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rgbClr val="212121"/>
                </a:solidFill>
                <a:latin typeface="Franklin Gothic"/>
                <a:ea typeface="+mn-lt"/>
                <a:cs typeface="+mn-lt"/>
              </a:rPr>
              <a:t>What combination of variables produces the strongest model?</a:t>
            </a:r>
            <a:r>
              <a:rPr lang="en-US">
                <a:solidFill>
                  <a:srgbClr val="212121"/>
                </a:solidFill>
                <a:ea typeface="+mn-lt"/>
                <a:cs typeface="+mn-lt"/>
              </a:rPr>
              <a:t> </a:t>
            </a:r>
            <a:endParaRPr lang="en-US">
              <a:cs typeface="Calibri" panose="020F0502020204030204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AF879BD-5E69-8646-5B7A-98496BBE0845}"/>
              </a:ext>
            </a:extLst>
          </p:cNvPr>
          <p:cNvSpPr txBox="1">
            <a:spLocks/>
          </p:cNvSpPr>
          <p:nvPr/>
        </p:nvSpPr>
        <p:spPr>
          <a:xfrm>
            <a:off x="836802" y="4096245"/>
            <a:ext cx="4999839" cy="20863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212121"/>
                </a:solidFill>
                <a:latin typeface="Franklin Gothic"/>
                <a:ea typeface="+mn-lt"/>
                <a:cs typeface="+mn-lt"/>
              </a:rPr>
              <a:t>Are all variables statistically significant? </a:t>
            </a:r>
            <a:br>
              <a:rPr lang="en-US">
                <a:ea typeface="+mn-lt"/>
                <a:cs typeface="+mn-lt"/>
              </a:rPr>
            </a:br>
            <a:endParaRPr lang="en-US">
              <a:solidFill>
                <a:srgbClr val="212121"/>
              </a:solidFill>
              <a:cs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AF35F3-A179-8E74-2C67-8876F1C5260D}"/>
              </a:ext>
            </a:extLst>
          </p:cNvPr>
          <p:cNvGrpSpPr/>
          <p:nvPr/>
        </p:nvGrpSpPr>
        <p:grpSpPr>
          <a:xfrm>
            <a:off x="3600274" y="2859247"/>
            <a:ext cx="4991450" cy="866862"/>
            <a:chOff x="3243742" y="2845265"/>
            <a:chExt cx="4991450" cy="866862"/>
          </a:xfrm>
        </p:grpSpPr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46DF661D-84C3-010B-F48F-F866A59AE7C5}"/>
                </a:ext>
              </a:extLst>
            </p:cNvPr>
            <p:cNvSpPr/>
            <p:nvPr/>
          </p:nvSpPr>
          <p:spPr>
            <a:xfrm rot="-1320000">
              <a:off x="7899633" y="2845265"/>
              <a:ext cx="335559" cy="866862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96D5A893-6935-CCFE-69E2-1F4B2C413387}"/>
                </a:ext>
              </a:extLst>
            </p:cNvPr>
            <p:cNvSpPr/>
            <p:nvPr/>
          </p:nvSpPr>
          <p:spPr>
            <a:xfrm rot="1440000">
              <a:off x="3243742" y="2845265"/>
              <a:ext cx="335559" cy="866862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273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C42F-54DA-A063-1B90-93555BD1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Franklin Gothic"/>
                <a:cs typeface="Calibri Light"/>
              </a:rPr>
              <a:t>Using Linear Regression Models</a:t>
            </a:r>
            <a:endParaRPr lang="en-US" b="1" dirty="0">
              <a:latin typeface="Franklin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B237D-F9A7-E075-7B08-9B106F7CE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Franklin Gothic"/>
                <a:cs typeface="Calibri"/>
              </a:rPr>
              <a:t>Loaded data frames with school's socioeconomic info</a:t>
            </a:r>
          </a:p>
          <a:p>
            <a:pPr marL="0" indent="0">
              <a:buNone/>
            </a:pPr>
            <a:endParaRPr lang="en-US" sz="900" dirty="0">
              <a:latin typeface="Franklin Gothic"/>
              <a:ea typeface="+mn-lt"/>
              <a:cs typeface="+mn-lt"/>
            </a:endParaRPr>
          </a:p>
          <a:p>
            <a:r>
              <a:rPr lang="en-US" dirty="0">
                <a:latin typeface="Franklin Gothic"/>
                <a:ea typeface="+mn-lt"/>
                <a:cs typeface="+mn-lt"/>
              </a:rPr>
              <a:t>Use the </a:t>
            </a:r>
            <a:r>
              <a:rPr lang="en-US" err="1">
                <a:latin typeface="Franklin Gothic"/>
                <a:ea typeface="+mn-lt"/>
                <a:cs typeface="+mn-lt"/>
              </a:rPr>
              <a:t>smf.ols</a:t>
            </a:r>
            <a:r>
              <a:rPr lang="en-US" dirty="0">
                <a:latin typeface="Franklin Gothic"/>
                <a:ea typeface="+mn-lt"/>
                <a:cs typeface="+mn-lt"/>
              </a:rPr>
              <a:t> function to fit a linear regression model to the data</a:t>
            </a:r>
          </a:p>
          <a:p>
            <a:endParaRPr lang="en-US" sz="900" dirty="0">
              <a:latin typeface="Franklin Gothic"/>
              <a:ea typeface="+mn-lt"/>
              <a:cs typeface="+mn-lt"/>
            </a:endParaRPr>
          </a:p>
          <a:p>
            <a:r>
              <a:rPr lang="en-US" dirty="0">
                <a:latin typeface="Franklin Gothic"/>
                <a:ea typeface="+mn-lt"/>
                <a:cs typeface="+mn-lt"/>
              </a:rPr>
              <a:t>Call the fit() method on the model object to compute the regression coefficients and other statistics</a:t>
            </a:r>
            <a:endParaRPr lang="en-US">
              <a:latin typeface="Franklin Gothic"/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969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5A54-A33F-304D-4F63-C0F00D2D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Franklin Gothic"/>
                <a:cs typeface="Calibri Light"/>
              </a:rPr>
              <a:t>All Inclusive Linear Regression Model is Reasonable</a:t>
            </a:r>
            <a:endParaRPr lang="en-US" b="1">
              <a:latin typeface="Franklin Gothic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229BCA6-EBC2-C60D-9E40-402A2FBAA1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14787" y="1865080"/>
            <a:ext cx="8103765" cy="385997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0154EF-4D98-4C6B-FD10-E0A1CACFA70A}"/>
              </a:ext>
            </a:extLst>
          </p:cNvPr>
          <p:cNvSpPr/>
          <p:nvPr/>
        </p:nvSpPr>
        <p:spPr>
          <a:xfrm>
            <a:off x="5633172" y="2219092"/>
            <a:ext cx="3774862" cy="25567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6E90EC-CDD0-AC58-840D-B01EAE74D8C5}"/>
              </a:ext>
            </a:extLst>
          </p:cNvPr>
          <p:cNvSpPr txBox="1"/>
          <p:nvPr/>
        </p:nvSpPr>
        <p:spPr>
          <a:xfrm>
            <a:off x="939030" y="5788120"/>
            <a:ext cx="9944484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u="sng">
                <a:latin typeface="Franklin Gothic"/>
                <a:cs typeface="Calibri"/>
              </a:rPr>
              <a:t>R squared is relatively high, model is a pretty good fit for the data</a:t>
            </a:r>
            <a:endParaRPr lang="en-US" sz="2400" u="sng">
              <a:latin typeface="Franklin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A0FC30-96C2-124F-902E-89248A5D1372}"/>
              </a:ext>
            </a:extLst>
          </p:cNvPr>
          <p:cNvSpPr txBox="1"/>
          <p:nvPr/>
        </p:nvSpPr>
        <p:spPr>
          <a:xfrm>
            <a:off x="939030" y="6311514"/>
            <a:ext cx="99444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Franklin Gothic"/>
                <a:cs typeface="Calibri"/>
              </a:rPr>
              <a:t>A higher R squared indicates the model is a good fit for the data</a:t>
            </a:r>
            <a:endParaRPr lang="en-US">
              <a:latin typeface="Frankli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6860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5A54-A33F-304D-4F63-C0F00D2D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Franklin Gothic"/>
                <a:cs typeface="Calibri Light"/>
              </a:rPr>
              <a:t>All Inclusive Linear Regression Model is Reasonable</a:t>
            </a:r>
            <a:endParaRPr lang="en-US" b="1">
              <a:latin typeface="Franklin Gothic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229BCA6-EBC2-C60D-9E40-402A2FBAA1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14787" y="1865080"/>
            <a:ext cx="8103765" cy="385997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0154EF-4D98-4C6B-FD10-E0A1CACFA70A}"/>
              </a:ext>
            </a:extLst>
          </p:cNvPr>
          <p:cNvSpPr/>
          <p:nvPr/>
        </p:nvSpPr>
        <p:spPr>
          <a:xfrm>
            <a:off x="1869355" y="4451213"/>
            <a:ext cx="5930012" cy="1271678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6E90EC-CDD0-AC58-840D-B01EAE74D8C5}"/>
              </a:ext>
            </a:extLst>
          </p:cNvPr>
          <p:cNvSpPr txBox="1"/>
          <p:nvPr/>
        </p:nvSpPr>
        <p:spPr>
          <a:xfrm>
            <a:off x="5492715" y="3061003"/>
            <a:ext cx="5772727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Franklin Gothic"/>
                <a:cs typeface="Calibri"/>
              </a:rPr>
              <a:t>P values of predictor variables indicate median income and percent married are not statistically significant to the model</a:t>
            </a:r>
            <a:endParaRPr lang="en-US" sz="2400" dirty="0">
              <a:solidFill>
                <a:schemeClr val="tx1"/>
              </a:solidFill>
              <a:latin typeface="Franklin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A0FC30-96C2-124F-902E-89248A5D1372}"/>
              </a:ext>
            </a:extLst>
          </p:cNvPr>
          <p:cNvSpPr txBox="1"/>
          <p:nvPr/>
        </p:nvSpPr>
        <p:spPr>
          <a:xfrm>
            <a:off x="3268824" y="6293997"/>
            <a:ext cx="829786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i="1">
                <a:latin typeface="Franklin Gothic"/>
                <a:cs typeface="Calibri"/>
              </a:rPr>
              <a:t>What is the optimal subset of variables that produces the best model?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DCA1AC-DDF1-8D03-2F6C-C766CE01D1CA}"/>
              </a:ext>
            </a:extLst>
          </p:cNvPr>
          <p:cNvSpPr txBox="1"/>
          <p:nvPr/>
        </p:nvSpPr>
        <p:spPr>
          <a:xfrm>
            <a:off x="838967" y="1716422"/>
            <a:ext cx="5772727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Franklin Gothic"/>
                <a:cs typeface="Calibri"/>
              </a:rPr>
              <a:t>A relatively large absolute value coefficient indicates percent lunch is most dominant influence in model.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992DBB-D44C-AD48-47BD-6F736640FDF3}"/>
              </a:ext>
            </a:extLst>
          </p:cNvPr>
          <p:cNvSpPr/>
          <p:nvPr/>
        </p:nvSpPr>
        <p:spPr>
          <a:xfrm>
            <a:off x="3785899" y="4889940"/>
            <a:ext cx="911590" cy="240286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70F99C-2ECE-2533-376A-18641A893D36}"/>
              </a:ext>
            </a:extLst>
          </p:cNvPr>
          <p:cNvSpPr/>
          <p:nvPr/>
        </p:nvSpPr>
        <p:spPr>
          <a:xfrm>
            <a:off x="7041716" y="4712908"/>
            <a:ext cx="757651" cy="22489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A5C55-021E-4DA7-2396-C638A235A62D}"/>
              </a:ext>
            </a:extLst>
          </p:cNvPr>
          <p:cNvSpPr/>
          <p:nvPr/>
        </p:nvSpPr>
        <p:spPr>
          <a:xfrm>
            <a:off x="7041716" y="5461127"/>
            <a:ext cx="757651" cy="22489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4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114A1A-B05A-B3F1-A4E5-E1640BB8FD84}"/>
              </a:ext>
            </a:extLst>
          </p:cNvPr>
          <p:cNvSpPr/>
          <p:nvPr/>
        </p:nvSpPr>
        <p:spPr>
          <a:xfrm>
            <a:off x="6577724" y="1532758"/>
            <a:ext cx="4642068" cy="4939862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45A54-A33F-304D-4F63-C0F00D2D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Franklin Gothic"/>
                <a:cs typeface="Calibri Light"/>
              </a:rPr>
              <a:t>3 Variables Make the Optimal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2549B-AF3D-5BC3-F9A8-4DBCBF113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4801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Franklin Gothic"/>
                <a:cs typeface="Calibri"/>
              </a:rPr>
              <a:t>Used a function to iterate through all possible combinations at all possible sizes</a:t>
            </a:r>
          </a:p>
          <a:p>
            <a:pPr marL="0" indent="0">
              <a:buNone/>
            </a:pPr>
            <a:endParaRPr lang="en-US">
              <a:latin typeface="Franklin Gothic"/>
              <a:cs typeface="Calibri"/>
            </a:endParaRPr>
          </a:p>
          <a:p>
            <a:r>
              <a:rPr lang="en-US" dirty="0">
                <a:latin typeface="Franklin Gothic"/>
                <a:cs typeface="Calibri"/>
              </a:rPr>
              <a:t>High R squared: </a:t>
            </a:r>
            <a:r>
              <a:rPr lang="en-US" dirty="0">
                <a:solidFill>
                  <a:srgbClr val="212121"/>
                </a:solidFill>
                <a:latin typeface="Franklin Gothic"/>
                <a:ea typeface="+mn-lt"/>
                <a:cs typeface="+mn-lt"/>
              </a:rPr>
              <a:t>0.632</a:t>
            </a:r>
            <a:endParaRPr lang="en-US" dirty="0">
              <a:latin typeface="Franklin Gothic"/>
              <a:cs typeface="Calibri"/>
            </a:endParaRPr>
          </a:p>
          <a:p>
            <a:r>
              <a:rPr lang="en-US" dirty="0">
                <a:solidFill>
                  <a:srgbClr val="212121"/>
                </a:solidFill>
                <a:latin typeface="Franklin Gothic"/>
                <a:cs typeface="Calibri"/>
              </a:rPr>
              <a:t>Low P values throughout</a:t>
            </a:r>
          </a:p>
          <a:p>
            <a:r>
              <a:rPr lang="en-US" dirty="0">
                <a:solidFill>
                  <a:srgbClr val="212121"/>
                </a:solidFill>
                <a:latin typeface="Franklin Gothic"/>
                <a:cs typeface="Calibri"/>
              </a:rPr>
              <a:t>Less variables = less complexity</a:t>
            </a:r>
          </a:p>
          <a:p>
            <a:endParaRPr lang="en-US" sz="2400">
              <a:solidFill>
                <a:srgbClr val="212121"/>
              </a:solidFill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BEE67-6F7F-A6D2-94A8-45A0FA6D1D76}"/>
              </a:ext>
            </a:extLst>
          </p:cNvPr>
          <p:cNvSpPr txBox="1"/>
          <p:nvPr/>
        </p:nvSpPr>
        <p:spPr>
          <a:xfrm>
            <a:off x="6551447" y="1891862"/>
            <a:ext cx="4694620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u="sng">
                <a:latin typeface="Consolas"/>
                <a:ea typeface="+mn-lt"/>
                <a:cs typeface="+mn-lt"/>
              </a:rPr>
              <a:t>Optimal Model Predictors</a:t>
            </a:r>
          </a:p>
          <a:p>
            <a:pPr algn="ctr"/>
            <a:endParaRPr lang="en-US" sz="2400">
              <a:latin typeface="Consolas"/>
              <a:ea typeface="+mn-lt"/>
              <a:cs typeface="+mn-lt"/>
            </a:endParaRPr>
          </a:p>
          <a:p>
            <a:pPr algn="ctr"/>
            <a:r>
              <a:rPr lang="en-US" sz="2400" b="1">
                <a:latin typeface="Consolas"/>
                <a:ea typeface="+mn-lt"/>
                <a:cs typeface="+mn-lt"/>
              </a:rPr>
              <a:t>school's percent of adults with a college degree</a:t>
            </a:r>
            <a:endParaRPr lang="en-US" b="1">
              <a:cs typeface="Calibri"/>
            </a:endParaRPr>
          </a:p>
          <a:p>
            <a:pPr algn="ctr"/>
            <a:endParaRPr lang="en-US" sz="2400" b="1">
              <a:latin typeface="Consolas"/>
              <a:cs typeface="Calibri"/>
            </a:endParaRPr>
          </a:p>
          <a:p>
            <a:pPr algn="ctr"/>
            <a:r>
              <a:rPr lang="en-US" sz="2400" b="1">
                <a:latin typeface="Consolas"/>
                <a:ea typeface="+mn-lt"/>
                <a:cs typeface="+mn-lt"/>
              </a:rPr>
              <a:t>percent of student's on free and reduced lunch</a:t>
            </a:r>
          </a:p>
          <a:p>
            <a:pPr algn="ctr"/>
            <a:endParaRPr lang="en-US" sz="2400" b="1">
              <a:latin typeface="Consolas"/>
              <a:cs typeface="Calibri"/>
            </a:endParaRPr>
          </a:p>
          <a:p>
            <a:pPr algn="ctr"/>
            <a:r>
              <a:rPr lang="en-US" sz="2400" b="1">
                <a:latin typeface="Consolas"/>
                <a:ea typeface="+mn-lt"/>
                <a:cs typeface="+mn-lt"/>
              </a:rPr>
              <a:t>rate of unemployment in the area</a:t>
            </a:r>
            <a:endParaRPr lang="en-US" b="1">
              <a:latin typeface="Consolas"/>
            </a:endParaRPr>
          </a:p>
          <a:p>
            <a:pPr algn="ctr"/>
            <a:endParaRPr lang="en-US" sz="2400">
              <a:cs typeface="Calibri"/>
            </a:endParaRPr>
          </a:p>
          <a:p>
            <a:pPr algn="ctr"/>
            <a:endParaRPr lang="en-US" sz="2400">
              <a:cs typeface="Calibri"/>
            </a:endParaRPr>
          </a:p>
          <a:p>
            <a:pPr algn="ctr"/>
            <a:endParaRPr lang="en-US" sz="2400">
              <a:cs typeface="Calibri"/>
            </a:endParaRPr>
          </a:p>
          <a:p>
            <a:pPr algn="ctr"/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5346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Can Socioeconomic Factors Predict School Performance on ACT?</vt:lpstr>
      <vt:lpstr>Exploring the Inequality of Educational Opportunity</vt:lpstr>
      <vt:lpstr>Data Used to Investigate the Relationship </vt:lpstr>
      <vt:lpstr>Description of Data</vt:lpstr>
      <vt:lpstr>Analyze by Generating Sub Questions</vt:lpstr>
      <vt:lpstr>Using Linear Regression Models</vt:lpstr>
      <vt:lpstr>All Inclusive Linear Regression Model is Reasonable</vt:lpstr>
      <vt:lpstr>All Inclusive Linear Regression Model is Reasonable</vt:lpstr>
      <vt:lpstr>3 Variables Make the Optimal Model</vt:lpstr>
      <vt:lpstr>Predictions are Reasonably Accurate</vt:lpstr>
      <vt:lpstr>Socioeconomic Factors Can Reasonably Predict Average Scores</vt:lpstr>
      <vt:lpstr>Additionally:  Would Adding States Variable Improve Model?</vt:lpstr>
      <vt:lpstr>States Model is Slightly Improved</vt:lpstr>
      <vt:lpstr> Adding States Variable Improves Model by Marginal Amount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205</cp:revision>
  <dcterms:created xsi:type="dcterms:W3CDTF">2023-05-03T16:28:14Z</dcterms:created>
  <dcterms:modified xsi:type="dcterms:W3CDTF">2023-05-08T08:38:58Z</dcterms:modified>
</cp:coreProperties>
</file>