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5" r:id="rId5"/>
    <p:sldId id="271" r:id="rId6"/>
    <p:sldId id="262" r:id="rId7"/>
    <p:sldId id="272" r:id="rId8"/>
    <p:sldId id="269" r:id="rId9"/>
    <p:sldId id="267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D1FF-4AA6-48DE-96A1-B0708B06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7B6D9-4EFE-45B4-A67B-838CA623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B017-709B-45EB-BAF7-0A4E5FF6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48E8-706A-44DA-8346-0007AF60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3ECD-D2D9-41EC-971A-0F0D1BC1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8260-46C0-497C-A018-59FC8513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B3445-1565-48EE-8906-4594BF6C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EC81-82F8-472C-801A-D13D1EC1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1417-BA33-4702-9C0B-933E5F87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A2BE-7EAB-4C93-B0A1-37C19B4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A0BD0-1514-4372-B33B-79BF2A2B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F0A2-34A7-4D29-9892-D397764E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6222-10E2-4C84-8E64-8D366A03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8D38-E84D-4FF7-9E7B-F2FF2675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C9CC-0C91-4FB3-A416-A2EF75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EA8D-CEDE-46C2-AFAB-0F5B00DA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0AA5-9447-4478-855F-DEAE1E16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278E-0F59-4255-B57F-57496FEE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8EF0-429F-4273-A946-C8F052A9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2B57-9089-4780-9FF7-2D498269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2469-B38B-47E2-B855-34996E1E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CC3-3211-4D72-92CB-EBA7B197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5446-1137-4F97-8515-07EC29A8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0EB7-F1D2-4DFA-BA08-0195809A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81AC-222B-41F3-ABF9-35EFAE35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BAB1-CDAA-4F4B-9A01-16C7877A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5DE4-A2DB-4278-9EA9-6F4A648F6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6135-4A54-4147-B558-ACA9CB655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B9C5-0FF2-4F16-8B3B-7551F95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48F2-8746-493E-8699-72180A6D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C1F9-7BA0-4EE3-BB75-78C780A3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ECCF-6D81-40A5-844F-AF61AED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1EBCF-78A4-4CCB-954F-E79C19C5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A5455-E99B-47DF-9720-07AF13C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29E6D-E16E-477E-8701-614B85600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D5ABE-B04C-4ACF-8BB8-8407DC344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BC83C-78C8-45CE-8677-5FAED5DA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80C9-13A7-4473-90F2-47AB69B2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39D46-7093-4D60-A056-6B93A604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6860-FCEF-4B1F-99F6-945C003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A8494-1A3F-48A9-99D5-94C94224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35928-93BB-455B-8825-69BD0E50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9C822-4253-4BEC-9A9E-59C0D82E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99EA3-F007-443F-846D-B1AEB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62962-333F-4235-B482-B5550A18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D23CC-3493-42E2-B2C5-11D90AF5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F6A3-A268-45E3-9A4C-2ED29637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8014-E62F-4BE9-82A4-F7F37616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0852E-CDD8-46C1-B5B9-82F9C433E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36F5B-3FED-493A-9B28-E4CC842B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3862-1FC8-428E-B8FB-8A874248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A3BA-B986-428D-B1B5-DB207A25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8AC2-0E2A-4554-A714-ECEA9BE7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8BC0-C258-45CD-AC12-B6B575DB2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EA5FA-A401-46AF-AD05-B670CCCD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1595-8B06-4350-8CCA-F619346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51A96-968C-44C1-A979-046561B2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ABEBE-68B4-45A0-B475-896AF3E1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7C33C-9D83-4ACB-A3E6-D1A4BD91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941F5-34CD-47F8-9524-BD7FE22F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D6AD-D4FE-4B36-B7A5-2BDFF12E8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6EC8-18AA-45D6-B890-1D3ADE1830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5A03-0111-4E9D-A1D1-806A57CC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45A7-F279-4801-9001-F4E8860C8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A6AA-AA0B-4C05-A817-C4C94FC8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96B9-6B37-4D7E-A0EF-75FC21403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835672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rgbClr val="A932AC"/>
                </a:solidFill>
                <a:latin typeface="+mn-lt"/>
              </a:rPr>
              <a:t>Hotel Management Network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CE36-15E6-4663-8A7A-D46492233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979556"/>
            <a:ext cx="10058400" cy="274091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PK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Imran Ahmed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Masood (BIET-F21-001)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Abdul Qayyum (BIET-F21-007)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Tayyab Nadeem Butt (BIET-F21-028)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Nabeel (BIET-F21-042) </a:t>
            </a:r>
          </a:p>
          <a:p>
            <a:pPr algn="ctr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709FD-29FF-4D3B-A0BB-2B8442F2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09" y="4347138"/>
            <a:ext cx="3341432" cy="18508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01C53-017B-4FA4-B976-ED17657D54BA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BB007-F2A7-4EAE-85E6-17584D052ECB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C9FEA4-63CD-4144-93EB-B2A5D695EB80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1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877C-BE8E-4680-9D61-20BBFB78A00E}"/>
              </a:ext>
            </a:extLst>
          </p:cNvPr>
          <p:cNvSpPr txBox="1"/>
          <p:nvPr/>
        </p:nvSpPr>
        <p:spPr>
          <a:xfrm>
            <a:off x="3038061" y="6371252"/>
            <a:ext cx="6115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</p:spTree>
    <p:extLst>
      <p:ext uri="{BB962C8B-B14F-4D97-AF65-F5344CB8AC3E}">
        <p14:creationId xmlns:p14="http://schemas.microsoft.com/office/powerpoint/2010/main" val="220804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>
                <a:solidFill>
                  <a:srgbClr val="A932AC"/>
                </a:solidFill>
                <a:latin typeface="+mn-lt"/>
              </a:rPr>
              <a:t>References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14" y="5268686"/>
            <a:ext cx="1431972" cy="9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10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00D5E-0544-81F5-C51E-6D6157A3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08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Jingda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Yang- "Research and Design of Hotel Management System Model" ,Published by Atlantis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Press,ICETIS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2019,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Ogirima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S. A. O.- "Online computerized Hotel Management System",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ResearchGate,April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2010,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Online_computerized_Hotel_Management_System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Md. Noor-A-Rahim1, Md. Kamal Hosain2, Md. Saiful Islam3, Md. Nashid Anjum4 and Md.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Masud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Rana5- "An Electronic Intelligent Hotel Management System For International Marketplace",(IJACSA) International Journal of Advanced Computer Science and Applications, Vol. 2, No. 3, March 2018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Haemoon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Oh,Jee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Hye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Shin,Byeong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-Yong Kim- "Introduction: Tourism and Hospitality Marketing Research - Update and Suggestions", ResearchGate , December 2020.</a:t>
            </a:r>
          </a:p>
        </p:txBody>
      </p:sp>
    </p:spTree>
    <p:extLst>
      <p:ext uri="{BB962C8B-B14F-4D97-AF65-F5344CB8AC3E}">
        <p14:creationId xmlns:p14="http://schemas.microsoft.com/office/powerpoint/2010/main" val="35859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11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89E77E1-C707-407B-8A12-FAF33C4C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7577" y="9028396"/>
            <a:ext cx="4822804" cy="365125"/>
          </a:xfrm>
        </p:spPr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B00751A-2F77-4DB7-9862-5508075CF9C3}"/>
              </a:ext>
            </a:extLst>
          </p:cNvPr>
          <p:cNvSpPr txBox="1">
            <a:spLocks/>
          </p:cNvSpPr>
          <p:nvPr/>
        </p:nvSpPr>
        <p:spPr>
          <a:xfrm>
            <a:off x="10761850" y="904966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F8C009-4B89-4ED3-B7CB-33A48FAD1AD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AE91C2-74F0-443A-9241-43AF8E6B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1974143"/>
            <a:ext cx="3166337" cy="31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A49B87-A605-4738-AC78-56951078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426" y="2038031"/>
            <a:ext cx="10058400" cy="4348709"/>
          </a:xfrm>
        </p:spPr>
        <p:txBody>
          <a:bodyPr/>
          <a:lstStyle/>
          <a:p>
            <a:pPr marL="0" indent="0">
              <a:buNone/>
            </a:pPr>
            <a:endParaRPr lang="en-US" sz="6600">
              <a:latin typeface="+mn-lt"/>
            </a:endParaRPr>
          </a:p>
          <a:p>
            <a:pPr marL="0" indent="0">
              <a:buNone/>
            </a:pPr>
            <a:r>
              <a:rPr lang="en-US" sz="8000" b="1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Any Questions</a:t>
            </a:r>
            <a:endParaRPr lang="en-US" sz="3600" b="1" dirty="0">
              <a:solidFill>
                <a:srgbClr val="C0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475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>
                <a:solidFill>
                  <a:srgbClr val="A932AC"/>
                </a:solidFill>
                <a:latin typeface="+mn-lt"/>
              </a:rPr>
              <a:t>Introduction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D4BB8-5094-4ED0-AB3C-84C85492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508648"/>
            <a:ext cx="10625420" cy="439663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Brief Overview of the Project:</a:t>
            </a:r>
            <a:endParaRPr lang="en-GB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Hotel System Network Design Project is a major tech upgrade, carefully planned to meet the modern needs of hotel management.</a:t>
            </a:r>
            <a:endParaRPr lang="en-GB" sz="1800" b="1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 of a Comprehensive Network System for a Hotel:</a:t>
            </a:r>
            <a:endParaRPr lang="en-GB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today's digital world, a strong network is crucial for guest happiness and smooth hotel operations, ensuring seamless communication and instant updates.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Commitment to Guest Satisfaction, Efficiency, and Data Security:</a:t>
            </a:r>
            <a:endParaRPr lang="en-GB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We're dedicated to offering guests a special experience, improving staff efficiency, and securing guest data, making our hotel better for everyone through technology.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692" y="5491165"/>
            <a:ext cx="1046616" cy="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2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3797B55-4BEF-E529-C878-AD9A8073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499"/>
            <a:ext cx="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7713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932AC"/>
                </a:solidFill>
                <a:latin typeface="+mn-lt"/>
              </a:rPr>
              <a:t>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3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52136-108D-8E0E-E7CC-F9DD03630888}"/>
              </a:ext>
            </a:extLst>
          </p:cNvPr>
          <p:cNvSpPr txBox="1"/>
          <p:nvPr/>
        </p:nvSpPr>
        <p:spPr>
          <a:xfrm>
            <a:off x="1006322" y="1458459"/>
            <a:ext cx="7053698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öhne"/>
              </a:rPr>
              <a:t>Network Infrastructure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öhne"/>
              </a:rPr>
              <a:t>Guest Wi-Fi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öhne"/>
              </a:rPr>
              <a:t>Reservation System Integration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öhne"/>
              </a:rPr>
              <a:t>Security Measures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Enhanced guest experience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Improved hotel management efficiency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Enhanced network security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Future-proof network design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effectLst/>
              <a:latin typeface="Söhne"/>
            </a:endParaRPr>
          </a:p>
        </p:txBody>
      </p:sp>
      <p:pic>
        <p:nvPicPr>
          <p:cNvPr id="3" name="Picture 2" descr="Digital Marketing Techniques for Hotels">
            <a:extLst>
              <a:ext uri="{FF2B5EF4-FFF2-40B4-BE49-F238E27FC236}">
                <a16:creationId xmlns:a16="http://schemas.microsoft.com/office/drawing/2014/main" id="{E0ECA8F3-89E3-7965-72F6-90337227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58" y="2081736"/>
            <a:ext cx="5183368" cy="23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43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spc="-50">
                <a:solidFill>
                  <a:srgbClr val="990099"/>
                </a:solidFill>
                <a:latin typeface="+mn-lt"/>
                <a:ea typeface="+mj-ea"/>
              </a:rPr>
              <a:t>Deliverables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D4BB8-5094-4ED0-AB3C-84C854920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299" y="1523977"/>
            <a:ext cx="9468757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Infrastructure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network design documentation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procurement and installation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VLAN configuration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Structured cabling installation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Guest Wi-Fi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guest Wi-Fi access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Captive portal for guest authentication</a:t>
            </a:r>
          </a:p>
          <a:p>
            <a:pPr marL="457200" lvl="1" indent="0" algn="just">
              <a:lnSpc>
                <a:spcPct val="160000"/>
              </a:lnSpc>
              <a:buNone/>
            </a:pPr>
            <a:endParaRPr lang="en-GB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4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1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132179"/>
            <a:ext cx="10515600" cy="1132509"/>
          </a:xfrm>
        </p:spPr>
        <p:txBody>
          <a:bodyPr/>
          <a:lstStyle/>
          <a:p>
            <a:r>
              <a:rPr lang="en-US" sz="4400" b="1" i="1" spc="-50" dirty="0">
                <a:solidFill>
                  <a:srgbClr val="990099"/>
                </a:solidFill>
                <a:latin typeface="+mn-lt"/>
                <a:ea typeface="+mj-ea"/>
              </a:rPr>
              <a:t>Deliverables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5A5E84-0746-42C0-9E2C-15345496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543" y="1131278"/>
            <a:ext cx="11496222" cy="481336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Reservation System Integration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Seamless integration between the reservation system and network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room availability updates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Measures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Implemented firewall and intrusion detection/prevention systems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Encrypted guest Wi-Fi traffic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 security audits and updates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 Plan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design for future expansion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Assessment of emerging technologies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05954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5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43" y="111351"/>
            <a:ext cx="10515600" cy="953888"/>
          </a:xfrm>
        </p:spPr>
        <p:txBody>
          <a:bodyPr/>
          <a:lstStyle/>
          <a:p>
            <a:r>
              <a:rPr lang="en-US" sz="4000" b="1" i="1" dirty="0">
                <a:solidFill>
                  <a:srgbClr val="A932AC"/>
                </a:solidFill>
                <a:latin typeface="+mn-lt"/>
              </a:rPr>
              <a:t>Working of Project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385" y="5201502"/>
            <a:ext cx="1451430" cy="9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914401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6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82FA7-D282-C722-8279-3ABE6AB2244F}"/>
              </a:ext>
            </a:extLst>
          </p:cNvPr>
          <p:cNvSpPr txBox="1"/>
          <p:nvPr/>
        </p:nvSpPr>
        <p:spPr>
          <a:xfrm>
            <a:off x="873686" y="1132626"/>
            <a:ext cx="9108514" cy="521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1st Floor:</a:t>
            </a:r>
          </a:p>
          <a:p>
            <a:pPr marL="285750" lvl="0" indent="-285750" algn="just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501015" algn="l"/>
                <a:tab pos="50165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Reception-</a:t>
            </a:r>
            <a:r>
              <a:rPr lang="en-US" spc="-2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VLAN</a:t>
            </a:r>
            <a:r>
              <a:rPr lang="en-US" spc="-2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80,</a:t>
            </a:r>
            <a:r>
              <a:rPr lang="en-US" spc="-2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Network</a:t>
            </a:r>
            <a:r>
              <a:rPr lang="en-US" spc="-2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of</a:t>
            </a:r>
            <a:r>
              <a:rPr lang="en-US" spc="-1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192.168.8.0/24</a:t>
            </a:r>
            <a:endParaRPr lang="en-GB" dirty="0">
              <a:effectLst/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501015" algn="l"/>
                <a:tab pos="50165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Store-</a:t>
            </a:r>
            <a:r>
              <a:rPr lang="en-US" spc="-1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VLAN</a:t>
            </a:r>
            <a:r>
              <a:rPr lang="en-US" spc="-1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70,</a:t>
            </a:r>
            <a:r>
              <a:rPr lang="en-US" spc="-1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Network</a:t>
            </a:r>
            <a:r>
              <a:rPr lang="en-US" spc="-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of</a:t>
            </a:r>
            <a:r>
              <a:rPr lang="en-US" spc="-10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192.168.7.0/24</a:t>
            </a:r>
            <a:endParaRPr lang="en-GB" dirty="0">
              <a:effectLst/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Logistics-</a:t>
            </a:r>
            <a:r>
              <a:rPr lang="en-US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VLAN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60,</a:t>
            </a:r>
            <a:r>
              <a:rPr lang="en-US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Network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of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192.168.6.0/24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2nd Floor: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Finance-</a:t>
            </a:r>
            <a:r>
              <a:rPr lang="en-US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VLAN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50,</a:t>
            </a:r>
            <a:r>
              <a:rPr lang="en-US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Network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of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192.168.5.0/24</a:t>
            </a:r>
            <a:endParaRPr lang="en-GB" dirty="0"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HR-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VLAN</a:t>
            </a:r>
            <a:r>
              <a:rPr lang="en-US" spc="-2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40,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Network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of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192.168.4.0/24</a:t>
            </a:r>
            <a:endParaRPr lang="en-GB" dirty="0"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Sales-</a:t>
            </a:r>
            <a:r>
              <a:rPr lang="en-US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VLAN</a:t>
            </a:r>
            <a:r>
              <a:rPr lang="en-US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30,</a:t>
            </a:r>
            <a:r>
              <a:rPr lang="en-US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Network</a:t>
            </a:r>
            <a:r>
              <a:rPr lang="en-US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of</a:t>
            </a:r>
            <a:r>
              <a:rPr lang="en-US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192.168.3.0/24</a:t>
            </a:r>
            <a:endParaRPr lang="en-GB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3rd Floor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Admin-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VLAN</a:t>
            </a:r>
            <a:r>
              <a:rPr lang="en-US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20,</a:t>
            </a:r>
            <a:r>
              <a:rPr lang="en-US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Network</a:t>
            </a:r>
            <a:r>
              <a:rPr lang="en-US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of</a:t>
            </a:r>
            <a:r>
              <a:rPr lang="en-US" spc="-1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192.168.2.0/24</a:t>
            </a:r>
            <a:endParaRPr lang="en-GB" dirty="0"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IT-</a:t>
            </a:r>
            <a:r>
              <a:rPr lang="en-US" spc="-35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VLAN</a:t>
            </a:r>
            <a:r>
              <a:rPr lang="en-US" spc="-3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10,</a:t>
            </a:r>
            <a:r>
              <a:rPr lang="en-US" spc="-3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Network</a:t>
            </a:r>
            <a:r>
              <a:rPr lang="en-US" spc="-3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of</a:t>
            </a:r>
            <a:r>
              <a:rPr lang="en-US" spc="-3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192.168.1.0/24</a:t>
            </a:r>
            <a:endParaRPr lang="en-GB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BE9FA-145A-E92C-6415-4819AFF3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96" y="1722138"/>
            <a:ext cx="5642578" cy="32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2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43" y="111351"/>
            <a:ext cx="10515600" cy="953888"/>
          </a:xfrm>
        </p:spPr>
        <p:txBody>
          <a:bodyPr/>
          <a:lstStyle/>
          <a:p>
            <a:r>
              <a:rPr lang="fr-FR" sz="4000" b="1" i="1" dirty="0">
                <a:solidFill>
                  <a:srgbClr val="A932AC"/>
                </a:solidFill>
                <a:latin typeface="+mn-lt"/>
              </a:rPr>
              <a:t>DHCP, ACL, NAT/PAT Configuration 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914401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7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CCFD046-B9D2-3A86-FCE2-262665C92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38" y="1249048"/>
            <a:ext cx="5251105" cy="446218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63C9D-BA03-CBBF-346F-476B4925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59" y="1255466"/>
            <a:ext cx="5254172" cy="2173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B9C9D-3A19-75E7-BB71-97C4B697E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86" y="3619227"/>
            <a:ext cx="5519318" cy="22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5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rgbClr val="A932AC"/>
                </a:solidFill>
                <a:latin typeface="+mn-lt"/>
              </a:rPr>
              <a:t>Timelines Chart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8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7D74C-F2CD-43AF-AC5E-B3C6DDEE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07" y="1980126"/>
            <a:ext cx="7819752" cy="33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6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rgbClr val="A932AC"/>
                </a:solidFill>
                <a:latin typeface="+mn-lt"/>
              </a:rPr>
              <a:t>Conclusion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D4BB8-5094-4ED0-AB3C-84C85492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23"/>
            <a:ext cx="10515600" cy="41761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990099"/>
              </a:buClr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network design implements routers, switches, and Wi-Fi networks across three hotel floors, ensuring seamless communication between departments while maintaining security through VLAN segmentation. This infrastructure optimizes operations, providing efficient device connectivity and supporting distinct departmental functionalities.</a:t>
            </a:r>
          </a:p>
          <a:p>
            <a:pPr marL="0" indent="0" algn="just">
              <a:lnSpc>
                <a:spcPct val="150000"/>
              </a:lnSpc>
              <a:buClr>
                <a:srgbClr val="990099"/>
              </a:buClr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Overall, this design aligns with the hotel's organizational hierarchy, ensuring efficient communication, secure connectivity, and streamlined operations across all departments within the multi-floor establishment.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172" y="5111792"/>
            <a:ext cx="1712686" cy="113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9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600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Andalus</vt:lpstr>
      <vt:lpstr>Arial</vt:lpstr>
      <vt:lpstr>Arial Black</vt:lpstr>
      <vt:lpstr>Calibri</vt:lpstr>
      <vt:lpstr>Calibri Light</vt:lpstr>
      <vt:lpstr>Söhne</vt:lpstr>
      <vt:lpstr>Times New Roman</vt:lpstr>
      <vt:lpstr>Wingdings</vt:lpstr>
      <vt:lpstr>Office Theme</vt:lpstr>
      <vt:lpstr>Hotel Management Network System</vt:lpstr>
      <vt:lpstr>Introduction</vt:lpstr>
      <vt:lpstr>Objectives</vt:lpstr>
      <vt:lpstr>Deliverables</vt:lpstr>
      <vt:lpstr>Deliverables</vt:lpstr>
      <vt:lpstr>Working of Project</vt:lpstr>
      <vt:lpstr>DHCP, ACL, NAT/PAT Configuration </vt:lpstr>
      <vt:lpstr>Timelines Chart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Face Recognition Model using Machine Learning</dc:title>
  <dc:creator>Abdul Qayyum</dc:creator>
  <cp:lastModifiedBy>Hasnat Masood</cp:lastModifiedBy>
  <cp:revision>24</cp:revision>
  <dcterms:created xsi:type="dcterms:W3CDTF">2023-11-18T03:02:57Z</dcterms:created>
  <dcterms:modified xsi:type="dcterms:W3CDTF">2023-12-05T19:08:10Z</dcterms:modified>
</cp:coreProperties>
</file>