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E7C5-E6DC-2E45-A30F-BD3682B830E6}" type="datetimeFigureOut">
              <a:rPr lang="en-US" smtClean="0"/>
              <a:t>17.11.16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E9C0-6029-7944-A7DC-68661892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0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E7C5-E6DC-2E45-A30F-BD3682B830E6}" type="datetimeFigureOut">
              <a:rPr lang="en-US" smtClean="0"/>
              <a:t>17.11.16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E9C0-6029-7944-A7DC-68661892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6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E7C5-E6DC-2E45-A30F-BD3682B830E6}" type="datetimeFigureOut">
              <a:rPr lang="en-US" smtClean="0"/>
              <a:t>17.11.16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E9C0-6029-7944-A7DC-68661892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9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E7C5-E6DC-2E45-A30F-BD3682B830E6}" type="datetimeFigureOut">
              <a:rPr lang="en-US" smtClean="0"/>
              <a:t>17.11.16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E9C0-6029-7944-A7DC-68661892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9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E7C5-E6DC-2E45-A30F-BD3682B830E6}" type="datetimeFigureOut">
              <a:rPr lang="en-US" smtClean="0"/>
              <a:t>17.11.16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E9C0-6029-7944-A7DC-68661892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0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E7C5-E6DC-2E45-A30F-BD3682B830E6}" type="datetimeFigureOut">
              <a:rPr lang="en-US" smtClean="0"/>
              <a:t>17.11.16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E9C0-6029-7944-A7DC-68661892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7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E7C5-E6DC-2E45-A30F-BD3682B830E6}" type="datetimeFigureOut">
              <a:rPr lang="en-US" smtClean="0"/>
              <a:t>17.11.16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E9C0-6029-7944-A7DC-68661892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8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E7C5-E6DC-2E45-A30F-BD3682B830E6}" type="datetimeFigureOut">
              <a:rPr lang="en-US" smtClean="0"/>
              <a:t>17.11.16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E9C0-6029-7944-A7DC-68661892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8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E7C5-E6DC-2E45-A30F-BD3682B830E6}" type="datetimeFigureOut">
              <a:rPr lang="en-US" smtClean="0"/>
              <a:t>17.11.16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E9C0-6029-7944-A7DC-68661892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E7C5-E6DC-2E45-A30F-BD3682B830E6}" type="datetimeFigureOut">
              <a:rPr lang="en-US" smtClean="0"/>
              <a:t>17.11.16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E9C0-6029-7944-A7DC-68661892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5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E7C5-E6DC-2E45-A30F-BD3682B830E6}" type="datetimeFigureOut">
              <a:rPr lang="en-US" smtClean="0"/>
              <a:t>17.11.16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E9C0-6029-7944-A7DC-68661892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5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1E7C5-E6DC-2E45-A30F-BD3682B830E6}" type="datetimeFigureOut">
              <a:rPr lang="en-US" smtClean="0"/>
              <a:t>17.11.16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6E9C0-6029-7944-A7DC-68661892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193" y="2130425"/>
            <a:ext cx="7984693" cy="1470025"/>
          </a:xfrm>
        </p:spPr>
        <p:txBody>
          <a:bodyPr/>
          <a:lstStyle/>
          <a:p>
            <a:r>
              <a:rPr lang="en-US" dirty="0" smtClean="0"/>
              <a:t>Topologically Associated </a:t>
            </a:r>
            <a:r>
              <a:rPr lang="en-US" dirty="0"/>
              <a:t>D</a:t>
            </a:r>
            <a:r>
              <a:rPr lang="en-US" dirty="0" smtClean="0"/>
              <a:t>omains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Jennifer </a:t>
            </a:r>
            <a:r>
              <a:rPr lang="en-US" dirty="0" err="1" smtClean="0"/>
              <a:t>Yihong</a:t>
            </a:r>
            <a:r>
              <a:rPr lang="en-US" dirty="0" smtClean="0"/>
              <a:t> Tan</a:t>
            </a:r>
          </a:p>
          <a:p>
            <a:r>
              <a:rPr lang="en-US" dirty="0" smtClean="0"/>
              <a:t>Cyril Matthey-</a:t>
            </a:r>
            <a:r>
              <a:rPr lang="en-US" dirty="0" err="1" smtClean="0"/>
              <a:t>Doret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1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Hi-C experiments</a:t>
            </a:r>
            <a:endParaRPr lang="en-US" dirty="0"/>
          </a:p>
        </p:txBody>
      </p:sp>
      <p:pic>
        <p:nvPicPr>
          <p:cNvPr id="10" name="Content Placeholder 9" descr="Capture d’écran 2016-11-17 à 11.50.4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" r="2173"/>
          <a:stretch/>
        </p:blipFill>
        <p:spPr>
          <a:xfrm>
            <a:off x="147682" y="3859095"/>
            <a:ext cx="5641467" cy="2612814"/>
          </a:xfrm>
        </p:spPr>
      </p:pic>
      <p:sp>
        <p:nvSpPr>
          <p:cNvPr id="13" name="TextBox 12"/>
          <p:cNvSpPr txBox="1"/>
          <p:nvPr/>
        </p:nvSpPr>
        <p:spPr>
          <a:xfrm>
            <a:off x="147682" y="6485609"/>
            <a:ext cx="8821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/>
              <a:t>Rao</a:t>
            </a:r>
            <a:r>
              <a:rPr lang="en-US" sz="1200" dirty="0" smtClean="0"/>
              <a:t> et al, 2014. A 3D map of the human genome at </a:t>
            </a:r>
            <a:r>
              <a:rPr lang="en-US" sz="1200" dirty="0" err="1" smtClean="0"/>
              <a:t>kilobase</a:t>
            </a:r>
            <a:r>
              <a:rPr lang="en-US" sz="1200" dirty="0" smtClean="0"/>
              <a:t> resolution reveals principles of chromatin looping. </a:t>
            </a:r>
            <a:r>
              <a:rPr lang="en-US" sz="1200" i="1" dirty="0" smtClean="0"/>
              <a:t>Cell</a:t>
            </a:r>
            <a:endParaRPr lang="en-US" sz="12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44592" y="1597167"/>
            <a:ext cx="72758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Using NGS to infer 3D </a:t>
            </a:r>
            <a:r>
              <a:rPr lang="en-US" sz="2400" dirty="0" err="1" smtClean="0"/>
              <a:t>stucture</a:t>
            </a:r>
            <a:r>
              <a:rPr lang="en-US" sz="2400" dirty="0" smtClean="0"/>
              <a:t> of the genome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Detects intra- and inter-chromosomal</a:t>
            </a:r>
            <a:r>
              <a:rPr lang="en-US" sz="2400" dirty="0"/>
              <a:t> </a:t>
            </a:r>
            <a:r>
              <a:rPr lang="en-US" sz="2400" dirty="0" smtClean="0"/>
              <a:t>contacts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Generates contact matrices at up to 5kb resolution</a:t>
            </a:r>
          </a:p>
        </p:txBody>
      </p:sp>
      <p:pic>
        <p:nvPicPr>
          <p:cNvPr id="15" name="Content Placeholder 3" descr="Capture d’écran 2016-11-17 à 12.01.3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" t="-353" r="-218" b="-603"/>
          <a:stretch/>
        </p:blipFill>
        <p:spPr>
          <a:xfrm>
            <a:off x="6157818" y="3512373"/>
            <a:ext cx="2925184" cy="295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0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matrices</a:t>
            </a:r>
            <a:endParaRPr lang="en-US" dirty="0"/>
          </a:p>
        </p:txBody>
      </p:sp>
      <p:pic>
        <p:nvPicPr>
          <p:cNvPr id="5" name="Picture 4" descr="Capture d’écran 2016-11-17 à 11.52.4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1" t="2369"/>
          <a:stretch/>
        </p:blipFill>
        <p:spPr>
          <a:xfrm>
            <a:off x="5995902" y="1333027"/>
            <a:ext cx="2973339" cy="531822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5351640" cy="4525963"/>
          </a:xfrm>
        </p:spPr>
        <p:txBody>
          <a:bodyPr/>
          <a:lstStyle/>
          <a:p>
            <a:r>
              <a:rPr lang="en-US" dirty="0" smtClean="0"/>
              <a:t>Reveals zones of with high frequencies of contacts</a:t>
            </a:r>
          </a:p>
          <a:p>
            <a:endParaRPr lang="en-US" dirty="0"/>
          </a:p>
          <a:p>
            <a:r>
              <a:rPr lang="en-US" dirty="0" smtClean="0"/>
              <a:t>Regions of high contacts represent TADs</a:t>
            </a:r>
          </a:p>
          <a:p>
            <a:endParaRPr lang="en-US" dirty="0"/>
          </a:p>
          <a:p>
            <a:r>
              <a:rPr lang="en-US" dirty="0" smtClean="0"/>
              <a:t>Peaks represent loops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7682" y="6485609"/>
            <a:ext cx="8821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/>
              <a:t>Rao</a:t>
            </a:r>
            <a:r>
              <a:rPr lang="en-US" sz="1200" dirty="0" smtClean="0"/>
              <a:t> et al, 2014. A 3D map of the human genome at </a:t>
            </a:r>
            <a:r>
              <a:rPr lang="en-US" sz="1200" dirty="0" err="1" smtClean="0"/>
              <a:t>kilobase</a:t>
            </a:r>
            <a:r>
              <a:rPr lang="en-US" sz="1200" dirty="0" smtClean="0"/>
              <a:t> resolution reveals principles of chromatin looping. </a:t>
            </a:r>
            <a:r>
              <a:rPr lang="en-US" sz="1200" i="1" dirty="0" smtClean="0"/>
              <a:t>Cell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614204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2061"/>
            <a:ext cx="6730009" cy="32630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Boundaries are enriched in highly transcribed genes</a:t>
            </a:r>
          </a:p>
          <a:p>
            <a:endParaRPr lang="en-US" sz="2400" dirty="0" smtClean="0"/>
          </a:p>
          <a:p>
            <a:r>
              <a:rPr lang="en-US" sz="2400" dirty="0" smtClean="0"/>
              <a:t>Boundaries enriched in CTCF and </a:t>
            </a:r>
            <a:r>
              <a:rPr lang="en-US" sz="2400" dirty="0" err="1" smtClean="0"/>
              <a:t>cohesin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Conserved across cell-</a:t>
            </a:r>
            <a:r>
              <a:rPr lang="en-US" sz="2400" dirty="0" smtClean="0"/>
              <a:t>lines</a:t>
            </a:r>
            <a:endParaRPr lang="en-US" sz="2400" dirty="0"/>
          </a:p>
          <a:p>
            <a:endParaRPr lang="en-US" sz="2400" dirty="0" smtClean="0"/>
          </a:p>
        </p:txBody>
      </p:sp>
      <p:pic>
        <p:nvPicPr>
          <p:cNvPr id="5" name="Picture 4" descr="Capture d’écran 2016-11-17 à 12.38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787" y="3120741"/>
            <a:ext cx="4446406" cy="37372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683" y="6211669"/>
            <a:ext cx="3879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Dixon, 2012. Topological </a:t>
            </a:r>
            <a:r>
              <a:rPr lang="en-US" sz="1200" dirty="0"/>
              <a:t>domains in mammalian genomes identified by analysis of chromatin </a:t>
            </a:r>
            <a:r>
              <a:rPr lang="en-US" sz="1200" dirty="0" smtClean="0"/>
              <a:t>interactions. </a:t>
            </a:r>
            <a:r>
              <a:rPr lang="en-US" sz="1200" i="1" dirty="0" smtClean="0"/>
              <a:t>Nature</a:t>
            </a:r>
            <a:endParaRPr lang="en-US" sz="1200" dirty="0"/>
          </a:p>
          <a:p>
            <a:pPr algn="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6473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TAD boundaries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7200" y="1600200"/>
            <a:ext cx="48002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CTCF and </a:t>
            </a:r>
            <a:r>
              <a:rPr lang="en-US" sz="2800" dirty="0" err="1" smtClean="0"/>
              <a:t>cohesin</a:t>
            </a:r>
            <a:r>
              <a:rPr lang="en-US" sz="2800" dirty="0" smtClean="0"/>
              <a:t> are enriched at TAD boundaries.</a:t>
            </a:r>
          </a:p>
          <a:p>
            <a:endParaRPr lang="en-US" sz="2800" dirty="0"/>
          </a:p>
          <a:p>
            <a:r>
              <a:rPr lang="en-US" sz="2800" dirty="0" smtClean="0"/>
              <a:t>They are involved in the insulation of TAD boundaries </a:t>
            </a:r>
          </a:p>
          <a:p>
            <a:endParaRPr lang="en-US" sz="2800" dirty="0" smtClean="0"/>
          </a:p>
          <a:p>
            <a:r>
              <a:rPr lang="en-US" sz="2800" dirty="0" smtClean="0"/>
              <a:t>They facilitate enhancer-promoter contact in TADs</a:t>
            </a:r>
          </a:p>
          <a:p>
            <a:endParaRPr lang="en-US" sz="2800" dirty="0"/>
          </a:p>
        </p:txBody>
      </p:sp>
      <p:pic>
        <p:nvPicPr>
          <p:cNvPr id="10" name="Picture 9" descr="Capture d’écran 2016-11-17 à 12.30.4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41"/>
          <a:stretch/>
        </p:blipFill>
        <p:spPr>
          <a:xfrm>
            <a:off x="5090120" y="1964449"/>
            <a:ext cx="4053880" cy="34107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7682" y="6485609"/>
            <a:ext cx="8821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/>
              <a:t>Ong</a:t>
            </a:r>
            <a:r>
              <a:rPr lang="en-US" sz="1200" dirty="0" smtClean="0"/>
              <a:t> et </a:t>
            </a:r>
            <a:r>
              <a:rPr lang="en-US" sz="1200" dirty="0" err="1" smtClean="0"/>
              <a:t>Corces</a:t>
            </a:r>
            <a:r>
              <a:rPr lang="en-US" sz="1200" dirty="0" smtClean="0"/>
              <a:t>, 2014. CTCF: an architectural protein bridging genome topology and function. </a:t>
            </a:r>
            <a:r>
              <a:rPr lang="en-US" sz="1200" i="1" dirty="0" smtClean="0"/>
              <a:t>Nature reviews Genetics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022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Folding and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Disruption of TAD boundaries deregulates enhancer-promoters interactions</a:t>
            </a:r>
          </a:p>
          <a:p>
            <a:endParaRPr lang="en-US" dirty="0" smtClean="0"/>
          </a:p>
          <a:p>
            <a:r>
              <a:rPr lang="en-US" dirty="0" smtClean="0"/>
              <a:t> This causes malformation syndromes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54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205</Words>
  <Application>Microsoft Macintosh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Topologically Associated Domains</vt:lpstr>
      <vt:lpstr>Hi-C experiments</vt:lpstr>
      <vt:lpstr>Contact matrices</vt:lpstr>
      <vt:lpstr>TADs</vt:lpstr>
      <vt:lpstr>TAD boundaries</vt:lpstr>
      <vt:lpstr>Folding and expression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16</cp:revision>
  <dcterms:created xsi:type="dcterms:W3CDTF">2016-11-17T10:36:37Z</dcterms:created>
  <dcterms:modified xsi:type="dcterms:W3CDTF">2016-11-17T12:08:42Z</dcterms:modified>
</cp:coreProperties>
</file>