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7.png" ContentType="image/png"/>
  <Override PartName="/ppt/media/image16.png" ContentType="image/png"/>
  <Override PartName="/ppt/media/image3.jpeg" ContentType="image/jpeg"/>
  <Override PartName="/ppt/media/image2.png" ContentType="image/png"/>
  <Override PartName="/ppt/media/image1.png" ContentType="image/png"/>
  <Override PartName="/ppt/media/image5.png" ContentType="image/png"/>
  <Override PartName="/ppt/media/image4.jpeg" ContentType="image/jpeg"/>
  <Override PartName="/ppt/media/image6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904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9040"/>
            <a:ext cx="549540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x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82C4097-233C-44D5-84F2-035F52E321EF}" type="slidenum"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720000" y="720000"/>
            <a:ext cx="882000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Identification of the complementary sex determination (CSD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locus in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Lysiphlebus fabarum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360" y="3962880"/>
            <a:ext cx="5400360" cy="360000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rcRect l="3380" t="0" r="7449" b="0"/>
          <a:stretch/>
        </p:blipFill>
        <p:spPr>
          <a:xfrm>
            <a:off x="5400000" y="3963960"/>
            <a:ext cx="4685040" cy="3602160"/>
          </a:xfrm>
          <a:prstGeom prst="rect">
            <a:avLst/>
          </a:prstGeom>
          <a:ln>
            <a:noFill/>
          </a:ln>
        </p:spPr>
      </p:pic>
      <p:sp>
        <p:nvSpPr>
          <p:cNvPr id="42" name="TextShape 2"/>
          <p:cNvSpPr txBox="1"/>
          <p:nvPr/>
        </p:nvSpPr>
        <p:spPr>
          <a:xfrm>
            <a:off x="180000" y="2229840"/>
            <a:ext cx="6840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Cyril Matthey-Doret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Supervised by: Casper Van Der Kooi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Directed by: Tanja Schwander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Alternative approach (plan B)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216000" y="2160000"/>
            <a:ext cx="9504000" cy="60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216000" y="2160000"/>
            <a:ext cx="9504000" cy="60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Classify SNPs in each individual as in approach 1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Identify regions frequently associated with diploid male phenotype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972000" y="3060000"/>
            <a:ext cx="7668000" cy="4194000"/>
          </a:xfrm>
          <a:prstGeom prst="rect">
            <a:avLst/>
          </a:prstGeom>
          <a:ln>
            <a:noFill/>
          </a:ln>
        </p:spPr>
      </p:pic>
      <p:sp>
        <p:nvSpPr>
          <p:cNvPr id="83" name="CustomShape 4"/>
          <p:cNvSpPr/>
          <p:nvPr/>
        </p:nvSpPr>
        <p:spPr>
          <a:xfrm>
            <a:off x="7936200" y="3978360"/>
            <a:ext cx="101520" cy="993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5"/>
          <p:cNvSpPr/>
          <p:nvPr/>
        </p:nvSpPr>
        <p:spPr>
          <a:xfrm>
            <a:off x="7412040" y="4789440"/>
            <a:ext cx="101520" cy="993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6"/>
          <p:cNvSpPr/>
          <p:nvPr/>
        </p:nvSpPr>
        <p:spPr>
          <a:xfrm>
            <a:off x="8458920" y="4789440"/>
            <a:ext cx="101520" cy="993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finding CSD</a:t>
            </a:r>
            <a:r>
              <a:rPr b="0" i="1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locus</a:t>
            </a:r>
            <a:r>
              <a:rPr b="0" i="1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2057400"/>
            <a:ext cx="9396000" cy="327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 genome currently being annotated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annotated: look for candidate genes in </a:t>
            </a: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CSD locus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Else: gene prediction in CSD locus 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 for homologous sequences in related species with CSD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CSD in the honeybee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697040"/>
            <a:ext cx="9216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honeybee: recent duplication of ancestral </a:t>
            </a:r>
            <a:r>
              <a:rPr b="0" i="1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feminizer </a:t>
            </a: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i="1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fem</a:t>
            </a: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into </a:t>
            </a:r>
            <a:r>
              <a:rPr b="0" i="1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csd</a:t>
            </a: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0" i="1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fem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Neofunctionalization of </a:t>
            </a:r>
            <a:r>
              <a:rPr b="0" i="1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csd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Happened after split between stingless bees, bumble bee and honeybee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rcRect l="52627" t="17914" r="0" b="1514"/>
          <a:stretch/>
        </p:blipFill>
        <p:spPr>
          <a:xfrm>
            <a:off x="540000" y="4100400"/>
            <a:ext cx="3065040" cy="3403080"/>
          </a:xfrm>
          <a:prstGeom prst="rect">
            <a:avLst/>
          </a:prstGeom>
          <a:ln>
            <a:noFill/>
          </a:ln>
        </p:spPr>
      </p:pic>
      <p:sp>
        <p:nvSpPr>
          <p:cNvPr id="91" name="TextShape 3"/>
          <p:cNvSpPr txBox="1"/>
          <p:nvPr/>
        </p:nvSpPr>
        <p:spPr>
          <a:xfrm>
            <a:off x="3600000" y="7113960"/>
            <a:ext cx="189252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Gempe, T. &amp; Beye, M. (2009)  Nature Education 2(2):1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4320000" y="6120000"/>
            <a:ext cx="243396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Gempe, T. et al. (2009). PLoS Biology 7(10):e1000222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rcRect l="0" t="10989" r="0" b="0"/>
          <a:stretch/>
        </p:blipFill>
        <p:spPr>
          <a:xfrm>
            <a:off x="6300000" y="3683160"/>
            <a:ext cx="2700000" cy="38768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i="1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fem/tra</a:t>
            </a:r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across Hymenoptera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661040"/>
            <a:ext cx="9576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Independent duplication(s) of </a:t>
            </a:r>
            <a:r>
              <a:rPr b="0" i="1" lang="zx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transformer </a:t>
            </a:r>
            <a:r>
              <a:rPr b="0" lang="zx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i="1" lang="zx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</a:t>
            </a:r>
            <a:r>
              <a:rPr b="0" lang="zx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(</a:t>
            </a:r>
            <a:r>
              <a:rPr b="0" i="1" lang="zx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fem </a:t>
            </a:r>
            <a:r>
              <a:rPr b="0" lang="zx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ortholog) in ants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happened in L. Fabarum ?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rcRect l="0" t="0" r="2283" b="1229"/>
          <a:stretch/>
        </p:blipFill>
        <p:spPr>
          <a:xfrm>
            <a:off x="2700000" y="2975760"/>
            <a:ext cx="7200000" cy="4558680"/>
          </a:xfrm>
          <a:prstGeom prst="rect">
            <a:avLst/>
          </a:prstGeom>
          <a:ln>
            <a:noFill/>
          </a:ln>
        </p:spPr>
      </p:pic>
      <p:sp>
        <p:nvSpPr>
          <p:cNvPr id="97" name="TextShape 3"/>
          <p:cNvSpPr txBox="1"/>
          <p:nvPr/>
        </p:nvSpPr>
        <p:spPr>
          <a:xfrm>
            <a:off x="280440" y="7165440"/>
            <a:ext cx="475956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Privman E, Wurm Y, Keller L. 2013.  Proc R Soc B 280: 20122968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900000" y="5760000"/>
            <a:ext cx="316080" cy="214920"/>
          </a:xfrm>
          <a:prstGeom prst="rect">
            <a:avLst/>
          </a:prstGeom>
          <a:solidFill>
            <a:srgbClr val="00ffff">
              <a:alpha val="24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TextShape 5"/>
          <p:cNvSpPr txBox="1"/>
          <p:nvPr/>
        </p:nvSpPr>
        <p:spPr>
          <a:xfrm>
            <a:off x="1296000" y="5688000"/>
            <a:ext cx="2786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Proof of CSD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864000" y="6120000"/>
            <a:ext cx="36000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TextShape 7"/>
          <p:cNvSpPr txBox="1"/>
          <p:nvPr/>
        </p:nvSpPr>
        <p:spPr>
          <a:xfrm>
            <a:off x="1296360" y="6156000"/>
            <a:ext cx="3349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Putative gene duplication event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7204320" y="4221360"/>
            <a:ext cx="682560" cy="165600"/>
          </a:xfrm>
          <a:prstGeom prst="rect">
            <a:avLst/>
          </a:prstGeom>
          <a:solidFill>
            <a:srgbClr val="00ffff">
              <a:alpha val="24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9"/>
          <p:cNvSpPr/>
          <p:nvPr/>
        </p:nvSpPr>
        <p:spPr>
          <a:xfrm>
            <a:off x="7605720" y="4437360"/>
            <a:ext cx="682560" cy="165600"/>
          </a:xfrm>
          <a:prstGeom prst="rect">
            <a:avLst/>
          </a:prstGeom>
          <a:solidFill>
            <a:srgbClr val="00ffff">
              <a:alpha val="24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0"/>
          <p:cNvSpPr/>
          <p:nvPr/>
        </p:nvSpPr>
        <p:spPr>
          <a:xfrm>
            <a:off x="7276320" y="4025160"/>
            <a:ext cx="682560" cy="165600"/>
          </a:xfrm>
          <a:prstGeom prst="rect">
            <a:avLst/>
          </a:prstGeom>
          <a:solidFill>
            <a:srgbClr val="00ffff">
              <a:alpha val="24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1"/>
          <p:cNvSpPr/>
          <p:nvPr/>
        </p:nvSpPr>
        <p:spPr>
          <a:xfrm>
            <a:off x="6376320" y="3809160"/>
            <a:ext cx="682560" cy="165600"/>
          </a:xfrm>
          <a:prstGeom prst="rect">
            <a:avLst/>
          </a:prstGeom>
          <a:solidFill>
            <a:srgbClr val="00ffff">
              <a:alpha val="24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2"/>
          <p:cNvSpPr/>
          <p:nvPr/>
        </p:nvSpPr>
        <p:spPr>
          <a:xfrm>
            <a:off x="6268320" y="3377160"/>
            <a:ext cx="682560" cy="165600"/>
          </a:xfrm>
          <a:prstGeom prst="rect">
            <a:avLst/>
          </a:prstGeom>
          <a:solidFill>
            <a:srgbClr val="00ffff">
              <a:alpha val="24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3"/>
          <p:cNvSpPr/>
          <p:nvPr/>
        </p:nvSpPr>
        <p:spPr>
          <a:xfrm>
            <a:off x="6909480" y="6315480"/>
            <a:ext cx="682560" cy="165600"/>
          </a:xfrm>
          <a:prstGeom prst="rect">
            <a:avLst/>
          </a:prstGeom>
          <a:solidFill>
            <a:srgbClr val="00ffff">
              <a:alpha val="24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4"/>
          <p:cNvSpPr/>
          <p:nvPr/>
        </p:nvSpPr>
        <p:spPr>
          <a:xfrm>
            <a:off x="9213480" y="6513840"/>
            <a:ext cx="682560" cy="165600"/>
          </a:xfrm>
          <a:prstGeom prst="rect">
            <a:avLst/>
          </a:prstGeom>
          <a:solidFill>
            <a:srgbClr val="00ffff">
              <a:alpha val="24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5"/>
          <p:cNvSpPr/>
          <p:nvPr/>
        </p:nvSpPr>
        <p:spPr>
          <a:xfrm>
            <a:off x="6325920" y="3593160"/>
            <a:ext cx="682560" cy="165600"/>
          </a:xfrm>
          <a:prstGeom prst="rect">
            <a:avLst/>
          </a:prstGeom>
          <a:solidFill>
            <a:srgbClr val="00ffff">
              <a:alpha val="24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282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 !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Casper's crossings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41400" y="1992960"/>
            <a:ext cx="10005120" cy="52070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80000" y="1745280"/>
            <a:ext cx="9540000" cy="509472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6891840" y="4956840"/>
            <a:ext cx="748080" cy="623160"/>
          </a:xfrm>
          <a:prstGeom prst="rect">
            <a:avLst/>
          </a:prstGeom>
          <a:solidFill>
            <a:srgbClr val="00ffff">
              <a:alpha val="24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4"/>
          <p:cNvSpPr/>
          <p:nvPr/>
        </p:nvSpPr>
        <p:spPr>
          <a:xfrm>
            <a:off x="6891840" y="3563640"/>
            <a:ext cx="947520" cy="174960"/>
          </a:xfrm>
          <a:prstGeom prst="rect">
            <a:avLst/>
          </a:prstGeom>
          <a:solidFill>
            <a:srgbClr val="00ffff">
              <a:alpha val="24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5"/>
          <p:cNvSpPr/>
          <p:nvPr/>
        </p:nvSpPr>
        <p:spPr>
          <a:xfrm>
            <a:off x="5811840" y="7080840"/>
            <a:ext cx="748080" cy="346320"/>
          </a:xfrm>
          <a:prstGeom prst="rect">
            <a:avLst/>
          </a:prstGeom>
          <a:solidFill>
            <a:srgbClr val="00ffff">
              <a:alpha val="24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extShape 6"/>
          <p:cNvSpPr txBox="1"/>
          <p:nvPr/>
        </p:nvSpPr>
        <p:spPr>
          <a:xfrm>
            <a:off x="6660000" y="7105680"/>
            <a:ext cx="108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699840" y="504000"/>
            <a:ext cx="8840160" cy="641844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4474080" y="180360"/>
            <a:ext cx="5472360" cy="7379640"/>
          </a:xfrm>
          <a:prstGeom prst="rect">
            <a:avLst/>
          </a:prstGeom>
          <a:ln>
            <a:noFill/>
          </a:ln>
        </p:spPr>
      </p:pic>
      <p:sp>
        <p:nvSpPr>
          <p:cNvPr id="122" name="TextShape 1"/>
          <p:cNvSpPr txBox="1"/>
          <p:nvPr/>
        </p:nvSpPr>
        <p:spPr>
          <a:xfrm>
            <a:off x="32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fem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gene copies in social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insect species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CSD mechanism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3317040"/>
            <a:ext cx="6336000" cy="3550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Males are normally haploid: single copy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Diploid individuals with homozygous CSD develop into males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single or multi-locus CSD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rcRect l="-2700" t="8262" r="54101" b="8188"/>
          <a:stretch/>
        </p:blipFill>
        <p:spPr>
          <a:xfrm>
            <a:off x="6444000" y="2951640"/>
            <a:ext cx="3464280" cy="3888360"/>
          </a:xfrm>
          <a:prstGeom prst="rect">
            <a:avLst/>
          </a:prstGeom>
          <a:ln>
            <a:noFill/>
          </a:ln>
        </p:spPr>
      </p:pic>
      <p:sp>
        <p:nvSpPr>
          <p:cNvPr id="46" name="TextShape 3"/>
          <p:cNvSpPr txBox="1"/>
          <p:nvPr/>
        </p:nvSpPr>
        <p:spPr>
          <a:xfrm>
            <a:off x="504000" y="2129040"/>
            <a:ext cx="9036000" cy="201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different alleles required to trigger female development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i="1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L.fabarum : </a:t>
            </a:r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40000" y="1769040"/>
            <a:ext cx="576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 and asex populations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Central fusion automixis: recombination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Thelytoky: recessively inherited from a single locus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Multi-locus or single-locus </a:t>
            </a:r>
            <a:r>
              <a:rPr b="0" i="1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csd ?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6285960" y="1620000"/>
            <a:ext cx="3794040" cy="59400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Crossed individuals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5472000" y="1761120"/>
            <a:ext cx="4140000" cy="5160240"/>
          </a:xfrm>
          <a:prstGeom prst="rect">
            <a:avLst/>
          </a:prstGeom>
          <a:ln>
            <a:noFill/>
          </a:ln>
        </p:spPr>
      </p:pic>
      <p:sp>
        <p:nvSpPr>
          <p:cNvPr id="52" name="TextShape 2"/>
          <p:cNvSpPr txBox="1"/>
          <p:nvPr/>
        </p:nvSpPr>
        <p:spPr>
          <a:xfrm>
            <a:off x="540000" y="1769040"/>
            <a:ext cx="50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Thelytokous females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Stronlgy inbred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High rate of diploid males production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Highly homozygous background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472000" y="1761120"/>
            <a:ext cx="4140000" cy="5160240"/>
          </a:xfrm>
          <a:prstGeom prst="rect">
            <a:avLst/>
          </a:prstGeom>
          <a:ln>
            <a:noFill/>
          </a:ln>
        </p:spPr>
      </p:pic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Crossed individuals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Line 2"/>
          <p:cNvSpPr/>
          <p:nvPr/>
        </p:nvSpPr>
        <p:spPr>
          <a:xfrm flipH="1" flipV="1">
            <a:off x="7485120" y="2535480"/>
            <a:ext cx="1060200" cy="576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TextShape 3"/>
          <p:cNvSpPr txBox="1"/>
          <p:nvPr/>
        </p:nvSpPr>
        <p:spPr>
          <a:xfrm>
            <a:off x="8532000" y="2376000"/>
            <a:ext cx="72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 rot="10819200">
            <a:off x="8552160" y="2380680"/>
            <a:ext cx="604800" cy="317520"/>
          </a:xfrm>
          <a:prstGeom prst="rect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5"/>
          <p:cNvSpPr/>
          <p:nvPr/>
        </p:nvSpPr>
        <p:spPr>
          <a:xfrm>
            <a:off x="4617720" y="5379480"/>
            <a:ext cx="56952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Shape 6"/>
          <p:cNvSpPr txBox="1"/>
          <p:nvPr/>
        </p:nvSpPr>
        <p:spPr>
          <a:xfrm>
            <a:off x="3852000" y="5191920"/>
            <a:ext cx="7966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172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7"/>
          <p:cNvSpPr/>
          <p:nvPr/>
        </p:nvSpPr>
        <p:spPr>
          <a:xfrm rot="10800000">
            <a:off x="4615920" y="5506560"/>
            <a:ext cx="763920" cy="289080"/>
          </a:xfrm>
          <a:prstGeom prst="rect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TextShape 8"/>
          <p:cNvSpPr txBox="1"/>
          <p:nvPr/>
        </p:nvSpPr>
        <p:spPr>
          <a:xfrm>
            <a:off x="540000" y="1769040"/>
            <a:ext cx="50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Total of 172 individuals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From 11 different thelytokous mothers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Crossed individuals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4716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allelic combinations of CSD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Haploid males: useless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5184000" y="1707120"/>
            <a:ext cx="4682520" cy="549288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625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172 wasps RAD-seq'uenced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Font typeface="StarSymbol"/>
              <a:buAutoNum type="arabicPeriod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Exclude haploid males: homozygosity levels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Font typeface="StarSymbol"/>
              <a:buAutoNum type="arabicPeriod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catalogue of loci (reference genome available !)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Font typeface="StarSymbol"/>
              <a:buAutoNum type="arabicPeriod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Identify candidate loci in each family using SNPs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Font typeface="StarSymbol"/>
              <a:buAutoNum type="arabicPeriod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common candidate across all families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360" y="4827600"/>
            <a:ext cx="10079640" cy="27324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Alternative approach (plan B)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2021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First approach could fail because: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not any loci close enough to CSD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L.fabarum </a:t>
            </a: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may be </a:t>
            </a:r>
            <a:r>
              <a:rPr b="0" i="1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ml-</a:t>
            </a: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CSD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Use association between blocks of SNPs and diploid male phenotype instead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Alternative approach (plan B)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216000" y="2160000"/>
            <a:ext cx="9504000" cy="60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3"/>
          <p:cNvSpPr txBox="1"/>
          <p:nvPr/>
        </p:nvSpPr>
        <p:spPr>
          <a:xfrm>
            <a:off x="216000" y="2160000"/>
            <a:ext cx="9504000" cy="60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Classify SNPs in each individual as in approach 1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Identify regions frequently associated with diploid male phenotype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rcRect l="0" t="0" r="0" b="39912"/>
          <a:stretch/>
        </p:blipFill>
        <p:spPr>
          <a:xfrm>
            <a:off x="972000" y="3060000"/>
            <a:ext cx="7668000" cy="2519640"/>
          </a:xfrm>
          <a:prstGeom prst="rect">
            <a:avLst/>
          </a:prstGeom>
          <a:ln>
            <a:noFill/>
          </a:ln>
        </p:spPr>
      </p:pic>
      <p:sp>
        <p:nvSpPr>
          <p:cNvPr id="74" name="CustomShape 4"/>
          <p:cNvSpPr/>
          <p:nvPr/>
        </p:nvSpPr>
        <p:spPr>
          <a:xfrm>
            <a:off x="7936200" y="3978360"/>
            <a:ext cx="101520" cy="993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5"/>
          <p:cNvSpPr/>
          <p:nvPr/>
        </p:nvSpPr>
        <p:spPr>
          <a:xfrm>
            <a:off x="7412040" y="4789440"/>
            <a:ext cx="101520" cy="993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6"/>
          <p:cNvSpPr/>
          <p:nvPr/>
        </p:nvSpPr>
        <p:spPr>
          <a:xfrm>
            <a:off x="8458920" y="4789440"/>
            <a:ext cx="101520" cy="993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"/>
          <p:cNvSpPr/>
          <p:nvPr/>
        </p:nvSpPr>
        <p:spPr>
          <a:xfrm>
            <a:off x="2340000" y="5244480"/>
            <a:ext cx="720000" cy="7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TextShape 8"/>
          <p:cNvSpPr txBox="1"/>
          <p:nvPr/>
        </p:nvSpPr>
        <p:spPr>
          <a:xfrm>
            <a:off x="3672000" y="5256000"/>
            <a:ext cx="198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genome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2009-04-16T11:32:32Z</dcterms:created>
  <dc:creator/>
  <dc:description/>
  <dc:language>en-US</dc:language>
  <cp:lastModifiedBy/>
  <dcterms:modified xsi:type="dcterms:W3CDTF">2017-03-21T08:27:21Z</dcterms:modified>
  <cp:revision>146</cp:revision>
  <dc:subject/>
  <dc:title/>
</cp:coreProperties>
</file>