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0" r:id="rId3"/>
    <p:sldId id="304" r:id="rId4"/>
    <p:sldId id="305" r:id="rId5"/>
    <p:sldId id="306" r:id="rId6"/>
    <p:sldId id="307" r:id="rId7"/>
    <p:sldId id="309" r:id="rId8"/>
    <p:sldId id="310" r:id="rId9"/>
    <p:sldId id="281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首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5" descr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图片 1.png" descr="图片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16" y="936933"/>
            <a:ext cx="3123119" cy="8338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91513" y="2440857"/>
            <a:ext cx="9144001" cy="1006476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91513" y="3539407"/>
            <a:ext cx="9144001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小节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82786" y="1246470"/>
            <a:ext cx="9827800" cy="2182530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标题文本</a:t>
            </a:r>
          </a:p>
        </p:txBody>
      </p:sp>
      <p:pic>
        <p:nvPicPr>
          <p:cNvPr id="32" name="图片 17.png" descr="图片 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617" y="6156290"/>
            <a:ext cx="1562404" cy="4177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11" descr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2617940"/>
            <a:ext cx="10515600" cy="1039660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808080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42" name="图片 1.png" descr="图片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036" y="4500401"/>
            <a:ext cx="2379928" cy="63541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首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91513" y="2440857"/>
            <a:ext cx="9144001" cy="1006476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91513" y="3539407"/>
            <a:ext cx="9144001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53" name="图片 1.png" descr="图片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13" y="1099525"/>
            <a:ext cx="1900976" cy="5075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4" name="图片 17.png" descr="图片 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720" y="6228916"/>
            <a:ext cx="864080" cy="2310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2617940"/>
            <a:ext cx="10515600" cy="1039660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808080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84" name="图片 1.png" descr="图片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895" y="4652303"/>
            <a:ext cx="1240210" cy="331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技术部第一次团队共创会"/>
          <p:cNvSpPr txBox="1">
            <a:spLocks noGrp="1"/>
          </p:cNvSpPr>
          <p:nvPr>
            <p:ph type="ctrTitle"/>
          </p:nvPr>
        </p:nvSpPr>
        <p:spPr>
          <a:xfrm>
            <a:off x="1091513" y="1510145"/>
            <a:ext cx="9144001" cy="277091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公链组</a:t>
            </a:r>
            <a:r>
              <a:rPr lang="en-US" altLang="zh-CN" dirty="0" smtClean="0">
                <a:latin typeface="STKaiti" panose="02010600040101010101" pitchFamily="2" charset="-122"/>
                <a:ea typeface="STKaiti" panose="02010600040101010101" pitchFamily="2" charset="-122"/>
              </a:rPr>
              <a:t/>
            </a:r>
            <a:br>
              <a:rPr lang="en-US" altLang="zh-CN" dirty="0" smtClean="0">
                <a:latin typeface="STKaiti" panose="02010600040101010101" pitchFamily="2" charset="-122"/>
                <a:ea typeface="STKaiti" panose="02010600040101010101" pitchFamily="2" charset="-122"/>
              </a:rPr>
            </a:b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团队</a:t>
            </a:r>
            <a:r>
              <a:rPr lang="zh-CN" altLang="en-US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建设计划</a:t>
            </a:r>
            <a:endParaRPr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95" name="2019-06"/>
          <p:cNvSpPr txBox="1">
            <a:spLocks noGrp="1"/>
          </p:cNvSpPr>
          <p:nvPr>
            <p:ph type="subTitle" sz="quarter" idx="1"/>
          </p:nvPr>
        </p:nvSpPr>
        <p:spPr>
          <a:xfrm>
            <a:off x="4913630" y="4952365"/>
            <a:ext cx="1840230" cy="785495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2019-</a:t>
            </a:r>
            <a:r>
              <a:rPr lang="en-US" altLang="zh-CN" dirty="0" smtClean="0"/>
              <a:t>12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560" y="208280"/>
            <a:ext cx="10515600" cy="9963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团队梳理</a:t>
            </a:r>
            <a:endParaRPr dirty="0"/>
          </a:p>
        </p:txBody>
      </p:sp>
      <p:graphicFrame>
        <p:nvGraphicFramePr>
          <p:cNvPr id="2" name="Table -1"/>
          <p:cNvGraphicFramePr/>
          <p:nvPr>
            <p:extLst>
              <p:ext uri="{D42A27DB-BD31-4B8C-83A1-F6EECF244321}">
                <p14:modId xmlns:p14="http://schemas.microsoft.com/office/powerpoint/2010/main" val="1993665075"/>
              </p:ext>
            </p:extLst>
          </p:nvPr>
        </p:nvGraphicFramePr>
        <p:xfrm>
          <a:off x="805180" y="1334770"/>
          <a:ext cx="10695305" cy="465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4525645"/>
                <a:gridCol w="3509010"/>
                <a:gridCol w="1998345"/>
              </a:tblGrid>
              <a:tr h="880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P7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郑超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核心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Dex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前端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事务管理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符玲亭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核心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stream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架构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跨链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4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P6+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孟祥剑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高潜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&amp;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核心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委托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治理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分红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跨链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+OKChain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底层架构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门罗冷签名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font-weight" charset="0"/>
                        <a:ea typeface="Calibri" charset="0"/>
                        <a:cs typeface="font-weight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叶志刚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高潜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&amp;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核心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委托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治理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+OKChain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底层架构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门罗冷签名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font-weight" charset="0"/>
                        <a:ea typeface="Calibri" charset="0"/>
                        <a:cs typeface="font-weight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P6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韩学洋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核心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分红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+defi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韩彦伟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stream+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订单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于林生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OKChain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部署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+token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P5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王冠一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高潜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&amp;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核心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委托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</a:t>
                      </a:r>
                      <a:r>
                        <a:rPr lang="en-US" altLang="zh-CN" sz="1400" dirty="0" err="1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OKChain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升级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+token+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部署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+SDK+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压测工具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font-weight" charset="0"/>
                        <a:ea typeface="Calibri" charset="0"/>
                        <a:cs typeface="font-weight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冀磊  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SDK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  <a:sym typeface="+mn-ea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  <a:sym typeface="+mn-ea"/>
                        </a:rPr>
                        <a:t>订单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压测工具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74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P5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葛溢力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400" smtClean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有一定潜力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 dirty="0" err="1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OKChain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升级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部署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+SDK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陈芳平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Dex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前端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压测工具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+stream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团队</a:t>
            </a:r>
            <a:r>
              <a:rPr lang="zh-CN" altLang="en-US" dirty="0"/>
              <a:t>梳理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sz="2400" dirty="0" smtClean="0"/>
              <a:t>团队如何支撑业务</a:t>
            </a:r>
            <a:r>
              <a:rPr kumimoji="1" lang="zh-CN" altLang="en-US" sz="2400" dirty="0" smtClean="0"/>
              <a:t>发展</a:t>
            </a:r>
            <a:endParaRPr kumimoji="1" lang="en-US" altLang="zh-CN" sz="1800" dirty="0" smtClean="0"/>
          </a:p>
          <a:p>
            <a:pPr marL="0" indent="0" hangingPunct="1">
              <a:buFontTx/>
              <a:buNone/>
            </a:pPr>
            <a:endParaRPr kumimoji="1" lang="zh-CN" altLang="en-US" sz="1800" dirty="0" smtClean="0"/>
          </a:p>
          <a:p>
            <a:pPr hangingPunct="1"/>
            <a:r>
              <a:rPr kumimoji="1" lang="en-US" altLang="zh-CN" dirty="0" err="1" smtClean="0"/>
              <a:t>OKChain</a:t>
            </a:r>
            <a:r>
              <a:rPr kumimoji="1" lang="zh-CN" altLang="en-US" dirty="0" smtClean="0"/>
              <a:t> ：</a:t>
            </a:r>
            <a:r>
              <a:rPr kumimoji="1" lang="en-US" altLang="zh-CN" dirty="0" smtClean="0"/>
              <a:t>5.5</a:t>
            </a:r>
            <a:r>
              <a:rPr kumimoji="1" lang="zh-CN" altLang="en-US" dirty="0" smtClean="0"/>
              <a:t>个人</a:t>
            </a:r>
            <a:endParaRPr kumimoji="1" lang="en-US" altLang="zh-CN" dirty="0" smtClean="0"/>
          </a:p>
          <a:p>
            <a:pPr hangingPunct="1"/>
            <a:r>
              <a:rPr kumimoji="1" lang="en-US" altLang="zh-CN" dirty="0" err="1" smtClean="0"/>
              <a:t>OKDex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3.5</a:t>
            </a:r>
            <a:r>
              <a:rPr kumimoji="1" lang="zh-CN" altLang="en-US" dirty="0" smtClean="0"/>
              <a:t>个人</a:t>
            </a:r>
            <a:endParaRPr kumimoji="1" lang="en-US" altLang="zh-CN" dirty="0" smtClean="0"/>
          </a:p>
          <a:p>
            <a:pPr hangingPunct="1"/>
            <a:r>
              <a:rPr kumimoji="1" lang="en-US" altLang="zh-CN" dirty="0" smtClean="0"/>
              <a:t>Cosmos</a:t>
            </a:r>
            <a:r>
              <a:rPr kumimoji="1" lang="zh-CN" altLang="en-US" dirty="0" smtClean="0"/>
              <a:t>开源社区支持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个人</a:t>
            </a:r>
            <a:endParaRPr kumimoji="1" lang="en-US" altLang="zh-CN" dirty="0" smtClean="0"/>
          </a:p>
          <a:p>
            <a:pPr hangingPunct="1"/>
            <a:r>
              <a:rPr kumimoji="1" lang="zh-CN" altLang="en-US" dirty="0"/>
              <a:t>去中心化</a:t>
            </a:r>
            <a:r>
              <a:rPr kumimoji="1" lang="zh-CN" altLang="en-US" dirty="0" smtClean="0"/>
              <a:t>金融</a:t>
            </a:r>
            <a:r>
              <a:rPr kumimoji="1" lang="en-US" altLang="zh-CN" dirty="0" smtClean="0"/>
              <a:t>POC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个人</a:t>
            </a:r>
            <a:endParaRPr kumimoji="1" lang="en-US" altLang="zh-CN" dirty="0"/>
          </a:p>
          <a:p>
            <a:pPr hangingPunct="1"/>
            <a:r>
              <a:rPr kumimoji="1" lang="zh-CN" altLang="en-US" dirty="0" smtClean="0"/>
              <a:t>区块链联盟链解决方案：暂无人员分配</a:t>
            </a:r>
            <a:endParaRPr kumimoji="1" lang="en-US" altLang="zh-CN" dirty="0" smtClean="0"/>
          </a:p>
          <a:p>
            <a:pPr hangingPunct="1"/>
            <a:endParaRPr kumimoji="1" lang="en-US" altLang="zh-CN" dirty="0" smtClean="0"/>
          </a:p>
          <a:p>
            <a:pPr hangingPunct="1"/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团队</a:t>
            </a:r>
            <a:r>
              <a:rPr lang="zh-CN" altLang="en-US" dirty="0"/>
              <a:t>梳理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132443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lang="zh-CN" altLang="en-US" sz="2400" dirty="0" smtClean="0"/>
              <a:t>对</a:t>
            </a:r>
            <a:r>
              <a:rPr lang="zh-CN" altLang="en-US" sz="2400" dirty="0" smtClean="0"/>
              <a:t>标业务</a:t>
            </a:r>
            <a:r>
              <a:rPr lang="zh-CN" altLang="en-US" sz="2400" dirty="0"/>
              <a:t>的发展</a:t>
            </a:r>
            <a:r>
              <a:rPr lang="zh-CN" altLang="en-US" sz="2400" dirty="0" smtClean="0"/>
              <a:t>预期</a:t>
            </a:r>
            <a:r>
              <a:rPr lang="zh-CN" altLang="en-US" sz="2400" dirty="0"/>
              <a:t>，</a:t>
            </a:r>
            <a:r>
              <a:rPr kumimoji="1" lang="zh-CN" altLang="en-US" sz="2400" dirty="0" smtClean="0"/>
              <a:t>团队的</a:t>
            </a:r>
            <a:r>
              <a:rPr kumimoji="1" lang="zh-CN" altLang="en-US" sz="2400" dirty="0"/>
              <a:t>问题所在</a:t>
            </a:r>
            <a:r>
              <a:rPr kumimoji="1" lang="zh-CN" altLang="en-US" sz="2400" dirty="0" smtClean="0"/>
              <a:t>？</a:t>
            </a:r>
            <a:endParaRPr kumimoji="1" lang="en-US" altLang="zh-CN" sz="2400" dirty="0" smtClean="0"/>
          </a:p>
          <a:p>
            <a:pPr hangingPunct="1"/>
            <a:endParaRPr kumimoji="1" lang="en-US" altLang="zh-CN" sz="1800" dirty="0"/>
          </a:p>
          <a:p>
            <a:pPr hangingPunct="1"/>
            <a:r>
              <a:rPr kumimoji="1" lang="zh-CN" altLang="en-US" sz="2400" dirty="0" smtClean="0"/>
              <a:t>目前团队成员可</a:t>
            </a:r>
            <a:r>
              <a:rPr kumimoji="1" lang="zh-CN" altLang="en-US" sz="2400" dirty="0" smtClean="0"/>
              <a:t>满足当前工程需求开发</a:t>
            </a:r>
            <a:endParaRPr kumimoji="1" lang="en-US" altLang="zh-CN" sz="2400" dirty="0" smtClean="0"/>
          </a:p>
          <a:p>
            <a:pPr hangingPunct="1"/>
            <a:r>
              <a:rPr kumimoji="1" lang="zh-CN" altLang="en-US" sz="2400" dirty="0" smtClean="0"/>
              <a:t>缺少</a:t>
            </a:r>
            <a:r>
              <a:rPr kumimoji="1" lang="en-US" altLang="zh-CN" sz="2400" dirty="0" smtClean="0"/>
              <a:t>1-2</a:t>
            </a:r>
            <a:r>
              <a:rPr kumimoji="1" lang="zh-CN" altLang="en-US" sz="2400" dirty="0" smtClean="0"/>
              <a:t>个技术型产品研究员，专注区块链行业产品的前瞻性和可行性研究。</a:t>
            </a:r>
            <a:endParaRPr kumimoji="1" lang="en-US" altLang="zh-CN" sz="2400" dirty="0" smtClean="0"/>
          </a:p>
          <a:p>
            <a:pPr hangingPunct="1"/>
            <a:r>
              <a:rPr kumimoji="1" lang="zh-CN" altLang="en-US" sz="2400" dirty="0" smtClean="0"/>
              <a:t>明年国内企业对联盟</a:t>
            </a:r>
            <a:r>
              <a:rPr kumimoji="1" lang="zh-CN" altLang="en-US" sz="2400" dirty="0"/>
              <a:t>链</a:t>
            </a:r>
            <a:r>
              <a:rPr kumimoji="1" lang="zh-CN" altLang="en-US" sz="2400" dirty="0" smtClean="0"/>
              <a:t>需求可能有爆发增长，团队需补充开发人员应对</a:t>
            </a:r>
            <a:endParaRPr kumimoji="1" lang="en-US" altLang="zh-CN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团队</a:t>
            </a:r>
            <a:r>
              <a:rPr lang="zh-CN" altLang="en-US" dirty="0"/>
              <a:t>梳理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sz="2400" dirty="0" smtClean="0"/>
              <a:t>目前各成员</a:t>
            </a:r>
            <a:r>
              <a:rPr kumimoji="1" lang="zh-CN" altLang="en-US" sz="2400" dirty="0"/>
              <a:t>的优劣势</a:t>
            </a:r>
            <a:r>
              <a:rPr kumimoji="1" lang="zh-CN" altLang="en-US" sz="2400" dirty="0" smtClean="0"/>
              <a:t>情况？相应的管理动作是什么？</a:t>
            </a:r>
            <a:endParaRPr kumimoji="1" lang="en-US" altLang="zh-CN" sz="2400" dirty="0" smtClean="0"/>
          </a:p>
          <a:p>
            <a:pPr hangingPunct="1"/>
            <a:endParaRPr kumimoji="1" lang="en-US" altLang="zh-CN" sz="1800" dirty="0" smtClean="0"/>
          </a:p>
          <a:p>
            <a:pPr hangingPunct="1"/>
            <a:r>
              <a:rPr kumimoji="1" lang="zh-CN" altLang="en-US" sz="1800" dirty="0" smtClean="0"/>
              <a:t>团队成员工程技术能力普遍较强，技术栈丰富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C++,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Go,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Rust,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Java,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Js</a:t>
            </a:r>
            <a:r>
              <a:rPr kumimoji="1" lang="en-US" altLang="zh-CN" sz="1800" dirty="0" smtClean="0"/>
              <a:t>.</a:t>
            </a:r>
          </a:p>
          <a:p>
            <a:pPr hangingPunct="1"/>
            <a:r>
              <a:rPr kumimoji="1" lang="zh-CN" altLang="en-US" sz="1800" dirty="0" smtClean="0"/>
              <a:t>大多员工沟通和表达技巧偏弱，会利用每周组内的技术分享进行锻炼</a:t>
            </a:r>
            <a:endParaRPr kumimoji="1" lang="en-US" altLang="zh-CN" sz="1800" dirty="0" smtClean="0"/>
          </a:p>
          <a:p>
            <a:pPr hangingPunct="1"/>
            <a:r>
              <a:rPr kumimoji="1" lang="zh-CN" altLang="en-US" sz="1800" dirty="0" smtClean="0"/>
              <a:t>对高潜高</a:t>
            </a:r>
            <a:r>
              <a:rPr kumimoji="1" lang="en-US" altLang="zh-CN" sz="1800" dirty="0" smtClean="0"/>
              <a:t>P</a:t>
            </a:r>
            <a:r>
              <a:rPr kumimoji="1" lang="zh-CN" altLang="en-US" sz="1800" dirty="0" smtClean="0"/>
              <a:t>员工，除了业务任务，也会当让其承担带人的任务，并给定一个最终目标让其完成，中间过程我尽量不过问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仅阶段性查看结果</a:t>
            </a:r>
            <a:r>
              <a:rPr kumimoji="1" lang="en-US" altLang="zh-CN" sz="1800" dirty="0" smtClean="0"/>
              <a:t>)</a:t>
            </a:r>
            <a:r>
              <a:rPr kumimoji="1" lang="zh-CN" altLang="en-US" sz="1800" dirty="0" smtClean="0"/>
              <a:t>。让其自由发挥，在责任感和适当压力下完成目标。</a:t>
            </a:r>
            <a:endParaRPr kumimoji="1" lang="en-US" altLang="zh-CN" sz="1800" dirty="0" smtClean="0"/>
          </a:p>
          <a:p>
            <a:pPr hangingPunct="1"/>
            <a:r>
              <a:rPr kumimoji="1" lang="zh-CN" altLang="en-US" sz="1800" dirty="0"/>
              <a:t>对高潜员工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自驱力强，业务能力强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，充分给予机会让其发展试</a:t>
            </a:r>
            <a:r>
              <a:rPr kumimoji="1" lang="zh-CN" altLang="en-US" sz="1800" dirty="0" smtClean="0"/>
              <a:t>错</a:t>
            </a:r>
            <a:r>
              <a:rPr kumimoji="1" lang="en-US" altLang="zh-CN" sz="1800" dirty="0" smtClean="0"/>
              <a:t>.</a:t>
            </a:r>
          </a:p>
          <a:p>
            <a:pPr hangingPunct="1"/>
            <a:r>
              <a:rPr kumimoji="1" lang="zh-CN" altLang="en-US" sz="1800" dirty="0" smtClean="0"/>
              <a:t>对自驱力不够强的成员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大都是任务驱动型，分配工作了能完成任务，但是活干完也不主动找活</a:t>
            </a:r>
            <a:r>
              <a:rPr kumimoji="1" lang="en-US" altLang="zh-CN" sz="1800" dirty="0" smtClean="0"/>
              <a:t>)</a:t>
            </a:r>
            <a:endParaRPr kumimoji="1" lang="en-US" altLang="zh-CN" sz="1800" dirty="0"/>
          </a:p>
          <a:p>
            <a:pPr lvl="1" hangingPunct="1"/>
            <a:r>
              <a:rPr kumimoji="1" lang="zh-CN" altLang="en-US" sz="1800" dirty="0" smtClean="0"/>
              <a:t>有潜力：会多花些时间，经常</a:t>
            </a:r>
            <a:r>
              <a:rPr kumimoji="1" lang="en-US" altLang="zh-CN" sz="1800" dirty="0" smtClean="0"/>
              <a:t>1v1</a:t>
            </a:r>
            <a:r>
              <a:rPr kumimoji="1" lang="zh-CN" altLang="en-US" sz="1800" dirty="0" smtClean="0"/>
              <a:t>谈话，了解其工作兴趣所在，择其所好，尝试激发其主动性。</a:t>
            </a:r>
            <a:endParaRPr kumimoji="1" lang="en-US" altLang="zh-CN" sz="1800" dirty="0" smtClean="0"/>
          </a:p>
          <a:p>
            <a:pPr lvl="1" hangingPunct="1"/>
            <a:r>
              <a:rPr kumimoji="1" lang="zh-CN" altLang="en-US" sz="1800" dirty="0" smtClean="0"/>
              <a:t>潜力偏弱：</a:t>
            </a:r>
            <a:r>
              <a:rPr kumimoji="1" lang="zh-CN" altLang="en-US" sz="1800" dirty="0" smtClean="0"/>
              <a:t>分配周期较长，工作量饱满的任务。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人才 待落地举措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sz="2400" dirty="0" smtClean="0"/>
              <a:t>半年后团队样子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和期间的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：</a:t>
            </a:r>
            <a:endParaRPr kumimoji="1" lang="en-US" altLang="zh-CN" sz="2400" dirty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提拔一个高潜的</a:t>
            </a:r>
            <a:r>
              <a:rPr kumimoji="1" lang="en-US" altLang="zh-CN" sz="2400" dirty="0" smtClean="0"/>
              <a:t>P6+(</a:t>
            </a:r>
            <a:r>
              <a:rPr kumimoji="1" lang="zh-CN" altLang="en-US" sz="2400" dirty="0" smtClean="0"/>
              <a:t>孟祥剑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到</a:t>
            </a:r>
            <a:r>
              <a:rPr kumimoji="1" lang="en-US" altLang="zh-CN" sz="2400" dirty="0" smtClean="0"/>
              <a:t>P7</a:t>
            </a:r>
            <a:r>
              <a:rPr kumimoji="1" lang="zh-CN" altLang="en-US" sz="2400" dirty="0" smtClean="0"/>
              <a:t>，期间，帮助其在团队中建立威望，使其成为</a:t>
            </a:r>
            <a:r>
              <a:rPr kumimoji="1" lang="en-US" altLang="zh-CN" sz="2400" dirty="0" smtClean="0"/>
              <a:t>TL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smtClean="0"/>
              <a:t>backup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提拔一个高潜</a:t>
            </a:r>
            <a:r>
              <a:rPr kumimoji="1" lang="en-US" altLang="zh-CN" sz="2400" dirty="0" smtClean="0"/>
              <a:t>P5(</a:t>
            </a:r>
            <a:r>
              <a:rPr kumimoji="1" lang="zh-CN" altLang="en-US" sz="2400" dirty="0" smtClean="0"/>
              <a:t>王冠一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到</a:t>
            </a:r>
            <a:r>
              <a:rPr kumimoji="1" lang="en-US" altLang="zh-CN" sz="2400" dirty="0" smtClean="0"/>
              <a:t>P6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培养或招聘到</a:t>
            </a:r>
            <a:r>
              <a:rPr kumimoji="1" lang="en-US" altLang="zh-CN" sz="2400" dirty="0" smtClean="0"/>
              <a:t>1-2</a:t>
            </a:r>
            <a:r>
              <a:rPr kumimoji="1" lang="zh-CN" altLang="en-US" sz="2400" dirty="0" smtClean="0"/>
              <a:t>个技术型区块链产品研究人员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/>
              <a:t>招聘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个成员（</a:t>
            </a:r>
            <a:r>
              <a:rPr kumimoji="1" lang="en-US" altLang="zh-CN" sz="2400" dirty="0" smtClean="0"/>
              <a:t>P5-P6</a:t>
            </a:r>
            <a:r>
              <a:rPr kumimoji="1" lang="zh-CN" altLang="en-US" sz="2400" dirty="0" smtClean="0"/>
              <a:t>）做联盟链解决方案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endParaRPr kumimoji="1" lang="en-US" altLang="zh-CN" sz="2400" dirty="0" smtClean="0"/>
          </a:p>
          <a:p>
            <a:pPr hangingPunct="1">
              <a:buFontTx/>
              <a:buChar char="-"/>
            </a:pPr>
            <a:endParaRPr kumimoji="1" lang="en-US" altLang="zh-CN" sz="2400" dirty="0" smtClean="0"/>
          </a:p>
          <a:p>
            <a:pPr hangingPunct="1">
              <a:buFontTx/>
              <a:buChar char="-"/>
            </a:pP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521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人才 待落地举措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sz="2400" dirty="0" smtClean="0"/>
              <a:t>关键岗位或个人的</a:t>
            </a:r>
            <a:r>
              <a:rPr kumimoji="1" lang="en-US" altLang="zh-CN" sz="2400" dirty="0" smtClean="0"/>
              <a:t>back up</a:t>
            </a:r>
            <a:r>
              <a:rPr kumimoji="1" lang="zh-CN" altLang="en-US" sz="2400" dirty="0" smtClean="0"/>
              <a:t>人选是否具备，不具备的话怎么解决？中坚</a:t>
            </a:r>
            <a:r>
              <a:rPr kumimoji="1" lang="zh-CN" altLang="en-US" sz="2400" dirty="0" smtClean="0"/>
              <a:t>人才如何招聘、识别、培养</a:t>
            </a:r>
            <a:r>
              <a:rPr kumimoji="1" lang="zh-CN" altLang="en-US" sz="2400" dirty="0" smtClean="0"/>
              <a:t>？</a:t>
            </a:r>
            <a:endParaRPr kumimoji="1" lang="en-US" altLang="zh-CN" sz="2400" dirty="0" smtClean="0"/>
          </a:p>
          <a:p>
            <a:pPr hangingPunct="1"/>
            <a:r>
              <a:rPr kumimoji="1" lang="zh-CN" altLang="en-US" sz="2400" dirty="0" smtClean="0"/>
              <a:t>目前人员和工作项目是多对多关系，每个人都可以</a:t>
            </a:r>
            <a:r>
              <a:rPr kumimoji="1" lang="en-US" altLang="zh-CN" sz="2400" dirty="0" smtClean="0"/>
              <a:t>cover2</a:t>
            </a:r>
            <a:r>
              <a:rPr kumimoji="1" lang="zh-CN" altLang="en-US" sz="2400" dirty="0" smtClean="0"/>
              <a:t>个或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个以上的模块和项目，每个模块岗位都有</a:t>
            </a:r>
            <a:r>
              <a:rPr kumimoji="1" lang="en-US" altLang="zh-CN" sz="2400" dirty="0" smtClean="0"/>
              <a:t>backup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 hangingPunct="1"/>
            <a:r>
              <a:rPr kumimoji="1" lang="zh-CN" altLang="en-US" sz="2400" dirty="0" smtClean="0"/>
              <a:t>计划培养</a:t>
            </a:r>
            <a:r>
              <a:rPr kumimoji="1" lang="zh-CN" altLang="en-US" sz="2400" dirty="0"/>
              <a:t>孟祥</a:t>
            </a:r>
            <a:r>
              <a:rPr kumimoji="1" lang="zh-CN" altLang="en-US" sz="2400" dirty="0" smtClean="0"/>
              <a:t>剑作为</a:t>
            </a:r>
            <a:r>
              <a:rPr kumimoji="1" lang="en-US" altLang="zh-CN" sz="2400" dirty="0" smtClean="0"/>
              <a:t>TL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backup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hangingPunct="1"/>
            <a:r>
              <a:rPr kumimoji="1" lang="zh-CN" altLang="en-US" sz="2400" dirty="0" smtClean="0"/>
              <a:t>除非</a:t>
            </a:r>
            <a:r>
              <a:rPr kumimoji="1" lang="en-US" altLang="zh-CN" sz="2400" dirty="0" smtClean="0"/>
              <a:t>P7</a:t>
            </a:r>
            <a:r>
              <a:rPr kumimoji="1" lang="zh-CN" altLang="en-US" sz="2400" dirty="0" smtClean="0"/>
              <a:t>候选人特别突出，否则建议从社会招聘</a:t>
            </a:r>
            <a:r>
              <a:rPr kumimoji="1" lang="en-US" altLang="zh-CN" sz="2400" dirty="0" smtClean="0"/>
              <a:t>P5+</a:t>
            </a:r>
            <a:r>
              <a:rPr kumimoji="1" lang="zh-CN" altLang="en-US" sz="2400" dirty="0" smtClean="0"/>
              <a:t>或者</a:t>
            </a:r>
            <a:r>
              <a:rPr kumimoji="1" lang="en-US" altLang="zh-CN" sz="2400" dirty="0" smtClean="0"/>
              <a:t>P6</a:t>
            </a:r>
            <a:r>
              <a:rPr kumimoji="1" lang="zh-CN" altLang="en-US" sz="2400" dirty="0" smtClean="0"/>
              <a:t>来培养晋升到</a:t>
            </a:r>
            <a:r>
              <a:rPr kumimoji="1" lang="en-US" altLang="zh-CN" sz="2400" dirty="0" smtClean="0"/>
              <a:t>P7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 hangingPunct="1"/>
            <a:endParaRPr kumimoji="1" lang="en-US" altLang="zh-CN" sz="2400" dirty="0" smtClean="0"/>
          </a:p>
          <a:p>
            <a:pPr hangingPunct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246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团队氛围 待</a:t>
            </a:r>
            <a:r>
              <a:rPr lang="zh-CN" altLang="en-US" dirty="0"/>
              <a:t>落地举措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926398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25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sz="1600" dirty="0" smtClean="0"/>
              <a:t>我们</a:t>
            </a:r>
            <a:r>
              <a:rPr kumimoji="1" lang="zh-CN" altLang="en-US" sz="1600" dirty="0" smtClean="0"/>
              <a:t>小组有怎样的团队文化，好的地方是什么，不好的地方是什么，我希望哪些方面可以改善</a:t>
            </a:r>
            <a:r>
              <a:rPr kumimoji="1" lang="zh-CN" altLang="en-US" sz="1600" dirty="0" smtClean="0"/>
              <a:t>？小伙伴</a:t>
            </a:r>
            <a:r>
              <a:rPr kumimoji="1" lang="zh-CN" altLang="en-US" sz="1600" dirty="0" smtClean="0"/>
              <a:t>们彼此的关系情况怎样，大家有怎样的互动关系</a:t>
            </a:r>
            <a:r>
              <a:rPr kumimoji="1" lang="zh-CN" altLang="en-US" sz="1600" dirty="0" smtClean="0"/>
              <a:t>？团队</a:t>
            </a:r>
            <a:r>
              <a:rPr kumimoji="1" lang="zh-CN" altLang="en-US" sz="1600" dirty="0" smtClean="0"/>
              <a:t>内有哪些团建项目，大家反馈如何</a:t>
            </a:r>
            <a:r>
              <a:rPr kumimoji="1" lang="zh-CN" altLang="en-US" sz="1600" dirty="0" smtClean="0"/>
              <a:t>？作为</a:t>
            </a:r>
            <a:r>
              <a:rPr kumimoji="1" lang="en-US" altLang="zh-CN" sz="1600" dirty="0" smtClean="0"/>
              <a:t>TL</a:t>
            </a:r>
            <a:r>
              <a:rPr kumimoji="1" lang="zh-CN" altLang="en-US" sz="1600" dirty="0" smtClean="0"/>
              <a:t>我希望打造怎样的团队氛围，待落地的举措有哪些</a:t>
            </a:r>
            <a:r>
              <a:rPr kumimoji="1" lang="zh-CN" altLang="en-US" sz="1600" dirty="0" smtClean="0"/>
              <a:t>？</a:t>
            </a:r>
            <a:endParaRPr kumimoji="1" lang="en-US" altLang="zh-CN" sz="16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团队</a:t>
            </a:r>
            <a:r>
              <a:rPr kumimoji="1" lang="zh-CN" altLang="en-US" sz="2400" dirty="0"/>
              <a:t>崇尚</a:t>
            </a:r>
            <a:r>
              <a:rPr kumimoji="1" lang="zh-CN" altLang="en-US" sz="2400" dirty="0" smtClean="0"/>
              <a:t>工程师文化，崇尚技术，大家喜欢做技术分享，每周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都有固定的体育活动。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/>
              <a:t>目前团队关系非常融洽</a:t>
            </a:r>
            <a:r>
              <a:rPr kumimoji="1" lang="zh-CN" altLang="en-US" sz="2400" dirty="0" smtClean="0"/>
              <a:t>，无小帮派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室内团建吃饭居多。春夏秋天团建有爬山，郊游。近期团建准备组织一次滑雪。大家对室外团建情有独钟。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希望</a:t>
            </a:r>
            <a:r>
              <a:rPr kumimoji="1" lang="en-US" altLang="zh-CN" sz="2400" dirty="0" smtClean="0"/>
              <a:t>TL</a:t>
            </a:r>
            <a:r>
              <a:rPr kumimoji="1" lang="zh-CN" altLang="en-US" sz="2400" dirty="0" smtClean="0"/>
              <a:t>有权利每个月给</a:t>
            </a:r>
            <a:r>
              <a:rPr kumimoji="1" lang="en-US" altLang="zh-CN" sz="2400" dirty="0" smtClean="0"/>
              <a:t>1-2</a:t>
            </a:r>
            <a:r>
              <a:rPr kumimoji="1" lang="zh-CN" altLang="en-US" sz="2400" dirty="0" smtClean="0"/>
              <a:t>团队成员发奖励，更好的营造技术氛围</a:t>
            </a:r>
            <a:endParaRPr kumimoji="1" lang="en-US" altLang="zh-CN" sz="2400" dirty="0" smtClean="0"/>
          </a:p>
          <a:p>
            <a:pPr lvl="1" hangingPunct="1">
              <a:buFontTx/>
              <a:buChar char="-"/>
            </a:pPr>
            <a:r>
              <a:rPr kumimoji="1" lang="zh-CN" altLang="en-US" sz="2400" dirty="0" smtClean="0"/>
              <a:t>奖励原因：突出的技术贡献，包括：创新，技术救火，攻克难题，技术支持他人</a:t>
            </a:r>
            <a:endParaRPr kumimoji="1" lang="en-US" altLang="zh-CN" sz="2400" dirty="0" smtClean="0"/>
          </a:p>
          <a:p>
            <a:pPr lvl="1" hangingPunct="1">
              <a:buFontTx/>
              <a:buChar char="-"/>
            </a:pPr>
            <a:r>
              <a:rPr kumimoji="1" lang="zh-CN" altLang="en-US" sz="2400" dirty="0" smtClean="0"/>
              <a:t>奖励形式：</a:t>
            </a:r>
            <a:r>
              <a:rPr kumimoji="1" lang="en-US" altLang="zh-CN" sz="2400" dirty="0" smtClean="0"/>
              <a:t>100-200</a:t>
            </a:r>
            <a:r>
              <a:rPr kumimoji="1" lang="zh-CN" altLang="en-US" sz="2400" dirty="0" smtClean="0"/>
              <a:t>现金 </a:t>
            </a:r>
            <a:r>
              <a:rPr kumimoji="1" lang="en-US" altLang="zh-CN" sz="2400" dirty="0" smtClean="0"/>
              <a:t>+</a:t>
            </a:r>
            <a:r>
              <a:rPr kumimoji="1" lang="zh-CN" altLang="en-US" sz="2400" dirty="0" smtClean="0"/>
              <a:t> 一个</a:t>
            </a:r>
            <a:r>
              <a:rPr kumimoji="1" lang="en-US" altLang="zh-CN" sz="2400" dirty="0" smtClean="0"/>
              <a:t>A4</a:t>
            </a:r>
            <a:r>
              <a:rPr kumimoji="1" lang="zh-CN" altLang="en-US" sz="2400" dirty="0" smtClean="0"/>
              <a:t>纸质奖状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可以贴在工位上</a:t>
            </a:r>
            <a:r>
              <a:rPr kumimoji="1" lang="en-US" altLang="zh-CN" sz="2400" dirty="0" smtClean="0"/>
              <a:t>)</a:t>
            </a:r>
            <a:br>
              <a:rPr kumimoji="1" lang="en-US" altLang="zh-CN" sz="2400" dirty="0" smtClean="0"/>
            </a:br>
            <a:r>
              <a:rPr kumimoji="1" lang="en-US" altLang="zh-CN" sz="2400" dirty="0" smtClean="0"/>
              <a:t>	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39781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îṩḷíď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3984520" y="549167"/>
            <a:ext cx="3773814" cy="3350236"/>
            <a:chOff x="3324225" y="1243013"/>
            <a:chExt cx="5537200" cy="4600575"/>
          </a:xfrm>
        </p:grpSpPr>
        <p:sp>
          <p:nvSpPr>
            <p:cNvPr id="17" name="ísļïḍè"/>
            <p:cNvSpPr/>
            <p:nvPr/>
          </p:nvSpPr>
          <p:spPr bwMode="auto">
            <a:xfrm>
              <a:off x="3324225" y="5126038"/>
              <a:ext cx="5537200" cy="717550"/>
            </a:xfrm>
            <a:custGeom>
              <a:avLst/>
              <a:gdLst>
                <a:gd name="T0" fmla="*/ 1872 w 1872"/>
                <a:gd name="T1" fmla="*/ 78 h 243"/>
                <a:gd name="T2" fmla="*/ 935 w 1872"/>
                <a:gd name="T3" fmla="*/ 243 h 243"/>
                <a:gd name="T4" fmla="*/ 0 w 1872"/>
                <a:gd name="T5" fmla="*/ 78 h 243"/>
                <a:gd name="T6" fmla="*/ 936 w 1872"/>
                <a:gd name="T7" fmla="*/ 0 h 243"/>
                <a:gd name="T8" fmla="*/ 1872 w 1872"/>
                <a:gd name="T9" fmla="*/ 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243">
                  <a:moveTo>
                    <a:pt x="1872" y="78"/>
                  </a:moveTo>
                  <a:cubicBezTo>
                    <a:pt x="1872" y="121"/>
                    <a:pt x="1452" y="243"/>
                    <a:pt x="935" y="243"/>
                  </a:cubicBezTo>
                  <a:cubicBezTo>
                    <a:pt x="418" y="243"/>
                    <a:pt x="0" y="121"/>
                    <a:pt x="0" y="78"/>
                  </a:cubicBezTo>
                  <a:cubicBezTo>
                    <a:pt x="0" y="35"/>
                    <a:pt x="419" y="0"/>
                    <a:pt x="936" y="0"/>
                  </a:cubicBezTo>
                  <a:cubicBezTo>
                    <a:pt x="1453" y="0"/>
                    <a:pt x="1872" y="35"/>
                    <a:pt x="1872" y="78"/>
                  </a:cubicBezTo>
                  <a:close/>
                </a:path>
              </a:pathLst>
            </a:custGeom>
            <a:solidFill>
              <a:srgbClr val="F2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8" name="i$ḻîḋé"/>
            <p:cNvSpPr/>
            <p:nvPr/>
          </p:nvSpPr>
          <p:spPr bwMode="auto">
            <a:xfrm>
              <a:off x="4297363" y="5133976"/>
              <a:ext cx="2973388" cy="377825"/>
            </a:xfrm>
            <a:custGeom>
              <a:avLst/>
              <a:gdLst>
                <a:gd name="T0" fmla="*/ 534 w 1005"/>
                <a:gd name="T1" fmla="*/ 42 h 128"/>
                <a:gd name="T2" fmla="*/ 242 w 1005"/>
                <a:gd name="T3" fmla="*/ 42 h 128"/>
                <a:gd name="T4" fmla="*/ 119 w 1005"/>
                <a:gd name="T5" fmla="*/ 49 h 128"/>
                <a:gd name="T6" fmla="*/ 50 w 1005"/>
                <a:gd name="T7" fmla="*/ 58 h 128"/>
                <a:gd name="T8" fmla="*/ 14 w 1005"/>
                <a:gd name="T9" fmla="*/ 96 h 128"/>
                <a:gd name="T10" fmla="*/ 69 w 1005"/>
                <a:gd name="T11" fmla="*/ 120 h 128"/>
                <a:gd name="T12" fmla="*/ 206 w 1005"/>
                <a:gd name="T13" fmla="*/ 127 h 128"/>
                <a:gd name="T14" fmla="*/ 339 w 1005"/>
                <a:gd name="T15" fmla="*/ 127 h 128"/>
                <a:gd name="T16" fmla="*/ 486 w 1005"/>
                <a:gd name="T17" fmla="*/ 118 h 128"/>
                <a:gd name="T18" fmla="*/ 776 w 1005"/>
                <a:gd name="T19" fmla="*/ 91 h 128"/>
                <a:gd name="T20" fmla="*/ 993 w 1005"/>
                <a:gd name="T21" fmla="*/ 39 h 128"/>
                <a:gd name="T22" fmla="*/ 916 w 1005"/>
                <a:gd name="T23" fmla="*/ 2 h 128"/>
                <a:gd name="T24" fmla="*/ 857 w 1005"/>
                <a:gd name="T25" fmla="*/ 0 h 128"/>
                <a:gd name="T26" fmla="*/ 810 w 1005"/>
                <a:gd name="T27" fmla="*/ 18 h 128"/>
                <a:gd name="T28" fmla="*/ 534 w 1005"/>
                <a:gd name="T29" fmla="*/ 4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5" h="128">
                  <a:moveTo>
                    <a:pt x="534" y="42"/>
                  </a:moveTo>
                  <a:cubicBezTo>
                    <a:pt x="437" y="41"/>
                    <a:pt x="340" y="39"/>
                    <a:pt x="242" y="42"/>
                  </a:cubicBezTo>
                  <a:cubicBezTo>
                    <a:pt x="201" y="43"/>
                    <a:pt x="160" y="47"/>
                    <a:pt x="119" y="49"/>
                  </a:cubicBezTo>
                  <a:cubicBezTo>
                    <a:pt x="96" y="51"/>
                    <a:pt x="73" y="52"/>
                    <a:pt x="50" y="58"/>
                  </a:cubicBezTo>
                  <a:cubicBezTo>
                    <a:pt x="35" y="62"/>
                    <a:pt x="0" y="73"/>
                    <a:pt x="14" y="96"/>
                  </a:cubicBezTo>
                  <a:cubicBezTo>
                    <a:pt x="24" y="112"/>
                    <a:pt x="51" y="117"/>
                    <a:pt x="69" y="120"/>
                  </a:cubicBezTo>
                  <a:cubicBezTo>
                    <a:pt x="114" y="128"/>
                    <a:pt x="160" y="127"/>
                    <a:pt x="206" y="127"/>
                  </a:cubicBezTo>
                  <a:cubicBezTo>
                    <a:pt x="251" y="127"/>
                    <a:pt x="295" y="128"/>
                    <a:pt x="339" y="127"/>
                  </a:cubicBezTo>
                  <a:cubicBezTo>
                    <a:pt x="388" y="125"/>
                    <a:pt x="437" y="122"/>
                    <a:pt x="486" y="118"/>
                  </a:cubicBezTo>
                  <a:cubicBezTo>
                    <a:pt x="582" y="111"/>
                    <a:pt x="679" y="94"/>
                    <a:pt x="776" y="91"/>
                  </a:cubicBezTo>
                  <a:cubicBezTo>
                    <a:pt x="976" y="84"/>
                    <a:pt x="1005" y="45"/>
                    <a:pt x="993" y="39"/>
                  </a:cubicBezTo>
                  <a:cubicBezTo>
                    <a:pt x="975" y="30"/>
                    <a:pt x="936" y="7"/>
                    <a:pt x="916" y="2"/>
                  </a:cubicBezTo>
                  <a:cubicBezTo>
                    <a:pt x="897" y="1"/>
                    <a:pt x="877" y="1"/>
                    <a:pt x="857" y="0"/>
                  </a:cubicBezTo>
                  <a:cubicBezTo>
                    <a:pt x="841" y="6"/>
                    <a:pt x="826" y="13"/>
                    <a:pt x="810" y="18"/>
                  </a:cubicBezTo>
                  <a:cubicBezTo>
                    <a:pt x="721" y="49"/>
                    <a:pt x="627" y="44"/>
                    <a:pt x="534" y="42"/>
                  </a:cubicBezTo>
                  <a:close/>
                </a:path>
              </a:pathLst>
            </a:custGeom>
            <a:solidFill>
              <a:srgbClr val="E6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" name="iṣ1iďê"/>
            <p:cNvSpPr/>
            <p:nvPr/>
          </p:nvSpPr>
          <p:spPr bwMode="auto">
            <a:xfrm>
              <a:off x="4746625" y="2687638"/>
              <a:ext cx="355600" cy="709613"/>
            </a:xfrm>
            <a:custGeom>
              <a:avLst/>
              <a:gdLst>
                <a:gd name="T0" fmla="*/ 62 w 120"/>
                <a:gd name="T1" fmla="*/ 237 h 240"/>
                <a:gd name="T2" fmla="*/ 98 w 120"/>
                <a:gd name="T3" fmla="*/ 0 h 240"/>
                <a:gd name="T4" fmla="*/ 82 w 120"/>
                <a:gd name="T5" fmla="*/ 4 h 240"/>
                <a:gd name="T6" fmla="*/ 65 w 120"/>
                <a:gd name="T7" fmla="*/ 161 h 240"/>
                <a:gd name="T8" fmla="*/ 0 w 120"/>
                <a:gd name="T9" fmla="*/ 236 h 240"/>
                <a:gd name="T10" fmla="*/ 62 w 120"/>
                <a:gd name="T11" fmla="*/ 2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40">
                  <a:moveTo>
                    <a:pt x="62" y="237"/>
                  </a:moveTo>
                  <a:cubicBezTo>
                    <a:pt x="120" y="146"/>
                    <a:pt x="118" y="68"/>
                    <a:pt x="98" y="0"/>
                  </a:cubicBezTo>
                  <a:cubicBezTo>
                    <a:pt x="92" y="1"/>
                    <a:pt x="87" y="3"/>
                    <a:pt x="82" y="4"/>
                  </a:cubicBezTo>
                  <a:cubicBezTo>
                    <a:pt x="89" y="57"/>
                    <a:pt x="86" y="113"/>
                    <a:pt x="65" y="161"/>
                  </a:cubicBezTo>
                  <a:cubicBezTo>
                    <a:pt x="52" y="192"/>
                    <a:pt x="29" y="219"/>
                    <a:pt x="0" y="236"/>
                  </a:cubicBezTo>
                  <a:cubicBezTo>
                    <a:pt x="20" y="240"/>
                    <a:pt x="41" y="240"/>
                    <a:pt x="62" y="237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ïṣliḍe"/>
            <p:cNvSpPr/>
            <p:nvPr/>
          </p:nvSpPr>
          <p:spPr bwMode="auto">
            <a:xfrm>
              <a:off x="5046663" y="3103563"/>
              <a:ext cx="0" cy="0"/>
            </a:xfrm>
            <a:prstGeom prst="line">
              <a:avLst/>
            </a:prstGeom>
            <a:noFill/>
            <a:ln w="12700" cap="flat">
              <a:solidFill>
                <a:srgbClr val="ED789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1" name="iślîďè"/>
            <p:cNvSpPr/>
            <p:nvPr/>
          </p:nvSpPr>
          <p:spPr bwMode="auto">
            <a:xfrm>
              <a:off x="3351213" y="3967163"/>
              <a:ext cx="657225" cy="1412875"/>
            </a:xfrm>
            <a:custGeom>
              <a:avLst/>
              <a:gdLst>
                <a:gd name="T0" fmla="*/ 175 w 222"/>
                <a:gd name="T1" fmla="*/ 478 h 478"/>
                <a:gd name="T2" fmla="*/ 117 w 222"/>
                <a:gd name="T3" fmla="*/ 478 h 478"/>
                <a:gd name="T4" fmla="*/ 105 w 222"/>
                <a:gd name="T5" fmla="*/ 447 h 478"/>
                <a:gd name="T6" fmla="*/ 73 w 222"/>
                <a:gd name="T7" fmla="*/ 409 h 478"/>
                <a:gd name="T8" fmla="*/ 83 w 222"/>
                <a:gd name="T9" fmla="*/ 342 h 478"/>
                <a:gd name="T10" fmla="*/ 73 w 222"/>
                <a:gd name="T11" fmla="*/ 303 h 478"/>
                <a:gd name="T12" fmla="*/ 50 w 222"/>
                <a:gd name="T13" fmla="*/ 285 h 478"/>
                <a:gd name="T14" fmla="*/ 41 w 222"/>
                <a:gd name="T15" fmla="*/ 220 h 478"/>
                <a:gd name="T16" fmla="*/ 51 w 222"/>
                <a:gd name="T17" fmla="*/ 175 h 478"/>
                <a:gd name="T18" fmla="*/ 21 w 222"/>
                <a:gd name="T19" fmla="*/ 106 h 478"/>
                <a:gd name="T20" fmla="*/ 19 w 222"/>
                <a:gd name="T21" fmla="*/ 38 h 478"/>
                <a:gd name="T22" fmla="*/ 25 w 222"/>
                <a:gd name="T23" fmla="*/ 32 h 478"/>
                <a:gd name="T24" fmla="*/ 129 w 222"/>
                <a:gd name="T25" fmla="*/ 74 h 478"/>
                <a:gd name="T26" fmla="*/ 137 w 222"/>
                <a:gd name="T27" fmla="*/ 118 h 478"/>
                <a:gd name="T28" fmla="*/ 190 w 222"/>
                <a:gd name="T29" fmla="*/ 193 h 478"/>
                <a:gd name="T30" fmla="*/ 192 w 222"/>
                <a:gd name="T31" fmla="*/ 299 h 478"/>
                <a:gd name="T32" fmla="*/ 221 w 222"/>
                <a:gd name="T33" fmla="*/ 369 h 478"/>
                <a:gd name="T34" fmla="*/ 194 w 222"/>
                <a:gd name="T35" fmla="*/ 440 h 478"/>
                <a:gd name="T36" fmla="*/ 175 w 222"/>
                <a:gd name="T37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478">
                  <a:moveTo>
                    <a:pt x="175" y="478"/>
                  </a:moveTo>
                  <a:cubicBezTo>
                    <a:pt x="117" y="478"/>
                    <a:pt x="117" y="478"/>
                    <a:pt x="117" y="478"/>
                  </a:cubicBezTo>
                  <a:cubicBezTo>
                    <a:pt x="115" y="469"/>
                    <a:pt x="106" y="449"/>
                    <a:pt x="105" y="447"/>
                  </a:cubicBezTo>
                  <a:cubicBezTo>
                    <a:pt x="96" y="433"/>
                    <a:pt x="81" y="424"/>
                    <a:pt x="73" y="409"/>
                  </a:cubicBezTo>
                  <a:cubicBezTo>
                    <a:pt x="59" y="384"/>
                    <a:pt x="73" y="364"/>
                    <a:pt x="83" y="342"/>
                  </a:cubicBezTo>
                  <a:cubicBezTo>
                    <a:pt x="91" y="327"/>
                    <a:pt x="85" y="314"/>
                    <a:pt x="73" y="303"/>
                  </a:cubicBezTo>
                  <a:cubicBezTo>
                    <a:pt x="65" y="297"/>
                    <a:pt x="57" y="292"/>
                    <a:pt x="50" y="285"/>
                  </a:cubicBezTo>
                  <a:cubicBezTo>
                    <a:pt x="33" y="267"/>
                    <a:pt x="34" y="243"/>
                    <a:pt x="41" y="220"/>
                  </a:cubicBezTo>
                  <a:cubicBezTo>
                    <a:pt x="45" y="205"/>
                    <a:pt x="51" y="190"/>
                    <a:pt x="51" y="175"/>
                  </a:cubicBezTo>
                  <a:cubicBezTo>
                    <a:pt x="53" y="146"/>
                    <a:pt x="35" y="128"/>
                    <a:pt x="21" y="106"/>
                  </a:cubicBezTo>
                  <a:cubicBezTo>
                    <a:pt x="6" y="83"/>
                    <a:pt x="0" y="60"/>
                    <a:pt x="19" y="38"/>
                  </a:cubicBezTo>
                  <a:cubicBezTo>
                    <a:pt x="20" y="36"/>
                    <a:pt x="22" y="34"/>
                    <a:pt x="25" y="32"/>
                  </a:cubicBezTo>
                  <a:cubicBezTo>
                    <a:pt x="61" y="0"/>
                    <a:pt x="119" y="32"/>
                    <a:pt x="129" y="74"/>
                  </a:cubicBezTo>
                  <a:cubicBezTo>
                    <a:pt x="132" y="88"/>
                    <a:pt x="133" y="103"/>
                    <a:pt x="137" y="118"/>
                  </a:cubicBezTo>
                  <a:cubicBezTo>
                    <a:pt x="145" y="151"/>
                    <a:pt x="181" y="161"/>
                    <a:pt x="190" y="193"/>
                  </a:cubicBezTo>
                  <a:cubicBezTo>
                    <a:pt x="200" y="228"/>
                    <a:pt x="175" y="264"/>
                    <a:pt x="192" y="299"/>
                  </a:cubicBezTo>
                  <a:cubicBezTo>
                    <a:pt x="203" y="321"/>
                    <a:pt x="219" y="344"/>
                    <a:pt x="221" y="369"/>
                  </a:cubicBezTo>
                  <a:cubicBezTo>
                    <a:pt x="222" y="395"/>
                    <a:pt x="212" y="421"/>
                    <a:pt x="194" y="440"/>
                  </a:cubicBezTo>
                  <a:cubicBezTo>
                    <a:pt x="186" y="447"/>
                    <a:pt x="178" y="466"/>
                    <a:pt x="175" y="478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2" name="ïšḻîdê"/>
            <p:cNvSpPr/>
            <p:nvPr/>
          </p:nvSpPr>
          <p:spPr bwMode="auto">
            <a:xfrm>
              <a:off x="3513138" y="4105276"/>
              <a:ext cx="349250" cy="1274763"/>
            </a:xfrm>
            <a:custGeom>
              <a:avLst/>
              <a:gdLst>
                <a:gd name="T0" fmla="*/ 89 w 118"/>
                <a:gd name="T1" fmla="*/ 366 h 431"/>
                <a:gd name="T2" fmla="*/ 98 w 118"/>
                <a:gd name="T3" fmla="*/ 417 h 431"/>
                <a:gd name="T4" fmla="*/ 101 w 118"/>
                <a:gd name="T5" fmla="*/ 431 h 431"/>
                <a:gd name="T6" fmla="*/ 95 w 118"/>
                <a:gd name="T7" fmla="*/ 431 h 431"/>
                <a:gd name="T8" fmla="*/ 94 w 118"/>
                <a:gd name="T9" fmla="*/ 420 h 431"/>
                <a:gd name="T10" fmla="*/ 89 w 118"/>
                <a:gd name="T11" fmla="*/ 395 h 431"/>
                <a:gd name="T12" fmla="*/ 75 w 118"/>
                <a:gd name="T13" fmla="*/ 371 h 431"/>
                <a:gd name="T14" fmla="*/ 51 w 118"/>
                <a:gd name="T15" fmla="*/ 340 h 431"/>
                <a:gd name="T16" fmla="*/ 51 w 118"/>
                <a:gd name="T17" fmla="*/ 339 h 431"/>
                <a:gd name="T18" fmla="*/ 78 w 118"/>
                <a:gd name="T19" fmla="*/ 373 h 431"/>
                <a:gd name="T20" fmla="*/ 88 w 118"/>
                <a:gd name="T21" fmla="*/ 388 h 431"/>
                <a:gd name="T22" fmla="*/ 86 w 118"/>
                <a:gd name="T23" fmla="*/ 371 h 431"/>
                <a:gd name="T24" fmla="*/ 86 w 118"/>
                <a:gd name="T25" fmla="*/ 371 h 431"/>
                <a:gd name="T26" fmla="*/ 83 w 118"/>
                <a:gd name="T27" fmla="*/ 309 h 431"/>
                <a:gd name="T28" fmla="*/ 86 w 118"/>
                <a:gd name="T29" fmla="*/ 271 h 431"/>
                <a:gd name="T30" fmla="*/ 33 w 118"/>
                <a:gd name="T31" fmla="*/ 208 h 431"/>
                <a:gd name="T32" fmla="*/ 34 w 118"/>
                <a:gd name="T33" fmla="*/ 207 h 431"/>
                <a:gd name="T34" fmla="*/ 86 w 118"/>
                <a:gd name="T35" fmla="*/ 267 h 431"/>
                <a:gd name="T36" fmla="*/ 85 w 118"/>
                <a:gd name="T37" fmla="*/ 254 h 431"/>
                <a:gd name="T38" fmla="*/ 67 w 118"/>
                <a:gd name="T39" fmla="*/ 204 h 431"/>
                <a:gd name="T40" fmla="*/ 55 w 118"/>
                <a:gd name="T41" fmla="*/ 184 h 431"/>
                <a:gd name="T42" fmla="*/ 54 w 118"/>
                <a:gd name="T43" fmla="*/ 183 h 431"/>
                <a:gd name="T44" fmla="*/ 54 w 118"/>
                <a:gd name="T45" fmla="*/ 183 h 431"/>
                <a:gd name="T46" fmla="*/ 45 w 118"/>
                <a:gd name="T47" fmla="*/ 164 h 431"/>
                <a:gd name="T48" fmla="*/ 40 w 118"/>
                <a:gd name="T49" fmla="*/ 115 h 431"/>
                <a:gd name="T50" fmla="*/ 38 w 118"/>
                <a:gd name="T51" fmla="*/ 81 h 431"/>
                <a:gd name="T52" fmla="*/ 3 w 118"/>
                <a:gd name="T53" fmla="*/ 43 h 431"/>
                <a:gd name="T54" fmla="*/ 3 w 118"/>
                <a:gd name="T55" fmla="*/ 42 h 431"/>
                <a:gd name="T56" fmla="*/ 38 w 118"/>
                <a:gd name="T57" fmla="*/ 75 h 431"/>
                <a:gd name="T58" fmla="*/ 32 w 118"/>
                <a:gd name="T59" fmla="*/ 53 h 431"/>
                <a:gd name="T60" fmla="*/ 28 w 118"/>
                <a:gd name="T61" fmla="*/ 46 h 431"/>
                <a:gd name="T62" fmla="*/ 28 w 118"/>
                <a:gd name="T63" fmla="*/ 45 h 431"/>
                <a:gd name="T64" fmla="*/ 28 w 118"/>
                <a:gd name="T65" fmla="*/ 44 h 431"/>
                <a:gd name="T66" fmla="*/ 0 w 118"/>
                <a:gd name="T67" fmla="*/ 1 h 431"/>
                <a:gd name="T68" fmla="*/ 1 w 118"/>
                <a:gd name="T69" fmla="*/ 1 h 431"/>
                <a:gd name="T70" fmla="*/ 27 w 118"/>
                <a:gd name="T71" fmla="*/ 38 h 431"/>
                <a:gd name="T72" fmla="*/ 24 w 118"/>
                <a:gd name="T73" fmla="*/ 12 h 431"/>
                <a:gd name="T74" fmla="*/ 24 w 118"/>
                <a:gd name="T75" fmla="*/ 12 h 431"/>
                <a:gd name="T76" fmla="*/ 29 w 118"/>
                <a:gd name="T77" fmla="*/ 42 h 431"/>
                <a:gd name="T78" fmla="*/ 43 w 118"/>
                <a:gd name="T79" fmla="*/ 87 h 431"/>
                <a:gd name="T80" fmla="*/ 45 w 118"/>
                <a:gd name="T81" fmla="*/ 146 h 431"/>
                <a:gd name="T82" fmla="*/ 55 w 118"/>
                <a:gd name="T83" fmla="*/ 175 h 431"/>
                <a:gd name="T84" fmla="*/ 63 w 118"/>
                <a:gd name="T85" fmla="*/ 121 h 431"/>
                <a:gd name="T86" fmla="*/ 64 w 118"/>
                <a:gd name="T87" fmla="*/ 122 h 431"/>
                <a:gd name="T88" fmla="*/ 57 w 118"/>
                <a:gd name="T89" fmla="*/ 178 h 431"/>
                <a:gd name="T90" fmla="*/ 68 w 118"/>
                <a:gd name="T91" fmla="*/ 197 h 431"/>
                <a:gd name="T92" fmla="*/ 88 w 118"/>
                <a:gd name="T93" fmla="*/ 241 h 431"/>
                <a:gd name="T94" fmla="*/ 89 w 118"/>
                <a:gd name="T95" fmla="*/ 295 h 431"/>
                <a:gd name="T96" fmla="*/ 88 w 118"/>
                <a:gd name="T97" fmla="*/ 357 h 431"/>
                <a:gd name="T98" fmla="*/ 89 w 118"/>
                <a:gd name="T99" fmla="*/ 361 h 431"/>
                <a:gd name="T100" fmla="*/ 98 w 118"/>
                <a:gd name="T101" fmla="*/ 343 h 431"/>
                <a:gd name="T102" fmla="*/ 117 w 118"/>
                <a:gd name="T103" fmla="*/ 314 h 431"/>
                <a:gd name="T104" fmla="*/ 118 w 118"/>
                <a:gd name="T105" fmla="*/ 314 h 431"/>
                <a:gd name="T106" fmla="*/ 103 w 118"/>
                <a:gd name="T107" fmla="*/ 338 h 431"/>
                <a:gd name="T108" fmla="*/ 89 w 118"/>
                <a:gd name="T109" fmla="*/ 36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431">
                  <a:moveTo>
                    <a:pt x="89" y="366"/>
                  </a:moveTo>
                  <a:cubicBezTo>
                    <a:pt x="92" y="383"/>
                    <a:pt x="95" y="400"/>
                    <a:pt x="98" y="417"/>
                  </a:cubicBezTo>
                  <a:cubicBezTo>
                    <a:pt x="99" y="422"/>
                    <a:pt x="100" y="426"/>
                    <a:pt x="101" y="431"/>
                  </a:cubicBezTo>
                  <a:cubicBezTo>
                    <a:pt x="95" y="431"/>
                    <a:pt x="95" y="431"/>
                    <a:pt x="95" y="431"/>
                  </a:cubicBezTo>
                  <a:cubicBezTo>
                    <a:pt x="95" y="427"/>
                    <a:pt x="94" y="424"/>
                    <a:pt x="94" y="420"/>
                  </a:cubicBezTo>
                  <a:cubicBezTo>
                    <a:pt x="92" y="411"/>
                    <a:pt x="91" y="403"/>
                    <a:pt x="89" y="395"/>
                  </a:cubicBezTo>
                  <a:cubicBezTo>
                    <a:pt x="86" y="386"/>
                    <a:pt x="79" y="378"/>
                    <a:pt x="75" y="371"/>
                  </a:cubicBezTo>
                  <a:cubicBezTo>
                    <a:pt x="67" y="360"/>
                    <a:pt x="59" y="350"/>
                    <a:pt x="51" y="340"/>
                  </a:cubicBezTo>
                  <a:cubicBezTo>
                    <a:pt x="50" y="340"/>
                    <a:pt x="51" y="339"/>
                    <a:pt x="51" y="339"/>
                  </a:cubicBezTo>
                  <a:cubicBezTo>
                    <a:pt x="61" y="350"/>
                    <a:pt x="70" y="361"/>
                    <a:pt x="78" y="373"/>
                  </a:cubicBezTo>
                  <a:cubicBezTo>
                    <a:pt x="81" y="378"/>
                    <a:pt x="85" y="382"/>
                    <a:pt x="88" y="388"/>
                  </a:cubicBezTo>
                  <a:cubicBezTo>
                    <a:pt x="87" y="382"/>
                    <a:pt x="86" y="376"/>
                    <a:pt x="86" y="37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83" y="351"/>
                    <a:pt x="81" y="330"/>
                    <a:pt x="83" y="309"/>
                  </a:cubicBezTo>
                  <a:cubicBezTo>
                    <a:pt x="84" y="297"/>
                    <a:pt x="85" y="284"/>
                    <a:pt x="86" y="271"/>
                  </a:cubicBezTo>
                  <a:cubicBezTo>
                    <a:pt x="71" y="248"/>
                    <a:pt x="54" y="227"/>
                    <a:pt x="33" y="208"/>
                  </a:cubicBezTo>
                  <a:cubicBezTo>
                    <a:pt x="33" y="208"/>
                    <a:pt x="33" y="207"/>
                    <a:pt x="34" y="207"/>
                  </a:cubicBezTo>
                  <a:cubicBezTo>
                    <a:pt x="54" y="224"/>
                    <a:pt x="72" y="244"/>
                    <a:pt x="86" y="267"/>
                  </a:cubicBezTo>
                  <a:cubicBezTo>
                    <a:pt x="86" y="262"/>
                    <a:pt x="86" y="258"/>
                    <a:pt x="85" y="254"/>
                  </a:cubicBezTo>
                  <a:cubicBezTo>
                    <a:pt x="84" y="236"/>
                    <a:pt x="77" y="220"/>
                    <a:pt x="67" y="204"/>
                  </a:cubicBezTo>
                  <a:cubicBezTo>
                    <a:pt x="63" y="197"/>
                    <a:pt x="59" y="191"/>
                    <a:pt x="55" y="184"/>
                  </a:cubicBezTo>
                  <a:cubicBezTo>
                    <a:pt x="55" y="184"/>
                    <a:pt x="54" y="184"/>
                    <a:pt x="54" y="183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51" y="177"/>
                    <a:pt x="48" y="171"/>
                    <a:pt x="45" y="164"/>
                  </a:cubicBezTo>
                  <a:cubicBezTo>
                    <a:pt x="40" y="148"/>
                    <a:pt x="39" y="132"/>
                    <a:pt x="40" y="115"/>
                  </a:cubicBezTo>
                  <a:cubicBezTo>
                    <a:pt x="40" y="104"/>
                    <a:pt x="40" y="92"/>
                    <a:pt x="38" y="81"/>
                  </a:cubicBezTo>
                  <a:cubicBezTo>
                    <a:pt x="31" y="65"/>
                    <a:pt x="19" y="52"/>
                    <a:pt x="3" y="43"/>
                  </a:cubicBezTo>
                  <a:cubicBezTo>
                    <a:pt x="2" y="43"/>
                    <a:pt x="3" y="42"/>
                    <a:pt x="3" y="42"/>
                  </a:cubicBezTo>
                  <a:cubicBezTo>
                    <a:pt x="18" y="50"/>
                    <a:pt x="30" y="61"/>
                    <a:pt x="38" y="75"/>
                  </a:cubicBezTo>
                  <a:cubicBezTo>
                    <a:pt x="36" y="68"/>
                    <a:pt x="35" y="60"/>
                    <a:pt x="32" y="53"/>
                  </a:cubicBezTo>
                  <a:cubicBezTo>
                    <a:pt x="31" y="51"/>
                    <a:pt x="30" y="48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8" y="45"/>
                    <a:pt x="28" y="44"/>
                  </a:cubicBezTo>
                  <a:cubicBezTo>
                    <a:pt x="20" y="29"/>
                    <a:pt x="10" y="15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1" y="13"/>
                    <a:pt x="20" y="25"/>
                    <a:pt x="27" y="38"/>
                  </a:cubicBezTo>
                  <a:cubicBezTo>
                    <a:pt x="27" y="29"/>
                    <a:pt x="26" y="2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21"/>
                    <a:pt x="28" y="32"/>
                    <a:pt x="29" y="42"/>
                  </a:cubicBezTo>
                  <a:cubicBezTo>
                    <a:pt x="36" y="55"/>
                    <a:pt x="41" y="70"/>
                    <a:pt x="43" y="87"/>
                  </a:cubicBezTo>
                  <a:cubicBezTo>
                    <a:pt x="44" y="107"/>
                    <a:pt x="42" y="127"/>
                    <a:pt x="45" y="146"/>
                  </a:cubicBezTo>
                  <a:cubicBezTo>
                    <a:pt x="47" y="157"/>
                    <a:pt x="50" y="166"/>
                    <a:pt x="55" y="175"/>
                  </a:cubicBezTo>
                  <a:cubicBezTo>
                    <a:pt x="56" y="157"/>
                    <a:pt x="58" y="139"/>
                    <a:pt x="63" y="121"/>
                  </a:cubicBezTo>
                  <a:cubicBezTo>
                    <a:pt x="63" y="121"/>
                    <a:pt x="64" y="121"/>
                    <a:pt x="64" y="122"/>
                  </a:cubicBezTo>
                  <a:cubicBezTo>
                    <a:pt x="60" y="140"/>
                    <a:pt x="57" y="159"/>
                    <a:pt x="57" y="178"/>
                  </a:cubicBezTo>
                  <a:cubicBezTo>
                    <a:pt x="60" y="185"/>
                    <a:pt x="64" y="191"/>
                    <a:pt x="68" y="197"/>
                  </a:cubicBezTo>
                  <a:cubicBezTo>
                    <a:pt x="76" y="211"/>
                    <a:pt x="85" y="225"/>
                    <a:pt x="88" y="241"/>
                  </a:cubicBezTo>
                  <a:cubicBezTo>
                    <a:pt x="91" y="259"/>
                    <a:pt x="90" y="277"/>
                    <a:pt x="89" y="295"/>
                  </a:cubicBezTo>
                  <a:cubicBezTo>
                    <a:pt x="87" y="316"/>
                    <a:pt x="86" y="336"/>
                    <a:pt x="88" y="357"/>
                  </a:cubicBezTo>
                  <a:cubicBezTo>
                    <a:pt x="88" y="358"/>
                    <a:pt x="89" y="360"/>
                    <a:pt x="89" y="361"/>
                  </a:cubicBezTo>
                  <a:cubicBezTo>
                    <a:pt x="91" y="355"/>
                    <a:pt x="94" y="349"/>
                    <a:pt x="98" y="343"/>
                  </a:cubicBezTo>
                  <a:cubicBezTo>
                    <a:pt x="104" y="333"/>
                    <a:pt x="115" y="326"/>
                    <a:pt x="117" y="314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16" y="324"/>
                    <a:pt x="109" y="331"/>
                    <a:pt x="103" y="338"/>
                  </a:cubicBezTo>
                  <a:cubicBezTo>
                    <a:pt x="97" y="347"/>
                    <a:pt x="92" y="356"/>
                    <a:pt x="89" y="366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3" name="îṩļiďè"/>
            <p:cNvSpPr/>
            <p:nvPr/>
          </p:nvSpPr>
          <p:spPr bwMode="auto">
            <a:xfrm>
              <a:off x="3779838" y="4310063"/>
              <a:ext cx="393700" cy="1069975"/>
            </a:xfrm>
            <a:custGeom>
              <a:avLst/>
              <a:gdLst>
                <a:gd name="T0" fmla="*/ 114 w 133"/>
                <a:gd name="T1" fmla="*/ 245 h 362"/>
                <a:gd name="T2" fmla="*/ 122 w 133"/>
                <a:gd name="T3" fmla="*/ 302 h 362"/>
                <a:gd name="T4" fmla="*/ 88 w 133"/>
                <a:gd name="T5" fmla="*/ 349 h 362"/>
                <a:gd name="T6" fmla="*/ 75 w 133"/>
                <a:gd name="T7" fmla="*/ 362 h 362"/>
                <a:gd name="T8" fmla="*/ 25 w 133"/>
                <a:gd name="T9" fmla="*/ 362 h 362"/>
                <a:gd name="T10" fmla="*/ 22 w 133"/>
                <a:gd name="T11" fmla="*/ 337 h 362"/>
                <a:gd name="T12" fmla="*/ 5 w 133"/>
                <a:gd name="T13" fmla="*/ 303 h 362"/>
                <a:gd name="T14" fmla="*/ 26 w 133"/>
                <a:gd name="T15" fmla="*/ 256 h 362"/>
                <a:gd name="T16" fmla="*/ 26 w 133"/>
                <a:gd name="T17" fmla="*/ 225 h 362"/>
                <a:gd name="T18" fmla="*/ 12 w 133"/>
                <a:gd name="T19" fmla="*/ 207 h 362"/>
                <a:gd name="T20" fmla="*/ 18 w 133"/>
                <a:gd name="T21" fmla="*/ 158 h 362"/>
                <a:gd name="T22" fmla="*/ 35 w 133"/>
                <a:gd name="T23" fmla="*/ 127 h 362"/>
                <a:gd name="T24" fmla="*/ 25 w 133"/>
                <a:gd name="T25" fmla="*/ 70 h 362"/>
                <a:gd name="T26" fmla="*/ 37 w 133"/>
                <a:gd name="T27" fmla="*/ 20 h 362"/>
                <a:gd name="T28" fmla="*/ 43 w 133"/>
                <a:gd name="T29" fmla="*/ 17 h 362"/>
                <a:gd name="T30" fmla="*/ 111 w 133"/>
                <a:gd name="T31" fmla="*/ 68 h 362"/>
                <a:gd name="T32" fmla="*/ 108 w 133"/>
                <a:gd name="T33" fmla="*/ 101 h 362"/>
                <a:gd name="T34" fmla="*/ 133 w 133"/>
                <a:gd name="T35" fmla="*/ 166 h 362"/>
                <a:gd name="T36" fmla="*/ 114 w 133"/>
                <a:gd name="T37" fmla="*/ 24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362">
                  <a:moveTo>
                    <a:pt x="114" y="245"/>
                  </a:moveTo>
                  <a:cubicBezTo>
                    <a:pt x="118" y="263"/>
                    <a:pt x="126" y="283"/>
                    <a:pt x="122" y="302"/>
                  </a:cubicBezTo>
                  <a:cubicBezTo>
                    <a:pt x="118" y="321"/>
                    <a:pt x="105" y="339"/>
                    <a:pt x="88" y="349"/>
                  </a:cubicBezTo>
                  <a:cubicBezTo>
                    <a:pt x="84" y="351"/>
                    <a:pt x="79" y="356"/>
                    <a:pt x="75" y="362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25" y="355"/>
                    <a:pt x="23" y="339"/>
                    <a:pt x="22" y="337"/>
                  </a:cubicBezTo>
                  <a:cubicBezTo>
                    <a:pt x="18" y="325"/>
                    <a:pt x="8" y="315"/>
                    <a:pt x="5" y="303"/>
                  </a:cubicBezTo>
                  <a:cubicBezTo>
                    <a:pt x="0" y="282"/>
                    <a:pt x="14" y="270"/>
                    <a:pt x="26" y="256"/>
                  </a:cubicBezTo>
                  <a:cubicBezTo>
                    <a:pt x="34" y="246"/>
                    <a:pt x="33" y="235"/>
                    <a:pt x="26" y="225"/>
                  </a:cubicBezTo>
                  <a:cubicBezTo>
                    <a:pt x="21" y="219"/>
                    <a:pt x="16" y="214"/>
                    <a:pt x="12" y="207"/>
                  </a:cubicBezTo>
                  <a:cubicBezTo>
                    <a:pt x="3" y="191"/>
                    <a:pt x="9" y="173"/>
                    <a:pt x="18" y="158"/>
                  </a:cubicBezTo>
                  <a:cubicBezTo>
                    <a:pt x="24" y="148"/>
                    <a:pt x="31" y="138"/>
                    <a:pt x="35" y="127"/>
                  </a:cubicBezTo>
                  <a:cubicBezTo>
                    <a:pt x="41" y="106"/>
                    <a:pt x="32" y="89"/>
                    <a:pt x="25" y="70"/>
                  </a:cubicBezTo>
                  <a:cubicBezTo>
                    <a:pt x="19" y="51"/>
                    <a:pt x="19" y="33"/>
                    <a:pt x="37" y="20"/>
                  </a:cubicBezTo>
                  <a:cubicBezTo>
                    <a:pt x="39" y="19"/>
                    <a:pt x="40" y="18"/>
                    <a:pt x="43" y="17"/>
                  </a:cubicBezTo>
                  <a:cubicBezTo>
                    <a:pt x="76" y="0"/>
                    <a:pt x="112" y="35"/>
                    <a:pt x="111" y="68"/>
                  </a:cubicBezTo>
                  <a:cubicBezTo>
                    <a:pt x="111" y="79"/>
                    <a:pt x="108" y="90"/>
                    <a:pt x="108" y="101"/>
                  </a:cubicBezTo>
                  <a:cubicBezTo>
                    <a:pt x="108" y="127"/>
                    <a:pt x="132" y="141"/>
                    <a:pt x="133" y="166"/>
                  </a:cubicBezTo>
                  <a:cubicBezTo>
                    <a:pt x="133" y="194"/>
                    <a:pt x="109" y="216"/>
                    <a:pt x="114" y="245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4" name="ïśļïdé"/>
            <p:cNvSpPr/>
            <p:nvPr/>
          </p:nvSpPr>
          <p:spPr bwMode="auto">
            <a:xfrm>
              <a:off x="3878263" y="4410076"/>
              <a:ext cx="161925" cy="969963"/>
            </a:xfrm>
            <a:custGeom>
              <a:avLst/>
              <a:gdLst>
                <a:gd name="T0" fmla="*/ 40 w 55"/>
                <a:gd name="T1" fmla="*/ 268 h 328"/>
                <a:gd name="T2" fmla="*/ 24 w 55"/>
                <a:gd name="T3" fmla="*/ 285 h 328"/>
                <a:gd name="T4" fmla="*/ 21 w 55"/>
                <a:gd name="T5" fmla="*/ 325 h 328"/>
                <a:gd name="T6" fmla="*/ 21 w 55"/>
                <a:gd name="T7" fmla="*/ 328 h 328"/>
                <a:gd name="T8" fmla="*/ 17 w 55"/>
                <a:gd name="T9" fmla="*/ 328 h 328"/>
                <a:gd name="T10" fmla="*/ 17 w 55"/>
                <a:gd name="T11" fmla="*/ 326 h 328"/>
                <a:gd name="T12" fmla="*/ 19 w 55"/>
                <a:gd name="T13" fmla="*/ 307 h 328"/>
                <a:gd name="T14" fmla="*/ 12 w 55"/>
                <a:gd name="T15" fmla="*/ 287 h 328"/>
                <a:gd name="T16" fmla="*/ 1 w 55"/>
                <a:gd name="T17" fmla="*/ 259 h 328"/>
                <a:gd name="T18" fmla="*/ 1 w 55"/>
                <a:gd name="T19" fmla="*/ 259 h 328"/>
                <a:gd name="T20" fmla="*/ 15 w 55"/>
                <a:gd name="T21" fmla="*/ 289 h 328"/>
                <a:gd name="T22" fmla="*/ 19 w 55"/>
                <a:gd name="T23" fmla="*/ 301 h 328"/>
                <a:gd name="T24" fmla="*/ 21 w 55"/>
                <a:gd name="T25" fmla="*/ 288 h 328"/>
                <a:gd name="T26" fmla="*/ 21 w 55"/>
                <a:gd name="T27" fmla="*/ 288 h 328"/>
                <a:gd name="T28" fmla="*/ 30 w 55"/>
                <a:gd name="T29" fmla="*/ 243 h 328"/>
                <a:gd name="T30" fmla="*/ 40 w 55"/>
                <a:gd name="T31" fmla="*/ 215 h 328"/>
                <a:gd name="T32" fmla="*/ 13 w 55"/>
                <a:gd name="T33" fmla="*/ 159 h 328"/>
                <a:gd name="T34" fmla="*/ 14 w 55"/>
                <a:gd name="T35" fmla="*/ 158 h 328"/>
                <a:gd name="T36" fmla="*/ 41 w 55"/>
                <a:gd name="T37" fmla="*/ 212 h 328"/>
                <a:gd name="T38" fmla="*/ 43 w 55"/>
                <a:gd name="T39" fmla="*/ 202 h 328"/>
                <a:gd name="T40" fmla="*/ 39 w 55"/>
                <a:gd name="T41" fmla="*/ 162 h 328"/>
                <a:gd name="T42" fmla="*/ 34 w 55"/>
                <a:gd name="T43" fmla="*/ 145 h 328"/>
                <a:gd name="T44" fmla="*/ 34 w 55"/>
                <a:gd name="T45" fmla="*/ 145 h 328"/>
                <a:gd name="T46" fmla="*/ 34 w 55"/>
                <a:gd name="T47" fmla="*/ 144 h 328"/>
                <a:gd name="T48" fmla="*/ 31 w 55"/>
                <a:gd name="T49" fmla="*/ 129 h 328"/>
                <a:gd name="T50" fmla="*/ 36 w 55"/>
                <a:gd name="T51" fmla="*/ 92 h 328"/>
                <a:gd name="T52" fmla="*/ 41 w 55"/>
                <a:gd name="T53" fmla="*/ 67 h 328"/>
                <a:gd name="T54" fmla="*/ 23 w 55"/>
                <a:gd name="T55" fmla="*/ 32 h 328"/>
                <a:gd name="T56" fmla="*/ 23 w 55"/>
                <a:gd name="T57" fmla="*/ 31 h 328"/>
                <a:gd name="T58" fmla="*/ 42 w 55"/>
                <a:gd name="T59" fmla="*/ 62 h 328"/>
                <a:gd name="T60" fmla="*/ 42 w 55"/>
                <a:gd name="T61" fmla="*/ 45 h 328"/>
                <a:gd name="T62" fmla="*/ 41 w 55"/>
                <a:gd name="T63" fmla="*/ 39 h 328"/>
                <a:gd name="T64" fmla="*/ 41 w 55"/>
                <a:gd name="T65" fmla="*/ 38 h 328"/>
                <a:gd name="T66" fmla="*/ 41 w 55"/>
                <a:gd name="T67" fmla="*/ 37 h 328"/>
                <a:gd name="T68" fmla="*/ 29 w 55"/>
                <a:gd name="T69" fmla="*/ 1 h 328"/>
                <a:gd name="T70" fmla="*/ 29 w 55"/>
                <a:gd name="T71" fmla="*/ 0 h 328"/>
                <a:gd name="T72" fmla="*/ 41 w 55"/>
                <a:gd name="T73" fmla="*/ 33 h 328"/>
                <a:gd name="T74" fmla="*/ 44 w 55"/>
                <a:gd name="T75" fmla="*/ 13 h 328"/>
                <a:gd name="T76" fmla="*/ 44 w 55"/>
                <a:gd name="T77" fmla="*/ 13 h 328"/>
                <a:gd name="T78" fmla="*/ 42 w 55"/>
                <a:gd name="T79" fmla="*/ 36 h 328"/>
                <a:gd name="T80" fmla="*/ 44 w 55"/>
                <a:gd name="T81" fmla="*/ 72 h 328"/>
                <a:gd name="T82" fmla="*/ 34 w 55"/>
                <a:gd name="T83" fmla="*/ 116 h 328"/>
                <a:gd name="T84" fmla="*/ 36 w 55"/>
                <a:gd name="T85" fmla="*/ 138 h 328"/>
                <a:gd name="T86" fmla="*/ 52 w 55"/>
                <a:gd name="T87" fmla="*/ 101 h 328"/>
                <a:gd name="T88" fmla="*/ 53 w 55"/>
                <a:gd name="T89" fmla="*/ 101 h 328"/>
                <a:gd name="T90" fmla="*/ 36 w 55"/>
                <a:gd name="T91" fmla="*/ 141 h 328"/>
                <a:gd name="T92" fmla="*/ 41 w 55"/>
                <a:gd name="T93" fmla="*/ 157 h 328"/>
                <a:gd name="T94" fmla="*/ 47 w 55"/>
                <a:gd name="T95" fmla="*/ 193 h 328"/>
                <a:gd name="T96" fmla="*/ 37 w 55"/>
                <a:gd name="T97" fmla="*/ 233 h 328"/>
                <a:gd name="T98" fmla="*/ 25 w 55"/>
                <a:gd name="T99" fmla="*/ 279 h 328"/>
                <a:gd name="T100" fmla="*/ 25 w 55"/>
                <a:gd name="T101" fmla="*/ 282 h 328"/>
                <a:gd name="T102" fmla="*/ 35 w 55"/>
                <a:gd name="T103" fmla="*/ 270 h 328"/>
                <a:gd name="T104" fmla="*/ 55 w 55"/>
                <a:gd name="T105" fmla="*/ 253 h 328"/>
                <a:gd name="T106" fmla="*/ 55 w 55"/>
                <a:gd name="T107" fmla="*/ 253 h 328"/>
                <a:gd name="T108" fmla="*/ 40 w 55"/>
                <a:gd name="T109" fmla="*/ 26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328">
                  <a:moveTo>
                    <a:pt x="40" y="268"/>
                  </a:moveTo>
                  <a:cubicBezTo>
                    <a:pt x="33" y="273"/>
                    <a:pt x="28" y="279"/>
                    <a:pt x="24" y="285"/>
                  </a:cubicBezTo>
                  <a:cubicBezTo>
                    <a:pt x="23" y="298"/>
                    <a:pt x="22" y="312"/>
                    <a:pt x="21" y="325"/>
                  </a:cubicBezTo>
                  <a:cubicBezTo>
                    <a:pt x="21" y="326"/>
                    <a:pt x="21" y="327"/>
                    <a:pt x="21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7" y="327"/>
                    <a:pt x="17" y="327"/>
                    <a:pt x="17" y="326"/>
                  </a:cubicBezTo>
                  <a:cubicBezTo>
                    <a:pt x="18" y="319"/>
                    <a:pt x="18" y="313"/>
                    <a:pt x="19" y="307"/>
                  </a:cubicBezTo>
                  <a:cubicBezTo>
                    <a:pt x="18" y="300"/>
                    <a:pt x="14" y="292"/>
                    <a:pt x="12" y="287"/>
                  </a:cubicBezTo>
                  <a:cubicBezTo>
                    <a:pt x="9" y="277"/>
                    <a:pt x="5" y="268"/>
                    <a:pt x="1" y="259"/>
                  </a:cubicBezTo>
                  <a:cubicBezTo>
                    <a:pt x="0" y="259"/>
                    <a:pt x="1" y="258"/>
                    <a:pt x="1" y="259"/>
                  </a:cubicBezTo>
                  <a:cubicBezTo>
                    <a:pt x="7" y="268"/>
                    <a:pt x="11" y="278"/>
                    <a:pt x="15" y="289"/>
                  </a:cubicBezTo>
                  <a:cubicBezTo>
                    <a:pt x="16" y="293"/>
                    <a:pt x="18" y="297"/>
                    <a:pt x="19" y="301"/>
                  </a:cubicBezTo>
                  <a:cubicBezTo>
                    <a:pt x="20" y="297"/>
                    <a:pt x="20" y="293"/>
                    <a:pt x="21" y="288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73"/>
                    <a:pt x="25" y="258"/>
                    <a:pt x="30" y="243"/>
                  </a:cubicBezTo>
                  <a:cubicBezTo>
                    <a:pt x="33" y="234"/>
                    <a:pt x="37" y="225"/>
                    <a:pt x="40" y="215"/>
                  </a:cubicBezTo>
                  <a:cubicBezTo>
                    <a:pt x="34" y="195"/>
                    <a:pt x="25" y="176"/>
                    <a:pt x="13" y="159"/>
                  </a:cubicBezTo>
                  <a:cubicBezTo>
                    <a:pt x="13" y="158"/>
                    <a:pt x="14" y="158"/>
                    <a:pt x="14" y="158"/>
                  </a:cubicBezTo>
                  <a:cubicBezTo>
                    <a:pt x="26" y="175"/>
                    <a:pt x="35" y="193"/>
                    <a:pt x="41" y="212"/>
                  </a:cubicBezTo>
                  <a:cubicBezTo>
                    <a:pt x="41" y="209"/>
                    <a:pt x="42" y="206"/>
                    <a:pt x="43" y="202"/>
                  </a:cubicBezTo>
                  <a:cubicBezTo>
                    <a:pt x="45" y="189"/>
                    <a:pt x="43" y="176"/>
                    <a:pt x="39" y="162"/>
                  </a:cubicBezTo>
                  <a:cubicBezTo>
                    <a:pt x="37" y="157"/>
                    <a:pt x="36" y="151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2" y="139"/>
                    <a:pt x="31" y="134"/>
                    <a:pt x="31" y="129"/>
                  </a:cubicBezTo>
                  <a:cubicBezTo>
                    <a:pt x="30" y="116"/>
                    <a:pt x="33" y="104"/>
                    <a:pt x="36" y="92"/>
                  </a:cubicBezTo>
                  <a:cubicBezTo>
                    <a:pt x="38" y="83"/>
                    <a:pt x="40" y="75"/>
                    <a:pt x="41" y="67"/>
                  </a:cubicBezTo>
                  <a:cubicBezTo>
                    <a:pt x="39" y="53"/>
                    <a:pt x="33" y="41"/>
                    <a:pt x="23" y="32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32" y="40"/>
                    <a:pt x="39" y="50"/>
                    <a:pt x="42" y="62"/>
                  </a:cubicBezTo>
                  <a:cubicBezTo>
                    <a:pt x="43" y="56"/>
                    <a:pt x="43" y="51"/>
                    <a:pt x="42" y="45"/>
                  </a:cubicBezTo>
                  <a:cubicBezTo>
                    <a:pt x="42" y="43"/>
                    <a:pt x="41" y="41"/>
                    <a:pt x="41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38" y="25"/>
                    <a:pt x="33" y="12"/>
                    <a:pt x="29" y="1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4" y="11"/>
                    <a:pt x="39" y="22"/>
                    <a:pt x="41" y="33"/>
                  </a:cubicBezTo>
                  <a:cubicBezTo>
                    <a:pt x="43" y="26"/>
                    <a:pt x="44" y="20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20"/>
                    <a:pt x="44" y="28"/>
                    <a:pt x="42" y="36"/>
                  </a:cubicBezTo>
                  <a:cubicBezTo>
                    <a:pt x="45" y="47"/>
                    <a:pt x="46" y="59"/>
                    <a:pt x="44" y="72"/>
                  </a:cubicBezTo>
                  <a:cubicBezTo>
                    <a:pt x="41" y="86"/>
                    <a:pt x="35" y="101"/>
                    <a:pt x="34" y="116"/>
                  </a:cubicBezTo>
                  <a:cubicBezTo>
                    <a:pt x="33" y="123"/>
                    <a:pt x="34" y="131"/>
                    <a:pt x="36" y="138"/>
                  </a:cubicBezTo>
                  <a:cubicBezTo>
                    <a:pt x="40" y="125"/>
                    <a:pt x="45" y="113"/>
                    <a:pt x="52" y="101"/>
                  </a:cubicBezTo>
                  <a:cubicBezTo>
                    <a:pt x="52" y="100"/>
                    <a:pt x="53" y="101"/>
                    <a:pt x="53" y="101"/>
                  </a:cubicBezTo>
                  <a:cubicBezTo>
                    <a:pt x="46" y="114"/>
                    <a:pt x="40" y="127"/>
                    <a:pt x="36" y="141"/>
                  </a:cubicBezTo>
                  <a:cubicBezTo>
                    <a:pt x="37" y="147"/>
                    <a:pt x="39" y="152"/>
                    <a:pt x="41" y="157"/>
                  </a:cubicBezTo>
                  <a:cubicBezTo>
                    <a:pt x="45" y="169"/>
                    <a:pt x="48" y="181"/>
                    <a:pt x="47" y="193"/>
                  </a:cubicBezTo>
                  <a:cubicBezTo>
                    <a:pt x="46" y="207"/>
                    <a:pt x="42" y="220"/>
                    <a:pt x="37" y="233"/>
                  </a:cubicBezTo>
                  <a:cubicBezTo>
                    <a:pt x="32" y="248"/>
                    <a:pt x="27" y="263"/>
                    <a:pt x="25" y="279"/>
                  </a:cubicBezTo>
                  <a:cubicBezTo>
                    <a:pt x="25" y="280"/>
                    <a:pt x="25" y="281"/>
                    <a:pt x="25" y="282"/>
                  </a:cubicBezTo>
                  <a:cubicBezTo>
                    <a:pt x="28" y="278"/>
                    <a:pt x="31" y="274"/>
                    <a:pt x="35" y="270"/>
                  </a:cubicBezTo>
                  <a:cubicBezTo>
                    <a:pt x="42" y="264"/>
                    <a:pt x="51" y="261"/>
                    <a:pt x="55" y="253"/>
                  </a:cubicBezTo>
                  <a:cubicBezTo>
                    <a:pt x="55" y="252"/>
                    <a:pt x="55" y="253"/>
                    <a:pt x="55" y="253"/>
                  </a:cubicBezTo>
                  <a:cubicBezTo>
                    <a:pt x="52" y="260"/>
                    <a:pt x="45" y="263"/>
                    <a:pt x="40" y="268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5" name="î$ľiḑe"/>
            <p:cNvSpPr/>
            <p:nvPr/>
          </p:nvSpPr>
          <p:spPr bwMode="auto">
            <a:xfrm>
              <a:off x="7572375" y="4516438"/>
              <a:ext cx="401638" cy="863600"/>
            </a:xfrm>
            <a:custGeom>
              <a:avLst/>
              <a:gdLst>
                <a:gd name="T0" fmla="*/ 29 w 136"/>
                <a:gd name="T1" fmla="*/ 292 h 292"/>
                <a:gd name="T2" fmla="*/ 65 w 136"/>
                <a:gd name="T3" fmla="*/ 292 h 292"/>
                <a:gd name="T4" fmla="*/ 72 w 136"/>
                <a:gd name="T5" fmla="*/ 273 h 292"/>
                <a:gd name="T6" fmla="*/ 92 w 136"/>
                <a:gd name="T7" fmla="*/ 250 h 292"/>
                <a:gd name="T8" fmla="*/ 85 w 136"/>
                <a:gd name="T9" fmla="*/ 209 h 292"/>
                <a:gd name="T10" fmla="*/ 92 w 136"/>
                <a:gd name="T11" fmla="*/ 185 h 292"/>
                <a:gd name="T12" fmla="*/ 106 w 136"/>
                <a:gd name="T13" fmla="*/ 174 h 292"/>
                <a:gd name="T14" fmla="*/ 111 w 136"/>
                <a:gd name="T15" fmla="*/ 134 h 292"/>
                <a:gd name="T16" fmla="*/ 105 w 136"/>
                <a:gd name="T17" fmla="*/ 106 h 292"/>
                <a:gd name="T18" fmla="*/ 124 w 136"/>
                <a:gd name="T19" fmla="*/ 64 h 292"/>
                <a:gd name="T20" fmla="*/ 125 w 136"/>
                <a:gd name="T21" fmla="*/ 23 h 292"/>
                <a:gd name="T22" fmla="*/ 121 w 136"/>
                <a:gd name="T23" fmla="*/ 19 h 292"/>
                <a:gd name="T24" fmla="*/ 57 w 136"/>
                <a:gd name="T25" fmla="*/ 45 h 292"/>
                <a:gd name="T26" fmla="*/ 53 w 136"/>
                <a:gd name="T27" fmla="*/ 72 h 292"/>
                <a:gd name="T28" fmla="*/ 20 w 136"/>
                <a:gd name="T29" fmla="*/ 118 h 292"/>
                <a:gd name="T30" fmla="*/ 19 w 136"/>
                <a:gd name="T31" fmla="*/ 182 h 292"/>
                <a:gd name="T32" fmla="*/ 1 w 136"/>
                <a:gd name="T33" fmla="*/ 226 h 292"/>
                <a:gd name="T34" fmla="*/ 18 w 136"/>
                <a:gd name="T35" fmla="*/ 269 h 292"/>
                <a:gd name="T36" fmla="*/ 29 w 136"/>
                <a:gd name="T37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292">
                  <a:moveTo>
                    <a:pt x="29" y="292"/>
                  </a:moveTo>
                  <a:cubicBezTo>
                    <a:pt x="65" y="292"/>
                    <a:pt x="65" y="292"/>
                    <a:pt x="65" y="292"/>
                  </a:cubicBezTo>
                  <a:cubicBezTo>
                    <a:pt x="66" y="286"/>
                    <a:pt x="71" y="274"/>
                    <a:pt x="72" y="273"/>
                  </a:cubicBezTo>
                  <a:cubicBezTo>
                    <a:pt x="78" y="265"/>
                    <a:pt x="87" y="259"/>
                    <a:pt x="92" y="250"/>
                  </a:cubicBezTo>
                  <a:cubicBezTo>
                    <a:pt x="100" y="234"/>
                    <a:pt x="92" y="223"/>
                    <a:pt x="85" y="209"/>
                  </a:cubicBezTo>
                  <a:cubicBezTo>
                    <a:pt x="81" y="200"/>
                    <a:pt x="84" y="192"/>
                    <a:pt x="92" y="185"/>
                  </a:cubicBezTo>
                  <a:cubicBezTo>
                    <a:pt x="96" y="181"/>
                    <a:pt x="102" y="178"/>
                    <a:pt x="106" y="174"/>
                  </a:cubicBezTo>
                  <a:cubicBezTo>
                    <a:pt x="116" y="163"/>
                    <a:pt x="115" y="148"/>
                    <a:pt x="111" y="134"/>
                  </a:cubicBezTo>
                  <a:cubicBezTo>
                    <a:pt x="109" y="125"/>
                    <a:pt x="105" y="116"/>
                    <a:pt x="105" y="106"/>
                  </a:cubicBezTo>
                  <a:cubicBezTo>
                    <a:pt x="104" y="89"/>
                    <a:pt x="115" y="78"/>
                    <a:pt x="124" y="64"/>
                  </a:cubicBezTo>
                  <a:cubicBezTo>
                    <a:pt x="132" y="51"/>
                    <a:pt x="136" y="37"/>
                    <a:pt x="125" y="23"/>
                  </a:cubicBezTo>
                  <a:cubicBezTo>
                    <a:pt x="124" y="22"/>
                    <a:pt x="122" y="20"/>
                    <a:pt x="121" y="19"/>
                  </a:cubicBezTo>
                  <a:cubicBezTo>
                    <a:pt x="99" y="0"/>
                    <a:pt x="64" y="19"/>
                    <a:pt x="57" y="45"/>
                  </a:cubicBezTo>
                  <a:cubicBezTo>
                    <a:pt x="55" y="54"/>
                    <a:pt x="55" y="63"/>
                    <a:pt x="53" y="72"/>
                  </a:cubicBezTo>
                  <a:cubicBezTo>
                    <a:pt x="48" y="92"/>
                    <a:pt x="26" y="98"/>
                    <a:pt x="20" y="118"/>
                  </a:cubicBezTo>
                  <a:cubicBezTo>
                    <a:pt x="14" y="139"/>
                    <a:pt x="29" y="161"/>
                    <a:pt x="19" y="182"/>
                  </a:cubicBezTo>
                  <a:cubicBezTo>
                    <a:pt x="12" y="196"/>
                    <a:pt x="2" y="210"/>
                    <a:pt x="1" y="226"/>
                  </a:cubicBezTo>
                  <a:cubicBezTo>
                    <a:pt x="0" y="241"/>
                    <a:pt x="7" y="257"/>
                    <a:pt x="18" y="269"/>
                  </a:cubicBezTo>
                  <a:cubicBezTo>
                    <a:pt x="22" y="273"/>
                    <a:pt x="28" y="284"/>
                    <a:pt x="29" y="29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6" name="ï$ḷíďe"/>
            <p:cNvSpPr/>
            <p:nvPr/>
          </p:nvSpPr>
          <p:spPr bwMode="auto">
            <a:xfrm>
              <a:off x="7661275" y="4598988"/>
              <a:ext cx="215900" cy="781050"/>
            </a:xfrm>
            <a:custGeom>
              <a:avLst/>
              <a:gdLst>
                <a:gd name="T0" fmla="*/ 18 w 73"/>
                <a:gd name="T1" fmla="*/ 224 h 264"/>
                <a:gd name="T2" fmla="*/ 12 w 73"/>
                <a:gd name="T3" fmla="*/ 255 h 264"/>
                <a:gd name="T4" fmla="*/ 11 w 73"/>
                <a:gd name="T5" fmla="*/ 264 h 264"/>
                <a:gd name="T6" fmla="*/ 14 w 73"/>
                <a:gd name="T7" fmla="*/ 264 h 264"/>
                <a:gd name="T8" fmla="*/ 15 w 73"/>
                <a:gd name="T9" fmla="*/ 257 h 264"/>
                <a:gd name="T10" fmla="*/ 18 w 73"/>
                <a:gd name="T11" fmla="*/ 242 h 264"/>
                <a:gd name="T12" fmla="*/ 27 w 73"/>
                <a:gd name="T13" fmla="*/ 228 h 264"/>
                <a:gd name="T14" fmla="*/ 42 w 73"/>
                <a:gd name="T15" fmla="*/ 208 h 264"/>
                <a:gd name="T16" fmla="*/ 41 w 73"/>
                <a:gd name="T17" fmla="*/ 208 h 264"/>
                <a:gd name="T18" fmla="*/ 25 w 73"/>
                <a:gd name="T19" fmla="*/ 229 h 264"/>
                <a:gd name="T20" fmla="*/ 19 w 73"/>
                <a:gd name="T21" fmla="*/ 237 h 264"/>
                <a:gd name="T22" fmla="*/ 20 w 73"/>
                <a:gd name="T23" fmla="*/ 227 h 264"/>
                <a:gd name="T24" fmla="*/ 20 w 73"/>
                <a:gd name="T25" fmla="*/ 227 h 264"/>
                <a:gd name="T26" fmla="*/ 22 w 73"/>
                <a:gd name="T27" fmla="*/ 190 h 264"/>
                <a:gd name="T28" fmla="*/ 20 w 73"/>
                <a:gd name="T29" fmla="*/ 166 h 264"/>
                <a:gd name="T30" fmla="*/ 52 w 73"/>
                <a:gd name="T31" fmla="*/ 128 h 264"/>
                <a:gd name="T32" fmla="*/ 52 w 73"/>
                <a:gd name="T33" fmla="*/ 127 h 264"/>
                <a:gd name="T34" fmla="*/ 20 w 73"/>
                <a:gd name="T35" fmla="*/ 164 h 264"/>
                <a:gd name="T36" fmla="*/ 20 w 73"/>
                <a:gd name="T37" fmla="*/ 156 h 264"/>
                <a:gd name="T38" fmla="*/ 31 w 73"/>
                <a:gd name="T39" fmla="*/ 125 h 264"/>
                <a:gd name="T40" fmla="*/ 39 w 73"/>
                <a:gd name="T41" fmla="*/ 113 h 264"/>
                <a:gd name="T42" fmla="*/ 39 w 73"/>
                <a:gd name="T43" fmla="*/ 112 h 264"/>
                <a:gd name="T44" fmla="*/ 39 w 73"/>
                <a:gd name="T45" fmla="*/ 112 h 264"/>
                <a:gd name="T46" fmla="*/ 45 w 73"/>
                <a:gd name="T47" fmla="*/ 101 h 264"/>
                <a:gd name="T48" fmla="*/ 48 w 73"/>
                <a:gd name="T49" fmla="*/ 71 h 264"/>
                <a:gd name="T50" fmla="*/ 49 w 73"/>
                <a:gd name="T51" fmla="*/ 50 h 264"/>
                <a:gd name="T52" fmla="*/ 71 w 73"/>
                <a:gd name="T53" fmla="*/ 27 h 264"/>
                <a:gd name="T54" fmla="*/ 70 w 73"/>
                <a:gd name="T55" fmla="*/ 26 h 264"/>
                <a:gd name="T56" fmla="*/ 50 w 73"/>
                <a:gd name="T57" fmla="*/ 46 h 264"/>
                <a:gd name="T58" fmla="*/ 53 w 73"/>
                <a:gd name="T59" fmla="*/ 33 h 264"/>
                <a:gd name="T60" fmla="*/ 55 w 73"/>
                <a:gd name="T61" fmla="*/ 28 h 264"/>
                <a:gd name="T62" fmla="*/ 56 w 73"/>
                <a:gd name="T63" fmla="*/ 28 h 264"/>
                <a:gd name="T64" fmla="*/ 56 w 73"/>
                <a:gd name="T65" fmla="*/ 28 h 264"/>
                <a:gd name="T66" fmla="*/ 73 w 73"/>
                <a:gd name="T67" fmla="*/ 1 h 264"/>
                <a:gd name="T68" fmla="*/ 72 w 73"/>
                <a:gd name="T69" fmla="*/ 1 h 264"/>
                <a:gd name="T70" fmla="*/ 56 w 73"/>
                <a:gd name="T71" fmla="*/ 24 h 264"/>
                <a:gd name="T72" fmla="*/ 58 w 73"/>
                <a:gd name="T73" fmla="*/ 8 h 264"/>
                <a:gd name="T74" fmla="*/ 58 w 73"/>
                <a:gd name="T75" fmla="*/ 8 h 264"/>
                <a:gd name="T76" fmla="*/ 55 w 73"/>
                <a:gd name="T77" fmla="*/ 26 h 264"/>
                <a:gd name="T78" fmla="*/ 46 w 73"/>
                <a:gd name="T79" fmla="*/ 54 h 264"/>
                <a:gd name="T80" fmla="*/ 45 w 73"/>
                <a:gd name="T81" fmla="*/ 90 h 264"/>
                <a:gd name="T82" fmla="*/ 39 w 73"/>
                <a:gd name="T83" fmla="*/ 107 h 264"/>
                <a:gd name="T84" fmla="*/ 34 w 73"/>
                <a:gd name="T85" fmla="*/ 75 h 264"/>
                <a:gd name="T86" fmla="*/ 33 w 73"/>
                <a:gd name="T87" fmla="*/ 75 h 264"/>
                <a:gd name="T88" fmla="*/ 38 w 73"/>
                <a:gd name="T89" fmla="*/ 109 h 264"/>
                <a:gd name="T90" fmla="*/ 31 w 73"/>
                <a:gd name="T91" fmla="*/ 121 h 264"/>
                <a:gd name="T92" fmla="*/ 19 w 73"/>
                <a:gd name="T93" fmla="*/ 148 h 264"/>
                <a:gd name="T94" fmla="*/ 18 w 73"/>
                <a:gd name="T95" fmla="*/ 181 h 264"/>
                <a:gd name="T96" fmla="*/ 19 w 73"/>
                <a:gd name="T97" fmla="*/ 219 h 264"/>
                <a:gd name="T98" fmla="*/ 18 w 73"/>
                <a:gd name="T99" fmla="*/ 221 h 264"/>
                <a:gd name="T100" fmla="*/ 13 w 73"/>
                <a:gd name="T101" fmla="*/ 210 h 264"/>
                <a:gd name="T102" fmla="*/ 1 w 73"/>
                <a:gd name="T103" fmla="*/ 192 h 264"/>
                <a:gd name="T104" fmla="*/ 0 w 73"/>
                <a:gd name="T105" fmla="*/ 193 h 264"/>
                <a:gd name="T106" fmla="*/ 10 w 73"/>
                <a:gd name="T107" fmla="*/ 207 h 264"/>
                <a:gd name="T108" fmla="*/ 18 w 73"/>
                <a:gd name="T109" fmla="*/ 2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" h="264">
                  <a:moveTo>
                    <a:pt x="18" y="224"/>
                  </a:moveTo>
                  <a:cubicBezTo>
                    <a:pt x="16" y="235"/>
                    <a:pt x="14" y="245"/>
                    <a:pt x="12" y="255"/>
                  </a:cubicBezTo>
                  <a:cubicBezTo>
                    <a:pt x="12" y="258"/>
                    <a:pt x="11" y="261"/>
                    <a:pt x="11" y="264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5" y="262"/>
                    <a:pt x="15" y="259"/>
                    <a:pt x="15" y="257"/>
                  </a:cubicBezTo>
                  <a:cubicBezTo>
                    <a:pt x="16" y="252"/>
                    <a:pt x="17" y="247"/>
                    <a:pt x="18" y="242"/>
                  </a:cubicBezTo>
                  <a:cubicBezTo>
                    <a:pt x="20" y="237"/>
                    <a:pt x="24" y="231"/>
                    <a:pt x="27" y="228"/>
                  </a:cubicBezTo>
                  <a:cubicBezTo>
                    <a:pt x="31" y="221"/>
                    <a:pt x="36" y="215"/>
                    <a:pt x="42" y="208"/>
                  </a:cubicBezTo>
                  <a:cubicBezTo>
                    <a:pt x="42" y="208"/>
                    <a:pt x="41" y="208"/>
                    <a:pt x="41" y="208"/>
                  </a:cubicBezTo>
                  <a:cubicBezTo>
                    <a:pt x="35" y="215"/>
                    <a:pt x="30" y="221"/>
                    <a:pt x="25" y="229"/>
                  </a:cubicBezTo>
                  <a:cubicBezTo>
                    <a:pt x="23" y="231"/>
                    <a:pt x="21" y="234"/>
                    <a:pt x="19" y="237"/>
                  </a:cubicBezTo>
                  <a:cubicBezTo>
                    <a:pt x="19" y="234"/>
                    <a:pt x="20" y="231"/>
                    <a:pt x="20" y="227"/>
                  </a:cubicBezTo>
                  <a:cubicBezTo>
                    <a:pt x="20" y="227"/>
                    <a:pt x="20" y="227"/>
                    <a:pt x="20" y="227"/>
                  </a:cubicBezTo>
                  <a:cubicBezTo>
                    <a:pt x="22" y="215"/>
                    <a:pt x="23" y="202"/>
                    <a:pt x="22" y="190"/>
                  </a:cubicBezTo>
                  <a:cubicBezTo>
                    <a:pt x="21" y="182"/>
                    <a:pt x="20" y="174"/>
                    <a:pt x="20" y="166"/>
                  </a:cubicBezTo>
                  <a:cubicBezTo>
                    <a:pt x="29" y="152"/>
                    <a:pt x="40" y="139"/>
                    <a:pt x="52" y="128"/>
                  </a:cubicBezTo>
                  <a:cubicBezTo>
                    <a:pt x="53" y="127"/>
                    <a:pt x="52" y="127"/>
                    <a:pt x="52" y="127"/>
                  </a:cubicBezTo>
                  <a:cubicBezTo>
                    <a:pt x="39" y="138"/>
                    <a:pt x="29" y="150"/>
                    <a:pt x="20" y="164"/>
                  </a:cubicBezTo>
                  <a:cubicBezTo>
                    <a:pt x="20" y="161"/>
                    <a:pt x="20" y="158"/>
                    <a:pt x="20" y="156"/>
                  </a:cubicBezTo>
                  <a:cubicBezTo>
                    <a:pt x="21" y="145"/>
                    <a:pt x="26" y="135"/>
                    <a:pt x="31" y="125"/>
                  </a:cubicBezTo>
                  <a:cubicBezTo>
                    <a:pt x="34" y="121"/>
                    <a:pt x="37" y="117"/>
                    <a:pt x="39" y="113"/>
                  </a:cubicBezTo>
                  <a:cubicBezTo>
                    <a:pt x="39" y="113"/>
                    <a:pt x="39" y="113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09"/>
                    <a:pt x="43" y="105"/>
                    <a:pt x="45" y="101"/>
                  </a:cubicBezTo>
                  <a:cubicBezTo>
                    <a:pt x="48" y="91"/>
                    <a:pt x="48" y="81"/>
                    <a:pt x="48" y="71"/>
                  </a:cubicBezTo>
                  <a:cubicBezTo>
                    <a:pt x="48" y="64"/>
                    <a:pt x="48" y="57"/>
                    <a:pt x="49" y="50"/>
                  </a:cubicBezTo>
                  <a:cubicBezTo>
                    <a:pt x="54" y="40"/>
                    <a:pt x="61" y="32"/>
                    <a:pt x="71" y="27"/>
                  </a:cubicBezTo>
                  <a:cubicBezTo>
                    <a:pt x="71" y="27"/>
                    <a:pt x="71" y="26"/>
                    <a:pt x="70" y="26"/>
                  </a:cubicBezTo>
                  <a:cubicBezTo>
                    <a:pt x="62" y="31"/>
                    <a:pt x="54" y="38"/>
                    <a:pt x="50" y="46"/>
                  </a:cubicBezTo>
                  <a:cubicBezTo>
                    <a:pt x="50" y="42"/>
                    <a:pt x="51" y="37"/>
                    <a:pt x="53" y="33"/>
                  </a:cubicBezTo>
                  <a:cubicBezTo>
                    <a:pt x="54" y="31"/>
                    <a:pt x="54" y="30"/>
                    <a:pt x="55" y="28"/>
                  </a:cubicBezTo>
                  <a:cubicBezTo>
                    <a:pt x="55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0" y="18"/>
                    <a:pt x="66" y="10"/>
                    <a:pt x="73" y="1"/>
                  </a:cubicBezTo>
                  <a:cubicBezTo>
                    <a:pt x="73" y="1"/>
                    <a:pt x="72" y="0"/>
                    <a:pt x="72" y="1"/>
                  </a:cubicBezTo>
                  <a:cubicBezTo>
                    <a:pt x="66" y="8"/>
                    <a:pt x="60" y="16"/>
                    <a:pt x="56" y="24"/>
                  </a:cubicBezTo>
                  <a:cubicBezTo>
                    <a:pt x="56" y="18"/>
                    <a:pt x="57" y="13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6" y="14"/>
                    <a:pt x="55" y="20"/>
                    <a:pt x="55" y="26"/>
                  </a:cubicBezTo>
                  <a:cubicBezTo>
                    <a:pt x="50" y="34"/>
                    <a:pt x="47" y="43"/>
                    <a:pt x="46" y="54"/>
                  </a:cubicBezTo>
                  <a:cubicBezTo>
                    <a:pt x="46" y="66"/>
                    <a:pt x="47" y="78"/>
                    <a:pt x="45" y="90"/>
                  </a:cubicBezTo>
                  <a:cubicBezTo>
                    <a:pt x="44" y="96"/>
                    <a:pt x="42" y="102"/>
                    <a:pt x="39" y="107"/>
                  </a:cubicBezTo>
                  <a:cubicBezTo>
                    <a:pt x="39" y="96"/>
                    <a:pt x="37" y="85"/>
                    <a:pt x="34" y="75"/>
                  </a:cubicBezTo>
                  <a:cubicBezTo>
                    <a:pt x="34" y="74"/>
                    <a:pt x="33" y="74"/>
                    <a:pt x="33" y="75"/>
                  </a:cubicBezTo>
                  <a:cubicBezTo>
                    <a:pt x="36" y="86"/>
                    <a:pt x="38" y="98"/>
                    <a:pt x="38" y="109"/>
                  </a:cubicBezTo>
                  <a:cubicBezTo>
                    <a:pt x="36" y="113"/>
                    <a:pt x="34" y="117"/>
                    <a:pt x="31" y="121"/>
                  </a:cubicBezTo>
                  <a:cubicBezTo>
                    <a:pt x="26" y="129"/>
                    <a:pt x="21" y="138"/>
                    <a:pt x="19" y="148"/>
                  </a:cubicBezTo>
                  <a:cubicBezTo>
                    <a:pt x="17" y="159"/>
                    <a:pt x="18" y="170"/>
                    <a:pt x="18" y="181"/>
                  </a:cubicBezTo>
                  <a:cubicBezTo>
                    <a:pt x="20" y="194"/>
                    <a:pt x="20" y="206"/>
                    <a:pt x="19" y="219"/>
                  </a:cubicBezTo>
                  <a:cubicBezTo>
                    <a:pt x="19" y="220"/>
                    <a:pt x="18" y="220"/>
                    <a:pt x="18" y="221"/>
                  </a:cubicBezTo>
                  <a:cubicBezTo>
                    <a:pt x="17" y="217"/>
                    <a:pt x="15" y="214"/>
                    <a:pt x="13" y="210"/>
                  </a:cubicBezTo>
                  <a:cubicBezTo>
                    <a:pt x="9" y="204"/>
                    <a:pt x="3" y="200"/>
                    <a:pt x="1" y="192"/>
                  </a:cubicBezTo>
                  <a:cubicBezTo>
                    <a:pt x="1" y="192"/>
                    <a:pt x="0" y="192"/>
                    <a:pt x="0" y="193"/>
                  </a:cubicBezTo>
                  <a:cubicBezTo>
                    <a:pt x="2" y="199"/>
                    <a:pt x="6" y="203"/>
                    <a:pt x="10" y="207"/>
                  </a:cubicBezTo>
                  <a:cubicBezTo>
                    <a:pt x="13" y="212"/>
                    <a:pt x="16" y="218"/>
                    <a:pt x="18" y="224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7" name="iṣlíḑè"/>
            <p:cNvSpPr/>
            <p:nvPr/>
          </p:nvSpPr>
          <p:spPr bwMode="auto">
            <a:xfrm>
              <a:off x="7470775" y="4725988"/>
              <a:ext cx="239713" cy="654050"/>
            </a:xfrm>
            <a:custGeom>
              <a:avLst/>
              <a:gdLst>
                <a:gd name="T0" fmla="*/ 12 w 81"/>
                <a:gd name="T1" fmla="*/ 149 h 221"/>
                <a:gd name="T2" fmla="*/ 7 w 81"/>
                <a:gd name="T3" fmla="*/ 184 h 221"/>
                <a:gd name="T4" fmla="*/ 27 w 81"/>
                <a:gd name="T5" fmla="*/ 213 h 221"/>
                <a:gd name="T6" fmla="*/ 36 w 81"/>
                <a:gd name="T7" fmla="*/ 221 h 221"/>
                <a:gd name="T8" fmla="*/ 66 w 81"/>
                <a:gd name="T9" fmla="*/ 221 h 221"/>
                <a:gd name="T10" fmla="*/ 68 w 81"/>
                <a:gd name="T11" fmla="*/ 206 h 221"/>
                <a:gd name="T12" fmla="*/ 78 w 81"/>
                <a:gd name="T13" fmla="*/ 185 h 221"/>
                <a:gd name="T14" fmla="*/ 66 w 81"/>
                <a:gd name="T15" fmla="*/ 156 h 221"/>
                <a:gd name="T16" fmla="*/ 66 w 81"/>
                <a:gd name="T17" fmla="*/ 137 h 221"/>
                <a:gd name="T18" fmla="*/ 74 w 81"/>
                <a:gd name="T19" fmla="*/ 126 h 221"/>
                <a:gd name="T20" fmla="*/ 70 w 81"/>
                <a:gd name="T21" fmla="*/ 96 h 221"/>
                <a:gd name="T22" fmla="*/ 60 w 81"/>
                <a:gd name="T23" fmla="*/ 77 h 221"/>
                <a:gd name="T24" fmla="*/ 66 w 81"/>
                <a:gd name="T25" fmla="*/ 42 h 221"/>
                <a:gd name="T26" fmla="*/ 59 w 81"/>
                <a:gd name="T27" fmla="*/ 12 h 221"/>
                <a:gd name="T28" fmla="*/ 56 w 81"/>
                <a:gd name="T29" fmla="*/ 10 h 221"/>
                <a:gd name="T30" fmla="*/ 14 w 81"/>
                <a:gd name="T31" fmla="*/ 41 h 221"/>
                <a:gd name="T32" fmla="*/ 15 w 81"/>
                <a:gd name="T33" fmla="*/ 61 h 221"/>
                <a:gd name="T34" fmla="*/ 0 w 81"/>
                <a:gd name="T35" fmla="*/ 101 h 221"/>
                <a:gd name="T36" fmla="*/ 12 w 81"/>
                <a:gd name="T37" fmla="*/ 1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1">
                  <a:moveTo>
                    <a:pt x="12" y="149"/>
                  </a:moveTo>
                  <a:cubicBezTo>
                    <a:pt x="9" y="161"/>
                    <a:pt x="5" y="173"/>
                    <a:pt x="7" y="184"/>
                  </a:cubicBezTo>
                  <a:cubicBezTo>
                    <a:pt x="9" y="196"/>
                    <a:pt x="17" y="207"/>
                    <a:pt x="27" y="213"/>
                  </a:cubicBezTo>
                  <a:cubicBezTo>
                    <a:pt x="30" y="214"/>
                    <a:pt x="33" y="218"/>
                    <a:pt x="36" y="221"/>
                  </a:cubicBezTo>
                  <a:cubicBezTo>
                    <a:pt x="66" y="221"/>
                    <a:pt x="66" y="221"/>
                    <a:pt x="66" y="221"/>
                  </a:cubicBezTo>
                  <a:cubicBezTo>
                    <a:pt x="66" y="217"/>
                    <a:pt x="68" y="207"/>
                    <a:pt x="68" y="206"/>
                  </a:cubicBezTo>
                  <a:cubicBezTo>
                    <a:pt x="71" y="198"/>
                    <a:pt x="76" y="192"/>
                    <a:pt x="78" y="185"/>
                  </a:cubicBezTo>
                  <a:cubicBezTo>
                    <a:pt x="81" y="172"/>
                    <a:pt x="73" y="165"/>
                    <a:pt x="66" y="156"/>
                  </a:cubicBezTo>
                  <a:cubicBezTo>
                    <a:pt x="61" y="150"/>
                    <a:pt x="62" y="144"/>
                    <a:pt x="66" y="137"/>
                  </a:cubicBezTo>
                  <a:cubicBezTo>
                    <a:pt x="68" y="134"/>
                    <a:pt x="72" y="130"/>
                    <a:pt x="74" y="126"/>
                  </a:cubicBezTo>
                  <a:cubicBezTo>
                    <a:pt x="79" y="116"/>
                    <a:pt x="76" y="106"/>
                    <a:pt x="70" y="96"/>
                  </a:cubicBezTo>
                  <a:cubicBezTo>
                    <a:pt x="67" y="90"/>
                    <a:pt x="62" y="84"/>
                    <a:pt x="60" y="77"/>
                  </a:cubicBezTo>
                  <a:cubicBezTo>
                    <a:pt x="56" y="65"/>
                    <a:pt x="62" y="54"/>
                    <a:pt x="66" y="42"/>
                  </a:cubicBezTo>
                  <a:cubicBezTo>
                    <a:pt x="70" y="31"/>
                    <a:pt x="70" y="20"/>
                    <a:pt x="59" y="12"/>
                  </a:cubicBezTo>
                  <a:cubicBezTo>
                    <a:pt x="58" y="11"/>
                    <a:pt x="57" y="10"/>
                    <a:pt x="56" y="10"/>
                  </a:cubicBezTo>
                  <a:cubicBezTo>
                    <a:pt x="35" y="0"/>
                    <a:pt x="13" y="21"/>
                    <a:pt x="14" y="41"/>
                  </a:cubicBezTo>
                  <a:cubicBezTo>
                    <a:pt x="14" y="48"/>
                    <a:pt x="15" y="55"/>
                    <a:pt x="15" y="61"/>
                  </a:cubicBezTo>
                  <a:cubicBezTo>
                    <a:pt x="16" y="77"/>
                    <a:pt x="1" y="86"/>
                    <a:pt x="0" y="101"/>
                  </a:cubicBezTo>
                  <a:cubicBezTo>
                    <a:pt x="0" y="118"/>
                    <a:pt x="15" y="132"/>
                    <a:pt x="12" y="14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îṣļiḑè"/>
            <p:cNvSpPr/>
            <p:nvPr/>
          </p:nvSpPr>
          <p:spPr bwMode="auto">
            <a:xfrm>
              <a:off x="7551738" y="4784726"/>
              <a:ext cx="100013" cy="595313"/>
            </a:xfrm>
            <a:custGeom>
              <a:avLst/>
              <a:gdLst>
                <a:gd name="T0" fmla="*/ 10 w 34"/>
                <a:gd name="T1" fmla="*/ 164 h 201"/>
                <a:gd name="T2" fmla="*/ 19 w 34"/>
                <a:gd name="T3" fmla="*/ 175 h 201"/>
                <a:gd name="T4" fmla="*/ 21 w 34"/>
                <a:gd name="T5" fmla="*/ 199 h 201"/>
                <a:gd name="T6" fmla="*/ 22 w 34"/>
                <a:gd name="T7" fmla="*/ 201 h 201"/>
                <a:gd name="T8" fmla="*/ 24 w 34"/>
                <a:gd name="T9" fmla="*/ 201 h 201"/>
                <a:gd name="T10" fmla="*/ 24 w 34"/>
                <a:gd name="T11" fmla="*/ 200 h 201"/>
                <a:gd name="T12" fmla="*/ 23 w 34"/>
                <a:gd name="T13" fmla="*/ 188 h 201"/>
                <a:gd name="T14" fmla="*/ 27 w 34"/>
                <a:gd name="T15" fmla="*/ 176 h 201"/>
                <a:gd name="T16" fmla="*/ 34 w 34"/>
                <a:gd name="T17" fmla="*/ 159 h 201"/>
                <a:gd name="T18" fmla="*/ 33 w 34"/>
                <a:gd name="T19" fmla="*/ 159 h 201"/>
                <a:gd name="T20" fmla="*/ 25 w 34"/>
                <a:gd name="T21" fmla="*/ 177 h 201"/>
                <a:gd name="T22" fmla="*/ 23 w 34"/>
                <a:gd name="T23" fmla="*/ 185 h 201"/>
                <a:gd name="T24" fmla="*/ 22 w 34"/>
                <a:gd name="T25" fmla="*/ 177 h 201"/>
                <a:gd name="T26" fmla="*/ 22 w 34"/>
                <a:gd name="T27" fmla="*/ 177 h 201"/>
                <a:gd name="T28" fmla="*/ 16 w 34"/>
                <a:gd name="T29" fmla="*/ 149 h 201"/>
                <a:gd name="T30" fmla="*/ 10 w 34"/>
                <a:gd name="T31" fmla="*/ 132 h 201"/>
                <a:gd name="T32" fmla="*/ 26 w 34"/>
                <a:gd name="T33" fmla="*/ 98 h 201"/>
                <a:gd name="T34" fmla="*/ 26 w 34"/>
                <a:gd name="T35" fmla="*/ 97 h 201"/>
                <a:gd name="T36" fmla="*/ 9 w 34"/>
                <a:gd name="T37" fmla="*/ 130 h 201"/>
                <a:gd name="T38" fmla="*/ 8 w 34"/>
                <a:gd name="T39" fmla="*/ 124 h 201"/>
                <a:gd name="T40" fmla="*/ 10 w 34"/>
                <a:gd name="T41" fmla="*/ 100 h 201"/>
                <a:gd name="T42" fmla="*/ 14 w 34"/>
                <a:gd name="T43" fmla="*/ 89 h 201"/>
                <a:gd name="T44" fmla="*/ 14 w 34"/>
                <a:gd name="T45" fmla="*/ 89 h 201"/>
                <a:gd name="T46" fmla="*/ 14 w 34"/>
                <a:gd name="T47" fmla="*/ 89 h 201"/>
                <a:gd name="T48" fmla="*/ 16 w 34"/>
                <a:gd name="T49" fmla="*/ 79 h 201"/>
                <a:gd name="T50" fmla="*/ 12 w 34"/>
                <a:gd name="T51" fmla="*/ 57 h 201"/>
                <a:gd name="T52" fmla="*/ 9 w 34"/>
                <a:gd name="T53" fmla="*/ 41 h 201"/>
                <a:gd name="T54" fmla="*/ 20 w 34"/>
                <a:gd name="T55" fmla="*/ 20 h 201"/>
                <a:gd name="T56" fmla="*/ 20 w 34"/>
                <a:gd name="T57" fmla="*/ 20 h 201"/>
                <a:gd name="T58" fmla="*/ 9 w 34"/>
                <a:gd name="T59" fmla="*/ 38 h 201"/>
                <a:gd name="T60" fmla="*/ 9 w 34"/>
                <a:gd name="T61" fmla="*/ 28 h 201"/>
                <a:gd name="T62" fmla="*/ 9 w 34"/>
                <a:gd name="T63" fmla="*/ 24 h 201"/>
                <a:gd name="T64" fmla="*/ 10 w 34"/>
                <a:gd name="T65" fmla="*/ 24 h 201"/>
                <a:gd name="T66" fmla="*/ 9 w 34"/>
                <a:gd name="T67" fmla="*/ 23 h 201"/>
                <a:gd name="T68" fmla="*/ 17 w 34"/>
                <a:gd name="T69" fmla="*/ 1 h 201"/>
                <a:gd name="T70" fmla="*/ 16 w 34"/>
                <a:gd name="T71" fmla="*/ 1 h 201"/>
                <a:gd name="T72" fmla="*/ 9 w 34"/>
                <a:gd name="T73" fmla="*/ 21 h 201"/>
                <a:gd name="T74" fmla="*/ 7 w 34"/>
                <a:gd name="T75" fmla="*/ 8 h 201"/>
                <a:gd name="T76" fmla="*/ 7 w 34"/>
                <a:gd name="T77" fmla="*/ 8 h 201"/>
                <a:gd name="T78" fmla="*/ 9 w 34"/>
                <a:gd name="T79" fmla="*/ 22 h 201"/>
                <a:gd name="T80" fmla="*/ 8 w 34"/>
                <a:gd name="T81" fmla="*/ 44 h 201"/>
                <a:gd name="T82" fmla="*/ 14 w 34"/>
                <a:gd name="T83" fmla="*/ 71 h 201"/>
                <a:gd name="T84" fmla="*/ 13 w 34"/>
                <a:gd name="T85" fmla="*/ 85 h 201"/>
                <a:gd name="T86" fmla="*/ 3 w 34"/>
                <a:gd name="T87" fmla="*/ 62 h 201"/>
                <a:gd name="T88" fmla="*/ 2 w 34"/>
                <a:gd name="T89" fmla="*/ 62 h 201"/>
                <a:gd name="T90" fmla="*/ 12 w 34"/>
                <a:gd name="T91" fmla="*/ 87 h 201"/>
                <a:gd name="T92" fmla="*/ 9 w 34"/>
                <a:gd name="T93" fmla="*/ 96 h 201"/>
                <a:gd name="T94" fmla="*/ 6 w 34"/>
                <a:gd name="T95" fmla="*/ 119 h 201"/>
                <a:gd name="T96" fmla="*/ 12 w 34"/>
                <a:gd name="T97" fmla="*/ 143 h 201"/>
                <a:gd name="T98" fmla="*/ 19 w 34"/>
                <a:gd name="T99" fmla="*/ 171 h 201"/>
                <a:gd name="T100" fmla="*/ 19 w 34"/>
                <a:gd name="T101" fmla="*/ 173 h 201"/>
                <a:gd name="T102" fmla="*/ 13 w 34"/>
                <a:gd name="T103" fmla="*/ 166 h 201"/>
                <a:gd name="T104" fmla="*/ 1 w 34"/>
                <a:gd name="T105" fmla="*/ 155 h 201"/>
                <a:gd name="T106" fmla="*/ 1 w 34"/>
                <a:gd name="T107" fmla="*/ 155 h 201"/>
                <a:gd name="T108" fmla="*/ 10 w 34"/>
                <a:gd name="T109" fmla="*/ 16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201">
                  <a:moveTo>
                    <a:pt x="10" y="164"/>
                  </a:moveTo>
                  <a:cubicBezTo>
                    <a:pt x="14" y="167"/>
                    <a:pt x="17" y="171"/>
                    <a:pt x="19" y="175"/>
                  </a:cubicBezTo>
                  <a:cubicBezTo>
                    <a:pt x="20" y="183"/>
                    <a:pt x="21" y="191"/>
                    <a:pt x="21" y="199"/>
                  </a:cubicBezTo>
                  <a:cubicBezTo>
                    <a:pt x="21" y="200"/>
                    <a:pt x="22" y="200"/>
                    <a:pt x="22" y="201"/>
                  </a:cubicBezTo>
                  <a:cubicBezTo>
                    <a:pt x="24" y="201"/>
                    <a:pt x="24" y="201"/>
                    <a:pt x="24" y="201"/>
                  </a:cubicBezTo>
                  <a:cubicBezTo>
                    <a:pt x="24" y="201"/>
                    <a:pt x="24" y="200"/>
                    <a:pt x="24" y="200"/>
                  </a:cubicBezTo>
                  <a:cubicBezTo>
                    <a:pt x="23" y="196"/>
                    <a:pt x="23" y="192"/>
                    <a:pt x="23" y="188"/>
                  </a:cubicBezTo>
                  <a:cubicBezTo>
                    <a:pt x="24" y="184"/>
                    <a:pt x="26" y="179"/>
                    <a:pt x="27" y="176"/>
                  </a:cubicBezTo>
                  <a:cubicBezTo>
                    <a:pt x="29" y="170"/>
                    <a:pt x="31" y="164"/>
                    <a:pt x="34" y="159"/>
                  </a:cubicBezTo>
                  <a:cubicBezTo>
                    <a:pt x="34" y="159"/>
                    <a:pt x="34" y="158"/>
                    <a:pt x="33" y="159"/>
                  </a:cubicBezTo>
                  <a:cubicBezTo>
                    <a:pt x="30" y="165"/>
                    <a:pt x="27" y="171"/>
                    <a:pt x="25" y="177"/>
                  </a:cubicBezTo>
                  <a:cubicBezTo>
                    <a:pt x="24" y="179"/>
                    <a:pt x="23" y="182"/>
                    <a:pt x="23" y="185"/>
                  </a:cubicBezTo>
                  <a:cubicBezTo>
                    <a:pt x="22" y="182"/>
                    <a:pt x="22" y="179"/>
                    <a:pt x="22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67"/>
                    <a:pt x="19" y="158"/>
                    <a:pt x="16" y="149"/>
                  </a:cubicBezTo>
                  <a:cubicBezTo>
                    <a:pt x="14" y="143"/>
                    <a:pt x="12" y="138"/>
                    <a:pt x="10" y="132"/>
                  </a:cubicBezTo>
                  <a:cubicBezTo>
                    <a:pt x="14" y="120"/>
                    <a:pt x="19" y="108"/>
                    <a:pt x="26" y="98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9" y="107"/>
                    <a:pt x="13" y="118"/>
                    <a:pt x="9" y="130"/>
                  </a:cubicBezTo>
                  <a:cubicBezTo>
                    <a:pt x="9" y="128"/>
                    <a:pt x="9" y="126"/>
                    <a:pt x="8" y="124"/>
                  </a:cubicBezTo>
                  <a:cubicBezTo>
                    <a:pt x="7" y="116"/>
                    <a:pt x="8" y="108"/>
                    <a:pt x="10" y="100"/>
                  </a:cubicBezTo>
                  <a:cubicBezTo>
                    <a:pt x="11" y="96"/>
                    <a:pt x="13" y="93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5" y="86"/>
                    <a:pt x="15" y="82"/>
                    <a:pt x="16" y="79"/>
                  </a:cubicBezTo>
                  <a:cubicBezTo>
                    <a:pt x="16" y="71"/>
                    <a:pt x="14" y="64"/>
                    <a:pt x="12" y="57"/>
                  </a:cubicBezTo>
                  <a:cubicBezTo>
                    <a:pt x="11" y="51"/>
                    <a:pt x="10" y="46"/>
                    <a:pt x="9" y="41"/>
                  </a:cubicBezTo>
                  <a:cubicBezTo>
                    <a:pt x="10" y="33"/>
                    <a:pt x="14" y="26"/>
                    <a:pt x="20" y="20"/>
                  </a:cubicBezTo>
                  <a:cubicBezTo>
                    <a:pt x="21" y="20"/>
                    <a:pt x="20" y="19"/>
                    <a:pt x="20" y="20"/>
                  </a:cubicBezTo>
                  <a:cubicBezTo>
                    <a:pt x="15" y="25"/>
                    <a:pt x="11" y="31"/>
                    <a:pt x="9" y="38"/>
                  </a:cubicBezTo>
                  <a:cubicBezTo>
                    <a:pt x="8" y="35"/>
                    <a:pt x="8" y="31"/>
                    <a:pt x="9" y="28"/>
                  </a:cubicBezTo>
                  <a:cubicBezTo>
                    <a:pt x="9" y="26"/>
                    <a:pt x="9" y="25"/>
                    <a:pt x="9" y="24"/>
                  </a:cubicBezTo>
                  <a:cubicBezTo>
                    <a:pt x="9" y="24"/>
                    <a:pt x="10" y="24"/>
                    <a:pt x="10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1" y="16"/>
                    <a:pt x="14" y="8"/>
                    <a:pt x="17" y="1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3" y="7"/>
                    <a:pt x="11" y="14"/>
                    <a:pt x="9" y="21"/>
                  </a:cubicBezTo>
                  <a:cubicBezTo>
                    <a:pt x="8" y="16"/>
                    <a:pt x="8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3"/>
                    <a:pt x="8" y="18"/>
                    <a:pt x="9" y="22"/>
                  </a:cubicBezTo>
                  <a:cubicBezTo>
                    <a:pt x="7" y="29"/>
                    <a:pt x="6" y="37"/>
                    <a:pt x="8" y="44"/>
                  </a:cubicBezTo>
                  <a:cubicBezTo>
                    <a:pt x="9" y="53"/>
                    <a:pt x="13" y="62"/>
                    <a:pt x="14" y="71"/>
                  </a:cubicBezTo>
                  <a:cubicBezTo>
                    <a:pt x="14" y="76"/>
                    <a:pt x="14" y="81"/>
                    <a:pt x="13" y="85"/>
                  </a:cubicBezTo>
                  <a:cubicBezTo>
                    <a:pt x="10" y="77"/>
                    <a:pt x="7" y="69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6" y="70"/>
                    <a:pt x="10" y="78"/>
                    <a:pt x="12" y="87"/>
                  </a:cubicBezTo>
                  <a:cubicBezTo>
                    <a:pt x="11" y="90"/>
                    <a:pt x="10" y="93"/>
                    <a:pt x="9" y="96"/>
                  </a:cubicBezTo>
                  <a:cubicBezTo>
                    <a:pt x="7" y="104"/>
                    <a:pt x="5" y="111"/>
                    <a:pt x="6" y="119"/>
                  </a:cubicBezTo>
                  <a:cubicBezTo>
                    <a:pt x="6" y="127"/>
                    <a:pt x="9" y="135"/>
                    <a:pt x="12" y="143"/>
                  </a:cubicBezTo>
                  <a:cubicBezTo>
                    <a:pt x="15" y="152"/>
                    <a:pt x="18" y="161"/>
                    <a:pt x="19" y="171"/>
                  </a:cubicBezTo>
                  <a:cubicBezTo>
                    <a:pt x="19" y="172"/>
                    <a:pt x="19" y="172"/>
                    <a:pt x="19" y="173"/>
                  </a:cubicBezTo>
                  <a:cubicBezTo>
                    <a:pt x="17" y="170"/>
                    <a:pt x="15" y="168"/>
                    <a:pt x="13" y="166"/>
                  </a:cubicBezTo>
                  <a:cubicBezTo>
                    <a:pt x="9" y="162"/>
                    <a:pt x="3" y="160"/>
                    <a:pt x="1" y="155"/>
                  </a:cubicBezTo>
                  <a:cubicBezTo>
                    <a:pt x="1" y="155"/>
                    <a:pt x="0" y="155"/>
                    <a:pt x="1" y="155"/>
                  </a:cubicBezTo>
                  <a:cubicBezTo>
                    <a:pt x="3" y="159"/>
                    <a:pt x="7" y="161"/>
                    <a:pt x="10" y="164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9" name="iṥļïḋe"/>
            <p:cNvSpPr/>
            <p:nvPr/>
          </p:nvSpPr>
          <p:spPr bwMode="auto">
            <a:xfrm>
              <a:off x="4999038" y="1936751"/>
              <a:ext cx="1525588" cy="1525588"/>
            </a:xfrm>
            <a:custGeom>
              <a:avLst/>
              <a:gdLst>
                <a:gd name="T0" fmla="*/ 455 w 516"/>
                <a:gd name="T1" fmla="*/ 147 h 516"/>
                <a:gd name="T2" fmla="*/ 147 w 516"/>
                <a:gd name="T3" fmla="*/ 61 h 516"/>
                <a:gd name="T4" fmla="*/ 61 w 516"/>
                <a:gd name="T5" fmla="*/ 368 h 516"/>
                <a:gd name="T6" fmla="*/ 369 w 516"/>
                <a:gd name="T7" fmla="*/ 455 h 516"/>
                <a:gd name="T8" fmla="*/ 455 w 516"/>
                <a:gd name="T9" fmla="*/ 147 h 516"/>
                <a:gd name="T10" fmla="*/ 223 w 516"/>
                <a:gd name="T11" fmla="*/ 240 h 516"/>
                <a:gd name="T12" fmla="*/ 159 w 516"/>
                <a:gd name="T13" fmla="*/ 176 h 516"/>
                <a:gd name="T14" fmla="*/ 223 w 516"/>
                <a:gd name="T15" fmla="*/ 111 h 516"/>
                <a:gd name="T16" fmla="*/ 288 w 516"/>
                <a:gd name="T17" fmla="*/ 176 h 516"/>
                <a:gd name="T18" fmla="*/ 223 w 516"/>
                <a:gd name="T19" fmla="*/ 24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516">
                  <a:moveTo>
                    <a:pt x="455" y="147"/>
                  </a:moveTo>
                  <a:cubicBezTo>
                    <a:pt x="394" y="38"/>
                    <a:pt x="256" y="0"/>
                    <a:pt x="147" y="61"/>
                  </a:cubicBezTo>
                  <a:cubicBezTo>
                    <a:pt x="38" y="122"/>
                    <a:pt x="0" y="260"/>
                    <a:pt x="61" y="368"/>
                  </a:cubicBezTo>
                  <a:cubicBezTo>
                    <a:pt x="122" y="477"/>
                    <a:pt x="260" y="516"/>
                    <a:pt x="369" y="455"/>
                  </a:cubicBezTo>
                  <a:cubicBezTo>
                    <a:pt x="477" y="394"/>
                    <a:pt x="516" y="256"/>
                    <a:pt x="455" y="147"/>
                  </a:cubicBezTo>
                  <a:close/>
                  <a:moveTo>
                    <a:pt x="223" y="240"/>
                  </a:moveTo>
                  <a:cubicBezTo>
                    <a:pt x="188" y="240"/>
                    <a:pt x="159" y="211"/>
                    <a:pt x="159" y="176"/>
                  </a:cubicBezTo>
                  <a:cubicBezTo>
                    <a:pt x="159" y="140"/>
                    <a:pt x="188" y="111"/>
                    <a:pt x="223" y="111"/>
                  </a:cubicBezTo>
                  <a:cubicBezTo>
                    <a:pt x="259" y="111"/>
                    <a:pt x="288" y="140"/>
                    <a:pt x="288" y="176"/>
                  </a:cubicBezTo>
                  <a:cubicBezTo>
                    <a:pt x="288" y="211"/>
                    <a:pt x="259" y="240"/>
                    <a:pt x="223" y="240"/>
                  </a:cubicBezTo>
                  <a:close/>
                </a:path>
              </a:pathLst>
            </a:custGeom>
            <a:solidFill>
              <a:srgbClr val="FFE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" name="îślïďé"/>
            <p:cNvSpPr/>
            <p:nvPr/>
          </p:nvSpPr>
          <p:spPr bwMode="auto">
            <a:xfrm>
              <a:off x="5838825" y="3175001"/>
              <a:ext cx="757238" cy="576263"/>
            </a:xfrm>
            <a:custGeom>
              <a:avLst/>
              <a:gdLst>
                <a:gd name="T0" fmla="*/ 246 w 256"/>
                <a:gd name="T1" fmla="*/ 79 h 195"/>
                <a:gd name="T2" fmla="*/ 245 w 256"/>
                <a:gd name="T3" fmla="*/ 40 h 195"/>
                <a:gd name="T4" fmla="*/ 204 w 256"/>
                <a:gd name="T5" fmla="*/ 0 h 195"/>
                <a:gd name="T6" fmla="*/ 103 w 256"/>
                <a:gd name="T7" fmla="*/ 57 h 195"/>
                <a:gd name="T8" fmla="*/ 100 w 256"/>
                <a:gd name="T9" fmla="*/ 59 h 195"/>
                <a:gd name="T10" fmla="*/ 0 w 256"/>
                <a:gd name="T11" fmla="*/ 115 h 195"/>
                <a:gd name="T12" fmla="*/ 12 w 256"/>
                <a:gd name="T13" fmla="*/ 171 h 195"/>
                <a:gd name="T14" fmla="*/ 45 w 256"/>
                <a:gd name="T15" fmla="*/ 191 h 195"/>
                <a:gd name="T16" fmla="*/ 160 w 256"/>
                <a:gd name="T17" fmla="*/ 165 h 195"/>
                <a:gd name="T18" fmla="*/ 246 w 256"/>
                <a:gd name="T19" fmla="*/ 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95">
                  <a:moveTo>
                    <a:pt x="246" y="79"/>
                  </a:moveTo>
                  <a:cubicBezTo>
                    <a:pt x="256" y="68"/>
                    <a:pt x="256" y="50"/>
                    <a:pt x="245" y="4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5" y="185"/>
                    <a:pt x="30" y="195"/>
                    <a:pt x="45" y="191"/>
                  </a:cubicBezTo>
                  <a:cubicBezTo>
                    <a:pt x="160" y="165"/>
                    <a:pt x="160" y="165"/>
                    <a:pt x="160" y="165"/>
                  </a:cubicBezTo>
                  <a:lnTo>
                    <a:pt x="246" y="79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1" name="išlîḑê"/>
            <p:cNvSpPr/>
            <p:nvPr/>
          </p:nvSpPr>
          <p:spPr bwMode="auto">
            <a:xfrm>
              <a:off x="5853113" y="3192463"/>
              <a:ext cx="1479550" cy="2095500"/>
            </a:xfrm>
            <a:custGeom>
              <a:avLst/>
              <a:gdLst>
                <a:gd name="T0" fmla="*/ 183 w 500"/>
                <a:gd name="T1" fmla="*/ 0 h 709"/>
                <a:gd name="T2" fmla="*/ 117 w 500"/>
                <a:gd name="T3" fmla="*/ 37 h 709"/>
                <a:gd name="T4" fmla="*/ 66 w 500"/>
                <a:gd name="T5" fmla="*/ 66 h 709"/>
                <a:gd name="T6" fmla="*/ 0 w 500"/>
                <a:gd name="T7" fmla="*/ 103 h 709"/>
                <a:gd name="T8" fmla="*/ 317 w 500"/>
                <a:gd name="T9" fmla="*/ 668 h 709"/>
                <a:gd name="T10" fmla="*/ 432 w 500"/>
                <a:gd name="T11" fmla="*/ 706 h 709"/>
                <a:gd name="T12" fmla="*/ 458 w 500"/>
                <a:gd name="T13" fmla="*/ 704 h 709"/>
                <a:gd name="T14" fmla="*/ 458 w 500"/>
                <a:gd name="T15" fmla="*/ 704 h 709"/>
                <a:gd name="T16" fmla="*/ 473 w 500"/>
                <a:gd name="T17" fmla="*/ 683 h 709"/>
                <a:gd name="T18" fmla="*/ 500 w 500"/>
                <a:gd name="T19" fmla="*/ 565 h 709"/>
                <a:gd name="T20" fmla="*/ 467 w 500"/>
                <a:gd name="T21" fmla="*/ 505 h 709"/>
                <a:gd name="T22" fmla="*/ 439 w 500"/>
                <a:gd name="T23" fmla="*/ 499 h 709"/>
                <a:gd name="T24" fmla="*/ 432 w 500"/>
                <a:gd name="T25" fmla="*/ 483 h 709"/>
                <a:gd name="T26" fmla="*/ 435 w 500"/>
                <a:gd name="T27" fmla="*/ 476 h 709"/>
                <a:gd name="T28" fmla="*/ 426 w 500"/>
                <a:gd name="T29" fmla="*/ 456 h 709"/>
                <a:gd name="T30" fmla="*/ 405 w 500"/>
                <a:gd name="T31" fmla="*/ 451 h 709"/>
                <a:gd name="T32" fmla="*/ 395 w 500"/>
                <a:gd name="T33" fmla="*/ 443 h 709"/>
                <a:gd name="T34" fmla="*/ 372 w 500"/>
                <a:gd name="T35" fmla="*/ 402 h 709"/>
                <a:gd name="T36" fmla="*/ 371 w 500"/>
                <a:gd name="T37" fmla="*/ 390 h 709"/>
                <a:gd name="T38" fmla="*/ 378 w 500"/>
                <a:gd name="T39" fmla="*/ 368 h 709"/>
                <a:gd name="T40" fmla="*/ 368 w 500"/>
                <a:gd name="T41" fmla="*/ 352 h 709"/>
                <a:gd name="T42" fmla="*/ 354 w 500"/>
                <a:gd name="T43" fmla="*/ 350 h 709"/>
                <a:gd name="T44" fmla="*/ 345 w 500"/>
                <a:gd name="T45" fmla="*/ 336 h 709"/>
                <a:gd name="T46" fmla="*/ 351 w 500"/>
                <a:gd name="T47" fmla="*/ 316 h 709"/>
                <a:gd name="T48" fmla="*/ 348 w 500"/>
                <a:gd name="T49" fmla="*/ 294 h 709"/>
                <a:gd name="T50" fmla="*/ 347 w 500"/>
                <a:gd name="T51" fmla="*/ 292 h 709"/>
                <a:gd name="T52" fmla="*/ 331 w 500"/>
                <a:gd name="T53" fmla="*/ 279 h 709"/>
                <a:gd name="T54" fmla="*/ 309 w 500"/>
                <a:gd name="T55" fmla="*/ 272 h 709"/>
                <a:gd name="T56" fmla="*/ 299 w 500"/>
                <a:gd name="T57" fmla="*/ 254 h 709"/>
                <a:gd name="T58" fmla="*/ 307 w 500"/>
                <a:gd name="T59" fmla="*/ 221 h 709"/>
                <a:gd name="T60" fmla="*/ 183 w 500"/>
                <a:gd name="T61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0" h="709">
                  <a:moveTo>
                    <a:pt x="183" y="0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7" y="668"/>
                    <a:pt x="317" y="668"/>
                    <a:pt x="317" y="668"/>
                  </a:cubicBezTo>
                  <a:cubicBezTo>
                    <a:pt x="432" y="706"/>
                    <a:pt x="432" y="706"/>
                    <a:pt x="432" y="706"/>
                  </a:cubicBezTo>
                  <a:cubicBezTo>
                    <a:pt x="441" y="709"/>
                    <a:pt x="450" y="708"/>
                    <a:pt x="458" y="704"/>
                  </a:cubicBezTo>
                  <a:cubicBezTo>
                    <a:pt x="458" y="704"/>
                    <a:pt x="458" y="704"/>
                    <a:pt x="458" y="704"/>
                  </a:cubicBezTo>
                  <a:cubicBezTo>
                    <a:pt x="466" y="700"/>
                    <a:pt x="471" y="692"/>
                    <a:pt x="473" y="683"/>
                  </a:cubicBezTo>
                  <a:cubicBezTo>
                    <a:pt x="500" y="565"/>
                    <a:pt x="500" y="565"/>
                    <a:pt x="500" y="565"/>
                  </a:cubicBezTo>
                  <a:cubicBezTo>
                    <a:pt x="467" y="505"/>
                    <a:pt x="467" y="505"/>
                    <a:pt x="467" y="505"/>
                  </a:cubicBezTo>
                  <a:cubicBezTo>
                    <a:pt x="439" y="499"/>
                    <a:pt x="439" y="499"/>
                    <a:pt x="439" y="499"/>
                  </a:cubicBezTo>
                  <a:cubicBezTo>
                    <a:pt x="433" y="497"/>
                    <a:pt x="429" y="490"/>
                    <a:pt x="432" y="483"/>
                  </a:cubicBezTo>
                  <a:cubicBezTo>
                    <a:pt x="435" y="476"/>
                    <a:pt x="435" y="476"/>
                    <a:pt x="435" y="476"/>
                  </a:cubicBezTo>
                  <a:cubicBezTo>
                    <a:pt x="439" y="468"/>
                    <a:pt x="434" y="459"/>
                    <a:pt x="426" y="456"/>
                  </a:cubicBezTo>
                  <a:cubicBezTo>
                    <a:pt x="405" y="451"/>
                    <a:pt x="405" y="451"/>
                    <a:pt x="405" y="451"/>
                  </a:cubicBezTo>
                  <a:cubicBezTo>
                    <a:pt x="401" y="450"/>
                    <a:pt x="397" y="447"/>
                    <a:pt x="395" y="443"/>
                  </a:cubicBezTo>
                  <a:cubicBezTo>
                    <a:pt x="372" y="402"/>
                    <a:pt x="372" y="402"/>
                    <a:pt x="372" y="402"/>
                  </a:cubicBezTo>
                  <a:cubicBezTo>
                    <a:pt x="370" y="399"/>
                    <a:pt x="370" y="394"/>
                    <a:pt x="371" y="390"/>
                  </a:cubicBezTo>
                  <a:cubicBezTo>
                    <a:pt x="378" y="368"/>
                    <a:pt x="378" y="368"/>
                    <a:pt x="378" y="368"/>
                  </a:cubicBezTo>
                  <a:cubicBezTo>
                    <a:pt x="380" y="360"/>
                    <a:pt x="375" y="353"/>
                    <a:pt x="368" y="352"/>
                  </a:cubicBezTo>
                  <a:cubicBezTo>
                    <a:pt x="354" y="350"/>
                    <a:pt x="354" y="350"/>
                    <a:pt x="354" y="350"/>
                  </a:cubicBezTo>
                  <a:cubicBezTo>
                    <a:pt x="348" y="349"/>
                    <a:pt x="343" y="343"/>
                    <a:pt x="345" y="336"/>
                  </a:cubicBezTo>
                  <a:cubicBezTo>
                    <a:pt x="351" y="316"/>
                    <a:pt x="351" y="316"/>
                    <a:pt x="351" y="316"/>
                  </a:cubicBezTo>
                  <a:cubicBezTo>
                    <a:pt x="353" y="308"/>
                    <a:pt x="352" y="301"/>
                    <a:pt x="348" y="294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4" y="286"/>
                    <a:pt x="338" y="281"/>
                    <a:pt x="331" y="279"/>
                  </a:cubicBezTo>
                  <a:cubicBezTo>
                    <a:pt x="309" y="272"/>
                    <a:pt x="309" y="272"/>
                    <a:pt x="309" y="272"/>
                  </a:cubicBezTo>
                  <a:cubicBezTo>
                    <a:pt x="301" y="270"/>
                    <a:pt x="297" y="262"/>
                    <a:pt x="299" y="254"/>
                  </a:cubicBezTo>
                  <a:cubicBezTo>
                    <a:pt x="307" y="221"/>
                    <a:pt x="307" y="221"/>
                    <a:pt x="307" y="22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2" name="isļídè"/>
            <p:cNvSpPr/>
            <p:nvPr/>
          </p:nvSpPr>
          <p:spPr bwMode="auto">
            <a:xfrm>
              <a:off x="5808663" y="3154363"/>
              <a:ext cx="760413" cy="573088"/>
            </a:xfrm>
            <a:custGeom>
              <a:avLst/>
              <a:gdLst>
                <a:gd name="T0" fmla="*/ 246 w 257"/>
                <a:gd name="T1" fmla="*/ 78 h 194"/>
                <a:gd name="T2" fmla="*/ 246 w 257"/>
                <a:gd name="T3" fmla="*/ 39 h 194"/>
                <a:gd name="T4" fmla="*/ 205 w 257"/>
                <a:gd name="T5" fmla="*/ 0 h 194"/>
                <a:gd name="T6" fmla="*/ 104 w 257"/>
                <a:gd name="T7" fmla="*/ 57 h 194"/>
                <a:gd name="T8" fmla="*/ 101 w 257"/>
                <a:gd name="T9" fmla="*/ 58 h 194"/>
                <a:gd name="T10" fmla="*/ 0 w 257"/>
                <a:gd name="T11" fmla="*/ 115 h 194"/>
                <a:gd name="T12" fmla="*/ 13 w 257"/>
                <a:gd name="T13" fmla="*/ 170 h 194"/>
                <a:gd name="T14" fmla="*/ 46 w 257"/>
                <a:gd name="T15" fmla="*/ 191 h 194"/>
                <a:gd name="T16" fmla="*/ 161 w 257"/>
                <a:gd name="T17" fmla="*/ 165 h 194"/>
                <a:gd name="T18" fmla="*/ 246 w 257"/>
                <a:gd name="T19" fmla="*/ 7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94">
                  <a:moveTo>
                    <a:pt x="246" y="78"/>
                  </a:moveTo>
                  <a:cubicBezTo>
                    <a:pt x="257" y="68"/>
                    <a:pt x="257" y="50"/>
                    <a:pt x="246" y="39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6" y="185"/>
                    <a:pt x="31" y="194"/>
                    <a:pt x="46" y="191"/>
                  </a:cubicBezTo>
                  <a:cubicBezTo>
                    <a:pt x="161" y="165"/>
                    <a:pt x="161" y="165"/>
                    <a:pt x="161" y="165"/>
                  </a:cubicBezTo>
                  <a:lnTo>
                    <a:pt x="246" y="78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3" name="iṡļidè"/>
            <p:cNvSpPr/>
            <p:nvPr/>
          </p:nvSpPr>
          <p:spPr bwMode="auto">
            <a:xfrm>
              <a:off x="5856288" y="3216276"/>
              <a:ext cx="1455738" cy="2071688"/>
            </a:xfrm>
            <a:custGeom>
              <a:avLst/>
              <a:gdLst>
                <a:gd name="T0" fmla="*/ 299 w 492"/>
                <a:gd name="T1" fmla="*/ 222 h 701"/>
                <a:gd name="T2" fmla="*/ 175 w 492"/>
                <a:gd name="T3" fmla="*/ 0 h 701"/>
                <a:gd name="T4" fmla="*/ 109 w 492"/>
                <a:gd name="T5" fmla="*/ 37 h 701"/>
                <a:gd name="T6" fmla="*/ 57 w 492"/>
                <a:gd name="T7" fmla="*/ 65 h 701"/>
                <a:gd name="T8" fmla="*/ 0 w 492"/>
                <a:gd name="T9" fmla="*/ 97 h 701"/>
                <a:gd name="T10" fmla="*/ 316 w 492"/>
                <a:gd name="T11" fmla="*/ 660 h 701"/>
                <a:gd name="T12" fmla="*/ 431 w 492"/>
                <a:gd name="T13" fmla="*/ 698 h 701"/>
                <a:gd name="T14" fmla="*/ 457 w 492"/>
                <a:gd name="T15" fmla="*/ 696 h 701"/>
                <a:gd name="T16" fmla="*/ 460 w 492"/>
                <a:gd name="T17" fmla="*/ 694 h 701"/>
                <a:gd name="T18" fmla="*/ 465 w 492"/>
                <a:gd name="T19" fmla="*/ 683 h 701"/>
                <a:gd name="T20" fmla="*/ 492 w 492"/>
                <a:gd name="T21" fmla="*/ 564 h 701"/>
                <a:gd name="T22" fmla="*/ 458 w 492"/>
                <a:gd name="T23" fmla="*/ 505 h 701"/>
                <a:gd name="T24" fmla="*/ 431 w 492"/>
                <a:gd name="T25" fmla="*/ 498 h 701"/>
                <a:gd name="T26" fmla="*/ 423 w 492"/>
                <a:gd name="T27" fmla="*/ 483 h 701"/>
                <a:gd name="T28" fmla="*/ 426 w 492"/>
                <a:gd name="T29" fmla="*/ 475 h 701"/>
                <a:gd name="T30" fmla="*/ 417 w 492"/>
                <a:gd name="T31" fmla="*/ 456 h 701"/>
                <a:gd name="T32" fmla="*/ 396 w 492"/>
                <a:gd name="T33" fmla="*/ 450 h 701"/>
                <a:gd name="T34" fmla="*/ 387 w 492"/>
                <a:gd name="T35" fmla="*/ 443 h 701"/>
                <a:gd name="T36" fmla="*/ 364 w 492"/>
                <a:gd name="T37" fmla="*/ 402 h 701"/>
                <a:gd name="T38" fmla="*/ 362 w 492"/>
                <a:gd name="T39" fmla="*/ 389 h 701"/>
                <a:gd name="T40" fmla="*/ 369 w 492"/>
                <a:gd name="T41" fmla="*/ 367 h 701"/>
                <a:gd name="T42" fmla="*/ 359 w 492"/>
                <a:gd name="T43" fmla="*/ 352 h 701"/>
                <a:gd name="T44" fmla="*/ 346 w 492"/>
                <a:gd name="T45" fmla="*/ 350 h 701"/>
                <a:gd name="T46" fmla="*/ 337 w 492"/>
                <a:gd name="T47" fmla="*/ 336 h 701"/>
                <a:gd name="T48" fmla="*/ 342 w 492"/>
                <a:gd name="T49" fmla="*/ 315 h 701"/>
                <a:gd name="T50" fmla="*/ 340 w 492"/>
                <a:gd name="T51" fmla="*/ 294 h 701"/>
                <a:gd name="T52" fmla="*/ 339 w 492"/>
                <a:gd name="T53" fmla="*/ 292 h 701"/>
                <a:gd name="T54" fmla="*/ 322 w 492"/>
                <a:gd name="T55" fmla="*/ 278 h 701"/>
                <a:gd name="T56" fmla="*/ 301 w 492"/>
                <a:gd name="T57" fmla="*/ 272 h 701"/>
                <a:gd name="T58" fmla="*/ 290 w 492"/>
                <a:gd name="T59" fmla="*/ 254 h 701"/>
                <a:gd name="T60" fmla="*/ 299 w 492"/>
                <a:gd name="T61" fmla="*/ 22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701">
                  <a:moveTo>
                    <a:pt x="299" y="222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316" y="660"/>
                    <a:pt x="316" y="660"/>
                    <a:pt x="316" y="660"/>
                  </a:cubicBezTo>
                  <a:cubicBezTo>
                    <a:pt x="431" y="698"/>
                    <a:pt x="431" y="698"/>
                    <a:pt x="431" y="698"/>
                  </a:cubicBezTo>
                  <a:cubicBezTo>
                    <a:pt x="440" y="701"/>
                    <a:pt x="449" y="700"/>
                    <a:pt x="457" y="696"/>
                  </a:cubicBezTo>
                  <a:cubicBezTo>
                    <a:pt x="458" y="695"/>
                    <a:pt x="459" y="695"/>
                    <a:pt x="460" y="694"/>
                  </a:cubicBezTo>
                  <a:cubicBezTo>
                    <a:pt x="462" y="691"/>
                    <a:pt x="464" y="687"/>
                    <a:pt x="465" y="683"/>
                  </a:cubicBezTo>
                  <a:cubicBezTo>
                    <a:pt x="492" y="564"/>
                    <a:pt x="492" y="564"/>
                    <a:pt x="492" y="564"/>
                  </a:cubicBezTo>
                  <a:cubicBezTo>
                    <a:pt x="458" y="505"/>
                    <a:pt x="458" y="505"/>
                    <a:pt x="458" y="505"/>
                  </a:cubicBezTo>
                  <a:cubicBezTo>
                    <a:pt x="431" y="498"/>
                    <a:pt x="431" y="498"/>
                    <a:pt x="431" y="498"/>
                  </a:cubicBezTo>
                  <a:cubicBezTo>
                    <a:pt x="424" y="497"/>
                    <a:pt x="420" y="489"/>
                    <a:pt x="423" y="483"/>
                  </a:cubicBezTo>
                  <a:cubicBezTo>
                    <a:pt x="426" y="475"/>
                    <a:pt x="426" y="475"/>
                    <a:pt x="426" y="475"/>
                  </a:cubicBezTo>
                  <a:cubicBezTo>
                    <a:pt x="430" y="467"/>
                    <a:pt x="426" y="458"/>
                    <a:pt x="417" y="456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49"/>
                    <a:pt x="389" y="447"/>
                    <a:pt x="387" y="443"/>
                  </a:cubicBezTo>
                  <a:cubicBezTo>
                    <a:pt x="364" y="402"/>
                    <a:pt x="364" y="402"/>
                    <a:pt x="364" y="402"/>
                  </a:cubicBezTo>
                  <a:cubicBezTo>
                    <a:pt x="361" y="398"/>
                    <a:pt x="361" y="394"/>
                    <a:pt x="362" y="389"/>
                  </a:cubicBezTo>
                  <a:cubicBezTo>
                    <a:pt x="369" y="367"/>
                    <a:pt x="369" y="367"/>
                    <a:pt x="369" y="367"/>
                  </a:cubicBezTo>
                  <a:cubicBezTo>
                    <a:pt x="371" y="360"/>
                    <a:pt x="367" y="353"/>
                    <a:pt x="359" y="352"/>
                  </a:cubicBezTo>
                  <a:cubicBezTo>
                    <a:pt x="346" y="350"/>
                    <a:pt x="346" y="350"/>
                    <a:pt x="346" y="350"/>
                  </a:cubicBezTo>
                  <a:cubicBezTo>
                    <a:pt x="339" y="349"/>
                    <a:pt x="335" y="342"/>
                    <a:pt x="337" y="336"/>
                  </a:cubicBezTo>
                  <a:cubicBezTo>
                    <a:pt x="342" y="315"/>
                    <a:pt x="342" y="315"/>
                    <a:pt x="342" y="315"/>
                  </a:cubicBezTo>
                  <a:cubicBezTo>
                    <a:pt x="344" y="308"/>
                    <a:pt x="343" y="300"/>
                    <a:pt x="340" y="294"/>
                  </a:cubicBezTo>
                  <a:cubicBezTo>
                    <a:pt x="339" y="292"/>
                    <a:pt x="339" y="292"/>
                    <a:pt x="339" y="292"/>
                  </a:cubicBezTo>
                  <a:cubicBezTo>
                    <a:pt x="335" y="285"/>
                    <a:pt x="329" y="281"/>
                    <a:pt x="322" y="278"/>
                  </a:cubicBezTo>
                  <a:cubicBezTo>
                    <a:pt x="301" y="272"/>
                    <a:pt x="301" y="272"/>
                    <a:pt x="301" y="272"/>
                  </a:cubicBezTo>
                  <a:cubicBezTo>
                    <a:pt x="293" y="270"/>
                    <a:pt x="288" y="261"/>
                    <a:pt x="290" y="254"/>
                  </a:cubicBezTo>
                  <a:lnTo>
                    <a:pt x="299" y="222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4" name="ïṩļïḓe"/>
            <p:cNvSpPr/>
            <p:nvPr/>
          </p:nvSpPr>
          <p:spPr bwMode="auto">
            <a:xfrm>
              <a:off x="6064250" y="3308351"/>
              <a:ext cx="1190625" cy="1979613"/>
            </a:xfrm>
            <a:custGeom>
              <a:avLst/>
              <a:gdLst>
                <a:gd name="T0" fmla="*/ 42 w 403"/>
                <a:gd name="T1" fmla="*/ 0 h 670"/>
                <a:gd name="T2" fmla="*/ 0 w 403"/>
                <a:gd name="T3" fmla="*/ 24 h 670"/>
                <a:gd name="T4" fmla="*/ 361 w 403"/>
                <a:gd name="T5" fmla="*/ 667 h 670"/>
                <a:gd name="T6" fmla="*/ 361 w 403"/>
                <a:gd name="T7" fmla="*/ 667 h 670"/>
                <a:gd name="T8" fmla="*/ 387 w 403"/>
                <a:gd name="T9" fmla="*/ 665 h 670"/>
                <a:gd name="T10" fmla="*/ 402 w 403"/>
                <a:gd name="T11" fmla="*/ 644 h 670"/>
                <a:gd name="T12" fmla="*/ 403 w 403"/>
                <a:gd name="T13" fmla="*/ 643 h 670"/>
                <a:gd name="T14" fmla="*/ 42 w 403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3" h="670">
                  <a:moveTo>
                    <a:pt x="4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70" y="670"/>
                    <a:pt x="379" y="669"/>
                    <a:pt x="387" y="665"/>
                  </a:cubicBezTo>
                  <a:cubicBezTo>
                    <a:pt x="395" y="661"/>
                    <a:pt x="400" y="653"/>
                    <a:pt x="402" y="644"/>
                  </a:cubicBezTo>
                  <a:cubicBezTo>
                    <a:pt x="403" y="643"/>
                    <a:pt x="403" y="643"/>
                    <a:pt x="403" y="643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5" name="îS1îďé"/>
            <p:cNvSpPr/>
            <p:nvPr/>
          </p:nvSpPr>
          <p:spPr bwMode="auto">
            <a:xfrm>
              <a:off x="6051550" y="3695701"/>
              <a:ext cx="804863" cy="1403350"/>
            </a:xfrm>
            <a:custGeom>
              <a:avLst/>
              <a:gdLst>
                <a:gd name="T0" fmla="*/ 507 w 507"/>
                <a:gd name="T1" fmla="*/ 876 h 884"/>
                <a:gd name="T2" fmla="*/ 492 w 507"/>
                <a:gd name="T3" fmla="*/ 884 h 884"/>
                <a:gd name="T4" fmla="*/ 0 w 507"/>
                <a:gd name="T5" fmla="*/ 9 h 884"/>
                <a:gd name="T6" fmla="*/ 15 w 507"/>
                <a:gd name="T7" fmla="*/ 0 h 884"/>
                <a:gd name="T8" fmla="*/ 507 w 507"/>
                <a:gd name="T9" fmla="*/ 876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884">
                  <a:moveTo>
                    <a:pt x="507" y="876"/>
                  </a:moveTo>
                  <a:lnTo>
                    <a:pt x="492" y="884"/>
                  </a:lnTo>
                  <a:lnTo>
                    <a:pt x="0" y="9"/>
                  </a:lnTo>
                  <a:lnTo>
                    <a:pt x="15" y="0"/>
                  </a:lnTo>
                  <a:lnTo>
                    <a:pt x="507" y="876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6" name="ïśļîḍê"/>
            <p:cNvSpPr/>
            <p:nvPr/>
          </p:nvSpPr>
          <p:spPr bwMode="auto">
            <a:xfrm>
              <a:off x="5427663" y="1966913"/>
              <a:ext cx="1174750" cy="1495425"/>
            </a:xfrm>
            <a:custGeom>
              <a:avLst/>
              <a:gdLst>
                <a:gd name="T0" fmla="*/ 135 w 397"/>
                <a:gd name="T1" fmla="*/ 0 h 506"/>
                <a:gd name="T2" fmla="*/ 239 w 397"/>
                <a:gd name="T3" fmla="*/ 100 h 506"/>
                <a:gd name="T4" fmla="*/ 144 w 397"/>
                <a:gd name="T5" fmla="*/ 438 h 506"/>
                <a:gd name="T6" fmla="*/ 0 w 397"/>
                <a:gd name="T7" fmla="*/ 469 h 506"/>
                <a:gd name="T8" fmla="*/ 234 w 397"/>
                <a:gd name="T9" fmla="*/ 464 h 506"/>
                <a:gd name="T10" fmla="*/ 330 w 397"/>
                <a:gd name="T11" fmla="*/ 126 h 506"/>
                <a:gd name="T12" fmla="*/ 135 w 397"/>
                <a:gd name="T1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506">
                  <a:moveTo>
                    <a:pt x="135" y="0"/>
                  </a:moveTo>
                  <a:cubicBezTo>
                    <a:pt x="178" y="22"/>
                    <a:pt x="214" y="56"/>
                    <a:pt x="239" y="100"/>
                  </a:cubicBezTo>
                  <a:cubicBezTo>
                    <a:pt x="306" y="220"/>
                    <a:pt x="264" y="371"/>
                    <a:pt x="144" y="438"/>
                  </a:cubicBezTo>
                  <a:cubicBezTo>
                    <a:pt x="99" y="464"/>
                    <a:pt x="49" y="473"/>
                    <a:pt x="0" y="469"/>
                  </a:cubicBezTo>
                  <a:cubicBezTo>
                    <a:pt x="72" y="505"/>
                    <a:pt x="159" y="506"/>
                    <a:pt x="234" y="464"/>
                  </a:cubicBezTo>
                  <a:cubicBezTo>
                    <a:pt x="354" y="397"/>
                    <a:pt x="397" y="246"/>
                    <a:pt x="330" y="126"/>
                  </a:cubicBezTo>
                  <a:cubicBezTo>
                    <a:pt x="288" y="52"/>
                    <a:pt x="214" y="8"/>
                    <a:pt x="135" y="0"/>
                  </a:cubicBez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7" name="işḻïḓè"/>
            <p:cNvSpPr/>
            <p:nvPr/>
          </p:nvSpPr>
          <p:spPr bwMode="auto">
            <a:xfrm>
              <a:off x="4921250" y="1860551"/>
              <a:ext cx="1681163" cy="1674813"/>
            </a:xfrm>
            <a:custGeom>
              <a:avLst/>
              <a:gdLst>
                <a:gd name="T0" fmla="*/ 162 w 568"/>
                <a:gd name="T1" fmla="*/ 67 h 567"/>
                <a:gd name="T2" fmla="*/ 67 w 568"/>
                <a:gd name="T3" fmla="*/ 405 h 567"/>
                <a:gd name="T4" fmla="*/ 405 w 568"/>
                <a:gd name="T5" fmla="*/ 500 h 567"/>
                <a:gd name="T6" fmla="*/ 501 w 568"/>
                <a:gd name="T7" fmla="*/ 162 h 567"/>
                <a:gd name="T8" fmla="*/ 162 w 568"/>
                <a:gd name="T9" fmla="*/ 67 h 567"/>
                <a:gd name="T10" fmla="*/ 395 w 568"/>
                <a:gd name="T11" fmla="*/ 481 h 567"/>
                <a:gd name="T12" fmla="*/ 87 w 568"/>
                <a:gd name="T13" fmla="*/ 394 h 567"/>
                <a:gd name="T14" fmla="*/ 173 w 568"/>
                <a:gd name="T15" fmla="*/ 87 h 567"/>
                <a:gd name="T16" fmla="*/ 481 w 568"/>
                <a:gd name="T17" fmla="*/ 173 h 567"/>
                <a:gd name="T18" fmla="*/ 395 w 568"/>
                <a:gd name="T19" fmla="*/ 48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567">
                  <a:moveTo>
                    <a:pt x="162" y="67"/>
                  </a:moveTo>
                  <a:cubicBezTo>
                    <a:pt x="43" y="134"/>
                    <a:pt x="0" y="286"/>
                    <a:pt x="67" y="405"/>
                  </a:cubicBezTo>
                  <a:cubicBezTo>
                    <a:pt x="134" y="525"/>
                    <a:pt x="286" y="567"/>
                    <a:pt x="405" y="500"/>
                  </a:cubicBezTo>
                  <a:cubicBezTo>
                    <a:pt x="525" y="433"/>
                    <a:pt x="568" y="282"/>
                    <a:pt x="501" y="162"/>
                  </a:cubicBezTo>
                  <a:cubicBezTo>
                    <a:pt x="433" y="43"/>
                    <a:pt x="282" y="0"/>
                    <a:pt x="162" y="67"/>
                  </a:cubicBezTo>
                  <a:close/>
                  <a:moveTo>
                    <a:pt x="395" y="481"/>
                  </a:moveTo>
                  <a:cubicBezTo>
                    <a:pt x="286" y="542"/>
                    <a:pt x="148" y="503"/>
                    <a:pt x="87" y="394"/>
                  </a:cubicBezTo>
                  <a:cubicBezTo>
                    <a:pt x="26" y="286"/>
                    <a:pt x="64" y="148"/>
                    <a:pt x="173" y="87"/>
                  </a:cubicBezTo>
                  <a:cubicBezTo>
                    <a:pt x="282" y="26"/>
                    <a:pt x="420" y="64"/>
                    <a:pt x="481" y="173"/>
                  </a:cubicBezTo>
                  <a:cubicBezTo>
                    <a:pt x="542" y="282"/>
                    <a:pt x="503" y="420"/>
                    <a:pt x="395" y="481"/>
                  </a:cubicBezTo>
                  <a:close/>
                </a:path>
              </a:pathLst>
            </a:custGeom>
            <a:solidFill>
              <a:srgbClr val="FCC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8" name="ïṧľíḓê"/>
            <p:cNvSpPr/>
            <p:nvPr/>
          </p:nvSpPr>
          <p:spPr bwMode="auto">
            <a:xfrm>
              <a:off x="4848225" y="1785938"/>
              <a:ext cx="1830388" cy="1828800"/>
            </a:xfrm>
            <a:custGeom>
              <a:avLst/>
              <a:gdLst>
                <a:gd name="T0" fmla="*/ 176 w 619"/>
                <a:gd name="T1" fmla="*/ 73 h 619"/>
                <a:gd name="T2" fmla="*/ 73 w 619"/>
                <a:gd name="T3" fmla="*/ 442 h 619"/>
                <a:gd name="T4" fmla="*/ 442 w 619"/>
                <a:gd name="T5" fmla="*/ 545 h 619"/>
                <a:gd name="T6" fmla="*/ 545 w 619"/>
                <a:gd name="T7" fmla="*/ 177 h 619"/>
                <a:gd name="T8" fmla="*/ 176 w 619"/>
                <a:gd name="T9" fmla="*/ 73 h 619"/>
                <a:gd name="T10" fmla="*/ 425 w 619"/>
                <a:gd name="T11" fmla="*/ 516 h 619"/>
                <a:gd name="T12" fmla="*/ 102 w 619"/>
                <a:gd name="T13" fmla="*/ 426 h 619"/>
                <a:gd name="T14" fmla="*/ 193 w 619"/>
                <a:gd name="T15" fmla="*/ 102 h 619"/>
                <a:gd name="T16" fmla="*/ 516 w 619"/>
                <a:gd name="T17" fmla="*/ 193 h 619"/>
                <a:gd name="T18" fmla="*/ 425 w 619"/>
                <a:gd name="T19" fmla="*/ 5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9">
                  <a:moveTo>
                    <a:pt x="176" y="73"/>
                  </a:moveTo>
                  <a:cubicBezTo>
                    <a:pt x="46" y="146"/>
                    <a:pt x="0" y="311"/>
                    <a:pt x="73" y="442"/>
                  </a:cubicBezTo>
                  <a:cubicBezTo>
                    <a:pt x="146" y="572"/>
                    <a:pt x="311" y="619"/>
                    <a:pt x="442" y="545"/>
                  </a:cubicBezTo>
                  <a:cubicBezTo>
                    <a:pt x="572" y="472"/>
                    <a:pt x="619" y="307"/>
                    <a:pt x="545" y="177"/>
                  </a:cubicBezTo>
                  <a:cubicBezTo>
                    <a:pt x="472" y="46"/>
                    <a:pt x="307" y="0"/>
                    <a:pt x="176" y="73"/>
                  </a:cubicBezTo>
                  <a:close/>
                  <a:moveTo>
                    <a:pt x="425" y="516"/>
                  </a:moveTo>
                  <a:cubicBezTo>
                    <a:pt x="311" y="581"/>
                    <a:pt x="166" y="540"/>
                    <a:pt x="102" y="426"/>
                  </a:cubicBezTo>
                  <a:cubicBezTo>
                    <a:pt x="38" y="311"/>
                    <a:pt x="78" y="166"/>
                    <a:pt x="193" y="102"/>
                  </a:cubicBezTo>
                  <a:cubicBezTo>
                    <a:pt x="307" y="38"/>
                    <a:pt x="452" y="78"/>
                    <a:pt x="516" y="193"/>
                  </a:cubicBezTo>
                  <a:cubicBezTo>
                    <a:pt x="581" y="307"/>
                    <a:pt x="540" y="452"/>
                    <a:pt x="425" y="516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9" name="íṡlîďè"/>
            <p:cNvSpPr/>
            <p:nvPr/>
          </p:nvSpPr>
          <p:spPr bwMode="auto">
            <a:xfrm>
              <a:off x="5468938" y="2265363"/>
              <a:ext cx="381000" cy="381000"/>
            </a:xfrm>
            <a:custGeom>
              <a:avLst/>
              <a:gdLst>
                <a:gd name="T0" fmla="*/ 64 w 129"/>
                <a:gd name="T1" fmla="*/ 0 h 129"/>
                <a:gd name="T2" fmla="*/ 0 w 129"/>
                <a:gd name="T3" fmla="*/ 65 h 129"/>
                <a:gd name="T4" fmla="*/ 64 w 129"/>
                <a:gd name="T5" fmla="*/ 129 h 129"/>
                <a:gd name="T6" fmla="*/ 129 w 129"/>
                <a:gd name="T7" fmla="*/ 65 h 129"/>
                <a:gd name="T8" fmla="*/ 64 w 129"/>
                <a:gd name="T9" fmla="*/ 0 h 129"/>
                <a:gd name="T10" fmla="*/ 64 w 129"/>
                <a:gd name="T11" fmla="*/ 99 h 129"/>
                <a:gd name="T12" fmla="*/ 30 w 129"/>
                <a:gd name="T13" fmla="*/ 65 h 129"/>
                <a:gd name="T14" fmla="*/ 64 w 129"/>
                <a:gd name="T15" fmla="*/ 30 h 129"/>
                <a:gd name="T16" fmla="*/ 99 w 129"/>
                <a:gd name="T17" fmla="*/ 65 h 129"/>
                <a:gd name="T18" fmla="*/ 64 w 129"/>
                <a:gd name="T19" fmla="*/ 9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4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100" y="129"/>
                    <a:pt x="129" y="100"/>
                    <a:pt x="129" y="65"/>
                  </a:cubicBezTo>
                  <a:cubicBezTo>
                    <a:pt x="129" y="29"/>
                    <a:pt x="100" y="0"/>
                    <a:pt x="64" y="0"/>
                  </a:cubicBezTo>
                  <a:close/>
                  <a:moveTo>
                    <a:pt x="64" y="99"/>
                  </a:moveTo>
                  <a:cubicBezTo>
                    <a:pt x="45" y="99"/>
                    <a:pt x="30" y="84"/>
                    <a:pt x="30" y="65"/>
                  </a:cubicBezTo>
                  <a:cubicBezTo>
                    <a:pt x="30" y="45"/>
                    <a:pt x="45" y="30"/>
                    <a:pt x="64" y="30"/>
                  </a:cubicBezTo>
                  <a:cubicBezTo>
                    <a:pt x="84" y="30"/>
                    <a:pt x="99" y="45"/>
                    <a:pt x="99" y="65"/>
                  </a:cubicBezTo>
                  <a:cubicBezTo>
                    <a:pt x="99" y="84"/>
                    <a:pt x="84" y="99"/>
                    <a:pt x="64" y="99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" name="is1íḋé"/>
            <p:cNvSpPr/>
            <p:nvPr/>
          </p:nvSpPr>
          <p:spPr bwMode="auto">
            <a:xfrm>
              <a:off x="4259263" y="4510088"/>
              <a:ext cx="638175" cy="490538"/>
            </a:xfrm>
            <a:custGeom>
              <a:avLst/>
              <a:gdLst>
                <a:gd name="T0" fmla="*/ 149 w 216"/>
                <a:gd name="T1" fmla="*/ 0 h 166"/>
                <a:gd name="T2" fmla="*/ 96 w 216"/>
                <a:gd name="T3" fmla="*/ 115 h 166"/>
                <a:gd name="T4" fmla="*/ 9 w 216"/>
                <a:gd name="T5" fmla="*/ 44 h 166"/>
                <a:gd name="T6" fmla="*/ 0 w 216"/>
                <a:gd name="T7" fmla="*/ 51 h 166"/>
                <a:gd name="T8" fmla="*/ 111 w 216"/>
                <a:gd name="T9" fmla="*/ 152 h 166"/>
                <a:gd name="T10" fmla="*/ 112 w 216"/>
                <a:gd name="T11" fmla="*/ 152 h 166"/>
                <a:gd name="T12" fmla="*/ 216 w 216"/>
                <a:gd name="T13" fmla="*/ 0 h 166"/>
                <a:gd name="T14" fmla="*/ 149 w 216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66">
                  <a:moveTo>
                    <a:pt x="149" y="0"/>
                  </a:moveTo>
                  <a:cubicBezTo>
                    <a:pt x="142" y="40"/>
                    <a:pt x="126" y="87"/>
                    <a:pt x="96" y="115"/>
                  </a:cubicBezTo>
                  <a:cubicBezTo>
                    <a:pt x="61" y="102"/>
                    <a:pt x="32" y="73"/>
                    <a:pt x="9" y="44"/>
                  </a:cubicBezTo>
                  <a:cubicBezTo>
                    <a:pt x="2" y="49"/>
                    <a:pt x="6" y="46"/>
                    <a:pt x="0" y="51"/>
                  </a:cubicBezTo>
                  <a:cubicBezTo>
                    <a:pt x="24" y="87"/>
                    <a:pt x="74" y="166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66" y="117"/>
                    <a:pt x="201" y="57"/>
                    <a:pt x="216" y="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41" name="îṥliḑê"/>
            <p:cNvSpPr/>
            <p:nvPr/>
          </p:nvSpPr>
          <p:spPr bwMode="auto">
            <a:xfrm>
              <a:off x="4159250" y="4629151"/>
              <a:ext cx="134938" cy="93663"/>
            </a:xfrm>
            <a:custGeom>
              <a:avLst/>
              <a:gdLst>
                <a:gd name="T0" fmla="*/ 45 w 46"/>
                <a:gd name="T1" fmla="*/ 2 h 32"/>
                <a:gd name="T2" fmla="*/ 39 w 46"/>
                <a:gd name="T3" fmla="*/ 1 h 32"/>
                <a:gd name="T4" fmla="*/ 13 w 46"/>
                <a:gd name="T5" fmla="*/ 17 h 32"/>
                <a:gd name="T6" fmla="*/ 5 w 46"/>
                <a:gd name="T7" fmla="*/ 27 h 32"/>
                <a:gd name="T8" fmla="*/ 19 w 46"/>
                <a:gd name="T9" fmla="*/ 24 h 32"/>
                <a:gd name="T10" fmla="*/ 43 w 46"/>
                <a:gd name="T11" fmla="*/ 7 h 32"/>
                <a:gd name="T12" fmla="*/ 45 w 46"/>
                <a:gd name="T1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45" y="2"/>
                  </a:moveTo>
                  <a:cubicBezTo>
                    <a:pt x="43" y="0"/>
                    <a:pt x="40" y="0"/>
                    <a:pt x="39" y="1"/>
                  </a:cubicBezTo>
                  <a:cubicBezTo>
                    <a:pt x="30" y="6"/>
                    <a:pt x="22" y="12"/>
                    <a:pt x="13" y="17"/>
                  </a:cubicBezTo>
                  <a:cubicBezTo>
                    <a:pt x="10" y="18"/>
                    <a:pt x="0" y="22"/>
                    <a:pt x="5" y="27"/>
                  </a:cubicBezTo>
                  <a:cubicBezTo>
                    <a:pt x="9" y="32"/>
                    <a:pt x="16" y="27"/>
                    <a:pt x="19" y="24"/>
                  </a:cubicBezTo>
                  <a:cubicBezTo>
                    <a:pt x="27" y="19"/>
                    <a:pt x="36" y="13"/>
                    <a:pt x="43" y="7"/>
                  </a:cubicBezTo>
                  <a:cubicBezTo>
                    <a:pt x="45" y="6"/>
                    <a:pt x="46" y="4"/>
                    <a:pt x="45" y="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" name="îṣḻïďe"/>
            <p:cNvSpPr/>
            <p:nvPr/>
          </p:nvSpPr>
          <p:spPr bwMode="auto">
            <a:xfrm>
              <a:off x="4838700" y="4510088"/>
              <a:ext cx="174625" cy="812800"/>
            </a:xfrm>
            <a:custGeom>
              <a:avLst/>
              <a:gdLst>
                <a:gd name="T0" fmla="*/ 2 w 59"/>
                <a:gd name="T1" fmla="*/ 0 h 275"/>
                <a:gd name="T2" fmla="*/ 12 w 59"/>
                <a:gd name="T3" fmla="*/ 274 h 275"/>
                <a:gd name="T4" fmla="*/ 22 w 59"/>
                <a:gd name="T5" fmla="*/ 275 h 275"/>
                <a:gd name="T6" fmla="*/ 59 w 59"/>
                <a:gd name="T7" fmla="*/ 0 h 275"/>
                <a:gd name="T8" fmla="*/ 2 w 59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5">
                  <a:moveTo>
                    <a:pt x="2" y="0"/>
                  </a:moveTo>
                  <a:cubicBezTo>
                    <a:pt x="0" y="72"/>
                    <a:pt x="9" y="202"/>
                    <a:pt x="12" y="274"/>
                  </a:cubicBezTo>
                  <a:cubicBezTo>
                    <a:pt x="22" y="275"/>
                    <a:pt x="22" y="275"/>
                    <a:pt x="22" y="275"/>
                  </a:cubicBezTo>
                  <a:cubicBezTo>
                    <a:pt x="30" y="203"/>
                    <a:pt x="52" y="72"/>
                    <a:pt x="5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3" name="îsḷide"/>
            <p:cNvSpPr/>
            <p:nvPr/>
          </p:nvSpPr>
          <p:spPr bwMode="auto">
            <a:xfrm>
              <a:off x="4856163" y="5319713"/>
              <a:ext cx="142875" cy="41275"/>
            </a:xfrm>
            <a:custGeom>
              <a:avLst/>
              <a:gdLst>
                <a:gd name="T0" fmla="*/ 1 w 48"/>
                <a:gd name="T1" fmla="*/ 4 h 14"/>
                <a:gd name="T2" fmla="*/ 5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5 w 48"/>
                <a:gd name="T11" fmla="*/ 0 h 14"/>
                <a:gd name="T12" fmla="*/ 1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1" y="4"/>
                  </a:moveTo>
                  <a:cubicBezTo>
                    <a:pt x="0" y="7"/>
                    <a:pt x="3" y="8"/>
                    <a:pt x="5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4" y="0"/>
                    <a:pt x="5" y="0"/>
                  </a:cubicBezTo>
                  <a:cubicBezTo>
                    <a:pt x="2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4" name="îśľiḋé"/>
            <p:cNvSpPr/>
            <p:nvPr/>
          </p:nvSpPr>
          <p:spPr bwMode="auto">
            <a:xfrm>
              <a:off x="4981575" y="3059113"/>
              <a:ext cx="31750" cy="50800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2 h 17"/>
                <a:gd name="T4" fmla="*/ 1 w 11"/>
                <a:gd name="T5" fmla="*/ 14 h 17"/>
                <a:gd name="T6" fmla="*/ 9 w 11"/>
                <a:gd name="T7" fmla="*/ 15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2"/>
                  </a:cubicBezTo>
                  <a:cubicBezTo>
                    <a:pt x="1" y="0"/>
                    <a:pt x="0" y="13"/>
                    <a:pt x="1" y="14"/>
                  </a:cubicBezTo>
                  <a:cubicBezTo>
                    <a:pt x="3" y="17"/>
                    <a:pt x="6" y="17"/>
                    <a:pt x="9" y="15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5" name="í$ľiḍè"/>
            <p:cNvSpPr/>
            <p:nvPr/>
          </p:nvSpPr>
          <p:spPr bwMode="auto">
            <a:xfrm>
              <a:off x="4714875" y="2927351"/>
              <a:ext cx="284163" cy="481013"/>
            </a:xfrm>
            <a:custGeom>
              <a:avLst/>
              <a:gdLst>
                <a:gd name="T0" fmla="*/ 82 w 96"/>
                <a:gd name="T1" fmla="*/ 19 h 163"/>
                <a:gd name="T2" fmla="*/ 73 w 96"/>
                <a:gd name="T3" fmla="*/ 8 h 163"/>
                <a:gd name="T4" fmla="*/ 72 w 96"/>
                <a:gd name="T5" fmla="*/ 7 h 163"/>
                <a:gd name="T6" fmla="*/ 41 w 96"/>
                <a:gd name="T7" fmla="*/ 13 h 163"/>
                <a:gd name="T8" fmla="*/ 17 w 96"/>
                <a:gd name="T9" fmla="*/ 44 h 163"/>
                <a:gd name="T10" fmla="*/ 24 w 96"/>
                <a:gd name="T11" fmla="*/ 117 h 163"/>
                <a:gd name="T12" fmla="*/ 25 w 96"/>
                <a:gd name="T13" fmla="*/ 160 h 163"/>
                <a:gd name="T14" fmla="*/ 27 w 96"/>
                <a:gd name="T15" fmla="*/ 162 h 163"/>
                <a:gd name="T16" fmla="*/ 29 w 96"/>
                <a:gd name="T17" fmla="*/ 163 h 163"/>
                <a:gd name="T18" fmla="*/ 64 w 96"/>
                <a:gd name="T19" fmla="*/ 154 h 163"/>
                <a:gd name="T20" fmla="*/ 65 w 96"/>
                <a:gd name="T21" fmla="*/ 153 h 163"/>
                <a:gd name="T22" fmla="*/ 66 w 96"/>
                <a:gd name="T23" fmla="*/ 151 h 163"/>
                <a:gd name="T24" fmla="*/ 53 w 96"/>
                <a:gd name="T25" fmla="*/ 119 h 163"/>
                <a:gd name="T26" fmla="*/ 84 w 96"/>
                <a:gd name="T27" fmla="*/ 94 h 163"/>
                <a:gd name="T28" fmla="*/ 82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82" y="19"/>
                  </a:moveTo>
                  <a:cubicBezTo>
                    <a:pt x="80" y="15"/>
                    <a:pt x="77" y="11"/>
                    <a:pt x="73" y="8"/>
                  </a:cubicBezTo>
                  <a:cubicBezTo>
                    <a:pt x="73" y="8"/>
                    <a:pt x="72" y="8"/>
                    <a:pt x="72" y="7"/>
                  </a:cubicBezTo>
                  <a:cubicBezTo>
                    <a:pt x="62" y="0"/>
                    <a:pt x="49" y="6"/>
                    <a:pt x="41" y="13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4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1"/>
                    <a:pt x="26" y="162"/>
                    <a:pt x="27" y="162"/>
                  </a:cubicBezTo>
                  <a:cubicBezTo>
                    <a:pt x="27" y="162"/>
                    <a:pt x="28" y="163"/>
                    <a:pt x="29" y="163"/>
                  </a:cubicBezTo>
                  <a:cubicBezTo>
                    <a:pt x="41" y="163"/>
                    <a:pt x="53" y="161"/>
                    <a:pt x="64" y="154"/>
                  </a:cubicBezTo>
                  <a:cubicBezTo>
                    <a:pt x="65" y="154"/>
                    <a:pt x="65" y="154"/>
                    <a:pt x="65" y="153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1" y="141"/>
                    <a:pt x="55" y="131"/>
                    <a:pt x="53" y="119"/>
                  </a:cubicBezTo>
                  <a:cubicBezTo>
                    <a:pt x="67" y="116"/>
                    <a:pt x="78" y="107"/>
                    <a:pt x="84" y="94"/>
                  </a:cubicBezTo>
                  <a:cubicBezTo>
                    <a:pt x="96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/>
            </a:p>
          </p:txBody>
        </p:sp>
        <p:sp>
          <p:nvSpPr>
            <p:cNvPr id="46" name="îšḷíde"/>
            <p:cNvSpPr/>
            <p:nvPr/>
          </p:nvSpPr>
          <p:spPr bwMode="auto">
            <a:xfrm>
              <a:off x="4856163" y="3106738"/>
              <a:ext cx="106363" cy="58738"/>
            </a:xfrm>
            <a:custGeom>
              <a:avLst/>
              <a:gdLst>
                <a:gd name="T0" fmla="*/ 29 w 36"/>
                <a:gd name="T1" fmla="*/ 3 h 20"/>
                <a:gd name="T2" fmla="*/ 25 w 36"/>
                <a:gd name="T3" fmla="*/ 2 h 20"/>
                <a:gd name="T4" fmla="*/ 10 w 36"/>
                <a:gd name="T5" fmla="*/ 1 h 20"/>
                <a:gd name="T6" fmla="*/ 2 w 36"/>
                <a:gd name="T7" fmla="*/ 12 h 20"/>
                <a:gd name="T8" fmla="*/ 8 w 36"/>
                <a:gd name="T9" fmla="*/ 17 h 20"/>
                <a:gd name="T10" fmla="*/ 21 w 36"/>
                <a:gd name="T11" fmla="*/ 20 h 20"/>
                <a:gd name="T12" fmla="*/ 34 w 36"/>
                <a:gd name="T13" fmla="*/ 13 h 20"/>
                <a:gd name="T14" fmla="*/ 29 w 36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29" y="3"/>
                  </a:moveTo>
                  <a:cubicBezTo>
                    <a:pt x="27" y="2"/>
                    <a:pt x="26" y="2"/>
                    <a:pt x="25" y="2"/>
                  </a:cubicBezTo>
                  <a:cubicBezTo>
                    <a:pt x="20" y="1"/>
                    <a:pt x="15" y="0"/>
                    <a:pt x="10" y="1"/>
                  </a:cubicBezTo>
                  <a:cubicBezTo>
                    <a:pt x="5" y="2"/>
                    <a:pt x="0" y="6"/>
                    <a:pt x="2" y="12"/>
                  </a:cubicBezTo>
                  <a:cubicBezTo>
                    <a:pt x="3" y="14"/>
                    <a:pt x="5" y="16"/>
                    <a:pt x="8" y="17"/>
                  </a:cubicBezTo>
                  <a:cubicBezTo>
                    <a:pt x="12" y="19"/>
                    <a:pt x="16" y="20"/>
                    <a:pt x="21" y="20"/>
                  </a:cubicBezTo>
                  <a:cubicBezTo>
                    <a:pt x="25" y="20"/>
                    <a:pt x="32" y="18"/>
                    <a:pt x="34" y="13"/>
                  </a:cubicBezTo>
                  <a:cubicBezTo>
                    <a:pt x="36" y="9"/>
                    <a:pt x="33" y="5"/>
                    <a:pt x="29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7" name="íṧlîḑe"/>
            <p:cNvSpPr/>
            <p:nvPr/>
          </p:nvSpPr>
          <p:spPr bwMode="auto">
            <a:xfrm>
              <a:off x="4889500" y="3035301"/>
              <a:ext cx="79375" cy="50800"/>
            </a:xfrm>
            <a:custGeom>
              <a:avLst/>
              <a:gdLst>
                <a:gd name="T0" fmla="*/ 26 w 27"/>
                <a:gd name="T1" fmla="*/ 8 h 17"/>
                <a:gd name="T2" fmla="*/ 10 w 27"/>
                <a:gd name="T3" fmla="*/ 2 h 17"/>
                <a:gd name="T4" fmla="*/ 0 w 27"/>
                <a:gd name="T5" fmla="*/ 17 h 17"/>
                <a:gd name="T6" fmla="*/ 2 w 27"/>
                <a:gd name="T7" fmla="*/ 17 h 17"/>
                <a:gd name="T8" fmla="*/ 10 w 27"/>
                <a:gd name="T9" fmla="*/ 4 h 17"/>
                <a:gd name="T10" fmla="*/ 23 w 27"/>
                <a:gd name="T11" fmla="*/ 10 h 17"/>
                <a:gd name="T12" fmla="*/ 26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26" y="8"/>
                  </a:moveTo>
                  <a:cubicBezTo>
                    <a:pt x="23" y="2"/>
                    <a:pt x="16" y="0"/>
                    <a:pt x="10" y="2"/>
                  </a:cubicBezTo>
                  <a:cubicBezTo>
                    <a:pt x="4" y="4"/>
                    <a:pt x="0" y="10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5" y="6"/>
                    <a:pt x="10" y="4"/>
                  </a:cubicBezTo>
                  <a:cubicBezTo>
                    <a:pt x="14" y="3"/>
                    <a:pt x="20" y="6"/>
                    <a:pt x="23" y="10"/>
                  </a:cubicBezTo>
                  <a:cubicBezTo>
                    <a:pt x="24" y="12"/>
                    <a:pt x="27" y="10"/>
                    <a:pt x="26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8" name="ïṥľiḋê"/>
            <p:cNvSpPr/>
            <p:nvPr/>
          </p:nvSpPr>
          <p:spPr bwMode="auto">
            <a:xfrm>
              <a:off x="4176713" y="2800351"/>
              <a:ext cx="850900" cy="661988"/>
            </a:xfrm>
            <a:custGeom>
              <a:avLst/>
              <a:gdLst>
                <a:gd name="T0" fmla="*/ 20 w 288"/>
                <a:gd name="T1" fmla="*/ 137 h 224"/>
                <a:gd name="T2" fmla="*/ 152 w 288"/>
                <a:gd name="T3" fmla="*/ 104 h 224"/>
                <a:gd name="T4" fmla="*/ 155 w 288"/>
                <a:gd name="T5" fmla="*/ 54 h 224"/>
                <a:gd name="T6" fmla="*/ 224 w 288"/>
                <a:gd name="T7" fmla="*/ 33 h 224"/>
                <a:gd name="T8" fmla="*/ 237 w 288"/>
                <a:gd name="T9" fmla="*/ 6 h 224"/>
                <a:gd name="T10" fmla="*/ 268 w 288"/>
                <a:gd name="T11" fmla="*/ 7 h 224"/>
                <a:gd name="T12" fmla="*/ 266 w 288"/>
                <a:gd name="T13" fmla="*/ 62 h 224"/>
                <a:gd name="T14" fmla="*/ 218 w 288"/>
                <a:gd name="T15" fmla="*/ 80 h 224"/>
                <a:gd name="T16" fmla="*/ 208 w 288"/>
                <a:gd name="T17" fmla="*/ 134 h 224"/>
                <a:gd name="T18" fmla="*/ 151 w 288"/>
                <a:gd name="T19" fmla="*/ 215 h 224"/>
                <a:gd name="T20" fmla="*/ 93 w 288"/>
                <a:gd name="T21" fmla="*/ 224 h 224"/>
                <a:gd name="T22" fmla="*/ 39 w 288"/>
                <a:gd name="T23" fmla="*/ 213 h 224"/>
                <a:gd name="T24" fmla="*/ 4 w 288"/>
                <a:gd name="T25" fmla="*/ 177 h 224"/>
                <a:gd name="T26" fmla="*/ 20 w 288"/>
                <a:gd name="T27" fmla="*/ 13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24">
                  <a:moveTo>
                    <a:pt x="20" y="137"/>
                  </a:moveTo>
                  <a:cubicBezTo>
                    <a:pt x="58" y="107"/>
                    <a:pt x="116" y="137"/>
                    <a:pt x="152" y="104"/>
                  </a:cubicBezTo>
                  <a:cubicBezTo>
                    <a:pt x="139" y="90"/>
                    <a:pt x="143" y="67"/>
                    <a:pt x="155" y="54"/>
                  </a:cubicBezTo>
                  <a:cubicBezTo>
                    <a:pt x="171" y="34"/>
                    <a:pt x="200" y="33"/>
                    <a:pt x="224" y="33"/>
                  </a:cubicBezTo>
                  <a:cubicBezTo>
                    <a:pt x="222" y="22"/>
                    <a:pt x="228" y="12"/>
                    <a:pt x="237" y="6"/>
                  </a:cubicBezTo>
                  <a:cubicBezTo>
                    <a:pt x="246" y="0"/>
                    <a:pt x="258" y="1"/>
                    <a:pt x="268" y="7"/>
                  </a:cubicBezTo>
                  <a:cubicBezTo>
                    <a:pt x="288" y="21"/>
                    <a:pt x="284" y="49"/>
                    <a:pt x="266" y="62"/>
                  </a:cubicBezTo>
                  <a:cubicBezTo>
                    <a:pt x="266" y="62"/>
                    <a:pt x="232" y="61"/>
                    <a:pt x="218" y="80"/>
                  </a:cubicBezTo>
                  <a:cubicBezTo>
                    <a:pt x="205" y="98"/>
                    <a:pt x="207" y="124"/>
                    <a:pt x="208" y="134"/>
                  </a:cubicBezTo>
                  <a:cubicBezTo>
                    <a:pt x="211" y="172"/>
                    <a:pt x="184" y="202"/>
                    <a:pt x="151" y="215"/>
                  </a:cubicBezTo>
                  <a:cubicBezTo>
                    <a:pt x="132" y="222"/>
                    <a:pt x="112" y="224"/>
                    <a:pt x="93" y="224"/>
                  </a:cubicBezTo>
                  <a:cubicBezTo>
                    <a:pt x="74" y="224"/>
                    <a:pt x="56" y="221"/>
                    <a:pt x="39" y="213"/>
                  </a:cubicBezTo>
                  <a:cubicBezTo>
                    <a:pt x="24" y="206"/>
                    <a:pt x="7" y="194"/>
                    <a:pt x="4" y="177"/>
                  </a:cubicBezTo>
                  <a:cubicBezTo>
                    <a:pt x="0" y="161"/>
                    <a:pt x="9" y="147"/>
                    <a:pt x="20" y="137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9" name="ïš1iḓê"/>
            <p:cNvSpPr/>
            <p:nvPr/>
          </p:nvSpPr>
          <p:spPr bwMode="auto">
            <a:xfrm>
              <a:off x="4895850" y="2817813"/>
              <a:ext cx="103188" cy="150813"/>
            </a:xfrm>
            <a:custGeom>
              <a:avLst/>
              <a:gdLst>
                <a:gd name="T0" fmla="*/ 29 w 35"/>
                <a:gd name="T1" fmla="*/ 16 h 51"/>
                <a:gd name="T2" fmla="*/ 1 w 35"/>
                <a:gd name="T3" fmla="*/ 2 h 51"/>
                <a:gd name="T4" fmla="*/ 1 w 35"/>
                <a:gd name="T5" fmla="*/ 4 h 51"/>
                <a:gd name="T6" fmla="*/ 26 w 35"/>
                <a:gd name="T7" fmla="*/ 18 h 51"/>
                <a:gd name="T8" fmla="*/ 18 w 35"/>
                <a:gd name="T9" fmla="*/ 47 h 51"/>
                <a:gd name="T10" fmla="*/ 21 w 35"/>
                <a:gd name="T11" fmla="*/ 49 h 51"/>
                <a:gd name="T12" fmla="*/ 29 w 35"/>
                <a:gd name="T13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1">
                  <a:moveTo>
                    <a:pt x="29" y="16"/>
                  </a:moveTo>
                  <a:cubicBezTo>
                    <a:pt x="24" y="5"/>
                    <a:pt x="12" y="0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1" y="3"/>
                    <a:pt x="22" y="8"/>
                    <a:pt x="26" y="18"/>
                  </a:cubicBezTo>
                  <a:cubicBezTo>
                    <a:pt x="30" y="29"/>
                    <a:pt x="24" y="38"/>
                    <a:pt x="18" y="47"/>
                  </a:cubicBezTo>
                  <a:cubicBezTo>
                    <a:pt x="16" y="48"/>
                    <a:pt x="20" y="51"/>
                    <a:pt x="21" y="49"/>
                  </a:cubicBezTo>
                  <a:cubicBezTo>
                    <a:pt x="29" y="39"/>
                    <a:pt x="35" y="28"/>
                    <a:pt x="29" y="16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0" name="iṥlîḓè"/>
            <p:cNvSpPr/>
            <p:nvPr/>
          </p:nvSpPr>
          <p:spPr bwMode="auto">
            <a:xfrm>
              <a:off x="4554538" y="2906713"/>
              <a:ext cx="257175" cy="192088"/>
            </a:xfrm>
            <a:custGeom>
              <a:avLst/>
              <a:gdLst>
                <a:gd name="T0" fmla="*/ 86 w 87"/>
                <a:gd name="T1" fmla="*/ 3 h 65"/>
                <a:gd name="T2" fmla="*/ 30 w 87"/>
                <a:gd name="T3" fmla="*/ 61 h 65"/>
                <a:gd name="T4" fmla="*/ 38 w 87"/>
                <a:gd name="T5" fmla="*/ 55 h 65"/>
                <a:gd name="T6" fmla="*/ 46 w 87"/>
                <a:gd name="T7" fmla="*/ 19 h 65"/>
                <a:gd name="T8" fmla="*/ 86 w 87"/>
                <a:gd name="T9" fmla="*/ 5 h 65"/>
                <a:gd name="T10" fmla="*/ 86 w 87"/>
                <a:gd name="T1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5">
                  <a:moveTo>
                    <a:pt x="86" y="3"/>
                  </a:moveTo>
                  <a:cubicBezTo>
                    <a:pt x="56" y="0"/>
                    <a:pt x="0" y="26"/>
                    <a:pt x="30" y="61"/>
                  </a:cubicBezTo>
                  <a:cubicBezTo>
                    <a:pt x="34" y="65"/>
                    <a:pt x="41" y="60"/>
                    <a:pt x="38" y="55"/>
                  </a:cubicBezTo>
                  <a:cubicBezTo>
                    <a:pt x="27" y="41"/>
                    <a:pt x="31" y="29"/>
                    <a:pt x="46" y="19"/>
                  </a:cubicBezTo>
                  <a:cubicBezTo>
                    <a:pt x="58" y="12"/>
                    <a:pt x="72" y="7"/>
                    <a:pt x="86" y="5"/>
                  </a:cubicBezTo>
                  <a:cubicBezTo>
                    <a:pt x="87" y="5"/>
                    <a:pt x="87" y="3"/>
                    <a:pt x="86" y="3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1" name="íṥ1îḋe"/>
            <p:cNvSpPr/>
            <p:nvPr/>
          </p:nvSpPr>
          <p:spPr bwMode="auto">
            <a:xfrm>
              <a:off x="4211638" y="3267076"/>
              <a:ext cx="547688" cy="179388"/>
            </a:xfrm>
            <a:custGeom>
              <a:avLst/>
              <a:gdLst>
                <a:gd name="T0" fmla="*/ 172 w 185"/>
                <a:gd name="T1" fmla="*/ 5 h 61"/>
                <a:gd name="T2" fmla="*/ 6 w 185"/>
                <a:gd name="T3" fmla="*/ 26 h 61"/>
                <a:gd name="T4" fmla="*/ 2 w 185"/>
                <a:gd name="T5" fmla="*/ 30 h 61"/>
                <a:gd name="T6" fmla="*/ 98 w 185"/>
                <a:gd name="T7" fmla="*/ 57 h 61"/>
                <a:gd name="T8" fmla="*/ 181 w 185"/>
                <a:gd name="T9" fmla="*/ 11 h 61"/>
                <a:gd name="T10" fmla="*/ 172 w 185"/>
                <a:gd name="T11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61">
                  <a:moveTo>
                    <a:pt x="172" y="5"/>
                  </a:moveTo>
                  <a:cubicBezTo>
                    <a:pt x="137" y="54"/>
                    <a:pt x="52" y="61"/>
                    <a:pt x="6" y="26"/>
                  </a:cubicBezTo>
                  <a:cubicBezTo>
                    <a:pt x="3" y="24"/>
                    <a:pt x="0" y="28"/>
                    <a:pt x="2" y="30"/>
                  </a:cubicBezTo>
                  <a:cubicBezTo>
                    <a:pt x="26" y="55"/>
                    <a:pt x="64" y="60"/>
                    <a:pt x="98" y="57"/>
                  </a:cubicBezTo>
                  <a:cubicBezTo>
                    <a:pt x="131" y="54"/>
                    <a:pt x="163" y="40"/>
                    <a:pt x="181" y="11"/>
                  </a:cubicBezTo>
                  <a:cubicBezTo>
                    <a:pt x="185" y="5"/>
                    <a:pt x="176" y="0"/>
                    <a:pt x="172" y="5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" name="ís1îďè"/>
            <p:cNvSpPr/>
            <p:nvPr/>
          </p:nvSpPr>
          <p:spPr bwMode="auto">
            <a:xfrm>
              <a:off x="5291138" y="2592388"/>
              <a:ext cx="133350" cy="157163"/>
            </a:xfrm>
            <a:custGeom>
              <a:avLst/>
              <a:gdLst>
                <a:gd name="T0" fmla="*/ 32 w 45"/>
                <a:gd name="T1" fmla="*/ 2 h 53"/>
                <a:gd name="T2" fmla="*/ 21 w 45"/>
                <a:gd name="T3" fmla="*/ 14 h 53"/>
                <a:gd name="T4" fmla="*/ 12 w 45"/>
                <a:gd name="T5" fmla="*/ 25 h 53"/>
                <a:gd name="T6" fmla="*/ 4 w 45"/>
                <a:gd name="T7" fmla="*/ 21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2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2" y="2"/>
                  </a:moveTo>
                  <a:cubicBezTo>
                    <a:pt x="26" y="4"/>
                    <a:pt x="24" y="9"/>
                    <a:pt x="21" y="14"/>
                  </a:cubicBezTo>
                  <a:cubicBezTo>
                    <a:pt x="19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1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1"/>
                    <a:pt x="21" y="41"/>
                    <a:pt x="32" y="28"/>
                  </a:cubicBezTo>
                  <a:cubicBezTo>
                    <a:pt x="36" y="24"/>
                    <a:pt x="41" y="20"/>
                    <a:pt x="43" y="15"/>
                  </a:cubicBezTo>
                  <a:cubicBezTo>
                    <a:pt x="45" y="7"/>
                    <a:pt x="40" y="0"/>
                    <a:pt x="32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" name="ïšļiḋé"/>
            <p:cNvSpPr/>
            <p:nvPr/>
          </p:nvSpPr>
          <p:spPr bwMode="auto">
            <a:xfrm>
              <a:off x="4570413" y="2736851"/>
              <a:ext cx="788988" cy="1903413"/>
            </a:xfrm>
            <a:custGeom>
              <a:avLst/>
              <a:gdLst>
                <a:gd name="T0" fmla="*/ 163 w 267"/>
                <a:gd name="T1" fmla="*/ 644 h 644"/>
                <a:gd name="T2" fmla="*/ 154 w 267"/>
                <a:gd name="T3" fmla="*/ 389 h 644"/>
                <a:gd name="T4" fmla="*/ 154 w 267"/>
                <a:gd name="T5" fmla="*/ 389 h 644"/>
                <a:gd name="T6" fmla="*/ 154 w 267"/>
                <a:gd name="T7" fmla="*/ 332 h 644"/>
                <a:gd name="T8" fmla="*/ 156 w 267"/>
                <a:gd name="T9" fmla="*/ 309 h 644"/>
                <a:gd name="T10" fmla="*/ 184 w 267"/>
                <a:gd name="T11" fmla="*/ 270 h 644"/>
                <a:gd name="T12" fmla="*/ 153 w 267"/>
                <a:gd name="T13" fmla="*/ 224 h 644"/>
                <a:gd name="T14" fmla="*/ 267 w 267"/>
                <a:gd name="T15" fmla="*/ 1 h 644"/>
                <a:gd name="T16" fmla="*/ 251 w 267"/>
                <a:gd name="T17" fmla="*/ 0 h 644"/>
                <a:gd name="T18" fmla="*/ 188 w 267"/>
                <a:gd name="T19" fmla="*/ 145 h 644"/>
                <a:gd name="T20" fmla="*/ 97 w 267"/>
                <a:gd name="T21" fmla="*/ 199 h 644"/>
                <a:gd name="T22" fmla="*/ 42 w 267"/>
                <a:gd name="T23" fmla="*/ 251 h 644"/>
                <a:gd name="T24" fmla="*/ 48 w 267"/>
                <a:gd name="T25" fmla="*/ 283 h 644"/>
                <a:gd name="T26" fmla="*/ 58 w 267"/>
                <a:gd name="T27" fmla="*/ 319 h 644"/>
                <a:gd name="T28" fmla="*/ 79 w 267"/>
                <a:gd name="T29" fmla="*/ 393 h 644"/>
                <a:gd name="T30" fmla="*/ 12 w 267"/>
                <a:gd name="T31" fmla="*/ 497 h 644"/>
                <a:gd name="T32" fmla="*/ 25 w 267"/>
                <a:gd name="T33" fmla="*/ 644 h 644"/>
                <a:gd name="T34" fmla="*/ 163 w 267"/>
                <a:gd name="T35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644">
                  <a:moveTo>
                    <a:pt x="163" y="644"/>
                  </a:moveTo>
                  <a:cubicBezTo>
                    <a:pt x="168" y="598"/>
                    <a:pt x="191" y="493"/>
                    <a:pt x="154" y="389"/>
                  </a:cubicBezTo>
                  <a:cubicBezTo>
                    <a:pt x="154" y="389"/>
                    <a:pt x="154" y="389"/>
                    <a:pt x="154" y="389"/>
                  </a:cubicBezTo>
                  <a:cubicBezTo>
                    <a:pt x="154" y="332"/>
                    <a:pt x="154" y="332"/>
                    <a:pt x="154" y="332"/>
                  </a:cubicBezTo>
                  <a:cubicBezTo>
                    <a:pt x="155" y="332"/>
                    <a:pt x="156" y="309"/>
                    <a:pt x="156" y="309"/>
                  </a:cubicBezTo>
                  <a:cubicBezTo>
                    <a:pt x="166" y="297"/>
                    <a:pt x="187" y="288"/>
                    <a:pt x="184" y="270"/>
                  </a:cubicBezTo>
                  <a:cubicBezTo>
                    <a:pt x="182" y="260"/>
                    <a:pt x="156" y="245"/>
                    <a:pt x="153" y="224"/>
                  </a:cubicBezTo>
                  <a:cubicBezTo>
                    <a:pt x="243" y="153"/>
                    <a:pt x="265" y="75"/>
                    <a:pt x="267" y="1"/>
                  </a:cubicBezTo>
                  <a:cubicBezTo>
                    <a:pt x="261" y="1"/>
                    <a:pt x="256" y="0"/>
                    <a:pt x="251" y="0"/>
                  </a:cubicBezTo>
                  <a:cubicBezTo>
                    <a:pt x="242" y="53"/>
                    <a:pt x="222" y="105"/>
                    <a:pt x="188" y="145"/>
                  </a:cubicBezTo>
                  <a:cubicBezTo>
                    <a:pt x="165" y="173"/>
                    <a:pt x="132" y="192"/>
                    <a:pt x="97" y="199"/>
                  </a:cubicBezTo>
                  <a:cubicBezTo>
                    <a:pt x="64" y="206"/>
                    <a:pt x="43" y="219"/>
                    <a:pt x="42" y="251"/>
                  </a:cubicBezTo>
                  <a:cubicBezTo>
                    <a:pt x="41" y="262"/>
                    <a:pt x="45" y="273"/>
                    <a:pt x="48" y="283"/>
                  </a:cubicBezTo>
                  <a:cubicBezTo>
                    <a:pt x="51" y="295"/>
                    <a:pt x="55" y="307"/>
                    <a:pt x="58" y="319"/>
                  </a:cubicBezTo>
                  <a:cubicBezTo>
                    <a:pt x="65" y="344"/>
                    <a:pt x="72" y="368"/>
                    <a:pt x="79" y="393"/>
                  </a:cubicBezTo>
                  <a:cubicBezTo>
                    <a:pt x="48" y="421"/>
                    <a:pt x="22" y="456"/>
                    <a:pt x="12" y="497"/>
                  </a:cubicBezTo>
                  <a:cubicBezTo>
                    <a:pt x="0" y="546"/>
                    <a:pt x="13" y="597"/>
                    <a:pt x="25" y="644"/>
                  </a:cubicBezTo>
                  <a:lnTo>
                    <a:pt x="163" y="644"/>
                  </a:ln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4" name="is1îḍé"/>
            <p:cNvSpPr/>
            <p:nvPr/>
          </p:nvSpPr>
          <p:spPr bwMode="auto">
            <a:xfrm>
              <a:off x="4927600" y="3398838"/>
              <a:ext cx="136525" cy="77788"/>
            </a:xfrm>
            <a:custGeom>
              <a:avLst/>
              <a:gdLst>
                <a:gd name="T0" fmla="*/ 0 w 46"/>
                <a:gd name="T1" fmla="*/ 14 h 26"/>
                <a:gd name="T2" fmla="*/ 35 w 46"/>
                <a:gd name="T3" fmla="*/ 21 h 26"/>
                <a:gd name="T4" fmla="*/ 46 w 46"/>
                <a:gd name="T5" fmla="*/ 26 h 26"/>
                <a:gd name="T6" fmla="*/ 32 w 46"/>
                <a:gd name="T7" fmla="*/ 0 h 26"/>
                <a:gd name="T8" fmla="*/ 0 w 46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6">
                  <a:moveTo>
                    <a:pt x="0" y="14"/>
                  </a:moveTo>
                  <a:cubicBezTo>
                    <a:pt x="7" y="20"/>
                    <a:pt x="30" y="19"/>
                    <a:pt x="35" y="21"/>
                  </a:cubicBezTo>
                  <a:cubicBezTo>
                    <a:pt x="39" y="22"/>
                    <a:pt x="43" y="24"/>
                    <a:pt x="46" y="26"/>
                  </a:cubicBezTo>
                  <a:cubicBezTo>
                    <a:pt x="40" y="19"/>
                    <a:pt x="33" y="10"/>
                    <a:pt x="32" y="0"/>
                  </a:cubicBezTo>
                  <a:cubicBezTo>
                    <a:pt x="21" y="8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5" name="íṣ1ïdé"/>
            <p:cNvSpPr/>
            <p:nvPr/>
          </p:nvSpPr>
          <p:spPr bwMode="auto">
            <a:xfrm>
              <a:off x="4619625" y="3957638"/>
              <a:ext cx="212725" cy="422275"/>
            </a:xfrm>
            <a:custGeom>
              <a:avLst/>
              <a:gdLst>
                <a:gd name="T0" fmla="*/ 59 w 72"/>
                <a:gd name="T1" fmla="*/ 3 h 143"/>
                <a:gd name="T2" fmla="*/ 0 w 72"/>
                <a:gd name="T3" fmla="*/ 118 h 143"/>
                <a:gd name="T4" fmla="*/ 40 w 72"/>
                <a:gd name="T5" fmla="*/ 118 h 143"/>
                <a:gd name="T6" fmla="*/ 45 w 72"/>
                <a:gd name="T7" fmla="*/ 63 h 143"/>
                <a:gd name="T8" fmla="*/ 69 w 72"/>
                <a:gd name="T9" fmla="*/ 13 h 143"/>
                <a:gd name="T10" fmla="*/ 59 w 72"/>
                <a:gd name="T11" fmla="*/ 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3">
                  <a:moveTo>
                    <a:pt x="59" y="3"/>
                  </a:moveTo>
                  <a:cubicBezTo>
                    <a:pt x="19" y="23"/>
                    <a:pt x="0" y="76"/>
                    <a:pt x="0" y="118"/>
                  </a:cubicBezTo>
                  <a:cubicBezTo>
                    <a:pt x="1" y="143"/>
                    <a:pt x="41" y="143"/>
                    <a:pt x="40" y="118"/>
                  </a:cubicBezTo>
                  <a:cubicBezTo>
                    <a:pt x="39" y="99"/>
                    <a:pt x="40" y="81"/>
                    <a:pt x="45" y="63"/>
                  </a:cubicBezTo>
                  <a:cubicBezTo>
                    <a:pt x="51" y="45"/>
                    <a:pt x="60" y="30"/>
                    <a:pt x="69" y="13"/>
                  </a:cubicBezTo>
                  <a:cubicBezTo>
                    <a:pt x="72" y="7"/>
                    <a:pt x="65" y="0"/>
                    <a:pt x="59" y="3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6" name="ïṣ1ïḋe"/>
            <p:cNvSpPr/>
            <p:nvPr/>
          </p:nvSpPr>
          <p:spPr bwMode="auto">
            <a:xfrm>
              <a:off x="4702175" y="3360738"/>
              <a:ext cx="128588" cy="198438"/>
            </a:xfrm>
            <a:custGeom>
              <a:avLst/>
              <a:gdLst>
                <a:gd name="T0" fmla="*/ 39 w 43"/>
                <a:gd name="T1" fmla="*/ 1 h 67"/>
                <a:gd name="T2" fmla="*/ 11 w 43"/>
                <a:gd name="T3" fmla="*/ 59 h 67"/>
                <a:gd name="T4" fmla="*/ 23 w 43"/>
                <a:gd name="T5" fmla="*/ 51 h 67"/>
                <a:gd name="T6" fmla="*/ 41 w 43"/>
                <a:gd name="T7" fmla="*/ 6 h 67"/>
                <a:gd name="T8" fmla="*/ 39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9" y="1"/>
                  </a:moveTo>
                  <a:cubicBezTo>
                    <a:pt x="12" y="7"/>
                    <a:pt x="0" y="34"/>
                    <a:pt x="11" y="59"/>
                  </a:cubicBezTo>
                  <a:cubicBezTo>
                    <a:pt x="14" y="67"/>
                    <a:pt x="28" y="60"/>
                    <a:pt x="23" y="51"/>
                  </a:cubicBezTo>
                  <a:cubicBezTo>
                    <a:pt x="14" y="33"/>
                    <a:pt x="22" y="14"/>
                    <a:pt x="41" y="6"/>
                  </a:cubicBezTo>
                  <a:cubicBezTo>
                    <a:pt x="43" y="4"/>
                    <a:pt x="41" y="0"/>
                    <a:pt x="39" y="1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" name="ïślíďe"/>
            <p:cNvSpPr/>
            <p:nvPr/>
          </p:nvSpPr>
          <p:spPr bwMode="auto">
            <a:xfrm>
              <a:off x="5441950" y="5075238"/>
              <a:ext cx="252413" cy="250825"/>
            </a:xfrm>
            <a:custGeom>
              <a:avLst/>
              <a:gdLst>
                <a:gd name="T0" fmla="*/ 42 w 85"/>
                <a:gd name="T1" fmla="*/ 0 h 85"/>
                <a:gd name="T2" fmla="*/ 0 w 85"/>
                <a:gd name="T3" fmla="*/ 85 h 85"/>
                <a:gd name="T4" fmla="*/ 10 w 85"/>
                <a:gd name="T5" fmla="*/ 85 h 85"/>
                <a:gd name="T6" fmla="*/ 85 w 85"/>
                <a:gd name="T7" fmla="*/ 0 h 85"/>
                <a:gd name="T8" fmla="*/ 42 w 8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42" y="0"/>
                  </a:moveTo>
                  <a:cubicBezTo>
                    <a:pt x="27" y="31"/>
                    <a:pt x="4" y="77"/>
                    <a:pt x="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5"/>
                    <a:pt x="53" y="43"/>
                    <a:pt x="85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415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8" name="ïśḻîḋê"/>
            <p:cNvSpPr/>
            <p:nvPr/>
          </p:nvSpPr>
          <p:spPr bwMode="auto">
            <a:xfrm>
              <a:off x="5262563" y="4649788"/>
              <a:ext cx="939800" cy="676275"/>
            </a:xfrm>
            <a:custGeom>
              <a:avLst/>
              <a:gdLst>
                <a:gd name="T0" fmla="*/ 284 w 318"/>
                <a:gd name="T1" fmla="*/ 15 h 229"/>
                <a:gd name="T2" fmla="*/ 144 w 318"/>
                <a:gd name="T3" fmla="*/ 42 h 229"/>
                <a:gd name="T4" fmla="*/ 132 w 318"/>
                <a:gd name="T5" fmla="*/ 0 h 229"/>
                <a:gd name="T6" fmla="*/ 46 w 318"/>
                <a:gd name="T7" fmla="*/ 13 h 229"/>
                <a:gd name="T8" fmla="*/ 3 w 318"/>
                <a:gd name="T9" fmla="*/ 99 h 229"/>
                <a:gd name="T10" fmla="*/ 39 w 318"/>
                <a:gd name="T11" fmla="*/ 149 h 229"/>
                <a:gd name="T12" fmla="*/ 56 w 318"/>
                <a:gd name="T13" fmla="*/ 153 h 229"/>
                <a:gd name="T14" fmla="*/ 201 w 318"/>
                <a:gd name="T15" fmla="*/ 134 h 229"/>
                <a:gd name="T16" fmla="*/ 226 w 318"/>
                <a:gd name="T17" fmla="*/ 117 h 229"/>
                <a:gd name="T18" fmla="*/ 173 w 318"/>
                <a:gd name="T19" fmla="*/ 229 h 229"/>
                <a:gd name="T20" fmla="*/ 185 w 318"/>
                <a:gd name="T21" fmla="*/ 229 h 229"/>
                <a:gd name="T22" fmla="*/ 314 w 318"/>
                <a:gd name="T23" fmla="*/ 55 h 229"/>
                <a:gd name="T24" fmla="*/ 284 w 318"/>
                <a:gd name="T25" fmla="*/ 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9">
                  <a:moveTo>
                    <a:pt x="284" y="15"/>
                  </a:moveTo>
                  <a:cubicBezTo>
                    <a:pt x="234" y="14"/>
                    <a:pt x="164" y="34"/>
                    <a:pt x="144" y="42"/>
                  </a:cubicBezTo>
                  <a:cubicBezTo>
                    <a:pt x="142" y="36"/>
                    <a:pt x="134" y="7"/>
                    <a:pt x="132" y="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30" y="35"/>
                    <a:pt x="7" y="72"/>
                    <a:pt x="3" y="99"/>
                  </a:cubicBezTo>
                  <a:cubicBezTo>
                    <a:pt x="0" y="122"/>
                    <a:pt x="12" y="148"/>
                    <a:pt x="39" y="149"/>
                  </a:cubicBezTo>
                  <a:cubicBezTo>
                    <a:pt x="45" y="149"/>
                    <a:pt x="50" y="151"/>
                    <a:pt x="56" y="153"/>
                  </a:cubicBezTo>
                  <a:cubicBezTo>
                    <a:pt x="100" y="166"/>
                    <a:pt x="165" y="155"/>
                    <a:pt x="201" y="134"/>
                  </a:cubicBezTo>
                  <a:cubicBezTo>
                    <a:pt x="210" y="129"/>
                    <a:pt x="218" y="123"/>
                    <a:pt x="226" y="117"/>
                  </a:cubicBezTo>
                  <a:cubicBezTo>
                    <a:pt x="223" y="131"/>
                    <a:pt x="178" y="217"/>
                    <a:pt x="173" y="229"/>
                  </a:cubicBezTo>
                  <a:cubicBezTo>
                    <a:pt x="185" y="229"/>
                    <a:pt x="185" y="229"/>
                    <a:pt x="185" y="229"/>
                  </a:cubicBezTo>
                  <a:cubicBezTo>
                    <a:pt x="185" y="229"/>
                    <a:pt x="307" y="84"/>
                    <a:pt x="314" y="55"/>
                  </a:cubicBezTo>
                  <a:cubicBezTo>
                    <a:pt x="318" y="37"/>
                    <a:pt x="309" y="16"/>
                    <a:pt x="284" y="15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9" name="íşlîḑé"/>
            <p:cNvSpPr/>
            <p:nvPr/>
          </p:nvSpPr>
          <p:spPr bwMode="auto">
            <a:xfrm>
              <a:off x="5351463" y="4749801"/>
              <a:ext cx="96838" cy="328613"/>
            </a:xfrm>
            <a:custGeom>
              <a:avLst/>
              <a:gdLst>
                <a:gd name="T0" fmla="*/ 31 w 33"/>
                <a:gd name="T1" fmla="*/ 1 h 111"/>
                <a:gd name="T2" fmla="*/ 12 w 33"/>
                <a:gd name="T3" fmla="*/ 109 h 111"/>
                <a:gd name="T4" fmla="*/ 16 w 33"/>
                <a:gd name="T5" fmla="*/ 108 h 111"/>
                <a:gd name="T6" fmla="*/ 32 w 33"/>
                <a:gd name="T7" fmla="*/ 2 h 111"/>
                <a:gd name="T8" fmla="*/ 31 w 33"/>
                <a:gd name="T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1">
                  <a:moveTo>
                    <a:pt x="31" y="1"/>
                  </a:moveTo>
                  <a:cubicBezTo>
                    <a:pt x="7" y="32"/>
                    <a:pt x="0" y="72"/>
                    <a:pt x="12" y="109"/>
                  </a:cubicBezTo>
                  <a:cubicBezTo>
                    <a:pt x="13" y="111"/>
                    <a:pt x="17" y="110"/>
                    <a:pt x="16" y="108"/>
                  </a:cubicBezTo>
                  <a:cubicBezTo>
                    <a:pt x="4" y="72"/>
                    <a:pt x="10" y="33"/>
                    <a:pt x="32" y="2"/>
                  </a:cubicBezTo>
                  <a:cubicBezTo>
                    <a:pt x="33" y="1"/>
                    <a:pt x="31" y="0"/>
                    <a:pt x="31" y="1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0" name="íŝ1îḋé"/>
            <p:cNvSpPr/>
            <p:nvPr/>
          </p:nvSpPr>
          <p:spPr bwMode="auto">
            <a:xfrm>
              <a:off x="5561013" y="4656138"/>
              <a:ext cx="547688" cy="658813"/>
            </a:xfrm>
            <a:custGeom>
              <a:avLst/>
              <a:gdLst>
                <a:gd name="T0" fmla="*/ 175 w 185"/>
                <a:gd name="T1" fmla="*/ 42 h 223"/>
                <a:gd name="T2" fmla="*/ 145 w 185"/>
                <a:gd name="T3" fmla="*/ 53 h 223"/>
                <a:gd name="T4" fmla="*/ 103 w 185"/>
                <a:gd name="T5" fmla="*/ 74 h 223"/>
                <a:gd name="T6" fmla="*/ 63 w 185"/>
                <a:gd name="T7" fmla="*/ 94 h 223"/>
                <a:gd name="T8" fmla="*/ 43 w 185"/>
                <a:gd name="T9" fmla="*/ 105 h 223"/>
                <a:gd name="T10" fmla="*/ 31 w 185"/>
                <a:gd name="T11" fmla="*/ 110 h 223"/>
                <a:gd name="T12" fmla="*/ 21 w 185"/>
                <a:gd name="T13" fmla="*/ 97 h 223"/>
                <a:gd name="T14" fmla="*/ 14 w 185"/>
                <a:gd name="T15" fmla="*/ 56 h 223"/>
                <a:gd name="T16" fmla="*/ 14 w 185"/>
                <a:gd name="T17" fmla="*/ 54 h 223"/>
                <a:gd name="T18" fmla="*/ 14 w 185"/>
                <a:gd name="T19" fmla="*/ 54 h 223"/>
                <a:gd name="T20" fmla="*/ 29 w 185"/>
                <a:gd name="T21" fmla="*/ 2 h 223"/>
                <a:gd name="T22" fmla="*/ 25 w 185"/>
                <a:gd name="T23" fmla="*/ 3 h 223"/>
                <a:gd name="T24" fmla="*/ 13 w 185"/>
                <a:gd name="T25" fmla="*/ 52 h 223"/>
                <a:gd name="T26" fmla="*/ 2 w 185"/>
                <a:gd name="T27" fmla="*/ 15 h 223"/>
                <a:gd name="T28" fmla="*/ 1 w 185"/>
                <a:gd name="T29" fmla="*/ 15 h 223"/>
                <a:gd name="T30" fmla="*/ 15 w 185"/>
                <a:gd name="T31" fmla="*/ 92 h 223"/>
                <a:gd name="T32" fmla="*/ 26 w 185"/>
                <a:gd name="T33" fmla="*/ 115 h 223"/>
                <a:gd name="T34" fmla="*/ 49 w 185"/>
                <a:gd name="T35" fmla="*/ 107 h 223"/>
                <a:gd name="T36" fmla="*/ 125 w 185"/>
                <a:gd name="T37" fmla="*/ 69 h 223"/>
                <a:gd name="T38" fmla="*/ 161 w 185"/>
                <a:gd name="T39" fmla="*/ 51 h 223"/>
                <a:gd name="T40" fmla="*/ 171 w 185"/>
                <a:gd name="T41" fmla="*/ 48 h 223"/>
                <a:gd name="T42" fmla="*/ 172 w 185"/>
                <a:gd name="T43" fmla="*/ 61 h 223"/>
                <a:gd name="T44" fmla="*/ 79 w 185"/>
                <a:gd name="T45" fmla="*/ 223 h 223"/>
                <a:gd name="T46" fmla="*/ 84 w 185"/>
                <a:gd name="T47" fmla="*/ 223 h 223"/>
                <a:gd name="T48" fmla="*/ 182 w 185"/>
                <a:gd name="T49" fmla="*/ 54 h 223"/>
                <a:gd name="T50" fmla="*/ 175 w 185"/>
                <a:gd name="T51" fmla="*/ 4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223">
                  <a:moveTo>
                    <a:pt x="175" y="42"/>
                  </a:moveTo>
                  <a:cubicBezTo>
                    <a:pt x="165" y="41"/>
                    <a:pt x="154" y="49"/>
                    <a:pt x="145" y="53"/>
                  </a:cubicBezTo>
                  <a:cubicBezTo>
                    <a:pt x="131" y="60"/>
                    <a:pt x="117" y="67"/>
                    <a:pt x="103" y="74"/>
                  </a:cubicBezTo>
                  <a:cubicBezTo>
                    <a:pt x="90" y="81"/>
                    <a:pt x="77" y="88"/>
                    <a:pt x="63" y="94"/>
                  </a:cubicBezTo>
                  <a:cubicBezTo>
                    <a:pt x="57" y="98"/>
                    <a:pt x="50" y="101"/>
                    <a:pt x="43" y="105"/>
                  </a:cubicBezTo>
                  <a:cubicBezTo>
                    <a:pt x="40" y="106"/>
                    <a:pt x="34" y="110"/>
                    <a:pt x="31" y="110"/>
                  </a:cubicBezTo>
                  <a:cubicBezTo>
                    <a:pt x="24" y="111"/>
                    <a:pt x="22" y="102"/>
                    <a:pt x="21" y="97"/>
                  </a:cubicBezTo>
                  <a:cubicBezTo>
                    <a:pt x="18" y="84"/>
                    <a:pt x="17" y="70"/>
                    <a:pt x="14" y="56"/>
                  </a:cubicBezTo>
                  <a:cubicBezTo>
                    <a:pt x="14" y="55"/>
                    <a:pt x="14" y="55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28" y="41"/>
                    <a:pt x="34" y="21"/>
                    <a:pt x="29" y="2"/>
                  </a:cubicBezTo>
                  <a:cubicBezTo>
                    <a:pt x="28" y="0"/>
                    <a:pt x="25" y="1"/>
                    <a:pt x="25" y="3"/>
                  </a:cubicBezTo>
                  <a:cubicBezTo>
                    <a:pt x="29" y="21"/>
                    <a:pt x="25" y="38"/>
                    <a:pt x="13" y="52"/>
                  </a:cubicBezTo>
                  <a:cubicBezTo>
                    <a:pt x="11" y="39"/>
                    <a:pt x="7" y="27"/>
                    <a:pt x="2" y="15"/>
                  </a:cubicBezTo>
                  <a:cubicBezTo>
                    <a:pt x="2" y="13"/>
                    <a:pt x="0" y="14"/>
                    <a:pt x="1" y="15"/>
                  </a:cubicBezTo>
                  <a:cubicBezTo>
                    <a:pt x="9" y="40"/>
                    <a:pt x="11" y="66"/>
                    <a:pt x="15" y="92"/>
                  </a:cubicBezTo>
                  <a:cubicBezTo>
                    <a:pt x="16" y="99"/>
                    <a:pt x="18" y="112"/>
                    <a:pt x="26" y="115"/>
                  </a:cubicBezTo>
                  <a:cubicBezTo>
                    <a:pt x="33" y="118"/>
                    <a:pt x="43" y="111"/>
                    <a:pt x="49" y="107"/>
                  </a:cubicBezTo>
                  <a:cubicBezTo>
                    <a:pt x="74" y="95"/>
                    <a:pt x="100" y="82"/>
                    <a:pt x="125" y="69"/>
                  </a:cubicBezTo>
                  <a:cubicBezTo>
                    <a:pt x="137" y="63"/>
                    <a:pt x="149" y="56"/>
                    <a:pt x="161" y="51"/>
                  </a:cubicBezTo>
                  <a:cubicBezTo>
                    <a:pt x="164" y="49"/>
                    <a:pt x="168" y="48"/>
                    <a:pt x="171" y="48"/>
                  </a:cubicBezTo>
                  <a:cubicBezTo>
                    <a:pt x="175" y="49"/>
                    <a:pt x="175" y="56"/>
                    <a:pt x="172" y="61"/>
                  </a:cubicBezTo>
                  <a:cubicBezTo>
                    <a:pt x="169" y="66"/>
                    <a:pt x="91" y="203"/>
                    <a:pt x="79" y="223"/>
                  </a:cubicBezTo>
                  <a:cubicBezTo>
                    <a:pt x="84" y="223"/>
                    <a:pt x="84" y="223"/>
                    <a:pt x="84" y="223"/>
                  </a:cubicBezTo>
                  <a:cubicBezTo>
                    <a:pt x="104" y="187"/>
                    <a:pt x="164" y="95"/>
                    <a:pt x="182" y="54"/>
                  </a:cubicBezTo>
                  <a:cubicBezTo>
                    <a:pt x="185" y="47"/>
                    <a:pt x="179" y="43"/>
                    <a:pt x="175" y="42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1" name="ïṡḻíḑè"/>
            <p:cNvSpPr/>
            <p:nvPr/>
          </p:nvSpPr>
          <p:spPr bwMode="auto">
            <a:xfrm>
              <a:off x="5767388" y="5314951"/>
              <a:ext cx="142875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4 w 48"/>
                <a:gd name="T5" fmla="*/ 11 h 14"/>
                <a:gd name="T6" fmla="*/ 47 w 48"/>
                <a:gd name="T7" fmla="*/ 7 h 14"/>
                <a:gd name="T8" fmla="*/ 33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14" y="9"/>
                    <a:pt x="24" y="9"/>
                    <a:pt x="34" y="11"/>
                  </a:cubicBezTo>
                  <a:cubicBezTo>
                    <a:pt x="38" y="11"/>
                    <a:pt x="48" y="14"/>
                    <a:pt x="47" y="7"/>
                  </a:cubicBezTo>
                  <a:cubicBezTo>
                    <a:pt x="47" y="1"/>
                    <a:pt x="37" y="1"/>
                    <a:pt x="33" y="1"/>
                  </a:cubicBezTo>
                  <a:cubicBezTo>
                    <a:pt x="24" y="1"/>
                    <a:pt x="13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2" name="išļîḋe"/>
            <p:cNvSpPr/>
            <p:nvPr/>
          </p:nvSpPr>
          <p:spPr bwMode="auto">
            <a:xfrm>
              <a:off x="5437188" y="5314951"/>
              <a:ext cx="141288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3" y="0"/>
                    <a:pt x="4" y="0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3" name="íŝliďe"/>
            <p:cNvSpPr/>
            <p:nvPr/>
          </p:nvSpPr>
          <p:spPr bwMode="auto">
            <a:xfrm>
              <a:off x="5516563" y="3373438"/>
              <a:ext cx="141288" cy="144463"/>
            </a:xfrm>
            <a:custGeom>
              <a:avLst/>
              <a:gdLst>
                <a:gd name="T0" fmla="*/ 12 w 48"/>
                <a:gd name="T1" fmla="*/ 1 h 49"/>
                <a:gd name="T2" fmla="*/ 25 w 48"/>
                <a:gd name="T3" fmla="*/ 11 h 49"/>
                <a:gd name="T4" fmla="*/ 35 w 48"/>
                <a:gd name="T5" fmla="*/ 21 h 49"/>
                <a:gd name="T6" fmla="*/ 42 w 48"/>
                <a:gd name="T7" fmla="*/ 16 h 49"/>
                <a:gd name="T8" fmla="*/ 46 w 48"/>
                <a:gd name="T9" fmla="*/ 17 h 49"/>
                <a:gd name="T10" fmla="*/ 44 w 48"/>
                <a:gd name="T11" fmla="*/ 46 h 49"/>
                <a:gd name="T12" fmla="*/ 30 w 48"/>
                <a:gd name="T13" fmla="*/ 49 h 49"/>
                <a:gd name="T14" fmla="*/ 16 w 48"/>
                <a:gd name="T15" fmla="*/ 28 h 49"/>
                <a:gd name="T16" fmla="*/ 3 w 48"/>
                <a:gd name="T17" fmla="*/ 16 h 49"/>
                <a:gd name="T18" fmla="*/ 12 w 48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12" y="1"/>
                  </a:moveTo>
                  <a:cubicBezTo>
                    <a:pt x="18" y="2"/>
                    <a:pt x="21" y="7"/>
                    <a:pt x="25" y="11"/>
                  </a:cubicBezTo>
                  <a:cubicBezTo>
                    <a:pt x="27" y="14"/>
                    <a:pt x="31" y="20"/>
                    <a:pt x="35" y="21"/>
                  </a:cubicBezTo>
                  <a:cubicBezTo>
                    <a:pt x="41" y="23"/>
                    <a:pt x="40" y="20"/>
                    <a:pt x="42" y="16"/>
                  </a:cubicBezTo>
                  <a:cubicBezTo>
                    <a:pt x="43" y="15"/>
                    <a:pt x="45" y="16"/>
                    <a:pt x="46" y="17"/>
                  </a:cubicBezTo>
                  <a:cubicBezTo>
                    <a:pt x="48" y="27"/>
                    <a:pt x="41" y="36"/>
                    <a:pt x="44" y="46"/>
                  </a:cubicBezTo>
                  <a:cubicBezTo>
                    <a:pt x="40" y="48"/>
                    <a:pt x="35" y="49"/>
                    <a:pt x="30" y="49"/>
                  </a:cubicBezTo>
                  <a:cubicBezTo>
                    <a:pt x="30" y="49"/>
                    <a:pt x="29" y="38"/>
                    <a:pt x="16" y="28"/>
                  </a:cubicBezTo>
                  <a:cubicBezTo>
                    <a:pt x="11" y="24"/>
                    <a:pt x="5" y="21"/>
                    <a:pt x="3" y="16"/>
                  </a:cubicBezTo>
                  <a:cubicBezTo>
                    <a:pt x="0" y="9"/>
                    <a:pt x="4" y="0"/>
                    <a:pt x="12" y="1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4" name="îṥľíḑe"/>
            <p:cNvSpPr/>
            <p:nvPr/>
          </p:nvSpPr>
          <p:spPr bwMode="auto">
            <a:xfrm>
              <a:off x="5353050" y="3494088"/>
              <a:ext cx="358775" cy="712788"/>
            </a:xfrm>
            <a:custGeom>
              <a:avLst/>
              <a:gdLst>
                <a:gd name="T0" fmla="*/ 63 w 121"/>
                <a:gd name="T1" fmla="*/ 237 h 241"/>
                <a:gd name="T2" fmla="*/ 98 w 121"/>
                <a:gd name="T3" fmla="*/ 0 h 241"/>
                <a:gd name="T4" fmla="*/ 83 w 121"/>
                <a:gd name="T5" fmla="*/ 4 h 241"/>
                <a:gd name="T6" fmla="*/ 66 w 121"/>
                <a:gd name="T7" fmla="*/ 161 h 241"/>
                <a:gd name="T8" fmla="*/ 0 w 121"/>
                <a:gd name="T9" fmla="*/ 237 h 241"/>
                <a:gd name="T10" fmla="*/ 63 w 121"/>
                <a:gd name="T11" fmla="*/ 23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41">
                  <a:moveTo>
                    <a:pt x="63" y="237"/>
                  </a:moveTo>
                  <a:cubicBezTo>
                    <a:pt x="121" y="146"/>
                    <a:pt x="118" y="69"/>
                    <a:pt x="98" y="0"/>
                  </a:cubicBezTo>
                  <a:cubicBezTo>
                    <a:pt x="93" y="1"/>
                    <a:pt x="88" y="3"/>
                    <a:pt x="83" y="4"/>
                  </a:cubicBezTo>
                  <a:cubicBezTo>
                    <a:pt x="90" y="57"/>
                    <a:pt x="87" y="113"/>
                    <a:pt x="66" y="161"/>
                  </a:cubicBezTo>
                  <a:cubicBezTo>
                    <a:pt x="53" y="193"/>
                    <a:pt x="30" y="219"/>
                    <a:pt x="0" y="237"/>
                  </a:cubicBezTo>
                  <a:cubicBezTo>
                    <a:pt x="21" y="241"/>
                    <a:pt x="42" y="240"/>
                    <a:pt x="63" y="237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5" name="iśḻíḑé"/>
            <p:cNvSpPr/>
            <p:nvPr/>
          </p:nvSpPr>
          <p:spPr bwMode="auto">
            <a:xfrm>
              <a:off x="5589588" y="3867151"/>
              <a:ext cx="33338" cy="49213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3 h 17"/>
                <a:gd name="T4" fmla="*/ 1 w 11"/>
                <a:gd name="T5" fmla="*/ 15 h 17"/>
                <a:gd name="T6" fmla="*/ 9 w 11"/>
                <a:gd name="T7" fmla="*/ 16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3"/>
                  </a:cubicBezTo>
                  <a:cubicBezTo>
                    <a:pt x="1" y="0"/>
                    <a:pt x="0" y="13"/>
                    <a:pt x="1" y="15"/>
                  </a:cubicBezTo>
                  <a:cubicBezTo>
                    <a:pt x="3" y="17"/>
                    <a:pt x="6" y="17"/>
                    <a:pt x="9" y="16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6" name="ïṩḻîḍè"/>
            <p:cNvSpPr/>
            <p:nvPr/>
          </p:nvSpPr>
          <p:spPr bwMode="auto">
            <a:xfrm>
              <a:off x="5324475" y="3733801"/>
              <a:ext cx="280988" cy="484188"/>
            </a:xfrm>
            <a:custGeom>
              <a:avLst/>
              <a:gdLst>
                <a:gd name="T0" fmla="*/ 82 w 95"/>
                <a:gd name="T1" fmla="*/ 19 h 164"/>
                <a:gd name="T2" fmla="*/ 73 w 95"/>
                <a:gd name="T3" fmla="*/ 8 h 164"/>
                <a:gd name="T4" fmla="*/ 72 w 95"/>
                <a:gd name="T5" fmla="*/ 8 h 164"/>
                <a:gd name="T6" fmla="*/ 41 w 95"/>
                <a:gd name="T7" fmla="*/ 14 h 164"/>
                <a:gd name="T8" fmla="*/ 17 w 95"/>
                <a:gd name="T9" fmla="*/ 44 h 164"/>
                <a:gd name="T10" fmla="*/ 24 w 95"/>
                <a:gd name="T11" fmla="*/ 117 h 164"/>
                <a:gd name="T12" fmla="*/ 25 w 95"/>
                <a:gd name="T13" fmla="*/ 160 h 164"/>
                <a:gd name="T14" fmla="*/ 27 w 95"/>
                <a:gd name="T15" fmla="*/ 162 h 164"/>
                <a:gd name="T16" fmla="*/ 28 w 95"/>
                <a:gd name="T17" fmla="*/ 163 h 164"/>
                <a:gd name="T18" fmla="*/ 64 w 95"/>
                <a:gd name="T19" fmla="*/ 155 h 164"/>
                <a:gd name="T20" fmla="*/ 65 w 95"/>
                <a:gd name="T21" fmla="*/ 154 h 164"/>
                <a:gd name="T22" fmla="*/ 66 w 95"/>
                <a:gd name="T23" fmla="*/ 151 h 164"/>
                <a:gd name="T24" fmla="*/ 53 w 95"/>
                <a:gd name="T25" fmla="*/ 120 h 164"/>
                <a:gd name="T26" fmla="*/ 84 w 95"/>
                <a:gd name="T27" fmla="*/ 94 h 164"/>
                <a:gd name="T28" fmla="*/ 82 w 95"/>
                <a:gd name="T29" fmla="*/ 1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164">
                  <a:moveTo>
                    <a:pt x="82" y="19"/>
                  </a:moveTo>
                  <a:cubicBezTo>
                    <a:pt x="79" y="15"/>
                    <a:pt x="76" y="11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2" y="0"/>
                    <a:pt x="49" y="6"/>
                    <a:pt x="41" y="14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5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2"/>
                    <a:pt x="26" y="162"/>
                    <a:pt x="27" y="162"/>
                  </a:cubicBezTo>
                  <a:cubicBezTo>
                    <a:pt x="27" y="163"/>
                    <a:pt x="28" y="163"/>
                    <a:pt x="28" y="163"/>
                  </a:cubicBezTo>
                  <a:cubicBezTo>
                    <a:pt x="41" y="164"/>
                    <a:pt x="53" y="161"/>
                    <a:pt x="64" y="155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0" y="141"/>
                    <a:pt x="55" y="131"/>
                    <a:pt x="53" y="120"/>
                  </a:cubicBezTo>
                  <a:cubicBezTo>
                    <a:pt x="66" y="116"/>
                    <a:pt x="78" y="107"/>
                    <a:pt x="84" y="94"/>
                  </a:cubicBezTo>
                  <a:cubicBezTo>
                    <a:pt x="95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67" name="iśļîḍè"/>
            <p:cNvSpPr/>
            <p:nvPr/>
          </p:nvSpPr>
          <p:spPr bwMode="auto">
            <a:xfrm>
              <a:off x="5462588" y="3913188"/>
              <a:ext cx="109538" cy="60325"/>
            </a:xfrm>
            <a:custGeom>
              <a:avLst/>
              <a:gdLst>
                <a:gd name="T0" fmla="*/ 30 w 37"/>
                <a:gd name="T1" fmla="*/ 3 h 20"/>
                <a:gd name="T2" fmla="*/ 26 w 37"/>
                <a:gd name="T3" fmla="*/ 2 h 20"/>
                <a:gd name="T4" fmla="*/ 11 w 37"/>
                <a:gd name="T5" fmla="*/ 1 h 20"/>
                <a:gd name="T6" fmla="*/ 3 w 37"/>
                <a:gd name="T7" fmla="*/ 12 h 20"/>
                <a:gd name="T8" fmla="*/ 9 w 37"/>
                <a:gd name="T9" fmla="*/ 18 h 20"/>
                <a:gd name="T10" fmla="*/ 21 w 37"/>
                <a:gd name="T11" fmla="*/ 20 h 20"/>
                <a:gd name="T12" fmla="*/ 35 w 37"/>
                <a:gd name="T13" fmla="*/ 13 h 20"/>
                <a:gd name="T14" fmla="*/ 30 w 37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0">
                  <a:moveTo>
                    <a:pt x="30" y="3"/>
                  </a:moveTo>
                  <a:cubicBezTo>
                    <a:pt x="28" y="3"/>
                    <a:pt x="27" y="2"/>
                    <a:pt x="26" y="2"/>
                  </a:cubicBezTo>
                  <a:cubicBezTo>
                    <a:pt x="21" y="1"/>
                    <a:pt x="16" y="0"/>
                    <a:pt x="11" y="1"/>
                  </a:cubicBezTo>
                  <a:cubicBezTo>
                    <a:pt x="6" y="2"/>
                    <a:pt x="0" y="6"/>
                    <a:pt x="3" y="12"/>
                  </a:cubicBezTo>
                  <a:cubicBezTo>
                    <a:pt x="4" y="15"/>
                    <a:pt x="6" y="16"/>
                    <a:pt x="9" y="18"/>
                  </a:cubicBezTo>
                  <a:cubicBezTo>
                    <a:pt x="13" y="19"/>
                    <a:pt x="17" y="20"/>
                    <a:pt x="21" y="20"/>
                  </a:cubicBezTo>
                  <a:cubicBezTo>
                    <a:pt x="26" y="20"/>
                    <a:pt x="32" y="18"/>
                    <a:pt x="35" y="13"/>
                  </a:cubicBezTo>
                  <a:cubicBezTo>
                    <a:pt x="37" y="9"/>
                    <a:pt x="34" y="5"/>
                    <a:pt x="30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8" name="íṧḷídê"/>
            <p:cNvSpPr/>
            <p:nvPr/>
          </p:nvSpPr>
          <p:spPr bwMode="auto">
            <a:xfrm>
              <a:off x="5499100" y="3846513"/>
              <a:ext cx="79375" cy="46038"/>
            </a:xfrm>
            <a:custGeom>
              <a:avLst/>
              <a:gdLst>
                <a:gd name="T0" fmla="*/ 26 w 27"/>
                <a:gd name="T1" fmla="*/ 7 h 16"/>
                <a:gd name="T2" fmla="*/ 10 w 27"/>
                <a:gd name="T3" fmla="*/ 2 h 16"/>
                <a:gd name="T4" fmla="*/ 0 w 27"/>
                <a:gd name="T5" fmla="*/ 16 h 16"/>
                <a:gd name="T6" fmla="*/ 1 w 27"/>
                <a:gd name="T7" fmla="*/ 16 h 16"/>
                <a:gd name="T8" fmla="*/ 10 w 27"/>
                <a:gd name="T9" fmla="*/ 4 h 16"/>
                <a:gd name="T10" fmla="*/ 22 w 27"/>
                <a:gd name="T11" fmla="*/ 9 h 16"/>
                <a:gd name="T12" fmla="*/ 26 w 27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6" y="7"/>
                  </a:moveTo>
                  <a:cubicBezTo>
                    <a:pt x="23" y="1"/>
                    <a:pt x="15" y="0"/>
                    <a:pt x="10" y="2"/>
                  </a:cubicBezTo>
                  <a:cubicBezTo>
                    <a:pt x="3" y="4"/>
                    <a:pt x="0" y="10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1"/>
                    <a:pt x="5" y="5"/>
                    <a:pt x="10" y="4"/>
                  </a:cubicBezTo>
                  <a:cubicBezTo>
                    <a:pt x="14" y="2"/>
                    <a:pt x="20" y="5"/>
                    <a:pt x="22" y="9"/>
                  </a:cubicBezTo>
                  <a:cubicBezTo>
                    <a:pt x="24" y="11"/>
                    <a:pt x="27" y="9"/>
                    <a:pt x="26" y="7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9" name="íśḻiďé"/>
            <p:cNvSpPr/>
            <p:nvPr/>
          </p:nvSpPr>
          <p:spPr bwMode="auto">
            <a:xfrm>
              <a:off x="5084763" y="3606801"/>
              <a:ext cx="523875" cy="534988"/>
            </a:xfrm>
            <a:custGeom>
              <a:avLst/>
              <a:gdLst>
                <a:gd name="T0" fmla="*/ 167 w 177"/>
                <a:gd name="T1" fmla="*/ 23 h 181"/>
                <a:gd name="T2" fmla="*/ 88 w 177"/>
                <a:gd name="T3" fmla="*/ 26 h 181"/>
                <a:gd name="T4" fmla="*/ 28 w 177"/>
                <a:gd name="T5" fmla="*/ 53 h 181"/>
                <a:gd name="T6" fmla="*/ 33 w 177"/>
                <a:gd name="T7" fmla="*/ 79 h 181"/>
                <a:gd name="T8" fmla="*/ 6 w 177"/>
                <a:gd name="T9" fmla="*/ 128 h 181"/>
                <a:gd name="T10" fmla="*/ 55 w 177"/>
                <a:gd name="T11" fmla="*/ 156 h 181"/>
                <a:gd name="T12" fmla="*/ 117 w 177"/>
                <a:gd name="T13" fmla="*/ 163 h 181"/>
                <a:gd name="T14" fmla="*/ 122 w 177"/>
                <a:gd name="T15" fmla="*/ 150 h 181"/>
                <a:gd name="T16" fmla="*/ 116 w 177"/>
                <a:gd name="T17" fmla="*/ 128 h 181"/>
                <a:gd name="T18" fmla="*/ 143 w 177"/>
                <a:gd name="T19" fmla="*/ 74 h 181"/>
                <a:gd name="T20" fmla="*/ 163 w 177"/>
                <a:gd name="T21" fmla="*/ 65 h 181"/>
                <a:gd name="T22" fmla="*/ 167 w 177"/>
                <a:gd name="T23" fmla="*/ 2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81">
                  <a:moveTo>
                    <a:pt x="167" y="23"/>
                  </a:moveTo>
                  <a:cubicBezTo>
                    <a:pt x="149" y="0"/>
                    <a:pt x="102" y="1"/>
                    <a:pt x="88" y="26"/>
                  </a:cubicBezTo>
                  <a:cubicBezTo>
                    <a:pt x="65" y="19"/>
                    <a:pt x="36" y="28"/>
                    <a:pt x="28" y="53"/>
                  </a:cubicBezTo>
                  <a:cubicBezTo>
                    <a:pt x="24" y="64"/>
                    <a:pt x="27" y="73"/>
                    <a:pt x="33" y="79"/>
                  </a:cubicBezTo>
                  <a:cubicBezTo>
                    <a:pt x="13" y="84"/>
                    <a:pt x="0" y="109"/>
                    <a:pt x="6" y="128"/>
                  </a:cubicBezTo>
                  <a:cubicBezTo>
                    <a:pt x="12" y="149"/>
                    <a:pt x="35" y="157"/>
                    <a:pt x="55" y="156"/>
                  </a:cubicBezTo>
                  <a:cubicBezTo>
                    <a:pt x="60" y="181"/>
                    <a:pt x="104" y="179"/>
                    <a:pt x="117" y="163"/>
                  </a:cubicBezTo>
                  <a:cubicBezTo>
                    <a:pt x="120" y="159"/>
                    <a:pt x="122" y="155"/>
                    <a:pt x="122" y="150"/>
                  </a:cubicBezTo>
                  <a:cubicBezTo>
                    <a:pt x="123" y="142"/>
                    <a:pt x="119" y="136"/>
                    <a:pt x="116" y="128"/>
                  </a:cubicBezTo>
                  <a:cubicBezTo>
                    <a:pt x="108" y="107"/>
                    <a:pt x="119" y="78"/>
                    <a:pt x="143" y="74"/>
                  </a:cubicBezTo>
                  <a:cubicBezTo>
                    <a:pt x="150" y="73"/>
                    <a:pt x="158" y="70"/>
                    <a:pt x="163" y="65"/>
                  </a:cubicBezTo>
                  <a:cubicBezTo>
                    <a:pt x="176" y="55"/>
                    <a:pt x="177" y="36"/>
                    <a:pt x="167" y="23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0" name="iṣḷïḋè"/>
            <p:cNvSpPr/>
            <p:nvPr/>
          </p:nvSpPr>
          <p:spPr bwMode="auto">
            <a:xfrm>
              <a:off x="5392738" y="3611563"/>
              <a:ext cx="192088" cy="166688"/>
            </a:xfrm>
            <a:custGeom>
              <a:avLst/>
              <a:gdLst>
                <a:gd name="T0" fmla="*/ 4 w 65"/>
                <a:gd name="T1" fmla="*/ 16 h 56"/>
                <a:gd name="T2" fmla="*/ 6 w 65"/>
                <a:gd name="T3" fmla="*/ 22 h 56"/>
                <a:gd name="T4" fmla="*/ 36 w 65"/>
                <a:gd name="T5" fmla="*/ 23 h 56"/>
                <a:gd name="T6" fmla="*/ 48 w 65"/>
                <a:gd name="T7" fmla="*/ 48 h 56"/>
                <a:gd name="T8" fmla="*/ 64 w 65"/>
                <a:gd name="T9" fmla="*/ 46 h 56"/>
                <a:gd name="T10" fmla="*/ 4 w 65"/>
                <a:gd name="T11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56">
                  <a:moveTo>
                    <a:pt x="4" y="16"/>
                  </a:moveTo>
                  <a:cubicBezTo>
                    <a:pt x="0" y="18"/>
                    <a:pt x="3" y="22"/>
                    <a:pt x="6" y="22"/>
                  </a:cubicBezTo>
                  <a:cubicBezTo>
                    <a:pt x="16" y="19"/>
                    <a:pt x="27" y="18"/>
                    <a:pt x="36" y="23"/>
                  </a:cubicBezTo>
                  <a:cubicBezTo>
                    <a:pt x="45" y="29"/>
                    <a:pt x="45" y="39"/>
                    <a:pt x="48" y="48"/>
                  </a:cubicBezTo>
                  <a:cubicBezTo>
                    <a:pt x="51" y="56"/>
                    <a:pt x="65" y="55"/>
                    <a:pt x="64" y="46"/>
                  </a:cubicBezTo>
                  <a:cubicBezTo>
                    <a:pt x="61" y="14"/>
                    <a:pt x="31" y="0"/>
                    <a:pt x="4" y="16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1" name="íṧlïḑê"/>
            <p:cNvSpPr/>
            <p:nvPr/>
          </p:nvSpPr>
          <p:spPr bwMode="auto">
            <a:xfrm>
              <a:off x="5105400" y="3863976"/>
              <a:ext cx="304800" cy="247650"/>
            </a:xfrm>
            <a:custGeom>
              <a:avLst/>
              <a:gdLst>
                <a:gd name="T0" fmla="*/ 100 w 103"/>
                <a:gd name="T1" fmla="*/ 67 h 84"/>
                <a:gd name="T2" fmla="*/ 61 w 103"/>
                <a:gd name="T3" fmla="*/ 67 h 84"/>
                <a:gd name="T4" fmla="*/ 54 w 103"/>
                <a:gd name="T5" fmla="*/ 55 h 84"/>
                <a:gd name="T6" fmla="*/ 15 w 103"/>
                <a:gd name="T7" fmla="*/ 40 h 84"/>
                <a:gd name="T8" fmla="*/ 24 w 103"/>
                <a:gd name="T9" fmla="*/ 3 h 84"/>
                <a:gd name="T10" fmla="*/ 22 w 103"/>
                <a:gd name="T11" fmla="*/ 0 h 84"/>
                <a:gd name="T12" fmla="*/ 8 w 103"/>
                <a:gd name="T13" fmla="*/ 42 h 84"/>
                <a:gd name="T14" fmla="*/ 52 w 103"/>
                <a:gd name="T15" fmla="*/ 63 h 84"/>
                <a:gd name="T16" fmla="*/ 102 w 103"/>
                <a:gd name="T17" fmla="*/ 69 h 84"/>
                <a:gd name="T18" fmla="*/ 100 w 103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4">
                  <a:moveTo>
                    <a:pt x="100" y="67"/>
                  </a:moveTo>
                  <a:cubicBezTo>
                    <a:pt x="91" y="76"/>
                    <a:pt x="71" y="76"/>
                    <a:pt x="61" y="67"/>
                  </a:cubicBezTo>
                  <a:cubicBezTo>
                    <a:pt x="58" y="64"/>
                    <a:pt x="60" y="54"/>
                    <a:pt x="54" y="55"/>
                  </a:cubicBezTo>
                  <a:cubicBezTo>
                    <a:pt x="39" y="57"/>
                    <a:pt x="23" y="55"/>
                    <a:pt x="15" y="40"/>
                  </a:cubicBezTo>
                  <a:cubicBezTo>
                    <a:pt x="7" y="27"/>
                    <a:pt x="12" y="12"/>
                    <a:pt x="24" y="3"/>
                  </a:cubicBezTo>
                  <a:cubicBezTo>
                    <a:pt x="25" y="2"/>
                    <a:pt x="23" y="0"/>
                    <a:pt x="22" y="0"/>
                  </a:cubicBezTo>
                  <a:cubicBezTo>
                    <a:pt x="5" y="7"/>
                    <a:pt x="0" y="27"/>
                    <a:pt x="8" y="42"/>
                  </a:cubicBezTo>
                  <a:cubicBezTo>
                    <a:pt x="16" y="59"/>
                    <a:pt x="34" y="66"/>
                    <a:pt x="52" y="63"/>
                  </a:cubicBezTo>
                  <a:cubicBezTo>
                    <a:pt x="56" y="84"/>
                    <a:pt x="91" y="83"/>
                    <a:pt x="102" y="69"/>
                  </a:cubicBezTo>
                  <a:cubicBezTo>
                    <a:pt x="103" y="68"/>
                    <a:pt x="102" y="66"/>
                    <a:pt x="100" y="67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2" name="iṧlïďé"/>
            <p:cNvSpPr/>
            <p:nvPr/>
          </p:nvSpPr>
          <p:spPr bwMode="auto">
            <a:xfrm>
              <a:off x="5900738" y="3398838"/>
              <a:ext cx="133350" cy="157163"/>
            </a:xfrm>
            <a:custGeom>
              <a:avLst/>
              <a:gdLst>
                <a:gd name="T0" fmla="*/ 31 w 45"/>
                <a:gd name="T1" fmla="*/ 2 h 53"/>
                <a:gd name="T2" fmla="*/ 20 w 45"/>
                <a:gd name="T3" fmla="*/ 14 h 53"/>
                <a:gd name="T4" fmla="*/ 12 w 45"/>
                <a:gd name="T5" fmla="*/ 25 h 53"/>
                <a:gd name="T6" fmla="*/ 4 w 45"/>
                <a:gd name="T7" fmla="*/ 22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1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1" y="2"/>
                  </a:moveTo>
                  <a:cubicBezTo>
                    <a:pt x="26" y="4"/>
                    <a:pt x="23" y="9"/>
                    <a:pt x="20" y="14"/>
                  </a:cubicBezTo>
                  <a:cubicBezTo>
                    <a:pt x="18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2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2"/>
                    <a:pt x="21" y="41"/>
                    <a:pt x="32" y="28"/>
                  </a:cubicBezTo>
                  <a:cubicBezTo>
                    <a:pt x="36" y="24"/>
                    <a:pt x="41" y="21"/>
                    <a:pt x="43" y="15"/>
                  </a:cubicBezTo>
                  <a:cubicBezTo>
                    <a:pt x="45" y="7"/>
                    <a:pt x="40" y="0"/>
                    <a:pt x="31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3" name="îş1iďê"/>
            <p:cNvSpPr/>
            <p:nvPr/>
          </p:nvSpPr>
          <p:spPr bwMode="auto">
            <a:xfrm>
              <a:off x="5300663" y="3546476"/>
              <a:ext cx="665163" cy="1176338"/>
            </a:xfrm>
            <a:custGeom>
              <a:avLst/>
              <a:gdLst>
                <a:gd name="T0" fmla="*/ 16 w 225"/>
                <a:gd name="T1" fmla="*/ 316 h 398"/>
                <a:gd name="T2" fmla="*/ 20 w 225"/>
                <a:gd name="T3" fmla="*/ 395 h 398"/>
                <a:gd name="T4" fmla="*/ 128 w 225"/>
                <a:gd name="T5" fmla="*/ 385 h 398"/>
                <a:gd name="T6" fmla="*/ 120 w 225"/>
                <a:gd name="T7" fmla="*/ 351 h 398"/>
                <a:gd name="T8" fmla="*/ 115 w 225"/>
                <a:gd name="T9" fmla="*/ 309 h 398"/>
                <a:gd name="T10" fmla="*/ 115 w 225"/>
                <a:gd name="T11" fmla="*/ 308 h 398"/>
                <a:gd name="T12" fmla="*/ 143 w 225"/>
                <a:gd name="T13" fmla="*/ 269 h 398"/>
                <a:gd name="T14" fmla="*/ 112 w 225"/>
                <a:gd name="T15" fmla="*/ 224 h 398"/>
                <a:gd name="T16" fmla="*/ 225 w 225"/>
                <a:gd name="T17" fmla="*/ 0 h 398"/>
                <a:gd name="T18" fmla="*/ 209 w 225"/>
                <a:gd name="T19" fmla="*/ 0 h 398"/>
                <a:gd name="T20" fmla="*/ 147 w 225"/>
                <a:gd name="T21" fmla="*/ 145 h 398"/>
                <a:gd name="T22" fmla="*/ 56 w 225"/>
                <a:gd name="T23" fmla="*/ 198 h 398"/>
                <a:gd name="T24" fmla="*/ 0 w 225"/>
                <a:gd name="T25" fmla="*/ 251 h 398"/>
                <a:gd name="T26" fmla="*/ 6 w 225"/>
                <a:gd name="T27" fmla="*/ 281 h 398"/>
                <a:gd name="T28" fmla="*/ 16 w 225"/>
                <a:gd name="T29" fmla="*/ 31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398">
                  <a:moveTo>
                    <a:pt x="16" y="316"/>
                  </a:moveTo>
                  <a:cubicBezTo>
                    <a:pt x="23" y="340"/>
                    <a:pt x="27" y="370"/>
                    <a:pt x="20" y="395"/>
                  </a:cubicBezTo>
                  <a:cubicBezTo>
                    <a:pt x="45" y="398"/>
                    <a:pt x="103" y="392"/>
                    <a:pt x="128" y="385"/>
                  </a:cubicBezTo>
                  <a:cubicBezTo>
                    <a:pt x="120" y="351"/>
                    <a:pt x="120" y="351"/>
                    <a:pt x="120" y="351"/>
                  </a:cubicBezTo>
                  <a:cubicBezTo>
                    <a:pt x="115" y="338"/>
                    <a:pt x="114" y="323"/>
                    <a:pt x="115" y="309"/>
                  </a:cubicBezTo>
                  <a:cubicBezTo>
                    <a:pt x="115" y="309"/>
                    <a:pt x="115" y="308"/>
                    <a:pt x="115" y="308"/>
                  </a:cubicBezTo>
                  <a:cubicBezTo>
                    <a:pt x="125" y="296"/>
                    <a:pt x="146" y="288"/>
                    <a:pt x="143" y="269"/>
                  </a:cubicBezTo>
                  <a:cubicBezTo>
                    <a:pt x="141" y="260"/>
                    <a:pt x="115" y="244"/>
                    <a:pt x="112" y="224"/>
                  </a:cubicBezTo>
                  <a:cubicBezTo>
                    <a:pt x="202" y="152"/>
                    <a:pt x="224" y="74"/>
                    <a:pt x="225" y="0"/>
                  </a:cubicBezTo>
                  <a:cubicBezTo>
                    <a:pt x="220" y="0"/>
                    <a:pt x="215" y="0"/>
                    <a:pt x="209" y="0"/>
                  </a:cubicBezTo>
                  <a:cubicBezTo>
                    <a:pt x="201" y="52"/>
                    <a:pt x="181" y="104"/>
                    <a:pt x="147" y="145"/>
                  </a:cubicBezTo>
                  <a:cubicBezTo>
                    <a:pt x="124" y="172"/>
                    <a:pt x="91" y="191"/>
                    <a:pt x="56" y="198"/>
                  </a:cubicBezTo>
                  <a:cubicBezTo>
                    <a:pt x="23" y="205"/>
                    <a:pt x="2" y="218"/>
                    <a:pt x="0" y="251"/>
                  </a:cubicBezTo>
                  <a:cubicBezTo>
                    <a:pt x="0" y="261"/>
                    <a:pt x="3" y="271"/>
                    <a:pt x="6" y="281"/>
                  </a:cubicBezTo>
                  <a:cubicBezTo>
                    <a:pt x="10" y="292"/>
                    <a:pt x="13" y="304"/>
                    <a:pt x="16" y="31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4" name="íş1idè"/>
            <p:cNvSpPr/>
            <p:nvPr/>
          </p:nvSpPr>
          <p:spPr bwMode="auto">
            <a:xfrm>
              <a:off x="5537200" y="4208463"/>
              <a:ext cx="136525" cy="74613"/>
            </a:xfrm>
            <a:custGeom>
              <a:avLst/>
              <a:gdLst>
                <a:gd name="T0" fmla="*/ 0 w 46"/>
                <a:gd name="T1" fmla="*/ 13 h 25"/>
                <a:gd name="T2" fmla="*/ 35 w 46"/>
                <a:gd name="T3" fmla="*/ 20 h 25"/>
                <a:gd name="T4" fmla="*/ 46 w 46"/>
                <a:gd name="T5" fmla="*/ 25 h 25"/>
                <a:gd name="T6" fmla="*/ 32 w 46"/>
                <a:gd name="T7" fmla="*/ 0 h 25"/>
                <a:gd name="T8" fmla="*/ 0 w 46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0" y="13"/>
                  </a:moveTo>
                  <a:cubicBezTo>
                    <a:pt x="7" y="19"/>
                    <a:pt x="30" y="18"/>
                    <a:pt x="35" y="20"/>
                  </a:cubicBezTo>
                  <a:cubicBezTo>
                    <a:pt x="39" y="21"/>
                    <a:pt x="43" y="23"/>
                    <a:pt x="46" y="25"/>
                  </a:cubicBezTo>
                  <a:cubicBezTo>
                    <a:pt x="40" y="18"/>
                    <a:pt x="33" y="9"/>
                    <a:pt x="32" y="0"/>
                  </a:cubicBezTo>
                  <a:cubicBezTo>
                    <a:pt x="21" y="7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5" name="îšļiḍê"/>
            <p:cNvSpPr/>
            <p:nvPr/>
          </p:nvSpPr>
          <p:spPr bwMode="auto">
            <a:xfrm>
              <a:off x="5311775" y="4170363"/>
              <a:ext cx="127000" cy="198438"/>
            </a:xfrm>
            <a:custGeom>
              <a:avLst/>
              <a:gdLst>
                <a:gd name="T0" fmla="*/ 38 w 43"/>
                <a:gd name="T1" fmla="*/ 0 h 67"/>
                <a:gd name="T2" fmla="*/ 10 w 43"/>
                <a:gd name="T3" fmla="*/ 58 h 67"/>
                <a:gd name="T4" fmla="*/ 23 w 43"/>
                <a:gd name="T5" fmla="*/ 50 h 67"/>
                <a:gd name="T6" fmla="*/ 40 w 43"/>
                <a:gd name="T7" fmla="*/ 5 h 67"/>
                <a:gd name="T8" fmla="*/ 38 w 4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8" y="0"/>
                  </a:moveTo>
                  <a:cubicBezTo>
                    <a:pt x="12" y="6"/>
                    <a:pt x="0" y="34"/>
                    <a:pt x="10" y="58"/>
                  </a:cubicBezTo>
                  <a:cubicBezTo>
                    <a:pt x="14" y="67"/>
                    <a:pt x="28" y="59"/>
                    <a:pt x="23" y="50"/>
                  </a:cubicBezTo>
                  <a:cubicBezTo>
                    <a:pt x="14" y="32"/>
                    <a:pt x="22" y="13"/>
                    <a:pt x="40" y="5"/>
                  </a:cubicBezTo>
                  <a:cubicBezTo>
                    <a:pt x="43" y="4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6" name="î$1iḍé"/>
            <p:cNvSpPr/>
            <p:nvPr/>
          </p:nvSpPr>
          <p:spPr bwMode="auto">
            <a:xfrm>
              <a:off x="5719763" y="2471738"/>
              <a:ext cx="1955800" cy="2144713"/>
            </a:xfrm>
            <a:custGeom>
              <a:avLst/>
              <a:gdLst>
                <a:gd name="T0" fmla="*/ 601 w 661"/>
                <a:gd name="T1" fmla="*/ 330 h 726"/>
                <a:gd name="T2" fmla="*/ 517 w 661"/>
                <a:gd name="T3" fmla="*/ 270 h 726"/>
                <a:gd name="T4" fmla="*/ 363 w 661"/>
                <a:gd name="T5" fmla="*/ 211 h 726"/>
                <a:gd name="T6" fmla="*/ 200 w 661"/>
                <a:gd name="T7" fmla="*/ 148 h 726"/>
                <a:gd name="T8" fmla="*/ 8 w 661"/>
                <a:gd name="T9" fmla="*/ 4 h 726"/>
                <a:gd name="T10" fmla="*/ 1 w 661"/>
                <a:gd name="T11" fmla="*/ 6 h 726"/>
                <a:gd name="T12" fmla="*/ 114 w 661"/>
                <a:gd name="T13" fmla="*/ 131 h 726"/>
                <a:gd name="T14" fmla="*/ 316 w 661"/>
                <a:gd name="T15" fmla="*/ 214 h 726"/>
                <a:gd name="T16" fmla="*/ 468 w 661"/>
                <a:gd name="T17" fmla="*/ 273 h 726"/>
                <a:gd name="T18" fmla="*/ 591 w 661"/>
                <a:gd name="T19" fmla="*/ 355 h 726"/>
                <a:gd name="T20" fmla="*/ 634 w 661"/>
                <a:gd name="T21" fmla="*/ 526 h 726"/>
                <a:gd name="T22" fmla="*/ 603 w 661"/>
                <a:gd name="T23" fmla="*/ 703 h 726"/>
                <a:gd name="T24" fmla="*/ 608 w 661"/>
                <a:gd name="T25" fmla="*/ 723 h 726"/>
                <a:gd name="T26" fmla="*/ 625 w 661"/>
                <a:gd name="T27" fmla="*/ 706 h 726"/>
                <a:gd name="T28" fmla="*/ 639 w 661"/>
                <a:gd name="T29" fmla="*/ 646 h 726"/>
                <a:gd name="T30" fmla="*/ 658 w 661"/>
                <a:gd name="T31" fmla="*/ 481 h 726"/>
                <a:gd name="T32" fmla="*/ 619 w 661"/>
                <a:gd name="T33" fmla="*/ 353 h 726"/>
                <a:gd name="T34" fmla="*/ 601 w 661"/>
                <a:gd name="T35" fmla="*/ 33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1" h="726">
                  <a:moveTo>
                    <a:pt x="601" y="330"/>
                  </a:moveTo>
                  <a:cubicBezTo>
                    <a:pt x="578" y="304"/>
                    <a:pt x="548" y="285"/>
                    <a:pt x="517" y="270"/>
                  </a:cubicBezTo>
                  <a:cubicBezTo>
                    <a:pt x="467" y="247"/>
                    <a:pt x="414" y="231"/>
                    <a:pt x="363" y="211"/>
                  </a:cubicBezTo>
                  <a:cubicBezTo>
                    <a:pt x="309" y="190"/>
                    <a:pt x="254" y="169"/>
                    <a:pt x="200" y="148"/>
                  </a:cubicBezTo>
                  <a:cubicBezTo>
                    <a:pt x="124" y="119"/>
                    <a:pt x="34" y="90"/>
                    <a:pt x="8" y="4"/>
                  </a:cubicBezTo>
                  <a:cubicBezTo>
                    <a:pt x="7" y="0"/>
                    <a:pt x="0" y="2"/>
                    <a:pt x="1" y="6"/>
                  </a:cubicBezTo>
                  <a:cubicBezTo>
                    <a:pt x="13" y="66"/>
                    <a:pt x="63" y="105"/>
                    <a:pt x="114" y="131"/>
                  </a:cubicBezTo>
                  <a:cubicBezTo>
                    <a:pt x="179" y="163"/>
                    <a:pt x="249" y="187"/>
                    <a:pt x="316" y="214"/>
                  </a:cubicBezTo>
                  <a:cubicBezTo>
                    <a:pt x="367" y="234"/>
                    <a:pt x="418" y="253"/>
                    <a:pt x="468" y="273"/>
                  </a:cubicBezTo>
                  <a:cubicBezTo>
                    <a:pt x="514" y="291"/>
                    <a:pt x="560" y="316"/>
                    <a:pt x="591" y="355"/>
                  </a:cubicBezTo>
                  <a:cubicBezTo>
                    <a:pt x="628" y="402"/>
                    <a:pt x="638" y="466"/>
                    <a:pt x="634" y="526"/>
                  </a:cubicBezTo>
                  <a:cubicBezTo>
                    <a:pt x="630" y="586"/>
                    <a:pt x="614" y="644"/>
                    <a:pt x="603" y="703"/>
                  </a:cubicBezTo>
                  <a:cubicBezTo>
                    <a:pt x="601" y="710"/>
                    <a:pt x="601" y="721"/>
                    <a:pt x="608" y="723"/>
                  </a:cubicBezTo>
                  <a:cubicBezTo>
                    <a:pt x="617" y="726"/>
                    <a:pt x="623" y="715"/>
                    <a:pt x="625" y="706"/>
                  </a:cubicBezTo>
                  <a:cubicBezTo>
                    <a:pt x="630" y="686"/>
                    <a:pt x="634" y="666"/>
                    <a:pt x="639" y="646"/>
                  </a:cubicBezTo>
                  <a:cubicBezTo>
                    <a:pt x="650" y="592"/>
                    <a:pt x="661" y="536"/>
                    <a:pt x="658" y="481"/>
                  </a:cubicBezTo>
                  <a:cubicBezTo>
                    <a:pt x="655" y="436"/>
                    <a:pt x="644" y="391"/>
                    <a:pt x="619" y="353"/>
                  </a:cubicBezTo>
                  <a:cubicBezTo>
                    <a:pt x="614" y="345"/>
                    <a:pt x="608" y="337"/>
                    <a:pt x="601" y="33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7" name="iś1ïḋè"/>
            <p:cNvSpPr/>
            <p:nvPr/>
          </p:nvSpPr>
          <p:spPr bwMode="auto">
            <a:xfrm>
              <a:off x="5719763" y="2190751"/>
              <a:ext cx="796925" cy="357188"/>
            </a:xfrm>
            <a:custGeom>
              <a:avLst/>
              <a:gdLst>
                <a:gd name="T0" fmla="*/ 224 w 269"/>
                <a:gd name="T1" fmla="*/ 0 h 121"/>
                <a:gd name="T2" fmla="*/ 231 w 269"/>
                <a:gd name="T3" fmla="*/ 9 h 121"/>
                <a:gd name="T4" fmla="*/ 201 w 269"/>
                <a:gd name="T5" fmla="*/ 65 h 121"/>
                <a:gd name="T6" fmla="*/ 139 w 269"/>
                <a:gd name="T7" fmla="*/ 92 h 121"/>
                <a:gd name="T8" fmla="*/ 9 w 269"/>
                <a:gd name="T9" fmla="*/ 102 h 121"/>
                <a:gd name="T10" fmla="*/ 14 w 269"/>
                <a:gd name="T11" fmla="*/ 92 h 121"/>
                <a:gd name="T12" fmla="*/ 14 w 269"/>
                <a:gd name="T13" fmla="*/ 85 h 121"/>
                <a:gd name="T14" fmla="*/ 1 w 269"/>
                <a:gd name="T15" fmla="*/ 101 h 121"/>
                <a:gd name="T16" fmla="*/ 19 w 269"/>
                <a:gd name="T17" fmla="*/ 114 h 121"/>
                <a:gd name="T18" fmla="*/ 135 w 269"/>
                <a:gd name="T19" fmla="*/ 102 h 121"/>
                <a:gd name="T20" fmla="*/ 230 w 269"/>
                <a:gd name="T21" fmla="*/ 53 h 121"/>
                <a:gd name="T22" fmla="*/ 224 w 269"/>
                <a:gd name="T2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1">
                  <a:moveTo>
                    <a:pt x="224" y="0"/>
                  </a:moveTo>
                  <a:cubicBezTo>
                    <a:pt x="231" y="9"/>
                    <a:pt x="231" y="9"/>
                    <a:pt x="231" y="9"/>
                  </a:cubicBezTo>
                  <a:cubicBezTo>
                    <a:pt x="266" y="13"/>
                    <a:pt x="216" y="56"/>
                    <a:pt x="201" y="65"/>
                  </a:cubicBezTo>
                  <a:cubicBezTo>
                    <a:pt x="181" y="76"/>
                    <a:pt x="161" y="86"/>
                    <a:pt x="139" y="92"/>
                  </a:cubicBezTo>
                  <a:cubicBezTo>
                    <a:pt x="47" y="116"/>
                    <a:pt x="12" y="106"/>
                    <a:pt x="9" y="102"/>
                  </a:cubicBezTo>
                  <a:cubicBezTo>
                    <a:pt x="6" y="98"/>
                    <a:pt x="11" y="93"/>
                    <a:pt x="14" y="92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7" y="87"/>
                    <a:pt x="0" y="94"/>
                    <a:pt x="1" y="101"/>
                  </a:cubicBezTo>
                  <a:cubicBezTo>
                    <a:pt x="3" y="110"/>
                    <a:pt x="12" y="112"/>
                    <a:pt x="19" y="114"/>
                  </a:cubicBezTo>
                  <a:cubicBezTo>
                    <a:pt x="56" y="121"/>
                    <a:pt x="100" y="112"/>
                    <a:pt x="135" y="102"/>
                  </a:cubicBezTo>
                  <a:cubicBezTo>
                    <a:pt x="167" y="92"/>
                    <a:pt x="204" y="75"/>
                    <a:pt x="230" y="53"/>
                  </a:cubicBezTo>
                  <a:cubicBezTo>
                    <a:pt x="247" y="38"/>
                    <a:pt x="269" y="2"/>
                    <a:pt x="224" y="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8" name="îṣlíḑê"/>
            <p:cNvSpPr/>
            <p:nvPr/>
          </p:nvSpPr>
          <p:spPr bwMode="auto">
            <a:xfrm>
              <a:off x="7353300" y="3308351"/>
              <a:ext cx="206375" cy="123825"/>
            </a:xfrm>
            <a:custGeom>
              <a:avLst/>
              <a:gdLst>
                <a:gd name="T0" fmla="*/ 33 w 70"/>
                <a:gd name="T1" fmla="*/ 38 h 42"/>
                <a:gd name="T2" fmla="*/ 6 w 70"/>
                <a:gd name="T3" fmla="*/ 26 h 42"/>
                <a:gd name="T4" fmla="*/ 15 w 70"/>
                <a:gd name="T5" fmla="*/ 29 h 42"/>
                <a:gd name="T6" fmla="*/ 19 w 70"/>
                <a:gd name="T7" fmla="*/ 15 h 42"/>
                <a:gd name="T8" fmla="*/ 0 w 70"/>
                <a:gd name="T9" fmla="*/ 4 h 42"/>
                <a:gd name="T10" fmla="*/ 30 w 70"/>
                <a:gd name="T11" fmla="*/ 4 h 42"/>
                <a:gd name="T12" fmla="*/ 44 w 70"/>
                <a:gd name="T13" fmla="*/ 23 h 42"/>
                <a:gd name="T14" fmla="*/ 70 w 70"/>
                <a:gd name="T15" fmla="*/ 31 h 42"/>
                <a:gd name="T16" fmla="*/ 55 w 70"/>
                <a:gd name="T17" fmla="*/ 42 h 42"/>
                <a:gd name="T18" fmla="*/ 33 w 70"/>
                <a:gd name="T1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2">
                  <a:moveTo>
                    <a:pt x="33" y="38"/>
                  </a:moveTo>
                  <a:cubicBezTo>
                    <a:pt x="23" y="39"/>
                    <a:pt x="10" y="37"/>
                    <a:pt x="6" y="26"/>
                  </a:cubicBezTo>
                  <a:cubicBezTo>
                    <a:pt x="11" y="27"/>
                    <a:pt x="15" y="29"/>
                    <a:pt x="15" y="29"/>
                  </a:cubicBezTo>
                  <a:cubicBezTo>
                    <a:pt x="18" y="28"/>
                    <a:pt x="19" y="20"/>
                    <a:pt x="19" y="15"/>
                  </a:cubicBezTo>
                  <a:cubicBezTo>
                    <a:pt x="18" y="11"/>
                    <a:pt x="1" y="5"/>
                    <a:pt x="0" y="4"/>
                  </a:cubicBezTo>
                  <a:cubicBezTo>
                    <a:pt x="9" y="1"/>
                    <a:pt x="24" y="0"/>
                    <a:pt x="30" y="4"/>
                  </a:cubicBezTo>
                  <a:cubicBezTo>
                    <a:pt x="37" y="9"/>
                    <a:pt x="38" y="16"/>
                    <a:pt x="44" y="23"/>
                  </a:cubicBezTo>
                  <a:cubicBezTo>
                    <a:pt x="47" y="24"/>
                    <a:pt x="69" y="28"/>
                    <a:pt x="70" y="31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43" y="36"/>
                    <a:pt x="33" y="38"/>
                  </a:cubicBez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9" name="î$ļïḋè"/>
            <p:cNvSpPr/>
            <p:nvPr/>
          </p:nvSpPr>
          <p:spPr bwMode="auto">
            <a:xfrm>
              <a:off x="7497763" y="3367088"/>
              <a:ext cx="739775" cy="165100"/>
            </a:xfrm>
            <a:custGeom>
              <a:avLst/>
              <a:gdLst>
                <a:gd name="T0" fmla="*/ 250 w 250"/>
                <a:gd name="T1" fmla="*/ 19 h 56"/>
                <a:gd name="T2" fmla="*/ 5 w 250"/>
                <a:gd name="T3" fmla="*/ 0 h 56"/>
                <a:gd name="T4" fmla="*/ 0 w 250"/>
                <a:gd name="T5" fmla="*/ 17 h 56"/>
                <a:gd name="T6" fmla="*/ 196 w 250"/>
                <a:gd name="T7" fmla="*/ 55 h 56"/>
                <a:gd name="T8" fmla="*/ 250 w 250"/>
                <a:gd name="T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6">
                  <a:moveTo>
                    <a:pt x="250" y="19"/>
                  </a:moveTo>
                  <a:cubicBezTo>
                    <a:pt x="211" y="29"/>
                    <a:pt x="124" y="31"/>
                    <a:pt x="5" y="0"/>
                  </a:cubicBezTo>
                  <a:cubicBezTo>
                    <a:pt x="2" y="6"/>
                    <a:pt x="1" y="11"/>
                    <a:pt x="0" y="17"/>
                  </a:cubicBezTo>
                  <a:cubicBezTo>
                    <a:pt x="60" y="56"/>
                    <a:pt x="169" y="56"/>
                    <a:pt x="196" y="55"/>
                  </a:cubicBezTo>
                  <a:cubicBezTo>
                    <a:pt x="211" y="40"/>
                    <a:pt x="246" y="39"/>
                    <a:pt x="250" y="1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0" name="iśḷïḍé"/>
            <p:cNvSpPr/>
            <p:nvPr/>
          </p:nvSpPr>
          <p:spPr bwMode="auto">
            <a:xfrm>
              <a:off x="7281863" y="3311526"/>
              <a:ext cx="207963" cy="141288"/>
            </a:xfrm>
            <a:custGeom>
              <a:avLst/>
              <a:gdLst>
                <a:gd name="T0" fmla="*/ 45 w 70"/>
                <a:gd name="T1" fmla="*/ 18 h 48"/>
                <a:gd name="T2" fmla="*/ 19 w 70"/>
                <a:gd name="T3" fmla="*/ 3 h 48"/>
                <a:gd name="T4" fmla="*/ 28 w 70"/>
                <a:gd name="T5" fmla="*/ 8 h 48"/>
                <a:gd name="T6" fmla="*/ 18 w 70"/>
                <a:gd name="T7" fmla="*/ 19 h 48"/>
                <a:gd name="T8" fmla="*/ 0 w 70"/>
                <a:gd name="T9" fmla="*/ 17 h 48"/>
                <a:gd name="T10" fmla="*/ 16 w 70"/>
                <a:gd name="T11" fmla="*/ 35 h 48"/>
                <a:gd name="T12" fmla="*/ 39 w 70"/>
                <a:gd name="T13" fmla="*/ 35 h 48"/>
                <a:gd name="T14" fmla="*/ 66 w 70"/>
                <a:gd name="T15" fmla="*/ 48 h 48"/>
                <a:gd name="T16" fmla="*/ 70 w 70"/>
                <a:gd name="T17" fmla="*/ 31 h 48"/>
                <a:gd name="T18" fmla="*/ 45 w 70"/>
                <a:gd name="T1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8">
                  <a:moveTo>
                    <a:pt x="45" y="18"/>
                  </a:moveTo>
                  <a:cubicBezTo>
                    <a:pt x="40" y="9"/>
                    <a:pt x="31" y="0"/>
                    <a:pt x="19" y="3"/>
                  </a:cubicBezTo>
                  <a:cubicBezTo>
                    <a:pt x="24" y="6"/>
                    <a:pt x="28" y="8"/>
                    <a:pt x="28" y="8"/>
                  </a:cubicBezTo>
                  <a:cubicBezTo>
                    <a:pt x="28" y="11"/>
                    <a:pt x="22" y="17"/>
                    <a:pt x="18" y="19"/>
                  </a:cubicBezTo>
                  <a:cubicBezTo>
                    <a:pt x="14" y="21"/>
                    <a:pt x="1" y="18"/>
                    <a:pt x="0" y="17"/>
                  </a:cubicBezTo>
                  <a:cubicBezTo>
                    <a:pt x="3" y="27"/>
                    <a:pt x="9" y="32"/>
                    <a:pt x="16" y="35"/>
                  </a:cubicBezTo>
                  <a:cubicBezTo>
                    <a:pt x="23" y="38"/>
                    <a:pt x="29" y="35"/>
                    <a:pt x="39" y="35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49" y="26"/>
                    <a:pt x="45" y="18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1" name="iṧľídé"/>
            <p:cNvSpPr/>
            <p:nvPr/>
          </p:nvSpPr>
          <p:spPr bwMode="auto">
            <a:xfrm>
              <a:off x="8059738" y="3157538"/>
              <a:ext cx="33338" cy="49213"/>
            </a:xfrm>
            <a:custGeom>
              <a:avLst/>
              <a:gdLst>
                <a:gd name="T0" fmla="*/ 3 w 11"/>
                <a:gd name="T1" fmla="*/ 15 h 17"/>
                <a:gd name="T2" fmla="*/ 10 w 11"/>
                <a:gd name="T3" fmla="*/ 14 h 17"/>
                <a:gd name="T4" fmla="*/ 10 w 11"/>
                <a:gd name="T5" fmla="*/ 2 h 17"/>
                <a:gd name="T6" fmla="*/ 3 w 11"/>
                <a:gd name="T7" fmla="*/ 9 h 17"/>
                <a:gd name="T8" fmla="*/ 3 w 11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3" y="15"/>
                  </a:moveTo>
                  <a:cubicBezTo>
                    <a:pt x="5" y="17"/>
                    <a:pt x="9" y="17"/>
                    <a:pt x="10" y="14"/>
                  </a:cubicBezTo>
                  <a:cubicBezTo>
                    <a:pt x="11" y="13"/>
                    <a:pt x="11" y="0"/>
                    <a:pt x="10" y="2"/>
                  </a:cubicBezTo>
                  <a:cubicBezTo>
                    <a:pt x="10" y="3"/>
                    <a:pt x="9" y="7"/>
                    <a:pt x="3" y="9"/>
                  </a:cubicBezTo>
                  <a:cubicBezTo>
                    <a:pt x="0" y="10"/>
                    <a:pt x="0" y="14"/>
                    <a:pt x="3" y="15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2" name="îśļíďé"/>
            <p:cNvSpPr/>
            <p:nvPr/>
          </p:nvSpPr>
          <p:spPr bwMode="auto">
            <a:xfrm>
              <a:off x="8077200" y="3024188"/>
              <a:ext cx="284163" cy="481013"/>
            </a:xfrm>
            <a:custGeom>
              <a:avLst/>
              <a:gdLst>
                <a:gd name="T0" fmla="*/ 13 w 96"/>
                <a:gd name="T1" fmla="*/ 19 h 163"/>
                <a:gd name="T2" fmla="*/ 23 w 96"/>
                <a:gd name="T3" fmla="*/ 8 h 163"/>
                <a:gd name="T4" fmla="*/ 23 w 96"/>
                <a:gd name="T5" fmla="*/ 7 h 163"/>
                <a:gd name="T6" fmla="*/ 55 w 96"/>
                <a:gd name="T7" fmla="*/ 13 h 163"/>
                <a:gd name="T8" fmla="*/ 78 w 96"/>
                <a:gd name="T9" fmla="*/ 44 h 163"/>
                <a:gd name="T10" fmla="*/ 71 w 96"/>
                <a:gd name="T11" fmla="*/ 117 h 163"/>
                <a:gd name="T12" fmla="*/ 70 w 96"/>
                <a:gd name="T13" fmla="*/ 160 h 163"/>
                <a:gd name="T14" fmla="*/ 68 w 96"/>
                <a:gd name="T15" fmla="*/ 162 h 163"/>
                <a:gd name="T16" fmla="*/ 67 w 96"/>
                <a:gd name="T17" fmla="*/ 163 h 163"/>
                <a:gd name="T18" fmla="*/ 31 w 96"/>
                <a:gd name="T19" fmla="*/ 154 h 163"/>
                <a:gd name="T20" fmla="*/ 30 w 96"/>
                <a:gd name="T21" fmla="*/ 153 h 163"/>
                <a:gd name="T22" fmla="*/ 29 w 96"/>
                <a:gd name="T23" fmla="*/ 151 h 163"/>
                <a:gd name="T24" fmla="*/ 42 w 96"/>
                <a:gd name="T25" fmla="*/ 119 h 163"/>
                <a:gd name="T26" fmla="*/ 11 w 96"/>
                <a:gd name="T27" fmla="*/ 94 h 163"/>
                <a:gd name="T28" fmla="*/ 13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13" y="19"/>
                  </a:moveTo>
                  <a:cubicBezTo>
                    <a:pt x="16" y="15"/>
                    <a:pt x="19" y="11"/>
                    <a:pt x="23" y="8"/>
                  </a:cubicBezTo>
                  <a:cubicBezTo>
                    <a:pt x="23" y="8"/>
                    <a:pt x="23" y="7"/>
                    <a:pt x="23" y="7"/>
                  </a:cubicBezTo>
                  <a:cubicBezTo>
                    <a:pt x="34" y="0"/>
                    <a:pt x="46" y="6"/>
                    <a:pt x="55" y="13"/>
                  </a:cubicBezTo>
                  <a:cubicBezTo>
                    <a:pt x="64" y="22"/>
                    <a:pt x="72" y="32"/>
                    <a:pt x="78" y="44"/>
                  </a:cubicBezTo>
                  <a:cubicBezTo>
                    <a:pt x="89" y="64"/>
                    <a:pt x="96" y="103"/>
                    <a:pt x="71" y="117"/>
                  </a:cubicBezTo>
                  <a:cubicBezTo>
                    <a:pt x="71" y="131"/>
                    <a:pt x="70" y="146"/>
                    <a:pt x="70" y="160"/>
                  </a:cubicBezTo>
                  <a:cubicBezTo>
                    <a:pt x="70" y="161"/>
                    <a:pt x="69" y="162"/>
                    <a:pt x="68" y="162"/>
                  </a:cubicBezTo>
                  <a:cubicBezTo>
                    <a:pt x="68" y="162"/>
                    <a:pt x="68" y="163"/>
                    <a:pt x="67" y="163"/>
                  </a:cubicBezTo>
                  <a:cubicBezTo>
                    <a:pt x="54" y="163"/>
                    <a:pt x="42" y="160"/>
                    <a:pt x="31" y="154"/>
                  </a:cubicBezTo>
                  <a:cubicBezTo>
                    <a:pt x="31" y="154"/>
                    <a:pt x="30" y="154"/>
                    <a:pt x="30" y="153"/>
                  </a:cubicBezTo>
                  <a:cubicBezTo>
                    <a:pt x="29" y="153"/>
                    <a:pt x="29" y="152"/>
                    <a:pt x="29" y="151"/>
                  </a:cubicBezTo>
                  <a:cubicBezTo>
                    <a:pt x="35" y="141"/>
                    <a:pt x="40" y="131"/>
                    <a:pt x="42" y="119"/>
                  </a:cubicBezTo>
                  <a:cubicBezTo>
                    <a:pt x="29" y="116"/>
                    <a:pt x="18" y="106"/>
                    <a:pt x="11" y="94"/>
                  </a:cubicBezTo>
                  <a:cubicBezTo>
                    <a:pt x="0" y="71"/>
                    <a:pt x="1" y="41"/>
                    <a:pt x="13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/>
            </a:p>
          </p:txBody>
        </p:sp>
        <p:sp>
          <p:nvSpPr>
            <p:cNvPr id="83" name="îṥḷïḍè"/>
            <p:cNvSpPr/>
            <p:nvPr/>
          </p:nvSpPr>
          <p:spPr bwMode="auto">
            <a:xfrm>
              <a:off x="8110538" y="3205163"/>
              <a:ext cx="109538" cy="55563"/>
            </a:xfrm>
            <a:custGeom>
              <a:avLst/>
              <a:gdLst>
                <a:gd name="T0" fmla="*/ 8 w 37"/>
                <a:gd name="T1" fmla="*/ 3 h 19"/>
                <a:gd name="T2" fmla="*/ 12 w 37"/>
                <a:gd name="T3" fmla="*/ 2 h 19"/>
                <a:gd name="T4" fmla="*/ 26 w 37"/>
                <a:gd name="T5" fmla="*/ 1 h 19"/>
                <a:gd name="T6" fmla="*/ 35 w 37"/>
                <a:gd name="T7" fmla="*/ 12 h 19"/>
                <a:gd name="T8" fmla="*/ 28 w 37"/>
                <a:gd name="T9" fmla="*/ 17 h 19"/>
                <a:gd name="T10" fmla="*/ 16 w 37"/>
                <a:gd name="T11" fmla="*/ 19 h 19"/>
                <a:gd name="T12" fmla="*/ 3 w 37"/>
                <a:gd name="T13" fmla="*/ 13 h 19"/>
                <a:gd name="T14" fmla="*/ 8 w 37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">
                  <a:moveTo>
                    <a:pt x="8" y="3"/>
                  </a:moveTo>
                  <a:cubicBezTo>
                    <a:pt x="9" y="2"/>
                    <a:pt x="11" y="2"/>
                    <a:pt x="12" y="2"/>
                  </a:cubicBezTo>
                  <a:cubicBezTo>
                    <a:pt x="16" y="0"/>
                    <a:pt x="21" y="0"/>
                    <a:pt x="26" y="1"/>
                  </a:cubicBezTo>
                  <a:cubicBezTo>
                    <a:pt x="31" y="2"/>
                    <a:pt x="37" y="6"/>
                    <a:pt x="35" y="12"/>
                  </a:cubicBezTo>
                  <a:cubicBezTo>
                    <a:pt x="33" y="14"/>
                    <a:pt x="31" y="16"/>
                    <a:pt x="28" y="17"/>
                  </a:cubicBezTo>
                  <a:cubicBezTo>
                    <a:pt x="24" y="19"/>
                    <a:pt x="20" y="19"/>
                    <a:pt x="16" y="19"/>
                  </a:cubicBezTo>
                  <a:cubicBezTo>
                    <a:pt x="11" y="19"/>
                    <a:pt x="5" y="18"/>
                    <a:pt x="3" y="13"/>
                  </a:cubicBezTo>
                  <a:cubicBezTo>
                    <a:pt x="0" y="9"/>
                    <a:pt x="4" y="5"/>
                    <a:pt x="8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4" name="iśľîḑe"/>
            <p:cNvSpPr/>
            <p:nvPr/>
          </p:nvSpPr>
          <p:spPr bwMode="auto">
            <a:xfrm>
              <a:off x="8104188" y="3133726"/>
              <a:ext cx="80963" cy="47625"/>
            </a:xfrm>
            <a:custGeom>
              <a:avLst/>
              <a:gdLst>
                <a:gd name="T0" fmla="*/ 2 w 27"/>
                <a:gd name="T1" fmla="*/ 8 h 16"/>
                <a:gd name="T2" fmla="*/ 18 w 27"/>
                <a:gd name="T3" fmla="*/ 2 h 16"/>
                <a:gd name="T4" fmla="*/ 27 w 27"/>
                <a:gd name="T5" fmla="*/ 16 h 16"/>
                <a:gd name="T6" fmla="*/ 26 w 27"/>
                <a:gd name="T7" fmla="*/ 16 h 16"/>
                <a:gd name="T8" fmla="*/ 18 w 27"/>
                <a:gd name="T9" fmla="*/ 4 h 16"/>
                <a:gd name="T10" fmla="*/ 5 w 27"/>
                <a:gd name="T11" fmla="*/ 10 h 16"/>
                <a:gd name="T12" fmla="*/ 2 w 27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" y="8"/>
                  </a:moveTo>
                  <a:cubicBezTo>
                    <a:pt x="5" y="2"/>
                    <a:pt x="12" y="0"/>
                    <a:pt x="18" y="2"/>
                  </a:cubicBezTo>
                  <a:cubicBezTo>
                    <a:pt x="24" y="4"/>
                    <a:pt x="27" y="10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2"/>
                    <a:pt x="22" y="6"/>
                    <a:pt x="18" y="4"/>
                  </a:cubicBezTo>
                  <a:cubicBezTo>
                    <a:pt x="13" y="3"/>
                    <a:pt x="7" y="5"/>
                    <a:pt x="5" y="10"/>
                  </a:cubicBezTo>
                  <a:cubicBezTo>
                    <a:pt x="4" y="12"/>
                    <a:pt x="0" y="10"/>
                    <a:pt x="2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5" name="íŝḻïďe"/>
            <p:cNvSpPr/>
            <p:nvPr/>
          </p:nvSpPr>
          <p:spPr bwMode="auto">
            <a:xfrm>
              <a:off x="8048625" y="2897188"/>
              <a:ext cx="473075" cy="517525"/>
            </a:xfrm>
            <a:custGeom>
              <a:avLst/>
              <a:gdLst>
                <a:gd name="T0" fmla="*/ 20 w 160"/>
                <a:gd name="T1" fmla="*/ 7 h 175"/>
                <a:gd name="T2" fmla="*/ 51 w 160"/>
                <a:gd name="T3" fmla="*/ 6 h 175"/>
                <a:gd name="T4" fmla="*/ 64 w 160"/>
                <a:gd name="T5" fmla="*/ 33 h 175"/>
                <a:gd name="T6" fmla="*/ 133 w 160"/>
                <a:gd name="T7" fmla="*/ 54 h 175"/>
                <a:gd name="T8" fmla="*/ 137 w 160"/>
                <a:gd name="T9" fmla="*/ 163 h 175"/>
                <a:gd name="T10" fmla="*/ 55 w 160"/>
                <a:gd name="T11" fmla="*/ 156 h 175"/>
                <a:gd name="T12" fmla="*/ 55 w 160"/>
                <a:gd name="T13" fmla="*/ 152 h 175"/>
                <a:gd name="T14" fmla="*/ 69 w 160"/>
                <a:gd name="T15" fmla="*/ 80 h 175"/>
                <a:gd name="T16" fmla="*/ 23 w 160"/>
                <a:gd name="T17" fmla="*/ 62 h 175"/>
                <a:gd name="T18" fmla="*/ 20 w 160"/>
                <a:gd name="T19" fmla="*/ 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75">
                  <a:moveTo>
                    <a:pt x="20" y="7"/>
                  </a:moveTo>
                  <a:cubicBezTo>
                    <a:pt x="29" y="1"/>
                    <a:pt x="41" y="0"/>
                    <a:pt x="51" y="6"/>
                  </a:cubicBezTo>
                  <a:cubicBezTo>
                    <a:pt x="60" y="12"/>
                    <a:pt x="65" y="22"/>
                    <a:pt x="64" y="33"/>
                  </a:cubicBezTo>
                  <a:cubicBezTo>
                    <a:pt x="87" y="33"/>
                    <a:pt x="117" y="34"/>
                    <a:pt x="133" y="54"/>
                  </a:cubicBezTo>
                  <a:cubicBezTo>
                    <a:pt x="160" y="87"/>
                    <a:pt x="153" y="141"/>
                    <a:pt x="137" y="163"/>
                  </a:cubicBezTo>
                  <a:cubicBezTo>
                    <a:pt x="129" y="175"/>
                    <a:pt x="66" y="166"/>
                    <a:pt x="55" y="156"/>
                  </a:cubicBezTo>
                  <a:cubicBezTo>
                    <a:pt x="53" y="155"/>
                    <a:pt x="54" y="153"/>
                    <a:pt x="55" y="152"/>
                  </a:cubicBezTo>
                  <a:cubicBezTo>
                    <a:pt x="70" y="142"/>
                    <a:pt x="88" y="111"/>
                    <a:pt x="69" y="80"/>
                  </a:cubicBezTo>
                  <a:cubicBezTo>
                    <a:pt x="57" y="60"/>
                    <a:pt x="23" y="62"/>
                    <a:pt x="23" y="62"/>
                  </a:cubicBezTo>
                  <a:cubicBezTo>
                    <a:pt x="5" y="49"/>
                    <a:pt x="0" y="21"/>
                    <a:pt x="20" y="7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6" name="iśḻíḓè"/>
            <p:cNvSpPr/>
            <p:nvPr/>
          </p:nvSpPr>
          <p:spPr bwMode="auto">
            <a:xfrm>
              <a:off x="8077200" y="2914651"/>
              <a:ext cx="101600" cy="150813"/>
            </a:xfrm>
            <a:custGeom>
              <a:avLst/>
              <a:gdLst>
                <a:gd name="T0" fmla="*/ 6 w 34"/>
                <a:gd name="T1" fmla="*/ 15 h 51"/>
                <a:gd name="T2" fmla="*/ 34 w 34"/>
                <a:gd name="T3" fmla="*/ 2 h 51"/>
                <a:gd name="T4" fmla="*/ 33 w 34"/>
                <a:gd name="T5" fmla="*/ 4 h 51"/>
                <a:gd name="T6" fmla="*/ 9 w 34"/>
                <a:gd name="T7" fmla="*/ 18 h 51"/>
                <a:gd name="T8" fmla="*/ 17 w 34"/>
                <a:gd name="T9" fmla="*/ 46 h 51"/>
                <a:gd name="T10" fmla="*/ 14 w 34"/>
                <a:gd name="T11" fmla="*/ 49 h 51"/>
                <a:gd name="T12" fmla="*/ 6 w 34"/>
                <a:gd name="T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1">
                  <a:moveTo>
                    <a:pt x="6" y="15"/>
                  </a:moveTo>
                  <a:cubicBezTo>
                    <a:pt x="11" y="5"/>
                    <a:pt x="22" y="0"/>
                    <a:pt x="34" y="2"/>
                  </a:cubicBezTo>
                  <a:cubicBezTo>
                    <a:pt x="34" y="2"/>
                    <a:pt x="34" y="4"/>
                    <a:pt x="33" y="4"/>
                  </a:cubicBezTo>
                  <a:cubicBezTo>
                    <a:pt x="23" y="3"/>
                    <a:pt x="12" y="8"/>
                    <a:pt x="9" y="18"/>
                  </a:cubicBezTo>
                  <a:cubicBezTo>
                    <a:pt x="5" y="29"/>
                    <a:pt x="10" y="38"/>
                    <a:pt x="17" y="46"/>
                  </a:cubicBezTo>
                  <a:cubicBezTo>
                    <a:pt x="18" y="48"/>
                    <a:pt x="15" y="51"/>
                    <a:pt x="14" y="49"/>
                  </a:cubicBezTo>
                  <a:cubicBezTo>
                    <a:pt x="6" y="39"/>
                    <a:pt x="0" y="28"/>
                    <a:pt x="6" y="15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7" name="ïṡļîḓe"/>
            <p:cNvSpPr/>
            <p:nvPr/>
          </p:nvSpPr>
          <p:spPr bwMode="auto">
            <a:xfrm>
              <a:off x="8024813" y="5449888"/>
              <a:ext cx="141288" cy="41275"/>
            </a:xfrm>
            <a:custGeom>
              <a:avLst/>
              <a:gdLst>
                <a:gd name="T0" fmla="*/ 47 w 48"/>
                <a:gd name="T1" fmla="*/ 3 h 14"/>
                <a:gd name="T2" fmla="*/ 43 w 48"/>
                <a:gd name="T3" fmla="*/ 8 h 14"/>
                <a:gd name="T4" fmla="*/ 13 w 48"/>
                <a:gd name="T5" fmla="*/ 10 h 14"/>
                <a:gd name="T6" fmla="*/ 0 w 48"/>
                <a:gd name="T7" fmla="*/ 7 h 14"/>
                <a:gd name="T8" fmla="*/ 14 w 48"/>
                <a:gd name="T9" fmla="*/ 0 h 14"/>
                <a:gd name="T10" fmla="*/ 43 w 48"/>
                <a:gd name="T11" fmla="*/ 0 h 14"/>
                <a:gd name="T12" fmla="*/ 47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7" y="3"/>
                  </a:moveTo>
                  <a:cubicBezTo>
                    <a:pt x="48" y="6"/>
                    <a:pt x="45" y="8"/>
                    <a:pt x="43" y="8"/>
                  </a:cubicBezTo>
                  <a:cubicBezTo>
                    <a:pt x="33" y="8"/>
                    <a:pt x="23" y="9"/>
                    <a:pt x="13" y="10"/>
                  </a:cubicBezTo>
                  <a:cubicBezTo>
                    <a:pt x="10" y="11"/>
                    <a:pt x="0" y="14"/>
                    <a:pt x="0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3" y="0"/>
                  </a:cubicBezTo>
                  <a:cubicBezTo>
                    <a:pt x="46" y="0"/>
                    <a:pt x="47" y="1"/>
                    <a:pt x="47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8" name="íślïḋê"/>
            <p:cNvSpPr/>
            <p:nvPr/>
          </p:nvSpPr>
          <p:spPr bwMode="auto">
            <a:xfrm>
              <a:off x="8296275" y="5449888"/>
              <a:ext cx="142875" cy="41275"/>
            </a:xfrm>
            <a:custGeom>
              <a:avLst/>
              <a:gdLst>
                <a:gd name="T0" fmla="*/ 48 w 48"/>
                <a:gd name="T1" fmla="*/ 3 h 14"/>
                <a:gd name="T2" fmla="*/ 44 w 48"/>
                <a:gd name="T3" fmla="*/ 8 h 14"/>
                <a:gd name="T4" fmla="*/ 14 w 48"/>
                <a:gd name="T5" fmla="*/ 10 h 14"/>
                <a:gd name="T6" fmla="*/ 1 w 48"/>
                <a:gd name="T7" fmla="*/ 7 h 14"/>
                <a:gd name="T8" fmla="*/ 14 w 48"/>
                <a:gd name="T9" fmla="*/ 0 h 14"/>
                <a:gd name="T10" fmla="*/ 44 w 48"/>
                <a:gd name="T11" fmla="*/ 0 h 14"/>
                <a:gd name="T12" fmla="*/ 48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3"/>
                  </a:moveTo>
                  <a:cubicBezTo>
                    <a:pt x="48" y="6"/>
                    <a:pt x="45" y="8"/>
                    <a:pt x="44" y="8"/>
                  </a:cubicBezTo>
                  <a:cubicBezTo>
                    <a:pt x="34" y="8"/>
                    <a:pt x="24" y="9"/>
                    <a:pt x="14" y="10"/>
                  </a:cubicBezTo>
                  <a:cubicBezTo>
                    <a:pt x="10" y="11"/>
                    <a:pt x="0" y="14"/>
                    <a:pt x="1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4" y="0"/>
                  </a:cubicBezTo>
                  <a:cubicBezTo>
                    <a:pt x="46" y="0"/>
                    <a:pt x="48" y="1"/>
                    <a:pt x="48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9" name="íṩḻiḓe"/>
            <p:cNvSpPr/>
            <p:nvPr/>
          </p:nvSpPr>
          <p:spPr bwMode="auto">
            <a:xfrm>
              <a:off x="7924800" y="3990976"/>
              <a:ext cx="552450" cy="1462088"/>
            </a:xfrm>
            <a:custGeom>
              <a:avLst/>
              <a:gdLst>
                <a:gd name="T0" fmla="*/ 41 w 187"/>
                <a:gd name="T1" fmla="*/ 0 h 495"/>
                <a:gd name="T2" fmla="*/ 138 w 187"/>
                <a:gd name="T3" fmla="*/ 0 h 495"/>
                <a:gd name="T4" fmla="*/ 160 w 187"/>
                <a:gd name="T5" fmla="*/ 42 h 495"/>
                <a:gd name="T6" fmla="*/ 181 w 187"/>
                <a:gd name="T7" fmla="*/ 152 h 495"/>
                <a:gd name="T8" fmla="*/ 168 w 187"/>
                <a:gd name="T9" fmla="*/ 494 h 495"/>
                <a:gd name="T10" fmla="*/ 158 w 187"/>
                <a:gd name="T11" fmla="*/ 495 h 495"/>
                <a:gd name="T12" fmla="*/ 104 w 187"/>
                <a:gd name="T13" fmla="*/ 150 h 495"/>
                <a:gd name="T14" fmla="*/ 76 w 187"/>
                <a:gd name="T15" fmla="*/ 494 h 495"/>
                <a:gd name="T16" fmla="*/ 66 w 187"/>
                <a:gd name="T17" fmla="*/ 495 h 495"/>
                <a:gd name="T18" fmla="*/ 29 w 187"/>
                <a:gd name="T19" fmla="*/ 220 h 495"/>
                <a:gd name="T20" fmla="*/ 29 w 187"/>
                <a:gd name="T21" fmla="*/ 220 h 495"/>
                <a:gd name="T22" fmla="*/ 41 w 187"/>
                <a:gd name="T2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495">
                  <a:moveTo>
                    <a:pt x="4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43" y="15"/>
                    <a:pt x="150" y="29"/>
                    <a:pt x="160" y="42"/>
                  </a:cubicBezTo>
                  <a:cubicBezTo>
                    <a:pt x="187" y="74"/>
                    <a:pt x="187" y="105"/>
                    <a:pt x="181" y="152"/>
                  </a:cubicBezTo>
                  <a:cubicBezTo>
                    <a:pt x="182" y="224"/>
                    <a:pt x="172" y="422"/>
                    <a:pt x="168" y="494"/>
                  </a:cubicBezTo>
                  <a:cubicBezTo>
                    <a:pt x="158" y="495"/>
                    <a:pt x="158" y="495"/>
                    <a:pt x="158" y="495"/>
                  </a:cubicBezTo>
                  <a:cubicBezTo>
                    <a:pt x="152" y="433"/>
                    <a:pt x="104" y="150"/>
                    <a:pt x="104" y="150"/>
                  </a:cubicBezTo>
                  <a:cubicBezTo>
                    <a:pt x="104" y="150"/>
                    <a:pt x="79" y="432"/>
                    <a:pt x="76" y="494"/>
                  </a:cubicBezTo>
                  <a:cubicBezTo>
                    <a:pt x="66" y="495"/>
                    <a:pt x="66" y="495"/>
                    <a:pt x="66" y="495"/>
                  </a:cubicBezTo>
                  <a:cubicBezTo>
                    <a:pt x="58" y="423"/>
                    <a:pt x="36" y="292"/>
                    <a:pt x="29" y="220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2" y="166"/>
                    <a:pt x="0" y="93"/>
                    <a:pt x="41" y="0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0" name="íṩlidè"/>
            <p:cNvSpPr/>
            <p:nvPr/>
          </p:nvSpPr>
          <p:spPr bwMode="auto">
            <a:xfrm>
              <a:off x="7445375" y="3387726"/>
              <a:ext cx="984250" cy="809625"/>
            </a:xfrm>
            <a:custGeom>
              <a:avLst/>
              <a:gdLst>
                <a:gd name="T0" fmla="*/ 299 w 333"/>
                <a:gd name="T1" fmla="*/ 136 h 274"/>
                <a:gd name="T2" fmla="*/ 300 w 333"/>
                <a:gd name="T3" fmla="*/ 132 h 274"/>
                <a:gd name="T4" fmla="*/ 311 w 333"/>
                <a:gd name="T5" fmla="*/ 96 h 274"/>
                <a:gd name="T6" fmla="*/ 317 w 333"/>
                <a:gd name="T7" fmla="*/ 64 h 274"/>
                <a:gd name="T8" fmla="*/ 262 w 333"/>
                <a:gd name="T9" fmla="*/ 12 h 274"/>
                <a:gd name="T10" fmla="*/ 6 w 333"/>
                <a:gd name="T11" fmla="*/ 0 h 274"/>
                <a:gd name="T12" fmla="*/ 0 w 333"/>
                <a:gd name="T13" fmla="*/ 18 h 274"/>
                <a:gd name="T14" fmla="*/ 200 w 333"/>
                <a:gd name="T15" fmla="*/ 67 h 274"/>
                <a:gd name="T16" fmla="*/ 202 w 333"/>
                <a:gd name="T17" fmla="*/ 122 h 274"/>
                <a:gd name="T18" fmla="*/ 204 w 333"/>
                <a:gd name="T19" fmla="*/ 145 h 274"/>
                <a:gd name="T20" fmla="*/ 204 w 333"/>
                <a:gd name="T21" fmla="*/ 159 h 274"/>
                <a:gd name="T22" fmla="*/ 180 w 333"/>
                <a:gd name="T23" fmla="*/ 245 h 274"/>
                <a:gd name="T24" fmla="*/ 180 w 333"/>
                <a:gd name="T25" fmla="*/ 245 h 274"/>
                <a:gd name="T26" fmla="*/ 333 w 333"/>
                <a:gd name="T27" fmla="*/ 245 h 274"/>
                <a:gd name="T28" fmla="*/ 299 w 333"/>
                <a:gd name="T29" fmla="*/ 13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274">
                  <a:moveTo>
                    <a:pt x="299" y="136"/>
                  </a:moveTo>
                  <a:cubicBezTo>
                    <a:pt x="299" y="135"/>
                    <a:pt x="300" y="133"/>
                    <a:pt x="300" y="132"/>
                  </a:cubicBezTo>
                  <a:cubicBezTo>
                    <a:pt x="304" y="120"/>
                    <a:pt x="307" y="108"/>
                    <a:pt x="311" y="96"/>
                  </a:cubicBezTo>
                  <a:cubicBezTo>
                    <a:pt x="314" y="85"/>
                    <a:pt x="317" y="75"/>
                    <a:pt x="317" y="64"/>
                  </a:cubicBezTo>
                  <a:cubicBezTo>
                    <a:pt x="316" y="32"/>
                    <a:pt x="295" y="16"/>
                    <a:pt x="262" y="12"/>
                  </a:cubicBezTo>
                  <a:cubicBezTo>
                    <a:pt x="227" y="8"/>
                    <a:pt x="166" y="52"/>
                    <a:pt x="6" y="0"/>
                  </a:cubicBezTo>
                  <a:cubicBezTo>
                    <a:pt x="3" y="6"/>
                    <a:pt x="1" y="12"/>
                    <a:pt x="0" y="18"/>
                  </a:cubicBezTo>
                  <a:cubicBezTo>
                    <a:pt x="66" y="65"/>
                    <a:pt x="200" y="67"/>
                    <a:pt x="200" y="67"/>
                  </a:cubicBezTo>
                  <a:cubicBezTo>
                    <a:pt x="197" y="80"/>
                    <a:pt x="166" y="89"/>
                    <a:pt x="202" y="122"/>
                  </a:cubicBezTo>
                  <a:cubicBezTo>
                    <a:pt x="203" y="122"/>
                    <a:pt x="204" y="145"/>
                    <a:pt x="204" y="145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4" y="190"/>
                    <a:pt x="196" y="219"/>
                    <a:pt x="180" y="245"/>
                  </a:cubicBezTo>
                  <a:cubicBezTo>
                    <a:pt x="180" y="245"/>
                    <a:pt x="180" y="245"/>
                    <a:pt x="180" y="245"/>
                  </a:cubicBezTo>
                  <a:cubicBezTo>
                    <a:pt x="243" y="274"/>
                    <a:pt x="333" y="246"/>
                    <a:pt x="333" y="245"/>
                  </a:cubicBezTo>
                  <a:cubicBezTo>
                    <a:pt x="308" y="215"/>
                    <a:pt x="288" y="174"/>
                    <a:pt x="299" y="13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1" name="ïṧlîḍé"/>
            <p:cNvSpPr/>
            <p:nvPr/>
          </p:nvSpPr>
          <p:spPr bwMode="auto">
            <a:xfrm>
              <a:off x="8059738" y="4389438"/>
              <a:ext cx="341313" cy="76200"/>
            </a:xfrm>
            <a:custGeom>
              <a:avLst/>
              <a:gdLst>
                <a:gd name="T0" fmla="*/ 68 w 115"/>
                <a:gd name="T1" fmla="*/ 5 h 26"/>
                <a:gd name="T2" fmla="*/ 83 w 115"/>
                <a:gd name="T3" fmla="*/ 12 h 26"/>
                <a:gd name="T4" fmla="*/ 112 w 115"/>
                <a:gd name="T5" fmla="*/ 18 h 26"/>
                <a:gd name="T6" fmla="*/ 115 w 115"/>
                <a:gd name="T7" fmla="*/ 18 h 26"/>
                <a:gd name="T8" fmla="*/ 79 w 115"/>
                <a:gd name="T9" fmla="*/ 17 h 26"/>
                <a:gd name="T10" fmla="*/ 51 w 115"/>
                <a:gd name="T11" fmla="*/ 15 h 26"/>
                <a:gd name="T12" fmla="*/ 13 w 115"/>
                <a:gd name="T13" fmla="*/ 23 h 26"/>
                <a:gd name="T14" fmla="*/ 0 w 115"/>
                <a:gd name="T15" fmla="*/ 19 h 26"/>
                <a:gd name="T16" fmla="*/ 47 w 115"/>
                <a:gd name="T17" fmla="*/ 7 h 26"/>
                <a:gd name="T18" fmla="*/ 68 w 115"/>
                <a:gd name="T1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6">
                  <a:moveTo>
                    <a:pt x="68" y="5"/>
                  </a:moveTo>
                  <a:cubicBezTo>
                    <a:pt x="73" y="7"/>
                    <a:pt x="78" y="10"/>
                    <a:pt x="83" y="12"/>
                  </a:cubicBezTo>
                  <a:cubicBezTo>
                    <a:pt x="93" y="16"/>
                    <a:pt x="102" y="18"/>
                    <a:pt x="112" y="18"/>
                  </a:cubicBezTo>
                  <a:cubicBezTo>
                    <a:pt x="113" y="18"/>
                    <a:pt x="114" y="18"/>
                    <a:pt x="115" y="18"/>
                  </a:cubicBezTo>
                  <a:cubicBezTo>
                    <a:pt x="103" y="21"/>
                    <a:pt x="91" y="20"/>
                    <a:pt x="79" y="17"/>
                  </a:cubicBezTo>
                  <a:cubicBezTo>
                    <a:pt x="69" y="15"/>
                    <a:pt x="62" y="11"/>
                    <a:pt x="51" y="15"/>
                  </a:cubicBezTo>
                  <a:cubicBezTo>
                    <a:pt x="38" y="20"/>
                    <a:pt x="28" y="26"/>
                    <a:pt x="13" y="23"/>
                  </a:cubicBezTo>
                  <a:cubicBezTo>
                    <a:pt x="8" y="22"/>
                    <a:pt x="4" y="20"/>
                    <a:pt x="0" y="19"/>
                  </a:cubicBezTo>
                  <a:cubicBezTo>
                    <a:pt x="16" y="19"/>
                    <a:pt x="32" y="15"/>
                    <a:pt x="47" y="7"/>
                  </a:cubicBezTo>
                  <a:cubicBezTo>
                    <a:pt x="55" y="4"/>
                    <a:pt x="60" y="0"/>
                    <a:pt x="68" y="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2" name="îśḷíḓê"/>
            <p:cNvSpPr/>
            <p:nvPr/>
          </p:nvSpPr>
          <p:spPr bwMode="auto">
            <a:xfrm>
              <a:off x="8243888" y="3459163"/>
              <a:ext cx="127000" cy="196850"/>
            </a:xfrm>
            <a:custGeom>
              <a:avLst/>
              <a:gdLst>
                <a:gd name="T0" fmla="*/ 5 w 43"/>
                <a:gd name="T1" fmla="*/ 1 h 67"/>
                <a:gd name="T2" fmla="*/ 33 w 43"/>
                <a:gd name="T3" fmla="*/ 59 h 67"/>
                <a:gd name="T4" fmla="*/ 20 w 43"/>
                <a:gd name="T5" fmla="*/ 51 h 67"/>
                <a:gd name="T6" fmla="*/ 3 w 43"/>
                <a:gd name="T7" fmla="*/ 5 h 67"/>
                <a:gd name="T8" fmla="*/ 5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5" y="1"/>
                  </a:moveTo>
                  <a:cubicBezTo>
                    <a:pt x="32" y="7"/>
                    <a:pt x="43" y="34"/>
                    <a:pt x="33" y="59"/>
                  </a:cubicBezTo>
                  <a:cubicBezTo>
                    <a:pt x="29" y="67"/>
                    <a:pt x="16" y="60"/>
                    <a:pt x="20" y="51"/>
                  </a:cubicBezTo>
                  <a:cubicBezTo>
                    <a:pt x="29" y="33"/>
                    <a:pt x="21" y="14"/>
                    <a:pt x="3" y="5"/>
                  </a:cubicBezTo>
                  <a:cubicBezTo>
                    <a:pt x="0" y="4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3" name="ïṥļiḍe"/>
            <p:cNvSpPr/>
            <p:nvPr/>
          </p:nvSpPr>
          <p:spPr bwMode="auto">
            <a:xfrm>
              <a:off x="8288338" y="4194176"/>
              <a:ext cx="141288" cy="204788"/>
            </a:xfrm>
            <a:custGeom>
              <a:avLst/>
              <a:gdLst>
                <a:gd name="T0" fmla="*/ 8 w 48"/>
                <a:gd name="T1" fmla="*/ 55 h 69"/>
                <a:gd name="T2" fmla="*/ 3 w 48"/>
                <a:gd name="T3" fmla="*/ 47 h 69"/>
                <a:gd name="T4" fmla="*/ 1 w 48"/>
                <a:gd name="T5" fmla="*/ 34 h 69"/>
                <a:gd name="T6" fmla="*/ 0 w 48"/>
                <a:gd name="T7" fmla="*/ 6 h 69"/>
                <a:gd name="T8" fmla="*/ 1 w 48"/>
                <a:gd name="T9" fmla="*/ 9 h 69"/>
                <a:gd name="T10" fmla="*/ 2 w 48"/>
                <a:gd name="T11" fmla="*/ 21 h 69"/>
                <a:gd name="T12" fmla="*/ 6 w 48"/>
                <a:gd name="T13" fmla="*/ 44 h 69"/>
                <a:gd name="T14" fmla="*/ 28 w 48"/>
                <a:gd name="T15" fmla="*/ 60 h 69"/>
                <a:gd name="T16" fmla="*/ 39 w 48"/>
                <a:gd name="T17" fmla="*/ 50 h 69"/>
                <a:gd name="T18" fmla="*/ 44 w 48"/>
                <a:gd name="T19" fmla="*/ 39 h 69"/>
                <a:gd name="T20" fmla="*/ 35 w 48"/>
                <a:gd name="T21" fmla="*/ 1 h 69"/>
                <a:gd name="T22" fmla="*/ 36 w 48"/>
                <a:gd name="T23" fmla="*/ 1 h 69"/>
                <a:gd name="T24" fmla="*/ 45 w 48"/>
                <a:gd name="T25" fmla="*/ 28 h 69"/>
                <a:gd name="T26" fmla="*/ 41 w 48"/>
                <a:gd name="T27" fmla="*/ 56 h 69"/>
                <a:gd name="T28" fmla="*/ 35 w 48"/>
                <a:gd name="T29" fmla="*/ 63 h 69"/>
                <a:gd name="T30" fmla="*/ 12 w 48"/>
                <a:gd name="T31" fmla="*/ 58 h 69"/>
                <a:gd name="T32" fmla="*/ 8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8" y="55"/>
                  </a:moveTo>
                  <a:cubicBezTo>
                    <a:pt x="6" y="52"/>
                    <a:pt x="4" y="50"/>
                    <a:pt x="3" y="47"/>
                  </a:cubicBezTo>
                  <a:cubicBezTo>
                    <a:pt x="2" y="43"/>
                    <a:pt x="2" y="38"/>
                    <a:pt x="1" y="34"/>
                  </a:cubicBezTo>
                  <a:cubicBezTo>
                    <a:pt x="0" y="25"/>
                    <a:pt x="0" y="16"/>
                    <a:pt x="0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2" y="13"/>
                    <a:pt x="2" y="17"/>
                    <a:pt x="2" y="21"/>
                  </a:cubicBezTo>
                  <a:cubicBezTo>
                    <a:pt x="3" y="29"/>
                    <a:pt x="3" y="37"/>
                    <a:pt x="6" y="44"/>
                  </a:cubicBezTo>
                  <a:cubicBezTo>
                    <a:pt x="10" y="52"/>
                    <a:pt x="19" y="59"/>
                    <a:pt x="28" y="60"/>
                  </a:cubicBezTo>
                  <a:cubicBezTo>
                    <a:pt x="32" y="58"/>
                    <a:pt x="36" y="53"/>
                    <a:pt x="39" y="50"/>
                  </a:cubicBezTo>
                  <a:cubicBezTo>
                    <a:pt x="42" y="46"/>
                    <a:pt x="43" y="41"/>
                    <a:pt x="44" y="39"/>
                  </a:cubicBezTo>
                  <a:cubicBezTo>
                    <a:pt x="44" y="27"/>
                    <a:pt x="38" y="12"/>
                    <a:pt x="35" y="1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40" y="9"/>
                    <a:pt x="43" y="18"/>
                    <a:pt x="45" y="28"/>
                  </a:cubicBezTo>
                  <a:cubicBezTo>
                    <a:pt x="48" y="38"/>
                    <a:pt x="48" y="47"/>
                    <a:pt x="41" y="56"/>
                  </a:cubicBezTo>
                  <a:cubicBezTo>
                    <a:pt x="39" y="58"/>
                    <a:pt x="37" y="61"/>
                    <a:pt x="35" y="63"/>
                  </a:cubicBezTo>
                  <a:cubicBezTo>
                    <a:pt x="28" y="69"/>
                    <a:pt x="18" y="64"/>
                    <a:pt x="12" y="58"/>
                  </a:cubicBezTo>
                  <a:cubicBezTo>
                    <a:pt x="11" y="57"/>
                    <a:pt x="10" y="56"/>
                    <a:pt x="8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4" name="ïṡľiḋé"/>
            <p:cNvSpPr/>
            <p:nvPr/>
          </p:nvSpPr>
          <p:spPr bwMode="auto">
            <a:xfrm>
              <a:off x="8032750" y="4194176"/>
              <a:ext cx="142875" cy="204788"/>
            </a:xfrm>
            <a:custGeom>
              <a:avLst/>
              <a:gdLst>
                <a:gd name="T0" fmla="*/ 39 w 48"/>
                <a:gd name="T1" fmla="*/ 55 h 69"/>
                <a:gd name="T2" fmla="*/ 44 w 48"/>
                <a:gd name="T3" fmla="*/ 47 h 69"/>
                <a:gd name="T4" fmla="*/ 47 w 48"/>
                <a:gd name="T5" fmla="*/ 34 h 69"/>
                <a:gd name="T6" fmla="*/ 47 w 48"/>
                <a:gd name="T7" fmla="*/ 6 h 69"/>
                <a:gd name="T8" fmla="*/ 46 w 48"/>
                <a:gd name="T9" fmla="*/ 9 h 69"/>
                <a:gd name="T10" fmla="*/ 45 w 48"/>
                <a:gd name="T11" fmla="*/ 21 h 69"/>
                <a:gd name="T12" fmla="*/ 41 w 48"/>
                <a:gd name="T13" fmla="*/ 44 h 69"/>
                <a:gd name="T14" fmla="*/ 19 w 48"/>
                <a:gd name="T15" fmla="*/ 60 h 69"/>
                <a:gd name="T16" fmla="*/ 8 w 48"/>
                <a:gd name="T17" fmla="*/ 50 h 69"/>
                <a:gd name="T18" fmla="*/ 4 w 48"/>
                <a:gd name="T19" fmla="*/ 39 h 69"/>
                <a:gd name="T20" fmla="*/ 13 w 48"/>
                <a:gd name="T21" fmla="*/ 1 h 69"/>
                <a:gd name="T22" fmla="*/ 11 w 48"/>
                <a:gd name="T23" fmla="*/ 1 h 69"/>
                <a:gd name="T24" fmla="*/ 2 w 48"/>
                <a:gd name="T25" fmla="*/ 28 h 69"/>
                <a:gd name="T26" fmla="*/ 6 w 48"/>
                <a:gd name="T27" fmla="*/ 56 h 69"/>
                <a:gd name="T28" fmla="*/ 13 w 48"/>
                <a:gd name="T29" fmla="*/ 63 h 69"/>
                <a:gd name="T30" fmla="*/ 36 w 48"/>
                <a:gd name="T31" fmla="*/ 58 h 69"/>
                <a:gd name="T32" fmla="*/ 39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39" y="55"/>
                  </a:moveTo>
                  <a:cubicBezTo>
                    <a:pt x="41" y="52"/>
                    <a:pt x="43" y="50"/>
                    <a:pt x="44" y="47"/>
                  </a:cubicBezTo>
                  <a:cubicBezTo>
                    <a:pt x="46" y="43"/>
                    <a:pt x="46" y="38"/>
                    <a:pt x="47" y="34"/>
                  </a:cubicBezTo>
                  <a:cubicBezTo>
                    <a:pt x="48" y="25"/>
                    <a:pt x="48" y="16"/>
                    <a:pt x="47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6" y="13"/>
                    <a:pt x="46" y="17"/>
                    <a:pt x="45" y="21"/>
                  </a:cubicBezTo>
                  <a:cubicBezTo>
                    <a:pt x="45" y="29"/>
                    <a:pt x="44" y="37"/>
                    <a:pt x="41" y="44"/>
                  </a:cubicBezTo>
                  <a:cubicBezTo>
                    <a:pt x="38" y="52"/>
                    <a:pt x="29" y="59"/>
                    <a:pt x="19" y="60"/>
                  </a:cubicBezTo>
                  <a:cubicBezTo>
                    <a:pt x="16" y="58"/>
                    <a:pt x="12" y="53"/>
                    <a:pt x="8" y="50"/>
                  </a:cubicBezTo>
                  <a:cubicBezTo>
                    <a:pt x="6" y="46"/>
                    <a:pt x="4" y="41"/>
                    <a:pt x="4" y="39"/>
                  </a:cubicBezTo>
                  <a:cubicBezTo>
                    <a:pt x="3" y="27"/>
                    <a:pt x="9" y="12"/>
                    <a:pt x="13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9"/>
                    <a:pt x="5" y="18"/>
                    <a:pt x="2" y="28"/>
                  </a:cubicBezTo>
                  <a:cubicBezTo>
                    <a:pt x="0" y="38"/>
                    <a:pt x="0" y="47"/>
                    <a:pt x="6" y="56"/>
                  </a:cubicBezTo>
                  <a:cubicBezTo>
                    <a:pt x="8" y="58"/>
                    <a:pt x="10" y="61"/>
                    <a:pt x="13" y="63"/>
                  </a:cubicBezTo>
                  <a:cubicBezTo>
                    <a:pt x="20" y="69"/>
                    <a:pt x="30" y="64"/>
                    <a:pt x="36" y="58"/>
                  </a:cubicBezTo>
                  <a:cubicBezTo>
                    <a:pt x="37" y="57"/>
                    <a:pt x="38" y="56"/>
                    <a:pt x="39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5" name="iṧļïdè"/>
            <p:cNvSpPr/>
            <p:nvPr/>
          </p:nvSpPr>
          <p:spPr bwMode="auto">
            <a:xfrm>
              <a:off x="7213600" y="2265363"/>
              <a:ext cx="568325" cy="419100"/>
            </a:xfrm>
            <a:custGeom>
              <a:avLst/>
              <a:gdLst>
                <a:gd name="T0" fmla="*/ 175 w 192"/>
                <a:gd name="T1" fmla="*/ 0 h 142"/>
                <a:gd name="T2" fmla="*/ 16 w 192"/>
                <a:gd name="T3" fmla="*/ 0 h 142"/>
                <a:gd name="T4" fmla="*/ 0 w 192"/>
                <a:gd name="T5" fmla="*/ 16 h 142"/>
                <a:gd name="T6" fmla="*/ 0 w 192"/>
                <a:gd name="T7" fmla="*/ 90 h 142"/>
                <a:gd name="T8" fmla="*/ 16 w 192"/>
                <a:gd name="T9" fmla="*/ 106 h 142"/>
                <a:gd name="T10" fmla="*/ 155 w 192"/>
                <a:gd name="T11" fmla="*/ 106 h 142"/>
                <a:gd name="T12" fmla="*/ 172 w 192"/>
                <a:gd name="T13" fmla="*/ 142 h 142"/>
                <a:gd name="T14" fmla="*/ 172 w 192"/>
                <a:gd name="T15" fmla="*/ 106 h 142"/>
                <a:gd name="T16" fmla="*/ 175 w 192"/>
                <a:gd name="T17" fmla="*/ 106 h 142"/>
                <a:gd name="T18" fmla="*/ 192 w 192"/>
                <a:gd name="T19" fmla="*/ 90 h 142"/>
                <a:gd name="T20" fmla="*/ 192 w 192"/>
                <a:gd name="T21" fmla="*/ 16 h 142"/>
                <a:gd name="T22" fmla="*/ 175 w 192"/>
                <a:gd name="T2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2">
                  <a:moveTo>
                    <a:pt x="17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8"/>
                    <a:pt x="7" y="106"/>
                    <a:pt x="1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06"/>
                    <a:pt x="172" y="106"/>
                    <a:pt x="172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84" y="106"/>
                    <a:pt x="192" y="98"/>
                    <a:pt x="192" y="90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4" y="0"/>
                    <a:pt x="175" y="0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6" name="išliḓe"/>
            <p:cNvSpPr/>
            <p:nvPr/>
          </p:nvSpPr>
          <p:spPr bwMode="auto">
            <a:xfrm>
              <a:off x="6989763" y="2406651"/>
              <a:ext cx="568325" cy="422275"/>
            </a:xfrm>
            <a:custGeom>
              <a:avLst/>
              <a:gdLst>
                <a:gd name="T0" fmla="*/ 16 w 192"/>
                <a:gd name="T1" fmla="*/ 0 h 143"/>
                <a:gd name="T2" fmla="*/ 176 w 192"/>
                <a:gd name="T3" fmla="*/ 0 h 143"/>
                <a:gd name="T4" fmla="*/ 192 w 192"/>
                <a:gd name="T5" fmla="*/ 16 h 143"/>
                <a:gd name="T6" fmla="*/ 192 w 192"/>
                <a:gd name="T7" fmla="*/ 90 h 143"/>
                <a:gd name="T8" fmla="*/ 176 w 192"/>
                <a:gd name="T9" fmla="*/ 106 h 143"/>
                <a:gd name="T10" fmla="*/ 37 w 192"/>
                <a:gd name="T11" fmla="*/ 106 h 143"/>
                <a:gd name="T12" fmla="*/ 19 w 192"/>
                <a:gd name="T13" fmla="*/ 143 h 143"/>
                <a:gd name="T14" fmla="*/ 19 w 192"/>
                <a:gd name="T15" fmla="*/ 106 h 143"/>
                <a:gd name="T16" fmla="*/ 16 w 192"/>
                <a:gd name="T17" fmla="*/ 106 h 143"/>
                <a:gd name="T18" fmla="*/ 0 w 192"/>
                <a:gd name="T19" fmla="*/ 90 h 143"/>
                <a:gd name="T20" fmla="*/ 0 w 192"/>
                <a:gd name="T21" fmla="*/ 16 h 143"/>
                <a:gd name="T22" fmla="*/ 16 w 192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3">
                  <a:moveTo>
                    <a:pt x="1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2" y="99"/>
                    <a:pt x="185" y="106"/>
                    <a:pt x="176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8" y="106"/>
                    <a:pt x="0" y="99"/>
                    <a:pt x="0" y="9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7" name="ïŝḻîḋe"/>
            <p:cNvSpPr/>
            <p:nvPr/>
          </p:nvSpPr>
          <p:spPr bwMode="auto">
            <a:xfrm>
              <a:off x="4625975" y="1435101"/>
              <a:ext cx="417513" cy="415925"/>
            </a:xfrm>
            <a:custGeom>
              <a:avLst/>
              <a:gdLst>
                <a:gd name="T0" fmla="*/ 141 w 141"/>
                <a:gd name="T1" fmla="*/ 67 h 141"/>
                <a:gd name="T2" fmla="*/ 138 w 141"/>
                <a:gd name="T3" fmla="*/ 50 h 141"/>
                <a:gd name="T4" fmla="*/ 121 w 141"/>
                <a:gd name="T5" fmla="*/ 53 h 141"/>
                <a:gd name="T6" fmla="*/ 108 w 141"/>
                <a:gd name="T7" fmla="*/ 33 h 141"/>
                <a:gd name="T8" fmla="*/ 118 w 141"/>
                <a:gd name="T9" fmla="*/ 18 h 141"/>
                <a:gd name="T10" fmla="*/ 104 w 141"/>
                <a:gd name="T11" fmla="*/ 8 h 141"/>
                <a:gd name="T12" fmla="*/ 94 w 141"/>
                <a:gd name="T13" fmla="*/ 23 h 141"/>
                <a:gd name="T14" fmla="*/ 70 w 141"/>
                <a:gd name="T15" fmla="*/ 17 h 141"/>
                <a:gd name="T16" fmla="*/ 67 w 141"/>
                <a:gd name="T17" fmla="*/ 0 h 141"/>
                <a:gd name="T18" fmla="*/ 50 w 141"/>
                <a:gd name="T19" fmla="*/ 3 h 141"/>
                <a:gd name="T20" fmla="*/ 53 w 141"/>
                <a:gd name="T21" fmla="*/ 20 h 141"/>
                <a:gd name="T22" fmla="*/ 33 w 141"/>
                <a:gd name="T23" fmla="*/ 33 h 141"/>
                <a:gd name="T24" fmla="*/ 19 w 141"/>
                <a:gd name="T25" fmla="*/ 23 h 141"/>
                <a:gd name="T26" fmla="*/ 9 w 141"/>
                <a:gd name="T27" fmla="*/ 37 h 141"/>
                <a:gd name="T28" fmla="*/ 23 w 141"/>
                <a:gd name="T29" fmla="*/ 47 h 141"/>
                <a:gd name="T30" fmla="*/ 17 w 141"/>
                <a:gd name="T31" fmla="*/ 71 h 141"/>
                <a:gd name="T32" fmla="*/ 0 w 141"/>
                <a:gd name="T33" fmla="*/ 73 h 141"/>
                <a:gd name="T34" fmla="*/ 3 w 141"/>
                <a:gd name="T35" fmla="*/ 90 h 141"/>
                <a:gd name="T36" fmla="*/ 20 w 141"/>
                <a:gd name="T37" fmla="*/ 87 h 141"/>
                <a:gd name="T38" fmla="*/ 33 w 141"/>
                <a:gd name="T39" fmla="*/ 108 h 141"/>
                <a:gd name="T40" fmla="*/ 23 w 141"/>
                <a:gd name="T41" fmla="*/ 122 h 141"/>
                <a:gd name="T42" fmla="*/ 37 w 141"/>
                <a:gd name="T43" fmla="*/ 132 h 141"/>
                <a:gd name="T44" fmla="*/ 47 w 141"/>
                <a:gd name="T45" fmla="*/ 118 h 141"/>
                <a:gd name="T46" fmla="*/ 71 w 141"/>
                <a:gd name="T47" fmla="*/ 123 h 141"/>
                <a:gd name="T48" fmla="*/ 74 w 141"/>
                <a:gd name="T49" fmla="*/ 141 h 141"/>
                <a:gd name="T50" fmla="*/ 91 w 141"/>
                <a:gd name="T51" fmla="*/ 138 h 141"/>
                <a:gd name="T52" fmla="*/ 88 w 141"/>
                <a:gd name="T53" fmla="*/ 121 h 141"/>
                <a:gd name="T54" fmla="*/ 108 w 141"/>
                <a:gd name="T55" fmla="*/ 108 h 141"/>
                <a:gd name="T56" fmla="*/ 123 w 141"/>
                <a:gd name="T57" fmla="*/ 118 h 141"/>
                <a:gd name="T58" fmla="*/ 132 w 141"/>
                <a:gd name="T59" fmla="*/ 104 h 141"/>
                <a:gd name="T60" fmla="*/ 118 w 141"/>
                <a:gd name="T61" fmla="*/ 94 h 141"/>
                <a:gd name="T62" fmla="*/ 124 w 141"/>
                <a:gd name="T63" fmla="*/ 70 h 141"/>
                <a:gd name="T64" fmla="*/ 141 w 141"/>
                <a:gd name="T65" fmla="*/ 67 h 141"/>
                <a:gd name="T66" fmla="*/ 73 w 141"/>
                <a:gd name="T67" fmla="*/ 86 h 141"/>
                <a:gd name="T68" fmla="*/ 55 w 141"/>
                <a:gd name="T69" fmla="*/ 73 h 141"/>
                <a:gd name="T70" fmla="*/ 68 w 141"/>
                <a:gd name="T71" fmla="*/ 55 h 141"/>
                <a:gd name="T72" fmla="*/ 86 w 141"/>
                <a:gd name="T73" fmla="*/ 68 h 141"/>
                <a:gd name="T74" fmla="*/ 73 w 141"/>
                <a:gd name="T75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141">
                  <a:moveTo>
                    <a:pt x="141" y="67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18" y="45"/>
                    <a:pt x="114" y="38"/>
                    <a:pt x="108" y="33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87" y="19"/>
                    <a:pt x="79" y="17"/>
                    <a:pt x="70" y="1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5" y="23"/>
                    <a:pt x="38" y="27"/>
                    <a:pt x="33" y="3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54"/>
                    <a:pt x="17" y="62"/>
                    <a:pt x="17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3" y="95"/>
                    <a:pt x="27" y="102"/>
                    <a:pt x="33" y="108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54" y="121"/>
                    <a:pt x="62" y="123"/>
                    <a:pt x="71" y="123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96" y="118"/>
                    <a:pt x="103" y="113"/>
                    <a:pt x="108" y="10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22" y="86"/>
                    <a:pt x="124" y="78"/>
                    <a:pt x="124" y="70"/>
                  </a:cubicBezTo>
                  <a:lnTo>
                    <a:pt x="141" y="67"/>
                  </a:lnTo>
                  <a:close/>
                  <a:moveTo>
                    <a:pt x="73" y="86"/>
                  </a:moveTo>
                  <a:cubicBezTo>
                    <a:pt x="65" y="88"/>
                    <a:pt x="56" y="82"/>
                    <a:pt x="55" y="73"/>
                  </a:cubicBezTo>
                  <a:cubicBezTo>
                    <a:pt x="53" y="64"/>
                    <a:pt x="59" y="56"/>
                    <a:pt x="68" y="55"/>
                  </a:cubicBezTo>
                  <a:cubicBezTo>
                    <a:pt x="77" y="53"/>
                    <a:pt x="85" y="59"/>
                    <a:pt x="86" y="68"/>
                  </a:cubicBezTo>
                  <a:cubicBezTo>
                    <a:pt x="88" y="76"/>
                    <a:pt x="82" y="84"/>
                    <a:pt x="73" y="86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8" name="isļïḋè"/>
            <p:cNvSpPr/>
            <p:nvPr/>
          </p:nvSpPr>
          <p:spPr bwMode="auto">
            <a:xfrm>
              <a:off x="5006975" y="1243013"/>
              <a:ext cx="512763" cy="512763"/>
            </a:xfrm>
            <a:custGeom>
              <a:avLst/>
              <a:gdLst>
                <a:gd name="T0" fmla="*/ 173 w 173"/>
                <a:gd name="T1" fmla="*/ 98 h 174"/>
                <a:gd name="T2" fmla="*/ 173 w 173"/>
                <a:gd name="T3" fmla="*/ 77 h 174"/>
                <a:gd name="T4" fmla="*/ 152 w 173"/>
                <a:gd name="T5" fmla="*/ 77 h 174"/>
                <a:gd name="T6" fmla="*/ 141 w 173"/>
                <a:gd name="T7" fmla="*/ 49 h 174"/>
                <a:gd name="T8" fmla="*/ 156 w 173"/>
                <a:gd name="T9" fmla="*/ 33 h 174"/>
                <a:gd name="T10" fmla="*/ 141 w 173"/>
                <a:gd name="T11" fmla="*/ 18 h 174"/>
                <a:gd name="T12" fmla="*/ 126 w 173"/>
                <a:gd name="T13" fmla="*/ 33 h 174"/>
                <a:gd name="T14" fmla="*/ 98 w 173"/>
                <a:gd name="T15" fmla="*/ 22 h 174"/>
                <a:gd name="T16" fmla="*/ 98 w 173"/>
                <a:gd name="T17" fmla="*/ 0 h 174"/>
                <a:gd name="T18" fmla="*/ 76 w 173"/>
                <a:gd name="T19" fmla="*/ 0 h 174"/>
                <a:gd name="T20" fmla="*/ 76 w 173"/>
                <a:gd name="T21" fmla="*/ 22 h 174"/>
                <a:gd name="T22" fmla="*/ 49 w 173"/>
                <a:gd name="T23" fmla="*/ 33 h 174"/>
                <a:gd name="T24" fmla="*/ 33 w 173"/>
                <a:gd name="T25" fmla="*/ 18 h 174"/>
                <a:gd name="T26" fmla="*/ 18 w 173"/>
                <a:gd name="T27" fmla="*/ 33 h 174"/>
                <a:gd name="T28" fmla="*/ 33 w 173"/>
                <a:gd name="T29" fmla="*/ 48 h 174"/>
                <a:gd name="T30" fmla="*/ 22 w 173"/>
                <a:gd name="T31" fmla="*/ 76 h 174"/>
                <a:gd name="T32" fmla="*/ 0 w 173"/>
                <a:gd name="T33" fmla="*/ 76 h 174"/>
                <a:gd name="T34" fmla="*/ 0 w 173"/>
                <a:gd name="T35" fmla="*/ 97 h 174"/>
                <a:gd name="T36" fmla="*/ 22 w 173"/>
                <a:gd name="T37" fmla="*/ 97 h 174"/>
                <a:gd name="T38" fmla="*/ 33 w 173"/>
                <a:gd name="T39" fmla="*/ 125 h 174"/>
                <a:gd name="T40" fmla="*/ 18 w 173"/>
                <a:gd name="T41" fmla="*/ 140 h 174"/>
                <a:gd name="T42" fmla="*/ 33 w 173"/>
                <a:gd name="T43" fmla="*/ 155 h 174"/>
                <a:gd name="T44" fmla="*/ 48 w 173"/>
                <a:gd name="T45" fmla="*/ 140 h 174"/>
                <a:gd name="T46" fmla="*/ 76 w 173"/>
                <a:gd name="T47" fmla="*/ 152 h 174"/>
                <a:gd name="T48" fmla="*/ 76 w 173"/>
                <a:gd name="T49" fmla="*/ 174 h 174"/>
                <a:gd name="T50" fmla="*/ 97 w 173"/>
                <a:gd name="T51" fmla="*/ 174 h 174"/>
                <a:gd name="T52" fmla="*/ 97 w 173"/>
                <a:gd name="T53" fmla="*/ 152 h 174"/>
                <a:gd name="T54" fmla="*/ 125 w 173"/>
                <a:gd name="T55" fmla="*/ 141 h 174"/>
                <a:gd name="T56" fmla="*/ 140 w 173"/>
                <a:gd name="T57" fmla="*/ 156 h 174"/>
                <a:gd name="T58" fmla="*/ 155 w 173"/>
                <a:gd name="T59" fmla="*/ 141 h 174"/>
                <a:gd name="T60" fmla="*/ 140 w 173"/>
                <a:gd name="T61" fmla="*/ 126 h 174"/>
                <a:gd name="T62" fmla="*/ 152 w 173"/>
                <a:gd name="T63" fmla="*/ 98 h 174"/>
                <a:gd name="T64" fmla="*/ 173 w 173"/>
                <a:gd name="T65" fmla="*/ 98 h 174"/>
                <a:gd name="T66" fmla="*/ 87 w 173"/>
                <a:gd name="T67" fmla="*/ 107 h 174"/>
                <a:gd name="T68" fmla="*/ 67 w 173"/>
                <a:gd name="T69" fmla="*/ 87 h 174"/>
                <a:gd name="T70" fmla="*/ 87 w 173"/>
                <a:gd name="T71" fmla="*/ 67 h 174"/>
                <a:gd name="T72" fmla="*/ 107 w 173"/>
                <a:gd name="T73" fmla="*/ 87 h 174"/>
                <a:gd name="T74" fmla="*/ 87 w 173"/>
                <a:gd name="T75" fmla="*/ 10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" h="174">
                  <a:moveTo>
                    <a:pt x="173" y="98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0" y="66"/>
                    <a:pt x="146" y="57"/>
                    <a:pt x="141" y="49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28"/>
                    <a:pt x="108" y="24"/>
                    <a:pt x="98" y="2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66" y="23"/>
                    <a:pt x="57" y="27"/>
                    <a:pt x="49" y="33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8" y="56"/>
                    <a:pt x="24" y="66"/>
                    <a:pt x="22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107"/>
                    <a:pt x="27" y="117"/>
                    <a:pt x="33" y="125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6" y="146"/>
                    <a:pt x="66" y="150"/>
                    <a:pt x="76" y="15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107" y="150"/>
                    <a:pt x="117" y="146"/>
                    <a:pt x="125" y="141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6" y="118"/>
                    <a:pt x="150" y="108"/>
                    <a:pt x="152" y="98"/>
                  </a:cubicBezTo>
                  <a:lnTo>
                    <a:pt x="173" y="98"/>
                  </a:lnTo>
                  <a:close/>
                  <a:moveTo>
                    <a:pt x="87" y="107"/>
                  </a:moveTo>
                  <a:cubicBezTo>
                    <a:pt x="76" y="107"/>
                    <a:pt x="67" y="98"/>
                    <a:pt x="67" y="87"/>
                  </a:cubicBezTo>
                  <a:cubicBezTo>
                    <a:pt x="67" y="76"/>
                    <a:pt x="76" y="67"/>
                    <a:pt x="87" y="67"/>
                  </a:cubicBezTo>
                  <a:cubicBezTo>
                    <a:pt x="98" y="67"/>
                    <a:pt x="107" y="76"/>
                    <a:pt x="107" y="87"/>
                  </a:cubicBezTo>
                  <a:cubicBezTo>
                    <a:pt x="107" y="98"/>
                    <a:pt x="98" y="107"/>
                    <a:pt x="87" y="107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</p:grpSp>
      <p:sp>
        <p:nvSpPr>
          <p:cNvPr id="173" name="我们需要在不断实践过程中持续迭代思路和方法。"/>
          <p:cNvSpPr/>
          <p:nvPr/>
        </p:nvSpPr>
        <p:spPr>
          <a:xfrm>
            <a:off x="1441883" y="4366044"/>
            <a:ext cx="8859089" cy="1339515"/>
          </a:xfrm>
          <a:prstGeom prst="roundRect">
            <a:avLst>
              <a:gd name="adj" fmla="val 16895"/>
            </a:avLst>
          </a:prstGeom>
          <a:solidFill>
            <a:srgbClr val="FFFFFF"/>
          </a:solidFill>
          <a:ln w="12700">
            <a:noFill/>
            <a:miter/>
          </a:ln>
        </p:spPr>
        <p:txBody>
          <a:bodyPr lIns="45719" rIns="45719" anchor="ctr"/>
          <a:lstStyle>
            <a:lvl1pPr algn="ctr" defTabSz="457200">
              <a:defRPr sz="2800">
                <a:solidFill>
                  <a:schemeClr val="accent5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我们需要在不断实践过程中持续迭代思路和方法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Coin 模板">
  <a:themeElements>
    <a:clrScheme name="OKCoin 模板">
      <a:dk1>
        <a:srgbClr val="000000"/>
      </a:dk1>
      <a:lt1>
        <a:srgbClr val="E9E7E7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KCoin 模板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KCoin 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KCoin 模板">
  <a:themeElements>
    <a:clrScheme name="OKCoin 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KCoin 模板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KCoin 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844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DengXian</vt:lpstr>
      <vt:lpstr>font-weight</vt:lpstr>
      <vt:lpstr>Microsoft YaHei Light</vt:lpstr>
      <vt:lpstr>PingFang SC Semibold</vt:lpstr>
      <vt:lpstr>STKaiti</vt:lpstr>
      <vt:lpstr>微软雅黑</vt:lpstr>
      <vt:lpstr>Arial</vt:lpstr>
      <vt:lpstr>OKCoin 模板</vt:lpstr>
      <vt:lpstr>公链组 团队建设计划</vt:lpstr>
      <vt:lpstr>组织/团队梳理</vt:lpstr>
      <vt:lpstr>组织/团队梳理</vt:lpstr>
      <vt:lpstr>组织/团队梳理</vt:lpstr>
      <vt:lpstr>组织/团队梳理</vt:lpstr>
      <vt:lpstr>组织&amp;人才 待落地举措</vt:lpstr>
      <vt:lpstr>组织&amp;人才 待落地举措</vt:lpstr>
      <vt:lpstr>团队氛围 待落地举措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技术部第一次团队共创会</dc:title>
  <dc:creator>Administrator</dc:creator>
  <cp:lastModifiedBy>Microsoft Office User</cp:lastModifiedBy>
  <cp:revision>117</cp:revision>
  <dcterms:created xsi:type="dcterms:W3CDTF">2019-12-04T07:59:23Z</dcterms:created>
  <dcterms:modified xsi:type="dcterms:W3CDTF">2019-12-05T00:45:13Z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