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75" r:id="rId4"/>
    <p:sldId id="271" r:id="rId5"/>
    <p:sldId id="278" r:id="rId6"/>
    <p:sldId id="264" r:id="rId7"/>
    <p:sldId id="277" r:id="rId8"/>
    <p:sldId id="270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7DF05-5BFE-4E44-A89A-60F05B9B3CB8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E680-25BF-0D4B-B05E-293A6A24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3215077" y="352789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3" name="圆角矩形 10"/>
          <p:cNvSpPr/>
          <p:nvPr/>
        </p:nvSpPr>
        <p:spPr>
          <a:xfrm>
            <a:off x="4470472" y="5349706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5" name="圆角矩形 10"/>
          <p:cNvSpPr/>
          <p:nvPr/>
        </p:nvSpPr>
        <p:spPr>
          <a:xfrm>
            <a:off x="5548702" y="224392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Validator Node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7745167" y="352789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7" name="圆角矩形 10"/>
          <p:cNvSpPr/>
          <p:nvPr/>
        </p:nvSpPr>
        <p:spPr>
          <a:xfrm>
            <a:off x="6571687" y="5349706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6546849" y="2614528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3714151" y="4269105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3714151" y="2614528"/>
            <a:ext cx="1834551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7070761" y="4269105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5468619" y="5720313"/>
            <a:ext cx="11030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>
            <a:off x="4213224" y="3898498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4969546" y="3898498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4969546" y="2985135"/>
            <a:ext cx="1078230" cy="2364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6047776" y="2985135"/>
            <a:ext cx="1022985" cy="2364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4213224" y="3898498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10"/>
          <p:cNvSpPr/>
          <p:nvPr/>
        </p:nvSpPr>
        <p:spPr>
          <a:xfrm>
            <a:off x="8782959" y="454292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</a:p>
        </p:txBody>
      </p:sp>
      <p:sp>
        <p:nvSpPr>
          <p:cNvPr id="27" name="圆角矩形 10"/>
          <p:cNvSpPr/>
          <p:nvPr/>
        </p:nvSpPr>
        <p:spPr>
          <a:xfrm>
            <a:off x="8055553" y="193255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</a:p>
        </p:txBody>
      </p:sp>
      <p:sp>
        <p:nvSpPr>
          <p:cNvPr id="28" name="圆角矩形 10"/>
          <p:cNvSpPr/>
          <p:nvPr/>
        </p:nvSpPr>
        <p:spPr>
          <a:xfrm>
            <a:off x="3282893" y="182206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31298" y="4042962"/>
            <a:ext cx="870412" cy="581140"/>
            <a:chOff x="2187" y="3943"/>
            <a:chExt cx="1724" cy="1002"/>
          </a:xfrm>
        </p:grpSpPr>
        <p:sp>
          <p:nvSpPr>
            <p:cNvPr id="29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0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1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33" name="Straight Arrow Connector 32"/>
          <p:cNvCxnSpPr>
            <a:stCxn id="2" idx="1"/>
            <a:endCxn id="31" idx="3"/>
          </p:cNvCxnSpPr>
          <p:nvPr/>
        </p:nvCxnSpPr>
        <p:spPr>
          <a:xfrm flipH="1">
            <a:off x="2402215" y="3898498"/>
            <a:ext cx="812862" cy="551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067732" y="5848967"/>
            <a:ext cx="870412" cy="581140"/>
            <a:chOff x="2187" y="3943"/>
            <a:chExt cx="1724" cy="1002"/>
          </a:xfrm>
        </p:grpSpPr>
        <p:sp>
          <p:nvSpPr>
            <p:cNvPr id="3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38" name="Straight Arrow Connector 37"/>
          <p:cNvCxnSpPr>
            <a:stCxn id="13" idx="1"/>
            <a:endCxn id="37" idx="3"/>
          </p:cNvCxnSpPr>
          <p:nvPr/>
        </p:nvCxnSpPr>
        <p:spPr>
          <a:xfrm flipH="1">
            <a:off x="2938649" y="5720313"/>
            <a:ext cx="1531823" cy="535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966496" y="5794547"/>
            <a:ext cx="870917" cy="581720"/>
            <a:chOff x="2187" y="3943"/>
            <a:chExt cx="1725" cy="1003"/>
          </a:xfrm>
        </p:grpSpPr>
        <p:sp>
          <p:nvSpPr>
            <p:cNvPr id="40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1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2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43" name="Straight Arrow Connector 42"/>
          <p:cNvCxnSpPr>
            <a:stCxn id="17" idx="3"/>
            <a:endCxn id="40" idx="1"/>
          </p:cNvCxnSpPr>
          <p:nvPr/>
        </p:nvCxnSpPr>
        <p:spPr>
          <a:xfrm>
            <a:off x="7569834" y="5720313"/>
            <a:ext cx="1396662" cy="249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635461" y="3071209"/>
            <a:ext cx="870412" cy="581140"/>
            <a:chOff x="2187" y="3943"/>
            <a:chExt cx="1724" cy="1002"/>
          </a:xfrm>
        </p:grpSpPr>
        <p:sp>
          <p:nvSpPr>
            <p:cNvPr id="4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48" name="Straight Arrow Connector 47"/>
          <p:cNvCxnSpPr>
            <a:stCxn id="45" idx="1"/>
            <a:endCxn id="16" idx="3"/>
          </p:cNvCxnSpPr>
          <p:nvPr/>
        </p:nvCxnSpPr>
        <p:spPr>
          <a:xfrm flipH="1">
            <a:off x="8743314" y="3246073"/>
            <a:ext cx="892147" cy="652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468792" y="1187970"/>
            <a:ext cx="870412" cy="581140"/>
            <a:chOff x="2187" y="3943"/>
            <a:chExt cx="1724" cy="1002"/>
          </a:xfrm>
        </p:grpSpPr>
        <p:sp>
          <p:nvSpPr>
            <p:cNvPr id="50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53" name="Straight Arrow Connector 52"/>
          <p:cNvCxnSpPr>
            <a:stCxn id="52" idx="2"/>
            <a:endCxn id="15" idx="0"/>
          </p:cNvCxnSpPr>
          <p:nvPr/>
        </p:nvCxnSpPr>
        <p:spPr>
          <a:xfrm>
            <a:off x="6005227" y="1769690"/>
            <a:ext cx="42549" cy="474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681017" y="1791855"/>
            <a:ext cx="870412" cy="581140"/>
            <a:chOff x="2187" y="3943"/>
            <a:chExt cx="1724" cy="1002"/>
          </a:xfrm>
        </p:grpSpPr>
        <p:sp>
          <p:nvSpPr>
            <p:cNvPr id="5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58" name="Straight Arrow Connector 57"/>
          <p:cNvCxnSpPr>
            <a:stCxn id="28" idx="1"/>
            <a:endCxn id="57" idx="3"/>
          </p:cNvCxnSpPr>
          <p:nvPr/>
        </p:nvCxnSpPr>
        <p:spPr>
          <a:xfrm flipH="1">
            <a:off x="2551934" y="2097850"/>
            <a:ext cx="730959" cy="100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10"/>
          <p:cNvSpPr/>
          <p:nvPr/>
        </p:nvSpPr>
        <p:spPr>
          <a:xfrm>
            <a:off x="10343406" y="4822185"/>
            <a:ext cx="668965" cy="349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Delegator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8738909" y="9219786"/>
            <a:ext cx="5257" cy="100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1"/>
            <a:endCxn id="25" idx="3"/>
          </p:cNvCxnSpPr>
          <p:nvPr/>
        </p:nvCxnSpPr>
        <p:spPr>
          <a:xfrm flipH="1" flipV="1">
            <a:off x="9595814" y="4818710"/>
            <a:ext cx="747592" cy="1783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" idx="0"/>
            <a:endCxn id="28" idx="2"/>
          </p:cNvCxnSpPr>
          <p:nvPr/>
        </p:nvCxnSpPr>
        <p:spPr>
          <a:xfrm flipH="1" flipV="1">
            <a:off x="3689321" y="2373630"/>
            <a:ext cx="24830" cy="1154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0"/>
            <a:endCxn id="27" idx="2"/>
          </p:cNvCxnSpPr>
          <p:nvPr/>
        </p:nvCxnSpPr>
        <p:spPr>
          <a:xfrm flipV="1">
            <a:off x="8244241" y="2484120"/>
            <a:ext cx="217740" cy="1043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6" idx="2"/>
          </p:cNvCxnSpPr>
          <p:nvPr/>
        </p:nvCxnSpPr>
        <p:spPr>
          <a:xfrm flipH="1" flipV="1">
            <a:off x="8244241" y="4269105"/>
            <a:ext cx="945146" cy="273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" idx="1"/>
            <a:endCxn id="28" idx="3"/>
          </p:cNvCxnSpPr>
          <p:nvPr/>
        </p:nvCxnSpPr>
        <p:spPr>
          <a:xfrm flipH="1" flipV="1">
            <a:off x="4095748" y="2097850"/>
            <a:ext cx="1452954" cy="5166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3"/>
            <a:endCxn id="27" idx="1"/>
          </p:cNvCxnSpPr>
          <p:nvPr/>
        </p:nvCxnSpPr>
        <p:spPr>
          <a:xfrm flipV="1">
            <a:off x="6546849" y="2208340"/>
            <a:ext cx="1508704" cy="406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0"/>
            <a:endCxn id="25" idx="1"/>
          </p:cNvCxnSpPr>
          <p:nvPr/>
        </p:nvCxnSpPr>
        <p:spPr>
          <a:xfrm flipV="1">
            <a:off x="7070761" y="4818710"/>
            <a:ext cx="1712198" cy="530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5974" y="271960"/>
            <a:ext cx="4980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 err="1" smtClean="0">
                <a:solidFill>
                  <a:schemeClr val="accent5">
                    <a:lumMod val="75000"/>
                  </a:schemeClr>
                </a:solidFill>
              </a:rPr>
              <a:t>OKChain</a:t>
            </a:r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3326438" y="3355752"/>
            <a:ext cx="975506" cy="6471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3" name="圆角矩形 10"/>
          <p:cNvSpPr/>
          <p:nvPr/>
        </p:nvSpPr>
        <p:spPr>
          <a:xfrm>
            <a:off x="4598712" y="5198577"/>
            <a:ext cx="975506" cy="6471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5" name="圆角矩形 10"/>
          <p:cNvSpPr/>
          <p:nvPr/>
        </p:nvSpPr>
        <p:spPr>
          <a:xfrm>
            <a:off x="5976619" y="2062746"/>
            <a:ext cx="975506" cy="6471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Validator Node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8479816" y="3359349"/>
            <a:ext cx="975506" cy="6471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7" name="圆角矩形 10"/>
          <p:cNvSpPr/>
          <p:nvPr/>
        </p:nvSpPr>
        <p:spPr>
          <a:xfrm>
            <a:off x="7672250" y="5185184"/>
            <a:ext cx="975506" cy="6471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6952125" y="2386305"/>
            <a:ext cx="2015444" cy="973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3814191" y="4002870"/>
            <a:ext cx="1272274" cy="11957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3814191" y="2386305"/>
            <a:ext cx="2162428" cy="9694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8160003" y="4006467"/>
            <a:ext cx="807566" cy="11787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 flipV="1">
            <a:off x="5574218" y="5508743"/>
            <a:ext cx="2098032" cy="133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 flipV="1">
            <a:off x="4301944" y="3679311"/>
            <a:ext cx="4177872" cy="35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5086465" y="3682908"/>
            <a:ext cx="3393351" cy="15156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5086465" y="2709864"/>
            <a:ext cx="1377907" cy="24887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6464372" y="2709864"/>
            <a:ext cx="1695631" cy="247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4301944" y="3679311"/>
            <a:ext cx="3858059" cy="1505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10"/>
          <p:cNvSpPr/>
          <p:nvPr/>
        </p:nvSpPr>
        <p:spPr>
          <a:xfrm>
            <a:off x="2851159" y="3751701"/>
            <a:ext cx="653791" cy="689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8923636" y="8715362"/>
            <a:ext cx="116230" cy="88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2" idx="1"/>
            <a:endCxn id="12" idx="6"/>
          </p:cNvCxnSpPr>
          <p:nvPr/>
        </p:nvCxnSpPr>
        <p:spPr>
          <a:xfrm flipH="1" flipV="1">
            <a:off x="2315138" y="1896339"/>
            <a:ext cx="308512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10"/>
          <p:cNvSpPr/>
          <p:nvPr/>
        </p:nvSpPr>
        <p:spPr>
          <a:xfrm>
            <a:off x="5400262" y="1551819"/>
            <a:ext cx="653791" cy="689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</p:txBody>
      </p:sp>
      <p:sp>
        <p:nvSpPr>
          <p:cNvPr id="67" name="圆角矩形 10"/>
          <p:cNvSpPr/>
          <p:nvPr/>
        </p:nvSpPr>
        <p:spPr>
          <a:xfrm>
            <a:off x="4148879" y="5604312"/>
            <a:ext cx="653791" cy="689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</p:txBody>
      </p:sp>
      <p:sp>
        <p:nvSpPr>
          <p:cNvPr id="68" name="圆角矩形 10"/>
          <p:cNvSpPr/>
          <p:nvPr/>
        </p:nvSpPr>
        <p:spPr>
          <a:xfrm>
            <a:off x="8479816" y="5604312"/>
            <a:ext cx="653791" cy="689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</p:txBody>
      </p:sp>
      <p:sp>
        <p:nvSpPr>
          <p:cNvPr id="70" name="圆角矩形 10"/>
          <p:cNvSpPr/>
          <p:nvPr/>
        </p:nvSpPr>
        <p:spPr>
          <a:xfrm>
            <a:off x="9287382" y="2871028"/>
            <a:ext cx="653791" cy="689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</p:txBody>
      </p:sp>
      <p:sp>
        <p:nvSpPr>
          <p:cNvPr id="12" name="Smiley Face 11"/>
          <p:cNvSpPr/>
          <p:nvPr/>
        </p:nvSpPr>
        <p:spPr>
          <a:xfrm>
            <a:off x="1857938" y="1658166"/>
            <a:ext cx="457200" cy="47634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0657" y="240629"/>
            <a:ext cx="5988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事务同步和生产区块</a:t>
            </a:r>
            <a:endParaRPr lang="en-US" altLang="zh-CN" sz="4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8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474315" y="2304792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   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圆角矩形 10"/>
          <p:cNvSpPr/>
          <p:nvPr/>
        </p:nvSpPr>
        <p:spPr>
          <a:xfrm>
            <a:off x="1474315" y="1714928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null   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 10"/>
          <p:cNvSpPr/>
          <p:nvPr/>
        </p:nvSpPr>
        <p:spPr>
          <a:xfrm>
            <a:off x="4797600" y="2338828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   </a:t>
            </a:r>
          </a:p>
        </p:txBody>
      </p:sp>
      <p:sp>
        <p:nvSpPr>
          <p:cNvPr id="26" name="圆角矩形 10"/>
          <p:cNvSpPr/>
          <p:nvPr/>
        </p:nvSpPr>
        <p:spPr>
          <a:xfrm>
            <a:off x="4797600" y="1746132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null   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圆角矩形 10"/>
          <p:cNvSpPr/>
          <p:nvPr/>
        </p:nvSpPr>
        <p:spPr>
          <a:xfrm>
            <a:off x="4797600" y="1145816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圆角矩形 10"/>
          <p:cNvSpPr/>
          <p:nvPr/>
        </p:nvSpPr>
        <p:spPr>
          <a:xfrm>
            <a:off x="9273696" y="6166397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   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圆角矩形 10"/>
          <p:cNvSpPr/>
          <p:nvPr/>
        </p:nvSpPr>
        <p:spPr>
          <a:xfrm>
            <a:off x="9273696" y="5586058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null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圆角矩形 10"/>
          <p:cNvSpPr/>
          <p:nvPr/>
        </p:nvSpPr>
        <p:spPr>
          <a:xfrm>
            <a:off x="9273696" y="4998099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</a:p>
        </p:txBody>
      </p:sp>
      <p:sp>
        <p:nvSpPr>
          <p:cNvPr id="31" name="圆角矩形 10"/>
          <p:cNvSpPr/>
          <p:nvPr/>
        </p:nvSpPr>
        <p:spPr>
          <a:xfrm>
            <a:off x="9273696" y="441014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  <a:p>
            <a:pPr algn="ctr"/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1)</a:t>
            </a:r>
          </a:p>
        </p:txBody>
      </p:sp>
      <p:sp>
        <p:nvSpPr>
          <p:cNvPr id="32" name="圆角矩形 10"/>
          <p:cNvSpPr/>
          <p:nvPr/>
        </p:nvSpPr>
        <p:spPr>
          <a:xfrm>
            <a:off x="9273696" y="3823451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圆角矩形 10"/>
          <p:cNvSpPr/>
          <p:nvPr/>
        </p:nvSpPr>
        <p:spPr>
          <a:xfrm>
            <a:off x="9273696" y="3235492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9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9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n-1)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54169" y="2272801"/>
            <a:ext cx="838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35500" y="1607727"/>
            <a:ext cx="12490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提交</a:t>
            </a:r>
            <a:r>
              <a:rPr lang="en-US" altLang="zh-CN" sz="1050" dirty="0" smtClean="0"/>
              <a:t>tx1(order1)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共识</a:t>
            </a:r>
            <a:endParaRPr lang="en-US" altLang="zh-CN" sz="105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出块</a:t>
            </a:r>
            <a:r>
              <a:rPr lang="zh-CN" altLang="en-US" sz="1050" dirty="0"/>
              <a:t> </a:t>
            </a:r>
            <a:r>
              <a:rPr lang="en-US" altLang="zh-CN" sz="1050" dirty="0" smtClean="0"/>
              <a:t>block</a:t>
            </a:r>
            <a:r>
              <a:rPr lang="zh-CN" altLang="en-US" sz="1050" dirty="0" smtClean="0"/>
              <a:t> </a:t>
            </a:r>
            <a:r>
              <a:rPr lang="en-US" altLang="zh-CN" sz="1050" dirty="0" smtClean="0"/>
              <a:t>1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9273696" y="2338828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order1</a:t>
            </a:r>
            <a:r>
              <a: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pending   </a:t>
            </a:r>
          </a:p>
        </p:txBody>
      </p:sp>
      <p:sp>
        <p:nvSpPr>
          <p:cNvPr id="17" name="圆角矩形 10"/>
          <p:cNvSpPr/>
          <p:nvPr/>
        </p:nvSpPr>
        <p:spPr>
          <a:xfrm>
            <a:off x="9273696" y="1746132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null</a:t>
            </a:r>
            <a:endParaRPr kumimoji="1"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圆角矩形 10"/>
          <p:cNvSpPr/>
          <p:nvPr/>
        </p:nvSpPr>
        <p:spPr>
          <a:xfrm>
            <a:off x="9273696" y="1145816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41048" y="2304792"/>
            <a:ext cx="1717854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11064" y="1262027"/>
            <a:ext cx="153439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smtClean="0"/>
              <a:t>通知</a:t>
            </a:r>
            <a:r>
              <a:rPr lang="zh-CN" altLang="en-US" sz="1050" dirty="0" smtClean="0"/>
              <a:t>应用层处理</a:t>
            </a:r>
            <a:endParaRPr lang="en-US" altLang="zh-CN" sz="1050" dirty="0" smtClean="0"/>
          </a:p>
          <a:p>
            <a:r>
              <a:rPr lang="en-US" altLang="zh-CN" sz="1050" dirty="0" smtClean="0"/>
              <a:t>Block1</a:t>
            </a:r>
            <a:r>
              <a:rPr lang="zh-CN" altLang="en-US" sz="1050" dirty="0" smtClean="0"/>
              <a:t>里的所有</a:t>
            </a:r>
            <a:r>
              <a:rPr lang="en-US" altLang="zh-CN" sz="1050" dirty="0" err="1" smtClean="0"/>
              <a:t>tx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 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zh-CN" altLang="en-US" sz="1050" dirty="0" smtClean="0"/>
              <a:t>应用层将</a:t>
            </a:r>
            <a:r>
              <a:rPr lang="en-US" altLang="zh-CN" sz="1050" dirty="0" smtClean="0"/>
              <a:t>tx1</a:t>
            </a:r>
            <a:r>
              <a:rPr lang="zh-CN" altLang="en-US" sz="1050" dirty="0" smtClean="0"/>
              <a:t>里的</a:t>
            </a:r>
            <a:r>
              <a:rPr lang="en-US" altLang="zh-CN" sz="1050" dirty="0" smtClean="0"/>
              <a:t>order1</a:t>
            </a:r>
          </a:p>
          <a:p>
            <a:r>
              <a:rPr lang="zh-CN" altLang="en-US" sz="1050" dirty="0" smtClean="0"/>
              <a:t>写入</a:t>
            </a:r>
            <a:r>
              <a:rPr lang="en-US" altLang="zh-CN" sz="1050" dirty="0" err="1" smtClean="0"/>
              <a:t>app.db</a:t>
            </a:r>
            <a:endParaRPr lang="en-US" altLang="zh-CN" sz="1050" dirty="0" smtClean="0"/>
          </a:p>
        </p:txBody>
      </p:sp>
      <p:sp>
        <p:nvSpPr>
          <p:cNvPr id="22" name="圆角矩形 10"/>
          <p:cNvSpPr/>
          <p:nvPr/>
        </p:nvSpPr>
        <p:spPr>
          <a:xfrm>
            <a:off x="1424681" y="6166397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algn="ctr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order1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pending   </a:t>
            </a:r>
          </a:p>
        </p:txBody>
      </p:sp>
      <p:sp>
        <p:nvSpPr>
          <p:cNvPr id="24" name="圆角矩形 10"/>
          <p:cNvSpPr/>
          <p:nvPr/>
        </p:nvSpPr>
        <p:spPr>
          <a:xfrm>
            <a:off x="1424681" y="5573701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null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圆角矩形 10"/>
          <p:cNvSpPr/>
          <p:nvPr/>
        </p:nvSpPr>
        <p:spPr>
          <a:xfrm>
            <a:off x="1424681" y="4973385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圆角矩形 10"/>
          <p:cNvSpPr/>
          <p:nvPr/>
        </p:nvSpPr>
        <p:spPr>
          <a:xfrm>
            <a:off x="1424681" y="437458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5500" y="6489663"/>
            <a:ext cx="2024254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0030" y="3507656"/>
            <a:ext cx="12490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提交</a:t>
            </a:r>
            <a:r>
              <a:rPr lang="en-US" altLang="zh-CN" sz="1050" dirty="0" smtClean="0"/>
              <a:t>tx2(order2)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共识</a:t>
            </a:r>
            <a:endParaRPr lang="en-US" altLang="zh-CN" sz="105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出块</a:t>
            </a:r>
            <a:r>
              <a:rPr lang="zh-CN" altLang="en-US" sz="1050" dirty="0"/>
              <a:t> </a:t>
            </a:r>
            <a:r>
              <a:rPr lang="en-US" altLang="zh-CN" sz="1050" dirty="0" smtClean="0"/>
              <a:t>block</a:t>
            </a:r>
            <a:r>
              <a:rPr lang="zh-CN" altLang="en-US" sz="1050" dirty="0" smtClean="0"/>
              <a:t> </a:t>
            </a:r>
            <a:r>
              <a:rPr lang="en-US" altLang="zh-CN" sz="1050" dirty="0"/>
              <a:t>2</a:t>
            </a:r>
            <a:endParaRPr lang="en-US" altLang="zh-CN" sz="1050" dirty="0" smtClean="0"/>
          </a:p>
        </p:txBody>
      </p:sp>
      <p:sp>
        <p:nvSpPr>
          <p:cNvPr id="38" name="圆角矩形 10"/>
          <p:cNvSpPr/>
          <p:nvPr/>
        </p:nvSpPr>
        <p:spPr>
          <a:xfrm>
            <a:off x="5602054" y="6146763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order1</a:t>
            </a:r>
            <a:r>
              <a: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closed</a:t>
            </a:r>
          </a:p>
          <a:p>
            <a:pPr algn="ctr"/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order2</a:t>
            </a:r>
            <a:r>
              <a: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closed   </a:t>
            </a:r>
          </a:p>
        </p:txBody>
      </p:sp>
      <p:sp>
        <p:nvSpPr>
          <p:cNvPr id="39" name="圆角矩形 10"/>
          <p:cNvSpPr/>
          <p:nvPr/>
        </p:nvSpPr>
        <p:spPr>
          <a:xfrm>
            <a:off x="5602054" y="5554067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null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圆角矩形 10"/>
          <p:cNvSpPr/>
          <p:nvPr/>
        </p:nvSpPr>
        <p:spPr>
          <a:xfrm>
            <a:off x="5602054" y="4953751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</a:p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</a:p>
        </p:txBody>
      </p:sp>
      <p:sp>
        <p:nvSpPr>
          <p:cNvPr id="41" name="圆角矩形 10"/>
          <p:cNvSpPr/>
          <p:nvPr/>
        </p:nvSpPr>
        <p:spPr>
          <a:xfrm>
            <a:off x="5602054" y="4354946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</a:p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kumimoji="1"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1)</a:t>
            </a:r>
          </a:p>
        </p:txBody>
      </p:sp>
      <p:cxnSp>
        <p:nvCxnSpPr>
          <p:cNvPr id="42" name="Straight Arrow Connector 41"/>
          <p:cNvCxnSpPr>
            <a:stCxn id="16" idx="1"/>
            <a:endCxn id="34" idx="3"/>
          </p:cNvCxnSpPr>
          <p:nvPr/>
        </p:nvCxnSpPr>
        <p:spPr>
          <a:xfrm flipH="1">
            <a:off x="3142991" y="2619181"/>
            <a:ext cx="6130705" cy="203575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63272" y="4728592"/>
            <a:ext cx="198644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通知应用层处理</a:t>
            </a:r>
            <a:endParaRPr lang="en-US" altLang="zh-CN" sz="1050" dirty="0" smtClean="0"/>
          </a:p>
          <a:p>
            <a:r>
              <a:rPr lang="en-US" altLang="zh-CN" sz="1050" dirty="0" smtClean="0"/>
              <a:t>Block2</a:t>
            </a:r>
            <a:r>
              <a:rPr lang="zh-CN" altLang="en-US" sz="1050" dirty="0" smtClean="0"/>
              <a:t>里的所有</a:t>
            </a:r>
            <a:r>
              <a:rPr lang="en-US" altLang="zh-CN" sz="1050" dirty="0" err="1" smtClean="0"/>
              <a:t>tx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 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zh-CN" altLang="en-US" sz="1050" dirty="0" smtClean="0"/>
              <a:t>应用层将</a:t>
            </a:r>
            <a:r>
              <a:rPr lang="en-US" altLang="zh-CN" sz="1050" dirty="0" smtClean="0"/>
              <a:t>tx2</a:t>
            </a:r>
            <a:r>
              <a:rPr lang="zh-CN" altLang="en-US" sz="1050" dirty="0" smtClean="0"/>
              <a:t>里的</a:t>
            </a:r>
            <a:r>
              <a:rPr lang="en-US" altLang="zh-CN" sz="1050" dirty="0" smtClean="0"/>
              <a:t>order2</a:t>
            </a:r>
          </a:p>
          <a:p>
            <a:r>
              <a:rPr lang="zh-CN" altLang="en-US" sz="1050" dirty="0" smtClean="0"/>
              <a:t>与</a:t>
            </a:r>
            <a:r>
              <a:rPr lang="en-US" altLang="zh-CN" sz="1050" dirty="0" err="1" smtClean="0"/>
              <a:t>app.db</a:t>
            </a:r>
            <a:r>
              <a:rPr lang="zh-CN" altLang="en-US" sz="1050" dirty="0" smtClean="0"/>
              <a:t>里的</a:t>
            </a:r>
            <a:r>
              <a:rPr lang="en-US" altLang="zh-CN" sz="1050" dirty="0" smtClean="0"/>
              <a:t>order1</a:t>
            </a:r>
            <a:r>
              <a:rPr lang="zh-CN" altLang="en-US" sz="1050" dirty="0" smtClean="0"/>
              <a:t>撮合后</a:t>
            </a:r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zh-CN" altLang="en-US" sz="1050" dirty="0" smtClean="0"/>
              <a:t>更新</a:t>
            </a:r>
            <a:r>
              <a:rPr lang="en-US" altLang="zh-CN" sz="1050" dirty="0" err="1" smtClean="0"/>
              <a:t>app.db</a:t>
            </a:r>
            <a:r>
              <a:rPr lang="en-US" altLang="zh-CN" sz="105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买卖账户的余额，</a:t>
            </a:r>
            <a:endParaRPr lang="en-US" altLang="zh-CN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CN" sz="1050" dirty="0" smtClean="0"/>
              <a:t>order1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order2</a:t>
            </a:r>
            <a:r>
              <a:rPr lang="zh-CN" altLang="en-US" sz="1050" dirty="0" smtClean="0"/>
              <a:t>状态为</a:t>
            </a:r>
            <a:r>
              <a:rPr lang="en-US" altLang="zh-CN" sz="1050" dirty="0" smtClean="0"/>
              <a:t>closed</a:t>
            </a:r>
            <a:endParaRPr lang="en-US" altLang="zh-CN" sz="105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77514" y="6486831"/>
            <a:ext cx="1828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325" y="190899"/>
            <a:ext cx="5988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基于区块链的撮合</a:t>
            </a:r>
            <a:endParaRPr lang="en-US" altLang="zh-CN" sz="4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1443427" y="5105490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2142202" y="6047375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0"/>
          <p:cNvSpPr/>
          <p:nvPr/>
        </p:nvSpPr>
        <p:spPr>
          <a:xfrm>
            <a:off x="3070466" y="4418387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Validator 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4804523" y="5132896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0"/>
          <p:cNvSpPr/>
          <p:nvPr/>
        </p:nvSpPr>
        <p:spPr>
          <a:xfrm>
            <a:off x="3905008" y="6047375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3862871" y="4559533"/>
            <a:ext cx="1337855" cy="57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1839630" y="5387781"/>
            <a:ext cx="698775" cy="659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1839630" y="4559533"/>
            <a:ext cx="1230836" cy="54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4301211" y="5415187"/>
            <a:ext cx="899515" cy="632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2934607" y="6188521"/>
            <a:ext cx="9704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 flipV="1">
            <a:off x="2235832" y="5246636"/>
            <a:ext cx="2568691" cy="27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2538405" y="5274042"/>
            <a:ext cx="2266118" cy="773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2538405" y="4700678"/>
            <a:ext cx="928264" cy="134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3466669" y="4700678"/>
            <a:ext cx="834542" cy="134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2235832" y="5246636"/>
            <a:ext cx="2065379" cy="8007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141357" y="3555011"/>
            <a:ext cx="580677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8" name="Straight Arrow Connector 37"/>
          <p:cNvCxnSpPr>
            <a:stCxn id="28" idx="2"/>
            <a:endCxn id="2" idx="0"/>
          </p:cNvCxnSpPr>
          <p:nvPr/>
        </p:nvCxnSpPr>
        <p:spPr>
          <a:xfrm>
            <a:off x="1431696" y="3898851"/>
            <a:ext cx="407934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2" idx="2"/>
            <a:endCxn id="2" idx="0"/>
          </p:cNvCxnSpPr>
          <p:nvPr/>
        </p:nvCxnSpPr>
        <p:spPr>
          <a:xfrm flipH="1">
            <a:off x="1839630" y="3898851"/>
            <a:ext cx="411542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2" idx="1"/>
            <a:endCxn id="28" idx="3"/>
          </p:cNvCxnSpPr>
          <p:nvPr/>
        </p:nvCxnSpPr>
        <p:spPr>
          <a:xfrm flipH="1">
            <a:off x="1722034" y="3726931"/>
            <a:ext cx="2318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10"/>
          <p:cNvSpPr/>
          <p:nvPr/>
        </p:nvSpPr>
        <p:spPr>
          <a:xfrm>
            <a:off x="3917228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圆角矩形 10"/>
          <p:cNvSpPr/>
          <p:nvPr/>
        </p:nvSpPr>
        <p:spPr>
          <a:xfrm>
            <a:off x="5732470" y="2309650"/>
            <a:ext cx="841375" cy="382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Nginx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Straight Arrow Connector 57"/>
          <p:cNvCxnSpPr>
            <a:stCxn id="52" idx="2"/>
            <a:endCxn id="28" idx="0"/>
          </p:cNvCxnSpPr>
          <p:nvPr/>
        </p:nvCxnSpPr>
        <p:spPr>
          <a:xfrm flipH="1">
            <a:off x="1431696" y="2692555"/>
            <a:ext cx="4721462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849741" y="8466029"/>
            <a:ext cx="521335" cy="110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0"/>
            <a:endCxn id="93" idx="2"/>
          </p:cNvCxnSpPr>
          <p:nvPr/>
        </p:nvCxnSpPr>
        <p:spPr>
          <a:xfrm flipH="1" flipV="1">
            <a:off x="3137446" y="3898851"/>
            <a:ext cx="329223" cy="519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10"/>
          <p:cNvSpPr/>
          <p:nvPr/>
        </p:nvSpPr>
        <p:spPr>
          <a:xfrm>
            <a:off x="1953879" y="3555011"/>
            <a:ext cx="594585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圆角矩形 10"/>
          <p:cNvSpPr/>
          <p:nvPr/>
        </p:nvSpPr>
        <p:spPr>
          <a:xfrm>
            <a:off x="2845758" y="3555011"/>
            <a:ext cx="583376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圆角矩形 10"/>
          <p:cNvSpPr/>
          <p:nvPr/>
        </p:nvSpPr>
        <p:spPr>
          <a:xfrm>
            <a:off x="3693670" y="3558165"/>
            <a:ext cx="580283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B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圆角矩形 10"/>
          <p:cNvSpPr/>
          <p:nvPr/>
        </p:nvSpPr>
        <p:spPr>
          <a:xfrm>
            <a:off x="4518307" y="3558167"/>
            <a:ext cx="586226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B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10"/>
          <p:cNvSpPr/>
          <p:nvPr/>
        </p:nvSpPr>
        <p:spPr>
          <a:xfrm>
            <a:off x="5364672" y="3558551"/>
            <a:ext cx="529071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9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4" name="Straight Arrow Connector 103"/>
          <p:cNvCxnSpPr>
            <a:stCxn id="16" idx="0"/>
            <a:endCxn id="95" idx="2"/>
          </p:cNvCxnSpPr>
          <p:nvPr/>
        </p:nvCxnSpPr>
        <p:spPr>
          <a:xfrm flipH="1" flipV="1">
            <a:off x="4811420" y="3902007"/>
            <a:ext cx="389306" cy="123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0"/>
            <a:endCxn id="96" idx="2"/>
          </p:cNvCxnSpPr>
          <p:nvPr/>
        </p:nvCxnSpPr>
        <p:spPr>
          <a:xfrm flipV="1">
            <a:off x="5200726" y="3902391"/>
            <a:ext cx="428482" cy="1230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5" idx="0"/>
            <a:endCxn id="94" idx="2"/>
          </p:cNvCxnSpPr>
          <p:nvPr/>
        </p:nvCxnSpPr>
        <p:spPr>
          <a:xfrm flipV="1">
            <a:off x="3466669" y="3902005"/>
            <a:ext cx="517143" cy="5163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4" idx="3"/>
            <a:endCxn id="95" idx="1"/>
          </p:cNvCxnSpPr>
          <p:nvPr/>
        </p:nvCxnSpPr>
        <p:spPr>
          <a:xfrm>
            <a:off x="4273953" y="3730085"/>
            <a:ext cx="244354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3" idx="3"/>
            <a:endCxn id="94" idx="1"/>
          </p:cNvCxnSpPr>
          <p:nvPr/>
        </p:nvCxnSpPr>
        <p:spPr>
          <a:xfrm>
            <a:off x="3429134" y="3726931"/>
            <a:ext cx="264536" cy="31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2" idx="3"/>
            <a:endCxn id="93" idx="1"/>
          </p:cNvCxnSpPr>
          <p:nvPr/>
        </p:nvCxnSpPr>
        <p:spPr>
          <a:xfrm>
            <a:off x="2548464" y="3726931"/>
            <a:ext cx="297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5" idx="3"/>
            <a:endCxn id="96" idx="1"/>
          </p:cNvCxnSpPr>
          <p:nvPr/>
        </p:nvCxnSpPr>
        <p:spPr>
          <a:xfrm>
            <a:off x="5104533" y="3730087"/>
            <a:ext cx="260139" cy="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93" idx="2"/>
          </p:cNvCxnSpPr>
          <p:nvPr/>
        </p:nvCxnSpPr>
        <p:spPr>
          <a:xfrm flipV="1">
            <a:off x="1839630" y="3898851"/>
            <a:ext cx="1297816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4" idx="2"/>
            <a:endCxn id="16" idx="0"/>
          </p:cNvCxnSpPr>
          <p:nvPr/>
        </p:nvCxnSpPr>
        <p:spPr>
          <a:xfrm>
            <a:off x="3983812" y="3902005"/>
            <a:ext cx="1216914" cy="12308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52" idx="2"/>
            <a:endCxn id="92" idx="0"/>
          </p:cNvCxnSpPr>
          <p:nvPr/>
        </p:nvCxnSpPr>
        <p:spPr>
          <a:xfrm flipH="1">
            <a:off x="2251172" y="2692555"/>
            <a:ext cx="3901986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2"/>
            <a:endCxn id="93" idx="0"/>
          </p:cNvCxnSpPr>
          <p:nvPr/>
        </p:nvCxnSpPr>
        <p:spPr>
          <a:xfrm flipH="1">
            <a:off x="3137446" y="2692555"/>
            <a:ext cx="3015712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2" idx="2"/>
            <a:endCxn id="94" idx="0"/>
          </p:cNvCxnSpPr>
          <p:nvPr/>
        </p:nvCxnSpPr>
        <p:spPr>
          <a:xfrm flipH="1">
            <a:off x="3983812" y="2692555"/>
            <a:ext cx="2169346" cy="86561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2"/>
            <a:endCxn id="95" idx="0"/>
          </p:cNvCxnSpPr>
          <p:nvPr/>
        </p:nvCxnSpPr>
        <p:spPr>
          <a:xfrm flipH="1">
            <a:off x="4811420" y="2692555"/>
            <a:ext cx="1341738" cy="86561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2" idx="2"/>
            <a:endCxn id="96" idx="0"/>
          </p:cNvCxnSpPr>
          <p:nvPr/>
        </p:nvCxnSpPr>
        <p:spPr>
          <a:xfrm flipH="1">
            <a:off x="5629208" y="2692555"/>
            <a:ext cx="523950" cy="86599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" idx="0"/>
            <a:endCxn id="95" idx="2"/>
          </p:cNvCxnSpPr>
          <p:nvPr/>
        </p:nvCxnSpPr>
        <p:spPr>
          <a:xfrm flipV="1">
            <a:off x="4301211" y="3902007"/>
            <a:ext cx="510209" cy="2145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0"/>
            <a:endCxn id="92" idx="2"/>
          </p:cNvCxnSpPr>
          <p:nvPr/>
        </p:nvCxnSpPr>
        <p:spPr>
          <a:xfrm flipH="1" flipV="1">
            <a:off x="2251172" y="3898851"/>
            <a:ext cx="287233" cy="2148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2" idx="0"/>
            <a:endCxn id="51" idx="2"/>
          </p:cNvCxnSpPr>
          <p:nvPr/>
        </p:nvCxnSpPr>
        <p:spPr>
          <a:xfrm flipH="1" flipV="1">
            <a:off x="4230013" y="1547468"/>
            <a:ext cx="1923145" cy="76218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2" idx="0"/>
            <a:endCxn id="231" idx="2"/>
          </p:cNvCxnSpPr>
          <p:nvPr/>
        </p:nvCxnSpPr>
        <p:spPr>
          <a:xfrm flipH="1" flipV="1">
            <a:off x="5853742" y="1555580"/>
            <a:ext cx="299416" cy="75407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2" idx="0"/>
            <a:endCxn id="233" idx="2"/>
          </p:cNvCxnSpPr>
          <p:nvPr/>
        </p:nvCxnSpPr>
        <p:spPr>
          <a:xfrm flipV="1">
            <a:off x="6153158" y="1555580"/>
            <a:ext cx="1365774" cy="75407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圆角矩形 10"/>
          <p:cNvSpPr/>
          <p:nvPr/>
        </p:nvSpPr>
        <p:spPr>
          <a:xfrm>
            <a:off x="554095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3" name="圆角矩形 10"/>
          <p:cNvSpPr/>
          <p:nvPr/>
        </p:nvSpPr>
        <p:spPr>
          <a:xfrm>
            <a:off x="720614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2190205" y="2018881"/>
            <a:ext cx="904313" cy="1"/>
          </a:xfrm>
          <a:prstGeom prst="line">
            <a:avLst/>
          </a:prstGeom>
          <a:ln w="28575" cmpd="sng">
            <a:solidFill>
              <a:schemeClr val="accent2"/>
            </a:solidFill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2220581" y="2493676"/>
            <a:ext cx="871200" cy="1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260797" y="187499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258620" y="235517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59" name="圆角矩形 10"/>
          <p:cNvSpPr/>
          <p:nvPr/>
        </p:nvSpPr>
        <p:spPr>
          <a:xfrm>
            <a:off x="8978985" y="6105477"/>
            <a:ext cx="846728" cy="282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行情</a:t>
            </a:r>
            <a:r>
              <a: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线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6" name="Straight Arrow Connector 75"/>
          <p:cNvCxnSpPr>
            <a:stCxn id="59" idx="1"/>
            <a:endCxn id="335" idx="3"/>
          </p:cNvCxnSpPr>
          <p:nvPr/>
        </p:nvCxnSpPr>
        <p:spPr>
          <a:xfrm flipH="1">
            <a:off x="7091737" y="6246859"/>
            <a:ext cx="1887248" cy="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10"/>
          <p:cNvSpPr/>
          <p:nvPr/>
        </p:nvSpPr>
        <p:spPr>
          <a:xfrm>
            <a:off x="7555629" y="3580708"/>
            <a:ext cx="1006626" cy="3147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Dex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7" name="Straight Arrow Connector 86"/>
          <p:cNvCxnSpPr>
            <a:stCxn id="52" idx="2"/>
            <a:endCxn id="83" idx="0"/>
          </p:cNvCxnSpPr>
          <p:nvPr/>
        </p:nvCxnSpPr>
        <p:spPr>
          <a:xfrm>
            <a:off x="6153158" y="2692555"/>
            <a:ext cx="1905784" cy="888153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"/>
          <p:cNvSpPr/>
          <p:nvPr/>
        </p:nvSpPr>
        <p:spPr>
          <a:xfrm>
            <a:off x="7721065" y="4638998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圆角矩形 10"/>
          <p:cNvSpPr/>
          <p:nvPr/>
        </p:nvSpPr>
        <p:spPr>
          <a:xfrm>
            <a:off x="6467780" y="5071968"/>
            <a:ext cx="602637" cy="432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cxnSp>
        <p:nvCxnSpPr>
          <p:cNvPr id="156" name="Straight Arrow Connector 155"/>
          <p:cNvCxnSpPr>
            <a:stCxn id="85" idx="2"/>
            <a:endCxn id="153" idx="0"/>
          </p:cNvCxnSpPr>
          <p:nvPr/>
        </p:nvCxnSpPr>
        <p:spPr>
          <a:xfrm flipH="1">
            <a:off x="6769099" y="4466854"/>
            <a:ext cx="1622" cy="6051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0"/>
          <p:cNvSpPr/>
          <p:nvPr/>
        </p:nvSpPr>
        <p:spPr>
          <a:xfrm>
            <a:off x="6267407" y="3571512"/>
            <a:ext cx="1006626" cy="3147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区块链浏览器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81" name="Straight Arrow Connector 180"/>
          <p:cNvCxnSpPr>
            <a:stCxn id="52" idx="2"/>
            <a:endCxn id="174" idx="0"/>
          </p:cNvCxnSpPr>
          <p:nvPr/>
        </p:nvCxnSpPr>
        <p:spPr>
          <a:xfrm>
            <a:off x="6153158" y="2692555"/>
            <a:ext cx="617562" cy="87895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53" idx="1"/>
            <a:endCxn id="16" idx="3"/>
          </p:cNvCxnSpPr>
          <p:nvPr/>
        </p:nvCxnSpPr>
        <p:spPr>
          <a:xfrm flipH="1" flipV="1">
            <a:off x="5596928" y="5274042"/>
            <a:ext cx="870852" cy="14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10"/>
          <p:cNvSpPr/>
          <p:nvPr/>
        </p:nvSpPr>
        <p:spPr>
          <a:xfrm>
            <a:off x="10440024" y="6077094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BI</a:t>
            </a:r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系统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4" name="圆角矩形 10"/>
          <p:cNvSpPr/>
          <p:nvPr/>
        </p:nvSpPr>
        <p:spPr>
          <a:xfrm>
            <a:off x="10603712" y="5401936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5" name="圆角矩形 10"/>
          <p:cNvSpPr/>
          <p:nvPr/>
        </p:nvSpPr>
        <p:spPr>
          <a:xfrm>
            <a:off x="10440024" y="4703434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BI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8" name="Straight Arrow Connector 217"/>
          <p:cNvCxnSpPr>
            <a:stCxn id="52" idx="2"/>
            <a:endCxn id="89" idx="0"/>
          </p:cNvCxnSpPr>
          <p:nvPr/>
        </p:nvCxnSpPr>
        <p:spPr>
          <a:xfrm>
            <a:off x="6153158" y="2692555"/>
            <a:ext cx="3249192" cy="888153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2"/>
            <a:endCxn id="210" idx="0"/>
          </p:cNvCxnSpPr>
          <p:nvPr/>
        </p:nvCxnSpPr>
        <p:spPr>
          <a:xfrm>
            <a:off x="10943336" y="5580247"/>
            <a:ext cx="1" cy="4968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5" idx="2"/>
            <a:endCxn id="214" idx="0"/>
          </p:cNvCxnSpPr>
          <p:nvPr/>
        </p:nvCxnSpPr>
        <p:spPr>
          <a:xfrm flipH="1">
            <a:off x="10943336" y="5018158"/>
            <a:ext cx="1" cy="3837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35" idx="0"/>
            <a:endCxn id="153" idx="2"/>
          </p:cNvCxnSpPr>
          <p:nvPr/>
        </p:nvCxnSpPr>
        <p:spPr>
          <a:xfrm flipV="1">
            <a:off x="6752114" y="5504586"/>
            <a:ext cx="16985" cy="6531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105" idx="2"/>
            <a:endCxn id="153" idx="3"/>
          </p:cNvCxnSpPr>
          <p:nvPr/>
        </p:nvCxnSpPr>
        <p:spPr>
          <a:xfrm flipH="1">
            <a:off x="7070417" y="4817309"/>
            <a:ext cx="990272" cy="47096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圆角矩形 10"/>
          <p:cNvSpPr/>
          <p:nvPr/>
        </p:nvSpPr>
        <p:spPr>
          <a:xfrm>
            <a:off x="9062726" y="5208381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5" name="圆角矩形 10"/>
          <p:cNvSpPr/>
          <p:nvPr/>
        </p:nvSpPr>
        <p:spPr>
          <a:xfrm>
            <a:off x="6412490" y="6157704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pulsar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5" name="圆角矩形 10"/>
          <p:cNvSpPr/>
          <p:nvPr/>
        </p:nvSpPr>
        <p:spPr>
          <a:xfrm>
            <a:off x="6431097" y="4288543"/>
            <a:ext cx="679247" cy="1783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220581" y="1576950"/>
            <a:ext cx="871200" cy="1"/>
          </a:xfrm>
          <a:prstGeom prst="line">
            <a:avLst/>
          </a:prstGeom>
          <a:ln w="28575" cap="rnd" cmpd="sng">
            <a:solidFill>
              <a:schemeClr val="accent6"/>
            </a:solidFill>
            <a:prstDash val="solid"/>
            <a:bevel/>
            <a:headEnd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58620" y="1305100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89" name="圆角矩形 10"/>
          <p:cNvSpPr/>
          <p:nvPr/>
        </p:nvSpPr>
        <p:spPr>
          <a:xfrm>
            <a:off x="8899037" y="3580708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推送服务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圆角矩形 10"/>
          <p:cNvSpPr/>
          <p:nvPr/>
        </p:nvSpPr>
        <p:spPr>
          <a:xfrm>
            <a:off x="7970463" y="5571552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4" name="Straight Arrow Connector 133"/>
          <p:cNvCxnSpPr>
            <a:stCxn id="330" idx="1"/>
            <a:endCxn id="153" idx="3"/>
          </p:cNvCxnSpPr>
          <p:nvPr/>
        </p:nvCxnSpPr>
        <p:spPr>
          <a:xfrm flipH="1" flipV="1">
            <a:off x="7070417" y="5288277"/>
            <a:ext cx="1992309" cy="92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10"/>
          <p:cNvSpPr/>
          <p:nvPr/>
        </p:nvSpPr>
        <p:spPr>
          <a:xfrm>
            <a:off x="8038661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51" name="Straight Arrow Connector 250"/>
          <p:cNvCxnSpPr>
            <a:stCxn id="250" idx="2"/>
            <a:endCxn id="52" idx="0"/>
          </p:cNvCxnSpPr>
          <p:nvPr/>
        </p:nvCxnSpPr>
        <p:spPr>
          <a:xfrm flipH="1">
            <a:off x="6153158" y="1547468"/>
            <a:ext cx="2198288" cy="76218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7" idx="2"/>
            <a:endCxn id="52" idx="0"/>
          </p:cNvCxnSpPr>
          <p:nvPr/>
        </p:nvCxnSpPr>
        <p:spPr>
          <a:xfrm flipH="1">
            <a:off x="6153158" y="1555580"/>
            <a:ext cx="500004" cy="75407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圆角矩形 10"/>
          <p:cNvSpPr/>
          <p:nvPr/>
        </p:nvSpPr>
        <p:spPr>
          <a:xfrm>
            <a:off x="634037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0" name="圆角矩形 10"/>
          <p:cNvSpPr/>
          <p:nvPr/>
        </p:nvSpPr>
        <p:spPr>
          <a:xfrm>
            <a:off x="4763306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62" name="Straight Arrow Connector 261"/>
          <p:cNvCxnSpPr>
            <a:stCxn id="260" idx="2"/>
            <a:endCxn id="52" idx="0"/>
          </p:cNvCxnSpPr>
          <p:nvPr/>
        </p:nvCxnSpPr>
        <p:spPr>
          <a:xfrm>
            <a:off x="5076091" y="1547468"/>
            <a:ext cx="1077067" cy="76218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2220581" y="2930794"/>
            <a:ext cx="871200" cy="1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238742" y="2792294"/>
            <a:ext cx="103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en-US" altLang="zh-CN" sz="1200" baseline="30000" dirty="0" smtClean="0"/>
              <a:t>rd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API</a:t>
            </a:r>
            <a:endParaRPr lang="en-US" sz="1200" dirty="0"/>
          </a:p>
        </p:txBody>
      </p:sp>
      <p:cxnSp>
        <p:nvCxnSpPr>
          <p:cNvPr id="268" name="Straight Arrow Connector 267"/>
          <p:cNvCxnSpPr>
            <a:stCxn id="59" idx="0"/>
            <a:endCxn id="330" idx="2"/>
          </p:cNvCxnSpPr>
          <p:nvPr/>
        </p:nvCxnSpPr>
        <p:spPr>
          <a:xfrm flipV="1">
            <a:off x="9402349" y="5386692"/>
            <a:ext cx="1" cy="7187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59" idx="0"/>
            <a:endCxn id="97" idx="2"/>
          </p:cNvCxnSpPr>
          <p:nvPr/>
        </p:nvCxnSpPr>
        <p:spPr>
          <a:xfrm flipH="1" flipV="1">
            <a:off x="8310087" y="5749863"/>
            <a:ext cx="1092262" cy="3556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89" idx="2"/>
            <a:endCxn id="330" idx="0"/>
          </p:cNvCxnSpPr>
          <p:nvPr/>
        </p:nvCxnSpPr>
        <p:spPr>
          <a:xfrm>
            <a:off x="9402350" y="3895432"/>
            <a:ext cx="0" cy="13129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83" idx="2"/>
            <a:endCxn id="330" idx="0"/>
          </p:cNvCxnSpPr>
          <p:nvPr/>
        </p:nvCxnSpPr>
        <p:spPr>
          <a:xfrm>
            <a:off x="8058942" y="3895432"/>
            <a:ext cx="1343408" cy="13129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83" idx="2"/>
            <a:endCxn id="105" idx="0"/>
          </p:cNvCxnSpPr>
          <p:nvPr/>
        </p:nvCxnSpPr>
        <p:spPr>
          <a:xfrm>
            <a:off x="8058942" y="3895432"/>
            <a:ext cx="1747" cy="74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74" idx="2"/>
            <a:endCxn id="85" idx="0"/>
          </p:cNvCxnSpPr>
          <p:nvPr/>
        </p:nvCxnSpPr>
        <p:spPr>
          <a:xfrm>
            <a:off x="6770720" y="3886236"/>
            <a:ext cx="1" cy="40230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3771" y="145839"/>
            <a:ext cx="4980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OK</a:t>
            </a:r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 err="1" smtClean="0">
                <a:solidFill>
                  <a:schemeClr val="accent5">
                    <a:lumMod val="75000"/>
                  </a:schemeClr>
                </a:solidFill>
              </a:rPr>
              <a:t>Dex</a:t>
            </a:r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Overview</a:t>
            </a:r>
          </a:p>
        </p:txBody>
      </p:sp>
      <p:cxnSp>
        <p:nvCxnSpPr>
          <p:cNvPr id="164" name="Straight Arrow Connector 163"/>
          <p:cNvCxnSpPr>
            <a:stCxn id="52" idx="2"/>
            <a:endCxn id="83" idx="1"/>
          </p:cNvCxnSpPr>
          <p:nvPr/>
        </p:nvCxnSpPr>
        <p:spPr>
          <a:xfrm>
            <a:off x="6153158" y="2692555"/>
            <a:ext cx="1402471" cy="104551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3212749" y="5251794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3911524" y="6193679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圆角矩形 10"/>
          <p:cNvSpPr/>
          <p:nvPr/>
        </p:nvSpPr>
        <p:spPr>
          <a:xfrm>
            <a:off x="6573845" y="5279200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0"/>
          <p:cNvSpPr/>
          <p:nvPr/>
        </p:nvSpPr>
        <p:spPr>
          <a:xfrm>
            <a:off x="5674330" y="6193679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3608952" y="5534085"/>
            <a:ext cx="698775" cy="659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6070533" y="5561491"/>
            <a:ext cx="899515" cy="632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4703929" y="6334825"/>
            <a:ext cx="9704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 flipV="1">
            <a:off x="4005154" y="5392940"/>
            <a:ext cx="2568691" cy="27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4307727" y="5420346"/>
            <a:ext cx="2266118" cy="773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4005154" y="5392940"/>
            <a:ext cx="2065379" cy="8007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3107976" y="3645587"/>
            <a:ext cx="529071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seed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9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8" name="Straight Arrow Connector 37"/>
          <p:cNvCxnSpPr>
            <a:stCxn id="28" idx="2"/>
            <a:endCxn id="2" idx="0"/>
          </p:cNvCxnSpPr>
          <p:nvPr/>
        </p:nvCxnSpPr>
        <p:spPr>
          <a:xfrm>
            <a:off x="3372512" y="3989427"/>
            <a:ext cx="236440" cy="1262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2"/>
            <a:endCxn id="2" idx="0"/>
          </p:cNvCxnSpPr>
          <p:nvPr/>
        </p:nvCxnSpPr>
        <p:spPr>
          <a:xfrm flipH="1">
            <a:off x="3608952" y="3977186"/>
            <a:ext cx="2049123" cy="12746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28" idx="3"/>
          </p:cNvCxnSpPr>
          <p:nvPr/>
        </p:nvCxnSpPr>
        <p:spPr>
          <a:xfrm flipH="1">
            <a:off x="3637047" y="3809905"/>
            <a:ext cx="1608571" cy="76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10"/>
          <p:cNvSpPr/>
          <p:nvPr/>
        </p:nvSpPr>
        <p:spPr>
          <a:xfrm>
            <a:off x="3207790" y="1548887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圆角矩形 10"/>
          <p:cNvSpPr/>
          <p:nvPr/>
        </p:nvSpPr>
        <p:spPr>
          <a:xfrm>
            <a:off x="4683221" y="2593271"/>
            <a:ext cx="841375" cy="382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Nginx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Straight Arrow Connector 57"/>
          <p:cNvCxnSpPr>
            <a:stCxn id="52" idx="2"/>
            <a:endCxn id="28" idx="0"/>
          </p:cNvCxnSpPr>
          <p:nvPr/>
        </p:nvCxnSpPr>
        <p:spPr>
          <a:xfrm flipH="1">
            <a:off x="3372512" y="2976176"/>
            <a:ext cx="1731397" cy="66941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849741" y="8466029"/>
            <a:ext cx="521335" cy="110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0"/>
            <a:endCxn id="28" idx="2"/>
          </p:cNvCxnSpPr>
          <p:nvPr/>
        </p:nvCxnSpPr>
        <p:spPr>
          <a:xfrm flipH="1" flipV="1">
            <a:off x="3372512" y="3989427"/>
            <a:ext cx="3597536" cy="1289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7" idx="2"/>
            <a:endCxn id="16" idx="0"/>
          </p:cNvCxnSpPr>
          <p:nvPr/>
        </p:nvCxnSpPr>
        <p:spPr>
          <a:xfrm>
            <a:off x="5658075" y="3977186"/>
            <a:ext cx="1311973" cy="13020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" idx="0"/>
            <a:endCxn id="37" idx="2"/>
          </p:cNvCxnSpPr>
          <p:nvPr/>
        </p:nvCxnSpPr>
        <p:spPr>
          <a:xfrm flipH="1" flipV="1">
            <a:off x="5658075" y="3977186"/>
            <a:ext cx="412458" cy="22164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0"/>
            <a:endCxn id="37" idx="2"/>
          </p:cNvCxnSpPr>
          <p:nvPr/>
        </p:nvCxnSpPr>
        <p:spPr>
          <a:xfrm flipV="1">
            <a:off x="4307727" y="3977186"/>
            <a:ext cx="1350348" cy="22164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2" idx="0"/>
            <a:endCxn id="51" idx="2"/>
          </p:cNvCxnSpPr>
          <p:nvPr/>
        </p:nvCxnSpPr>
        <p:spPr>
          <a:xfrm flipH="1" flipV="1">
            <a:off x="3520575" y="1812115"/>
            <a:ext cx="1583334" cy="7811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2" idx="0"/>
            <a:endCxn id="231" idx="2"/>
          </p:cNvCxnSpPr>
          <p:nvPr/>
        </p:nvCxnSpPr>
        <p:spPr>
          <a:xfrm flipV="1">
            <a:off x="5103909" y="1820227"/>
            <a:ext cx="40395" cy="77304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2" idx="0"/>
            <a:endCxn id="233" idx="2"/>
          </p:cNvCxnSpPr>
          <p:nvPr/>
        </p:nvCxnSpPr>
        <p:spPr>
          <a:xfrm flipV="1">
            <a:off x="5103909" y="1820227"/>
            <a:ext cx="1705585" cy="77304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圆角矩形 10"/>
          <p:cNvSpPr/>
          <p:nvPr/>
        </p:nvSpPr>
        <p:spPr>
          <a:xfrm>
            <a:off x="4831519" y="1556999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3" name="圆角矩形 10"/>
          <p:cNvSpPr/>
          <p:nvPr/>
        </p:nvSpPr>
        <p:spPr>
          <a:xfrm>
            <a:off x="6496709" y="1556999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289010" y="1747106"/>
            <a:ext cx="904313" cy="1"/>
          </a:xfrm>
          <a:prstGeom prst="line">
            <a:avLst/>
          </a:prstGeom>
          <a:ln w="28575" cmpd="sng">
            <a:solidFill>
              <a:schemeClr val="accent2"/>
            </a:solidFill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1319386" y="2221901"/>
            <a:ext cx="871200" cy="1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59602" y="1603218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357425" y="2083401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3771" y="145839"/>
            <a:ext cx="4980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 测试环境</a:t>
            </a:r>
            <a:endParaRPr lang="en-US" altLang="zh-CN" sz="4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圆角矩形 10"/>
          <p:cNvSpPr/>
          <p:nvPr/>
        </p:nvSpPr>
        <p:spPr>
          <a:xfrm>
            <a:off x="5245618" y="3642624"/>
            <a:ext cx="824914" cy="3345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rest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圆角矩形 10"/>
          <p:cNvSpPr/>
          <p:nvPr/>
        </p:nvSpPr>
        <p:spPr>
          <a:xfrm>
            <a:off x="7767237" y="3668739"/>
            <a:ext cx="824914" cy="3345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rest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5" name="Straight Arrow Connector 44"/>
          <p:cNvCxnSpPr>
            <a:stCxn id="52" idx="2"/>
            <a:endCxn id="37" idx="0"/>
          </p:cNvCxnSpPr>
          <p:nvPr/>
        </p:nvCxnSpPr>
        <p:spPr>
          <a:xfrm>
            <a:off x="5103909" y="2976176"/>
            <a:ext cx="554166" cy="666448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2"/>
            <a:endCxn id="39" idx="0"/>
          </p:cNvCxnSpPr>
          <p:nvPr/>
        </p:nvCxnSpPr>
        <p:spPr>
          <a:xfrm>
            <a:off x="5103909" y="2976176"/>
            <a:ext cx="3075785" cy="692563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2"/>
            <a:endCxn id="16" idx="0"/>
          </p:cNvCxnSpPr>
          <p:nvPr/>
        </p:nvCxnSpPr>
        <p:spPr>
          <a:xfrm flipH="1">
            <a:off x="6970048" y="4003301"/>
            <a:ext cx="1209646" cy="127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9" idx="1"/>
            <a:endCxn id="37" idx="3"/>
          </p:cNvCxnSpPr>
          <p:nvPr/>
        </p:nvCxnSpPr>
        <p:spPr>
          <a:xfrm flipH="1" flipV="1">
            <a:off x="6070532" y="3809905"/>
            <a:ext cx="1696705" cy="261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7668260" y="1271270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application.db   </a:t>
            </a:r>
          </a:p>
        </p:txBody>
      </p:sp>
      <p:sp>
        <p:nvSpPr>
          <p:cNvPr id="2" name="圆角矩形 10"/>
          <p:cNvSpPr/>
          <p:nvPr/>
        </p:nvSpPr>
        <p:spPr>
          <a:xfrm>
            <a:off x="7668260" y="5266055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evidence.db   </a:t>
            </a:r>
          </a:p>
        </p:txBody>
      </p:sp>
      <p:sp>
        <p:nvSpPr>
          <p:cNvPr id="3" name="圆角矩形 10"/>
          <p:cNvSpPr/>
          <p:nvPr/>
        </p:nvSpPr>
        <p:spPr>
          <a:xfrm>
            <a:off x="2005965" y="128524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blockstore.db   </a:t>
            </a:r>
          </a:p>
        </p:txBody>
      </p:sp>
      <p:sp>
        <p:nvSpPr>
          <p:cNvPr id="4" name="圆角矩形 10"/>
          <p:cNvSpPr/>
          <p:nvPr/>
        </p:nvSpPr>
        <p:spPr>
          <a:xfrm>
            <a:off x="2545715" y="5266055"/>
            <a:ext cx="1718310" cy="56070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state.db   </a:t>
            </a:r>
          </a:p>
        </p:txBody>
      </p:sp>
      <p:sp>
        <p:nvSpPr>
          <p:cNvPr id="5" name="圆角矩形 10"/>
          <p:cNvSpPr/>
          <p:nvPr/>
        </p:nvSpPr>
        <p:spPr>
          <a:xfrm>
            <a:off x="7668260" y="314833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tx_index.db   </a:t>
            </a:r>
          </a:p>
        </p:txBody>
      </p:sp>
      <p:cxnSp>
        <p:nvCxnSpPr>
          <p:cNvPr id="12" name="Straight Arrow Connector 11"/>
          <p:cNvCxnSpPr>
            <a:stCxn id="3" idx="3"/>
            <a:endCxn id="11" idx="1"/>
          </p:cNvCxnSpPr>
          <p:nvPr/>
        </p:nvCxnSpPr>
        <p:spPr>
          <a:xfrm flipV="1">
            <a:off x="3724275" y="1551940"/>
            <a:ext cx="394398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262120" y="260350"/>
            <a:ext cx="2152015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>
                <a:ln/>
                <a:solidFill>
                  <a:schemeClr val="accent4"/>
                </a:solidFill>
                <a:effectLst/>
              </a:rPr>
              <a:t>Invoke ABIC interface</a:t>
            </a:r>
          </a:p>
          <a:p>
            <a:r>
              <a:rPr lang="en-US" sz="1600">
                <a:ln/>
                <a:solidFill>
                  <a:schemeClr val="accent4"/>
                </a:solidFill>
                <a:effectLst/>
              </a:rPr>
              <a:t>1 BeginBlock</a:t>
            </a:r>
          </a:p>
          <a:p>
            <a:r>
              <a:rPr lang="en-US" sz="1600">
                <a:ln/>
                <a:solidFill>
                  <a:schemeClr val="accent4"/>
                </a:solidFill>
                <a:effectLst/>
              </a:rPr>
              <a:t>2 DeliverTx</a:t>
            </a:r>
          </a:p>
          <a:p>
            <a:r>
              <a:rPr lang="en-US" sz="1600">
                <a:ln/>
                <a:solidFill>
                  <a:schemeClr val="accent4"/>
                </a:solidFill>
                <a:effectLst/>
              </a:rPr>
              <a:t>3 EndBlock</a:t>
            </a:r>
          </a:p>
          <a:p>
            <a:r>
              <a:rPr lang="en-US" sz="1600">
                <a:ln/>
                <a:solidFill>
                  <a:schemeClr val="accent4"/>
                </a:solidFill>
                <a:effectLst/>
              </a:rPr>
              <a:t>4 Commit</a:t>
            </a:r>
          </a:p>
        </p:txBody>
      </p:sp>
      <p:cxnSp>
        <p:nvCxnSpPr>
          <p:cNvPr id="14" name="Straight Arrow Connector 13"/>
          <p:cNvCxnSpPr>
            <a:stCxn id="11" idx="2"/>
            <a:endCxn id="5" idx="0"/>
          </p:cNvCxnSpPr>
          <p:nvPr/>
        </p:nvCxnSpPr>
        <p:spPr>
          <a:xfrm>
            <a:off x="8527415" y="1831975"/>
            <a:ext cx="0" cy="1316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2" idx="0"/>
          </p:cNvCxnSpPr>
          <p:nvPr/>
        </p:nvCxnSpPr>
        <p:spPr>
          <a:xfrm>
            <a:off x="8527415" y="3709035"/>
            <a:ext cx="0" cy="15570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1"/>
            <a:endCxn id="4" idx="3"/>
          </p:cNvCxnSpPr>
          <p:nvPr/>
        </p:nvCxnSpPr>
        <p:spPr>
          <a:xfrm flipH="1">
            <a:off x="4264025" y="5546725"/>
            <a:ext cx="3404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8711565" y="2301875"/>
            <a:ext cx="232346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>
                <a:ln/>
                <a:solidFill>
                  <a:schemeClr val="accent4"/>
                </a:solidFill>
                <a:effectLst/>
              </a:rPr>
              <a:t>ABIC interface return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7230110" y="232410"/>
            <a:ext cx="3195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业务层状态</a:t>
            </a:r>
            <a:r>
              <a:rPr lang="en-US" altLang="zh-CN"/>
              <a:t>:  </a:t>
            </a:r>
          </a:p>
          <a:p>
            <a:pPr algn="l"/>
            <a:r>
              <a:rPr lang="en-US" altLang="zh-CN"/>
              <a:t>balance,mint,slashing,staking</a:t>
            </a:r>
          </a:p>
          <a:p>
            <a:pPr algn="l"/>
            <a:r>
              <a:rPr lang="en-US" altLang="zh-CN"/>
              <a:t>order, match result,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96595" y="1565910"/>
            <a:ext cx="25596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区块</a:t>
            </a:r>
            <a:r>
              <a:rPr lang="en-US" altLang="zh-CN"/>
              <a:t>:</a:t>
            </a:r>
            <a:endParaRPr lang="en-US"/>
          </a:p>
          <a:p>
            <a:pPr algn="l"/>
            <a:r>
              <a:rPr lang="en-US" altLang="zh-CN">
                <a:sym typeface="+mn-ea"/>
              </a:rPr>
              <a:t>apphash</a:t>
            </a:r>
            <a:r>
              <a:rPr lang="en-US"/>
              <a:t>s, </a:t>
            </a:r>
          </a:p>
          <a:p>
            <a:pPr algn="l"/>
            <a:r>
              <a:rPr lang="en-US"/>
              <a:t>block meta data, </a:t>
            </a:r>
          </a:p>
          <a:p>
            <a:pPr algn="l"/>
            <a:r>
              <a:rPr lang="en-US"/>
              <a:t>each indexed by height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1266190" y="4067175"/>
            <a:ext cx="19900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区块系统状态</a:t>
            </a:r>
            <a:r>
              <a:rPr lang="en-US" altLang="zh-CN"/>
              <a:t>: </a:t>
            </a:r>
          </a:p>
          <a:p>
            <a:pPr algn="l"/>
            <a:r>
              <a:rPr lang="en-US"/>
              <a:t>height, </a:t>
            </a:r>
          </a:p>
          <a:p>
            <a:pPr algn="l"/>
            <a:r>
              <a:rPr lang="en-US"/>
              <a:t>Validator, </a:t>
            </a:r>
          </a:p>
          <a:p>
            <a:pPr algn="l"/>
            <a:r>
              <a:rPr lang="zh-CN" altLang="en-US"/>
              <a:t>ConsensusParam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5151755" y="2351405"/>
            <a:ext cx="26365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Txs (and their results): </a:t>
            </a:r>
          </a:p>
          <a:p>
            <a:pPr algn="l"/>
            <a:r>
              <a:rPr lang="en-US">
                <a:sym typeface="+mn-ea"/>
              </a:rPr>
              <a:t>indexed </a:t>
            </a:r>
            <a:r>
              <a:rPr lang="en-US"/>
              <a:t>by tx hash and</a:t>
            </a:r>
          </a:p>
          <a:p>
            <a:pPr algn="l"/>
            <a:r>
              <a:rPr lang="en-US"/>
              <a:t> by DeliverTx result tags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867400" y="4624705"/>
            <a:ext cx="22555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犯罪记录</a:t>
            </a:r>
            <a:r>
              <a:rPr lang="en-US" altLang="zh-CN"/>
              <a:t>:</a:t>
            </a:r>
            <a:endParaRPr lang="en-US"/>
          </a:p>
          <a:p>
            <a:pPr algn="l"/>
            <a:r>
              <a:rPr lang="en-US"/>
              <a:t>all verified evidence </a:t>
            </a:r>
          </a:p>
          <a:p>
            <a:pPr algn="l"/>
            <a:r>
              <a:rPr lang="en-US"/>
              <a:t>of misbehaviour</a:t>
            </a:r>
          </a:p>
        </p:txBody>
      </p:sp>
      <p:cxnSp>
        <p:nvCxnSpPr>
          <p:cNvPr id="24" name="Curved Connector 23"/>
          <p:cNvCxnSpPr>
            <a:stCxn id="3" idx="0"/>
            <a:endCxn id="19" idx="0"/>
          </p:cNvCxnSpPr>
          <p:nvPr/>
        </p:nvCxnSpPr>
        <p:spPr>
          <a:xfrm rot="16200000" flipH="1" flipV="1">
            <a:off x="2280285" y="981710"/>
            <a:ext cx="280670" cy="888365"/>
          </a:xfrm>
          <a:prstGeom prst="curvedConnector3">
            <a:avLst>
              <a:gd name="adj1" fmla="val -84955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1017270" y="623570"/>
            <a:ext cx="228282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>
                <a:solidFill>
                  <a:schemeClr val="accent4"/>
                </a:solidFill>
                <a:effectLst/>
              </a:rPr>
              <a:t>BFTconsensus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474315" y="2304792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0  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圆角矩形 10"/>
          <p:cNvSpPr/>
          <p:nvPr/>
        </p:nvSpPr>
        <p:spPr>
          <a:xfrm>
            <a:off x="1474315" y="1714928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05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05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=null  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 10"/>
          <p:cNvSpPr/>
          <p:nvPr/>
        </p:nvSpPr>
        <p:spPr>
          <a:xfrm>
            <a:off x="4797600" y="2338828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0   </a:t>
            </a:r>
          </a:p>
        </p:txBody>
      </p:sp>
      <p:sp>
        <p:nvSpPr>
          <p:cNvPr id="26" name="圆角矩形 10"/>
          <p:cNvSpPr/>
          <p:nvPr/>
        </p:nvSpPr>
        <p:spPr>
          <a:xfrm>
            <a:off x="4797600" y="1746132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err="1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=null   </a:t>
            </a:r>
          </a:p>
        </p:txBody>
      </p:sp>
      <p:sp>
        <p:nvSpPr>
          <p:cNvPr id="27" name="圆角矩形 10"/>
          <p:cNvSpPr/>
          <p:nvPr/>
        </p:nvSpPr>
        <p:spPr>
          <a:xfrm>
            <a:off x="4797600" y="1145816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圆角矩形 10"/>
          <p:cNvSpPr/>
          <p:nvPr/>
        </p:nvSpPr>
        <p:spPr>
          <a:xfrm>
            <a:off x="9273696" y="6166397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n  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圆角矩形 10"/>
          <p:cNvSpPr/>
          <p:nvPr/>
        </p:nvSpPr>
        <p:spPr>
          <a:xfrm>
            <a:off x="9273696" y="5586058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err="1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=null   </a:t>
            </a:r>
          </a:p>
        </p:txBody>
      </p:sp>
      <p:sp>
        <p:nvSpPr>
          <p:cNvPr id="30" name="圆角矩形 10"/>
          <p:cNvSpPr/>
          <p:nvPr/>
        </p:nvSpPr>
        <p:spPr>
          <a:xfrm>
            <a:off x="9273696" y="4998099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圆角矩形 10"/>
          <p:cNvSpPr/>
          <p:nvPr/>
        </p:nvSpPr>
        <p:spPr>
          <a:xfrm>
            <a:off x="9273696" y="441014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圆角矩形 10"/>
          <p:cNvSpPr/>
          <p:nvPr/>
        </p:nvSpPr>
        <p:spPr>
          <a:xfrm>
            <a:off x="9273696" y="3823451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圆角矩形 10"/>
          <p:cNvSpPr/>
          <p:nvPr/>
        </p:nvSpPr>
        <p:spPr>
          <a:xfrm>
            <a:off x="9273696" y="3235492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n-1)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54169" y="2272801"/>
            <a:ext cx="838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35500" y="1607727"/>
            <a:ext cx="12490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提交</a:t>
            </a:r>
            <a:r>
              <a:rPr lang="en-US" altLang="zh-CN" sz="1050" dirty="0" smtClean="0"/>
              <a:t>tx1(order1)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共识</a:t>
            </a:r>
            <a:endParaRPr lang="en-US" altLang="zh-CN" sz="105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出块</a:t>
            </a:r>
            <a:r>
              <a:rPr lang="zh-CN" altLang="en-US" sz="1050" dirty="0"/>
              <a:t> </a:t>
            </a:r>
            <a:r>
              <a:rPr lang="en-US" altLang="zh-CN" sz="1050" dirty="0" smtClean="0"/>
              <a:t>block</a:t>
            </a:r>
            <a:r>
              <a:rPr lang="zh-CN" altLang="en-US" sz="1050" dirty="0" smtClean="0"/>
              <a:t> </a:t>
            </a:r>
            <a:r>
              <a:rPr lang="en-US" altLang="zh-CN" sz="1050" dirty="0" smtClean="0"/>
              <a:t>1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9273696" y="2338828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order1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pending   </a:t>
            </a:r>
          </a:p>
        </p:txBody>
      </p:sp>
      <p:sp>
        <p:nvSpPr>
          <p:cNvPr id="17" name="圆角矩形 10"/>
          <p:cNvSpPr/>
          <p:nvPr/>
        </p:nvSpPr>
        <p:spPr>
          <a:xfrm>
            <a:off x="9273696" y="1746132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err="1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=null   </a:t>
            </a:r>
          </a:p>
        </p:txBody>
      </p:sp>
      <p:sp>
        <p:nvSpPr>
          <p:cNvPr id="18" name="圆角矩形 10"/>
          <p:cNvSpPr/>
          <p:nvPr/>
        </p:nvSpPr>
        <p:spPr>
          <a:xfrm>
            <a:off x="9273696" y="1145816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41048" y="2304792"/>
            <a:ext cx="1717854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11064" y="1262027"/>
            <a:ext cx="153439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smtClean="0"/>
              <a:t>通知</a:t>
            </a:r>
            <a:r>
              <a:rPr lang="zh-CN" altLang="en-US" sz="1050" dirty="0" smtClean="0"/>
              <a:t>应用层处理</a:t>
            </a:r>
            <a:endParaRPr lang="en-US" altLang="zh-CN" sz="1050" dirty="0" smtClean="0"/>
          </a:p>
          <a:p>
            <a:r>
              <a:rPr lang="en-US" altLang="zh-CN" sz="1050" dirty="0" smtClean="0"/>
              <a:t>Block1</a:t>
            </a:r>
            <a:r>
              <a:rPr lang="zh-CN" altLang="en-US" sz="1050" dirty="0" smtClean="0"/>
              <a:t>里的所有</a:t>
            </a:r>
            <a:r>
              <a:rPr lang="en-US" altLang="zh-CN" sz="1050" dirty="0" err="1" smtClean="0"/>
              <a:t>tx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 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zh-CN" altLang="en-US" sz="1050" dirty="0" smtClean="0"/>
              <a:t>应用层将</a:t>
            </a:r>
            <a:r>
              <a:rPr lang="en-US" altLang="zh-CN" sz="1050" dirty="0" smtClean="0"/>
              <a:t>tx1</a:t>
            </a:r>
            <a:r>
              <a:rPr lang="zh-CN" altLang="en-US" sz="1050" dirty="0" smtClean="0"/>
              <a:t>里的</a:t>
            </a:r>
            <a:r>
              <a:rPr lang="en-US" altLang="zh-CN" sz="1050" dirty="0" smtClean="0"/>
              <a:t>order1</a:t>
            </a:r>
          </a:p>
          <a:p>
            <a:r>
              <a:rPr lang="zh-CN" altLang="en-US" sz="1050" dirty="0" smtClean="0"/>
              <a:t>写入</a:t>
            </a:r>
            <a:r>
              <a:rPr lang="en-US" altLang="zh-CN" sz="1050" dirty="0" err="1" smtClean="0"/>
              <a:t>app.db</a:t>
            </a:r>
            <a:endParaRPr lang="en-US" altLang="zh-CN" sz="1050" dirty="0" smtClean="0"/>
          </a:p>
        </p:txBody>
      </p:sp>
      <p:sp>
        <p:nvSpPr>
          <p:cNvPr id="22" name="圆角矩形 10"/>
          <p:cNvSpPr/>
          <p:nvPr/>
        </p:nvSpPr>
        <p:spPr>
          <a:xfrm>
            <a:off x="1424681" y="6166397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order1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pending   </a:t>
            </a:r>
          </a:p>
        </p:txBody>
      </p:sp>
      <p:sp>
        <p:nvSpPr>
          <p:cNvPr id="24" name="圆角矩形 10"/>
          <p:cNvSpPr/>
          <p:nvPr/>
        </p:nvSpPr>
        <p:spPr>
          <a:xfrm>
            <a:off x="1424681" y="5573701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err="1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=null   </a:t>
            </a:r>
          </a:p>
        </p:txBody>
      </p:sp>
      <p:sp>
        <p:nvSpPr>
          <p:cNvPr id="25" name="圆角矩形 10"/>
          <p:cNvSpPr/>
          <p:nvPr/>
        </p:nvSpPr>
        <p:spPr>
          <a:xfrm>
            <a:off x="1424681" y="4973385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圆角矩形 10"/>
          <p:cNvSpPr/>
          <p:nvPr/>
        </p:nvSpPr>
        <p:spPr>
          <a:xfrm>
            <a:off x="1424681" y="437458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5500" y="6489663"/>
            <a:ext cx="2024254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0030" y="3507656"/>
            <a:ext cx="12490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提交</a:t>
            </a:r>
            <a:r>
              <a:rPr lang="en-US" altLang="zh-CN" sz="1050" dirty="0" smtClean="0"/>
              <a:t>tx2(order2)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共识</a:t>
            </a:r>
            <a:endParaRPr lang="en-US" altLang="zh-CN" sz="105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出块</a:t>
            </a:r>
            <a:r>
              <a:rPr lang="zh-CN" altLang="en-US" sz="1050" dirty="0"/>
              <a:t> </a:t>
            </a:r>
            <a:r>
              <a:rPr lang="en-US" altLang="zh-CN" sz="1050" dirty="0" smtClean="0"/>
              <a:t>block</a:t>
            </a:r>
            <a:r>
              <a:rPr lang="zh-CN" altLang="en-US" sz="1050" dirty="0" smtClean="0"/>
              <a:t> </a:t>
            </a:r>
            <a:r>
              <a:rPr lang="en-US" altLang="zh-CN" sz="1050" dirty="0"/>
              <a:t>2</a:t>
            </a:r>
            <a:endParaRPr lang="en-US" altLang="zh-CN" sz="1050" dirty="0" smtClean="0"/>
          </a:p>
        </p:txBody>
      </p:sp>
      <p:sp>
        <p:nvSpPr>
          <p:cNvPr id="38" name="圆角矩形 10"/>
          <p:cNvSpPr/>
          <p:nvPr/>
        </p:nvSpPr>
        <p:spPr>
          <a:xfrm>
            <a:off x="5602054" y="6146763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order1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closed</a:t>
            </a:r>
          </a:p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order2</a:t>
            </a:r>
            <a:r>
              <a:rPr kumimoji="1"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closed   </a:t>
            </a:r>
          </a:p>
        </p:txBody>
      </p:sp>
      <p:sp>
        <p:nvSpPr>
          <p:cNvPr id="39" name="圆角矩形 10"/>
          <p:cNvSpPr/>
          <p:nvPr/>
        </p:nvSpPr>
        <p:spPr>
          <a:xfrm>
            <a:off x="5602054" y="5554067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7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err="1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=null   </a:t>
            </a:r>
          </a:p>
        </p:txBody>
      </p:sp>
      <p:sp>
        <p:nvSpPr>
          <p:cNvPr id="40" name="圆角矩形 10"/>
          <p:cNvSpPr/>
          <p:nvPr/>
        </p:nvSpPr>
        <p:spPr>
          <a:xfrm>
            <a:off x="5602054" y="4953751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tx1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0)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圆角矩形 10"/>
          <p:cNvSpPr/>
          <p:nvPr/>
        </p:nvSpPr>
        <p:spPr>
          <a:xfrm>
            <a:off x="5602054" y="4354946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block</a:t>
            </a:r>
            <a:r>
              <a:rPr kumimoji="1" lang="zh-CN" altLang="en-US" sz="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tx2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appHash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=hash(</a:t>
            </a:r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app.db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2" name="Straight Arrow Connector 41"/>
          <p:cNvCxnSpPr>
            <a:stCxn id="16" idx="1"/>
            <a:endCxn id="34" idx="3"/>
          </p:cNvCxnSpPr>
          <p:nvPr/>
        </p:nvCxnSpPr>
        <p:spPr>
          <a:xfrm flipH="1">
            <a:off x="3142991" y="2619181"/>
            <a:ext cx="6130705" cy="203575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63272" y="4728592"/>
            <a:ext cx="198644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通知应用层处理</a:t>
            </a:r>
            <a:endParaRPr lang="en-US" altLang="zh-CN" sz="1050" dirty="0" smtClean="0"/>
          </a:p>
          <a:p>
            <a:r>
              <a:rPr lang="en-US" altLang="zh-CN" sz="1050" dirty="0" smtClean="0"/>
              <a:t>Block2</a:t>
            </a:r>
            <a:r>
              <a:rPr lang="zh-CN" altLang="en-US" sz="1050" dirty="0" smtClean="0"/>
              <a:t>里的所有</a:t>
            </a:r>
            <a:r>
              <a:rPr lang="en-US" altLang="zh-CN" sz="1050" dirty="0" err="1" smtClean="0"/>
              <a:t>tx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 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zh-CN" altLang="en-US" sz="1050" dirty="0" smtClean="0"/>
              <a:t>应用层将</a:t>
            </a:r>
            <a:r>
              <a:rPr lang="en-US" altLang="zh-CN" sz="1050" dirty="0" smtClean="0"/>
              <a:t>tx2</a:t>
            </a:r>
            <a:r>
              <a:rPr lang="zh-CN" altLang="en-US" sz="1050" dirty="0" smtClean="0"/>
              <a:t>里的</a:t>
            </a:r>
            <a:r>
              <a:rPr lang="en-US" altLang="zh-CN" sz="1050" dirty="0" smtClean="0"/>
              <a:t>order2</a:t>
            </a:r>
          </a:p>
          <a:p>
            <a:r>
              <a:rPr lang="zh-CN" altLang="en-US" sz="1050" dirty="0" smtClean="0"/>
              <a:t>与</a:t>
            </a:r>
            <a:r>
              <a:rPr lang="en-US" altLang="zh-CN" sz="1050" dirty="0" err="1" smtClean="0"/>
              <a:t>app.db</a:t>
            </a:r>
            <a:r>
              <a:rPr lang="zh-CN" altLang="en-US" sz="1050" dirty="0" smtClean="0"/>
              <a:t>里的</a:t>
            </a:r>
            <a:r>
              <a:rPr lang="en-US" altLang="zh-CN" sz="1050" dirty="0" smtClean="0"/>
              <a:t>order1</a:t>
            </a:r>
            <a:r>
              <a:rPr lang="zh-CN" altLang="en-US" sz="1050" dirty="0" smtClean="0"/>
              <a:t>撮合后</a:t>
            </a:r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zh-CN" altLang="en-US" sz="1050" dirty="0" smtClean="0"/>
              <a:t>更新</a:t>
            </a:r>
            <a:r>
              <a:rPr lang="en-US" altLang="zh-CN" sz="1050" dirty="0" err="1" smtClean="0"/>
              <a:t>app.db</a:t>
            </a:r>
            <a:r>
              <a:rPr lang="en-US" altLang="zh-CN" sz="105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50" dirty="0" smtClean="0"/>
              <a:t>买卖账户的余额，</a:t>
            </a:r>
            <a:endParaRPr lang="en-US" altLang="zh-CN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CN" sz="1050" dirty="0" smtClean="0"/>
              <a:t>order1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order2</a:t>
            </a:r>
            <a:r>
              <a:rPr lang="zh-CN" altLang="en-US" sz="1050" dirty="0" smtClean="0"/>
              <a:t>状态为</a:t>
            </a:r>
            <a:r>
              <a:rPr lang="en-US" altLang="zh-CN" sz="1050" dirty="0" smtClean="0"/>
              <a:t>closed</a:t>
            </a:r>
            <a:endParaRPr lang="en-US" altLang="zh-CN" sz="105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77514" y="6486831"/>
            <a:ext cx="1828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325" y="190899"/>
            <a:ext cx="5988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75000"/>
                  </a:schemeClr>
                </a:solidFill>
              </a:rPr>
              <a:t>基于区块链的撮合</a:t>
            </a:r>
            <a:endParaRPr lang="en-US" altLang="zh-CN" sz="4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24280" y="929640"/>
            <a:ext cx="1718310" cy="5607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application.db   </a:t>
            </a:r>
          </a:p>
        </p:txBody>
      </p:sp>
      <p:sp>
        <p:nvSpPr>
          <p:cNvPr id="2" name="圆角矩形 10"/>
          <p:cNvSpPr/>
          <p:nvPr/>
        </p:nvSpPr>
        <p:spPr>
          <a:xfrm>
            <a:off x="1224280" y="458089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evidence.db   </a:t>
            </a:r>
          </a:p>
        </p:txBody>
      </p:sp>
      <p:sp>
        <p:nvSpPr>
          <p:cNvPr id="3" name="圆角矩形 10"/>
          <p:cNvSpPr/>
          <p:nvPr/>
        </p:nvSpPr>
        <p:spPr>
          <a:xfrm>
            <a:off x="1224280" y="5510530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blockstore.db   </a:t>
            </a:r>
          </a:p>
        </p:txBody>
      </p:sp>
      <p:sp>
        <p:nvSpPr>
          <p:cNvPr id="4" name="圆角矩形 10"/>
          <p:cNvSpPr/>
          <p:nvPr/>
        </p:nvSpPr>
        <p:spPr>
          <a:xfrm>
            <a:off x="1224280" y="1923415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state.db   </a:t>
            </a:r>
          </a:p>
        </p:txBody>
      </p:sp>
      <p:sp>
        <p:nvSpPr>
          <p:cNvPr id="5" name="圆角矩形 10"/>
          <p:cNvSpPr/>
          <p:nvPr/>
        </p:nvSpPr>
        <p:spPr>
          <a:xfrm>
            <a:off x="1224280" y="3637915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tx_index.db  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2005" y="4574540"/>
            <a:ext cx="3885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all verified evidence of misbehaviour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342005" y="5497195"/>
            <a:ext cx="43364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blocks, </a:t>
            </a:r>
          </a:p>
          <a:p>
            <a:pPr algn="l"/>
            <a:r>
              <a:rPr lang="en-US" altLang="zh-CN">
                <a:sym typeface="+mn-ea"/>
              </a:rPr>
              <a:t>apphash</a:t>
            </a:r>
            <a:r>
              <a:rPr lang="en-US"/>
              <a:t>s, </a:t>
            </a:r>
          </a:p>
          <a:p>
            <a:pPr algn="l"/>
            <a:r>
              <a:rPr lang="en-US"/>
              <a:t>block meta data, each indexed by height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358515" y="3637915"/>
            <a:ext cx="7190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Indexes txs (and their results) by tx hash and by DeliverTx result tags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358515" y="2019300"/>
            <a:ext cx="19900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当前区块状态</a:t>
            </a:r>
            <a:r>
              <a:rPr lang="en-US" altLang="zh-CN"/>
              <a:t>: </a:t>
            </a:r>
          </a:p>
          <a:p>
            <a:pPr algn="l"/>
            <a:r>
              <a:rPr lang="en-US"/>
              <a:t>height, </a:t>
            </a:r>
          </a:p>
          <a:p>
            <a:pPr algn="l"/>
            <a:r>
              <a:rPr lang="en-US"/>
              <a:t>Validator, </a:t>
            </a:r>
          </a:p>
          <a:p>
            <a:pPr algn="l"/>
            <a:r>
              <a:rPr lang="zh-CN" altLang="en-US"/>
              <a:t>ConsensusParam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358515" y="929640"/>
            <a:ext cx="4110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应用层状态</a:t>
            </a:r>
            <a:r>
              <a:rPr lang="en-US" altLang="zh-CN"/>
              <a:t>:  </a:t>
            </a:r>
          </a:p>
          <a:p>
            <a:pPr algn="l"/>
            <a:r>
              <a:rPr lang="en-US" altLang="zh-CN"/>
              <a:t>	balance,mint,slashing,staking</a:t>
            </a:r>
          </a:p>
          <a:p>
            <a:pPr algn="l"/>
            <a:r>
              <a:rPr lang="en-US" altLang="zh-CN"/>
              <a:t>	order, match result,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598</Words>
  <Application>Microsoft Macintosh PowerPoint</Application>
  <PresentationFormat>Widescreen</PresentationFormat>
  <Paragraphs>276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Microsoft YaHei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oak</dc:creator>
  <cp:lastModifiedBy>Microsoft Office User</cp:lastModifiedBy>
  <cp:revision>91</cp:revision>
  <dcterms:created xsi:type="dcterms:W3CDTF">2019-03-26T02:01:56Z</dcterms:created>
  <dcterms:modified xsi:type="dcterms:W3CDTF">2019-06-05T10:51:37Z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1033-2.4.1.841</vt:lpwstr>
  </property>
</Properties>
</file>