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3" r:id="rId2"/>
    <p:sldId id="269" r:id="rId3"/>
    <p:sldId id="304" r:id="rId4"/>
    <p:sldId id="309" r:id="rId5"/>
    <p:sldId id="310" r:id="rId6"/>
    <p:sldId id="305" r:id="rId7"/>
    <p:sldId id="281" r:id="rId8"/>
    <p:sldId id="298" r:id="rId9"/>
    <p:sldId id="308" r:id="rId10"/>
    <p:sldId id="313" r:id="rId11"/>
    <p:sldId id="335" r:id="rId12"/>
    <p:sldId id="314" r:id="rId13"/>
    <p:sldId id="355" r:id="rId14"/>
    <p:sldId id="306" r:id="rId15"/>
    <p:sldId id="338" r:id="rId16"/>
    <p:sldId id="315" r:id="rId17"/>
    <p:sldId id="341" r:id="rId18"/>
    <p:sldId id="340" r:id="rId19"/>
    <p:sldId id="299" r:id="rId20"/>
    <p:sldId id="302" r:id="rId21"/>
    <p:sldId id="336" r:id="rId22"/>
    <p:sldId id="318" r:id="rId23"/>
    <p:sldId id="317" r:id="rId24"/>
    <p:sldId id="316" r:id="rId25"/>
    <p:sldId id="296" r:id="rId26"/>
    <p:sldId id="356" r:id="rId27"/>
    <p:sldId id="354"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4" autoAdjust="0"/>
    <p:restoredTop sz="71754"/>
  </p:normalViewPr>
  <p:slideViewPr>
    <p:cSldViewPr snapToGrid="0">
      <p:cViewPr>
        <p:scale>
          <a:sx n="140" d="100"/>
          <a:sy n="140" d="100"/>
        </p:scale>
        <p:origin x="456" y="1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11/13/19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effectLst/>
                <a:sym typeface="+mn-ea"/>
              </a:rPr>
              <a:t>数据库： </a:t>
            </a:r>
            <a:r>
              <a:rPr lang="en-US" dirty="0"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p>
          <a:p>
            <a:r>
              <a:rPr lang="zh-CN" altLang="en-US" dirty="0" smtClean="0">
                <a:effectLst/>
                <a:ea typeface="SimSun" pitchFamily="2" charset="-122"/>
                <a:sym typeface="+mn-ea"/>
              </a:rPr>
              <a:t>分布式协调： </a:t>
            </a:r>
            <a:r>
              <a:rPr lang="en-US" dirty="0" smtClean="0">
                <a:effectLst/>
                <a:sym typeface="+mn-ea"/>
              </a:rPr>
              <a:t>Chubby</a:t>
            </a:r>
            <a:r>
              <a:rPr lang="zh-CN" altLang="en-US" dirty="0" smtClean="0">
                <a:effectLst/>
                <a:sym typeface="+mn-ea"/>
              </a:rPr>
              <a:t>，</a:t>
            </a:r>
            <a:r>
              <a:rPr lang="en-US" altLang="zh-CN" dirty="0" err="1" smtClean="0">
                <a:effectLst/>
                <a:sym typeface="+mn-ea"/>
              </a:rPr>
              <a:t>zk</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区块链共识：先选举出块人，出块人生产区块，所有人一起验证区块是否合法，合法就更新区块链</a:t>
            </a:r>
            <a:r>
              <a:rPr lang="en-US" altLang="zh-CN" dirty="0" err="1" smtClean="0"/>
              <a:t>db</a:t>
            </a:r>
            <a:r>
              <a:rPr lang="zh-CN" altLang="en-US" dirty="0" smtClean="0"/>
              <a:t>，然后进入下次选举。不合法就重新选举</a:t>
            </a:r>
            <a:endParaRPr lang="en-US" altLang="zh-CN" dirty="0" smtClean="0"/>
          </a:p>
          <a:p>
            <a:endParaRPr lang="en-US" altLang="zh-CN" dirty="0" smtClean="0"/>
          </a:p>
          <a:p>
            <a:r>
              <a:rPr lang="en-US" altLang="zh-CN" dirty="0" smtClean="0"/>
              <a:t>PBFT</a:t>
            </a:r>
            <a:r>
              <a:rPr lang="zh-CN" altLang="en-US" dirty="0" smtClean="0"/>
              <a:t>主要用于联盟链，本身没有选举功能</a:t>
            </a:r>
            <a:endParaRPr lang="en-US" altLang="zh-CN" dirty="0" smtClean="0"/>
          </a:p>
          <a:p>
            <a:r>
              <a:rPr lang="zh-CN" altLang="en-US" dirty="0" smtClean="0"/>
              <a:t>但是如果能够结合类似</a:t>
            </a:r>
            <a:r>
              <a:rPr lang="en-US" altLang="zh-CN" dirty="0" smtClean="0"/>
              <a:t>DPOS</a:t>
            </a:r>
            <a:r>
              <a:rPr lang="zh-CN" altLang="en-US" dirty="0" smtClean="0"/>
              <a:t>这样的节点代表选举规则的话也可以应用于公联，</a:t>
            </a:r>
            <a:endParaRPr lang="en-US" altLang="zh-CN" dirty="0" smtClean="0"/>
          </a:p>
          <a:p>
            <a:r>
              <a:rPr lang="zh-CN" altLang="en-US" dirty="0" smtClean="0"/>
              <a:t>并且可以在一个不可信的网络里解决拜占庭容错问题，</a:t>
            </a:r>
            <a:r>
              <a:rPr lang="en-US" altLang="zh-CN" dirty="0" smtClean="0"/>
              <a:t>TPS</a:t>
            </a:r>
            <a:r>
              <a:rPr lang="zh-CN" altLang="en-US" dirty="0" smtClean="0"/>
              <a:t>应该是远大于</a:t>
            </a:r>
            <a:r>
              <a:rPr lang="en-US" altLang="zh-CN" dirty="0" smtClean="0"/>
              <a:t>POW</a:t>
            </a:r>
            <a:r>
              <a:rPr lang="zh-CN" altLang="en-US" dirty="0" smtClean="0"/>
              <a:t>的。</a:t>
            </a:r>
            <a:endParaRPr lang="en-US" altLang="zh-CN" dirty="0" smtClean="0"/>
          </a:p>
          <a:p>
            <a:endParaRPr lang="en-US" altLang="zh-CN" dirty="0" smtClean="0">
              <a:ea typeface="SimSun" pitchFamily="2" charset="-122"/>
            </a:endParaRPr>
          </a:p>
          <a:p>
            <a:r>
              <a:rPr lang="en-US" altLang="zh-CN" dirty="0" smtClean="0">
                <a:ea typeface="SimSun" pitchFamily="2" charset="-122"/>
              </a:rPr>
              <a:t>VRF</a:t>
            </a:r>
            <a:r>
              <a:rPr lang="zh-CN" altLang="en-US" dirty="0" smtClean="0">
                <a:ea typeface="SimSun" pitchFamily="2" charset="-122"/>
              </a:rPr>
              <a:t>： </a:t>
            </a:r>
            <a:r>
              <a:rPr lang="en-US" altLang="zh-CN" dirty="0" smtClean="0"/>
              <a:t>VRF</a:t>
            </a:r>
            <a:r>
              <a:rPr lang="zh-CN" altLang="en-US" dirty="0" smtClean="0"/>
              <a:t>的最新返回值，配上轮次等变量后用私钥进行签名并哈希，如果哈希值小于某个阈值，节点就可以私密地知道自己被选中</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Java</a:t>
            </a:r>
            <a:r>
              <a:rPr lang="zh-CN" altLang="en-US" dirty="0" smtClean="0"/>
              <a:t> 是解释型语言，</a:t>
            </a:r>
            <a:r>
              <a:rPr lang="en-US" altLang="zh-CN" dirty="0" smtClean="0"/>
              <a:t>JVM</a:t>
            </a:r>
            <a:r>
              <a:rPr lang="zh-CN" altLang="en-US" dirty="0" smtClean="0"/>
              <a:t>是二进制可执行程序， </a:t>
            </a:r>
            <a:r>
              <a:rPr lang="en-US" altLang="zh-CN" dirty="0" smtClean="0"/>
              <a:t>Java</a:t>
            </a:r>
            <a:r>
              <a:rPr lang="zh-CN" altLang="en-US" dirty="0" smtClean="0"/>
              <a:t>代码被编程成，字节码文件（</a:t>
            </a:r>
            <a:r>
              <a:rPr lang="en-US" altLang="zh-CN" dirty="0" smtClean="0"/>
              <a:t>.class</a:t>
            </a:r>
            <a:r>
              <a:rPr lang="zh-CN" altLang="en-US" dirty="0" smtClean="0"/>
              <a:t>），</a:t>
            </a:r>
            <a:r>
              <a:rPr lang="en-US" altLang="zh-CN" dirty="0" err="1" smtClean="0"/>
              <a:t>jvm</a:t>
            </a:r>
            <a:r>
              <a:rPr lang="zh-CN" altLang="en-US" dirty="0" smtClean="0"/>
              <a:t>负责执行保存在某字节码文件中的指令。</a:t>
            </a:r>
            <a:endParaRPr lang="en-US" altLang="zh-CN" dirty="0" smtClean="0"/>
          </a:p>
          <a:p>
            <a:endParaRPr lang="en-US" altLang="zh-CN" dirty="0" smtClean="0"/>
          </a:p>
          <a:p>
            <a:r>
              <a:rPr lang="zh-CN" altLang="en-US" dirty="0" smtClean="0"/>
              <a:t>智能合约的创建或者调用，则通过</a:t>
            </a:r>
            <a:r>
              <a:rPr lang="en-US" altLang="zh-CN" dirty="0" smtClean="0"/>
              <a:t>EVM</a:t>
            </a:r>
            <a:r>
              <a:rPr lang="zh-CN" altLang="en-US" dirty="0" smtClean="0"/>
              <a:t>中的解释器加载和执行字节码，执行过程中可能会查询或者修改</a:t>
            </a:r>
            <a:r>
              <a:rPr lang="en-US" altLang="zh-CN" dirty="0" err="1" smtClean="0"/>
              <a:t>StateDB</a:t>
            </a:r>
            <a:r>
              <a:rPr lang="zh-CN" altLang="en-US" dirty="0" smtClean="0"/>
              <a:t>。</a:t>
            </a:r>
          </a:p>
          <a:p>
            <a:endParaRPr lang="en-US" altLang="zh-CN" dirty="0" smtClean="0"/>
          </a:p>
          <a:p>
            <a:r>
              <a:rPr lang="zh-CN" altLang="en-US" dirty="0" smtClean="0"/>
              <a:t>合约</a:t>
            </a:r>
            <a:r>
              <a:rPr lang="zh-CN" altLang="en-US" dirty="0" smtClean="0"/>
              <a:t>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r>
              <a:rPr lang="zh-CN" altLang="en-US" dirty="0" smtClean="0"/>
              <a:t>，</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eaLnBrk="1" hangingPunct="1">
              <a:lnSpc>
                <a:spcPct val="200000"/>
              </a:lnSpc>
              <a:spcBef>
                <a:spcPct val="0"/>
              </a:spcBef>
            </a:pPr>
            <a:r>
              <a:rPr lang="zh-CN" altLang="en-US" sz="1200" dirty="0" smtClean="0"/>
              <a:t>是个智能合约，在</a:t>
            </a:r>
            <a:r>
              <a:rPr lang="en-US" altLang="zh-CN" sz="1200" dirty="0" smtClean="0"/>
              <a:t>ETH</a:t>
            </a:r>
            <a:r>
              <a:rPr lang="zh-CN" altLang="en-US" sz="1200" dirty="0" smtClean="0"/>
              <a:t>上被用来发行一个币种</a:t>
            </a:r>
            <a:endParaRPr lang="en-US" altLang="zh-CN" sz="1200" dirty="0" smtClean="0"/>
          </a:p>
          <a:p>
            <a:pPr eaLnBrk="1" hangingPunct="1">
              <a:lnSpc>
                <a:spcPct val="200000"/>
              </a:lnSpc>
              <a:spcBef>
                <a:spcPct val="0"/>
              </a:spcBef>
            </a:pPr>
            <a:r>
              <a:rPr lang="zh-CN" altLang="en-US" sz="1200" dirty="0" smtClean="0"/>
              <a:t>遵循接口规范</a:t>
            </a:r>
            <a:endParaRPr lang="en-US" altLang="zh-CN" sz="1200" dirty="0" smtClean="0"/>
          </a:p>
          <a:p>
            <a:pPr eaLnBrk="1" hangingPunct="1">
              <a:lnSpc>
                <a:spcPct val="200000"/>
              </a:lnSpc>
              <a:spcBef>
                <a:spcPct val="0"/>
              </a:spcBef>
            </a:pPr>
            <a:r>
              <a:rPr lang="zh-CN" altLang="en-US" sz="1200" dirty="0" smtClean="0"/>
              <a:t>合约创建者第一次执行合约就会在账户里生成该币总数</a:t>
            </a:r>
            <a:endParaRPr lang="en-US" altLang="zh-CN" sz="1200" dirty="0" smtClean="0"/>
          </a:p>
          <a:p>
            <a:endParaRPr lang="en-US" altLang="zh-CN" dirty="0" smtClean="0"/>
          </a:p>
          <a:p>
            <a:r>
              <a:rPr lang="zh-CN" altLang="en-US" dirty="0" smtClean="0"/>
              <a:t>合约</a:t>
            </a:r>
            <a:r>
              <a:rPr lang="zh-CN" altLang="en-US" dirty="0" smtClean="0"/>
              <a:t>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r>
              <a:rPr lang="zh-CN" altLang="en-US" dirty="0" smtClean="0"/>
              <a:t>，</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extLst>
      <p:ext uri="{BB962C8B-B14F-4D97-AF65-F5344CB8AC3E}">
        <p14:creationId xmlns:p14="http://schemas.microsoft.com/office/powerpoint/2010/main" val="1971404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中心化交易所是用户发送请求到一个服务器，撮合后结果写入一个数据库</a:t>
            </a:r>
            <a:endParaRPr lang="en-US" altLang="zh-CN" dirty="0" smtClean="0"/>
          </a:p>
          <a:p>
            <a:r>
              <a:rPr lang="zh-CN" altLang="en-US" dirty="0" smtClean="0"/>
              <a:t>去中心化交易所是用户发送请求到区块链网络，</a:t>
            </a:r>
            <a:r>
              <a:rPr lang="en-US" altLang="zh-CN" dirty="0" smtClean="0"/>
              <a:t>	p2p</a:t>
            </a:r>
            <a:r>
              <a:rPr lang="zh-CN" altLang="en-US" dirty="0" smtClean="0"/>
              <a:t>网络先同步这个请求到所有节点，然后每个节点撮合后把结果写入自己维护的数据库</a:t>
            </a:r>
            <a:endParaRPr lang="en-US" altLang="zh-CN" dirty="0" smtClean="0"/>
          </a:p>
          <a:p>
            <a:endParaRPr lang="en-US" altLang="zh-CN" dirty="0" smtClean="0"/>
          </a:p>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i="1" dirty="0" smtClean="0">
                <a:latin typeface="Arial" panose="020B0604020202090204" pitchFamily="34" charset="0"/>
                <a:ea typeface="SimSun" pitchFamily="2" charset="-122"/>
                <a:sym typeface="+mn-ea"/>
              </a:rPr>
              <a:t>(</a:t>
            </a:r>
            <a:r>
              <a:rPr lang="zh-CN" altLang="en-US" i="1" dirty="0" smtClean="0">
                <a:latin typeface="Arial" panose="020B0604020202090204" pitchFamily="34" charset="0"/>
                <a:ea typeface="SimSun" pitchFamily="2" charset="-122"/>
                <a:sym typeface="+mn-ea"/>
              </a:rPr>
              <a:t>只能按照类似</a:t>
            </a:r>
            <a:r>
              <a:rPr lang="en-US" altLang="zh-CN" i="1" dirty="0" smtClean="0">
                <a:latin typeface="Arial" panose="020B0604020202090204" pitchFamily="34" charset="0"/>
                <a:ea typeface="SimSun" pitchFamily="2" charset="-122"/>
                <a:sym typeface="+mn-ea"/>
              </a:rPr>
              <a:t>OKEX</a:t>
            </a:r>
            <a:r>
              <a:rPr lang="zh-CN" altLang="en-US" i="1" dirty="0" smtClean="0">
                <a:latin typeface="Arial" panose="020B0604020202090204" pitchFamily="34" charset="0"/>
                <a:ea typeface="SimSun" pitchFamily="2" charset="-122"/>
                <a:sym typeface="+mn-ea"/>
              </a:rPr>
              <a:t>的市价快速买入</a:t>
            </a:r>
            <a:r>
              <a:rPr lang="en-US" altLang="zh-CN" i="1" dirty="0" smtClean="0">
                <a:latin typeface="Arial" panose="020B0604020202090204" pitchFamily="34" charset="0"/>
                <a:ea typeface="SimSun" pitchFamily="2" charset="-122"/>
                <a:sym typeface="+mn-ea"/>
              </a:rPr>
              <a:t>)</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a:t>
            </a:r>
            <a:r>
              <a:rPr lang="zh-CN" altLang="en-US" sz="1200" kern="1200" dirty="0" smtClean="0">
                <a:solidFill>
                  <a:schemeClr val="tx1"/>
                </a:solidFill>
                <a:effectLst/>
                <a:latin typeface="+mn-lt"/>
                <a:ea typeface="+mn-ea"/>
                <a:cs typeface="+mn-cs"/>
              </a:rPr>
              <a:t>低</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smtClean="0">
              <a:ea typeface="SimSun" pitchFamily="2" charset="-122"/>
            </a:endParaRPr>
          </a:p>
          <a:p>
            <a:endParaRPr lang="en-US" altLang="zh-CN" sz="1200" kern="1200" dirty="0" smtClean="0">
              <a:solidFill>
                <a:schemeClr val="tx1"/>
              </a:solidFill>
              <a:effectLst/>
              <a:latin typeface="+mn-lt"/>
              <a:ea typeface="+mn-ea"/>
              <a:cs typeface="+mn-cs"/>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16</a:t>
            </a:fld>
            <a:endParaRPr lang="en-US" altLang="zh-CN" dirty="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US" altLang="zh-CN" dirty="0" smtClean="0">
              <a:ea typeface="SimSun" pitchFamily="2" charset="-122"/>
            </a:endParaRPr>
          </a:p>
          <a:p>
            <a:endParaRPr lang="en-US" altLang="zh-CN" dirty="0" smtClean="0">
              <a:ea typeface="SimSun" pitchFamily="2" charset="-122"/>
            </a:endParaRPr>
          </a:p>
          <a:p>
            <a:r>
              <a:rPr lang="en-US" altLang="zh-CN" dirty="0" smtClean="0">
                <a:ea typeface="SimSun" pitchFamily="2" charset="-122"/>
              </a:rPr>
              <a:t>http</a:t>
            </a:r>
            <a:r>
              <a:rPr lang="en-US" altLang="zh-CN" dirty="0" smtClean="0">
                <a:ea typeface="SimSun" pitchFamily="2" charset="-122"/>
              </a:rPr>
              <a:t>://www.btb8.com/eth/1812/25165.html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2-3</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4</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a:t>
            </a: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p>
          <a:p>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19</a:t>
            </a:fld>
            <a:endParaRPr lang="en-US" altLang="zh-CN" dirty="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深度表碎片化</a:t>
            </a:r>
            <a:endParaRPr lang="en-US" altLang="zh-CN" dirty="0" smtClean="0"/>
          </a:p>
          <a:p>
            <a:r>
              <a:rPr lang="zh-CN" altLang="en-US" dirty="0" smtClean="0"/>
              <a:t>多个交易平台的竞争将导致市场流动性的分割，进而导致单个交易市场的深度不足，影响到参与用户的交易机会成本，也会带来价格不稳定的因素</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20</a:t>
            </a:fld>
            <a:endParaRPr lang="en-US" altLang="zh-CN" dirty="0">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en-US" altLang="zh-CN" dirty="0" smtClean="0"/>
          </a:p>
          <a:p>
            <a:r>
              <a:rPr lang="zh-CN" altLang="en-US" dirty="0" smtClean="0"/>
              <a:t>网络层：用来确保，在一个点对点的网络里，每个节点都能接收和传输一笔交易。</a:t>
            </a:r>
          </a:p>
          <a:p>
            <a:r>
              <a:rPr lang="zh-CN" altLang="en-US" dirty="0" smtClean="0"/>
              <a:t>共识层：用来确保每个节点选出同一笔交易，这个交易将被允许对节点的状态进行修改。在比特币里面，所谓“状态”就是一系列账户的余额（虽然是</a:t>
            </a:r>
            <a:r>
              <a:rPr lang="en-US" altLang="zh-CN" dirty="0" err="1" smtClean="0"/>
              <a:t>utxo</a:t>
            </a:r>
            <a:r>
              <a:rPr lang="zh-CN" altLang="en-US" dirty="0" smtClean="0"/>
              <a:t>模型，但为了简化理解，我们可以这样认为），矿工们就一笔交易达成共识，如果有效，这笔交易就会修改所有账户的余额。</a:t>
            </a:r>
          </a:p>
          <a:p>
            <a:r>
              <a:rPr lang="zh-CN" altLang="en-US" dirty="0" smtClean="0"/>
              <a:t>应用层：用来确保交易的处理。所谓“交易的处理”指的是：输入一笔交易和一个状态，这个应用就会返回一个新的状态。在以太坊上，应用层其实就是所谓的 </a:t>
            </a:r>
            <a:r>
              <a:rPr lang="en-US" altLang="zh-CN" dirty="0" err="1" smtClean="0"/>
              <a:t>evm</a:t>
            </a:r>
            <a:r>
              <a:rPr lang="en-US" altLang="zh-CN" dirty="0" smtClean="0"/>
              <a:t> </a:t>
            </a:r>
            <a:r>
              <a:rPr lang="zh-CN" altLang="en-US" dirty="0" smtClean="0"/>
              <a:t>虚拟机。所有的交易进入虚拟机，虚拟机会根据调用这笔交易的智能合约的指示来修改状态。</a:t>
            </a:r>
          </a:p>
          <a:p>
            <a:r>
              <a:rPr lang="en-US" altLang="zh-CN" i="1" dirty="0" smtClean="0"/>
              <a:t>cosmos </a:t>
            </a:r>
            <a:r>
              <a:rPr lang="zh-CN" altLang="en-US" i="1" dirty="0" smtClean="0"/>
              <a:t>团队创造了许多工具，让开发者可以像开发 </a:t>
            </a:r>
            <a:r>
              <a:rPr lang="en-US" altLang="zh-CN" i="1" dirty="0" err="1" smtClean="0"/>
              <a:t>dapp</a:t>
            </a:r>
            <a:r>
              <a:rPr lang="en-US" altLang="zh-CN" i="1" dirty="0" smtClean="0"/>
              <a:t> </a:t>
            </a:r>
            <a:r>
              <a:rPr lang="zh-CN" altLang="en-US" i="1" dirty="0" smtClean="0"/>
              <a:t>那样轻松开发自己的链。最终，当许多“小而美”、“定制化”、“专业化”、“针对性特别强”的链</a:t>
            </a:r>
            <a:endParaRPr lang="en-US" altLang="zh-CN" i="1" dirty="0" smtClean="0"/>
          </a:p>
          <a:p>
            <a:endParaRPr lang="en-US" i="1" dirty="0" smtClean="0"/>
          </a:p>
          <a:p>
            <a:r>
              <a:rPr lang="zh-CN" altLang="en-US" dirty="0" smtClean="0"/>
              <a:t>在技术发展早期，人们对如何开发一个去中心化的公共账本并不会有太多的认识和思考。比特币和以太坊的设计就像一块单片电路板，上面所有的元件都集成在一起，其中的逻辑错综复杂，没有任何分层的技术栈可言。如果你写过代码的话就会知道，解耦是设计复杂系统的第一要义。只有把各个功能分开，把一个系统拆解成干净的层级、模块和接口，代码才能复用，以及更好的做修改，为未来留下灵活的扩展空间。</a:t>
            </a:r>
          </a:p>
          <a:p>
            <a:r>
              <a:rPr lang="zh-CN" altLang="en-US" dirty="0" smtClean="0"/>
              <a:t>比特币和以太坊就像一台整体焊死的电脑，你很难对他进行改动，里面的零件也没法拔出来做升级。当人们对公链有各种各样完全不同的想法之后，人们发现把所有东西都做在一条链上是不对的，于是很多人开始想开发自己的链。这个时候你会发现，即使比特币和以太坊开源了，你也很难进行代码的复用。除了把比特币代码拷过来，改个参数，换个名称，弄出一个山寨币之外，做不了太多事情。</a:t>
            </a:r>
          </a:p>
          <a:p>
            <a:r>
              <a:rPr lang="zh-CN" altLang="en-US" dirty="0" smtClean="0"/>
              <a:t>在这样的背景下，有人就想，我能不能做一个工具，让大家使用这个工具能更好更快的开发自己的链呢？就好像组装电脑一样，键盘、鼠标、显示器、内存条，这些东西都是现成的、可独立拆卸的，一个不懂计算机原理的人也能像拼积木一样，制造各种各样不同性能的电脑。</a:t>
            </a:r>
            <a:endParaRPr lang="en-US" altLang="zh-CN" dirty="0" smtClean="0"/>
          </a:p>
          <a:p>
            <a:endParaRPr lang="en-US" altLang="zh-CN" dirty="0" smtClean="0"/>
          </a:p>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26</a:t>
            </a:fld>
            <a:endParaRPr lang="en-US" altLang="zh-CN" dirty="0">
              <a:ea typeface="SimSun" pitchFamily="2" charset="-122"/>
            </a:endParaRPr>
          </a:p>
        </p:txBody>
      </p:sp>
    </p:spTree>
    <p:extLst>
      <p:ext uri="{BB962C8B-B14F-4D97-AF65-F5344CB8AC3E}">
        <p14:creationId xmlns:p14="http://schemas.microsoft.com/office/powerpoint/2010/main" val="166870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27</a:t>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数字货币交易所和股票交易所区别</a:t>
            </a:r>
            <a:endParaRPr lang="en-US" altLang="zh-CN" dirty="0" smtClean="0"/>
          </a:p>
          <a:p>
            <a:r>
              <a:rPr lang="zh-CN" altLang="en-US" dirty="0" smtClean="0"/>
              <a:t>体现区别，</a:t>
            </a:r>
            <a:endParaRPr lang="en-US" altLang="zh-CN" dirty="0" smtClean="0"/>
          </a:p>
          <a:p>
            <a:r>
              <a:rPr lang="zh-CN" altLang="en-US" dirty="0" smtClean="0"/>
              <a:t>股票交易所只能提现到本人的银行账户</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lnSpc>
                <a:spcPct val="200000"/>
              </a:lnSpc>
              <a:spcBef>
                <a:spcPct val="0"/>
              </a:spcBef>
              <a:buFont typeface="+mj-lt"/>
              <a:buAutoNum type="arabicPeriod"/>
            </a:pPr>
            <a:r>
              <a:rPr lang="en-US" altLang="zh-CN" sz="1200" i="1" dirty="0" smtClean="0">
                <a:latin typeface="Arial" panose="020B0604020202090204" pitchFamily="34" charset="0"/>
                <a:ea typeface="SimSun" pitchFamily="2" charset="-122"/>
                <a:sym typeface="+mn-ea"/>
              </a:rPr>
              <a:t>https://</a:t>
            </a:r>
            <a:r>
              <a:rPr lang="en-US" altLang="zh-CN" sz="1200" i="1" dirty="0" err="1" smtClean="0">
                <a:latin typeface="Arial" panose="020B0604020202090204" pitchFamily="34" charset="0"/>
                <a:ea typeface="SimSun" pitchFamily="2" charset="-122"/>
                <a:sym typeface="+mn-ea"/>
              </a:rPr>
              <a:t>hacked.slowmist.io</a:t>
            </a:r>
            <a:r>
              <a:rPr lang="en-US" altLang="zh-CN" sz="1200" i="1" dirty="0" smtClean="0">
                <a:latin typeface="Arial" panose="020B0604020202090204" pitchFamily="34" charset="0"/>
                <a:ea typeface="SimSun" pitchFamily="2" charset="-122"/>
                <a:sym typeface="+mn-ea"/>
              </a:rPr>
              <a:t>/?c=Exchange</a:t>
            </a:r>
            <a:endParaRPr lang="en-US" altLang="zh-CN" sz="1200" i="1" dirty="0">
              <a:latin typeface="Arial" panose="020B0604020202090204" pitchFamily="34" charset="0"/>
              <a:ea typeface="SimSun" pitchFamily="2" charset="-122"/>
              <a:sym typeface="+mn-ea"/>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smtClean="0"/>
              <a:t>写操作</a:t>
            </a:r>
            <a:endParaRPr lang="en-US" dirty="0" smtClean="0"/>
          </a:p>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资金的释放是由用户通过数字签名直接授权的，原则上讲是不可能被盗的。</a:t>
            </a:r>
            <a:endParaRPr lang="en-US" altLang="zh-CN"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1086" r:id="rId4" imgW="6502400" imgH="3657600" progId="Package">
                  <p:embed/>
                </p:oleObj>
              </mc:Choice>
              <mc:Fallback>
                <p:oleObj r:id="rId4" imgW="6502400" imgH="3657600" progId="Package">
                  <p:embed/>
                  <p:pic>
                    <p:nvPicPr>
                      <p:cNvPr id="0" name="Picture 1024"/>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2279650" y="1604645"/>
            <a:ext cx="7475220" cy="1117600"/>
          </a:xfrm>
        </p:spPr>
        <p:txBody>
          <a:bodyPr>
            <a:noAutofit/>
          </a:bodyPr>
          <a:lstStyle/>
          <a:p>
            <a:r>
              <a:rPr lang="zh-CN" altLang="en-US" sz="4800" dirty="0" smtClean="0"/>
              <a:t>去中心化交易所 </a:t>
            </a:r>
            <a:r>
              <a:rPr lang="en-US" altLang="zh-CN" sz="4800" dirty="0" smtClean="0"/>
              <a:t>&amp;</a:t>
            </a:r>
            <a:r>
              <a:rPr lang="zh-CN" altLang="en-US" sz="4800" dirty="0" smtClean="0"/>
              <a:t> </a:t>
            </a:r>
            <a:r>
              <a:rPr lang="en-US" altLang="zh-CN" sz="4800" dirty="0" err="1" smtClean="0"/>
              <a:t>OKDex</a:t>
            </a:r>
          </a:p>
        </p:txBody>
      </p:sp>
      <p:sp>
        <p:nvSpPr>
          <p:cNvPr id="11" name="Subtitle 10"/>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12" name="Text Box 11"/>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可信分布式环境</a:t>
            </a:r>
            <a:r>
              <a:rPr lang="zh-CN" altLang="en-US" sz="4000" i="1" dirty="0" smtClean="0">
                <a:sym typeface="+mn-ea"/>
              </a:rPr>
              <a:t>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i="1" dirty="0" err="1" smtClean="0">
                <a:sym typeface="+mn-ea"/>
              </a:rPr>
              <a:t>Paxos</a:t>
            </a:r>
            <a:r>
              <a:rPr lang="en-US" altLang="zh-CN" i="1" dirty="0" smtClean="0">
                <a:sym typeface="+mn-ea"/>
              </a:rPr>
              <a:t>: </a:t>
            </a:r>
            <a:r>
              <a:rPr lang="en-US" dirty="0" err="1">
                <a:sym typeface="+mn-ea"/>
              </a:rPr>
              <a:t>ZooKeeper</a:t>
            </a:r>
            <a:r>
              <a:rPr lang="en-US" dirty="0">
                <a:sym typeface="+mn-ea"/>
              </a:rPr>
              <a:t> </a:t>
            </a:r>
            <a:r>
              <a:rPr lang="en-US" altLang="zh-CN" dirty="0" smtClean="0">
                <a:sym typeface="+mn-ea"/>
              </a:rPr>
              <a:t>,</a:t>
            </a:r>
            <a:r>
              <a:rPr lang="zh-CN" altLang="en-US" dirty="0" smtClean="0">
                <a:sym typeface="+mn-ea"/>
              </a:rPr>
              <a:t> </a:t>
            </a:r>
            <a:r>
              <a:rPr lang="en-US" dirty="0" err="1" smtClean="0">
                <a:sym typeface="+mn-ea"/>
              </a:rPr>
              <a:t>Google</a:t>
            </a:r>
            <a:r>
              <a:rPr lang="en-US" dirty="0" err="1" smtClean="0">
                <a:solidFill>
                  <a:schemeClr val="dk1"/>
                </a:solidFill>
                <a:effectLst/>
                <a:sym typeface="+mn-ea"/>
              </a:rPr>
              <a:t>的</a:t>
            </a:r>
            <a:r>
              <a:rPr lang="en-US" dirty="0" err="1"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Chubby</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r>
              <a:rPr lang="zh-CN" altLang="en-US" dirty="0" smtClean="0">
                <a:effectLst/>
                <a:sym typeface="+mn-ea"/>
              </a:rPr>
              <a:t> </a:t>
            </a:r>
            <a:endParaRPr lang="en-US" dirty="0"/>
          </a:p>
          <a:p>
            <a:pPr lvl="0" algn="l" eaLnBrk="1" hangingPunct="1">
              <a:lnSpc>
                <a:spcPct val="200000"/>
              </a:lnSpc>
              <a:spcBef>
                <a:spcPct val="0"/>
              </a:spcBef>
              <a:buFont typeface="Arial" panose="020B0604020202090204" pitchFamily="34" charset="0"/>
              <a:buChar char="•"/>
            </a:pPr>
            <a:r>
              <a:rPr lang="en-US" altLang="zh-CN" dirty="0" smtClean="0">
                <a:sym typeface="+mn-ea"/>
              </a:rPr>
              <a:t>Raft:</a:t>
            </a:r>
            <a:r>
              <a:rPr lang="zh-CN" altLang="en-US" dirty="0" smtClean="0">
                <a:sym typeface="+mn-ea"/>
              </a:rPr>
              <a:t> </a:t>
            </a:r>
            <a:r>
              <a:rPr lang="en-US" altLang="zh-CN" dirty="0" err="1" smtClean="0">
                <a:sym typeface="+mn-ea"/>
              </a:rPr>
              <a:t>Etcd</a:t>
            </a:r>
            <a:r>
              <a:rPr lang="en-US" altLang="zh-CN" dirty="0" smtClean="0">
                <a:sym typeface="+mn-ea"/>
              </a:rPr>
              <a:t>,</a:t>
            </a:r>
            <a:r>
              <a:rPr lang="zh-CN" altLang="en-US" dirty="0" smtClean="0">
                <a:sym typeface="+mn-ea"/>
              </a:rPr>
              <a:t> </a:t>
            </a:r>
            <a:r>
              <a:rPr lang="en-US" altLang="zh-CN" dirty="0" err="1" smtClean="0">
                <a:sym typeface="+mn-ea"/>
              </a:rPr>
              <a:t>Redis</a:t>
            </a:r>
            <a:r>
              <a:rPr lang="en-US" altLang="zh-CN" dirty="0" smtClean="0">
                <a:sym typeface="+mn-ea"/>
              </a:rPr>
              <a:t>,</a:t>
            </a:r>
            <a:r>
              <a:rPr lang="zh-CN" altLang="en-US" dirty="0" smtClean="0">
                <a:sym typeface="+mn-ea"/>
              </a:rPr>
              <a:t> </a:t>
            </a:r>
            <a:r>
              <a:rPr lang="en-US" altLang="zh-CN" dirty="0" smtClean="0">
                <a:sym typeface="+mn-ea"/>
              </a:rPr>
              <a:t>MongoDB</a:t>
            </a:r>
            <a:endParaRPr lang="en-US" i="1" dirty="0">
              <a:sym typeface="+mn-ea"/>
            </a:endParaRPr>
          </a:p>
          <a:p>
            <a:pPr lvl="0" algn="l" eaLnBrk="1" hangingPunct="1">
              <a:lnSpc>
                <a:spcPct val="200000"/>
              </a:lnSpc>
              <a:spcBef>
                <a:spcPct val="0"/>
              </a:spcBef>
            </a:pPr>
            <a:r>
              <a:rPr lang="en-US" i="1" dirty="0">
                <a:sym typeface="+mn-ea"/>
              </a:rPr>
              <a:t>Two-phase Commit: Mysql binlog</a:t>
            </a:r>
          </a:p>
          <a:p>
            <a:pPr lvl="0" algn="l" eaLnBrk="1" hangingPunct="1">
              <a:lnSpc>
                <a:spcPct val="200000"/>
              </a:lnSpc>
              <a:spcBef>
                <a:spcPct val="0"/>
              </a:spcBef>
              <a:buFont typeface="Arial" panose="020B0604020202090204" pitchFamily="34" charset="0"/>
              <a:buChar char="•"/>
            </a:pPr>
            <a:r>
              <a:rPr lang="zh-CN" altLang="en-US" i="1" dirty="0" smtClean="0">
                <a:sym typeface="+mn-ea"/>
              </a:rPr>
              <a:t>一致性</a:t>
            </a:r>
            <a:r>
              <a:rPr lang="en-US" altLang="zh-CN" i="1" dirty="0" smtClean="0">
                <a:sym typeface="+mn-ea"/>
              </a:rPr>
              <a:t>hash</a:t>
            </a:r>
            <a:r>
              <a:rPr lang="zh-CN" altLang="en-US" i="1" dirty="0" smtClean="0">
                <a:sym typeface="+mn-ea"/>
              </a:rPr>
              <a:t>算法</a:t>
            </a:r>
            <a:r>
              <a:rPr lang="en-US" altLang="zh-CN" i="1" dirty="0" smtClean="0">
                <a:sym typeface="+mn-ea"/>
              </a:rPr>
              <a:t>: </a:t>
            </a:r>
            <a:r>
              <a:rPr lang="en-US" altLang="zh-CN" dirty="0" smtClean="0">
                <a:effectLst/>
                <a:sym typeface="+mn-ea"/>
              </a:rPr>
              <a:t>Cassandra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不</a:t>
            </a:r>
            <a:r>
              <a:rPr lang="zh-CN" altLang="en-US" sz="4000" i="1" dirty="0" smtClean="0">
                <a:sym typeface="+mn-ea"/>
              </a:rPr>
              <a:t>可信分布式环境</a:t>
            </a:r>
            <a:r>
              <a:rPr lang="zh-CN" altLang="en-US" sz="4000" i="1" dirty="0" smtClean="0">
                <a:sym typeface="+mn-ea"/>
              </a:rPr>
              <a:t>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smtClean="0">
                <a:sym typeface="+mn-ea"/>
              </a:rPr>
              <a:t>Proof Of Work: </a:t>
            </a:r>
            <a:r>
              <a:rPr lang="en-US" i="1" dirty="0" smtClean="0">
                <a:effectLst/>
                <a:sym typeface="+mn-ea"/>
              </a:rPr>
              <a:t>BTC, ETH, BCH, LTC...</a:t>
            </a:r>
            <a:endParaRPr lang="en-US" i="1" dirty="0">
              <a:sym typeface="+mn-ea"/>
            </a:endParaRPr>
          </a:p>
          <a:p>
            <a:pPr lvl="0" algn="l" eaLnBrk="1" hangingPunct="1">
              <a:lnSpc>
                <a:spcPct val="200000"/>
              </a:lnSpc>
              <a:spcBef>
                <a:spcPct val="0"/>
              </a:spcBef>
              <a:buFont typeface="Arial" panose="020B0604020202090204" pitchFamily="34" charset="0"/>
              <a:buChar char="•"/>
            </a:pPr>
            <a:r>
              <a:rPr i="1" dirty="0" smtClean="0">
                <a:sym typeface="+mn-ea"/>
              </a:rPr>
              <a:t>Proof Of </a:t>
            </a:r>
            <a:r>
              <a:rPr lang="en-US" i="1" dirty="0" smtClean="0">
                <a:sym typeface="+mn-ea"/>
              </a:rPr>
              <a:t>Stack</a:t>
            </a:r>
            <a:r>
              <a:rPr lang="en-US" altLang="zh-CN" i="1" dirty="0" smtClean="0">
                <a:sym typeface="+mn-ea"/>
              </a:rPr>
              <a:t>: PeerCoin</a:t>
            </a:r>
          </a:p>
          <a:p>
            <a:pPr lvl="0" algn="l" eaLnBrk="1" hangingPunct="1">
              <a:lnSpc>
                <a:spcPct val="200000"/>
              </a:lnSpc>
              <a:spcBef>
                <a:spcPct val="0"/>
              </a:spcBef>
              <a:buFont typeface="Arial" panose="020B0604020202090204" pitchFamily="34" charset="0"/>
              <a:buChar char="•"/>
            </a:pPr>
            <a:r>
              <a:rPr lang="en-US" altLang="zh-CN" i="1" dirty="0" smtClean="0">
                <a:sym typeface="+mn-ea"/>
              </a:rPr>
              <a:t>DPOS:</a:t>
            </a:r>
            <a:r>
              <a:rPr lang="zh-CN" altLang="en-US" i="1" dirty="0" smtClean="0">
                <a:sym typeface="+mn-ea"/>
              </a:rPr>
              <a:t> </a:t>
            </a:r>
            <a:r>
              <a:rPr lang="en-US" altLang="zh-CN" i="1" dirty="0" smtClean="0">
                <a:sym typeface="+mn-ea"/>
              </a:rPr>
              <a:t>EOS</a:t>
            </a:r>
          </a:p>
          <a:p>
            <a:pPr lvl="0" eaLnBrk="1" hangingPunct="1">
              <a:lnSpc>
                <a:spcPct val="200000"/>
              </a:lnSpc>
              <a:spcBef>
                <a:spcPct val="0"/>
              </a:spcBef>
            </a:pPr>
            <a:r>
              <a:rPr lang="en-US" i="1" dirty="0" smtClean="0"/>
              <a:t>Practical Byzantine Fault Tolerance</a:t>
            </a:r>
            <a:r>
              <a:rPr lang="en-US" altLang="zh-CN" i="1" dirty="0" smtClean="0"/>
              <a:t>:</a:t>
            </a:r>
            <a:r>
              <a:rPr lang="zh-CN" altLang="en-US" i="1" dirty="0" smtClean="0"/>
              <a:t> </a:t>
            </a:r>
            <a:r>
              <a:rPr lang="en-US" altLang="zh-CN" i="1" dirty="0" smtClean="0"/>
              <a:t>Fabric</a:t>
            </a:r>
            <a:r>
              <a:rPr lang="zh-CN" altLang="en-US" i="1" dirty="0" smtClean="0"/>
              <a:t> </a:t>
            </a:r>
            <a:r>
              <a:rPr lang="en-US" altLang="zh-CN" i="1" dirty="0" smtClean="0"/>
              <a:t>v0.6</a:t>
            </a:r>
            <a:endParaRPr lang="en-US" i="1" dirty="0">
              <a:sym typeface="+mn-ea"/>
            </a:endParaRPr>
          </a:p>
          <a:p>
            <a:pPr lvl="0" eaLnBrk="1" hangingPunct="1">
              <a:lnSpc>
                <a:spcPct val="200000"/>
              </a:lnSpc>
              <a:spcBef>
                <a:spcPct val="0"/>
              </a:spcBef>
            </a:pPr>
            <a:r>
              <a:rPr lang="en-US" altLang="zh-CN" i="1" dirty="0">
                <a:sym typeface="+mn-ea"/>
              </a:rPr>
              <a:t>BFT</a:t>
            </a:r>
            <a:r>
              <a:rPr lang="zh-CN" altLang="en-US" i="1" dirty="0">
                <a:sym typeface="+mn-ea"/>
              </a:rPr>
              <a:t> </a:t>
            </a:r>
            <a:r>
              <a:rPr lang="en-US" altLang="zh-CN" i="1" dirty="0">
                <a:sym typeface="+mn-ea"/>
              </a:rPr>
              <a:t>+</a:t>
            </a:r>
            <a:r>
              <a:rPr lang="zh-CN" altLang="en-US" i="1" dirty="0">
                <a:sym typeface="+mn-ea"/>
              </a:rPr>
              <a:t> </a:t>
            </a:r>
            <a:r>
              <a:rPr lang="en-US" altLang="zh-CN" i="1" dirty="0">
                <a:sym typeface="+mn-ea"/>
              </a:rPr>
              <a:t>DPOS:</a:t>
            </a:r>
            <a:r>
              <a:rPr lang="zh-CN" altLang="en-US" i="1" dirty="0">
                <a:sym typeface="+mn-ea"/>
              </a:rPr>
              <a:t> </a:t>
            </a:r>
            <a:r>
              <a:rPr lang="en-US" altLang="zh-CN" i="1" dirty="0">
                <a:sym typeface="+mn-ea"/>
              </a:rPr>
              <a:t>Cosmos,</a:t>
            </a:r>
            <a:r>
              <a:rPr lang="zh-CN" altLang="en-US" i="1" dirty="0">
                <a:sym typeface="+mn-ea"/>
              </a:rPr>
              <a:t> </a:t>
            </a:r>
            <a:r>
              <a:rPr lang="en-US" altLang="zh-CN" i="1" dirty="0" err="1">
                <a:sym typeface="+mn-ea"/>
              </a:rPr>
              <a:t>OKChain</a:t>
            </a:r>
            <a:r>
              <a:rPr lang="en-US" altLang="zh-CN" i="1" dirty="0">
                <a:sym typeface="+mn-ea"/>
              </a:rPr>
              <a:t>,</a:t>
            </a:r>
            <a:r>
              <a:rPr lang="zh-CN" altLang="en-US" i="1" dirty="0">
                <a:sym typeface="+mn-ea"/>
              </a:rPr>
              <a:t> </a:t>
            </a:r>
            <a:r>
              <a:rPr lang="en-US" altLang="zh-CN" i="1" dirty="0" smtClean="0">
                <a:sym typeface="+mn-ea"/>
              </a:rPr>
              <a:t>BNB</a:t>
            </a:r>
            <a:r>
              <a:rPr lang="en-US" altLang="zh-CN" i="1" dirty="0" smtClean="0">
                <a:sym typeface="+mn-ea"/>
              </a:rPr>
              <a:t>,</a:t>
            </a:r>
            <a:r>
              <a:rPr lang="zh-CN" altLang="en-US" i="1" dirty="0" smtClean="0">
                <a:sym typeface="+mn-ea"/>
              </a:rPr>
              <a:t> </a:t>
            </a:r>
            <a:r>
              <a:rPr lang="en-US" altLang="zh-CN" i="1" dirty="0" err="1" smtClean="0">
                <a:sym typeface="+mn-ea"/>
              </a:rPr>
              <a:t>HuobiChain</a:t>
            </a:r>
            <a:endParaRPr lang="en-US" altLang="zh-CN" i="1" dirty="0" smtClean="0"/>
          </a:p>
          <a:p>
            <a:pPr lvl="0" eaLnBrk="1" hangingPunct="1">
              <a:lnSpc>
                <a:spcPct val="200000"/>
              </a:lnSpc>
              <a:spcBef>
                <a:spcPct val="0"/>
              </a:spcBef>
            </a:pPr>
            <a:r>
              <a:rPr lang="en-US" i="1" dirty="0" smtClean="0">
                <a:solidFill>
                  <a:srgbClr val="FF0000"/>
                </a:solidFill>
                <a:sym typeface="+mn-ea"/>
              </a:rPr>
              <a:t>Verifiable </a:t>
            </a:r>
            <a:r>
              <a:rPr lang="en-US" i="1" dirty="0">
                <a:solidFill>
                  <a:srgbClr val="FF0000"/>
                </a:solidFill>
                <a:sym typeface="+mn-ea"/>
              </a:rPr>
              <a:t>Random </a:t>
            </a:r>
            <a:r>
              <a:rPr lang="en-US" i="1" dirty="0" smtClean="0">
                <a:solidFill>
                  <a:srgbClr val="FF0000"/>
                </a:solidFill>
                <a:sym typeface="+mn-ea"/>
              </a:rPr>
              <a:t>Function</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Alogrand</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Difinity</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Youchain</a:t>
            </a:r>
            <a:endParaRPr lang="en-US" i="1" dirty="0">
              <a:solidFill>
                <a:srgbClr val="FF0000"/>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817033" y="1231900"/>
            <a:ext cx="10206567"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dirty="0" smtClean="0"/>
              <a:t>一段代码</a:t>
            </a:r>
            <a:r>
              <a:rPr lang="en-US" altLang="zh-CN" dirty="0" smtClean="0"/>
              <a:t>(solidity)</a:t>
            </a:r>
            <a:r>
              <a:rPr lang="zh-CN" altLang="en-US" dirty="0" smtClean="0"/>
              <a:t>，包含若干个函数</a:t>
            </a:r>
            <a:r>
              <a:rPr lang="en-US" altLang="zh-CN" dirty="0" smtClean="0"/>
              <a:t>(Java</a:t>
            </a:r>
            <a:r>
              <a:rPr lang="zh-CN" altLang="en-US" dirty="0" smtClean="0"/>
              <a:t> </a:t>
            </a:r>
            <a:r>
              <a:rPr lang="zh-CN" altLang="en-US" dirty="0" smtClean="0"/>
              <a:t>类的成员函数</a:t>
            </a:r>
            <a:r>
              <a:rPr lang="en-US" altLang="zh-CN" dirty="0" smtClean="0"/>
              <a:t>)</a:t>
            </a:r>
          </a:p>
          <a:p>
            <a:pPr eaLnBrk="1" hangingPunct="1">
              <a:lnSpc>
                <a:spcPct val="200000"/>
              </a:lnSpc>
              <a:spcBef>
                <a:spcPct val="0"/>
              </a:spcBef>
            </a:pPr>
            <a:r>
              <a:rPr lang="zh-CN" altLang="en-US" dirty="0" smtClean="0"/>
              <a:t>新增一个合约就是的一个</a:t>
            </a:r>
            <a:r>
              <a:rPr lang="en-US" altLang="zh-CN" dirty="0" smtClean="0"/>
              <a:t>Transaction</a:t>
            </a:r>
          </a:p>
          <a:p>
            <a:pPr eaLnBrk="1" hangingPunct="1">
              <a:lnSpc>
                <a:spcPct val="200000"/>
              </a:lnSpc>
              <a:spcBef>
                <a:spcPct val="0"/>
              </a:spcBef>
            </a:pPr>
            <a:r>
              <a:rPr lang="zh-CN" altLang="en-US" dirty="0" smtClean="0"/>
              <a:t>调用合约的函数也是一个</a:t>
            </a:r>
            <a:r>
              <a:rPr lang="en-US" altLang="zh-CN" dirty="0" smtClean="0"/>
              <a:t>Transaction</a:t>
            </a:r>
          </a:p>
          <a:p>
            <a:pPr eaLnBrk="1" hangingPunct="1">
              <a:lnSpc>
                <a:spcPct val="200000"/>
              </a:lnSpc>
              <a:spcBef>
                <a:spcPct val="0"/>
              </a:spcBef>
            </a:pPr>
            <a:r>
              <a:rPr lang="zh-CN" altLang="en-US" dirty="0" smtClean="0"/>
              <a:t>合约函数被</a:t>
            </a:r>
            <a:r>
              <a:rPr lang="en-US" altLang="zh-CN" dirty="0" smtClean="0"/>
              <a:t>EVM</a:t>
            </a:r>
            <a:r>
              <a:rPr lang="zh-CN" altLang="en-US" dirty="0" smtClean="0"/>
              <a:t>执行，</a:t>
            </a:r>
            <a:r>
              <a:rPr lang="en-US" altLang="zh-CN" dirty="0"/>
              <a:t>EVM</a:t>
            </a:r>
            <a:r>
              <a:rPr lang="zh-CN" altLang="en-US" dirty="0"/>
              <a:t> 等效于 </a:t>
            </a:r>
            <a:r>
              <a:rPr lang="en-US" altLang="zh-CN" dirty="0"/>
              <a:t>JVM</a:t>
            </a:r>
            <a:r>
              <a:rPr lang="zh-CN" altLang="en-US" dirty="0"/>
              <a:t>， 合约代码等效</a:t>
            </a:r>
            <a:r>
              <a:rPr lang="zh-CN" altLang="en-US" dirty="0" smtClean="0"/>
              <a:t>于</a:t>
            </a:r>
            <a:r>
              <a:rPr lang="en-US" altLang="zh-CN" dirty="0" smtClean="0"/>
              <a:t>Java</a:t>
            </a:r>
            <a:r>
              <a:rPr lang="zh-CN" altLang="en-US" dirty="0" smtClean="0"/>
              <a:t>代码</a:t>
            </a:r>
            <a:endParaRPr lang="en-US" altLang="zh-CN" dirty="0" smtClean="0"/>
          </a:p>
          <a:p>
            <a:pPr eaLnBrk="1" hangingPunct="1">
              <a:lnSpc>
                <a:spcPct val="200000"/>
              </a:lnSpc>
              <a:spcBef>
                <a:spcPct val="0"/>
              </a:spcBef>
            </a:pPr>
            <a:r>
              <a:rPr lang="zh-CN" altLang="en-US" dirty="0" smtClean="0"/>
              <a:t>合约</a:t>
            </a:r>
            <a:r>
              <a:rPr lang="zh-CN" altLang="en-US" dirty="0" smtClean="0"/>
              <a:t>之间</a:t>
            </a:r>
            <a:r>
              <a:rPr lang="zh-CN" altLang="en-US" dirty="0" smtClean="0"/>
              <a:t>可互相调用</a:t>
            </a:r>
            <a:r>
              <a:rPr lang="en-US" altLang="zh-CN" dirty="0" smtClean="0"/>
              <a:t>(Java</a:t>
            </a:r>
            <a:r>
              <a:rPr lang="zh-CN" altLang="en-US" dirty="0" smtClean="0"/>
              <a:t> 多个类互相调用对方成员函数</a:t>
            </a:r>
            <a:r>
              <a:rPr lang="en-US" altLang="zh-CN"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en-US" altLang="zh-CN" sz="4000" i="1" dirty="0" smtClean="0">
                <a:latin typeface="Arial" panose="020B0604020202090204" pitchFamily="34" charset="0"/>
                <a:ea typeface="SimSun" pitchFamily="2" charset="-122"/>
                <a:sym typeface="+mn-ea"/>
              </a:rPr>
              <a:t>ERC20</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2" name="Picture 1"/>
          <p:cNvPicPr>
            <a:picLocks noChangeAspect="1"/>
          </p:cNvPicPr>
          <p:nvPr/>
        </p:nvPicPr>
        <p:blipFill>
          <a:blip r:embed="rId4"/>
          <a:stretch>
            <a:fillRect/>
          </a:stretch>
        </p:blipFill>
        <p:spPr>
          <a:xfrm>
            <a:off x="4472516" y="938871"/>
            <a:ext cx="7327089" cy="5836833"/>
          </a:xfrm>
          <a:prstGeom prst="rect">
            <a:avLst/>
          </a:prstGeom>
        </p:spPr>
      </p:pic>
      <p:sp>
        <p:nvSpPr>
          <p:cNvPr id="10" name="TextBox 3"/>
          <p:cNvSpPr txBox="1"/>
          <p:nvPr/>
        </p:nvSpPr>
        <p:spPr>
          <a:xfrm>
            <a:off x="207433" y="1128184"/>
            <a:ext cx="4021667" cy="132343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sz="2000" dirty="0"/>
              <a:t>在</a:t>
            </a:r>
            <a:r>
              <a:rPr lang="en-US" altLang="zh-CN" sz="2000" dirty="0"/>
              <a:t>ETH</a:t>
            </a:r>
            <a:r>
              <a:rPr lang="zh-CN" altLang="en-US" sz="2000" dirty="0"/>
              <a:t>上被用来发行一个币种</a:t>
            </a:r>
            <a:endParaRPr lang="en-US" altLang="zh-CN" sz="2000" dirty="0"/>
          </a:p>
          <a:p>
            <a:pPr eaLnBrk="1" hangingPunct="1">
              <a:lnSpc>
                <a:spcPct val="200000"/>
              </a:lnSpc>
              <a:spcBef>
                <a:spcPct val="0"/>
              </a:spcBef>
            </a:pPr>
            <a:r>
              <a:rPr lang="zh-CN" altLang="en-US" sz="2000" dirty="0" smtClean="0"/>
              <a:t>遵循接口规范</a:t>
            </a:r>
            <a:endParaRPr lang="en-US" altLang="zh-CN" sz="2000" dirty="0"/>
          </a:p>
        </p:txBody>
      </p:sp>
    </p:spTree>
    <p:extLst>
      <p:ext uri="{BB962C8B-B14F-4D97-AF65-F5344CB8AC3E}">
        <p14:creationId xmlns:p14="http://schemas.microsoft.com/office/powerpoint/2010/main" val="188199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163331861"/>
              </p:ext>
            </p:extLst>
          </p:nvPr>
        </p:nvGraphicFramePr>
        <p:xfrm>
          <a:off x="944033" y="1295400"/>
          <a:ext cx="9800167" cy="4724400"/>
        </p:xfrm>
        <a:graphic>
          <a:graphicData uri="http://schemas.openxmlformats.org/drawingml/2006/table">
            <a:tbl>
              <a:tblPr firstRow="1" bandRow="1">
                <a:tableStyleId>{5C22544A-7EE6-4342-B048-85BDC9FD1C3A}</a:tableStyleId>
              </a:tblPr>
              <a:tblGrid>
                <a:gridCol w="2531237"/>
                <a:gridCol w="3742724"/>
                <a:gridCol w="3526206"/>
              </a:tblGrid>
              <a:tr h="370840">
                <a:tc>
                  <a:txBody>
                    <a:bodyPr/>
                    <a:lstStyle/>
                    <a:p>
                      <a:pPr marL="0" indent="0">
                        <a:buFont typeface="Arial" panose="020B0604020202090204" pitchFamily="34"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交易结算都发生在链上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t>去中心化程度高</a:t>
                      </a:r>
                      <a:endParaRPr lang="en-US" sz="1800" i="1" dirty="0" smtClean="0"/>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交易速度受</a:t>
                      </a:r>
                      <a:r>
                        <a:rPr lang="en-US" altLang="zh-CN" sz="1800" dirty="0" smtClean="0"/>
                        <a:t>ETH</a:t>
                      </a:r>
                      <a:r>
                        <a:rPr lang="zh-CN" altLang="en-US" sz="1800" dirty="0" smtClean="0"/>
                        <a:t>网络影响</a:t>
                      </a:r>
                      <a:endParaRPr lang="en-US" sz="1800" dirty="0" smtClean="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dirty="0" err="1" smtClean="0"/>
                        <a:t>ForkDelta</a:t>
                      </a:r>
                      <a:endParaRPr lang="en-US" altLang="zh-CN"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币安</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endParaRPr lang="zh-CN" altLang="en-US"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TPS</a:t>
                      </a:r>
                      <a:r>
                        <a:rPr lang="zh-CN" altLang="en-US" sz="1800" dirty="0" smtClean="0"/>
                        <a:t>高</a:t>
                      </a:r>
                      <a:endParaRPr lang="en-US" sz="1800" dirty="0" smtClean="0"/>
                    </a:p>
                  </a:txBody>
                  <a:tcPr/>
                </a:tc>
                <a:tc>
                  <a:txBody>
                    <a:bodyPr/>
                    <a:lstStyle/>
                    <a:p>
                      <a:r>
                        <a:rPr lang="zh-CN" altLang="en-US" sz="1800" dirty="0" smtClean="0"/>
                        <a:t>承兑商跑路风险</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1066800"/>
            <a:ext cx="10866755"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i="1" dirty="0" smtClean="0"/>
              <a:t>基于</a:t>
            </a:r>
            <a:r>
              <a:rPr lang="en-US" altLang="zh-CN" i="1" dirty="0" smtClean="0"/>
              <a:t>ETH</a:t>
            </a:r>
            <a:r>
              <a:rPr lang="zh-CN" altLang="en-US" i="1" dirty="0" smtClean="0"/>
              <a:t>智能合约</a:t>
            </a:r>
          </a:p>
          <a:p>
            <a:pPr eaLnBrk="1" hangingPunct="1">
              <a:lnSpc>
                <a:spcPct val="200000"/>
              </a:lnSpc>
              <a:spcBef>
                <a:spcPct val="0"/>
              </a:spcBef>
            </a:pPr>
            <a:r>
              <a:rPr lang="zh-CN" altLang="en-US" i="1" dirty="0"/>
              <a:t>设计简洁</a:t>
            </a:r>
            <a:r>
              <a:rPr lang="en-US" altLang="zh-CN" i="1" dirty="0" smtClean="0"/>
              <a:t>,</a:t>
            </a:r>
            <a:r>
              <a:rPr lang="zh-CN" altLang="en-US" i="1" dirty="0" smtClean="0"/>
              <a:t> </a:t>
            </a:r>
            <a:r>
              <a:rPr lang="zh-CN" altLang="en-US" i="1" dirty="0" smtClean="0"/>
              <a:t>严谨</a:t>
            </a:r>
            <a:r>
              <a:rPr lang="en-US" altLang="zh-CN" i="1" dirty="0" smtClean="0"/>
              <a:t>,</a:t>
            </a:r>
            <a:r>
              <a:rPr lang="zh-CN" altLang="en-US" i="1" dirty="0" smtClean="0"/>
              <a:t> </a:t>
            </a:r>
            <a:r>
              <a:rPr lang="zh-CN" altLang="en-US" i="1" dirty="0" smtClean="0">
                <a:sym typeface="+mn-ea"/>
              </a:rPr>
              <a:t>经济</a:t>
            </a:r>
            <a:r>
              <a:rPr lang="zh-CN" altLang="en-US" i="1" dirty="0" smtClean="0">
                <a:sym typeface="+mn-ea"/>
              </a:rPr>
              <a:t>模型</a:t>
            </a:r>
            <a:r>
              <a:rPr lang="zh-CN" altLang="en-US" i="1" dirty="0"/>
              <a:t>构思</a:t>
            </a:r>
            <a:r>
              <a:rPr lang="zh-CN" altLang="en-US" i="1" dirty="0" smtClean="0"/>
              <a:t>巧妙</a:t>
            </a:r>
            <a:endParaRPr lang="en-US" altLang="zh-CN" i="1" dirty="0" smtClean="0"/>
          </a:p>
          <a:p>
            <a:pPr eaLnBrk="1" hangingPunct="1">
              <a:lnSpc>
                <a:spcPct val="200000"/>
              </a:lnSpc>
              <a:spcBef>
                <a:spcPct val="0"/>
              </a:spcBef>
            </a:pPr>
            <a:r>
              <a:rPr lang="zh-CN" altLang="en-US" i="1" dirty="0" smtClean="0"/>
              <a:t>近</a:t>
            </a:r>
            <a:r>
              <a:rPr lang="en-US" altLang="zh-CN" i="1" dirty="0"/>
              <a:t>600</a:t>
            </a:r>
            <a:r>
              <a:rPr lang="en-US" i="1" dirty="0"/>
              <a:t>种ERC20 Token</a:t>
            </a:r>
            <a:r>
              <a:rPr lang="zh-CN" altLang="en-US" i="1" dirty="0"/>
              <a:t> </a:t>
            </a:r>
            <a:r>
              <a:rPr lang="en-US" altLang="zh-CN" i="1" dirty="0"/>
              <a:t>&lt;-&gt;</a:t>
            </a:r>
            <a:r>
              <a:rPr lang="zh-CN" altLang="en-US" i="1" dirty="0"/>
              <a:t> </a:t>
            </a:r>
            <a:r>
              <a:rPr lang="en-US" altLang="zh-CN" i="1" dirty="0" smtClean="0"/>
              <a:t>ETH</a:t>
            </a:r>
            <a:r>
              <a:rPr lang="zh-CN" altLang="en-US" i="1" dirty="0" smtClean="0"/>
              <a:t>交易</a:t>
            </a:r>
            <a:r>
              <a:rPr lang="zh-CN" altLang="en-US" i="1" dirty="0"/>
              <a:t>币</a:t>
            </a:r>
            <a:r>
              <a:rPr lang="zh-CN" altLang="en-US" i="1" dirty="0" smtClean="0"/>
              <a:t>对</a:t>
            </a:r>
            <a:endParaRPr lang="en-US" altLang="zh-CN" i="1" dirty="0" smtClean="0"/>
          </a:p>
          <a:p>
            <a:pPr lvl="0" eaLnBrk="1" hangingPunct="1">
              <a:lnSpc>
                <a:spcPct val="200000"/>
              </a:lnSpc>
              <a:spcBef>
                <a:spcPct val="0"/>
              </a:spcBef>
            </a:pPr>
            <a:r>
              <a:rPr lang="zh-CN" altLang="en-US" i="1" dirty="0" smtClean="0"/>
              <a:t>无运营机构，去中心化</a:t>
            </a:r>
            <a:r>
              <a:rPr lang="zh-CN" altLang="en-US" i="1" dirty="0" smtClean="0"/>
              <a:t>程度高</a:t>
            </a:r>
            <a:r>
              <a:rPr lang="zh-CN" altLang="en-US" i="1" dirty="0" smtClean="0"/>
              <a:t>，所有生态参与者都有获利空间</a:t>
            </a:r>
            <a:endParaRPr lang="en-US" altLang="zh-CN" i="1" dirty="0" smtClean="0"/>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无深度表，币</a:t>
            </a:r>
            <a:r>
              <a:rPr lang="zh-CN" altLang="en-US" i="1" dirty="0">
                <a:latin typeface="Arial" panose="020B0604020202090204" pitchFamily="34" charset="0"/>
                <a:ea typeface="SimSun" pitchFamily="2" charset="-122"/>
                <a:sym typeface="+mn-ea"/>
              </a:rPr>
              <a:t>价</a:t>
            </a:r>
            <a:r>
              <a:rPr lang="zh-CN" altLang="en-US" i="1" dirty="0" smtClean="0">
                <a:latin typeface="Arial" panose="020B0604020202090204" pitchFamily="34" charset="0"/>
                <a:ea typeface="SimSun" pitchFamily="2" charset="-122"/>
                <a:sym typeface="+mn-ea"/>
              </a:rPr>
              <a:t>由合约的恒定</a:t>
            </a:r>
            <a:r>
              <a:rPr lang="zh-CN" altLang="en-US" i="1" dirty="0">
                <a:latin typeface="Arial" panose="020B0604020202090204" pitchFamily="34" charset="0"/>
                <a:ea typeface="SimSun" pitchFamily="2" charset="-122"/>
                <a:sym typeface="+mn-ea"/>
              </a:rPr>
              <a:t>乘积算法</a:t>
            </a:r>
            <a:r>
              <a:rPr lang="zh-CN" altLang="en-US" i="1" dirty="0" smtClean="0">
                <a:latin typeface="Arial" panose="020B0604020202090204" pitchFamily="34" charset="0"/>
                <a:ea typeface="SimSun" pitchFamily="2" charset="-122"/>
                <a:sym typeface="+mn-ea"/>
              </a:rPr>
              <a:t>决定</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因</a:t>
            </a:r>
            <a:r>
              <a:rPr lang="zh-CN" altLang="en-US" i="1" dirty="0">
                <a:latin typeface="Arial" panose="020B0604020202090204" pitchFamily="34" charset="0"/>
                <a:ea typeface="SimSun" pitchFamily="2" charset="-122"/>
                <a:sym typeface="+mn-ea"/>
              </a:rPr>
              <a:t>没有深度表</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链</a:t>
            </a:r>
            <a:r>
              <a:rPr lang="zh-CN" altLang="en-US" i="1" dirty="0" smtClean="0">
                <a:latin typeface="Arial" panose="020B0604020202090204" pitchFamily="34" charset="0"/>
                <a:ea typeface="SimSun" pitchFamily="2" charset="-122"/>
                <a:sym typeface="+mn-ea"/>
              </a:rPr>
              <a:t>上</a:t>
            </a:r>
            <a:r>
              <a:rPr lang="zh-CN" altLang="en-US" i="1" dirty="0" smtClean="0">
                <a:latin typeface="Arial" panose="020B0604020202090204" pitchFamily="34" charset="0"/>
                <a:ea typeface="SimSun" pitchFamily="2" charset="-122"/>
                <a:sym typeface="+mn-ea"/>
              </a:rPr>
              <a:t>无</a:t>
            </a:r>
            <a:r>
              <a:rPr lang="zh-CN" altLang="en-US" i="1" dirty="0" smtClean="0">
                <a:latin typeface="Arial" panose="020B0604020202090204" pitchFamily="34" charset="0"/>
                <a:ea typeface="SimSun" pitchFamily="2" charset="-122"/>
                <a:sym typeface="+mn-ea"/>
              </a:rPr>
              <a:t>复杂</a:t>
            </a:r>
            <a:r>
              <a:rPr lang="zh-CN" altLang="en-US" i="1" dirty="0">
                <a:latin typeface="Arial" panose="020B0604020202090204" pitchFamily="34" charset="0"/>
                <a:ea typeface="SimSun" pitchFamily="2" charset="-122"/>
                <a:sym typeface="+mn-ea"/>
              </a:rPr>
              <a:t>的匹配计算</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a:t>
            </a:r>
            <a:r>
              <a:rPr lang="zh-CN" altLang="en-US" i="1" dirty="0" smtClean="0">
                <a:latin typeface="Arial" panose="020B0604020202090204" pitchFamily="34" charset="0"/>
                <a:ea typeface="SimSun" pitchFamily="2" charset="-122"/>
                <a:sym typeface="+mn-ea"/>
              </a:rPr>
              <a:t>矿工手续费低</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a:latin typeface="Arial" panose="020B0604020202090204" pitchFamily="34" charset="0"/>
                <a:ea typeface="SimSun" pitchFamily="2" charset="-122"/>
                <a:sym typeface="+mn-ea"/>
              </a:rPr>
              <a:t>不能挂单</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不能限价</a:t>
            </a:r>
            <a:r>
              <a:rPr lang="zh-CN" altLang="en-US" i="1" dirty="0" smtClean="0">
                <a:latin typeface="Arial" panose="020B0604020202090204" pitchFamily="34" charset="0"/>
                <a:ea typeface="SimSun" pitchFamily="2" charset="-122"/>
                <a:sym typeface="+mn-ea"/>
              </a:rPr>
              <a:t>买入</a:t>
            </a:r>
            <a:endParaRPr lang="en-US" altLang="zh-CN"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r>
              <a:rPr lang="en-US" altLang="zh-CN" sz="3735" dirty="0" smtClean="0"/>
              <a:t>:</a:t>
            </a:r>
            <a:r>
              <a:rPr lang="zh-CN" altLang="en-US" sz="3735" dirty="0" smtClean="0"/>
              <a:t> 生态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pSp>
        <p:nvGrpSpPr>
          <p:cNvPr id="20" name="Group 19"/>
          <p:cNvGrpSpPr/>
          <p:nvPr/>
        </p:nvGrpSpPr>
        <p:grpSpPr>
          <a:xfrm>
            <a:off x="47117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902085" y="3868215"/>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p>
            <a:p>
              <a:pPr algn="ctr"/>
              <a:r>
                <a:rPr kumimoji="1" lang="en-US" altLang="zh-CN" sz="1600" dirty="0" smtClean="0">
                  <a:solidFill>
                    <a:schemeClr val="bg1"/>
                  </a:solidFill>
                  <a:latin typeface="Microsoft YaHei" charset="-122"/>
                  <a:ea typeface="Microsoft YaHei" charset="-122"/>
                  <a:cs typeface="Microsoft YaHei" charset="-122"/>
                </a:rPr>
                <a:t>ERC20</a:t>
              </a:r>
              <a:endParaRPr lang="en-US" altLang="zh-CN" sz="1600" dirty="0" smtClean="0">
                <a:solidFill>
                  <a:schemeClr val="bg1"/>
                </a:solidFill>
              </a:endParaRPr>
            </a:p>
          </p:txBody>
        </p:sp>
      </p:grpSp>
      <p:grpSp>
        <p:nvGrpSpPr>
          <p:cNvPr id="53" name="Group 52"/>
          <p:cNvGrpSpPr/>
          <p:nvPr/>
        </p:nvGrpSpPr>
        <p:grpSpPr>
          <a:xfrm>
            <a:off x="83269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023929" y="1373530"/>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64897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69986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88005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88526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72519" y="1138953"/>
            <a:ext cx="4002659" cy="47632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400" i="1" dirty="0" smtClean="0"/>
              <a:t>创建</a:t>
            </a:r>
            <a:r>
              <a:rPr lang="en-US" altLang="zh-CN" sz="1400" i="1" dirty="0" smtClean="0"/>
              <a:t>OKB</a:t>
            </a:r>
            <a:r>
              <a:rPr lang="zh-CN" altLang="en-US" sz="1400" i="1" dirty="0" smtClean="0"/>
              <a:t> </a:t>
            </a:r>
            <a:r>
              <a:rPr lang="en-US" altLang="zh-CN" sz="1400" i="1" dirty="0" smtClean="0"/>
              <a:t>ERC20</a:t>
            </a:r>
            <a:r>
              <a:rPr lang="zh-CN" altLang="en-US" sz="1400" i="1" dirty="0" smtClean="0"/>
              <a:t>智能合约</a:t>
            </a:r>
            <a:endParaRPr lang="de-DE" sz="1400" i="1" dirty="0" smtClean="0"/>
          </a:p>
          <a:p>
            <a:pPr lvl="0" eaLnBrk="1" hangingPunct="1">
              <a:lnSpc>
                <a:spcPct val="200000"/>
              </a:lnSpc>
              <a:spcBef>
                <a:spcPct val="0"/>
              </a:spcBef>
              <a:buFont typeface="+mj-lt"/>
              <a:buAutoNum type="arabicPeriod"/>
            </a:pPr>
            <a:r>
              <a:rPr lang="de-DE" sz="1400" i="1" dirty="0" err="1" smtClean="0"/>
              <a:t>任何</a:t>
            </a:r>
            <a:r>
              <a:rPr lang="zh-CN" altLang="en-US" sz="1400" i="1" dirty="0" smtClean="0"/>
              <a:t>人</a:t>
            </a:r>
            <a:r>
              <a:rPr lang="de-DE" sz="1400" i="1" dirty="0" err="1" smtClean="0"/>
              <a:t>都能上架</a:t>
            </a:r>
            <a:r>
              <a:rPr lang="zh-CN" altLang="en-US" sz="1400" i="1" dirty="0" smtClean="0"/>
              <a:t> </a:t>
            </a:r>
            <a:r>
              <a:rPr lang="en-US" altLang="zh-CN" sz="1400" i="1" dirty="0" smtClean="0"/>
              <a:t>OKB-&gt;ETH</a:t>
            </a:r>
            <a:r>
              <a:rPr lang="zh-CN" altLang="en-US" sz="1400" i="1" dirty="0" smtClean="0"/>
              <a:t>交易币对</a:t>
            </a:r>
            <a:endParaRPr lang="de-DE"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流动性提供者授权把自己账户的</a:t>
            </a:r>
            <a:r>
              <a:rPr lang="en-US" altLang="zh-CN" sz="1400" i="1" dirty="0" smtClean="0"/>
              <a:t>OKB</a:t>
            </a:r>
            <a:r>
              <a:rPr lang="zh-CN" altLang="en-US" sz="1400" i="1" dirty="0" smtClean="0"/>
              <a:t>和</a:t>
            </a:r>
            <a:r>
              <a:rPr lang="en-US" altLang="zh-CN" sz="1400" i="1" dirty="0" smtClean="0"/>
              <a:t>ETH</a:t>
            </a:r>
            <a:r>
              <a:rPr lang="zh-CN" altLang="en-US" sz="1400" i="1" dirty="0" smtClean="0">
                <a:latin typeface="Arial" panose="020B0604020202090204" pitchFamily="34" charset="0"/>
                <a:ea typeface="SimSun" pitchFamily="2" charset="-122"/>
                <a:sym typeface="+mn-ea"/>
              </a:rPr>
              <a:t>按照当前汇率等比例存入资金池</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400" i="1" dirty="0" smtClean="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合约调用</a:t>
            </a:r>
            <a:r>
              <a:rPr lang="en-US" altLang="zh-CN" sz="1400" i="1" dirty="0" smtClean="0"/>
              <a:t>OKB</a:t>
            </a:r>
            <a:r>
              <a:rPr lang="zh-CN" altLang="en-US" sz="1400" i="1" dirty="0" smtClean="0"/>
              <a:t> </a:t>
            </a:r>
            <a:r>
              <a:rPr lang="en-US" altLang="zh-CN" sz="1400" i="1" dirty="0" smtClean="0"/>
              <a:t>ERC20</a:t>
            </a:r>
            <a:r>
              <a:rPr lang="zh-CN" altLang="en-US" sz="1400" i="1" dirty="0" smtClean="0"/>
              <a:t>合约方法转移</a:t>
            </a:r>
            <a:r>
              <a:rPr lang="en-US" altLang="zh-CN" sz="1400" i="1" dirty="0" smtClean="0"/>
              <a:t>OKB</a:t>
            </a:r>
            <a:r>
              <a:rPr lang="zh-CN" altLang="en-US" sz="1400" i="1" dirty="0" smtClean="0"/>
              <a:t>到资金池</a:t>
            </a:r>
            <a:endParaRPr lang="en-US" altLang="zh-CN"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调用</a:t>
            </a:r>
            <a:r>
              <a:rPr lang="en-US" altLang="zh-CN" sz="1400" i="1" dirty="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合约兑换</a:t>
            </a:r>
            <a:r>
              <a:rPr lang="en-US" altLang="zh-CN" sz="1400" i="1" dirty="0" smtClean="0"/>
              <a:t>OKB/ETH,</a:t>
            </a:r>
            <a:r>
              <a:rPr lang="zh-CN" altLang="en-US" sz="1400" i="1" dirty="0" smtClean="0"/>
              <a:t> 成交后</a:t>
            </a:r>
            <a:r>
              <a:rPr lang="zh-CN" altLang="en-US" sz="1400" i="1" dirty="0">
                <a:latin typeface="Arial" panose="020B0604020202090204" pitchFamily="34" charset="0"/>
                <a:ea typeface="SimSun" pitchFamily="2" charset="-122"/>
                <a:sym typeface="+mn-ea"/>
              </a:rPr>
              <a:t>流动性</a:t>
            </a:r>
            <a:r>
              <a:rPr lang="zh-CN" altLang="en-US" sz="1400" i="1" dirty="0" smtClean="0">
                <a:latin typeface="Arial" panose="020B0604020202090204" pitchFamily="34" charset="0"/>
                <a:ea typeface="SimSun" pitchFamily="2" charset="-122"/>
                <a:sym typeface="+mn-ea"/>
              </a:rPr>
              <a:t>提供者会得到</a:t>
            </a:r>
            <a:r>
              <a:rPr lang="en-US" altLang="zh-CN" sz="1400" i="1" dirty="0" smtClean="0">
                <a:latin typeface="Arial" panose="020B0604020202090204" pitchFamily="34" charset="0"/>
                <a:ea typeface="SimSun" pitchFamily="2" charset="-122"/>
                <a:sym typeface="+mn-ea"/>
              </a:rPr>
              <a:t>0.3%</a:t>
            </a:r>
            <a:r>
              <a:rPr lang="zh-CN" altLang="en-US" sz="1400" i="1" dirty="0" smtClean="0">
                <a:latin typeface="Arial" panose="020B0604020202090204" pitchFamily="34" charset="0"/>
                <a:ea typeface="SimSun" pitchFamily="2" charset="-122"/>
                <a:sym typeface="+mn-ea"/>
              </a:rPr>
              <a:t>的手续费</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搬砖者发现</a:t>
            </a:r>
            <a:r>
              <a:rPr lang="en-US" altLang="zh-CN" sz="1400" i="1" dirty="0" err="1" smtClean="0">
                <a:latin typeface="Arial" panose="020B0604020202090204" pitchFamily="34" charset="0"/>
                <a:ea typeface="SimSun" pitchFamily="2" charset="-122"/>
                <a:sym typeface="+mn-ea"/>
              </a:rPr>
              <a:t>uniswap</a:t>
            </a:r>
            <a:r>
              <a:rPr lang="zh-CN" altLang="en-US" sz="1400" i="1" dirty="0" smtClean="0">
                <a:latin typeface="Arial" panose="020B0604020202090204" pitchFamily="34" charset="0"/>
                <a:ea typeface="SimSun" pitchFamily="2" charset="-122"/>
                <a:sym typeface="+mn-ea"/>
              </a:rPr>
              <a:t>和</a:t>
            </a:r>
            <a:r>
              <a:rPr lang="en-US" altLang="zh-CN" sz="1400" i="1" dirty="0" err="1" smtClean="0">
                <a:latin typeface="Arial" panose="020B0604020202090204" pitchFamily="34" charset="0"/>
                <a:ea typeface="SimSun" pitchFamily="2" charset="-122"/>
                <a:sym typeface="+mn-ea"/>
              </a:rPr>
              <a:t>okex</a:t>
            </a:r>
            <a:r>
              <a:rPr lang="zh-CN" altLang="en-US" sz="1400" i="1" dirty="0" smtClean="0">
                <a:latin typeface="Arial" panose="020B0604020202090204" pitchFamily="34" charset="0"/>
                <a:ea typeface="SimSun" pitchFamily="2" charset="-122"/>
                <a:sym typeface="+mn-ea"/>
              </a:rPr>
              <a:t>有价差</a:t>
            </a:r>
            <a:r>
              <a:rPr lang="en-US" altLang="zh-CN" sz="1400" i="1" dirty="0" smtClean="0">
                <a:latin typeface="Arial" panose="020B0604020202090204" pitchFamily="34" charset="0"/>
                <a:ea typeface="SimSun" pitchFamily="2" charset="-122"/>
                <a:sym typeface="+mn-ea"/>
              </a:rPr>
              <a:t>,</a:t>
            </a:r>
            <a:r>
              <a:rPr lang="zh-CN" altLang="en-US" sz="1400" i="1" dirty="0" smtClean="0">
                <a:latin typeface="Arial" panose="020B0604020202090204" pitchFamily="34" charset="0"/>
                <a:ea typeface="SimSun" pitchFamily="2" charset="-122"/>
                <a:sym typeface="+mn-ea"/>
              </a:rPr>
              <a:t> 兑换出可获取差价的币</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a:latin typeface="Arial" panose="020B0604020202090204" pitchFamily="34" charset="0"/>
                <a:ea typeface="SimSun" pitchFamily="2" charset="-122"/>
                <a:sym typeface="+mn-ea"/>
              </a:rPr>
              <a:t>搬砖者</a:t>
            </a:r>
            <a:r>
              <a:rPr lang="zh-CN" altLang="en-US" sz="1400" i="1" dirty="0" smtClean="0">
                <a:latin typeface="Arial" panose="020B0604020202090204" pitchFamily="34" charset="0"/>
                <a:ea typeface="SimSun" pitchFamily="2" charset="-122"/>
                <a:sym typeface="+mn-ea"/>
              </a:rPr>
              <a:t>在中心化交易所变现赚差价</a:t>
            </a:r>
            <a:endParaRPr lang="en-US" altLang="zh-CN" sz="1400" i="1" dirty="0" smtClean="0">
              <a:latin typeface="Arial" panose="020B0604020202090204" pitchFamily="34" charset="0"/>
              <a:ea typeface="SimSun" pitchFamily="2" charset="-122"/>
              <a:sym typeface="+mn-ea"/>
            </a:endParaRPr>
          </a:p>
        </p:txBody>
      </p:sp>
      <p:sp>
        <p:nvSpPr>
          <p:cNvPr id="67" name="TextBox 66"/>
          <p:cNvSpPr txBox="1"/>
          <p:nvPr/>
        </p:nvSpPr>
        <p:spPr>
          <a:xfrm>
            <a:off x="47876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64897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70092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58399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338857" y="2740854"/>
            <a:ext cx="301686" cy="369332"/>
          </a:xfrm>
          <a:prstGeom prst="rect">
            <a:avLst/>
          </a:prstGeom>
          <a:noFill/>
        </p:spPr>
        <p:txBody>
          <a:bodyPr wrap="none" rtlCol="0">
            <a:spAutoFit/>
          </a:bodyPr>
          <a:lstStyle/>
          <a:p>
            <a:r>
              <a:rPr lang="en-US" altLang="zh-CN" dirty="0"/>
              <a:t>5</a:t>
            </a:r>
            <a:endParaRPr lang="en-US" dirty="0"/>
          </a:p>
        </p:txBody>
      </p:sp>
      <p:sp>
        <p:nvSpPr>
          <p:cNvPr id="75" name="TextBox 74"/>
          <p:cNvSpPr txBox="1"/>
          <p:nvPr/>
        </p:nvSpPr>
        <p:spPr>
          <a:xfrm>
            <a:off x="7711770" y="1005095"/>
            <a:ext cx="2364750"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流动性</a:t>
            </a:r>
            <a:r>
              <a:rPr lang="zh-CN" altLang="en-US" i="1" dirty="0" smtClean="0">
                <a:latin typeface="Arial" panose="020B0604020202090204" pitchFamily="34" charset="0"/>
                <a:ea typeface="SimSun" pitchFamily="2" charset="-122"/>
                <a:sym typeface="+mn-ea"/>
              </a:rPr>
              <a:t>提供者</a:t>
            </a:r>
            <a:r>
              <a:rPr lang="en-US" altLang="zh-CN" i="1" dirty="0" smtClean="0">
                <a:latin typeface="Arial" panose="020B0604020202090204" pitchFamily="34" charset="0"/>
                <a:ea typeface="SimSun" pitchFamily="2" charset="-122"/>
                <a:sym typeface="+mn-ea"/>
              </a:rPr>
              <a:t>(maker)</a:t>
            </a:r>
            <a:endParaRPr lang="en-US" dirty="0"/>
          </a:p>
        </p:txBody>
      </p:sp>
      <p:sp>
        <p:nvSpPr>
          <p:cNvPr id="2" name="TextBox 74"/>
          <p:cNvSpPr txBox="1"/>
          <p:nvPr/>
        </p:nvSpPr>
        <p:spPr>
          <a:xfrm>
            <a:off x="4844596" y="1003358"/>
            <a:ext cx="1544012"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兑换</a:t>
            </a:r>
            <a:r>
              <a:rPr lang="zh-CN" altLang="en-US" i="1" dirty="0" smtClean="0">
                <a:latin typeface="Arial" panose="020B0604020202090204" pitchFamily="34" charset="0"/>
                <a:ea typeface="SimSun" pitchFamily="2" charset="-122"/>
                <a:sym typeface="+mn-ea"/>
              </a:rPr>
              <a:t>者</a:t>
            </a:r>
            <a:r>
              <a:rPr lang="en-US" altLang="zh-CN" i="1" dirty="0" smtClean="0">
                <a:latin typeface="Arial" panose="020B0604020202090204" pitchFamily="34" charset="0"/>
                <a:ea typeface="SimSun" pitchFamily="2" charset="-122"/>
                <a:sym typeface="+mn-ea"/>
              </a:rPr>
              <a:t>(taker)</a:t>
            </a:r>
            <a:endParaRPr lang="en-US" dirty="0"/>
          </a:p>
        </p:txBody>
      </p:sp>
      <p:grpSp>
        <p:nvGrpSpPr>
          <p:cNvPr id="35" name="Group 34"/>
          <p:cNvGrpSpPr/>
          <p:nvPr/>
        </p:nvGrpSpPr>
        <p:grpSpPr>
          <a:xfrm>
            <a:off x="10751940" y="1377840"/>
            <a:ext cx="827387" cy="695959"/>
            <a:chOff x="4824182" y="4730998"/>
            <a:chExt cx="827387" cy="695959"/>
          </a:xfrm>
        </p:grpSpPr>
        <p:sp>
          <p:nvSpPr>
            <p:cNvPr id="36" name="Smiley Face 3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92936" y="1025104"/>
            <a:ext cx="877163" cy="369332"/>
          </a:xfrm>
          <a:prstGeom prst="rect">
            <a:avLst/>
          </a:prstGeom>
          <a:noFill/>
        </p:spPr>
        <p:txBody>
          <a:bodyPr wrap="none" rtlCol="0">
            <a:spAutoFit/>
          </a:bodyPr>
          <a:lstStyle/>
          <a:p>
            <a:r>
              <a:rPr lang="zh-CN" altLang="en-US" i="1" dirty="0" smtClean="0">
                <a:latin typeface="Arial" panose="020B0604020202090204" pitchFamily="34" charset="0"/>
                <a:ea typeface="SimSun" pitchFamily="2" charset="-122"/>
                <a:sym typeface="+mn-ea"/>
              </a:rPr>
              <a:t>搬砖者</a:t>
            </a:r>
            <a:endParaRPr lang="en-US" dirty="0"/>
          </a:p>
        </p:txBody>
      </p:sp>
      <p:sp>
        <p:nvSpPr>
          <p:cNvPr id="43" name="圆角矩形 10"/>
          <p:cNvSpPr/>
          <p:nvPr/>
        </p:nvSpPr>
        <p:spPr>
          <a:xfrm>
            <a:off x="10451725" y="3226372"/>
            <a:ext cx="1605923" cy="3187123"/>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OKEX</a:t>
            </a:r>
            <a:endParaRPr kumimoji="1" lang="en-US" altLang="zh-CN" sz="2000" dirty="0" smtClean="0">
              <a:solidFill>
                <a:schemeClr val="bg1"/>
              </a:solidFill>
              <a:latin typeface="Microsoft YaHei" charset="-122"/>
              <a:ea typeface="Microsoft YaHei" charset="-122"/>
              <a:cs typeface="Microsoft YaHei" charset="-122"/>
            </a:endParaRPr>
          </a:p>
        </p:txBody>
      </p:sp>
      <p:cxnSp>
        <p:nvCxnSpPr>
          <p:cNvPr id="46" name="Straight Arrow Connector 45"/>
          <p:cNvCxnSpPr/>
          <p:nvPr/>
        </p:nvCxnSpPr>
        <p:spPr>
          <a:xfrm>
            <a:off x="11165634" y="2195270"/>
            <a:ext cx="25922" cy="91491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H="1">
            <a:off x="9791848" y="2195270"/>
            <a:ext cx="1084739" cy="154329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10150039" y="2550799"/>
            <a:ext cx="301686" cy="369332"/>
          </a:xfrm>
          <a:prstGeom prst="rect">
            <a:avLst/>
          </a:prstGeom>
          <a:noFill/>
        </p:spPr>
        <p:txBody>
          <a:bodyPr wrap="none" rtlCol="0">
            <a:spAutoFit/>
          </a:bodyPr>
          <a:lstStyle/>
          <a:p>
            <a:r>
              <a:rPr lang="en-US" altLang="zh-CN" dirty="0"/>
              <a:t>6</a:t>
            </a:r>
            <a:endParaRPr lang="en-US" dirty="0"/>
          </a:p>
        </p:txBody>
      </p:sp>
      <p:sp>
        <p:nvSpPr>
          <p:cNvPr id="52" name="TextBox 51"/>
          <p:cNvSpPr txBox="1"/>
          <p:nvPr/>
        </p:nvSpPr>
        <p:spPr>
          <a:xfrm>
            <a:off x="11316274" y="2519254"/>
            <a:ext cx="301686" cy="369332"/>
          </a:xfrm>
          <a:prstGeom prst="rect">
            <a:avLst/>
          </a:prstGeom>
          <a:noFill/>
        </p:spPr>
        <p:txBody>
          <a:bodyPr wrap="none" rtlCol="0">
            <a:spAutoFit/>
          </a:bodyPr>
          <a:lstStyle/>
          <a:p>
            <a:r>
              <a:rPr lang="en-US" altLang="zh-CN" dirty="0" smtClean="0"/>
              <a:t>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a:sym typeface="+mn-ea"/>
              </a:rPr>
              <a:t>Uniswap</a:t>
            </a:r>
            <a:r>
              <a:rPr lang="en-US" altLang="zh-CN" sz="4000" dirty="0">
                <a:sym typeface="+mn-ea"/>
              </a:rPr>
              <a:t>:</a:t>
            </a:r>
            <a:r>
              <a:rPr lang="zh-CN" altLang="en-US" sz="4000" i="1" dirty="0">
                <a:latin typeface="Arial" panose="020B0604020202090204" pitchFamily="34" charset="0"/>
                <a:ea typeface="SimSun" pitchFamily="2" charset="-122"/>
                <a:sym typeface="+mn-ea"/>
              </a:rPr>
              <a:t>恒定乘积做市算法</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977900"/>
            <a:ext cx="10866755"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000" i="1" dirty="0" smtClean="0"/>
              <a:t>合约资金池子里的</a:t>
            </a:r>
            <a:r>
              <a:rPr lang="en-US" altLang="zh-CN" sz="2000" i="1" dirty="0" smtClean="0"/>
              <a:t>Token</a:t>
            </a:r>
            <a:r>
              <a:rPr lang="zh-CN" altLang="en-US" sz="2000" i="1" dirty="0" smtClean="0"/>
              <a:t> </a:t>
            </a:r>
            <a:r>
              <a:rPr lang="en-US" altLang="zh-CN" sz="2000" i="1" dirty="0" smtClean="0"/>
              <a:t>A</a:t>
            </a:r>
            <a:r>
              <a:rPr lang="zh-CN" altLang="en-US" sz="2000" i="1" dirty="0" smtClean="0"/>
              <a:t>和</a:t>
            </a:r>
            <a:r>
              <a:rPr lang="en-US" altLang="zh-CN" sz="2000" i="1" dirty="0" smtClean="0"/>
              <a:t>ETH</a:t>
            </a:r>
            <a:r>
              <a:rPr lang="zh-CN" altLang="en-US" sz="2000" i="1" dirty="0" smtClean="0"/>
              <a:t>数量的</a:t>
            </a:r>
            <a:r>
              <a:rPr lang="zh-CN" altLang="en-US" sz="2000" i="1" dirty="0" smtClean="0">
                <a:solidFill>
                  <a:srgbClr val="FF0000"/>
                </a:solidFill>
              </a:rPr>
              <a:t>乘积</a:t>
            </a:r>
            <a:r>
              <a:rPr lang="zh-CN" altLang="en-US" sz="2000" i="1" dirty="0" smtClean="0"/>
              <a:t>和</a:t>
            </a:r>
            <a:r>
              <a:rPr lang="zh-CN" altLang="en-US" sz="2000" i="1" dirty="0" smtClean="0">
                <a:solidFill>
                  <a:srgbClr val="FF0000"/>
                </a:solidFill>
              </a:rPr>
              <a:t>比例</a:t>
            </a:r>
            <a:r>
              <a:rPr lang="zh-CN" altLang="en-US" sz="2000" i="1" dirty="0" smtClean="0"/>
              <a:t>必须满足特定规则</a:t>
            </a:r>
            <a:endParaRPr lang="en-US" altLang="zh-CN" sz="2000" i="1" dirty="0" smtClean="0"/>
          </a:p>
        </p:txBody>
      </p:sp>
      <p:graphicFrame>
        <p:nvGraphicFramePr>
          <p:cNvPr id="2" name="Table 1"/>
          <p:cNvGraphicFramePr>
            <a:graphicFrameLocks noGrp="1"/>
          </p:cNvGraphicFramePr>
          <p:nvPr/>
        </p:nvGraphicFramePr>
        <p:xfrm>
          <a:off x="982345" y="1748155"/>
          <a:ext cx="10460355" cy="4482406"/>
        </p:xfrm>
        <a:graphic>
          <a:graphicData uri="http://schemas.openxmlformats.org/drawingml/2006/table">
            <a:tbl>
              <a:tblPr firstRow="1" bandRow="1">
                <a:tableStyleId>{5C22544A-7EE6-4342-B048-85BDC9FD1C3A}</a:tableStyleId>
              </a:tblPr>
              <a:tblGrid>
                <a:gridCol w="1624330"/>
                <a:gridCol w="5668645"/>
                <a:gridCol w="3167380"/>
              </a:tblGrid>
              <a:tr h="64192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ym typeface="+mn-ea"/>
                        </a:rPr>
                        <a:t>等效操作</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t>市场行为</a:t>
                      </a:r>
                    </a:p>
                  </a:txBody>
                  <a:tcPr/>
                </a:tc>
                <a:tc>
                  <a:txBody>
                    <a:bodyPr/>
                    <a:lstStyle/>
                    <a:p>
                      <a:pPr algn="ctr"/>
                      <a:r>
                        <a:rPr lang="zh-CN" altLang="en-US" sz="2400" dirty="0" smtClean="0"/>
                        <a:t>合约规则</a:t>
                      </a:r>
                    </a:p>
                  </a:txBody>
                  <a:tcPr/>
                </a:tc>
              </a:tr>
              <a:tr h="1107983">
                <a:tc>
                  <a:txBody>
                    <a:bodyPr/>
                    <a:lstStyle/>
                    <a:p>
                      <a:r>
                        <a:rPr lang="zh-CN" altLang="en-US" dirty="0" smtClean="0"/>
                        <a:t>挂单</a:t>
                      </a:r>
                      <a:endParaRPr lang="en-US" dirty="0"/>
                    </a:p>
                  </a:txBody>
                  <a:tcPr/>
                </a:tc>
                <a:tc>
                  <a:txBody>
                    <a:bodyPr/>
                    <a:lstStyle/>
                    <a:p>
                      <a:r>
                        <a:rPr lang="zh-CN" altLang="en-US" dirty="0" smtClean="0"/>
                        <a:t>流动性提供者</a:t>
                      </a:r>
                      <a:r>
                        <a:rPr lang="en-US" altLang="zh-CN" dirty="0" smtClean="0"/>
                        <a:t>(maker)</a:t>
                      </a:r>
                      <a:r>
                        <a:rPr lang="zh-CN" altLang="en-US" dirty="0" smtClean="0"/>
                        <a:t>向资金池注入流动性</a:t>
                      </a:r>
                      <a:r>
                        <a:rPr lang="en-US" altLang="zh-CN" dirty="0" smtClean="0"/>
                        <a:t> (</a:t>
                      </a:r>
                      <a:r>
                        <a:rPr lang="zh-CN" altLang="en-US" dirty="0" smtClean="0"/>
                        <a:t>必须同时注入</a:t>
                      </a:r>
                      <a:r>
                        <a:rPr lang="en-US" altLang="zh-CN" dirty="0" smtClean="0"/>
                        <a:t>OKB</a:t>
                      </a:r>
                      <a:r>
                        <a:rPr lang="zh-CN" altLang="en-US" dirty="0" smtClean="0"/>
                        <a:t>和</a:t>
                      </a:r>
                      <a:r>
                        <a:rPr lang="en-US" altLang="zh-CN" dirty="0" smtClean="0"/>
                        <a:t>ETH):</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r>
                        <a:rPr lang="zh-CN" altLang="en-US" dirty="0" smtClean="0"/>
                        <a:t>操作完成后</a:t>
                      </a:r>
                    </a:p>
                    <a:p>
                      <a:r>
                        <a:rPr lang="zh-CN" altLang="en-US" dirty="0" smtClean="0"/>
                        <a:t>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的值不变</a:t>
                      </a:r>
                      <a:endParaRPr lang="en-US" dirty="0"/>
                    </a:p>
                  </a:txBody>
                  <a:tcPr/>
                </a:tc>
              </a:tr>
              <a:tr h="641926">
                <a:tc>
                  <a:txBody>
                    <a:bodyPr/>
                    <a:lstStyle/>
                    <a:p>
                      <a:r>
                        <a:rPr lang="zh-CN" altLang="en-US" dirty="0" smtClean="0"/>
                        <a:t>吃单</a:t>
                      </a:r>
                      <a:endParaRPr lang="en-US" dirty="0"/>
                    </a:p>
                  </a:txBody>
                  <a:tcPr/>
                </a:tc>
                <a:tc>
                  <a:txBody>
                    <a:bodyPr/>
                    <a:lstStyle/>
                    <a:p>
                      <a:r>
                        <a:rPr lang="zh-CN" altLang="en-US" dirty="0" smtClean="0"/>
                        <a:t>兑换者</a:t>
                      </a:r>
                      <a:r>
                        <a:rPr lang="en-US" altLang="zh-CN" dirty="0" smtClean="0"/>
                        <a:t>(taker)</a:t>
                      </a:r>
                      <a:r>
                        <a:rPr lang="zh-CN" altLang="en-US" dirty="0" smtClean="0"/>
                        <a:t>提交兑换请求</a:t>
                      </a:r>
                      <a:r>
                        <a:rPr lang="en-US" altLang="zh-CN" dirty="0" smtClean="0"/>
                        <a:t>:</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zh-CN" altLang="en-US" dirty="0" smtClean="0"/>
                        <a:t>兑换目标</a:t>
                      </a:r>
                      <a:r>
                        <a:rPr lang="en-US" altLang="zh-CN" dirty="0" smtClean="0"/>
                        <a:t>:</a:t>
                      </a:r>
                      <a:r>
                        <a:rPr lang="zh-CN" altLang="en-US" dirty="0" smtClean="0"/>
                        <a:t> </a:t>
                      </a:r>
                      <a:r>
                        <a:rPr lang="en-US" altLang="zh-CN" dirty="0" smtClean="0"/>
                        <a:t>ETH</a:t>
                      </a:r>
                    </a:p>
                  </a:txBody>
                  <a:tcPr/>
                </a:tc>
                <a:tc>
                  <a:txBody>
                    <a:bodyPr/>
                    <a:lstStyle/>
                    <a:p>
                      <a:r>
                        <a:rPr lang="zh-CN" altLang="en-US" sz="1800" dirty="0" smtClean="0">
                          <a:sym typeface="+mn-ea"/>
                        </a:rPr>
                        <a:t>操作完成</a:t>
                      </a:r>
                      <a:r>
                        <a:rPr lang="zh-CN" altLang="en-US" dirty="0" smtClean="0"/>
                        <a:t>后</a:t>
                      </a:r>
                    </a:p>
                    <a:p>
                      <a:r>
                        <a:rPr lang="zh-CN" altLang="en-US" dirty="0" smtClean="0"/>
                        <a:t>池子内的</a:t>
                      </a:r>
                      <a:r>
                        <a:rPr lang="en-US" altLang="zh-CN" dirty="0" smtClean="0"/>
                        <a:t>OKB</a:t>
                      </a:r>
                      <a:r>
                        <a:rPr lang="zh-CN" altLang="en-US" dirty="0" smtClean="0"/>
                        <a:t> * </a:t>
                      </a:r>
                      <a:r>
                        <a:rPr lang="en-US" altLang="zh-CN" dirty="0" smtClean="0"/>
                        <a:t>ETH</a:t>
                      </a:r>
                      <a:r>
                        <a:rPr lang="zh-CN" altLang="en-US" dirty="0" smtClean="0"/>
                        <a:t>的值不变</a:t>
                      </a:r>
                      <a:endParaRPr lang="en-US" dirty="0"/>
                    </a:p>
                  </a:txBody>
                  <a:tcPr/>
                </a:tc>
              </a:tr>
              <a:tr h="6419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撤单</a:t>
                      </a:r>
                      <a:endParaRPr lang="en-US" dirty="0" smtClean="0"/>
                    </a:p>
                  </a:txBody>
                  <a:tcPr/>
                </a:tc>
                <a:tc>
                  <a:txBody>
                    <a:bodyPr/>
                    <a:lstStyle/>
                    <a:p>
                      <a:r>
                        <a:rPr lang="zh-CN" altLang="en-US" dirty="0" smtClean="0"/>
                        <a:t>流动性提供者</a:t>
                      </a:r>
                      <a:r>
                        <a:rPr lang="en-US" altLang="zh-CN" dirty="0" smtClean="0"/>
                        <a:t>(maker)</a:t>
                      </a:r>
                      <a:r>
                        <a:rPr lang="zh-CN" altLang="en-US" dirty="0" smtClean="0"/>
                        <a:t>从资金池提取流动性</a:t>
                      </a:r>
                      <a:r>
                        <a:rPr lang="en-US" altLang="zh-CN" dirty="0" smtClean="0"/>
                        <a:t> (</a:t>
                      </a:r>
                      <a:r>
                        <a:rPr lang="zh-CN" altLang="en-US" dirty="0" smtClean="0"/>
                        <a:t>必须同时提取</a:t>
                      </a:r>
                      <a:r>
                        <a:rPr lang="en-US" altLang="zh-CN" dirty="0" smtClean="0"/>
                        <a:t>OKB</a:t>
                      </a:r>
                      <a:r>
                        <a:rPr lang="zh-CN" altLang="en-US" dirty="0" smtClean="0"/>
                        <a:t>和</a:t>
                      </a:r>
                      <a:r>
                        <a:rPr lang="en-US" altLang="zh-CN" dirty="0" smtClean="0"/>
                        <a:t>ETH):</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操作完成后</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池子内的</a:t>
                      </a:r>
                      <a:r>
                        <a:rPr lang="en-US" altLang="zh-CN" sz="1800" dirty="0" smtClean="0">
                          <a:sym typeface="+mn-ea"/>
                        </a:rPr>
                        <a:t>OKB</a:t>
                      </a:r>
                      <a:r>
                        <a:rPr lang="zh-CN" altLang="en-US" sz="1800" dirty="0" smtClean="0">
                          <a:sym typeface="+mn-ea"/>
                        </a:rPr>
                        <a:t> </a:t>
                      </a:r>
                      <a:r>
                        <a:rPr lang="en-US" altLang="zh-CN" sz="1800" dirty="0" smtClean="0">
                          <a:sym typeface="+mn-ea"/>
                        </a:rPr>
                        <a:t>/</a:t>
                      </a:r>
                      <a:r>
                        <a:rPr lang="zh-CN" altLang="en-US" sz="1800" dirty="0" smtClean="0">
                          <a:sym typeface="+mn-ea"/>
                        </a:rPr>
                        <a:t> </a:t>
                      </a:r>
                      <a:r>
                        <a:rPr lang="en-US" altLang="zh-CN" sz="1800" dirty="0" smtClean="0">
                          <a:sym typeface="+mn-ea"/>
                        </a:rPr>
                        <a:t>ETH</a:t>
                      </a:r>
                      <a:r>
                        <a:rPr lang="zh-CN" altLang="en-US" sz="1800" dirty="0" smtClean="0">
                          <a:sym typeface="+mn-ea"/>
                        </a:rPr>
                        <a:t>的值不变</a:t>
                      </a:r>
                      <a:endParaRPr lang="en-US" sz="1800" dirty="0">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873151448"/>
              </p:ext>
            </p:extLst>
          </p:nvPr>
        </p:nvGraphicFramePr>
        <p:xfrm>
          <a:off x="7016351" y="-6859"/>
          <a:ext cx="4959750" cy="6784644"/>
        </p:xfrm>
        <a:graphic>
          <a:graphicData uri="http://schemas.openxmlformats.org/drawingml/2006/table">
            <a:tbl>
              <a:tblPr>
                <a:tableStyleId>{5C22544A-7EE6-4342-B048-85BDC9FD1C3A}</a:tableStyleId>
              </a:tblPr>
              <a:tblGrid>
                <a:gridCol w="324249"/>
                <a:gridCol w="882993"/>
                <a:gridCol w="633801"/>
                <a:gridCol w="1016094"/>
                <a:gridCol w="1126759"/>
                <a:gridCol w="975854"/>
              </a:tblGrid>
              <a:tr h="618093">
                <a:tc rowSpan="2">
                  <a:txBody>
                    <a:bodyPr/>
                    <a:lstStyle/>
                    <a:p>
                      <a:pPr algn="ctr" fontAlgn="ctr"/>
                      <a:r>
                        <a:rPr lang="zh-CN" altLang="en-US" sz="1200" b="1" u="none" strike="noStrike">
                          <a:effectLst/>
                        </a:rPr>
                        <a:t>坐标</a:t>
                      </a:r>
                      <a:endParaRPr lang="zh-CN" altLang="en-US" sz="1200" b="1"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dirty="0">
                          <a:effectLst/>
                        </a:rPr>
                        <a:t>实际</a:t>
                      </a:r>
                      <a:br>
                        <a:rPr lang="zh-CN" altLang="en-US" sz="1200" u="none" strike="noStrike" dirty="0">
                          <a:effectLst/>
                        </a:rPr>
                      </a:br>
                      <a:r>
                        <a:rPr lang="zh-CN" altLang="en-US" sz="1200" u="none" strike="noStrike" dirty="0" smtClean="0">
                          <a:effectLst/>
                        </a:rPr>
                        <a:t>成交均价</a:t>
                      </a:r>
                      <a:endParaRPr lang="zh-CN" altLang="en-US" sz="1200" b="0" i="0" u="none" strike="noStrike" dirty="0">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err="1" smtClean="0">
                          <a:effectLst/>
                        </a:rPr>
                        <a:t>okb</a:t>
                      </a:r>
                      <a:r>
                        <a:rPr lang="en-US" sz="1200" u="none" strike="noStrike" dirty="0" smtClean="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ctr" fontAlgn="ctr"/>
                      <a:r>
                        <a:rPr lang="en-US" sz="1200" u="none" strike="noStrike" dirty="0" err="1">
                          <a:effectLst/>
                        </a:rPr>
                        <a:t>okb</a:t>
                      </a:r>
                      <a:endParaRPr lang="en-US" sz="1200" b="0" i="0" u="none" strike="noStrike" dirty="0">
                        <a:solidFill>
                          <a:srgbClr val="000000"/>
                        </a:solidFill>
                        <a:effectLst/>
                        <a:latin typeface="Calibri" charset="0"/>
                      </a:endParaRPr>
                    </a:p>
                  </a:txBody>
                  <a:tcPr marL="4266" marR="4266" marT="4266" marB="0" anchor="ctr"/>
                </a:tc>
                <a:tc>
                  <a:txBody>
                    <a:bodyPr/>
                    <a:lstStyle/>
                    <a:p>
                      <a:pPr algn="ctr"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l" fontAlgn="ctr"/>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2200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36.36363636</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72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128</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A</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190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4000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20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dirty="0">
                          <a:solidFill>
                            <a:schemeClr val="bg1"/>
                          </a:solidFill>
                          <a:effectLst/>
                        </a:rPr>
                        <a:t>200</a:t>
                      </a:r>
                      <a:endParaRPr lang="is-IS"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dirty="0">
                          <a:effectLst/>
                        </a:rPr>
                        <a:t>190</a:t>
                      </a:r>
                      <a:endParaRPr lang="en-U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nb-NO" sz="1200" u="none" strike="noStrike" dirty="0">
                          <a:effectLst/>
                        </a:rPr>
                        <a:t>180.5</a:t>
                      </a:r>
                      <a:endParaRPr lang="nb-NO"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162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55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C</a:t>
                      </a:r>
                      <a:endParaRPr lang="en-US" sz="1200" b="1"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en-US" sz="1200" u="none" strike="noStrike">
                          <a:solidFill>
                            <a:schemeClr val="bg1"/>
                          </a:solidFill>
                          <a:effectLst/>
                        </a:rPr>
                        <a:t>15</a:t>
                      </a:r>
                      <a:endParaRPr lang="en-U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is-IS" sz="1200" u="none" strike="noStrike">
                          <a:solidFill>
                            <a:schemeClr val="bg1"/>
                          </a:solidFill>
                          <a:effectLst/>
                        </a:rPr>
                        <a:t>1000</a:t>
                      </a:r>
                      <a:endParaRPr lang="is-I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en-US" sz="1200" u="none" strike="noStrike">
                          <a:solidFill>
                            <a:schemeClr val="bg1"/>
                          </a:solidFill>
                          <a:effectLst/>
                        </a:rPr>
                        <a:t>80</a:t>
                      </a:r>
                      <a:endParaRPr lang="en-U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hr-HR" sz="1200" u="none" strike="noStrike" dirty="0">
                          <a:solidFill>
                            <a:schemeClr val="bg1"/>
                          </a:solidFill>
                          <a:effectLst/>
                        </a:rPr>
                        <a:t>12.5</a:t>
                      </a:r>
                      <a:endParaRPr lang="hr-HR" sz="1200" b="0" i="0" u="none" strike="noStrike" dirty="0">
                        <a:solidFill>
                          <a:schemeClr val="bg1"/>
                        </a:solidFill>
                        <a:effectLst/>
                        <a:latin typeface="Calibri" charset="0"/>
                      </a:endParaRPr>
                    </a:p>
                  </a:txBody>
                  <a:tcPr marL="4266" marR="4266" marT="4266" marB="0" anchor="ctr">
                    <a:solidFill>
                      <a:srgbClr val="FF0000"/>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dirty="0">
                          <a:solidFill>
                            <a:schemeClr val="bg1"/>
                          </a:solidFill>
                          <a:effectLst/>
                        </a:rPr>
                        <a:t>B</a:t>
                      </a:r>
                      <a:endParaRPr lang="en-US" sz="1200" b="1"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dirty="0">
                          <a:solidFill>
                            <a:schemeClr val="bg1"/>
                          </a:solidFill>
                          <a:effectLst/>
                        </a:rPr>
                        <a:t>80000</a:t>
                      </a:r>
                      <a:endParaRPr lang="is-I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bl>
          </a:graphicData>
        </a:graphic>
      </p:graphicFrame>
      <p:sp>
        <p:nvSpPr>
          <p:cNvPr id="52" name="Rectangle 51"/>
          <p:cNvSpPr/>
          <p:nvPr/>
        </p:nvSpPr>
        <p:spPr>
          <a:xfrm>
            <a:off x="-1" y="5841"/>
            <a:ext cx="7016351"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3600" dirty="0">
                <a:solidFill>
                  <a:schemeClr val="bg1"/>
                </a:solidFill>
              </a:rPr>
              <a:t> </a:t>
            </a:r>
            <a:r>
              <a:rPr lang="en-US" altLang="zh-CN" sz="3600" dirty="0" err="1" smtClean="0">
                <a:sym typeface="+mn-ea"/>
              </a:rPr>
              <a:t>Uniswap</a:t>
            </a:r>
            <a:r>
              <a:rPr lang="en-US" altLang="zh-CN" sz="3600" dirty="0" smtClean="0">
                <a:sym typeface="+mn-ea"/>
              </a:rPr>
              <a:t>:</a:t>
            </a:r>
            <a:r>
              <a:rPr lang="zh-CN" altLang="en-US" sz="3600" dirty="0" smtClean="0">
                <a:sym typeface="+mn-ea"/>
              </a:rPr>
              <a:t> 资金池数量变化规律</a:t>
            </a:r>
            <a:endParaRPr lang="zh-CN" altLang="en-US" sz="3600" i="1" dirty="0" smtClean="0">
              <a:latin typeface="Arial" panose="020B0604020202090204" pitchFamily="34" charset="0"/>
              <a:ea typeface="SimSun" pitchFamily="2" charset="-122"/>
              <a:sym typeface="+mn-ea"/>
            </a:endParaRPr>
          </a:p>
        </p:txBody>
      </p:sp>
      <p:grpSp>
        <p:nvGrpSpPr>
          <p:cNvPr id="8" name="Group 7"/>
          <p:cNvGrpSpPr/>
          <p:nvPr/>
        </p:nvGrpSpPr>
        <p:grpSpPr>
          <a:xfrm>
            <a:off x="127000" y="1333500"/>
            <a:ext cx="6673850" cy="5386196"/>
            <a:chOff x="127000" y="1333500"/>
            <a:chExt cx="6673850" cy="5386196"/>
          </a:xfrm>
        </p:grpSpPr>
        <p:grpSp>
          <p:nvGrpSpPr>
            <p:cNvPr id="107" name="Group 106"/>
            <p:cNvGrpSpPr/>
            <p:nvPr/>
          </p:nvGrpSpPr>
          <p:grpSpPr>
            <a:xfrm>
              <a:off x="865564" y="4498876"/>
              <a:ext cx="3504228" cy="889872"/>
              <a:chOff x="865564" y="5386742"/>
              <a:chExt cx="3504228" cy="889872"/>
            </a:xfrm>
          </p:grpSpPr>
          <p:sp>
            <p:nvSpPr>
              <p:cNvPr id="108" name="Rectangle 107"/>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865564" y="5386742"/>
              <a:ext cx="3504228" cy="889872"/>
              <a:chOff x="865564" y="5386742"/>
              <a:chExt cx="3504228" cy="889872"/>
            </a:xfrm>
          </p:grpSpPr>
          <p:sp>
            <p:nvSpPr>
              <p:cNvPr id="87" name="Rectangle 86"/>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p:cNvSpPr/>
            <p:nvPr/>
          </p:nvSpPr>
          <p:spPr>
            <a:xfrm>
              <a:off x="865564"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741621"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7678"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493735"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65564"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741621"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17678"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93735"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868572" y="1333500"/>
              <a:ext cx="0" cy="495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77124" y="6264549"/>
              <a:ext cx="5760074" cy="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4416" y="1333500"/>
              <a:ext cx="544494" cy="358421"/>
            </a:xfrm>
            <a:prstGeom prst="rect">
              <a:avLst/>
            </a:prstGeom>
            <a:noFill/>
          </p:spPr>
          <p:txBody>
            <a:bodyPr wrap="none" rtlCol="0">
              <a:spAutoFit/>
            </a:bodyPr>
            <a:lstStyle/>
            <a:p>
              <a:r>
                <a:rPr lang="en-US" altLang="zh-CN" dirty="0"/>
                <a:t>okb</a:t>
              </a:r>
            </a:p>
          </p:txBody>
        </p:sp>
        <p:sp>
          <p:nvSpPr>
            <p:cNvPr id="58" name="TextBox 73"/>
            <p:cNvSpPr txBox="1"/>
            <p:nvPr/>
          </p:nvSpPr>
          <p:spPr>
            <a:xfrm>
              <a:off x="6200386" y="6361275"/>
              <a:ext cx="483048" cy="358421"/>
            </a:xfrm>
            <a:prstGeom prst="rect">
              <a:avLst/>
            </a:prstGeom>
            <a:noFill/>
          </p:spPr>
          <p:txBody>
            <a:bodyPr wrap="none" rtlCol="0">
              <a:spAutoFit/>
            </a:bodyPr>
            <a:lstStyle/>
            <a:p>
              <a:r>
                <a:rPr lang="en-US" altLang="zh-CN" dirty="0"/>
                <a:t>eth</a:t>
              </a:r>
            </a:p>
          </p:txBody>
        </p:sp>
        <p:sp>
          <p:nvSpPr>
            <p:cNvPr id="59" name="TextBox 73"/>
            <p:cNvSpPr txBox="1"/>
            <p:nvPr/>
          </p:nvSpPr>
          <p:spPr>
            <a:xfrm>
              <a:off x="1504356" y="6361275"/>
              <a:ext cx="418561" cy="358421"/>
            </a:xfrm>
            <a:prstGeom prst="rect">
              <a:avLst/>
            </a:prstGeom>
            <a:noFill/>
          </p:spPr>
          <p:txBody>
            <a:bodyPr wrap="none" rtlCol="0">
              <a:spAutoFit/>
            </a:bodyPr>
            <a:lstStyle/>
            <a:p>
              <a:r>
                <a:rPr lang="en-US" altLang="zh-CN" dirty="0"/>
                <a:t>20</a:t>
              </a:r>
            </a:p>
          </p:txBody>
        </p:sp>
        <p:sp>
          <p:nvSpPr>
            <p:cNvPr id="60" name="TextBox 73"/>
            <p:cNvSpPr txBox="1"/>
            <p:nvPr/>
          </p:nvSpPr>
          <p:spPr>
            <a:xfrm>
              <a:off x="2373113" y="6361275"/>
              <a:ext cx="418561" cy="358421"/>
            </a:xfrm>
            <a:prstGeom prst="rect">
              <a:avLst/>
            </a:prstGeom>
            <a:noFill/>
          </p:spPr>
          <p:txBody>
            <a:bodyPr wrap="none" rtlCol="0">
              <a:spAutoFit/>
            </a:bodyPr>
            <a:lstStyle/>
            <a:p>
              <a:r>
                <a:rPr lang="en-US" altLang="zh-CN" dirty="0"/>
                <a:t>40</a:t>
              </a:r>
            </a:p>
          </p:txBody>
        </p:sp>
        <p:sp>
          <p:nvSpPr>
            <p:cNvPr id="61" name="TextBox 73"/>
            <p:cNvSpPr txBox="1"/>
            <p:nvPr/>
          </p:nvSpPr>
          <p:spPr>
            <a:xfrm>
              <a:off x="4174504" y="6361275"/>
              <a:ext cx="418561" cy="358421"/>
            </a:xfrm>
            <a:prstGeom prst="rect">
              <a:avLst/>
            </a:prstGeom>
            <a:noFill/>
          </p:spPr>
          <p:txBody>
            <a:bodyPr wrap="none" rtlCol="0">
              <a:spAutoFit/>
            </a:bodyPr>
            <a:lstStyle/>
            <a:p>
              <a:r>
                <a:rPr lang="en-US" altLang="zh-CN" dirty="0"/>
                <a:t>80</a:t>
              </a:r>
            </a:p>
          </p:txBody>
        </p:sp>
        <p:sp>
          <p:nvSpPr>
            <p:cNvPr id="64" name="TextBox 73"/>
            <p:cNvSpPr txBox="1"/>
            <p:nvPr/>
          </p:nvSpPr>
          <p:spPr>
            <a:xfrm>
              <a:off x="190271" y="5192701"/>
              <a:ext cx="661910" cy="358421"/>
            </a:xfrm>
            <a:prstGeom prst="rect">
              <a:avLst/>
            </a:prstGeom>
            <a:noFill/>
          </p:spPr>
          <p:txBody>
            <a:bodyPr wrap="none" rtlCol="0">
              <a:spAutoFit/>
            </a:bodyPr>
            <a:lstStyle/>
            <a:p>
              <a:r>
                <a:rPr lang="en-US" altLang="zh-CN" dirty="0"/>
                <a:t>1000</a:t>
              </a:r>
            </a:p>
          </p:txBody>
        </p:sp>
        <p:sp>
          <p:nvSpPr>
            <p:cNvPr id="65" name="TextBox 73"/>
            <p:cNvSpPr txBox="1"/>
            <p:nvPr/>
          </p:nvSpPr>
          <p:spPr>
            <a:xfrm>
              <a:off x="186621" y="4320132"/>
              <a:ext cx="661910" cy="358421"/>
            </a:xfrm>
            <a:prstGeom prst="rect">
              <a:avLst/>
            </a:prstGeom>
            <a:noFill/>
          </p:spPr>
          <p:txBody>
            <a:bodyPr wrap="none" rtlCol="0">
              <a:spAutoFit/>
            </a:bodyPr>
            <a:lstStyle/>
            <a:p>
              <a:r>
                <a:rPr lang="en-US" altLang="zh-CN" dirty="0"/>
                <a:t>2000</a:t>
              </a:r>
            </a:p>
          </p:txBody>
        </p:sp>
        <p:sp>
          <p:nvSpPr>
            <p:cNvPr id="68" name="TextBox 73"/>
            <p:cNvSpPr txBox="1"/>
            <p:nvPr/>
          </p:nvSpPr>
          <p:spPr>
            <a:xfrm>
              <a:off x="127000" y="2527411"/>
              <a:ext cx="661910" cy="358421"/>
            </a:xfrm>
            <a:prstGeom prst="rect">
              <a:avLst/>
            </a:prstGeom>
            <a:noFill/>
          </p:spPr>
          <p:txBody>
            <a:bodyPr wrap="none" rtlCol="0">
              <a:spAutoFit/>
            </a:bodyPr>
            <a:lstStyle/>
            <a:p>
              <a:r>
                <a:rPr lang="en-US" altLang="zh-CN" dirty="0"/>
                <a:t>4000</a:t>
              </a:r>
            </a:p>
          </p:txBody>
        </p:sp>
        <p:sp>
          <p:nvSpPr>
            <p:cNvPr id="78" name="Freeform 77"/>
            <p:cNvSpPr/>
            <p:nvPr/>
          </p:nvSpPr>
          <p:spPr>
            <a:xfrm>
              <a:off x="1444127" y="1546698"/>
              <a:ext cx="5356723" cy="4124926"/>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3"/>
            <p:cNvSpPr txBox="1"/>
            <p:nvPr/>
          </p:nvSpPr>
          <p:spPr>
            <a:xfrm>
              <a:off x="1828619" y="2233877"/>
              <a:ext cx="1678501" cy="359657"/>
            </a:xfrm>
            <a:prstGeom prst="rect">
              <a:avLst/>
            </a:prstGeom>
            <a:noFill/>
          </p:spPr>
          <p:txBody>
            <a:bodyPr wrap="none" rtlCol="0">
              <a:spAutoFit/>
            </a:bodyPr>
            <a:lstStyle/>
            <a:p>
              <a:r>
                <a:rPr lang="en-US" altLang="zh-CN" dirty="0" smtClean="0"/>
                <a:t>A:</a:t>
              </a:r>
              <a:r>
                <a:rPr lang="zh-CN" altLang="en-US" dirty="0" smtClean="0"/>
                <a:t> </a:t>
              </a:r>
              <a:r>
                <a:rPr lang="en-US" altLang="zh-CN" dirty="0" err="1" smtClean="0"/>
                <a:t>okb</a:t>
              </a:r>
              <a:r>
                <a:rPr lang="en-US" altLang="zh-CN" dirty="0" smtClean="0"/>
                <a:t>/eth</a:t>
              </a:r>
              <a:r>
                <a:rPr lang="zh-CN" altLang="en-US" dirty="0" smtClean="0"/>
                <a:t> </a:t>
              </a:r>
              <a:r>
                <a:rPr lang="en-US" altLang="zh-CN" dirty="0" smtClean="0"/>
                <a:t>=</a:t>
              </a:r>
              <a:r>
                <a:rPr lang="zh-CN" altLang="en-US" dirty="0" smtClean="0"/>
                <a:t> </a:t>
              </a:r>
              <a:r>
                <a:rPr lang="en-US" altLang="zh-CN" dirty="0" smtClean="0"/>
                <a:t>200</a:t>
              </a:r>
              <a:endParaRPr lang="en-US" altLang="zh-CN" dirty="0"/>
            </a:p>
          </p:txBody>
        </p:sp>
        <p:sp>
          <p:nvSpPr>
            <p:cNvPr id="80" name="TextBox 73"/>
            <p:cNvSpPr txBox="1"/>
            <p:nvPr/>
          </p:nvSpPr>
          <p:spPr>
            <a:xfrm>
              <a:off x="2612811" y="4111877"/>
              <a:ext cx="2704074" cy="369332"/>
            </a:xfrm>
            <a:prstGeom prst="rect">
              <a:avLst/>
            </a:prstGeom>
            <a:noFill/>
          </p:spPr>
          <p:txBody>
            <a:bodyPr wrap="none" rtlCol="0">
              <a:spAutoFit/>
            </a:bodyPr>
            <a:lstStyle/>
            <a:p>
              <a:r>
                <a:rPr lang="en-US" altLang="zh-CN" dirty="0" smtClean="0"/>
                <a:t>B:</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50,</a:t>
              </a:r>
              <a:r>
                <a:rPr lang="zh-CN" altLang="en-US" dirty="0" smtClean="0"/>
                <a:t> </a:t>
              </a:r>
              <a:r>
                <a:rPr lang="en-US" altLang="zh-CN" dirty="0" smtClean="0"/>
                <a:t>OKEX</a:t>
              </a:r>
              <a:r>
                <a:rPr lang="zh-CN" altLang="en-US" dirty="0" smtClean="0"/>
                <a:t>市价</a:t>
              </a:r>
              <a:endParaRPr lang="en-US" altLang="zh-CN" dirty="0"/>
            </a:p>
          </p:txBody>
        </p:sp>
        <p:sp>
          <p:nvSpPr>
            <p:cNvPr id="81" name="TextBox 73"/>
            <p:cNvSpPr txBox="1"/>
            <p:nvPr/>
          </p:nvSpPr>
          <p:spPr>
            <a:xfrm>
              <a:off x="4352758" y="5028322"/>
              <a:ext cx="1724737" cy="359657"/>
            </a:xfrm>
            <a:prstGeom prst="rect">
              <a:avLst/>
            </a:prstGeom>
            <a:noFill/>
          </p:spPr>
          <p:txBody>
            <a:bodyPr wrap="none" rtlCol="0">
              <a:spAutoFit/>
            </a:bodyPr>
            <a:lstStyle/>
            <a:p>
              <a:r>
                <a:rPr lang="en-US" altLang="zh-CN" dirty="0" smtClean="0"/>
                <a:t>C:</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12.5</a:t>
              </a:r>
              <a:endParaRPr lang="en-US" altLang="zh-CN" dirty="0"/>
            </a:p>
          </p:txBody>
        </p:sp>
        <p:sp>
          <p:nvSpPr>
            <p:cNvPr id="82" name="Oval 81"/>
            <p:cNvSpPr/>
            <p:nvPr/>
          </p:nvSpPr>
          <p:spPr>
            <a:xfrm>
              <a:off x="1664358" y="2651005"/>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23381" y="4396760"/>
              <a:ext cx="164261" cy="18168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301654" y="5281070"/>
              <a:ext cx="164261" cy="1816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73"/>
            <p:cNvSpPr txBox="1"/>
            <p:nvPr/>
          </p:nvSpPr>
          <p:spPr>
            <a:xfrm>
              <a:off x="185404" y="3429642"/>
              <a:ext cx="661910" cy="358421"/>
            </a:xfrm>
            <a:prstGeom prst="rect">
              <a:avLst/>
            </a:prstGeom>
            <a:noFill/>
          </p:spPr>
          <p:txBody>
            <a:bodyPr wrap="none" rtlCol="0">
              <a:spAutoFit/>
            </a:bodyPr>
            <a:lstStyle/>
            <a:p>
              <a:r>
                <a:rPr lang="en-US" altLang="zh-CN" dirty="0"/>
                <a:t>3000</a:t>
              </a:r>
            </a:p>
          </p:txBody>
        </p:sp>
        <p:sp>
          <p:nvSpPr>
            <p:cNvPr id="86" name="TextBox 73"/>
            <p:cNvSpPr txBox="1"/>
            <p:nvPr/>
          </p:nvSpPr>
          <p:spPr>
            <a:xfrm>
              <a:off x="3264987" y="6361275"/>
              <a:ext cx="418561" cy="358421"/>
            </a:xfrm>
            <a:prstGeom prst="rect">
              <a:avLst/>
            </a:prstGeom>
            <a:noFill/>
          </p:spPr>
          <p:txBody>
            <a:bodyPr wrap="none" rtlCol="0">
              <a:spAutoFit/>
            </a:bodyPr>
            <a:lstStyle/>
            <a:p>
              <a:r>
                <a:rPr lang="en-US" altLang="zh-CN" dirty="0"/>
                <a:t>60</a:t>
              </a:r>
            </a:p>
          </p:txBody>
        </p:sp>
      </p:grpSp>
      <p:cxnSp>
        <p:nvCxnSpPr>
          <p:cNvPr id="10" name="Straight Connector 9"/>
          <p:cNvCxnSpPr/>
          <p:nvPr/>
        </p:nvCxnSpPr>
        <p:spPr>
          <a:xfrm flipV="1">
            <a:off x="847314" y="1548603"/>
            <a:ext cx="4715286" cy="47299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53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1600" i="1" dirty="0" smtClean="0"/>
              <a:t>较为</a:t>
            </a:r>
            <a:r>
              <a:rPr lang="zh-CN" altLang="en-US" sz="1600" i="1" dirty="0"/>
              <a:t>完全的去中心化</a:t>
            </a:r>
            <a:r>
              <a:rPr lang="zh-CN" altLang="en-US" sz="1600" i="1" dirty="0" smtClean="0"/>
              <a:t>模式</a:t>
            </a:r>
            <a:endParaRPr lang="en-US" altLang="zh-CN" sz="1600" i="1" dirty="0" smtClean="0"/>
          </a:p>
          <a:p>
            <a:pPr lvl="0" eaLnBrk="1" hangingPunct="1">
              <a:lnSpc>
                <a:spcPct val="200000"/>
              </a:lnSpc>
              <a:spcBef>
                <a:spcPct val="0"/>
              </a:spcBef>
            </a:pPr>
            <a:endParaRPr lang="en-US" altLang="zh-CN" sz="1600" i="1" dirty="0"/>
          </a:p>
          <a:p>
            <a:pPr lvl="0" eaLnBrk="1" hangingPunct="1">
              <a:lnSpc>
                <a:spcPct val="200000"/>
              </a:lnSpc>
              <a:spcBef>
                <a:spcPct val="0"/>
              </a:spcBef>
            </a:pPr>
            <a:r>
              <a:rPr lang="zh-CN" altLang="en-US" sz="1600" i="1" dirty="0" smtClean="0"/>
              <a:t>用户</a:t>
            </a:r>
            <a:r>
              <a:rPr lang="zh-CN" altLang="en-US" sz="1600" i="1" dirty="0"/>
              <a:t>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endParaRPr lang="en-US" altLang="zh-CN" sz="1600" i="1" dirty="0" smtClean="0"/>
          </a:p>
          <a:p>
            <a:pPr lvl="0" eaLnBrk="1" hangingPunct="1">
              <a:lnSpc>
                <a:spcPct val="200000"/>
              </a:lnSpc>
              <a:spcBef>
                <a:spcPct val="0"/>
              </a:spcBef>
            </a:pPr>
            <a:r>
              <a:rPr lang="zh-CN" altLang="en-US" sz="1600" i="1" dirty="0" smtClean="0"/>
              <a:t>挂单</a:t>
            </a:r>
            <a:r>
              <a:rPr lang="zh-CN" altLang="en-US" sz="1600" i="1" dirty="0"/>
              <a:t>、撤单、吃单等操作都会消耗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
        <p:nvSpPr>
          <p:cNvPr id="2" name="圆角矩形 10"/>
          <p:cNvSpPr/>
          <p:nvPr/>
        </p:nvSpPr>
        <p:spPr>
          <a:xfrm>
            <a:off x="6649085" y="2114550"/>
            <a:ext cx="1006475" cy="68770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bg1"/>
                </a:solidFill>
                <a:latin typeface="Microsoft YaHei" charset="-122"/>
                <a:ea typeface="Microsoft YaHei" charset="-122"/>
                <a:cs typeface="Microsoft YaHei" charset="-122"/>
              </a:rPr>
              <a:t>订单服务</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宇宙</a:t>
            </a:r>
            <a:endParaRPr lang="en-US" altLang="zh-CN" sz="4000" dirty="0">
              <a:solidFill>
                <a:schemeClr val="bg1"/>
              </a:solidFill>
            </a:endParaRPr>
          </a:p>
        </p:txBody>
      </p:sp>
      <p:sp>
        <p:nvSpPr>
          <p:cNvPr id="68" name="TextBox 3"/>
          <p:cNvSpPr txBox="1"/>
          <p:nvPr/>
        </p:nvSpPr>
        <p:spPr>
          <a:xfrm>
            <a:off x="614045" y="990600"/>
            <a:ext cx="4226926"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合久必分，分久必合</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2800" i="1" u="sng" dirty="0" smtClean="0">
                <a:latin typeface="Arial" panose="020B0604020202090204" pitchFamily="34" charset="0"/>
                <a:ea typeface="SimSun" pitchFamily="2" charset="-122"/>
                <a:sym typeface="+mn-ea"/>
              </a:rPr>
              <a:t>大一统</a:t>
            </a:r>
            <a:r>
              <a:rPr lang="zh-CN" altLang="en-US" sz="2800" i="1" dirty="0" smtClean="0">
                <a:latin typeface="Arial" panose="020B0604020202090204" pitchFamily="34" charset="0"/>
                <a:ea typeface="SimSun" pitchFamily="2" charset="-122"/>
                <a:sym typeface="+mn-ea"/>
              </a:rPr>
              <a:t> 向</a:t>
            </a:r>
            <a:r>
              <a:rPr lang="zh-CN" altLang="en-US" sz="2800" i="1" u="sng" dirty="0" smtClean="0">
                <a:latin typeface="Arial" panose="020B0604020202090204" pitchFamily="34" charset="0"/>
                <a:ea typeface="SimSun" pitchFamily="2" charset="-122"/>
                <a:sym typeface="+mn-ea"/>
              </a:rPr>
              <a:t>小而专</a:t>
            </a:r>
            <a:r>
              <a:rPr lang="zh-CN" altLang="en-US" sz="2800" i="1" dirty="0" smtClean="0">
                <a:latin typeface="Arial" panose="020B0604020202090204" pitchFamily="34" charset="0"/>
                <a:ea typeface="SimSun" pitchFamily="2" charset="-122"/>
                <a:sym typeface="+mn-ea"/>
              </a:rPr>
              <a:t>过渡</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互联互通， 通兑</a:t>
            </a:r>
            <a:r>
              <a:rPr lang="zh-CN" altLang="en-US" sz="2800" i="1" dirty="0" smtClean="0">
                <a:latin typeface="Arial" panose="020B0604020202090204" pitchFamily="34" charset="0"/>
                <a:ea typeface="SimSun" pitchFamily="2" charset="-122"/>
                <a:sym typeface="+mn-ea"/>
              </a:rPr>
              <a:t>天下</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smtClean="0">
                <a:latin typeface="Arial" panose="020B0604020202090204" pitchFamily="34" charset="0"/>
                <a:ea typeface="SimSun" pitchFamily="2" charset="-122"/>
                <a:sym typeface="+mn-ea"/>
              </a:rPr>
              <a:t>即将实现互通的项目</a:t>
            </a:r>
            <a:endParaRPr lang="en-US" altLang="zh-CN" sz="28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ATOM</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BNB</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IRIS</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KAVA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871" y="1116300"/>
            <a:ext cx="6979381" cy="5257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a:t>
            </a:r>
            <a:r>
              <a:rPr lang="en-US" altLang="zh-CN" sz="4000" dirty="0" err="1" smtClean="0">
                <a:solidFill>
                  <a:schemeClr val="bg1"/>
                </a:solidFill>
              </a:rPr>
              <a:t>Tendermint</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467154" y="1570736"/>
            <a:ext cx="5741621" cy="39087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2000" i="1" dirty="0"/>
              <a:t>网络层（</a:t>
            </a:r>
            <a:r>
              <a:rPr lang="en-US" altLang="zh-CN" sz="2000" i="1" dirty="0"/>
              <a:t>Networking</a:t>
            </a:r>
            <a:r>
              <a:rPr lang="zh-CN" altLang="en-US" sz="2000" i="1" dirty="0" smtClean="0"/>
              <a:t>）</a:t>
            </a:r>
            <a:r>
              <a:rPr lang="en-US" altLang="zh-CN" sz="2000" i="1" dirty="0" smtClean="0"/>
              <a:t>:</a:t>
            </a:r>
          </a:p>
          <a:p>
            <a:pPr lvl="1"/>
            <a:r>
              <a:rPr lang="zh-CN" altLang="en-US" sz="2000" i="1" dirty="0" smtClean="0"/>
              <a:t>负责</a:t>
            </a:r>
            <a:r>
              <a:rPr lang="zh-CN" altLang="en-US" sz="2000" i="1" dirty="0"/>
              <a:t>交易和数据传输和同步</a:t>
            </a:r>
            <a:r>
              <a:rPr lang="zh-CN" altLang="en-US" sz="2000" i="1" dirty="0" smtClean="0"/>
              <a:t>。</a:t>
            </a:r>
            <a:endParaRPr lang="en-US" altLang="zh-CN" sz="2000" i="1" dirty="0"/>
          </a:p>
          <a:p>
            <a:pPr lvl="1"/>
            <a:endParaRPr lang="zh-CN" altLang="en-US" sz="2000" i="1" dirty="0"/>
          </a:p>
          <a:p>
            <a:r>
              <a:rPr lang="zh-CN" altLang="en-US" sz="2000" i="1" dirty="0" smtClean="0"/>
              <a:t>共识层（</a:t>
            </a:r>
            <a:r>
              <a:rPr lang="en-US" altLang="zh-CN" sz="2000" i="1" dirty="0"/>
              <a:t>Consensus</a:t>
            </a:r>
            <a:r>
              <a:rPr lang="zh-CN" altLang="en-US" sz="2000" i="1" dirty="0" smtClean="0"/>
              <a:t>）</a:t>
            </a:r>
            <a:r>
              <a:rPr lang="en-US" altLang="zh-CN" sz="2000" i="1" dirty="0" smtClean="0"/>
              <a:t>:</a:t>
            </a:r>
          </a:p>
          <a:p>
            <a:pPr lvl="1"/>
            <a:r>
              <a:rPr lang="zh-CN" altLang="en-US" sz="2000" i="1" dirty="0" smtClean="0"/>
              <a:t>负责</a:t>
            </a:r>
            <a:r>
              <a:rPr lang="zh-CN" altLang="en-US" sz="2000" i="1" dirty="0"/>
              <a:t>不同的验证节点处理完交易后，保证状态的一致，也就是将交易打包到区块</a:t>
            </a:r>
            <a:r>
              <a:rPr lang="zh-CN" altLang="en-US" sz="2000" i="1" dirty="0" smtClean="0"/>
              <a:t>中</a:t>
            </a:r>
            <a:endParaRPr lang="en-US" altLang="zh-CN" sz="2000" i="1" dirty="0" smtClean="0"/>
          </a:p>
          <a:p>
            <a:pPr lvl="1"/>
            <a:endParaRPr lang="zh-CN" altLang="en-US" sz="2000" i="1" dirty="0"/>
          </a:p>
          <a:p>
            <a:r>
              <a:rPr lang="zh-CN" altLang="en-US" sz="2000" i="1" dirty="0" smtClean="0"/>
              <a:t>应用层（</a:t>
            </a:r>
            <a:r>
              <a:rPr lang="en-US" altLang="zh-CN" sz="2000" i="1" dirty="0" smtClean="0"/>
              <a:t>Application</a:t>
            </a:r>
            <a:r>
              <a:rPr lang="zh-CN" altLang="en-US" sz="2000" i="1" dirty="0" smtClean="0"/>
              <a:t>）</a:t>
            </a:r>
            <a:r>
              <a:rPr lang="en-US" altLang="zh-CN" sz="2000" i="1" dirty="0" smtClean="0"/>
              <a:t>:</a:t>
            </a:r>
          </a:p>
          <a:p>
            <a:pPr lvl="1"/>
            <a:r>
              <a:rPr lang="zh-CN" altLang="en-US" sz="2000" i="1" dirty="0" smtClean="0"/>
              <a:t>交易</a:t>
            </a:r>
            <a:r>
              <a:rPr lang="zh-CN" altLang="en-US" sz="2000" i="1" dirty="0"/>
              <a:t>的真正</a:t>
            </a:r>
            <a:r>
              <a:rPr lang="zh-CN" altLang="en-US" sz="2000" i="1" dirty="0" smtClean="0"/>
              <a:t>执行者</a:t>
            </a:r>
            <a:endParaRPr lang="en-US" altLang="zh-CN" sz="20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2000" i="1" dirty="0">
              <a:latin typeface="Arial" panose="020B0604020202090204" pitchFamily="34" charset="0"/>
              <a:ea typeface="SimSun" pitchFamily="2" charset="-122"/>
              <a:sym typeface="+mn-ea"/>
            </a:endParaRPr>
          </a:p>
        </p:txBody>
      </p:sp>
      <p:pic>
        <p:nvPicPr>
          <p:cNvPr id="6146" name="Picture 2" descr="https://img.chainnews.com/material/images/d83e0d83311b544c5dbf16aba49c0e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028" y="869441"/>
            <a:ext cx="5419725" cy="581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生态</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7" name="Picture 66"/>
          <p:cNvPicPr/>
          <p:nvPr/>
        </p:nvPicPr>
        <p:blipFill>
          <a:blip r:embed="rId3"/>
          <a:stretch>
            <a:fillRect/>
          </a:stretch>
        </p:blipFill>
        <p:spPr>
          <a:xfrm>
            <a:off x="1441004" y="889000"/>
            <a:ext cx="9092883" cy="5706746"/>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zh-CN" altLang="en-US" sz="4000" dirty="0" smtClean="0">
                <a:solidFill>
                  <a:schemeClr val="bg1"/>
                </a:solidFill>
              </a:rPr>
              <a:t>矿工网络</a:t>
            </a:r>
            <a:endParaRPr lang="en-US" altLang="zh-CN" sz="4000" dirty="0">
              <a:solidFill>
                <a:schemeClr val="bg1"/>
              </a:solidFill>
            </a:endParaRPr>
          </a:p>
        </p:txBody>
      </p:sp>
      <p:grpSp>
        <p:nvGrpSpPr>
          <p:cNvPr id="5" name="Group 4"/>
          <p:cNvGrpSpPr/>
          <p:nvPr/>
        </p:nvGrpSpPr>
        <p:grpSpPr>
          <a:xfrm>
            <a:off x="3630168" y="1417320"/>
            <a:ext cx="8449056" cy="5049766"/>
            <a:chOff x="1713731" y="1081986"/>
            <a:chExt cx="9451755" cy="5467396"/>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a:solidFill>
              <a:schemeClr val="accent5">
                <a:lumMod val="75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endParaRPr kumimoji="1" lang="en-US" altLang="zh-CN" sz="900" dirty="0">
                <a:latin typeface="Microsoft YaHei" charset="-122"/>
                <a:ea typeface="Microsoft YaHei" charset="-122"/>
                <a:cs typeface="Microsoft YaHei" charset="-122"/>
              </a:endParaRPr>
            </a:p>
          </p:txBody>
        </p:sp>
        <p:sp>
          <p:nvSpPr>
            <p:cNvPr id="28" name="圆角矩形 10"/>
            <p:cNvSpPr/>
            <p:nvPr/>
          </p:nvSpPr>
          <p:spPr>
            <a:xfrm>
              <a:off x="3282893" y="1822069"/>
              <a:ext cx="812855" cy="551561"/>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p>
          </p:txBody>
        </p:sp>
        <p:cxnSp>
          <p:nvCxnSpPr>
            <p:cNvPr id="33" name="Straight Arrow Connector 32"/>
            <p:cNvCxnSpPr>
              <a:stCxn id="2" idx="1"/>
              <a:endCxn id="70" idx="7"/>
            </p:cNvCxnSpPr>
            <p:nvPr/>
          </p:nvCxnSpPr>
          <p:spPr>
            <a:xfrm flipH="1">
              <a:off x="2515446" y="3898498"/>
              <a:ext cx="699631" cy="6053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75" idx="7"/>
            </p:cNvCxnSpPr>
            <p:nvPr/>
          </p:nvCxnSpPr>
          <p:spPr>
            <a:xfrm flipH="1">
              <a:off x="2871694" y="5720313"/>
              <a:ext cx="1598778" cy="3933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3"/>
              <a:endCxn id="80" idx="2"/>
            </p:cNvCxnSpPr>
            <p:nvPr/>
          </p:nvCxnSpPr>
          <p:spPr>
            <a:xfrm>
              <a:off x="7569834" y="5720313"/>
              <a:ext cx="1192914" cy="5337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4" idx="3"/>
              <a:endCxn id="16" idx="3"/>
            </p:cNvCxnSpPr>
            <p:nvPr/>
          </p:nvCxnSpPr>
          <p:spPr>
            <a:xfrm flipH="1">
              <a:off x="8743314" y="3349429"/>
              <a:ext cx="970182" cy="5490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8" idx="4"/>
              <a:endCxn id="15" idx="0"/>
            </p:cNvCxnSpPr>
            <p:nvPr/>
          </p:nvCxnSpPr>
          <p:spPr>
            <a:xfrm>
              <a:off x="5758569" y="1777945"/>
              <a:ext cx="289207" cy="465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8" idx="1"/>
              <a:endCxn id="91" idx="6"/>
            </p:cNvCxnSpPr>
            <p:nvPr/>
          </p:nvCxnSpPr>
          <p:spPr>
            <a:xfrm flipH="1">
              <a:off x="2541118" y="2097850"/>
              <a:ext cx="741775" cy="751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6" idx="2"/>
              <a:endCxn id="25" idx="3"/>
            </p:cNvCxnSpPr>
            <p:nvPr/>
          </p:nvCxnSpPr>
          <p:spPr>
            <a:xfrm flipH="1" flipV="1">
              <a:off x="9595814" y="4818710"/>
              <a:ext cx="1112472" cy="2654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1755014" y="4243576"/>
              <a:ext cx="827387" cy="695959"/>
              <a:chOff x="4824182" y="4730998"/>
              <a:chExt cx="827387" cy="695959"/>
            </a:xfrm>
          </p:grpSpPr>
          <p:sp>
            <p:nvSpPr>
              <p:cNvPr id="68" name="Smiley Face 6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miley Face 69"/>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miley Face 70"/>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111262" y="5853423"/>
              <a:ext cx="827387" cy="695959"/>
              <a:chOff x="4824182" y="4730998"/>
              <a:chExt cx="827387" cy="695959"/>
            </a:xfrm>
          </p:grpSpPr>
          <p:sp>
            <p:nvSpPr>
              <p:cNvPr id="74" name="Smiley Face 7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762748" y="5796304"/>
              <a:ext cx="827387" cy="695959"/>
              <a:chOff x="4824182" y="4730998"/>
              <a:chExt cx="827387" cy="695959"/>
            </a:xfrm>
          </p:grpSpPr>
          <p:sp>
            <p:nvSpPr>
              <p:cNvPr id="78" name="Smiley Face 7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miley Face 7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miley Face 7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646541" y="2723229"/>
              <a:ext cx="827387" cy="695959"/>
              <a:chOff x="4824182" y="4730998"/>
              <a:chExt cx="827387" cy="695959"/>
            </a:xfrm>
          </p:grpSpPr>
          <p:sp>
            <p:nvSpPr>
              <p:cNvPr id="82" name="Smiley Face 81"/>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miley Face 82"/>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miley Face 83"/>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529969" y="1081986"/>
              <a:ext cx="827387" cy="695959"/>
              <a:chOff x="4824182" y="4730998"/>
              <a:chExt cx="827387" cy="695959"/>
            </a:xfrm>
          </p:grpSpPr>
          <p:sp>
            <p:nvSpPr>
              <p:cNvPr id="86" name="Smiley Face 8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miley Face 8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miley Face 8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713731" y="1744280"/>
              <a:ext cx="827387" cy="695959"/>
              <a:chOff x="4824182" y="4730998"/>
              <a:chExt cx="827387" cy="695959"/>
            </a:xfrm>
          </p:grpSpPr>
          <p:sp>
            <p:nvSpPr>
              <p:cNvPr id="90" name="Smiley Face 8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miley Face 90"/>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miley Face 91"/>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Smiley Face 95"/>
            <p:cNvSpPr/>
            <p:nvPr/>
          </p:nvSpPr>
          <p:spPr>
            <a:xfrm>
              <a:off x="10708286" y="4846035"/>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3"/>
          <p:cNvSpPr txBox="1"/>
          <p:nvPr/>
        </p:nvSpPr>
        <p:spPr>
          <a:xfrm>
            <a:off x="338331" y="2355586"/>
            <a:ext cx="3536764" cy="20744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indent="-514350">
              <a:buFont typeface="+mj-lt"/>
              <a:buAutoNum type="arabicPeriod"/>
            </a:pPr>
            <a:r>
              <a:rPr lang="en-US" altLang="zh-CN" sz="2800" i="1" dirty="0" smtClean="0"/>
              <a:t>Validator</a:t>
            </a:r>
          </a:p>
          <a:p>
            <a:pPr marL="514350" indent="-514350">
              <a:buFont typeface="+mj-lt"/>
              <a:buAutoNum type="arabicPeriod"/>
            </a:pPr>
            <a:r>
              <a:rPr lang="en-US" altLang="zh-CN" sz="2800" i="1" dirty="0" smtClean="0"/>
              <a:t>Validator</a:t>
            </a:r>
            <a:r>
              <a:rPr lang="zh-CN" altLang="en-US" sz="2800" i="1" dirty="0" smtClean="0"/>
              <a:t> </a:t>
            </a:r>
            <a:r>
              <a:rPr lang="en-US" altLang="zh-CN" sz="2800" i="1" dirty="0" smtClean="0"/>
              <a:t>candidate</a:t>
            </a:r>
          </a:p>
          <a:p>
            <a:pPr marL="514350" indent="-514350">
              <a:buFont typeface="+mj-lt"/>
              <a:buAutoNum type="arabicPeriod"/>
            </a:pPr>
            <a:r>
              <a:rPr lang="en-US" altLang="zh-CN" sz="2800" i="1" dirty="0" smtClean="0"/>
              <a:t>Delegator</a:t>
            </a:r>
          </a:p>
          <a:p>
            <a:pPr marL="514350" indent="-514350">
              <a:buFont typeface="+mj-lt"/>
              <a:buAutoNum type="arabicPeriod"/>
            </a:pPr>
            <a:r>
              <a:rPr lang="en-US" altLang="zh-CN" sz="2800" i="1" dirty="0" smtClean="0"/>
              <a:t>Full</a:t>
            </a:r>
            <a:r>
              <a:rPr lang="zh-CN" altLang="en-US" sz="2800" i="1" dirty="0" smtClean="0"/>
              <a:t> </a:t>
            </a:r>
            <a:r>
              <a:rPr lang="en-US" altLang="zh-CN" sz="2800" i="1" dirty="0" smtClean="0"/>
              <a:t>node</a:t>
            </a:r>
            <a:endParaRPr lang="en-US" altLang="zh-CN" sz="2800" i="1" dirty="0" smtClean="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a:t>
            </a:r>
            <a:r>
              <a:rPr lang="en-US" altLang="zh-CN" sz="4000" dirty="0" smtClean="0">
                <a:solidFill>
                  <a:schemeClr val="bg1"/>
                </a:solidFill>
              </a:rPr>
              <a:t>&amp;</a:t>
            </a:r>
            <a:r>
              <a:rPr lang="zh-CN" altLang="en-US" sz="4000" dirty="0" smtClean="0">
                <a:solidFill>
                  <a:schemeClr val="bg1"/>
                </a:solidFill>
              </a:rPr>
              <a:t> </a:t>
            </a:r>
            <a:r>
              <a:rPr lang="en-US" altLang="zh-CN" sz="4000" dirty="0" err="1" smtClean="0">
                <a:solidFill>
                  <a:schemeClr val="bg1"/>
                </a:solidFill>
              </a:rPr>
              <a:t>OKDex</a:t>
            </a:r>
            <a:endParaRPr lang="en-US" altLang="zh-CN" sz="4000" dirty="0">
              <a:solidFill>
                <a:schemeClr val="bg1"/>
              </a:solidFill>
            </a:endParaRPr>
          </a:p>
        </p:txBody>
      </p:sp>
      <p:grpSp>
        <p:nvGrpSpPr>
          <p:cNvPr id="165" name="Group 164"/>
          <p:cNvGrpSpPr/>
          <p:nvPr/>
        </p:nvGrpSpPr>
        <p:grpSpPr>
          <a:xfrm>
            <a:off x="1134761" y="980336"/>
            <a:ext cx="9922477" cy="5383888"/>
            <a:chOff x="2218863" y="998624"/>
            <a:chExt cx="9922477" cy="5383888"/>
          </a:xfrm>
        </p:grpSpPr>
        <p:sp>
          <p:nvSpPr>
            <p:cNvPr id="191" name="圆角矩形 10"/>
            <p:cNvSpPr/>
            <p:nvPr/>
          </p:nvSpPr>
          <p:spPr>
            <a:xfrm>
              <a:off x="7968487" y="3276838"/>
              <a:ext cx="4172853" cy="3105674"/>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189" name="圆角矩形 10"/>
            <p:cNvSpPr/>
            <p:nvPr/>
          </p:nvSpPr>
          <p:spPr>
            <a:xfrm>
              <a:off x="2679192" y="3276838"/>
              <a:ext cx="5125349" cy="3105674"/>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2" name="圆角矩形 10"/>
            <p:cNvSpPr/>
            <p:nvPr/>
          </p:nvSpPr>
          <p:spPr>
            <a:xfrm>
              <a:off x="3162499" y="5046402"/>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3861274" y="59882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4789538" y="4359299"/>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6523595" y="50920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5624080" y="59882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5581943" y="4500445"/>
              <a:ext cx="1337855" cy="59165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558702" y="5328693"/>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558702" y="4500445"/>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6020283" y="5374387"/>
              <a:ext cx="899515" cy="61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4653679" y="6129433"/>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3954904" y="5187548"/>
              <a:ext cx="2568691" cy="45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257477" y="5233242"/>
              <a:ext cx="2266118" cy="755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257477" y="4641590"/>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5185741" y="4641590"/>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3954904" y="5187548"/>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2860429" y="3495923"/>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endParaRPr kumimoji="1" lang="en-US" altLang="zh-CN" sz="700" dirty="0">
                <a:latin typeface="Microsoft YaHei" charset="-122"/>
                <a:ea typeface="Microsoft YaHei" charset="-122"/>
                <a:cs typeface="Microsoft YaHei" charset="-122"/>
              </a:endParaRPr>
            </a:p>
          </p:txBody>
        </p:sp>
        <p:cxnSp>
          <p:nvCxnSpPr>
            <p:cNvPr id="38" name="Straight Arrow Connector 37"/>
            <p:cNvCxnSpPr>
              <a:stCxn id="28" idx="2"/>
              <a:endCxn id="2" idx="0"/>
            </p:cNvCxnSpPr>
            <p:nvPr/>
          </p:nvCxnSpPr>
          <p:spPr>
            <a:xfrm>
              <a:off x="3150768" y="3839763"/>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3558702" y="3839763"/>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3441106" y="3667843"/>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圆角矩形 10"/>
            <p:cNvSpPr/>
            <p:nvPr/>
          </p:nvSpPr>
          <p:spPr>
            <a:xfrm>
              <a:off x="9508673" y="2380845"/>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000" dirty="0" smtClean="0">
                  <a:latin typeface="Microsoft YaHei" charset="-122"/>
                  <a:ea typeface="Microsoft YaHei" charset="-122"/>
                  <a:cs typeface="Microsoft YaHei" charset="-122"/>
                </a:rPr>
                <a:t>网关</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178" idx="3"/>
              <a:endCxn id="28" idx="0"/>
            </p:cNvCxnSpPr>
            <p:nvPr/>
          </p:nvCxnSpPr>
          <p:spPr>
            <a:xfrm flipH="1">
              <a:off x="3150768" y="1851935"/>
              <a:ext cx="1915412" cy="164398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4856518" y="3839763"/>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3672951" y="3495923"/>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4564830" y="3495923"/>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5412742" y="3499077"/>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6237379" y="3499079"/>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7083744" y="3499463"/>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6530492" y="3842919"/>
              <a:ext cx="389306" cy="12491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6919798" y="3843303"/>
              <a:ext cx="428482" cy="12487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5185741" y="3842917"/>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5993025" y="3670997"/>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5148206" y="3667843"/>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4267536" y="3667843"/>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6823605" y="3670999"/>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3558702" y="3839763"/>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5702884" y="3842917"/>
              <a:ext cx="1216914" cy="124917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78" idx="3"/>
              <a:endCxn id="92" idx="0"/>
            </p:cNvCxnSpPr>
            <p:nvPr/>
          </p:nvCxnSpPr>
          <p:spPr>
            <a:xfrm flipH="1">
              <a:off x="3970244" y="1851935"/>
              <a:ext cx="1095936" cy="164398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78" idx="4"/>
              <a:endCxn id="93" idx="0"/>
            </p:cNvCxnSpPr>
            <p:nvPr/>
          </p:nvCxnSpPr>
          <p:spPr>
            <a:xfrm flipH="1">
              <a:off x="4856518" y="1902938"/>
              <a:ext cx="327474" cy="159298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77" idx="4"/>
              <a:endCxn id="94" idx="0"/>
            </p:cNvCxnSpPr>
            <p:nvPr/>
          </p:nvCxnSpPr>
          <p:spPr>
            <a:xfrm>
              <a:off x="5453797" y="1881653"/>
              <a:ext cx="249087" cy="1617424"/>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77" idx="5"/>
              <a:endCxn id="95" idx="0"/>
            </p:cNvCxnSpPr>
            <p:nvPr/>
          </p:nvCxnSpPr>
          <p:spPr>
            <a:xfrm>
              <a:off x="5571609" y="1830650"/>
              <a:ext cx="958883" cy="1668429"/>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77" idx="5"/>
              <a:endCxn id="96" idx="0"/>
            </p:cNvCxnSpPr>
            <p:nvPr/>
          </p:nvCxnSpPr>
          <p:spPr>
            <a:xfrm>
              <a:off x="5571609" y="1830650"/>
              <a:ext cx="1776671" cy="166881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6020283" y="3842919"/>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3970244" y="3839763"/>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260" idx="3"/>
            </p:cNvCxnSpPr>
            <p:nvPr/>
          </p:nvCxnSpPr>
          <p:spPr>
            <a:xfrm flipH="1" flipV="1">
              <a:off x="9038899" y="1569755"/>
              <a:ext cx="890462" cy="81109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p:cNvCxnSpPr>
            <p:nvPr/>
          </p:nvCxnSpPr>
          <p:spPr>
            <a:xfrm flipH="1" flipV="1">
              <a:off x="9821457" y="1681393"/>
              <a:ext cx="107904" cy="69945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50" idx="1"/>
            </p:cNvCxnSpPr>
            <p:nvPr/>
          </p:nvCxnSpPr>
          <p:spPr>
            <a:xfrm flipV="1">
              <a:off x="9929361" y="1551568"/>
              <a:ext cx="997296" cy="82927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圆角矩形 10"/>
            <p:cNvSpPr/>
            <p:nvPr/>
          </p:nvSpPr>
          <p:spPr>
            <a:xfrm>
              <a:off x="10926657" y="592751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9030265" y="6068899"/>
              <a:ext cx="1896392"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9503301" y="3521620"/>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9929361" y="2763750"/>
              <a:ext cx="77253" cy="7578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9666991" y="4576217"/>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cxnSp>
          <p:nvCxnSpPr>
            <p:cNvPr id="156" name="Straight Arrow Connector 155"/>
            <p:cNvCxnSpPr>
              <a:stCxn id="85" idx="2"/>
              <a:endCxn id="153" idx="0"/>
            </p:cNvCxnSpPr>
            <p:nvPr/>
          </p:nvCxnSpPr>
          <p:spPr>
            <a:xfrm flipH="1">
              <a:off x="8689339" y="4407766"/>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8187647" y="3512424"/>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flipH="1">
              <a:off x="8690960" y="2763750"/>
              <a:ext cx="1238401" cy="748674"/>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a:off x="7316000" y="5229189"/>
              <a:ext cx="1072020" cy="4053"/>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52" idx="2"/>
              <a:endCxn id="89" idx="0"/>
            </p:cNvCxnSpPr>
            <p:nvPr/>
          </p:nvCxnSpPr>
          <p:spPr>
            <a:xfrm>
              <a:off x="9929361" y="2763750"/>
              <a:ext cx="1420661" cy="7578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H="1" flipV="1">
              <a:off x="8689339" y="5445498"/>
              <a:ext cx="1303" cy="534246"/>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8990657" y="4754528"/>
              <a:ext cx="1015958" cy="474661"/>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11010398" y="5149293"/>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8351018" y="597974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8351337" y="4229455"/>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sp>
          <p:nvSpPr>
            <p:cNvPr id="89" name="圆角矩形 10"/>
            <p:cNvSpPr/>
            <p:nvPr/>
          </p:nvSpPr>
          <p:spPr>
            <a:xfrm>
              <a:off x="10846709" y="3521620"/>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8990657" y="5229189"/>
              <a:ext cx="2019741"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10926657" y="1419954"/>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9929361" y="1683182"/>
              <a:ext cx="1310081" cy="69766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9929361" y="1690653"/>
              <a:ext cx="71166" cy="69019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9687742" y="1427425"/>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8413330" y="1438141"/>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PC</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8726115" y="1701369"/>
              <a:ext cx="1203246" cy="679476"/>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218863" y="998624"/>
              <a:ext cx="1855776" cy="1270417"/>
              <a:chOff x="1303168" y="1077994"/>
              <a:chExt cx="1855776" cy="1270417"/>
            </a:xfrm>
          </p:grpSpPr>
          <p:cxnSp>
            <p:nvCxnSpPr>
              <p:cNvPr id="240" name="Straight Connector 239"/>
              <p:cNvCxnSpPr/>
              <p:nvPr/>
            </p:nvCxnSpPr>
            <p:spPr>
              <a:xfrm flipV="1">
                <a:off x="2254631" y="1636327"/>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85007" y="1928242"/>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325223" y="1492439"/>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323046" y="1789742"/>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cxnSp>
            <p:nvCxnSpPr>
              <p:cNvPr id="86" name="Straight Connector 85"/>
              <p:cNvCxnSpPr/>
              <p:nvPr/>
            </p:nvCxnSpPr>
            <p:spPr>
              <a:xfrm flipV="1">
                <a:off x="2285007" y="1349844"/>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23046" y="1077994"/>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cxnSp>
            <p:nvCxnSpPr>
              <p:cNvPr id="266" name="Straight Connector 265"/>
              <p:cNvCxnSpPr/>
              <p:nvPr/>
            </p:nvCxnSpPr>
            <p:spPr>
              <a:xfrm flipV="1">
                <a:off x="2285007" y="2209912"/>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303168" y="2071412"/>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grpSp>
        <p:cxnSp>
          <p:nvCxnSpPr>
            <p:cNvPr id="268" name="Straight Arrow Connector 267"/>
            <p:cNvCxnSpPr>
              <a:stCxn id="59" idx="0"/>
              <a:endCxn id="330" idx="2"/>
            </p:cNvCxnSpPr>
            <p:nvPr/>
          </p:nvCxnSpPr>
          <p:spPr>
            <a:xfrm flipV="1">
              <a:off x="11350021" y="5327604"/>
              <a:ext cx="1" cy="599913"/>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11350022" y="3836344"/>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10006614" y="3836344"/>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10006614" y="3836344"/>
              <a:ext cx="1" cy="739873"/>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8690960" y="3827148"/>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p:cNvCxnSpPr>
            <p:nvPr/>
          </p:nvCxnSpPr>
          <p:spPr>
            <a:xfrm flipH="1">
              <a:off x="9588207" y="2763750"/>
              <a:ext cx="341154" cy="7578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74704" y="2383133"/>
              <a:ext cx="1614353" cy="369332"/>
            </a:xfrm>
            <a:prstGeom prst="rect">
              <a:avLst/>
            </a:prstGeom>
            <a:noFill/>
          </p:spPr>
          <p:txBody>
            <a:bodyPr wrap="none" rtlCol="0">
              <a:spAutoFit/>
            </a:bodyPr>
            <a:lstStyle/>
            <a:p>
              <a:r>
                <a:rPr lang="en-US" altLang="zh-CN" smtClean="0"/>
                <a:t>www.okex.com</a:t>
              </a:r>
              <a:endParaRPr lang="en-US" dirty="0"/>
            </a:p>
          </p:txBody>
        </p:sp>
        <p:cxnSp>
          <p:nvCxnSpPr>
            <p:cNvPr id="102" name="Straight Arrow Connector 101"/>
            <p:cNvCxnSpPr>
              <a:stCxn id="83" idx="3"/>
              <a:endCxn id="89" idx="1"/>
            </p:cNvCxnSpPr>
            <p:nvPr/>
          </p:nvCxnSpPr>
          <p:spPr>
            <a:xfrm>
              <a:off x="10509927" y="3678982"/>
              <a:ext cx="336782" cy="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3" idx="2"/>
              <a:endCxn id="153" idx="0"/>
            </p:cNvCxnSpPr>
            <p:nvPr/>
          </p:nvCxnSpPr>
          <p:spPr>
            <a:xfrm flipH="1">
              <a:off x="8689339" y="3836344"/>
              <a:ext cx="1317275" cy="117653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5017381" y="1394099"/>
              <a:ext cx="603027" cy="508839"/>
              <a:chOff x="4824182" y="4730998"/>
              <a:chExt cx="827387" cy="695959"/>
            </a:xfrm>
          </p:grpSpPr>
          <p:sp>
            <p:nvSpPr>
              <p:cNvPr id="176" name="Smiley Face 17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Smiley Face 17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Smiley Face 17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2" name="圆角矩形 10"/>
            <p:cNvSpPr/>
            <p:nvPr/>
          </p:nvSpPr>
          <p:spPr>
            <a:xfrm>
              <a:off x="8476412" y="5082984"/>
              <a:ext cx="602637" cy="432618"/>
            </a:xfrm>
            <a:prstGeom prst="roundRect">
              <a:avLst/>
            </a:prstGeom>
            <a:solidFill>
              <a:schemeClr val="accent1"/>
            </a:solidFill>
            <a:ln>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dirty="0" smtClean="0">
                <a:latin typeface="Microsoft YaHei" charset="-122"/>
                <a:ea typeface="Microsoft YaHei" charset="-122"/>
                <a:cs typeface="Microsoft YaHei" charset="-122"/>
              </a:endParaRPr>
            </a:p>
          </p:txBody>
        </p:sp>
        <p:sp>
          <p:nvSpPr>
            <p:cNvPr id="153" name="圆角矩形 10"/>
            <p:cNvSpPr/>
            <p:nvPr/>
          </p:nvSpPr>
          <p:spPr>
            <a:xfrm>
              <a:off x="8388020" y="5012880"/>
              <a:ext cx="602637" cy="432618"/>
            </a:xfrm>
            <a:prstGeom prst="roundRect">
              <a:avLst/>
            </a:prstGeom>
            <a:solidFill>
              <a:schemeClr val="accent1"/>
            </a:solidFill>
            <a:l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a:p>
              <a:pPr algn="ctr"/>
              <a:r>
                <a:rPr kumimoji="1" lang="en-US" altLang="zh-CN" sz="900" dirty="0" smtClean="0">
                  <a:latin typeface="Microsoft YaHei" charset="-122"/>
                  <a:ea typeface="Microsoft YaHei" charset="-122"/>
                  <a:cs typeface="Microsoft YaHei" charset="-122"/>
                </a:rPr>
                <a:t>cluster</a:t>
              </a:r>
              <a:endParaRPr kumimoji="1" lang="en-US" altLang="zh-CN" sz="900" dirty="0" smtClean="0">
                <a:latin typeface="Microsoft YaHei" charset="-122"/>
                <a:ea typeface="Microsoft YaHei" charset="-122"/>
                <a:cs typeface="Microsoft YaHei"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5140" r:id="rId4" imgW="6502400" imgH="3657600" progId="Package">
                  <p:embed/>
                </p:oleObj>
              </mc:Choice>
              <mc:Fallback>
                <p:oleObj r:id="rId4" imgW="6502400" imgH="3657600" progId="Package">
                  <p:embed/>
                  <p:pic>
                    <p:nvPicPr>
                      <p:cNvPr id="0" name=""/>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048256"/>
            <a:ext cx="8732774" cy="1588389"/>
          </a:xfrm>
        </p:spPr>
        <p:txBody>
          <a:bodyPr>
            <a:noAutofit/>
          </a:bodyPr>
          <a:lstStyle/>
          <a:p>
            <a:r>
              <a:rPr lang="en-US" altLang="zh-CN" sz="4400" i="1" dirty="0" smtClean="0"/>
              <a:t/>
            </a:r>
            <a:br>
              <a:rPr lang="en-US" altLang="zh-CN" sz="4400" i="1" dirty="0" smtClean="0"/>
            </a:br>
            <a:r>
              <a:rPr lang="en-US" altLang="zh-CN" sz="4400" i="1" dirty="0"/>
              <a:t/>
            </a:r>
            <a:br>
              <a:rPr lang="en-US" altLang="zh-CN" sz="4400" i="1" dirty="0"/>
            </a:br>
            <a:r>
              <a:rPr lang="zh-CN" altLang="en-US" sz="4400" i="1" dirty="0" smtClean="0"/>
              <a:t>内测已经开始</a:t>
            </a:r>
            <a:r>
              <a:rPr lang="en-US" altLang="zh-CN" sz="4400" i="1" dirty="0" smtClean="0"/>
              <a:t/>
            </a:r>
            <a:br>
              <a:rPr lang="en-US" altLang="zh-CN" sz="4400" i="1" dirty="0" smtClean="0"/>
            </a:br>
            <a:r>
              <a:rPr lang="en-US" altLang="zh-CN" sz="4400" i="1" dirty="0" smtClean="0"/>
              <a:t>https</a:t>
            </a:r>
            <a:r>
              <a:rPr lang="en-US" altLang="zh-CN" sz="4400" i="1" dirty="0"/>
              <a:t>://</a:t>
            </a:r>
            <a:r>
              <a:rPr lang="en-US" altLang="zh-CN" sz="4400" i="1" dirty="0" err="1"/>
              <a:t>okexbeta.bafang.com</a:t>
            </a:r>
            <a:r>
              <a:rPr lang="en-US" altLang="zh-CN" sz="4400" i="1" dirty="0"/>
              <a:t>/</a:t>
            </a:r>
            <a:r>
              <a:rPr lang="en-US" altLang="zh-CN" sz="4400" i="1" dirty="0" err="1"/>
              <a:t>dex</a:t>
            </a:r>
            <a:r>
              <a:rPr lang="en-US" altLang="zh-CN" sz="4400" i="1" dirty="0"/>
              <a:t>-test</a:t>
            </a:r>
            <a:endParaRPr lang="en-US" altLang="zh-CN" sz="4400" i="1" dirty="0" smtClean="0"/>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extLst>
      <p:ext uri="{BB962C8B-B14F-4D97-AF65-F5344CB8AC3E}">
        <p14:creationId xmlns:p14="http://schemas.microsoft.com/office/powerpoint/2010/main" val="212053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2110" r:id="rId4" imgW="6502400" imgH="3657600" progId="Package">
                  <p:embed/>
                </p:oleObj>
              </mc:Choice>
              <mc:Fallback>
                <p:oleObj r:id="rId4" imgW="6502400" imgH="3657600" progId="Package">
                  <p:embed/>
                  <p:pic>
                    <p:nvPicPr>
                      <p:cNvPr id="0" name="Picture 1024"/>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519045"/>
            <a:ext cx="7475220" cy="1117600"/>
          </a:xfrm>
        </p:spPr>
        <p:txBody>
          <a:bodyPr>
            <a:noAutofit/>
          </a:bodyPr>
          <a:lstStyle/>
          <a:p>
            <a:r>
              <a:rPr lang="en-US" altLang="zh-CN" sz="6600" i="1" dirty="0" err="1" smtClean="0"/>
              <a:t>Thanks</a:t>
            </a:r>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400" y="1894416"/>
            <a:ext cx="88646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613833" y="1447800"/>
            <a:ext cx="2535767"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速度快</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交易深度</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实名认证</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资金托管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私钥托管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8194" name="Picture 2" descr="http://upyun-assets.ethfans.org/uploads/photo/image/c932238fbd664d1a9f423528175ed4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461" y="1764426"/>
            <a:ext cx="8985539" cy="4618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p:cNvSpPr txBox="1"/>
          <p:nvPr/>
        </p:nvSpPr>
        <p:spPr>
          <a:xfrm>
            <a:off x="321733" y="1292410"/>
            <a:ext cx="3056467"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457200" indent="-457200" eaLnBrk="1" hangingPunct="1">
              <a:lnSpc>
                <a:spcPct val="200000"/>
              </a:lnSpc>
              <a:spcBef>
                <a:spcPct val="0"/>
              </a:spcBef>
              <a:buFont typeface="+mj-lt"/>
              <a:buAutoNum type="arabicPeriod"/>
            </a:pPr>
            <a:r>
              <a:rPr lang="zh-CN" altLang="en-US" sz="2000" dirty="0" smtClean="0"/>
              <a:t>平台钱包</a:t>
            </a:r>
            <a:r>
              <a:rPr lang="zh-CN" altLang="en-US" sz="2000" dirty="0"/>
              <a:t>受到</a:t>
            </a:r>
            <a:r>
              <a:rPr lang="zh-CN" altLang="en-US" sz="2000" dirty="0" smtClean="0"/>
              <a:t>攻击</a:t>
            </a:r>
            <a:endParaRPr lang="en-US" altLang="zh-CN" sz="2000" dirty="0"/>
          </a:p>
          <a:p>
            <a:pPr marL="457200" indent="-457200" eaLnBrk="1" hangingPunct="1">
              <a:lnSpc>
                <a:spcPct val="200000"/>
              </a:lnSpc>
              <a:spcBef>
                <a:spcPct val="0"/>
              </a:spcBef>
              <a:buFont typeface="+mj-lt"/>
              <a:buAutoNum type="arabicPeriod"/>
            </a:pPr>
            <a:r>
              <a:rPr lang="zh-CN" altLang="en-US" sz="2000" dirty="0" smtClean="0"/>
              <a:t>平台监守自盗</a:t>
            </a:r>
            <a:endParaRPr lang="en-US" altLang="zh-CN" sz="2000" dirty="0" smtClean="0"/>
          </a:p>
          <a:p>
            <a:pPr marL="457200" indent="-457200" eaLnBrk="1" hangingPunct="1">
              <a:lnSpc>
                <a:spcPct val="200000"/>
              </a:lnSpc>
              <a:spcBef>
                <a:spcPct val="0"/>
              </a:spcBef>
              <a:buFont typeface="+mj-lt"/>
              <a:buAutoNum type="arabicPeriod"/>
            </a:pPr>
            <a:r>
              <a:rPr lang="zh-CN" altLang="en-US" sz="2000" dirty="0" smtClean="0">
                <a:sym typeface="+mn-ea"/>
              </a:rPr>
              <a:t>缺乏行业监管标准</a:t>
            </a:r>
            <a:endParaRPr lang="en-US" altLang="zh-CN" sz="2000" dirty="0" smtClean="0">
              <a:sym typeface="+mn-ea"/>
            </a:endParaRPr>
          </a:p>
          <a:p>
            <a:pPr marL="457200" indent="-457200" eaLnBrk="1" hangingPunct="1">
              <a:lnSpc>
                <a:spcPct val="200000"/>
              </a:lnSpc>
              <a:spcBef>
                <a:spcPct val="0"/>
              </a:spcBef>
              <a:buFont typeface="+mj-lt"/>
              <a:buAutoNum type="arabicPeriod"/>
            </a:pPr>
            <a:r>
              <a:rPr lang="zh-CN" altLang="en-US" sz="2000" dirty="0" smtClean="0">
                <a:sym typeface="+mn-ea"/>
              </a:rPr>
              <a:t>交易数据不透明</a:t>
            </a:r>
            <a:endParaRPr lang="en-US" altLang="zh-CN" sz="2000"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80646" y="889211"/>
            <a:ext cx="7463367" cy="29854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en-US" altLang="zh-CN" sz="2000" i="1" dirty="0">
                <a:latin typeface="+mn-ea"/>
              </a:rPr>
              <a:t>2012</a:t>
            </a:r>
            <a:r>
              <a:rPr lang="zh-CN" altLang="en-US" sz="2000" i="1" dirty="0">
                <a:latin typeface="+mn-ea"/>
              </a:rPr>
              <a:t>年到今年</a:t>
            </a:r>
            <a:r>
              <a:rPr lang="en-US" altLang="zh-CN" sz="2000" i="1" dirty="0">
                <a:latin typeface="+mn-ea"/>
              </a:rPr>
              <a:t>8</a:t>
            </a:r>
            <a:r>
              <a:rPr lang="zh-CN" altLang="en-US" sz="2000" i="1" dirty="0">
                <a:latin typeface="+mn-ea"/>
              </a:rPr>
              <a:t>月，数字货币</a:t>
            </a:r>
            <a:r>
              <a:rPr lang="zh-CN" altLang="en-US" sz="2000" i="1" dirty="0" smtClean="0">
                <a:latin typeface="+mn-ea"/>
              </a:rPr>
              <a:t>交易所</a:t>
            </a:r>
            <a:endParaRPr lang="en-US" altLang="zh-CN" sz="2000" i="1" dirty="0" smtClean="0">
              <a:latin typeface="+mn-ea"/>
            </a:endParaRPr>
          </a:p>
          <a:p>
            <a:pPr lvl="1"/>
            <a:r>
              <a:rPr lang="zh-CN" altLang="en-US" sz="2000" i="1" dirty="0" smtClean="0">
                <a:latin typeface="+mn-ea"/>
              </a:rPr>
              <a:t>被</a:t>
            </a:r>
            <a:r>
              <a:rPr lang="zh-CN" altLang="en-US" sz="2000" i="1" dirty="0">
                <a:latin typeface="+mn-ea"/>
              </a:rPr>
              <a:t>盗事件约</a:t>
            </a:r>
            <a:r>
              <a:rPr lang="en-US" altLang="zh-CN" sz="2000" i="1" dirty="0">
                <a:latin typeface="+mn-ea"/>
              </a:rPr>
              <a:t>57</a:t>
            </a:r>
            <a:r>
              <a:rPr lang="zh-CN" altLang="en-US" sz="2000" i="1" dirty="0">
                <a:latin typeface="+mn-ea"/>
              </a:rPr>
              <a:t>起</a:t>
            </a:r>
            <a:endParaRPr lang="en-US" altLang="zh-CN" sz="2000" i="1" dirty="0">
              <a:latin typeface="+mn-ea"/>
            </a:endParaRPr>
          </a:p>
          <a:p>
            <a:pPr lvl="1"/>
            <a:r>
              <a:rPr lang="zh-CN" altLang="en-US" sz="2000" i="1" dirty="0">
                <a:latin typeface="+mn-ea"/>
              </a:rPr>
              <a:t>被盗损失总金额约</a:t>
            </a:r>
            <a:r>
              <a:rPr lang="en-US" altLang="zh-CN" sz="2000" i="1" dirty="0">
                <a:latin typeface="+mn-ea"/>
              </a:rPr>
              <a:t>:</a:t>
            </a:r>
            <a:r>
              <a:rPr lang="zh-CN" altLang="en-US" sz="2000" i="1" dirty="0">
                <a:latin typeface="+mn-ea"/>
              </a:rPr>
              <a:t> </a:t>
            </a:r>
            <a:r>
              <a:rPr lang="en-US" altLang="zh-CN" sz="2000" i="1" dirty="0" smtClean="0">
                <a:latin typeface="+mn-ea"/>
              </a:rPr>
              <a:t>$40</a:t>
            </a:r>
            <a:r>
              <a:rPr lang="zh-CN" altLang="en-US" sz="2000" i="1" dirty="0" smtClean="0">
                <a:latin typeface="+mn-ea"/>
              </a:rPr>
              <a:t>亿</a:t>
            </a:r>
            <a:endParaRPr lang="en-US" altLang="zh-CN" sz="2000" i="1" dirty="0" smtClean="0">
              <a:latin typeface="+mn-ea"/>
            </a:endParaRPr>
          </a:p>
          <a:p>
            <a:r>
              <a:rPr lang="zh-CN" altLang="en-US" sz="2000" i="1" dirty="0" smtClean="0">
                <a:latin typeface="+mn-ea"/>
              </a:rPr>
              <a:t>代表事件</a:t>
            </a:r>
            <a:r>
              <a:rPr lang="en-US" altLang="zh-CN" sz="2000" i="1" dirty="0" smtClean="0">
                <a:latin typeface="+mn-ea"/>
              </a:rPr>
              <a:t>:</a:t>
            </a:r>
          </a:p>
          <a:p>
            <a:pPr lvl="1"/>
            <a:r>
              <a:rPr lang="en-US" altLang="zh-CN" sz="2000" i="1" dirty="0" smtClean="0">
                <a:latin typeface="+mn-ea"/>
              </a:rPr>
              <a:t>2019-05-08</a:t>
            </a:r>
            <a:r>
              <a:rPr lang="en-US" altLang="zh-CN" sz="2000" i="1" dirty="0">
                <a:latin typeface="+mn-ea"/>
              </a:rPr>
              <a:t>: </a:t>
            </a:r>
            <a:r>
              <a:rPr lang="en-US" altLang="zh-CN" sz="2000" i="1" dirty="0" err="1">
                <a:latin typeface="+mn-ea"/>
              </a:rPr>
              <a:t>Binance</a:t>
            </a:r>
            <a:r>
              <a:rPr lang="en-US" altLang="zh-CN" sz="2000" i="1" dirty="0">
                <a:latin typeface="+mn-ea"/>
              </a:rPr>
              <a:t>, 7074 </a:t>
            </a:r>
            <a:r>
              <a:rPr lang="en-US" altLang="zh-CN" sz="2000" i="1" dirty="0" smtClean="0">
                <a:latin typeface="+mn-ea"/>
              </a:rPr>
              <a:t>BTC</a:t>
            </a:r>
          </a:p>
          <a:p>
            <a:pPr lvl="1"/>
            <a:r>
              <a:rPr lang="en-US" altLang="zh-CN" sz="2000" i="1" dirty="0" smtClean="0">
                <a:latin typeface="+mn-ea"/>
              </a:rPr>
              <a:t>2016-08-03</a:t>
            </a:r>
            <a:r>
              <a:rPr lang="en-US" altLang="zh-CN" sz="2000" i="1" dirty="0">
                <a:latin typeface="+mn-ea"/>
              </a:rPr>
              <a:t>: </a:t>
            </a:r>
            <a:r>
              <a:rPr lang="en-US" altLang="zh-CN" sz="2000" i="1" dirty="0" err="1">
                <a:latin typeface="+mn-ea"/>
              </a:rPr>
              <a:t>Bitfinex</a:t>
            </a:r>
            <a:r>
              <a:rPr lang="en-US" altLang="zh-CN" sz="2000" i="1" dirty="0">
                <a:latin typeface="+mn-ea"/>
              </a:rPr>
              <a:t>, 119,756 </a:t>
            </a:r>
            <a:r>
              <a:rPr lang="en-US" altLang="zh-CN" sz="2000" i="1" dirty="0" smtClean="0">
                <a:latin typeface="+mn-ea"/>
              </a:rPr>
              <a:t>BTC</a:t>
            </a:r>
          </a:p>
          <a:p>
            <a:pPr lvl="1"/>
            <a:r>
              <a:rPr lang="en-US" altLang="zh-CN" sz="2000" i="1" dirty="0" smtClean="0">
                <a:latin typeface="+mn-ea"/>
              </a:rPr>
              <a:t>2017-09-10</a:t>
            </a:r>
            <a:r>
              <a:rPr lang="en-US" altLang="zh-CN" sz="2000" i="1" dirty="0">
                <a:latin typeface="+mn-ea"/>
              </a:rPr>
              <a:t>: Control-Finance, 22,858.822 </a:t>
            </a:r>
            <a:r>
              <a:rPr lang="en-US" altLang="zh-CN" sz="2000" i="1" dirty="0" smtClean="0">
                <a:latin typeface="+mn-ea"/>
              </a:rPr>
              <a:t>BTC</a:t>
            </a:r>
          </a:p>
          <a:p>
            <a:pPr lvl="1"/>
            <a:r>
              <a:rPr lang="en-US" altLang="zh-CN" sz="2000" i="1" dirty="0" smtClean="0">
                <a:latin typeface="+mn-ea"/>
              </a:rPr>
              <a:t>2014-02-24</a:t>
            </a:r>
            <a:r>
              <a:rPr lang="en-US" altLang="zh-CN" sz="2000" i="1" dirty="0">
                <a:latin typeface="+mn-ea"/>
              </a:rPr>
              <a:t>: </a:t>
            </a:r>
            <a:r>
              <a:rPr lang="en-US" altLang="zh-CN" sz="2000" i="1" dirty="0" err="1" smtClean="0">
                <a:latin typeface="+mn-ea"/>
              </a:rPr>
              <a:t>Mt.Gox</a:t>
            </a:r>
            <a:r>
              <a:rPr lang="en-US" altLang="zh-CN" sz="2000" i="1" dirty="0">
                <a:latin typeface="+mn-ea"/>
              </a:rPr>
              <a:t>, 850,000 BTC</a:t>
            </a:r>
            <a:endParaRPr lang="en-US" sz="2000" i="1" dirty="0">
              <a:latin typeface="+mn-ea"/>
            </a:endParaRPr>
          </a:p>
        </p:txBody>
      </p:sp>
      <p:pic>
        <p:nvPicPr>
          <p:cNvPr id="6" name="Picture 5"/>
          <p:cNvPicPr>
            <a:picLocks noChangeAspect="1"/>
          </p:cNvPicPr>
          <p:nvPr/>
        </p:nvPicPr>
        <p:blipFill>
          <a:blip r:embed="rId4"/>
          <a:stretch>
            <a:fillRect/>
          </a:stretch>
        </p:blipFill>
        <p:spPr>
          <a:xfrm>
            <a:off x="0" y="3802563"/>
            <a:ext cx="12192000" cy="304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229784"/>
            <a:ext cx="883411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交易</a:t>
            </a:r>
            <a:r>
              <a:rPr lang="zh-CN" altLang="en-US" sz="2800" i="1" dirty="0" smtClean="0">
                <a:sym typeface="+mn-ea"/>
              </a:rPr>
              <a:t>数据完全公开透明</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用户自己管理私钥</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smtClean="0"/>
              <a:t>降低交易所用户</a:t>
            </a:r>
            <a:r>
              <a:rPr lang="zh-CN" altLang="en-US" sz="2800" dirty="0"/>
              <a:t>的信任</a:t>
            </a:r>
            <a:r>
              <a:rPr lang="zh-CN" altLang="en-US" sz="2800" dirty="0" smtClean="0"/>
              <a:t>成本</a:t>
            </a:r>
            <a:r>
              <a:rPr lang="zh-CN" altLang="en-US" sz="2800" dirty="0"/>
              <a:t>，</a:t>
            </a:r>
            <a:r>
              <a:rPr lang="zh-CN" altLang="en-US" sz="2800" dirty="0" smtClean="0"/>
              <a:t>运营成本和风险</a:t>
            </a:r>
            <a:endParaRPr lang="en-US" altLang="zh-CN" sz="2800" dirty="0" smtClean="0"/>
          </a:p>
          <a:p>
            <a:pPr eaLnBrk="1" hangingPunct="1">
              <a:lnSpc>
                <a:spcPct val="200000"/>
              </a:lnSpc>
              <a:spcBef>
                <a:spcPct val="0"/>
              </a:spcBef>
              <a:buFont typeface="+mj-lt"/>
              <a:buAutoNum type="arabicPeriod"/>
            </a:pPr>
            <a:r>
              <a:rPr lang="zh-CN" altLang="en-US" sz="2800" i="1" dirty="0">
                <a:latin typeface="Arial" panose="020B0604020202090204" pitchFamily="34" charset="0"/>
                <a:ea typeface="SimSun" pitchFamily="2" charset="-122"/>
                <a:sym typeface="+mn-ea"/>
              </a:rPr>
              <a:t>应对合规</a:t>
            </a:r>
            <a:r>
              <a:rPr lang="zh-CN" altLang="en-US" sz="2800" i="1" dirty="0" smtClean="0">
                <a:latin typeface="Arial" panose="020B0604020202090204" pitchFamily="34" charset="0"/>
                <a:ea typeface="SimSun" pitchFamily="2" charset="-122"/>
                <a:sym typeface="+mn-ea"/>
              </a:rPr>
              <a:t>需求</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2800" i="1" dirty="0">
                <a:sym typeface="+mn-ea"/>
              </a:rPr>
              <a:t>基于区块链</a:t>
            </a:r>
            <a:r>
              <a:rPr lang="zh-CN" altLang="en-US" sz="2800" i="1" dirty="0" smtClean="0">
                <a:sym typeface="+mn-ea"/>
              </a:rPr>
              <a:t>技术</a:t>
            </a:r>
            <a:endParaRPr lang="en-US" altLang="zh-CN" sz="2800" i="1" dirty="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219200"/>
            <a:ext cx="4997466" cy="470898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eaLnBrk="1" hangingPunct="1">
              <a:lnSpc>
                <a:spcPct val="200000"/>
              </a:lnSpc>
              <a:spcBef>
                <a:spcPct val="0"/>
              </a:spcBef>
            </a:pPr>
            <a:r>
              <a:rPr lang="en-US" i="1" dirty="0" smtClean="0">
                <a:sym typeface="+mn-ea"/>
              </a:rPr>
              <a:t>不断接受外部输</a:t>
            </a:r>
            <a:r>
              <a:rPr lang="zh-CN" altLang="en-US" i="1" dirty="0" smtClean="0">
                <a:sym typeface="+mn-ea"/>
              </a:rPr>
              <a:t>入</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endParaRPr lang="en-US" altLang="zh-CN" i="1" dirty="0" smtClean="0">
              <a:sym typeface="+mn-ea"/>
            </a:endParaRPr>
          </a:p>
          <a:p>
            <a:pPr lvl="1" eaLnBrk="1" hangingPunct="1">
              <a:lnSpc>
                <a:spcPct val="200000"/>
              </a:lnSpc>
              <a:spcBef>
                <a:spcPct val="0"/>
              </a:spcBef>
            </a:pPr>
            <a:r>
              <a:rPr lang="en-US" altLang="zh-CN" sz="1800" i="1" dirty="0" smtClean="0">
                <a:sym typeface="+mn-ea"/>
              </a:rPr>
              <a:t>insert</a:t>
            </a:r>
          </a:p>
          <a:p>
            <a:pPr lvl="1" eaLnBrk="1" hangingPunct="1">
              <a:lnSpc>
                <a:spcPct val="200000"/>
              </a:lnSpc>
              <a:spcBef>
                <a:spcPct val="0"/>
              </a:spcBef>
            </a:pPr>
            <a:r>
              <a:rPr lang="en-US" altLang="zh-CN" sz="1800" i="1" dirty="0" smtClean="0">
                <a:sym typeface="+mn-ea"/>
              </a:rPr>
              <a:t>update</a:t>
            </a:r>
            <a:r>
              <a:rPr lang="zh-CN" altLang="en-US" sz="1800" i="1" dirty="0" smtClean="0">
                <a:sym typeface="+mn-ea"/>
              </a:rPr>
              <a:t> </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delete</a:t>
            </a:r>
            <a:endParaRPr lang="en-US" sz="1800"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a:t>
            </a:r>
            <a:r>
              <a:rPr lang="en-US" i="1" dirty="0" smtClean="0">
                <a:sym typeface="+mn-ea"/>
              </a:rPr>
              <a:t>依此循环</a:t>
            </a:r>
          </a:p>
          <a:p>
            <a:pPr eaLnBrk="1" hangingPunct="1">
              <a:lnSpc>
                <a:spcPct val="200000"/>
              </a:lnSpc>
              <a:spcBef>
                <a:spcPct val="0"/>
              </a:spcBef>
            </a:pPr>
            <a:r>
              <a:rPr lang="en-US" altLang="zh-CN" i="1" dirty="0">
                <a:latin typeface="Arial" panose="020B0604020202090204" pitchFamily="34" charset="0"/>
                <a:ea typeface="SimSun" pitchFamily="2" charset="-122"/>
                <a:sym typeface="+mn-ea"/>
              </a:rPr>
              <a:t>Transaction:</a:t>
            </a:r>
            <a:r>
              <a:rPr lang="zh-CN" altLang="en-US" i="1" dirty="0">
                <a:latin typeface="Arial" panose="020B0604020202090204" pitchFamily="34" charset="0"/>
                <a:ea typeface="SimSun" pitchFamily="2" charset="-122"/>
                <a:sym typeface="+mn-ea"/>
              </a:rPr>
              <a:t> 数据库的写</a:t>
            </a:r>
            <a:r>
              <a:rPr lang="zh-CN" altLang="en-US" i="1" dirty="0" smtClean="0">
                <a:latin typeface="Arial" panose="020B0604020202090204" pitchFamily="34" charset="0"/>
                <a:ea typeface="SimSun" pitchFamily="2" charset="-122"/>
                <a:sym typeface="+mn-ea"/>
              </a:rPr>
              <a:t>操作</a:t>
            </a:r>
            <a:endParaRPr lang="en-US" i="1" dirty="0">
              <a:sym typeface="+mn-ea"/>
            </a:endParaRPr>
          </a:p>
        </p:txBody>
      </p:sp>
      <p:grpSp>
        <p:nvGrpSpPr>
          <p:cNvPr id="2" name="Group 1"/>
          <p:cNvGrpSpPr/>
          <p:nvPr/>
        </p:nvGrpSpPr>
        <p:grpSpPr>
          <a:xfrm>
            <a:off x="5408687" y="1952772"/>
            <a:ext cx="6605513" cy="3310322"/>
            <a:chOff x="4881750" y="1940072"/>
            <a:chExt cx="6605513" cy="3310322"/>
          </a:xfrm>
        </p:grpSpPr>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(transaction1</a:t>
              </a:r>
              <a:r>
                <a:rPr lang="zh-CN" altLang="en-US" dirty="0" smtClean="0"/>
                <a:t> </a:t>
              </a:r>
              <a:r>
                <a:rPr lang="en-US" altLang="zh-CN" dirty="0" smtClean="0"/>
                <a:t>–</a:t>
              </a:r>
              <a:r>
                <a:rPr lang="zh-CN" altLang="en-US" dirty="0" smtClean="0"/>
                <a:t> </a:t>
              </a:r>
              <a:r>
                <a:rPr lang="en-US" altLang="zh-CN"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(transaction3</a:t>
              </a:r>
              <a:r>
                <a:rPr lang="zh-CN" altLang="en-US" dirty="0" smtClean="0"/>
                <a:t> </a:t>
              </a:r>
              <a:r>
                <a:rPr lang="en-US" altLang="zh-CN" dirty="0" smtClean="0"/>
                <a:t>–</a:t>
              </a:r>
              <a:r>
                <a:rPr lang="zh-CN" altLang="en-US" dirty="0" smtClean="0"/>
                <a:t> </a:t>
              </a:r>
              <a:r>
                <a:rPr lang="en-US" altLang="zh-CN" dirty="0" smtClean="0"/>
                <a:t>transaction30)</a:t>
              </a:r>
            </a:p>
          </p:txBody>
        </p:sp>
        <p:sp>
          <p:nvSpPr>
            <p:cNvPr id="33" name="TextBox 32"/>
            <p:cNvSpPr txBox="1"/>
            <p:nvPr/>
          </p:nvSpPr>
          <p:spPr>
            <a:xfrm>
              <a:off x="7889419" y="3456046"/>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(transaction2</a:t>
              </a:r>
              <a:r>
                <a:rPr lang="zh-CN" altLang="en-US" dirty="0" smtClean="0"/>
                <a:t> </a:t>
              </a:r>
              <a:r>
                <a:rPr lang="en-US" altLang="zh-CN" dirty="0" smtClean="0"/>
                <a:t>–</a:t>
              </a:r>
              <a:r>
                <a:rPr lang="zh-CN" altLang="en-US" dirty="0" smtClean="0"/>
                <a:t> </a:t>
              </a:r>
              <a:r>
                <a:rPr lang="en-US" altLang="zh-CN" dirty="0" smtClean="0"/>
                <a:t>transaction20)</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区块链技术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98447" y="1050427"/>
            <a:ext cx="6316886" cy="49898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800" i="1" dirty="0" smtClean="0">
                <a:sym typeface="+mn-ea"/>
              </a:rPr>
              <a:t>World</a:t>
            </a:r>
            <a:r>
              <a:rPr lang="zh-CN" altLang="en-US" sz="1800" i="1" dirty="0" smtClean="0">
                <a:sym typeface="+mn-ea"/>
              </a:rPr>
              <a:t> </a:t>
            </a:r>
            <a:r>
              <a:rPr lang="en-US" altLang="zh-CN" sz="1800" i="1" dirty="0" smtClean="0">
                <a:sym typeface="+mn-ea"/>
              </a:rPr>
              <a:t>wide</a:t>
            </a:r>
            <a:r>
              <a:rPr lang="zh-CN" altLang="en-US" sz="1800" i="1" dirty="0">
                <a:sym typeface="+mn-ea"/>
              </a:rPr>
              <a:t> </a:t>
            </a:r>
            <a:r>
              <a:rPr lang="zh-CN" altLang="en-US" sz="1800" i="1" dirty="0" smtClean="0">
                <a:sym typeface="+mn-ea"/>
              </a:rPr>
              <a:t>数据库</a:t>
            </a:r>
            <a:r>
              <a:rPr lang="en-US" sz="1800" i="1" dirty="0" smtClean="0">
                <a:sym typeface="+mn-ea"/>
              </a:rPr>
              <a:t> </a:t>
            </a:r>
            <a:endParaRPr lang="en-US" sz="1800" i="1" dirty="0" smtClean="0">
              <a:sym typeface="+mn-ea"/>
            </a:endParaRPr>
          </a:p>
          <a:p>
            <a:pPr lvl="0" algn="l" eaLnBrk="1" hangingPunct="1">
              <a:lnSpc>
                <a:spcPct val="200000"/>
              </a:lnSpc>
              <a:spcBef>
                <a:spcPct val="0"/>
              </a:spcBef>
              <a:buFont typeface="+mj-lt"/>
              <a:buAutoNum type="arabicPeriod"/>
            </a:pPr>
            <a:r>
              <a:rPr lang="zh-CN" altLang="en-US" sz="1800" i="1" dirty="0" smtClean="0">
                <a:sym typeface="+mn-ea"/>
              </a:rPr>
              <a:t>由</a:t>
            </a:r>
            <a:r>
              <a:rPr lang="zh-CN" altLang="en-US" sz="1800" i="1" dirty="0">
                <a:sym typeface="+mn-ea"/>
              </a:rPr>
              <a:t>全球各地的组织</a:t>
            </a:r>
            <a:r>
              <a:rPr lang="en-US" altLang="zh-CN" sz="1800" i="1" dirty="0">
                <a:sym typeface="+mn-ea"/>
              </a:rPr>
              <a:t>&amp;</a:t>
            </a:r>
            <a:r>
              <a:rPr lang="zh-CN" altLang="en-US" sz="1800" i="1" dirty="0">
                <a:sym typeface="+mn-ea"/>
              </a:rPr>
              <a:t>个人维护的</a:t>
            </a:r>
            <a:r>
              <a:rPr lang="zh-CN" altLang="en-US" sz="1800" i="1" dirty="0" smtClean="0">
                <a:sym typeface="+mn-ea"/>
              </a:rPr>
              <a:t>节点组成</a:t>
            </a:r>
            <a:endParaRPr lang="en-US" altLang="zh-CN" sz="1800" i="1" dirty="0">
              <a:sym typeface="+mn-ea"/>
            </a:endParaRPr>
          </a:p>
          <a:p>
            <a:pPr lvl="1" eaLnBrk="1" hangingPunct="1">
              <a:lnSpc>
                <a:spcPct val="200000"/>
              </a:lnSpc>
              <a:spcBef>
                <a:spcPct val="0"/>
              </a:spcBef>
            </a:pPr>
            <a:r>
              <a:rPr lang="zh-CN" altLang="en-US" sz="1800" i="1" dirty="0" smtClean="0">
                <a:sym typeface="+mn-ea"/>
              </a:rPr>
              <a:t>有完全一样状态，运行一样的代码</a:t>
            </a:r>
            <a:endParaRPr lang="zh-CN" altLang="en-US" sz="1800" i="1" dirty="0">
              <a:sym typeface="+mn-ea"/>
            </a:endParaRPr>
          </a:p>
          <a:p>
            <a:pPr lvl="1" eaLnBrk="1" hangingPunct="1">
              <a:lnSpc>
                <a:spcPct val="200000"/>
              </a:lnSpc>
              <a:spcBef>
                <a:spcPct val="0"/>
              </a:spcBef>
            </a:pPr>
            <a:r>
              <a:rPr lang="en-US" altLang="zh-CN" sz="1800" i="1" dirty="0" smtClean="0">
                <a:sym typeface="+mn-ea"/>
              </a:rPr>
              <a:t>P2p</a:t>
            </a:r>
            <a:r>
              <a:rPr lang="zh-CN" altLang="en-US" sz="1800" i="1" dirty="0">
                <a:sym typeface="+mn-ea"/>
              </a:rPr>
              <a:t>网络连接 </a:t>
            </a:r>
            <a:r>
              <a:rPr lang="en-US" altLang="zh-CN" sz="1800" i="1" dirty="0">
                <a:sym typeface="+mn-ea"/>
              </a:rPr>
              <a:t>(gossip,</a:t>
            </a:r>
            <a:r>
              <a:rPr lang="zh-CN" altLang="en-US" sz="1800" i="1" dirty="0">
                <a:sym typeface="+mn-ea"/>
              </a:rPr>
              <a:t> </a:t>
            </a:r>
            <a:r>
              <a:rPr lang="en-US" altLang="zh-CN" sz="1800" i="1" dirty="0" err="1">
                <a:sym typeface="+mn-ea"/>
              </a:rPr>
              <a:t>kad</a:t>
            </a:r>
            <a:r>
              <a:rPr lang="en-US" altLang="zh-CN" sz="1800" i="1" dirty="0" smtClean="0">
                <a:sym typeface="+mn-ea"/>
              </a:rPr>
              <a:t>)</a:t>
            </a:r>
            <a:r>
              <a:rPr lang="zh-CN" altLang="en-US" sz="1800" i="1" dirty="0" smtClean="0">
                <a:sym typeface="+mn-ea"/>
              </a:rPr>
              <a:t>，</a:t>
            </a:r>
            <a:r>
              <a:rPr lang="en-US" altLang="zh-CN" sz="1800" i="1" dirty="0" smtClean="0">
                <a:sym typeface="+mn-ea"/>
              </a:rPr>
              <a:t>transactions</a:t>
            </a:r>
            <a:r>
              <a:rPr lang="zh-CN" altLang="en-US" sz="1800" i="1" dirty="0" smtClean="0">
                <a:sym typeface="+mn-ea"/>
              </a:rPr>
              <a:t>全网同步</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通过共识，以相同顺序执行完全一样</a:t>
            </a:r>
            <a:r>
              <a:rPr lang="en-US" altLang="zh-CN" sz="1800" i="1" dirty="0" smtClean="0">
                <a:sym typeface="+mn-ea"/>
              </a:rPr>
              <a:t>transactions(</a:t>
            </a:r>
            <a:r>
              <a:rPr lang="zh-CN" altLang="en-US" sz="1800" i="1" dirty="0" smtClean="0">
                <a:sym typeface="+mn-ea"/>
              </a:rPr>
              <a:t>区块</a:t>
            </a:r>
            <a:r>
              <a:rPr lang="en-US" altLang="zh-CN" sz="1800" i="1" dirty="0" smtClean="0">
                <a:sym typeface="+mn-ea"/>
              </a:rPr>
              <a:t>)</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过渡</a:t>
            </a:r>
            <a:r>
              <a:rPr lang="zh-CN" altLang="en-US" sz="1800" i="1" dirty="0">
                <a:sym typeface="+mn-ea"/>
              </a:rPr>
              <a:t>到下一个完全</a:t>
            </a:r>
            <a:r>
              <a:rPr lang="zh-CN" altLang="en-US" sz="1800" i="1" dirty="0" smtClean="0">
                <a:sym typeface="+mn-ea"/>
              </a:rPr>
              <a:t>一样的状态</a:t>
            </a:r>
            <a:r>
              <a:rPr lang="en-US" altLang="zh-CN" sz="1800" i="1" dirty="0" smtClean="0">
                <a:sym typeface="+mn-ea"/>
              </a:rPr>
              <a:t>(</a:t>
            </a:r>
            <a:r>
              <a:rPr lang="zh-CN" altLang="en-US" sz="1800" i="1" dirty="0">
                <a:sym typeface="+mn-ea"/>
              </a:rPr>
              <a:t>出</a:t>
            </a:r>
            <a:r>
              <a:rPr lang="zh-CN" altLang="en-US" sz="1800" i="1" dirty="0" smtClean="0">
                <a:sym typeface="+mn-ea"/>
              </a:rPr>
              <a:t>块</a:t>
            </a:r>
            <a:r>
              <a:rPr lang="en-US" altLang="zh-CN" sz="1800" i="1" dirty="0" smtClean="0">
                <a:sym typeface="+mn-ea"/>
              </a:rPr>
              <a:t>)</a:t>
            </a:r>
            <a:endParaRPr lang="zh-CN" altLang="en-US" sz="1800" i="1" dirty="0">
              <a:latin typeface="Arial" panose="020B0604020202090204" pitchFamily="34" charset="0"/>
              <a:ea typeface="SimSun" pitchFamily="2" charset="-122"/>
              <a:sym typeface="+mn-ea"/>
            </a:endParaRPr>
          </a:p>
          <a:p>
            <a:pPr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非</a:t>
            </a:r>
            <a:r>
              <a:rPr lang="zh-CN" altLang="en-US" sz="1800" i="1" dirty="0">
                <a:latin typeface="Arial" panose="020B0604020202090204" pitchFamily="34" charset="0"/>
                <a:ea typeface="SimSun" pitchFamily="2" charset="-122"/>
                <a:sym typeface="+mn-ea"/>
              </a:rPr>
              <a:t>对称加密，</a:t>
            </a:r>
            <a:r>
              <a:rPr lang="zh-CN" altLang="en-US" sz="1800" dirty="0"/>
              <a:t>数字签名</a:t>
            </a:r>
            <a:endParaRPr lang="en-US" altLang="zh-CN" sz="18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800" i="1" dirty="0" smtClean="0">
                <a:sym typeface="+mn-ea"/>
              </a:rPr>
              <a:t>共识算法，激励策略</a:t>
            </a:r>
            <a:endParaRPr lang="en-US" altLang="zh-CN" sz="1800" i="1" dirty="0" smtClean="0">
              <a:sym typeface="+mn-ea"/>
            </a:endParaRPr>
          </a:p>
          <a:p>
            <a:pPr lvl="0"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智能</a:t>
            </a:r>
            <a:r>
              <a:rPr lang="zh-CN" altLang="en-US" sz="1800" i="1" dirty="0">
                <a:latin typeface="Arial" panose="020B0604020202090204" pitchFamily="34" charset="0"/>
                <a:ea typeface="SimSun" pitchFamily="2" charset="-122"/>
                <a:sym typeface="+mn-ea"/>
              </a:rPr>
              <a:t>合约</a:t>
            </a: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939655" cy="1973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1800" i="1" dirty="0"/>
              <a:t>非对称</a:t>
            </a:r>
            <a:r>
              <a:rPr lang="zh-CN" altLang="en-US" sz="1800" i="1" dirty="0" smtClean="0"/>
              <a:t>加密含</a:t>
            </a:r>
            <a:r>
              <a:rPr lang="zh-CN" altLang="en-US" sz="1800" i="1" dirty="0"/>
              <a:t>两个密钥：公开密钥</a:t>
            </a:r>
            <a:r>
              <a:rPr lang="en-US" altLang="zh-CN" sz="1800" i="1" dirty="0"/>
              <a:t>(</a:t>
            </a:r>
            <a:r>
              <a:rPr lang="en-US" altLang="zh-CN" sz="1800" i="1" dirty="0" err="1"/>
              <a:t>publickey</a:t>
            </a:r>
            <a:r>
              <a:rPr lang="en-US" altLang="zh-CN" sz="1800" i="1" dirty="0"/>
              <a:t>) </a:t>
            </a:r>
            <a:r>
              <a:rPr lang="zh-CN" altLang="en-US" sz="1800" i="1" dirty="0"/>
              <a:t>和私有密</a:t>
            </a:r>
            <a:r>
              <a:rPr lang="en-US" altLang="zh-CN" sz="1800" i="1" dirty="0"/>
              <a:t>(</a:t>
            </a:r>
            <a:r>
              <a:rPr lang="en-US" altLang="zh-CN" sz="1800" i="1" dirty="0" err="1"/>
              <a:t>privatekey</a:t>
            </a:r>
            <a:r>
              <a:rPr lang="en-US" altLang="zh-CN" sz="1800" i="1" dirty="0"/>
              <a:t>) </a:t>
            </a:r>
            <a:endParaRPr lang="en-US" altLang="zh-CN" sz="1800" i="1" dirty="0" smtClean="0"/>
          </a:p>
          <a:p>
            <a:r>
              <a:rPr lang="zh-CN" altLang="en-US" sz="1800" i="1" dirty="0" smtClean="0"/>
              <a:t>公开</a:t>
            </a:r>
            <a:r>
              <a:rPr lang="zh-CN" altLang="en-US" sz="1800" i="1" dirty="0"/>
              <a:t>密钥和私有密钥是一对 </a:t>
            </a:r>
            <a:endParaRPr lang="en-US" altLang="zh-CN" sz="1800" i="1" dirty="0" smtClean="0"/>
          </a:p>
          <a:p>
            <a:r>
              <a:rPr lang="zh-CN" altLang="en-US" sz="1800" i="1" dirty="0"/>
              <a:t>用公开密钥对数据进行加密，只有用对应的私有密钥才能解密。 </a:t>
            </a:r>
            <a:endParaRPr lang="en-US" altLang="zh-CN" sz="1800" i="1" dirty="0" smtClean="0"/>
          </a:p>
          <a:p>
            <a:r>
              <a:rPr lang="zh-CN" altLang="en-US" sz="1800" i="1" dirty="0"/>
              <a:t>用私有密钥对数据进行加密，只有用对应的公开密钥才能解密。 </a:t>
            </a:r>
            <a:endParaRPr lang="en-US" altLang="zh-CN" sz="1800" i="1" dirty="0" smtClean="0"/>
          </a:p>
          <a:p>
            <a:r>
              <a:rPr lang="zh-CN" altLang="en-US" sz="1800" i="1" dirty="0"/>
              <a:t>主要算法：</a:t>
            </a:r>
            <a:r>
              <a:rPr lang="en-US" altLang="zh-CN" sz="1800" i="1" dirty="0"/>
              <a:t>RSA</a:t>
            </a:r>
            <a:r>
              <a:rPr lang="zh-CN" altLang="en-US" sz="1800" i="1" dirty="0"/>
              <a:t>、</a:t>
            </a:r>
            <a:r>
              <a:rPr lang="en-US" altLang="zh-CN" sz="1800" i="1" dirty="0" err="1"/>
              <a:t>Elgamal</a:t>
            </a:r>
            <a:r>
              <a:rPr lang="zh-CN" altLang="en-US" sz="1800" i="1" dirty="0"/>
              <a:t>、</a:t>
            </a:r>
            <a:r>
              <a:rPr lang="en-US" altLang="zh-CN" sz="1800" i="1" dirty="0"/>
              <a:t>ESA</a:t>
            </a:r>
            <a:r>
              <a:rPr lang="zh-CN" altLang="en-US" sz="1800" i="1" dirty="0"/>
              <a:t>、背包算法、</a:t>
            </a:r>
            <a:r>
              <a:rPr lang="en-US" altLang="zh-CN" sz="1800" i="1" dirty="0"/>
              <a:t>Rabin</a:t>
            </a:r>
            <a:r>
              <a:rPr lang="zh-CN" altLang="en-US" sz="1800" i="1" dirty="0"/>
              <a:t>、</a:t>
            </a:r>
            <a:r>
              <a:rPr lang="en-US" altLang="zh-CN" sz="1800" i="1" dirty="0"/>
              <a:t>D-H</a:t>
            </a:r>
            <a:r>
              <a:rPr lang="zh-CN" altLang="en-US" sz="1800" i="1" dirty="0"/>
              <a:t>、</a:t>
            </a:r>
            <a:r>
              <a:rPr lang="en-US" altLang="zh-CN" sz="1800" i="1" dirty="0"/>
              <a:t>ECC</a:t>
            </a:r>
            <a:r>
              <a:rPr lang="zh-CN" altLang="en-US" sz="1800" i="1" dirty="0"/>
              <a:t>（椭圆曲线加密算法），CryptoNote</a:t>
            </a:r>
            <a:r>
              <a:rPr lang="en-US" altLang="zh-CN" sz="1800" i="1" dirty="0"/>
              <a:t>(</a:t>
            </a:r>
            <a:r>
              <a:rPr lang="zh-CN" altLang="en-US" sz="1800" i="1" dirty="0"/>
              <a:t>环签名</a:t>
            </a:r>
            <a:r>
              <a:rPr lang="en-US" altLang="zh-CN" sz="1800" i="1" dirty="0"/>
              <a:t>)</a:t>
            </a:r>
          </a:p>
        </p:txBody>
      </p:sp>
      <p:pic>
        <p:nvPicPr>
          <p:cNvPr id="4098" name="Picture 2" descr="https://upload-images.jianshu.io/upload_images/4134622-2d252ffc023f7ffc.png?imageMogr2/auto-orient/strip|imageView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80" y="3987800"/>
            <a:ext cx="9797414" cy="200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3485</Words>
  <Application>Microsoft Macintosh PowerPoint</Application>
  <PresentationFormat>Widescreen</PresentationFormat>
  <Paragraphs>726</Paragraphs>
  <Slides>27</Slides>
  <Notes>27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Calibri</vt:lpstr>
      <vt:lpstr>Calibri Light</vt:lpstr>
      <vt:lpstr>Microsoft YaHei</vt:lpstr>
      <vt:lpstr>SimSun</vt:lpstr>
      <vt:lpstr>Wingdings</vt:lpstr>
      <vt:lpstr>宋体</vt:lpstr>
      <vt:lpstr>Arial</vt:lpstr>
      <vt:lpstr>Office Theme</vt:lpstr>
      <vt:lpstr>Package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内测已经开始 https://okexbeta.bafang.com/dex-test</vt:lpstr>
      <vt:lpstr>Thanks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310</cp:revision>
  <dcterms:created xsi:type="dcterms:W3CDTF">2019-11-12T07:01:41Z</dcterms:created>
  <dcterms:modified xsi:type="dcterms:W3CDTF">2019-11-13T01:15:23Z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