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53" r:id="rId3"/>
    <p:sldId id="269" r:id="rId5"/>
    <p:sldId id="310" r:id="rId6"/>
    <p:sldId id="309" r:id="rId7"/>
    <p:sldId id="304" r:id="rId8"/>
    <p:sldId id="359" r:id="rId9"/>
    <p:sldId id="313" r:id="rId10"/>
    <p:sldId id="368" r:id="rId11"/>
    <p:sldId id="369" r:id="rId12"/>
    <p:sldId id="374" r:id="rId13"/>
    <p:sldId id="298" r:id="rId14"/>
    <p:sldId id="281" r:id="rId15"/>
    <p:sldId id="366" r:id="rId16"/>
    <p:sldId id="354" r:id="rId1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91" autoAdjust="0"/>
    <p:restoredTop sz="78645"/>
  </p:normalViewPr>
  <p:slideViewPr>
    <p:cSldViewPr snapToGrid="0">
      <p:cViewPr>
        <p:scale>
          <a:sx n="120" d="100"/>
          <a:sy n="120" d="100"/>
        </p:scale>
        <p:origin x="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Workbook4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localhost/Users/oak/Downloads/ckb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localhost/Users/oak/Downloads/ckb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localhost/Users/oak/Downloads/ckb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localhost/Users/oak/Downloads/ckb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localhost/Users/oak/Downloads/ckb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localhost/Users/oak/Downloads/ckb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localhost/Users/oak/Downloads/ckb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localhost/Users/oak/Downloads/ckb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lang="en-US"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400" dirty="0" smtClean="0"/>
              <a:t>前</a:t>
            </a:r>
            <a:r>
              <a:rPr lang="en-US" altLang="zh-CN" sz="2400" dirty="0" smtClean="0"/>
              <a:t>50</a:t>
            </a:r>
            <a:r>
              <a:rPr lang="zh-CN" altLang="en-US" sz="2400" dirty="0" smtClean="0"/>
              <a:t>年，每年</a:t>
            </a:r>
            <a:r>
              <a:rPr lang="en-US" altLang="zh-CN" sz="2400" dirty="0" smtClean="0"/>
              <a:t>CKB</a:t>
            </a:r>
            <a:r>
              <a:rPr lang="zh-CN" altLang="en-US" sz="2400" dirty="0" smtClean="0"/>
              <a:t>历史累计</a:t>
            </a:r>
            <a:r>
              <a:rPr lang="zh-CN" altLang="en-US" sz="2400" dirty="0" smtClean="0"/>
              <a:t>发行总数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单位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亿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</c:rich>
      </c:tx>
      <c:layout>
        <c:manualLayout>
          <c:xMode val="edge"/>
          <c:yMode val="edge"/>
          <c:x val="0.150065338752004"/>
          <c:y val="0.00473178597722185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37907570228381"/>
          <c:y val="0.0880277742101862"/>
          <c:w val="0.947421065661774"/>
          <c:h val="0.835277161094089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Sheet3!$C$2:$C$51</c:f>
              <c:numCache>
                <c:formatCode>General</c:formatCode>
                <c:ptCount val="50"/>
                <c:pt idx="0">
                  <c:v>252</c:v>
                </c:pt>
                <c:pt idx="1">
                  <c:v>252</c:v>
                </c:pt>
                <c:pt idx="2">
                  <c:v>252</c:v>
                </c:pt>
                <c:pt idx="3">
                  <c:v>252</c:v>
                </c:pt>
                <c:pt idx="4">
                  <c:v>252</c:v>
                </c:pt>
                <c:pt idx="5">
                  <c:v>252</c:v>
                </c:pt>
                <c:pt idx="6">
                  <c:v>252</c:v>
                </c:pt>
                <c:pt idx="7">
                  <c:v>252</c:v>
                </c:pt>
                <c:pt idx="8">
                  <c:v>252</c:v>
                </c:pt>
                <c:pt idx="9">
                  <c:v>252</c:v>
                </c:pt>
                <c:pt idx="10">
                  <c:v>252</c:v>
                </c:pt>
                <c:pt idx="11">
                  <c:v>252</c:v>
                </c:pt>
                <c:pt idx="12">
                  <c:v>252</c:v>
                </c:pt>
                <c:pt idx="13">
                  <c:v>252</c:v>
                </c:pt>
                <c:pt idx="14">
                  <c:v>252</c:v>
                </c:pt>
                <c:pt idx="15">
                  <c:v>252</c:v>
                </c:pt>
                <c:pt idx="16">
                  <c:v>252</c:v>
                </c:pt>
                <c:pt idx="17">
                  <c:v>252</c:v>
                </c:pt>
                <c:pt idx="18">
                  <c:v>252</c:v>
                </c:pt>
                <c:pt idx="19">
                  <c:v>252</c:v>
                </c:pt>
                <c:pt idx="20">
                  <c:v>252</c:v>
                </c:pt>
                <c:pt idx="21">
                  <c:v>252</c:v>
                </c:pt>
                <c:pt idx="22">
                  <c:v>252</c:v>
                </c:pt>
                <c:pt idx="23">
                  <c:v>252</c:v>
                </c:pt>
                <c:pt idx="24">
                  <c:v>252</c:v>
                </c:pt>
                <c:pt idx="25">
                  <c:v>252</c:v>
                </c:pt>
                <c:pt idx="26">
                  <c:v>252</c:v>
                </c:pt>
                <c:pt idx="27">
                  <c:v>252</c:v>
                </c:pt>
                <c:pt idx="28">
                  <c:v>252</c:v>
                </c:pt>
                <c:pt idx="29">
                  <c:v>252</c:v>
                </c:pt>
                <c:pt idx="30">
                  <c:v>252</c:v>
                </c:pt>
                <c:pt idx="31">
                  <c:v>252</c:v>
                </c:pt>
                <c:pt idx="32">
                  <c:v>252</c:v>
                </c:pt>
                <c:pt idx="33">
                  <c:v>252</c:v>
                </c:pt>
                <c:pt idx="34">
                  <c:v>252</c:v>
                </c:pt>
                <c:pt idx="35">
                  <c:v>252</c:v>
                </c:pt>
                <c:pt idx="36">
                  <c:v>252</c:v>
                </c:pt>
                <c:pt idx="37">
                  <c:v>252</c:v>
                </c:pt>
                <c:pt idx="38">
                  <c:v>252</c:v>
                </c:pt>
                <c:pt idx="39">
                  <c:v>252</c:v>
                </c:pt>
                <c:pt idx="40">
                  <c:v>252</c:v>
                </c:pt>
                <c:pt idx="41">
                  <c:v>252</c:v>
                </c:pt>
                <c:pt idx="42">
                  <c:v>252</c:v>
                </c:pt>
                <c:pt idx="43">
                  <c:v>252</c:v>
                </c:pt>
                <c:pt idx="44">
                  <c:v>252</c:v>
                </c:pt>
                <c:pt idx="45">
                  <c:v>252</c:v>
                </c:pt>
                <c:pt idx="46">
                  <c:v>252</c:v>
                </c:pt>
                <c:pt idx="47">
                  <c:v>252</c:v>
                </c:pt>
                <c:pt idx="48">
                  <c:v>252</c:v>
                </c:pt>
                <c:pt idx="49">
                  <c:v>252</c:v>
                </c:pt>
              </c:numCache>
            </c:numRef>
          </c:val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Sheet3!$D$2:$D$51</c:f>
              <c:numCache>
                <c:formatCode>General</c:formatCode>
                <c:ptCount val="50"/>
                <c:pt idx="0">
                  <c:v>42</c:v>
                </c:pt>
                <c:pt idx="1">
                  <c:v>84</c:v>
                </c:pt>
                <c:pt idx="2">
                  <c:v>126</c:v>
                </c:pt>
                <c:pt idx="3">
                  <c:v>168</c:v>
                </c:pt>
                <c:pt idx="4">
                  <c:v>189</c:v>
                </c:pt>
                <c:pt idx="5">
                  <c:v>210</c:v>
                </c:pt>
                <c:pt idx="6">
                  <c:v>231</c:v>
                </c:pt>
                <c:pt idx="7">
                  <c:v>252</c:v>
                </c:pt>
                <c:pt idx="8">
                  <c:v>262.5</c:v>
                </c:pt>
                <c:pt idx="9">
                  <c:v>273</c:v>
                </c:pt>
                <c:pt idx="10">
                  <c:v>283.5</c:v>
                </c:pt>
                <c:pt idx="11">
                  <c:v>294</c:v>
                </c:pt>
                <c:pt idx="12">
                  <c:v>299.25</c:v>
                </c:pt>
                <c:pt idx="13">
                  <c:v>304.5</c:v>
                </c:pt>
                <c:pt idx="14">
                  <c:v>309.75</c:v>
                </c:pt>
                <c:pt idx="15">
                  <c:v>315</c:v>
                </c:pt>
                <c:pt idx="16">
                  <c:v>317.625</c:v>
                </c:pt>
                <c:pt idx="17">
                  <c:v>320.25</c:v>
                </c:pt>
                <c:pt idx="18">
                  <c:v>322.875</c:v>
                </c:pt>
                <c:pt idx="19">
                  <c:v>325.5</c:v>
                </c:pt>
                <c:pt idx="20">
                  <c:v>326.8125</c:v>
                </c:pt>
                <c:pt idx="21">
                  <c:v>328.125</c:v>
                </c:pt>
                <c:pt idx="22">
                  <c:v>329.4375</c:v>
                </c:pt>
                <c:pt idx="23">
                  <c:v>330.75</c:v>
                </c:pt>
                <c:pt idx="24">
                  <c:v>331.40625</c:v>
                </c:pt>
                <c:pt idx="25">
                  <c:v>332.0625</c:v>
                </c:pt>
                <c:pt idx="26">
                  <c:v>332.71875</c:v>
                </c:pt>
                <c:pt idx="27">
                  <c:v>333.375</c:v>
                </c:pt>
                <c:pt idx="28">
                  <c:v>333.703125</c:v>
                </c:pt>
                <c:pt idx="29">
                  <c:v>334.03125</c:v>
                </c:pt>
                <c:pt idx="30">
                  <c:v>334.359375</c:v>
                </c:pt>
                <c:pt idx="31">
                  <c:v>334.6875</c:v>
                </c:pt>
                <c:pt idx="32">
                  <c:v>334.8515625</c:v>
                </c:pt>
                <c:pt idx="33">
                  <c:v>335.015625</c:v>
                </c:pt>
                <c:pt idx="34">
                  <c:v>335.1796875</c:v>
                </c:pt>
                <c:pt idx="35">
                  <c:v>335.34375</c:v>
                </c:pt>
                <c:pt idx="36">
                  <c:v>335.42578125</c:v>
                </c:pt>
                <c:pt idx="37">
                  <c:v>335.5078125</c:v>
                </c:pt>
                <c:pt idx="38">
                  <c:v>335.58984375</c:v>
                </c:pt>
                <c:pt idx="39">
                  <c:v>335.671875</c:v>
                </c:pt>
                <c:pt idx="40">
                  <c:v>335.712890625</c:v>
                </c:pt>
                <c:pt idx="41">
                  <c:v>335.75390625</c:v>
                </c:pt>
                <c:pt idx="42">
                  <c:v>335.794921875</c:v>
                </c:pt>
                <c:pt idx="43">
                  <c:v>335.8359375</c:v>
                </c:pt>
                <c:pt idx="44">
                  <c:v>335.8564453125</c:v>
                </c:pt>
                <c:pt idx="45">
                  <c:v>335.876953125</c:v>
                </c:pt>
                <c:pt idx="46">
                  <c:v>335.8974609375</c:v>
                </c:pt>
                <c:pt idx="47">
                  <c:v>335.91796875</c:v>
                </c:pt>
                <c:pt idx="48">
                  <c:v>335.92822265625</c:v>
                </c:pt>
                <c:pt idx="49">
                  <c:v>335.9384765625</c:v>
                </c:pt>
              </c:numCache>
            </c:numRef>
          </c:val>
        </c:ser>
        <c:ser>
          <c:idx val="2"/>
          <c:order val="2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Sheet3!$E$2:$E$51</c:f>
              <c:numCache>
                <c:formatCode>General</c:formatCode>
                <c:ptCount val="50"/>
                <c:pt idx="0">
                  <c:v>13.44</c:v>
                </c:pt>
                <c:pt idx="1">
                  <c:v>26.88</c:v>
                </c:pt>
                <c:pt idx="2">
                  <c:v>40.32</c:v>
                </c:pt>
                <c:pt idx="3">
                  <c:v>53.76</c:v>
                </c:pt>
                <c:pt idx="4">
                  <c:v>67.2</c:v>
                </c:pt>
                <c:pt idx="5">
                  <c:v>80.64</c:v>
                </c:pt>
                <c:pt idx="6">
                  <c:v>94.08</c:v>
                </c:pt>
                <c:pt idx="7">
                  <c:v>107.52</c:v>
                </c:pt>
                <c:pt idx="8">
                  <c:v>120.96</c:v>
                </c:pt>
                <c:pt idx="9">
                  <c:v>134.4</c:v>
                </c:pt>
                <c:pt idx="10">
                  <c:v>147.84</c:v>
                </c:pt>
                <c:pt idx="11">
                  <c:v>161.28</c:v>
                </c:pt>
                <c:pt idx="12">
                  <c:v>174.72</c:v>
                </c:pt>
                <c:pt idx="13">
                  <c:v>188.16</c:v>
                </c:pt>
                <c:pt idx="14">
                  <c:v>201.6</c:v>
                </c:pt>
                <c:pt idx="15">
                  <c:v>215.04</c:v>
                </c:pt>
                <c:pt idx="16">
                  <c:v>228.48</c:v>
                </c:pt>
                <c:pt idx="17">
                  <c:v>241.92</c:v>
                </c:pt>
                <c:pt idx="18">
                  <c:v>255.36</c:v>
                </c:pt>
                <c:pt idx="19">
                  <c:v>268.8</c:v>
                </c:pt>
                <c:pt idx="20">
                  <c:v>282.24</c:v>
                </c:pt>
                <c:pt idx="21">
                  <c:v>295.68</c:v>
                </c:pt>
                <c:pt idx="22">
                  <c:v>309.12</c:v>
                </c:pt>
                <c:pt idx="23">
                  <c:v>322.56</c:v>
                </c:pt>
                <c:pt idx="24">
                  <c:v>336</c:v>
                </c:pt>
                <c:pt idx="25">
                  <c:v>349.44</c:v>
                </c:pt>
                <c:pt idx="26">
                  <c:v>362.88</c:v>
                </c:pt>
                <c:pt idx="27">
                  <c:v>376.32</c:v>
                </c:pt>
                <c:pt idx="28">
                  <c:v>389.76</c:v>
                </c:pt>
                <c:pt idx="29">
                  <c:v>403.2</c:v>
                </c:pt>
                <c:pt idx="30">
                  <c:v>416.64</c:v>
                </c:pt>
                <c:pt idx="31">
                  <c:v>430.08</c:v>
                </c:pt>
                <c:pt idx="32">
                  <c:v>443.52</c:v>
                </c:pt>
                <c:pt idx="33">
                  <c:v>456.96</c:v>
                </c:pt>
                <c:pt idx="34">
                  <c:v>470.4</c:v>
                </c:pt>
                <c:pt idx="35">
                  <c:v>483.84</c:v>
                </c:pt>
                <c:pt idx="36">
                  <c:v>497.28</c:v>
                </c:pt>
                <c:pt idx="37">
                  <c:v>510.72</c:v>
                </c:pt>
                <c:pt idx="38">
                  <c:v>524.16</c:v>
                </c:pt>
                <c:pt idx="39">
                  <c:v>537.6</c:v>
                </c:pt>
                <c:pt idx="40">
                  <c:v>551.04</c:v>
                </c:pt>
                <c:pt idx="41">
                  <c:v>564.48</c:v>
                </c:pt>
                <c:pt idx="42">
                  <c:v>577.92</c:v>
                </c:pt>
                <c:pt idx="43">
                  <c:v>591.36</c:v>
                </c:pt>
                <c:pt idx="44">
                  <c:v>604.8</c:v>
                </c:pt>
                <c:pt idx="45">
                  <c:v>618.24</c:v>
                </c:pt>
                <c:pt idx="46">
                  <c:v>631.68</c:v>
                </c:pt>
                <c:pt idx="47">
                  <c:v>645.12</c:v>
                </c:pt>
                <c:pt idx="48">
                  <c:v>658.560000000001</c:v>
                </c:pt>
                <c:pt idx="49">
                  <c:v>672.000000000001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1456221872"/>
        <c:axId val="-1456220096"/>
      </c:barChart>
      <c:catAx>
        <c:axId val="-14562218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456220096"/>
        <c:crosses val="autoZero"/>
        <c:auto val="1"/>
        <c:lblAlgn val="ctr"/>
        <c:lblOffset val="100"/>
        <c:noMultiLvlLbl val="0"/>
      </c:catAx>
      <c:valAx>
        <c:axId val="-1456220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456221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63582441525899"/>
          <c:y val="0.09490739010874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0667475940507436"/>
          <c:y val="0.21337962962963"/>
          <c:w val="0.880117235345582"/>
          <c:h val="0.70005431612715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每年POW产量</c:f>
              <c:strCache>
                <c:ptCount val="1"/>
                <c:pt idx="0">
                  <c:v>每年POW产量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2"/>
              </a:solidFill>
            </a:ln>
            <a:effectLst/>
            <a:sp3d>
              <a:contourClr>
                <a:schemeClr val="accent2"/>
              </a:contourClr>
            </a:sp3d>
          </c:spPr>
          <c:invertIfNegative val="0"/>
          <c:dLbls>
            <c:delete val="1"/>
          </c:dLbls>
          <c:val>
            <c:numRef>
              <c:f>Sheet2!$B$2:$B$32</c:f>
              <c:numCache>
                <c:formatCode>General</c:formatCode>
                <c:ptCount val="31"/>
                <c:pt idx="0">
                  <c:v>42</c:v>
                </c:pt>
                <c:pt idx="1">
                  <c:v>42</c:v>
                </c:pt>
                <c:pt idx="2">
                  <c:v>42</c:v>
                </c:pt>
                <c:pt idx="3">
                  <c:v>42</c:v>
                </c:pt>
                <c:pt idx="4">
                  <c:v>21</c:v>
                </c:pt>
                <c:pt idx="5">
                  <c:v>21</c:v>
                </c:pt>
                <c:pt idx="6">
                  <c:v>21</c:v>
                </c:pt>
                <c:pt idx="7">
                  <c:v>21</c:v>
                </c:pt>
                <c:pt idx="8">
                  <c:v>10.5</c:v>
                </c:pt>
                <c:pt idx="9">
                  <c:v>10.5</c:v>
                </c:pt>
                <c:pt idx="10">
                  <c:v>10.5</c:v>
                </c:pt>
                <c:pt idx="11">
                  <c:v>10.5</c:v>
                </c:pt>
                <c:pt idx="12">
                  <c:v>5.25</c:v>
                </c:pt>
                <c:pt idx="13">
                  <c:v>5.25</c:v>
                </c:pt>
                <c:pt idx="14">
                  <c:v>5.25</c:v>
                </c:pt>
                <c:pt idx="15">
                  <c:v>5.25</c:v>
                </c:pt>
                <c:pt idx="16">
                  <c:v>2.625</c:v>
                </c:pt>
                <c:pt idx="17">
                  <c:v>2.625</c:v>
                </c:pt>
                <c:pt idx="18">
                  <c:v>2.625</c:v>
                </c:pt>
                <c:pt idx="19">
                  <c:v>2.625</c:v>
                </c:pt>
                <c:pt idx="20">
                  <c:v>1.3125</c:v>
                </c:pt>
                <c:pt idx="21">
                  <c:v>1.3125</c:v>
                </c:pt>
                <c:pt idx="22">
                  <c:v>1.3125</c:v>
                </c:pt>
                <c:pt idx="23">
                  <c:v>1.3125</c:v>
                </c:pt>
                <c:pt idx="24">
                  <c:v>0.65625</c:v>
                </c:pt>
                <c:pt idx="25">
                  <c:v>0.65625</c:v>
                </c:pt>
                <c:pt idx="26">
                  <c:v>0.65625</c:v>
                </c:pt>
                <c:pt idx="27">
                  <c:v>0.65625</c:v>
                </c:pt>
                <c:pt idx="28">
                  <c:v>0.328125</c:v>
                </c:pt>
                <c:pt idx="29">
                  <c:v>0.328125</c:v>
                </c:pt>
                <c:pt idx="30">
                  <c:v>0.328125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1453353360"/>
        <c:axId val="-1377768624"/>
      </c:barChart>
      <c:catAx>
        <c:axId val="-14533533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377768624"/>
        <c:crosses val="autoZero"/>
        <c:auto val="1"/>
        <c:lblAlgn val="ctr"/>
        <c:lblOffset val="100"/>
        <c:noMultiLvlLbl val="0"/>
      </c:catAx>
      <c:valAx>
        <c:axId val="-1377768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453353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800" dirty="0" smtClean="0"/>
              <a:t>某区块</a:t>
            </a:r>
            <a:r>
              <a:rPr lang="en-US" altLang="zh-CN" sz="2800" dirty="0"/>
              <a:t>N</a:t>
            </a:r>
            <a:r>
              <a:rPr lang="zh-CN" altLang="en-US" sz="2800" dirty="0"/>
              <a:t>，三种状态</a:t>
            </a:r>
            <a:r>
              <a:rPr lang="en-US" altLang="zh-CN" sz="2800" dirty="0" smtClean="0"/>
              <a:t>CKB</a:t>
            </a:r>
            <a:r>
              <a:rPr lang="zh-CN" altLang="en-US" sz="2800" dirty="0" smtClean="0"/>
              <a:t>的比例</a:t>
            </a:r>
            <a:endParaRPr lang="en-US" sz="2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Sheet5!$D$24:$D$26</c:f>
              <c:strCache>
                <c:ptCount val="3"/>
                <c:pt idx="0">
                  <c:v>A: 冷冻中</c:v>
                </c:pt>
                <c:pt idx="1">
                  <c:v>B: 锁仓中</c:v>
                </c:pt>
                <c:pt idx="2">
                  <c:v>C: 正常流通</c:v>
                </c:pt>
              </c:strCache>
            </c:strRef>
          </c:cat>
          <c:val>
            <c:numRef>
              <c:f>Sheet5!$E$24:$E$26</c:f>
              <c:numCache>
                <c:formatCode>General</c:formatCode>
                <c:ptCount val="3"/>
                <c:pt idx="0">
                  <c:v>10</c:v>
                </c:pt>
                <c:pt idx="1">
                  <c:v>30</c:v>
                </c:pt>
                <c:pt idx="2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2455902575307"/>
          <c:y val="0.268743139148234"/>
          <c:w val="0.327544097424693"/>
          <c:h val="0.5305290688233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400" b="0" i="0" baseline="0" dirty="0" smtClean="0">
                <a:effectLst/>
              </a:rPr>
              <a:t>某区块，</a:t>
            </a:r>
            <a:r>
              <a:rPr lang="zh-CN" altLang="en-US" sz="2400" b="0" i="0" baseline="0" dirty="0">
                <a:effectLst/>
              </a:rPr>
              <a:t>二级发行</a:t>
            </a:r>
            <a:r>
              <a:rPr lang="en-US" altLang="zh-CN" sz="2400" b="0" i="0" baseline="0" dirty="0">
                <a:effectLst/>
              </a:rPr>
              <a:t>CKB</a:t>
            </a:r>
            <a:r>
              <a:rPr lang="zh-CN" altLang="en-US" sz="2400" b="0" i="0" baseline="0" dirty="0">
                <a:effectLst/>
              </a:rPr>
              <a:t>的组成</a:t>
            </a:r>
            <a:endParaRPr lang="zh-CN" altLang="en-US" sz="24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49909498097541"/>
          <c:y val="0.290127353105478"/>
          <c:w val="0.428195637600136"/>
          <c:h val="0.677132581005883"/>
        </c:manualLayout>
      </c:layout>
      <c:pie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Sheet5!$D$12:$D$14</c:f>
              <c:strCache>
                <c:ptCount val="3"/>
                <c:pt idx="0">
                  <c:v>a: 给矿工存储开销的奖励</c:v>
                </c:pt>
                <c:pt idx="1">
                  <c:v>b: 锁仓分红</c:v>
                </c:pt>
                <c:pt idx="2">
                  <c:v>c: 销毁</c:v>
                </c:pt>
              </c:strCache>
            </c:strRef>
          </c:cat>
          <c:val>
            <c:numRef>
              <c:f>Sheet5!$E$12:$E$14</c:f>
              <c:numCache>
                <c:formatCode>General</c:formatCode>
                <c:ptCount val="3"/>
                <c:pt idx="0">
                  <c:v>10</c:v>
                </c:pt>
                <c:pt idx="1">
                  <c:v>30</c:v>
                </c:pt>
                <c:pt idx="2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90929118588968"/>
          <c:y val="0.350683783514197"/>
          <c:w val="0.452580032478406"/>
          <c:h val="0.5789591328767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/>
              <a:t>区块</a:t>
            </a:r>
            <a:r>
              <a:rPr lang="en-US" altLang="zh-CN" sz="1800"/>
              <a:t>N</a:t>
            </a:r>
            <a:r>
              <a:rPr lang="zh-CN" altLang="en-US" sz="1800"/>
              <a:t>，三种状态</a:t>
            </a:r>
            <a:r>
              <a:rPr lang="en-US" altLang="zh-CN" sz="1800"/>
              <a:t>CKB</a:t>
            </a:r>
            <a:r>
              <a:rPr lang="zh-CN" altLang="en-US" sz="1800"/>
              <a:t>比例</a:t>
            </a:r>
            <a:endParaRPr lang="en-US" sz="18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 dirty="0"/>
              <a:t>区块</a:t>
            </a:r>
            <a:r>
              <a:rPr lang="en-US" altLang="zh-CN" sz="1800" dirty="0"/>
              <a:t>N</a:t>
            </a:r>
            <a:r>
              <a:rPr lang="zh-CN" altLang="en-US" sz="1800" dirty="0"/>
              <a:t>，三种状态</a:t>
            </a:r>
            <a:r>
              <a:rPr lang="en-US" altLang="zh-CN" sz="1800" dirty="0" smtClean="0"/>
              <a:t>CKB</a:t>
            </a:r>
            <a:r>
              <a:rPr lang="zh-CN" altLang="en-US" sz="1800" dirty="0" smtClean="0"/>
              <a:t>的比例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Sheet5!$D$24:$D$26</c:f>
              <c:strCache>
                <c:ptCount val="3"/>
                <c:pt idx="0">
                  <c:v>A: 冷冻中</c:v>
                </c:pt>
                <c:pt idx="1">
                  <c:v>B: 锁仓中</c:v>
                </c:pt>
                <c:pt idx="2">
                  <c:v>C: 正常流通</c:v>
                </c:pt>
              </c:strCache>
            </c:strRef>
          </c:cat>
          <c:val>
            <c:numRef>
              <c:f>Sheet5!$E$24:$E$26</c:f>
              <c:numCache>
                <c:formatCode>General</c:formatCode>
                <c:ptCount val="3"/>
                <c:pt idx="0">
                  <c:v>10</c:v>
                </c:pt>
                <c:pt idx="1">
                  <c:v>30</c:v>
                </c:pt>
                <c:pt idx="2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2417080551278"/>
          <c:y val="0.315222072092097"/>
          <c:w val="0.284800697782846"/>
          <c:h val="0.3592907272120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 b="0" i="0" baseline="0">
                <a:effectLst/>
              </a:rPr>
              <a:t>区块</a:t>
            </a:r>
            <a:r>
              <a:rPr lang="en-US" altLang="zh-CN" sz="1800" b="0" i="0" baseline="0">
                <a:effectLst/>
              </a:rPr>
              <a:t>N+1</a:t>
            </a:r>
            <a:r>
              <a:rPr lang="zh-CN" altLang="en-US" sz="1800" b="0" i="0" baseline="0">
                <a:effectLst/>
              </a:rPr>
              <a:t>，二级发行</a:t>
            </a:r>
            <a:r>
              <a:rPr lang="en-US" altLang="zh-CN" sz="1800" b="0" i="0" baseline="0">
                <a:effectLst/>
              </a:rPr>
              <a:t>CKB</a:t>
            </a:r>
            <a:r>
              <a:rPr lang="zh-CN" altLang="en-US" sz="1800" b="0" i="0" baseline="0">
                <a:effectLst/>
              </a:rPr>
              <a:t>的组成</a:t>
            </a:r>
            <a:endParaRPr lang="zh-CN" altLang="en-US" sz="18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Sheet5!$D$12:$D$14</c:f>
              <c:strCache>
                <c:ptCount val="3"/>
                <c:pt idx="0">
                  <c:v>a: 给矿工存储开销的奖励</c:v>
                </c:pt>
                <c:pt idx="1">
                  <c:v>b: 锁仓分红</c:v>
                </c:pt>
                <c:pt idx="2">
                  <c:v>c: 销毁</c:v>
                </c:pt>
              </c:strCache>
            </c:strRef>
          </c:cat>
          <c:val>
            <c:numRef>
              <c:f>Sheet5!$E$12:$E$14</c:f>
              <c:numCache>
                <c:formatCode>General</c:formatCode>
                <c:ptCount val="3"/>
                <c:pt idx="0">
                  <c:v>10</c:v>
                </c:pt>
                <c:pt idx="1">
                  <c:v>30</c:v>
                </c:pt>
                <c:pt idx="2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2869885938494"/>
          <c:y val="0.326443527627155"/>
          <c:w val="0.414461295902447"/>
          <c:h val="0.547821497736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每个区块</a:t>
            </a:r>
            <a:r>
              <a:rPr lang="en-US" altLang="zh-CN" dirty="0"/>
              <a:t>3</a:t>
            </a:r>
            <a:r>
              <a:rPr lang="zh-CN" altLang="en-US" dirty="0" smtClean="0"/>
              <a:t>种</a:t>
            </a:r>
            <a:r>
              <a:rPr lang="zh-CN" altLang="en-US" sz="1400" b="0" i="0" u="none" strike="noStrike" baseline="0" dirty="0" smtClean="0">
                <a:effectLst/>
              </a:rPr>
              <a:t>状态</a:t>
            </a:r>
            <a:r>
              <a:rPr lang="zh-CN" altLang="en-US" sz="1400" b="0" i="0" u="none" strike="noStrike" baseline="0" dirty="0" smtClean="0"/>
              <a:t> </a:t>
            </a:r>
            <a:r>
              <a:rPr lang="en-US" altLang="zh-CN" dirty="0" smtClean="0"/>
              <a:t>CKB</a:t>
            </a:r>
            <a:r>
              <a:rPr lang="zh-CN" altLang="en-US" dirty="0" smtClean="0"/>
              <a:t>比例</a:t>
            </a:r>
            <a:endParaRPr lang="zh-CN" altLang="en-US" dirty="0" smtClean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冷冻</c:f>
              <c:strCache>
                <c:ptCount val="1"/>
                <c:pt idx="0">
                  <c:v>冷冻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Sheet3!$N$2:$N$56</c:f>
              <c:numCache>
                <c:formatCode>General</c:formatCode>
                <c:ptCount val="55"/>
                <c:pt idx="0">
                  <c:v>3.0744</c:v>
                </c:pt>
                <c:pt idx="1">
                  <c:v>7.2576</c:v>
                </c:pt>
                <c:pt idx="2">
                  <c:v>12.5496</c:v>
                </c:pt>
                <c:pt idx="3">
                  <c:v>18.9504</c:v>
                </c:pt>
                <c:pt idx="4">
                  <c:v>25.41</c:v>
                </c:pt>
                <c:pt idx="5">
                  <c:v>32.5584</c:v>
                </c:pt>
                <c:pt idx="6">
                  <c:v>40.3956</c:v>
                </c:pt>
                <c:pt idx="7">
                  <c:v>48.9216</c:v>
                </c:pt>
                <c:pt idx="8">
                  <c:v>57.1914</c:v>
                </c:pt>
                <c:pt idx="9">
                  <c:v>65.94</c:v>
                </c:pt>
                <c:pt idx="10">
                  <c:v>75.1674</c:v>
                </c:pt>
                <c:pt idx="11">
                  <c:v>84.8736</c:v>
                </c:pt>
                <c:pt idx="12">
                  <c:v>94.3761</c:v>
                </c:pt>
                <c:pt idx="13">
                  <c:v>104.2524</c:v>
                </c:pt>
                <c:pt idx="14">
                  <c:v>114.5025</c:v>
                </c:pt>
                <c:pt idx="15">
                  <c:v>125.1264</c:v>
                </c:pt>
                <c:pt idx="16">
                  <c:v>135.67785</c:v>
                </c:pt>
                <c:pt idx="17">
                  <c:v>146.5506</c:v>
                </c:pt>
                <c:pt idx="18">
                  <c:v>157.74465</c:v>
                </c:pt>
                <c:pt idx="19">
                  <c:v>169.26</c:v>
                </c:pt>
                <c:pt idx="20">
                  <c:v>180.821025</c:v>
                </c:pt>
                <c:pt idx="21">
                  <c:v>192.6771</c:v>
                </c:pt>
                <c:pt idx="22">
                  <c:v>204.828225</c:v>
                </c:pt>
                <c:pt idx="23">
                  <c:v>217.2744</c:v>
                </c:pt>
                <c:pt idx="24">
                  <c:v>229.8515625</c:v>
                </c:pt>
                <c:pt idx="25">
                  <c:v>242.71065</c:v>
                </c:pt>
                <c:pt idx="26">
                  <c:v>255.8516625</c:v>
                </c:pt>
                <c:pt idx="27">
                  <c:v>269.2746</c:v>
                </c:pt>
                <c:pt idx="28">
                  <c:v>282.88430625</c:v>
                </c:pt>
                <c:pt idx="29">
                  <c:v>296.769375</c:v>
                </c:pt>
                <c:pt idx="30">
                  <c:v>310.92980625</c:v>
                </c:pt>
                <c:pt idx="31">
                  <c:v>325.3656</c:v>
                </c:pt>
                <c:pt idx="32">
                  <c:v>340.022615625</c:v>
                </c:pt>
                <c:pt idx="33">
                  <c:v>354.9517125</c:v>
                </c:pt>
                <c:pt idx="34">
                  <c:v>370.152890625</c:v>
                </c:pt>
                <c:pt idx="35">
                  <c:v>385.62615</c:v>
                </c:pt>
                <c:pt idx="36">
                  <c:v>401.3411390625</c:v>
                </c:pt>
                <c:pt idx="37">
                  <c:v>417.32656875</c:v>
                </c:pt>
                <c:pt idx="38">
                  <c:v>433.5824390625</c:v>
                </c:pt>
                <c:pt idx="39">
                  <c:v>450.10875</c:v>
                </c:pt>
                <c:pt idx="40">
                  <c:v>466.88868515625</c:v>
                </c:pt>
                <c:pt idx="41">
                  <c:v>483.938240625</c:v>
                </c:pt>
                <c:pt idx="42">
                  <c:v>501.25741640625</c:v>
                </c:pt>
                <c:pt idx="43">
                  <c:v>518.8462125</c:v>
                </c:pt>
                <c:pt idx="44">
                  <c:v>536.695400390625</c:v>
                </c:pt>
                <c:pt idx="45">
                  <c:v>554.8137984375</c:v>
                </c:pt>
                <c:pt idx="46">
                  <c:v>573.201406640625</c:v>
                </c:pt>
                <c:pt idx="47">
                  <c:v>591.858225000001</c:v>
                </c:pt>
                <c:pt idx="48">
                  <c:v>610.779229101563</c:v>
                </c:pt>
                <c:pt idx="49">
                  <c:v>629.96923828125</c:v>
                </c:pt>
                <c:pt idx="50">
                  <c:v>649.428252539063</c:v>
                </c:pt>
                <c:pt idx="51">
                  <c:v>669.156271875001</c:v>
                </c:pt>
                <c:pt idx="52">
                  <c:v>689.150579003907</c:v>
                </c:pt>
                <c:pt idx="53">
                  <c:v>709.413788671876</c:v>
                </c:pt>
                <c:pt idx="54">
                  <c:v>729.945900878907</c:v>
                </c:pt>
              </c:numCache>
            </c:numRef>
          </c:val>
        </c:ser>
        <c:ser>
          <c:idx val="1"/>
          <c:order val="1"/>
          <c:tx>
            <c:strRef>
              <c:f>锁仓</c:f>
              <c:strCache>
                <c:ptCount val="1"/>
                <c:pt idx="0">
                  <c:v>锁仓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Sheet3!$O$2:$O$56</c:f>
              <c:numCache>
                <c:formatCode>General</c:formatCode>
                <c:ptCount val="55"/>
                <c:pt idx="0">
                  <c:v>3.0744</c:v>
                </c:pt>
                <c:pt idx="1">
                  <c:v>5.4432</c:v>
                </c:pt>
                <c:pt idx="2">
                  <c:v>8.3664</c:v>
                </c:pt>
                <c:pt idx="3">
                  <c:v>11.844</c:v>
                </c:pt>
                <c:pt idx="4">
                  <c:v>15.246</c:v>
                </c:pt>
                <c:pt idx="5">
                  <c:v>18.9924</c:v>
                </c:pt>
                <c:pt idx="6">
                  <c:v>23.0832</c:v>
                </c:pt>
                <c:pt idx="7">
                  <c:v>27.5184</c:v>
                </c:pt>
                <c:pt idx="8">
                  <c:v>31.773</c:v>
                </c:pt>
                <c:pt idx="9">
                  <c:v>36.267</c:v>
                </c:pt>
                <c:pt idx="10">
                  <c:v>41.0004</c:v>
                </c:pt>
                <c:pt idx="11">
                  <c:v>45.9732</c:v>
                </c:pt>
                <c:pt idx="12">
                  <c:v>50.8179</c:v>
                </c:pt>
                <c:pt idx="13">
                  <c:v>55.8495</c:v>
                </c:pt>
                <c:pt idx="14">
                  <c:v>61.068</c:v>
                </c:pt>
                <c:pt idx="15">
                  <c:v>66.4734</c:v>
                </c:pt>
                <c:pt idx="16">
                  <c:v>71.82945</c:v>
                </c:pt>
                <c:pt idx="17">
                  <c:v>77.34615</c:v>
                </c:pt>
                <c:pt idx="18">
                  <c:v>83.0235</c:v>
                </c:pt>
                <c:pt idx="19">
                  <c:v>88.8615</c:v>
                </c:pt>
                <c:pt idx="20">
                  <c:v>94.715775</c:v>
                </c:pt>
                <c:pt idx="21">
                  <c:v>100.717575</c:v>
                </c:pt>
                <c:pt idx="22">
                  <c:v>106.8669</c:v>
                </c:pt>
                <c:pt idx="23">
                  <c:v>113.16375</c:v>
                </c:pt>
                <c:pt idx="24">
                  <c:v>119.5228125</c:v>
                </c:pt>
                <c:pt idx="25">
                  <c:v>126.0228375</c:v>
                </c:pt>
                <c:pt idx="26">
                  <c:v>132.663825</c:v>
                </c:pt>
                <c:pt idx="27">
                  <c:v>139.445775</c:v>
                </c:pt>
                <c:pt idx="28">
                  <c:v>146.31946875</c:v>
                </c:pt>
                <c:pt idx="29">
                  <c:v>153.33084375</c:v>
                </c:pt>
                <c:pt idx="30">
                  <c:v>160.4799</c:v>
                </c:pt>
                <c:pt idx="31">
                  <c:v>167.7666375</c:v>
                </c:pt>
                <c:pt idx="32">
                  <c:v>175.163165625</c:v>
                </c:pt>
                <c:pt idx="33">
                  <c:v>182.695734375</c:v>
                </c:pt>
                <c:pt idx="34">
                  <c:v>190.36434375</c:v>
                </c:pt>
                <c:pt idx="35">
                  <c:v>198.16899375</c:v>
                </c:pt>
                <c:pt idx="36">
                  <c:v>206.0940984375</c:v>
                </c:pt>
                <c:pt idx="37">
                  <c:v>214.1544234375</c:v>
                </c:pt>
                <c:pt idx="38">
                  <c:v>222.34996875</c:v>
                </c:pt>
                <c:pt idx="39">
                  <c:v>230.680734375</c:v>
                </c:pt>
                <c:pt idx="40">
                  <c:v>239.13810703125</c:v>
                </c:pt>
                <c:pt idx="41">
                  <c:v>247.73028984375</c:v>
                </c:pt>
                <c:pt idx="42">
                  <c:v>256.4572828125</c:v>
                </c:pt>
                <c:pt idx="43">
                  <c:v>265.3190859375</c:v>
                </c:pt>
                <c:pt idx="44">
                  <c:v>274.310982421875</c:v>
                </c:pt>
                <c:pt idx="45">
                  <c:v>283.437483984375</c:v>
                </c:pt>
                <c:pt idx="46">
                  <c:v>292.698590625</c:v>
                </c:pt>
                <c:pt idx="47">
                  <c:v>302.09430234375</c:v>
                </c:pt>
                <c:pt idx="48">
                  <c:v>311.622055664063</c:v>
                </c:pt>
                <c:pt idx="49">
                  <c:v>321.284311523438</c:v>
                </c:pt>
                <c:pt idx="50">
                  <c:v>331.081069921875</c:v>
                </c:pt>
                <c:pt idx="51">
                  <c:v>341.012330859375</c:v>
                </c:pt>
                <c:pt idx="52">
                  <c:v>351.076710058594</c:v>
                </c:pt>
                <c:pt idx="53">
                  <c:v>361.275540527344</c:v>
                </c:pt>
                <c:pt idx="54">
                  <c:v>371.608822265625</c:v>
                </c:pt>
              </c:numCache>
            </c:numRef>
          </c:val>
        </c:ser>
        <c:ser>
          <c:idx val="2"/>
          <c:order val="2"/>
          <c:tx>
            <c:strRef>
              <c:f>正常流通</c:f>
              <c:strCache>
                <c:ptCount val="1"/>
                <c:pt idx="0">
                  <c:v>正常流通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Sheet3!$P$2:$P$56</c:f>
              <c:numCache>
                <c:formatCode>General</c:formatCode>
                <c:ptCount val="55"/>
                <c:pt idx="0">
                  <c:v>301.2912</c:v>
                </c:pt>
                <c:pt idx="1">
                  <c:v>350.1792</c:v>
                </c:pt>
                <c:pt idx="2">
                  <c:v>397.404</c:v>
                </c:pt>
                <c:pt idx="3">
                  <c:v>442.9656</c:v>
                </c:pt>
                <c:pt idx="4">
                  <c:v>467.544</c:v>
                </c:pt>
                <c:pt idx="5">
                  <c:v>491.0892</c:v>
                </c:pt>
                <c:pt idx="6">
                  <c:v>513.6012</c:v>
                </c:pt>
                <c:pt idx="7">
                  <c:v>535.08</c:v>
                </c:pt>
                <c:pt idx="8">
                  <c:v>546.4956</c:v>
                </c:pt>
                <c:pt idx="9">
                  <c:v>557.193</c:v>
                </c:pt>
                <c:pt idx="10">
                  <c:v>567.1722</c:v>
                </c:pt>
                <c:pt idx="11">
                  <c:v>576.4332</c:v>
                </c:pt>
                <c:pt idx="12">
                  <c:v>580.776</c:v>
                </c:pt>
                <c:pt idx="13">
                  <c:v>584.5581</c:v>
                </c:pt>
                <c:pt idx="14">
                  <c:v>587.7795</c:v>
                </c:pt>
                <c:pt idx="15">
                  <c:v>590.4402</c:v>
                </c:pt>
                <c:pt idx="16">
                  <c:v>590.5977</c:v>
                </c:pt>
                <c:pt idx="17">
                  <c:v>590.27325</c:v>
                </c:pt>
                <c:pt idx="18">
                  <c:v>589.46685</c:v>
                </c:pt>
                <c:pt idx="19">
                  <c:v>588.1785</c:v>
                </c:pt>
                <c:pt idx="20">
                  <c:v>585.5157</c:v>
                </c:pt>
                <c:pt idx="21">
                  <c:v>582.410325</c:v>
                </c:pt>
                <c:pt idx="22">
                  <c:v>578.862375</c:v>
                </c:pt>
                <c:pt idx="23">
                  <c:v>574.87185</c:v>
                </c:pt>
                <c:pt idx="24">
                  <c:v>570.031875</c:v>
                </c:pt>
                <c:pt idx="25">
                  <c:v>564.7690125</c:v>
                </c:pt>
                <c:pt idx="26">
                  <c:v>559.0832625</c:v>
                </c:pt>
                <c:pt idx="27">
                  <c:v>552.974625</c:v>
                </c:pt>
                <c:pt idx="28">
                  <c:v>546.25935</c:v>
                </c:pt>
                <c:pt idx="29">
                  <c:v>539.13103125</c:v>
                </c:pt>
                <c:pt idx="30">
                  <c:v>531.58966875</c:v>
                </c:pt>
                <c:pt idx="31">
                  <c:v>523.6352625</c:v>
                </c:pt>
                <c:pt idx="32">
                  <c:v>515.18578125</c:v>
                </c:pt>
                <c:pt idx="33">
                  <c:v>506.328178125</c:v>
                </c:pt>
                <c:pt idx="34">
                  <c:v>497.062453125</c:v>
                </c:pt>
                <c:pt idx="35">
                  <c:v>487.38860625</c:v>
                </c:pt>
                <c:pt idx="36">
                  <c:v>477.27054375</c:v>
                </c:pt>
                <c:pt idx="37">
                  <c:v>466.7468203125</c:v>
                </c:pt>
                <c:pt idx="38">
                  <c:v>455.8174359375</c:v>
                </c:pt>
                <c:pt idx="39">
                  <c:v>444.482390625</c:v>
                </c:pt>
                <c:pt idx="40">
                  <c:v>432.7260984375</c:v>
                </c:pt>
                <c:pt idx="41">
                  <c:v>420.56537578125</c:v>
                </c:pt>
                <c:pt idx="42">
                  <c:v>408.00022265625</c:v>
                </c:pt>
                <c:pt idx="43">
                  <c:v>395.0306390625</c:v>
                </c:pt>
                <c:pt idx="44">
                  <c:v>381.6500625</c:v>
                </c:pt>
                <c:pt idx="45">
                  <c:v>367.865670703125</c:v>
                </c:pt>
                <c:pt idx="46">
                  <c:v>353.677463671875</c:v>
                </c:pt>
                <c:pt idx="47">
                  <c:v>339.08544140625</c:v>
                </c:pt>
                <c:pt idx="48">
                  <c:v>324.086937890625</c:v>
                </c:pt>
                <c:pt idx="49">
                  <c:v>308.684926757812</c:v>
                </c:pt>
                <c:pt idx="50">
                  <c:v>292.879408007812</c:v>
                </c:pt>
                <c:pt idx="51">
                  <c:v>276.670381640625</c:v>
                </c:pt>
                <c:pt idx="52">
                  <c:v>260.056822265625</c:v>
                </c:pt>
                <c:pt idx="53">
                  <c:v>243.039909082031</c:v>
                </c:pt>
                <c:pt idx="54">
                  <c:v>225.619642089843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1454296320"/>
        <c:axId val="-1454293568"/>
      </c:barChart>
      <c:catAx>
        <c:axId val="-1454296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454293568"/>
        <c:crosses val="autoZero"/>
        <c:auto val="1"/>
        <c:lblAlgn val="ctr"/>
        <c:lblOffset val="100"/>
        <c:noMultiLvlLbl val="0"/>
      </c:catAx>
      <c:valAx>
        <c:axId val="-1454293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454296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每个区块二级发行分配比例</a:t>
            </a:r>
            <a:endParaRPr lang="en-US"/>
          </a:p>
        </c:rich>
      </c:tx>
      <c:layout>
        <c:manualLayout>
          <c:xMode val="edge"/>
          <c:yMode val="edge"/>
          <c:x val="0.337398300401684"/>
          <c:y val="0.024759915516662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457324247421133"/>
          <c:y val="0.096920703367783"/>
          <c:w val="0.929970780565802"/>
          <c:h val="0.68228613780244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矿工存储奖励</c:f>
              <c:strCache>
                <c:ptCount val="1"/>
                <c:pt idx="0">
                  <c:v>矿工存储奖励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Sheet3!$Q$2:$Q$56</c:f>
              <c:numCache>
                <c:formatCode>General</c:formatCode>
                <c:ptCount val="55"/>
                <c:pt idx="0">
                  <c:v>0.1344</c:v>
                </c:pt>
                <c:pt idx="1">
                  <c:v>0.2688</c:v>
                </c:pt>
                <c:pt idx="2">
                  <c:v>0.4032</c:v>
                </c:pt>
                <c:pt idx="3">
                  <c:v>0.5376</c:v>
                </c:pt>
                <c:pt idx="4">
                  <c:v>0.672</c:v>
                </c:pt>
                <c:pt idx="5">
                  <c:v>0.8064</c:v>
                </c:pt>
                <c:pt idx="6">
                  <c:v>0.9408</c:v>
                </c:pt>
                <c:pt idx="7">
                  <c:v>1.0752</c:v>
                </c:pt>
                <c:pt idx="8">
                  <c:v>1.2096</c:v>
                </c:pt>
                <c:pt idx="9">
                  <c:v>1.344</c:v>
                </c:pt>
                <c:pt idx="10">
                  <c:v>1.4784</c:v>
                </c:pt>
                <c:pt idx="11">
                  <c:v>1.6128</c:v>
                </c:pt>
                <c:pt idx="12">
                  <c:v>1.7472</c:v>
                </c:pt>
                <c:pt idx="13">
                  <c:v>1.8816</c:v>
                </c:pt>
                <c:pt idx="14">
                  <c:v>2.016</c:v>
                </c:pt>
                <c:pt idx="15">
                  <c:v>2.1504</c:v>
                </c:pt>
                <c:pt idx="16">
                  <c:v>2.2848</c:v>
                </c:pt>
                <c:pt idx="17">
                  <c:v>2.4192</c:v>
                </c:pt>
                <c:pt idx="18">
                  <c:v>2.5536</c:v>
                </c:pt>
                <c:pt idx="19">
                  <c:v>2.688</c:v>
                </c:pt>
                <c:pt idx="20">
                  <c:v>2.8224</c:v>
                </c:pt>
                <c:pt idx="21">
                  <c:v>2.9568</c:v>
                </c:pt>
                <c:pt idx="22">
                  <c:v>3.0912</c:v>
                </c:pt>
                <c:pt idx="23">
                  <c:v>3.2256</c:v>
                </c:pt>
                <c:pt idx="24">
                  <c:v>3.36</c:v>
                </c:pt>
                <c:pt idx="25">
                  <c:v>3.4944</c:v>
                </c:pt>
                <c:pt idx="26">
                  <c:v>3.6288</c:v>
                </c:pt>
                <c:pt idx="27">
                  <c:v>3.7632</c:v>
                </c:pt>
                <c:pt idx="28">
                  <c:v>3.8976</c:v>
                </c:pt>
                <c:pt idx="29">
                  <c:v>4.032</c:v>
                </c:pt>
                <c:pt idx="30">
                  <c:v>4.1664</c:v>
                </c:pt>
                <c:pt idx="31">
                  <c:v>4.3008</c:v>
                </c:pt>
                <c:pt idx="32">
                  <c:v>4.4352</c:v>
                </c:pt>
                <c:pt idx="33">
                  <c:v>4.5696</c:v>
                </c:pt>
                <c:pt idx="34">
                  <c:v>4.704</c:v>
                </c:pt>
                <c:pt idx="35">
                  <c:v>4.8384</c:v>
                </c:pt>
                <c:pt idx="36">
                  <c:v>4.9728</c:v>
                </c:pt>
                <c:pt idx="37">
                  <c:v>5.1072</c:v>
                </c:pt>
                <c:pt idx="38">
                  <c:v>5.2416</c:v>
                </c:pt>
                <c:pt idx="39">
                  <c:v>5.376</c:v>
                </c:pt>
                <c:pt idx="40">
                  <c:v>5.5104</c:v>
                </c:pt>
                <c:pt idx="41">
                  <c:v>5.6448</c:v>
                </c:pt>
                <c:pt idx="42">
                  <c:v>5.7792</c:v>
                </c:pt>
                <c:pt idx="43">
                  <c:v>5.9136</c:v>
                </c:pt>
                <c:pt idx="44">
                  <c:v>6.048</c:v>
                </c:pt>
                <c:pt idx="45">
                  <c:v>6.1824</c:v>
                </c:pt>
                <c:pt idx="46">
                  <c:v>6.3168</c:v>
                </c:pt>
                <c:pt idx="47">
                  <c:v>6.4512</c:v>
                </c:pt>
                <c:pt idx="48">
                  <c:v>6.5856</c:v>
                </c:pt>
                <c:pt idx="49">
                  <c:v>6.72</c:v>
                </c:pt>
                <c:pt idx="50">
                  <c:v>6.8544</c:v>
                </c:pt>
                <c:pt idx="51">
                  <c:v>6.9888</c:v>
                </c:pt>
                <c:pt idx="52">
                  <c:v>7.1232</c:v>
                </c:pt>
                <c:pt idx="53">
                  <c:v>7.2576</c:v>
                </c:pt>
                <c:pt idx="54">
                  <c:v>7.392</c:v>
                </c:pt>
              </c:numCache>
            </c:numRef>
          </c:val>
        </c:ser>
        <c:ser>
          <c:idx val="1"/>
          <c:order val="1"/>
          <c:tx>
            <c:strRef>
              <c:f>锁仓分红奖励</c:f>
              <c:strCache>
                <c:ptCount val="1"/>
                <c:pt idx="0">
                  <c:v>锁仓分红奖励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Sheet3!$R$2:$R$56</c:f>
              <c:numCache>
                <c:formatCode>General</c:formatCode>
                <c:ptCount val="55"/>
                <c:pt idx="0">
                  <c:v>0.1344</c:v>
                </c:pt>
                <c:pt idx="1">
                  <c:v>0.2016</c:v>
                </c:pt>
                <c:pt idx="2">
                  <c:v>0.2688</c:v>
                </c:pt>
                <c:pt idx="3">
                  <c:v>0.336</c:v>
                </c:pt>
                <c:pt idx="4">
                  <c:v>0.4032</c:v>
                </c:pt>
                <c:pt idx="5">
                  <c:v>0.4704</c:v>
                </c:pt>
                <c:pt idx="6">
                  <c:v>0.5376</c:v>
                </c:pt>
                <c:pt idx="7">
                  <c:v>0.6048</c:v>
                </c:pt>
                <c:pt idx="8">
                  <c:v>0.672</c:v>
                </c:pt>
                <c:pt idx="9">
                  <c:v>0.7392</c:v>
                </c:pt>
                <c:pt idx="10">
                  <c:v>0.8064</c:v>
                </c:pt>
                <c:pt idx="11">
                  <c:v>0.8736</c:v>
                </c:pt>
                <c:pt idx="12">
                  <c:v>0.9408</c:v>
                </c:pt>
                <c:pt idx="13">
                  <c:v>1.008</c:v>
                </c:pt>
                <c:pt idx="14">
                  <c:v>1.0752</c:v>
                </c:pt>
                <c:pt idx="15">
                  <c:v>1.1424</c:v>
                </c:pt>
                <c:pt idx="16">
                  <c:v>1.2096</c:v>
                </c:pt>
                <c:pt idx="17">
                  <c:v>1.2768</c:v>
                </c:pt>
                <c:pt idx="18">
                  <c:v>1.344</c:v>
                </c:pt>
                <c:pt idx="19">
                  <c:v>1.4112</c:v>
                </c:pt>
                <c:pt idx="20">
                  <c:v>1.4784</c:v>
                </c:pt>
                <c:pt idx="21">
                  <c:v>1.5456</c:v>
                </c:pt>
                <c:pt idx="22">
                  <c:v>1.6128</c:v>
                </c:pt>
                <c:pt idx="23">
                  <c:v>1.68</c:v>
                </c:pt>
                <c:pt idx="24">
                  <c:v>1.7472</c:v>
                </c:pt>
                <c:pt idx="25">
                  <c:v>1.8144</c:v>
                </c:pt>
                <c:pt idx="26">
                  <c:v>1.8816</c:v>
                </c:pt>
                <c:pt idx="27">
                  <c:v>1.9488</c:v>
                </c:pt>
                <c:pt idx="28">
                  <c:v>2.016</c:v>
                </c:pt>
                <c:pt idx="29">
                  <c:v>2.0832</c:v>
                </c:pt>
                <c:pt idx="30">
                  <c:v>2.1504</c:v>
                </c:pt>
                <c:pt idx="31">
                  <c:v>2.2176</c:v>
                </c:pt>
                <c:pt idx="32">
                  <c:v>2.2848</c:v>
                </c:pt>
                <c:pt idx="33">
                  <c:v>2.352</c:v>
                </c:pt>
                <c:pt idx="34">
                  <c:v>2.4192</c:v>
                </c:pt>
                <c:pt idx="35">
                  <c:v>2.4864</c:v>
                </c:pt>
                <c:pt idx="36">
                  <c:v>2.5536</c:v>
                </c:pt>
                <c:pt idx="37">
                  <c:v>2.6208</c:v>
                </c:pt>
                <c:pt idx="38">
                  <c:v>2.688</c:v>
                </c:pt>
                <c:pt idx="39">
                  <c:v>2.7552</c:v>
                </c:pt>
                <c:pt idx="40">
                  <c:v>2.8224</c:v>
                </c:pt>
                <c:pt idx="41">
                  <c:v>2.8896</c:v>
                </c:pt>
                <c:pt idx="42">
                  <c:v>2.9568</c:v>
                </c:pt>
                <c:pt idx="43">
                  <c:v>3.024</c:v>
                </c:pt>
                <c:pt idx="44">
                  <c:v>3.0912</c:v>
                </c:pt>
                <c:pt idx="45">
                  <c:v>3.1584</c:v>
                </c:pt>
                <c:pt idx="46">
                  <c:v>3.2256</c:v>
                </c:pt>
                <c:pt idx="47">
                  <c:v>3.2928</c:v>
                </c:pt>
                <c:pt idx="48">
                  <c:v>3.36</c:v>
                </c:pt>
                <c:pt idx="49">
                  <c:v>3.4272</c:v>
                </c:pt>
                <c:pt idx="50">
                  <c:v>3.4944</c:v>
                </c:pt>
                <c:pt idx="51">
                  <c:v>3.5616</c:v>
                </c:pt>
                <c:pt idx="52">
                  <c:v>3.6288</c:v>
                </c:pt>
                <c:pt idx="53">
                  <c:v>3.696</c:v>
                </c:pt>
                <c:pt idx="54">
                  <c:v>3.7632</c:v>
                </c:pt>
              </c:numCache>
            </c:numRef>
          </c:val>
        </c:ser>
        <c:ser>
          <c:idx val="2"/>
          <c:order val="2"/>
          <c:tx>
            <c:strRef>
              <c:f>销毁</c:f>
              <c:strCache>
                <c:ptCount val="1"/>
                <c:pt idx="0">
                  <c:v>销毁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Sheet3!$S$2:$S$56</c:f>
              <c:numCache>
                <c:formatCode>General</c:formatCode>
                <c:ptCount val="55"/>
                <c:pt idx="0">
                  <c:v>13.1712</c:v>
                </c:pt>
                <c:pt idx="1">
                  <c:v>12.9696</c:v>
                </c:pt>
                <c:pt idx="2">
                  <c:v>12.768</c:v>
                </c:pt>
                <c:pt idx="3">
                  <c:v>12.5664</c:v>
                </c:pt>
                <c:pt idx="4">
                  <c:v>12.3648</c:v>
                </c:pt>
                <c:pt idx="5">
                  <c:v>12.1632</c:v>
                </c:pt>
                <c:pt idx="6">
                  <c:v>11.9616</c:v>
                </c:pt>
                <c:pt idx="7">
                  <c:v>11.76</c:v>
                </c:pt>
                <c:pt idx="8">
                  <c:v>11.5584</c:v>
                </c:pt>
                <c:pt idx="9">
                  <c:v>11.3568</c:v>
                </c:pt>
                <c:pt idx="10">
                  <c:v>11.1552</c:v>
                </c:pt>
                <c:pt idx="11">
                  <c:v>10.9536</c:v>
                </c:pt>
                <c:pt idx="12">
                  <c:v>10.752</c:v>
                </c:pt>
                <c:pt idx="13">
                  <c:v>10.5504</c:v>
                </c:pt>
                <c:pt idx="14">
                  <c:v>10.3488</c:v>
                </c:pt>
                <c:pt idx="15">
                  <c:v>10.1472</c:v>
                </c:pt>
                <c:pt idx="16">
                  <c:v>9.9456</c:v>
                </c:pt>
                <c:pt idx="17">
                  <c:v>9.744</c:v>
                </c:pt>
                <c:pt idx="18">
                  <c:v>9.5424</c:v>
                </c:pt>
                <c:pt idx="19">
                  <c:v>9.3408</c:v>
                </c:pt>
                <c:pt idx="20">
                  <c:v>9.1392</c:v>
                </c:pt>
                <c:pt idx="21">
                  <c:v>8.9376</c:v>
                </c:pt>
                <c:pt idx="22">
                  <c:v>8.736</c:v>
                </c:pt>
                <c:pt idx="23">
                  <c:v>8.5344</c:v>
                </c:pt>
                <c:pt idx="24">
                  <c:v>8.3328</c:v>
                </c:pt>
                <c:pt idx="25">
                  <c:v>8.1312</c:v>
                </c:pt>
                <c:pt idx="26">
                  <c:v>7.9296</c:v>
                </c:pt>
                <c:pt idx="27">
                  <c:v>7.728</c:v>
                </c:pt>
                <c:pt idx="28">
                  <c:v>7.5264</c:v>
                </c:pt>
                <c:pt idx="29">
                  <c:v>7.3248</c:v>
                </c:pt>
                <c:pt idx="30">
                  <c:v>7.1232</c:v>
                </c:pt>
                <c:pt idx="31">
                  <c:v>6.9216</c:v>
                </c:pt>
                <c:pt idx="32">
                  <c:v>6.72</c:v>
                </c:pt>
                <c:pt idx="33">
                  <c:v>6.5184</c:v>
                </c:pt>
                <c:pt idx="34">
                  <c:v>6.3168</c:v>
                </c:pt>
                <c:pt idx="35">
                  <c:v>6.1152</c:v>
                </c:pt>
                <c:pt idx="36">
                  <c:v>5.9136</c:v>
                </c:pt>
                <c:pt idx="37">
                  <c:v>5.712</c:v>
                </c:pt>
                <c:pt idx="38">
                  <c:v>5.5104</c:v>
                </c:pt>
                <c:pt idx="39">
                  <c:v>5.3088</c:v>
                </c:pt>
                <c:pt idx="40">
                  <c:v>5.1072</c:v>
                </c:pt>
                <c:pt idx="41">
                  <c:v>4.9056</c:v>
                </c:pt>
                <c:pt idx="42">
                  <c:v>4.704</c:v>
                </c:pt>
                <c:pt idx="43">
                  <c:v>4.5024</c:v>
                </c:pt>
                <c:pt idx="44">
                  <c:v>4.3008</c:v>
                </c:pt>
                <c:pt idx="45">
                  <c:v>4.0992</c:v>
                </c:pt>
                <c:pt idx="46">
                  <c:v>3.89759999999999</c:v>
                </c:pt>
                <c:pt idx="47">
                  <c:v>3.69599999999999</c:v>
                </c:pt>
                <c:pt idx="48">
                  <c:v>3.49439999999999</c:v>
                </c:pt>
                <c:pt idx="49">
                  <c:v>3.29279999999999</c:v>
                </c:pt>
                <c:pt idx="50">
                  <c:v>3.09119999999999</c:v>
                </c:pt>
                <c:pt idx="51">
                  <c:v>2.88959999999999</c:v>
                </c:pt>
                <c:pt idx="52">
                  <c:v>2.68799999999999</c:v>
                </c:pt>
                <c:pt idx="53">
                  <c:v>2.48639999999999</c:v>
                </c:pt>
                <c:pt idx="54">
                  <c:v>2.28479999999999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1454265680"/>
        <c:axId val="-1454262928"/>
      </c:barChart>
      <c:catAx>
        <c:axId val="-14542656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454262928"/>
        <c:crosses val="autoZero"/>
        <c:auto val="1"/>
        <c:lblAlgn val="ctr"/>
        <c:lblOffset val="100"/>
        <c:noMultiLvlLbl val="0"/>
      </c:catAx>
      <c:valAx>
        <c:axId val="-1454262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454265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8T06:35:17.387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8T06:35:17.387" idx="1">
    <p:pos x="10" y="10"/>
    <p:text/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r>
              <a:rPr lang="zh-CN" altLang="en-US" dirty="0" smtClean="0"/>
              <a:t>由于原生代币代表了占用全局状态的权利，所以代币发行政策会限制状态的增长。由于状态存储受限制并且成为了稀缺资源，就好比比特币的带宽和以太坊的计算吞吐量，它们可以在市场上被定价和交易。状态租金在状态占用的费用结构上，增加了必要的时间维度。我们采用两个步骤作为「目标通胀」框架来收取这笔租金，而不是强制定期收取租金：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在「基础发行」的基础上，我们添加了「二级发行」，可以将其视为对所有代币持有者的「通胀税」。对于使用</a:t>
            </a:r>
            <a:r>
              <a:rPr lang="en-US" altLang="zh-CN" dirty="0" smtClean="0"/>
              <a:t>CK Byte </a:t>
            </a:r>
            <a:r>
              <a:rPr lang="zh-CN" altLang="en-US" dirty="0" smtClean="0"/>
              <a:t>存储状态的用户，这种定期的通胀税是他们向矿工支付状态租金的方式。</a:t>
            </a:r>
            <a:endParaRPr lang="zh-CN" altLang="en-US" dirty="0" smtClean="0"/>
          </a:p>
          <a:p>
            <a:r>
              <a:rPr lang="zh-CN" altLang="en-US" dirty="0" smtClean="0"/>
              <a:t>然而，由于我们对于那些没有使用 </a:t>
            </a:r>
            <a:r>
              <a:rPr lang="en-US" altLang="zh-CN" dirty="0" smtClean="0"/>
              <a:t>CK Byte </a:t>
            </a:r>
            <a:r>
              <a:rPr lang="zh-CN" altLang="en-US" dirty="0" smtClean="0"/>
              <a:t>存储状态的所有者也收取了租金，所以我们需要将租金归还。我们允许这些用户将他们的原生代币存入并锁定到一个特殊合约中，我们称它为 </a:t>
            </a:r>
            <a:r>
              <a:rPr lang="en-US" altLang="zh-CN" dirty="0" err="1" smtClean="0"/>
              <a:t>NervosDAO</a:t>
            </a:r>
            <a:r>
              <a:rPr lang="zh-CN" altLang="en-US" dirty="0" smtClean="0"/>
              <a:t>。 </a:t>
            </a:r>
            <a:r>
              <a:rPr lang="en-US" altLang="zh-CN" dirty="0" err="1" smtClean="0"/>
              <a:t>NervosDAO</a:t>
            </a:r>
            <a:r>
              <a:rPr lang="en-US" altLang="zh-CN" dirty="0" smtClean="0"/>
              <a:t> </a:t>
            </a:r>
            <a:r>
              <a:rPr lang="zh-CN" altLang="en-US" dirty="0" smtClean="0"/>
              <a:t>将接受部分「二级发行」的补偿，以弥补因为不公平造成的稀释。</a:t>
            </a:r>
            <a:endParaRPr lang="zh-CN" altLang="en-US" dirty="0"/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r>
              <a:rPr lang="zh-CN" altLang="en-US" dirty="0" smtClean="0"/>
              <a:t>必须限制全局状态的增长，以便为参与全节点提供可预测性。理想情况下，成本能控制在非专业参与者可以负担的范围内，以保持网络最大程度的去中心化与抗审查。</a:t>
            </a:r>
            <a:endParaRPr lang="zh-CN" altLang="en-US" dirty="0" smtClean="0"/>
          </a:p>
          <a:p>
            <a:r>
              <a:rPr lang="zh-CN" altLang="en-US" dirty="0" smtClean="0"/>
              <a:t>随着全局状态的有限增长，价格的上升与降低将由市场决定。特别是当状态存储空间快满的时后，需要将状态存储的成本提高，而当它大部分为空时，需要降低成本，这是非常吸引人的。</a:t>
            </a:r>
            <a:endParaRPr lang="zh-CN" altLang="en-US" dirty="0" smtClean="0"/>
          </a:p>
          <a:p>
            <a:r>
              <a:rPr lang="zh-CN" altLang="en-US" dirty="0" smtClean="0"/>
              <a:t>系统需要能够不断收取其状态用户的租金，以支付矿工提供这种资源。这有助于平衡矿工的经济收入，同时激励用户尽早清除不必要的状态。</a:t>
            </a:r>
            <a:endParaRPr lang="zh-CN" altLang="en-US" dirty="0"/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r>
              <a:rPr lang="zh-CN" altLang="en-US" dirty="0" smtClean="0"/>
              <a:t>支持</a:t>
            </a:r>
            <a:r>
              <a:rPr lang="en-US" altLang="zh-CN" dirty="0" err="1" smtClean="0"/>
              <a:t>ckb</a:t>
            </a:r>
            <a:r>
              <a:rPr lang="zh-CN" altLang="en-US" dirty="0" smtClean="0"/>
              <a:t>的交易所： </a:t>
            </a:r>
            <a:r>
              <a:rPr lang="en-US" altLang="zh-CN" dirty="0" smtClean="0"/>
              <a:t>https://</a:t>
            </a:r>
            <a:r>
              <a:rPr lang="en-US" altLang="zh-CN" dirty="0" err="1" smtClean="0"/>
              <a:t>www.feixiaohao.com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coinmarket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nervosckb</a:t>
            </a:r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r>
              <a:rPr lang="zh-CN" altLang="en-US" sz="12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绿色二级发行部分总量固定，组成比例是动态调节，是</a:t>
            </a:r>
            <a:r>
              <a:rPr lang="en-US" altLang="zh-CN" sz="1200" i="1" dirty="0" err="1" smtClean="0">
                <a:latin typeface="Arial" panose="020B0604020202090204" pitchFamily="34" charset="0"/>
                <a:ea typeface="SimSun" pitchFamily="2" charset="-122"/>
                <a:sym typeface="+mn-ea"/>
              </a:rPr>
              <a:t>nervos</a:t>
            </a:r>
            <a:r>
              <a:rPr lang="zh-CN" altLang="en-US" sz="12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激励设计最独特的地方</a:t>
            </a:r>
            <a:endParaRPr lang="en-US" altLang="zh-CN" sz="1200" i="1" dirty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、销毁：</a:t>
            </a:r>
            <a:r>
              <a:rPr lang="en-US" altLang="zh-CN" b="1" dirty="0" smtClean="0"/>
              <a:t>25%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84 </a:t>
            </a:r>
            <a:r>
              <a:rPr lang="zh-CN" altLang="en-US" b="1" dirty="0" smtClean="0"/>
              <a:t>亿）。</a:t>
            </a:r>
            <a:r>
              <a:rPr lang="zh-CN" altLang="en-US" dirty="0" smtClean="0"/>
              <a:t>为了致敬中本聪，</a:t>
            </a:r>
            <a:r>
              <a:rPr lang="en-US" altLang="zh-CN" dirty="0" err="1" smtClean="0"/>
              <a:t>Nervos</a:t>
            </a:r>
            <a:r>
              <a:rPr lang="en-US" altLang="zh-CN" dirty="0" smtClean="0"/>
              <a:t> </a:t>
            </a:r>
            <a:r>
              <a:rPr lang="zh-CN" altLang="en-US" dirty="0" smtClean="0"/>
              <a:t>创世区块中产生的 </a:t>
            </a:r>
            <a:r>
              <a:rPr lang="en-US" altLang="zh-CN" dirty="0" smtClean="0"/>
              <a:t>25% CK Byte </a:t>
            </a:r>
            <a:r>
              <a:rPr lang="zh-CN" altLang="en-US" dirty="0" smtClean="0"/>
              <a:t>不会进入流通，而是直接销毁。</a:t>
            </a:r>
            <a:endParaRPr lang="zh-CN" altLang="en-US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、团队保留：</a:t>
            </a:r>
            <a:r>
              <a:rPr lang="en-US" altLang="zh-CN" b="1" dirty="0" smtClean="0"/>
              <a:t>15%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50.4 </a:t>
            </a:r>
            <a:r>
              <a:rPr lang="zh-CN" altLang="en-US" b="1" dirty="0" smtClean="0"/>
              <a:t>亿）。</a:t>
            </a:r>
            <a:r>
              <a:rPr lang="zh-CN" altLang="en-US" dirty="0" smtClean="0"/>
              <a:t>属于 </a:t>
            </a:r>
            <a:r>
              <a:rPr lang="en-US" altLang="zh-CN" dirty="0" err="1" smtClean="0"/>
              <a:t>Nervos</a:t>
            </a:r>
            <a:r>
              <a:rPr lang="en-US" altLang="zh-CN" dirty="0" smtClean="0"/>
              <a:t> </a:t>
            </a:r>
            <a:r>
              <a:rPr lang="zh-CN" altLang="en-US" dirty="0" smtClean="0"/>
              <a:t>团队的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会分 </a:t>
            </a:r>
            <a:r>
              <a:rPr lang="en-US" altLang="zh-CN" dirty="0" smtClean="0"/>
              <a:t>4 </a:t>
            </a:r>
            <a:r>
              <a:rPr lang="zh-CN" altLang="en-US" dirty="0" smtClean="0"/>
              <a:t>年释放，主网上线之际释放总量的 </a:t>
            </a:r>
            <a:r>
              <a:rPr lang="en-US" altLang="zh-CN" dirty="0" smtClean="0"/>
              <a:t>33.3%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2020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1 </a:t>
            </a:r>
            <a:r>
              <a:rPr lang="zh-CN" altLang="en-US" dirty="0" smtClean="0"/>
              <a:t>日释放至总量的 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2021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1 </a:t>
            </a:r>
            <a:r>
              <a:rPr lang="zh-CN" altLang="en-US" dirty="0" smtClean="0"/>
              <a:t>日释放至总量的 </a:t>
            </a:r>
            <a:r>
              <a:rPr lang="en-US" altLang="zh-CN" dirty="0" smtClean="0"/>
              <a:t>66.66%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2022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1 </a:t>
            </a:r>
            <a:r>
              <a:rPr lang="zh-CN" altLang="en-US" dirty="0" smtClean="0"/>
              <a:t>日全部释放完毕。</a:t>
            </a:r>
            <a:endParaRPr lang="zh-CN" altLang="en-US" dirty="0" smtClean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、基金会：</a:t>
            </a:r>
            <a:r>
              <a:rPr lang="en-US" altLang="zh-CN" b="1" dirty="0" smtClean="0"/>
              <a:t>2%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6.72 </a:t>
            </a:r>
            <a:r>
              <a:rPr lang="zh-CN" altLang="en-US" b="1" dirty="0" smtClean="0"/>
              <a:t>亿）。</a:t>
            </a:r>
            <a:r>
              <a:rPr lang="zh-CN" altLang="en-US" dirty="0" smtClean="0"/>
              <a:t>基金会的这部分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主网上线后即释放，不锁仓。</a:t>
            </a:r>
            <a:endParaRPr lang="zh-CN" altLang="en-US" dirty="0" smtClean="0"/>
          </a:p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、生态建设：</a:t>
            </a:r>
            <a:r>
              <a:rPr lang="en-US" altLang="zh-CN" b="1" dirty="0" smtClean="0"/>
              <a:t>18.5%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62.16 </a:t>
            </a:r>
            <a:r>
              <a:rPr lang="zh-CN" altLang="en-US" b="1" dirty="0" smtClean="0"/>
              <a:t>亿）。</a:t>
            </a:r>
            <a:r>
              <a:rPr lang="zh-CN" altLang="en-US" dirty="0" smtClean="0"/>
              <a:t>专注于生态建设的这部分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2020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7 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1 </a:t>
            </a:r>
            <a:r>
              <a:rPr lang="zh-CN" altLang="en-US" dirty="0" smtClean="0"/>
              <a:t>日解锁总量的 </a:t>
            </a:r>
            <a:r>
              <a:rPr lang="en-US" altLang="zh-CN" dirty="0" smtClean="0"/>
              <a:t>25%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2020 </a:t>
            </a:r>
            <a:r>
              <a:rPr lang="zh-CN" altLang="en-US" dirty="0" smtClean="0"/>
              <a:t>年年底解锁总量的 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2022</a:t>
            </a:r>
            <a:r>
              <a:rPr lang="zh-CN" altLang="en-US" dirty="0" smtClean="0"/>
              <a:t>年年底全部解锁完毕。</a:t>
            </a:r>
            <a:endParaRPr lang="zh-CN" altLang="en-US" dirty="0" smtClean="0"/>
          </a:p>
          <a:p>
            <a:r>
              <a:rPr lang="en-US" altLang="zh-CN" b="1" dirty="0" smtClean="0"/>
              <a:t>5</a:t>
            </a:r>
            <a:r>
              <a:rPr lang="zh-CN" altLang="en-US" b="1" dirty="0" smtClean="0"/>
              <a:t>、合作伙伴：</a:t>
            </a:r>
            <a:r>
              <a:rPr lang="en-US" altLang="zh-CN" b="1" dirty="0" smtClean="0"/>
              <a:t>5%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16.8 </a:t>
            </a:r>
            <a:r>
              <a:rPr lang="zh-CN" altLang="en-US" b="1" dirty="0" smtClean="0"/>
              <a:t>亿）。</a:t>
            </a:r>
            <a:r>
              <a:rPr lang="zh-CN" altLang="en-US" dirty="0" smtClean="0"/>
              <a:t>这部分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2020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1 </a:t>
            </a:r>
            <a:r>
              <a:rPr lang="zh-CN" altLang="en-US" dirty="0" smtClean="0"/>
              <a:t>日解锁总量的 </a:t>
            </a:r>
            <a:r>
              <a:rPr lang="en-US" altLang="zh-CN" dirty="0" smtClean="0"/>
              <a:t>25%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2021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1 </a:t>
            </a:r>
            <a:r>
              <a:rPr lang="zh-CN" altLang="en-US" dirty="0" smtClean="0"/>
              <a:t>日解锁总量的 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2022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1 </a:t>
            </a:r>
            <a:r>
              <a:rPr lang="zh-CN" altLang="en-US" dirty="0" smtClean="0"/>
              <a:t>日全部解锁完毕。</a:t>
            </a:r>
            <a:endParaRPr lang="zh-CN" altLang="en-US" dirty="0" smtClean="0"/>
          </a:p>
          <a:p>
            <a:r>
              <a:rPr lang="en-US" altLang="zh-CN" b="1" dirty="0" smtClean="0"/>
              <a:t>6</a:t>
            </a:r>
            <a:r>
              <a:rPr lang="zh-CN" altLang="en-US" b="1" dirty="0" smtClean="0"/>
              <a:t>、私募 第一轮投资者：</a:t>
            </a:r>
            <a:r>
              <a:rPr lang="en-US" altLang="zh-CN" b="1" dirty="0" smtClean="0"/>
              <a:t>14%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47.04 </a:t>
            </a:r>
            <a:r>
              <a:rPr lang="zh-CN" altLang="en-US" b="1" dirty="0" smtClean="0"/>
              <a:t>亿）。</a:t>
            </a:r>
            <a:r>
              <a:rPr lang="en-US" altLang="zh-CN" dirty="0" smtClean="0"/>
              <a:t>2018 </a:t>
            </a:r>
            <a:r>
              <a:rPr lang="zh-CN" altLang="en-US" dirty="0" smtClean="0"/>
              <a:t>年，</a:t>
            </a:r>
            <a:r>
              <a:rPr lang="en-US" altLang="zh-CN" dirty="0" err="1" smtClean="0"/>
              <a:t>Nervos</a:t>
            </a:r>
            <a:r>
              <a:rPr lang="en-US" altLang="zh-CN" dirty="0" smtClean="0"/>
              <a:t> </a:t>
            </a:r>
            <a:r>
              <a:rPr lang="zh-CN" altLang="en-US" dirty="0" smtClean="0"/>
              <a:t>进行了第一轮总额为 </a:t>
            </a:r>
            <a:r>
              <a:rPr lang="en-US" altLang="zh-CN" dirty="0" smtClean="0"/>
              <a:t>2800 </a:t>
            </a:r>
            <a:r>
              <a:rPr lang="zh-CN" altLang="en-US" dirty="0" smtClean="0"/>
              <a:t>万美元的融资，</a:t>
            </a:r>
            <a:r>
              <a:rPr lang="en-US" altLang="zh-CN" dirty="0" smtClean="0"/>
              <a:t>1 CK Byte </a:t>
            </a:r>
            <a:r>
              <a:rPr lang="zh-CN" altLang="en-US" dirty="0" smtClean="0"/>
              <a:t>约为 </a:t>
            </a:r>
            <a:r>
              <a:rPr lang="en-US" altLang="zh-CN" dirty="0" smtClean="0"/>
              <a:t>0.006USD</a:t>
            </a:r>
            <a:r>
              <a:rPr lang="zh-CN" altLang="en-US" dirty="0" smtClean="0"/>
              <a:t>。这部分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主网上线后解锁总量的 </a:t>
            </a:r>
            <a:r>
              <a:rPr lang="en-US" altLang="zh-CN" dirty="0" smtClean="0"/>
              <a:t>66.66%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2020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1 </a:t>
            </a:r>
            <a:r>
              <a:rPr lang="zh-CN" altLang="en-US" dirty="0" smtClean="0"/>
              <a:t>日全部解锁完毕。</a:t>
            </a:r>
            <a:endParaRPr lang="zh-CN" altLang="en-US" dirty="0" smtClean="0"/>
          </a:p>
          <a:p>
            <a:r>
              <a:rPr lang="en-US" altLang="zh-CN" b="1" dirty="0" smtClean="0"/>
              <a:t>7</a:t>
            </a:r>
            <a:r>
              <a:rPr lang="zh-CN" altLang="en-US" b="1" dirty="0" smtClean="0"/>
              <a:t>、公募 第二轮投资者：</a:t>
            </a:r>
            <a:r>
              <a:rPr lang="en-US" altLang="zh-CN" b="1" dirty="0" smtClean="0"/>
              <a:t>20%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67.2 </a:t>
            </a:r>
            <a:r>
              <a:rPr lang="zh-CN" altLang="en-US" b="1" dirty="0" smtClean="0"/>
              <a:t>亿）。</a:t>
            </a:r>
            <a:r>
              <a:rPr lang="zh-CN" altLang="en-US" dirty="0" smtClean="0"/>
              <a:t>这部分主网上线后直接流通，根据 </a:t>
            </a:r>
            <a:r>
              <a:rPr lang="en-US" altLang="zh-CN" dirty="0" err="1" smtClean="0"/>
              <a:t>Nervos</a:t>
            </a:r>
            <a:r>
              <a:rPr lang="en-US" altLang="zh-CN" dirty="0" smtClean="0"/>
              <a:t> </a:t>
            </a:r>
            <a:r>
              <a:rPr lang="zh-CN" altLang="en-US" dirty="0" smtClean="0"/>
              <a:t>披露的信息，</a:t>
            </a:r>
            <a:r>
              <a:rPr lang="en-US" altLang="zh-CN" dirty="0" smtClean="0"/>
              <a:t>1 CK Byte </a:t>
            </a:r>
            <a:r>
              <a:rPr lang="zh-CN" altLang="en-US" dirty="0" smtClean="0"/>
              <a:t>约为 </a:t>
            </a:r>
            <a:r>
              <a:rPr lang="en-US" altLang="zh-CN" dirty="0" smtClean="0"/>
              <a:t>0.01USD</a:t>
            </a:r>
            <a:r>
              <a:rPr lang="zh-CN" altLang="en-US" dirty="0" smtClean="0"/>
              <a:t>，与第一轮差距不大。</a:t>
            </a:r>
            <a:endParaRPr lang="zh-CN" altLang="en-US" dirty="0" smtClean="0"/>
          </a:p>
          <a:p>
            <a:r>
              <a:rPr lang="en-US" altLang="zh-CN" b="1" dirty="0" smtClean="0"/>
              <a:t>8</a:t>
            </a:r>
            <a:r>
              <a:rPr lang="zh-CN" altLang="en-US" b="1" dirty="0" smtClean="0"/>
              <a:t>、测试网奖励：</a:t>
            </a:r>
            <a:r>
              <a:rPr lang="en-US" altLang="zh-CN" b="1" dirty="0" smtClean="0"/>
              <a:t>0.5%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1.68 </a:t>
            </a:r>
            <a:r>
              <a:rPr lang="zh-CN" altLang="en-US" b="1" dirty="0" smtClean="0"/>
              <a:t>亿）。</a:t>
            </a:r>
            <a:r>
              <a:rPr lang="zh-CN" altLang="en-US" dirty="0" smtClean="0"/>
              <a:t>这部分用于测试网奖励，主网上线后直接流通。</a:t>
            </a:r>
            <a:endParaRPr lang="zh-CN" altLang="en-US" dirty="0"/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endParaRPr lang="en-US" altLang="zh-CN" dirty="0" smtClean="0"/>
          </a:p>
          <a:p>
            <a:endParaRPr lang="en-US" altLang="zh-CN" dirty="0" smtClean="0">
              <a:ea typeface="SimSun" pitchFamily="2" charset="-122"/>
            </a:endParaRPr>
          </a:p>
          <a:p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r>
              <a:rPr lang="zh-CN" altLang="en-US" dirty="0" smtClean="0"/>
              <a:t>全局状态的增长不受任何限制，并且可以无限增长，因此全节点的参与成本并不确定</a:t>
            </a:r>
            <a:endParaRPr lang="zh-CN" altLang="en-US" dirty="0" smtClean="0"/>
          </a:p>
          <a:p>
            <a:r>
              <a:rPr lang="zh-CN" altLang="en-US" dirty="0" smtClean="0"/>
              <a:t>该系统为扩大状态存储提高了一次性收费，但矿工和全节点必须承担长期存储费用</a:t>
            </a:r>
            <a:endParaRPr lang="zh-CN" altLang="en-US" dirty="0" smtClean="0"/>
          </a:p>
          <a:p>
            <a:r>
              <a:rPr lang="zh-CN" altLang="en-US" dirty="0" smtClean="0"/>
              <a:t>没有充分的理由说明为什么扩展存储的成本应该以固定数量的 </a:t>
            </a:r>
            <a:r>
              <a:rPr lang="en-US" altLang="zh-CN" dirty="0" smtClean="0"/>
              <a:t>Gas </a:t>
            </a:r>
            <a:r>
              <a:rPr lang="zh-CN" altLang="en-US" dirty="0" smtClean="0"/>
              <a:t>定价（</a:t>
            </a:r>
            <a:r>
              <a:rPr lang="en-US" altLang="zh-CN" dirty="0" smtClean="0"/>
              <a:t>Gas </a:t>
            </a:r>
            <a:r>
              <a:rPr lang="zh-CN" altLang="en-US" dirty="0" smtClean="0"/>
              <a:t>用于计算一个单位的计算费用）</a:t>
            </a:r>
            <a:endParaRPr lang="zh-CN" altLang="en-US" dirty="0" smtClean="0"/>
          </a:p>
          <a:p>
            <a:r>
              <a:rPr lang="zh-CN" altLang="en-US" dirty="0" smtClean="0"/>
              <a:t>「一次性支付，永远占用」的状态存储模型的激励很小，很难让用户自愿清除状态并减少全局状态的占用</a:t>
            </a:r>
            <a:endParaRPr lang="zh-CN" altLang="en-US" dirty="0" smtClean="0"/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r>
              <a:rPr lang="zh-CN" altLang="en-US" dirty="0" smtClean="0"/>
              <a:t>由于原生代币代表了占用全局状态的权利，所以代币发行政策会限制状态的增长。由于状态存储受限制并且成为了稀缺资源，就好比比特币的带宽和以太坊的计算吞吐量，它们可以在市场上被定价和交易。状态租金在状态占用的费用结构上，增加了必要的时间维度。我们采用两个步骤作为「目标通胀」框架来收取这笔租金，而不是强制定期收取租金：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在「基础发行」的基础上，我们添加了「二级发行」，可以将其视为对所有代币持有者的「通胀税」。对于使用</a:t>
            </a:r>
            <a:r>
              <a:rPr lang="en-US" altLang="zh-CN" dirty="0" smtClean="0"/>
              <a:t>CK Byte </a:t>
            </a:r>
            <a:r>
              <a:rPr lang="zh-CN" altLang="en-US" dirty="0" smtClean="0"/>
              <a:t>存储状态的用户，这种定期的通胀税是他们向矿工支付状态租金的方式。</a:t>
            </a:r>
            <a:endParaRPr lang="zh-CN" altLang="en-US" dirty="0" smtClean="0"/>
          </a:p>
          <a:p>
            <a:r>
              <a:rPr lang="zh-CN" altLang="en-US" dirty="0" smtClean="0"/>
              <a:t>然而，由于我们对于那些没有使用 </a:t>
            </a:r>
            <a:r>
              <a:rPr lang="en-US" altLang="zh-CN" dirty="0" smtClean="0"/>
              <a:t>CK Byte </a:t>
            </a:r>
            <a:r>
              <a:rPr lang="zh-CN" altLang="en-US" dirty="0" smtClean="0"/>
              <a:t>存储状态的所有者也收取了租金，所以我们需要将租金归还。我们允许这些用户将他们的原生代币存入并锁定到一个特殊合约中，我们称它为 </a:t>
            </a:r>
            <a:r>
              <a:rPr lang="en-US" altLang="zh-CN" dirty="0" err="1" smtClean="0"/>
              <a:t>NervosDAO</a:t>
            </a:r>
            <a:r>
              <a:rPr lang="zh-CN" altLang="en-US" dirty="0" smtClean="0"/>
              <a:t>。 </a:t>
            </a:r>
            <a:r>
              <a:rPr lang="en-US" altLang="zh-CN" dirty="0" err="1" smtClean="0"/>
              <a:t>NervosDAO</a:t>
            </a:r>
            <a:r>
              <a:rPr lang="en-US" altLang="zh-CN" dirty="0" smtClean="0"/>
              <a:t> </a:t>
            </a:r>
            <a:r>
              <a:rPr lang="zh-CN" altLang="en-US" dirty="0" smtClean="0"/>
              <a:t>将接受部分「二级发行」的补偿，以弥补因为不公平造成的稀释。</a:t>
            </a:r>
            <a:endParaRPr lang="zh-CN" altLang="en-US" dirty="0"/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r>
              <a:rPr lang="zh-CN" altLang="en-US" dirty="0" smtClean="0"/>
              <a:t>由于原生代币代表了占用全局状态的权利，所以代币发行政策会限制状态的增长。由于状态存储受限制并且成为了稀缺资源，就好比比特币的带宽和以太坊的计算吞吐量，它们可以在市场上被定价和交易。状态租金在状态占用的费用结构上，增加了必要的时间维度。我们采用两个步骤作为「目标通胀」框架来收取这笔租金，而不是强制定期收取租金：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在「基础发行」的基础上，我们添加了「二级发行」，可以将其视为对所有代币持有者的「通胀税」。对于使用</a:t>
            </a:r>
            <a:r>
              <a:rPr lang="en-US" altLang="zh-CN" dirty="0" smtClean="0"/>
              <a:t>CK Byte </a:t>
            </a:r>
            <a:r>
              <a:rPr lang="zh-CN" altLang="en-US" dirty="0" smtClean="0"/>
              <a:t>存储状态的用户，这种定期的通胀税是他们向矿工支付状态租金的方式。</a:t>
            </a:r>
            <a:endParaRPr lang="zh-CN" altLang="en-US" dirty="0" smtClean="0"/>
          </a:p>
          <a:p>
            <a:r>
              <a:rPr lang="zh-CN" altLang="en-US" dirty="0" smtClean="0"/>
              <a:t>然而，由于我们对于那些没有使用 </a:t>
            </a:r>
            <a:r>
              <a:rPr lang="en-US" altLang="zh-CN" dirty="0" smtClean="0"/>
              <a:t>CK Byte </a:t>
            </a:r>
            <a:r>
              <a:rPr lang="zh-CN" altLang="en-US" dirty="0" smtClean="0"/>
              <a:t>存储状态的所有者也收取了租金，所以我们需要将租金归还。我们允许这些用户将他们的原生代币存入并锁定到一个特殊合约中，我们称它为 </a:t>
            </a:r>
            <a:r>
              <a:rPr lang="en-US" altLang="zh-CN" dirty="0" err="1" smtClean="0"/>
              <a:t>NervosDAO</a:t>
            </a:r>
            <a:r>
              <a:rPr lang="zh-CN" altLang="en-US" dirty="0" smtClean="0"/>
              <a:t>。 </a:t>
            </a:r>
            <a:r>
              <a:rPr lang="en-US" altLang="zh-CN" dirty="0" err="1" smtClean="0"/>
              <a:t>NervosDAO</a:t>
            </a:r>
            <a:r>
              <a:rPr lang="en-US" altLang="zh-CN" dirty="0" smtClean="0"/>
              <a:t> </a:t>
            </a:r>
            <a:r>
              <a:rPr lang="zh-CN" altLang="en-US" dirty="0" smtClean="0"/>
              <a:t>将接受部分「二级发行」的补偿，以弥补因为不公平造成的稀释。</a:t>
            </a:r>
            <a:endParaRPr lang="zh-CN" altLang="en-US" dirty="0"/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r>
              <a:rPr lang="zh-CN" altLang="en-US" dirty="0" smtClean="0"/>
              <a:t>由于原生代币代表了占用全局状态的权利，所以代币发行政策会限制状态的增长。由于状态存储受限制并且成为了稀缺资源，就好比比特币的带宽和以太坊的计算吞吐量，它们可以在市场上被定价和交易。状态租金在状态占用的费用结构上，增加了必要的时间维度。我们采用两个步骤作为「目标通胀」框架来收取这笔租金，而不是强制定期收取租金：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在「基础发行」的基础上，我们添加了「二级发行」，可以将其视为对所有代币持有者的「通胀税」。对于使用</a:t>
            </a:r>
            <a:r>
              <a:rPr lang="en-US" altLang="zh-CN" dirty="0" smtClean="0"/>
              <a:t>CK Byte </a:t>
            </a:r>
            <a:r>
              <a:rPr lang="zh-CN" altLang="en-US" dirty="0" smtClean="0"/>
              <a:t>存储状态的用户，这种定期的通胀税是他们向矿工支付状态租金的方式。</a:t>
            </a:r>
            <a:endParaRPr lang="zh-CN" altLang="en-US" dirty="0" smtClean="0"/>
          </a:p>
          <a:p>
            <a:r>
              <a:rPr lang="zh-CN" altLang="en-US" dirty="0" smtClean="0"/>
              <a:t>然而，由于我们对于那些没有使用 </a:t>
            </a:r>
            <a:r>
              <a:rPr lang="en-US" altLang="zh-CN" dirty="0" smtClean="0"/>
              <a:t>CK Byte </a:t>
            </a:r>
            <a:r>
              <a:rPr lang="zh-CN" altLang="en-US" dirty="0" smtClean="0"/>
              <a:t>存储状态的所有者也收取了租金，所以我们需要将租金归还。我们允许这些用户将他们的原生代币存入并锁定到一个特殊合约中，我们称它为 </a:t>
            </a:r>
            <a:r>
              <a:rPr lang="en-US" altLang="zh-CN" dirty="0" err="1" smtClean="0"/>
              <a:t>NervosDAO</a:t>
            </a:r>
            <a:r>
              <a:rPr lang="zh-CN" altLang="en-US" dirty="0" smtClean="0"/>
              <a:t>。 </a:t>
            </a:r>
            <a:r>
              <a:rPr lang="en-US" altLang="zh-CN" dirty="0" err="1" smtClean="0"/>
              <a:t>NervosDAO</a:t>
            </a:r>
            <a:r>
              <a:rPr lang="en-US" altLang="zh-CN" dirty="0" smtClean="0"/>
              <a:t> </a:t>
            </a:r>
            <a:r>
              <a:rPr lang="zh-CN" altLang="en-US" dirty="0" smtClean="0"/>
              <a:t>将接受部分「二级发行」的补偿，以弥补因为不公平造成的稀释。</a:t>
            </a:r>
            <a:endParaRPr lang="zh-CN" altLang="en-US" dirty="0"/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emf"/><Relationship Id="rId2" Type="http://schemas.openxmlformats.org/officeDocument/2006/relationships/chart" Target="../charts/chart9.xml"/><Relationship Id="rId1" Type="http://schemas.openxmlformats.org/officeDocument/2006/relationships/chart" Target="../charts/chart8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2.xml"/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emf"/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-12065" y="-6985"/>
          <a:ext cx="12216765" cy="6871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" name="" r:id="rId1" imgW="6502400" imgH="3657600" progId="Package">
                  <p:embed/>
                </p:oleObj>
              </mc:Choice>
              <mc:Fallback>
                <p:oleObj name="" r:id="rId1" imgW="6502400" imgH="3657600" progId="Package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12065" y="-6985"/>
                        <a:ext cx="12216765" cy="6871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38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1877314" y="1793220"/>
            <a:ext cx="7475220" cy="1117600"/>
          </a:xfrm>
        </p:spPr>
        <p:txBody>
          <a:bodyPr>
            <a:noAutofit/>
          </a:bodyPr>
          <a:lstStyle/>
          <a:p>
            <a:r>
              <a:rPr lang="en-US" altLang="zh-CN" sz="8000" dirty="0" err="1" smtClean="0"/>
              <a:t>Nervos</a:t>
            </a:r>
            <a:r>
              <a:rPr lang="zh-CN" altLang="en-US" sz="8000" dirty="0" smtClean="0"/>
              <a:t>     </a:t>
            </a:r>
            <a:endParaRPr lang="en-US" altLang="zh-CN" sz="8000" dirty="0" smtClean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787755" y="3669010"/>
            <a:ext cx="3896323" cy="452159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sym typeface="+mn-ea"/>
              </a:rPr>
              <a:t>区块</a:t>
            </a:r>
            <a:r>
              <a:rPr lang="zh-CN" altLang="en-US" sz="3200" dirty="0" smtClean="0">
                <a:sym typeface="+mn-ea"/>
              </a:rPr>
              <a:t>链工程院</a:t>
            </a:r>
            <a:endParaRPr lang="en-US" sz="3200" dirty="0"/>
          </a:p>
        </p:txBody>
      </p:sp>
      <p:sp>
        <p:nvSpPr>
          <p:cNvPr id="12" name="Text Box 11"/>
          <p:cNvSpPr txBox="1"/>
          <p:nvPr/>
        </p:nvSpPr>
        <p:spPr>
          <a:xfrm>
            <a:off x="4886960" y="5087620"/>
            <a:ext cx="2120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2020.1.1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dirty="0" smtClean="0"/>
              <a:t>3. </a:t>
            </a:r>
            <a:r>
              <a:rPr lang="zh-CN" altLang="en-US" sz="4000" dirty="0" smtClean="0">
                <a:sym typeface="+mn-ea"/>
              </a:rPr>
              <a:t>二级发行：示例</a:t>
            </a:r>
            <a:endParaRPr lang="zh-CN" altLang="en-US" sz="4000" dirty="0" smtClean="0">
              <a:sym typeface="+mn-ea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614045" y="953770"/>
            <a:ext cx="9412605" cy="56311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sz="2000" dirty="0" smtClean="0">
                <a:solidFill>
                  <a:schemeClr val="tx1"/>
                </a:solidFill>
              </a:rPr>
              <a:t>假设</a:t>
            </a:r>
            <a:r>
              <a:rPr sz="2000" dirty="0" smtClean="0">
                <a:solidFill>
                  <a:schemeClr val="tx1"/>
                </a:solidFill>
              </a:rPr>
              <a:t>区块N</a:t>
            </a:r>
            <a:r>
              <a:rPr lang="zh-CN" sz="2000" dirty="0" smtClean="0">
                <a:solidFill>
                  <a:schemeClr val="tx1"/>
                </a:solidFill>
              </a:rPr>
              <a:t>时</a:t>
            </a:r>
            <a:r>
              <a:rPr sz="2000" dirty="0" smtClean="0">
                <a:solidFill>
                  <a:schemeClr val="tx1"/>
                </a:solidFill>
              </a:rPr>
              <a:t> </a:t>
            </a:r>
            <a:r>
              <a:rPr lang="zh-CN" sz="2000" dirty="0" smtClean="0">
                <a:solidFill>
                  <a:schemeClr val="tx1"/>
                </a:solidFill>
              </a:rPr>
              <a:t>链上共有</a:t>
            </a:r>
            <a:r>
              <a:rPr sz="2000" dirty="0" smtClean="0">
                <a:solidFill>
                  <a:schemeClr val="tx1"/>
                </a:solidFill>
              </a:rPr>
              <a:t>100 ckb</a:t>
            </a:r>
            <a:r>
              <a:rPr lang="zh-CN" sz="2000" dirty="0" smtClean="0">
                <a:solidFill>
                  <a:schemeClr val="tx1"/>
                </a:solidFill>
              </a:rPr>
              <a:t>。</a:t>
            </a:r>
            <a:r>
              <a:rPr sz="2000" dirty="0" smtClean="0">
                <a:solidFill>
                  <a:schemeClr val="tx1"/>
                </a:solidFill>
              </a:rPr>
              <a:t> 其中包含</a:t>
            </a:r>
            <a:endParaRPr sz="2000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</a:pPr>
            <a:r>
              <a:rPr sz="2000" dirty="0" smtClean="0">
                <a:solidFill>
                  <a:schemeClr val="tx1"/>
                </a:solidFill>
              </a:rPr>
              <a:t>冷冻</a:t>
            </a:r>
            <a:r>
              <a:rPr lang="zh-CN" sz="2000" dirty="0" smtClean="0">
                <a:solidFill>
                  <a:schemeClr val="tx1"/>
                </a:solidFill>
              </a:rPr>
              <a:t>的</a:t>
            </a:r>
            <a:r>
              <a:rPr sz="2000" dirty="0" smtClean="0">
                <a:solidFill>
                  <a:schemeClr val="tx1"/>
                </a:solidFill>
              </a:rPr>
              <a:t>10ckb (</a:t>
            </a:r>
            <a:r>
              <a:rPr lang="en-US" sz="2000" dirty="0" smtClean="0">
                <a:solidFill>
                  <a:schemeClr val="tx1"/>
                </a:solidFill>
              </a:rPr>
              <a:t>Alice</a:t>
            </a:r>
            <a:r>
              <a:rPr sz="2000" dirty="0" smtClean="0">
                <a:solidFill>
                  <a:schemeClr val="tx1"/>
                </a:solidFill>
              </a:rPr>
              <a:t>在链存放有10字节的智能合约)</a:t>
            </a:r>
            <a:endParaRPr sz="2000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Bob</a:t>
            </a:r>
            <a:r>
              <a:rPr sz="2000" dirty="0" smtClean="0">
                <a:solidFill>
                  <a:schemeClr val="tx1"/>
                </a:solidFill>
              </a:rPr>
              <a:t>锁仓</a:t>
            </a:r>
            <a:r>
              <a:rPr lang="zh-CN" sz="2000" dirty="0" smtClean="0">
                <a:solidFill>
                  <a:schemeClr val="tx1"/>
                </a:solidFill>
              </a:rPr>
              <a:t>的</a:t>
            </a:r>
            <a:r>
              <a:rPr sz="2000" dirty="0" smtClean="0">
                <a:solidFill>
                  <a:schemeClr val="tx1"/>
                </a:solidFill>
              </a:rPr>
              <a:t> 30ckb</a:t>
            </a:r>
            <a:endParaRPr sz="2000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</a:pPr>
            <a:r>
              <a:rPr sz="2000" dirty="0" smtClean="0">
                <a:solidFill>
                  <a:schemeClr val="tx1"/>
                </a:solidFill>
              </a:rPr>
              <a:t>60ckb 正常流通</a:t>
            </a:r>
            <a:endParaRPr sz="2000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</a:pPr>
            <a:endParaRPr sz="2000" dirty="0" smtClean="0">
              <a:solidFill>
                <a:schemeClr val="tx1"/>
              </a:solidFill>
            </a:endParaRPr>
          </a:p>
          <a:p>
            <a:pPr marL="0" lvl="0" indent="0" ea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sz="2000" dirty="0" smtClean="0">
                <a:solidFill>
                  <a:schemeClr val="tx1"/>
                </a:solidFill>
              </a:rPr>
              <a:t>区块N+1</a:t>
            </a:r>
            <a:r>
              <a:rPr lang="zh-CN" sz="2000" dirty="0" smtClean="0">
                <a:solidFill>
                  <a:schemeClr val="tx1"/>
                </a:solidFill>
              </a:rPr>
              <a:t>时，矿工</a:t>
            </a:r>
            <a:r>
              <a:rPr lang="en-US" altLang="zh-CN" sz="2000" dirty="0" smtClean="0">
                <a:solidFill>
                  <a:schemeClr val="tx1"/>
                </a:solidFill>
              </a:rPr>
              <a:t>Charles</a:t>
            </a:r>
            <a:r>
              <a:rPr lang="zh-CN" altLang="en-US" sz="2000" dirty="0" smtClean="0">
                <a:solidFill>
                  <a:schemeClr val="tx1"/>
                </a:solidFill>
              </a:rPr>
              <a:t>是出块者</a:t>
            </a:r>
            <a:r>
              <a:rPr lang="en-US" sz="2000" dirty="0" smtClean="0">
                <a:solidFill>
                  <a:schemeClr val="tx1"/>
                </a:solidFill>
              </a:rPr>
              <a:t>.  </a:t>
            </a:r>
            <a:r>
              <a:rPr lang="zh-CN" altLang="en-US" sz="2000" dirty="0" smtClean="0">
                <a:solidFill>
                  <a:schemeClr val="tx1"/>
                </a:solidFill>
              </a:rPr>
              <a:t>假设</a:t>
            </a:r>
            <a:r>
              <a:rPr lang="zh-CN" sz="2000" dirty="0" smtClean="0">
                <a:solidFill>
                  <a:schemeClr val="tx1"/>
                </a:solidFill>
              </a:rPr>
              <a:t>该</a:t>
            </a:r>
            <a:r>
              <a:rPr sz="2000" dirty="0" smtClean="0">
                <a:solidFill>
                  <a:schemeClr val="tx1"/>
                </a:solidFill>
              </a:rPr>
              <a:t>块二级增发总数10个ckb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  <a:endParaRPr sz="2000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sz="2000" dirty="0" smtClean="0">
                <a:solidFill>
                  <a:schemeClr val="tx1"/>
                </a:solidFill>
              </a:rPr>
              <a:t>给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Charles1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个</a:t>
            </a:r>
            <a:endParaRPr sz="2000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给</a:t>
            </a:r>
            <a:r>
              <a:rPr lang="en-US" sz="2000" dirty="0" smtClean="0">
                <a:solidFill>
                  <a:schemeClr val="tx1"/>
                </a:solidFill>
                <a:sym typeface="+mn-ea"/>
              </a:rPr>
              <a:t>Bob</a:t>
            </a:r>
            <a:r>
              <a:rPr sz="2000" dirty="0" smtClean="0">
                <a:solidFill>
                  <a:schemeClr val="tx1"/>
                </a:solidFill>
                <a:sym typeface="+mn-ea"/>
              </a:rPr>
              <a:t> 3</a:t>
            </a:r>
            <a:r>
              <a:rPr lang="zh-CN" sz="2000" dirty="0" smtClean="0">
                <a:solidFill>
                  <a:schemeClr val="tx1"/>
                </a:solidFill>
                <a:sym typeface="+mn-ea"/>
              </a:rPr>
              <a:t>个</a:t>
            </a:r>
            <a:endParaRPr sz="2000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</a:pPr>
            <a:r>
              <a:rPr sz="2000" dirty="0" smtClean="0">
                <a:solidFill>
                  <a:schemeClr val="tx1"/>
                </a:solidFill>
                <a:sym typeface="+mn-ea"/>
              </a:rPr>
              <a:t>6</a:t>
            </a:r>
            <a:r>
              <a:rPr lang="zh-CN" sz="2000" dirty="0" smtClean="0">
                <a:solidFill>
                  <a:schemeClr val="tx1"/>
                </a:solidFill>
                <a:sym typeface="+mn-ea"/>
              </a:rPr>
              <a:t>个销毁</a:t>
            </a:r>
            <a:endParaRPr lang="zh-CN" sz="200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/>
              <a:t>3.</a:t>
            </a:r>
            <a:r>
              <a:rPr lang="zh-CN" altLang="en-US" sz="4000" dirty="0"/>
              <a:t> 二级</a:t>
            </a:r>
            <a:r>
              <a:rPr lang="zh-CN" altLang="en-US" sz="4000" dirty="0" smtClean="0"/>
              <a:t>发行趋势示意图</a:t>
            </a:r>
            <a:endParaRPr lang="en-US" altLang="zh-CN" sz="4000" dirty="0"/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203025" y="920899"/>
            <a:ext cx="6903876" cy="2803236"/>
            <a:chOff x="4867956" y="3935892"/>
            <a:chExt cx="6903876" cy="2803236"/>
          </a:xfrm>
        </p:grpSpPr>
        <p:graphicFrame>
          <p:nvGraphicFramePr>
            <p:cNvPr id="47" name="Chart 46"/>
            <p:cNvGraphicFramePr/>
            <p:nvPr/>
          </p:nvGraphicFramePr>
          <p:xfrm>
            <a:off x="4867956" y="3935892"/>
            <a:ext cx="6808932" cy="28032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49" name="TextBox 48"/>
            <p:cNvSpPr txBox="1"/>
            <p:nvPr/>
          </p:nvSpPr>
          <p:spPr>
            <a:xfrm>
              <a:off x="5166885" y="431292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亿</a:t>
              </a:r>
              <a:endParaRPr 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253741" y="6311992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block</a:t>
              </a:r>
              <a:endParaRPr lang="en-US" sz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323947" y="3980923"/>
            <a:ext cx="7782954" cy="2908976"/>
            <a:chOff x="3979734" y="889000"/>
            <a:chExt cx="7782954" cy="2908976"/>
          </a:xfrm>
        </p:grpSpPr>
        <p:graphicFrame>
          <p:nvGraphicFramePr>
            <p:cNvPr id="34" name="Chart 33"/>
            <p:cNvGraphicFramePr/>
            <p:nvPr/>
          </p:nvGraphicFramePr>
          <p:xfrm>
            <a:off x="4950333" y="889000"/>
            <a:ext cx="6726555" cy="29089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8" name="TextBox 47"/>
            <p:cNvSpPr txBox="1"/>
            <p:nvPr/>
          </p:nvSpPr>
          <p:spPr>
            <a:xfrm>
              <a:off x="5102877" y="102691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亿</a:t>
              </a:r>
              <a:endParaRPr 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244597" y="3339008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smtClean="0"/>
                <a:t>block</a:t>
              </a:r>
              <a:endParaRPr lang="en-US" sz="1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79734" y="1369567"/>
              <a:ext cx="6912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13.44</a:t>
              </a:r>
              <a:r>
                <a:rPr lang="zh-CN" altLang="en-US" sz="1200" dirty="0" smtClean="0"/>
                <a:t>亿</a:t>
              </a:r>
              <a:endParaRPr lang="en-US" sz="1200" dirty="0"/>
            </a:p>
          </p:txBody>
        </p:sp>
        <p:cxnSp>
          <p:nvCxnSpPr>
            <p:cNvPr id="5" name="Straight Arrow Connector 4"/>
            <p:cNvCxnSpPr>
              <a:stCxn id="52" idx="3"/>
            </p:cNvCxnSpPr>
            <p:nvPr/>
          </p:nvCxnSpPr>
          <p:spPr>
            <a:xfrm flipV="1">
              <a:off x="4670949" y="1508066"/>
              <a:ext cx="58762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3"/>
          <p:cNvSpPr txBox="1"/>
          <p:nvPr/>
        </p:nvSpPr>
        <p:spPr>
          <a:xfrm>
            <a:off x="207433" y="955204"/>
            <a:ext cx="4353934" cy="6494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1600" dirty="0" smtClean="0">
                <a:latin typeface="+mn-ea"/>
              </a:rPr>
              <a:t>每年固定</a:t>
            </a:r>
            <a:r>
              <a:rPr lang="en-US" altLang="zh-CN" sz="1600" dirty="0" smtClean="0">
                <a:latin typeface="+mn-ea"/>
              </a:rPr>
              <a:t>13.44</a:t>
            </a:r>
            <a:r>
              <a:rPr lang="zh-CN" altLang="en-US" sz="1600" dirty="0" smtClean="0">
                <a:latin typeface="+mn-ea"/>
              </a:rPr>
              <a:t>亿，总数无上限</a:t>
            </a:r>
            <a:endParaRPr lang="en-US" altLang="zh-CN" sz="1600" dirty="0"/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1600" dirty="0"/>
              <a:t>每个区块</a:t>
            </a:r>
            <a:r>
              <a:rPr lang="en-US" altLang="zh-CN" sz="1600" dirty="0"/>
              <a:t>CKB</a:t>
            </a:r>
            <a:r>
              <a:rPr lang="zh-CN" altLang="en-US" sz="1600" dirty="0"/>
              <a:t> </a:t>
            </a:r>
            <a:r>
              <a:rPr lang="en-US" altLang="zh-CN" sz="1600" dirty="0">
                <a:latin typeface="Arial" panose="020B0604020202090204" pitchFamily="34" charset="0"/>
                <a:ea typeface="SimSun" pitchFamily="2" charset="-122"/>
                <a:sym typeface="+mn-ea"/>
              </a:rPr>
              <a:t>3</a:t>
            </a:r>
            <a:r>
              <a:rPr lang="zh-CN" altLang="en-US" sz="1600" dirty="0">
                <a:latin typeface="Arial" panose="020B0604020202090204" pitchFamily="34" charset="0"/>
                <a:ea typeface="SimSun" pitchFamily="2" charset="-122"/>
                <a:sym typeface="+mn-ea"/>
              </a:rPr>
              <a:t>个状态</a:t>
            </a:r>
            <a:endParaRPr lang="en-US" altLang="zh-CN" sz="1600" dirty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marL="800100" lvl="1" indent="-3429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Arial" panose="020B0604020202090204" pitchFamily="34" charset="0"/>
                <a:ea typeface="SimSun" pitchFamily="2" charset="-122"/>
                <a:sym typeface="+mn-ea"/>
              </a:rPr>
              <a:t>流通：可随意转账交易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marL="800100" lvl="1" indent="-3429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90204" pitchFamily="34" charset="0"/>
                <a:ea typeface="SimSun" pitchFamily="2" charset="-122"/>
                <a:sym typeface="+mn-ea"/>
              </a:rPr>
              <a:t>锁仓：质押可以获取分红</a:t>
            </a:r>
            <a:endParaRPr lang="en-US" altLang="zh-CN" sz="1600" dirty="0">
              <a:solidFill>
                <a:schemeClr val="accent2">
                  <a:lumMod val="75000"/>
                </a:schemeClr>
              </a:solidFill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marL="800100" lvl="1" indent="-3429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rial" panose="020B0604020202090204" pitchFamily="34" charset="0"/>
                <a:ea typeface="SimSun" pitchFamily="2" charset="-122"/>
                <a:sym typeface="+mn-ea"/>
              </a:rPr>
              <a:t>冷冻：因占用链上存储空间被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rial" panose="020B0604020202090204" pitchFamily="34" charset="0"/>
                <a:ea typeface="SimSun" pitchFamily="2" charset="-122"/>
                <a:sym typeface="+mn-ea"/>
              </a:rPr>
              <a:t>冷冻</a:t>
            </a:r>
            <a:endParaRPr lang="en-US" altLang="zh-CN" sz="1600" dirty="0" smtClean="0">
              <a:latin typeface="+mn-ea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endParaRPr lang="en-US" altLang="zh-CN" sz="1600" dirty="0" smtClean="0">
              <a:latin typeface="+mn-ea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endParaRPr lang="en-US" altLang="zh-CN" sz="1600" dirty="0">
              <a:latin typeface="+mn-ea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1600" dirty="0" smtClean="0">
                <a:latin typeface="+mn-ea"/>
              </a:rPr>
              <a:t>每个区块二级发行由</a:t>
            </a:r>
            <a:r>
              <a:rPr lang="en-US" altLang="zh-CN" sz="1600" dirty="0" smtClean="0">
                <a:latin typeface="+mn-ea"/>
              </a:rPr>
              <a:t>3</a:t>
            </a:r>
            <a:r>
              <a:rPr lang="zh-CN" altLang="en-US" sz="1600" dirty="0" smtClean="0">
                <a:latin typeface="+mn-ea"/>
              </a:rPr>
              <a:t>部分组成：</a:t>
            </a:r>
            <a:endParaRPr lang="en-US" altLang="zh-CN" sz="1600" dirty="0" smtClean="0">
              <a:latin typeface="+mn-ea"/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  <a:sym typeface="+mn-ea"/>
              </a:rPr>
              <a:t>打入黑洞地址，等同于销毁</a:t>
            </a:r>
            <a:endParaRPr lang="en-US" altLang="zh-CN" sz="1600" b="1" dirty="0" smtClean="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市面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CKB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锁</a:t>
            </a:r>
            <a:r>
              <a:rPr lang="zh-CN" altLang="en-US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仓的奖励</a:t>
            </a:r>
            <a:endParaRPr lang="en-US" altLang="zh-CN" sz="16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矿工贡献的存储空间的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奖励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endParaRPr lang="en-US" altLang="zh-CN" sz="1600" dirty="0" smtClean="0"/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735" dirty="0" smtClean="0"/>
              <a:t>B.</a:t>
            </a:r>
            <a:r>
              <a:rPr lang="zh-CN" altLang="en-US" sz="3735" dirty="0" smtClean="0"/>
              <a:t> </a:t>
            </a:r>
            <a:r>
              <a:rPr lang="en-US" altLang="zh-CN" sz="3735" dirty="0" err="1" smtClean="0"/>
              <a:t>Nervos</a:t>
            </a:r>
            <a:r>
              <a:rPr lang="zh-CN" altLang="en-US" sz="3735" dirty="0" smtClean="0"/>
              <a:t> 设计创新点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3" name="TextBox 3"/>
          <p:cNvSpPr txBox="1"/>
          <p:nvPr/>
        </p:nvSpPr>
        <p:spPr>
          <a:xfrm>
            <a:off x="207433" y="1081616"/>
            <a:ext cx="7971806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i="1" dirty="0" smtClean="0">
                <a:sym typeface="+mn-ea"/>
              </a:rPr>
              <a:t>限制全局状态增长</a:t>
            </a:r>
            <a:endParaRPr lang="en-US" altLang="zh-CN" i="1" dirty="0">
              <a:sym typeface="+mn-ea"/>
            </a:endParaRPr>
          </a:p>
          <a:p>
            <a:pPr lvl="1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dirty="0" smtClean="0"/>
              <a:t>避免</a:t>
            </a:r>
            <a:r>
              <a:rPr lang="en-US" altLang="zh-CN" dirty="0"/>
              <a:t>【</a:t>
            </a:r>
            <a:r>
              <a:rPr lang="zh-CN" altLang="en-US" dirty="0"/>
              <a:t>一次性支付，永远占用</a:t>
            </a:r>
            <a:r>
              <a:rPr lang="en-US" altLang="zh-CN" dirty="0"/>
              <a:t>】</a:t>
            </a:r>
            <a:r>
              <a:rPr lang="zh-CN" altLang="en-US" dirty="0"/>
              <a:t>的状态存储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1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dirty="0" smtClean="0"/>
              <a:t>开发者</a:t>
            </a:r>
            <a:r>
              <a:rPr lang="zh-CN" altLang="en-US" dirty="0"/>
              <a:t>会自愿清除</a:t>
            </a:r>
            <a:r>
              <a:rPr lang="zh-CN" altLang="en-US" dirty="0" smtClean="0"/>
              <a:t>数据，以减少</a:t>
            </a:r>
            <a:r>
              <a:rPr lang="zh-CN" altLang="en-US" dirty="0"/>
              <a:t>全局状态的</a:t>
            </a:r>
            <a:r>
              <a:rPr lang="zh-CN" altLang="en-US" dirty="0" smtClean="0"/>
              <a:t>占用</a:t>
            </a:r>
            <a:endParaRPr lang="en-US" altLang="zh-CN" i="1" dirty="0" smtClean="0">
              <a:sym typeface="+mn-ea"/>
            </a:endParaRPr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i="1" dirty="0" smtClean="0">
                <a:sym typeface="+mn-ea"/>
              </a:rPr>
              <a:t>矿工挖矿：贡献计算资源和存储资源都可以获得奖励</a:t>
            </a:r>
            <a:endParaRPr lang="en-US" altLang="zh-CN" i="1" dirty="0" smtClean="0">
              <a:sym typeface="+mn-ea"/>
            </a:endParaRPr>
          </a:p>
          <a:p>
            <a:pPr lvl="0"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dirty="0" smtClean="0"/>
              <a:t>锁仓者通过</a:t>
            </a:r>
            <a:r>
              <a:rPr lang="en-US" altLang="zh-CN" dirty="0" err="1" smtClean="0"/>
              <a:t>Nervos</a:t>
            </a:r>
            <a:r>
              <a:rPr lang="zh-CN" altLang="en-US" dirty="0" smtClean="0"/>
              <a:t> </a:t>
            </a:r>
            <a:r>
              <a:rPr lang="en-US" altLang="zh-CN" dirty="0" smtClean="0"/>
              <a:t>DAO</a:t>
            </a:r>
            <a:r>
              <a:rPr lang="zh-CN" altLang="en-US" dirty="0" smtClean="0"/>
              <a:t>智能合约获得收益</a:t>
            </a:r>
            <a:endParaRPr lang="en-US" altLang="zh-CN" dirty="0" smtClean="0"/>
          </a:p>
          <a:p>
            <a:pPr lvl="0"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zh-CN" dirty="0" smtClean="0"/>
              <a:t>POW</a:t>
            </a:r>
            <a:r>
              <a:rPr lang="zh-CN" altLang="en-US" dirty="0" smtClean="0"/>
              <a:t>挖矿算法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Earlgsong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735" dirty="0" smtClean="0"/>
              <a:t>C:</a:t>
            </a:r>
            <a:r>
              <a:rPr lang="zh-CN" altLang="en-US" sz="3735" dirty="0" smtClean="0"/>
              <a:t> </a:t>
            </a:r>
            <a:r>
              <a:rPr lang="en-US" altLang="zh-CN" sz="3735" dirty="0" err="1" smtClean="0"/>
              <a:t>Nervos</a:t>
            </a:r>
            <a:r>
              <a:rPr lang="zh-CN" altLang="en-US" sz="3735" dirty="0" smtClean="0"/>
              <a:t>锁仓策略</a:t>
            </a:r>
            <a:r>
              <a:rPr lang="en-US" altLang="zh-CN" sz="3735" dirty="0" smtClean="0"/>
              <a:t>:</a:t>
            </a:r>
            <a:r>
              <a:rPr lang="zh-CN" altLang="en-US" sz="3735" dirty="0" smtClean="0"/>
              <a:t> </a:t>
            </a:r>
            <a:r>
              <a:rPr lang="en-US" altLang="zh-CN" sz="3735" dirty="0" err="1" smtClean="0"/>
              <a:t>Nervos</a:t>
            </a:r>
            <a:r>
              <a:rPr lang="zh-CN" altLang="en-US" sz="3735" dirty="0" smtClean="0"/>
              <a:t> </a:t>
            </a:r>
            <a:r>
              <a:rPr lang="en-US" altLang="zh-CN" sz="3735" dirty="0" smtClean="0"/>
              <a:t>DAO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3" name="TextBox 3"/>
          <p:cNvSpPr txBox="1"/>
          <p:nvPr/>
        </p:nvSpPr>
        <p:spPr>
          <a:xfrm>
            <a:off x="207433" y="1315525"/>
            <a:ext cx="11211934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zh-CN" dirty="0" err="1" smtClean="0"/>
              <a:t>Nervos</a:t>
            </a:r>
            <a:r>
              <a:rPr lang="en-US" altLang="zh-CN" dirty="0" smtClean="0"/>
              <a:t> </a:t>
            </a:r>
            <a:r>
              <a:rPr lang="en-US" altLang="zh-CN" dirty="0"/>
              <a:t>DAO : </a:t>
            </a:r>
            <a:r>
              <a:rPr lang="zh-CN" altLang="en-US" dirty="0"/>
              <a:t>一个</a:t>
            </a:r>
            <a:r>
              <a:rPr lang="zh-CN" altLang="en-US" dirty="0" smtClean="0"/>
              <a:t>定期存款智能合约。最小存款周期约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个月</a:t>
            </a:r>
            <a:endParaRPr lang="en-US" altLang="zh-CN" dirty="0" smtClean="0"/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dirty="0" smtClean="0"/>
              <a:t>可</a:t>
            </a:r>
            <a:r>
              <a:rPr lang="zh-CN" altLang="en-US" dirty="0"/>
              <a:t>随时</a:t>
            </a:r>
            <a:r>
              <a:rPr lang="zh-CN" altLang="en-US" dirty="0" smtClean="0"/>
              <a:t>将流通状态的 </a:t>
            </a:r>
            <a:r>
              <a:rPr lang="en-US" altLang="zh-CN" dirty="0"/>
              <a:t>CKB</a:t>
            </a:r>
            <a:r>
              <a:rPr lang="zh-CN" altLang="en-US" dirty="0"/>
              <a:t>存入 </a:t>
            </a:r>
            <a:r>
              <a:rPr lang="en-US" altLang="zh-CN" dirty="0" err="1"/>
              <a:t>Nervos</a:t>
            </a:r>
            <a:r>
              <a:rPr lang="en-US" altLang="zh-CN" dirty="0"/>
              <a:t> DAO</a:t>
            </a:r>
            <a:r>
              <a:rPr lang="zh-CN" altLang="en-US" dirty="0"/>
              <a:t>获取收益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dirty="0"/>
              <a:t>冷冻的</a:t>
            </a:r>
            <a:r>
              <a:rPr lang="en-US" altLang="zh-CN" dirty="0" smtClean="0"/>
              <a:t>CKB</a:t>
            </a:r>
            <a:r>
              <a:rPr lang="zh-CN" altLang="en-US" dirty="0" smtClean="0"/>
              <a:t>不能存入</a:t>
            </a:r>
            <a:r>
              <a:rPr lang="en-US" altLang="zh-CN" dirty="0" err="1"/>
              <a:t>Nervos</a:t>
            </a:r>
            <a:r>
              <a:rPr lang="en-US" altLang="zh-CN" dirty="0"/>
              <a:t> </a:t>
            </a:r>
            <a:r>
              <a:rPr lang="en-US" altLang="zh-CN" dirty="0" smtClean="0"/>
              <a:t>DAO</a:t>
            </a:r>
            <a:endParaRPr lang="en-US" altLang="zh-CN" dirty="0" smtClean="0"/>
          </a:p>
          <a:p>
            <a:pPr lvl="0"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dirty="0" smtClean="0"/>
              <a:t>取款时间有限制</a:t>
            </a:r>
            <a:endParaRPr lang="en-US" altLang="zh-CN" dirty="0" smtClean="0"/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dirty="0" smtClean="0"/>
              <a:t>比如</a:t>
            </a:r>
            <a:r>
              <a:rPr lang="zh-CN" altLang="en-US" dirty="0" smtClean="0"/>
              <a:t>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号存入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万个</a:t>
            </a:r>
            <a:r>
              <a:rPr lang="en-US" altLang="zh-CN" dirty="0" smtClean="0"/>
              <a:t>CKB</a:t>
            </a:r>
            <a:r>
              <a:rPr lang="zh-CN" altLang="en-US" dirty="0" smtClean="0"/>
              <a:t>，那只能在以后某个月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号取出</a:t>
            </a:r>
            <a:endParaRPr lang="en-US" altLang="zh-CN" dirty="0" smtClean="0"/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dirty="0" smtClean="0"/>
              <a:t>抹茶已上线</a:t>
            </a:r>
            <a:r>
              <a:rPr lang="en-US" altLang="zh-CN" dirty="0" smtClean="0"/>
              <a:t>CKB</a:t>
            </a:r>
            <a:r>
              <a:rPr lang="zh-CN" altLang="en-US" dirty="0" smtClean="0"/>
              <a:t>锁仓功能</a:t>
            </a:r>
            <a:r>
              <a:rPr lang="zh-CN" altLang="en-US" dirty="0" smtClean="0"/>
              <a:t>，年化利率约</a:t>
            </a:r>
            <a:r>
              <a:rPr lang="en-US" altLang="zh-CN" dirty="0" smtClean="0"/>
              <a:t>3%.</a:t>
            </a:r>
            <a:r>
              <a:rPr lang="zh-CN" altLang="en-US" dirty="0" smtClean="0"/>
              <a:t>  火币仅上线币币交易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-12065" y="-6985"/>
          <a:ext cx="12216765" cy="6871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name="" r:id="rId1" imgW="6502400" imgH="3657600" progId="Package">
                  <p:embed/>
                </p:oleObj>
              </mc:Choice>
              <mc:Fallback>
                <p:oleObj name="" r:id="rId1" imgW="6502400" imgH="3657600" progId="Package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12065" y="-6985"/>
                        <a:ext cx="12216765" cy="6871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38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1746250" y="2519045"/>
            <a:ext cx="7475220" cy="1117600"/>
          </a:xfrm>
        </p:spPr>
        <p:txBody>
          <a:bodyPr>
            <a:noAutofit/>
          </a:bodyPr>
          <a:lstStyle/>
          <a:p>
            <a:r>
              <a:rPr lang="en-US" altLang="zh-CN" sz="6600" i="1" dirty="0" err="1" smtClean="0"/>
              <a:t>Thanks</a:t>
            </a:r>
            <a:endParaRPr lang="en-US" altLang="zh-CN" sz="6600" i="1" dirty="0" err="1" smtClean="0"/>
          </a:p>
        </p:txBody>
      </p:sp>
      <p:sp>
        <p:nvSpPr>
          <p:cNvPr id="12" name="Text Box 11"/>
          <p:cNvSpPr txBox="1"/>
          <p:nvPr/>
        </p:nvSpPr>
        <p:spPr>
          <a:xfrm>
            <a:off x="4607560" y="5087620"/>
            <a:ext cx="2120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2020.1.1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735" dirty="0"/>
              <a:t>提纲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1259723" y="889000"/>
            <a:ext cx="9449815" cy="526297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514350" lvl="0" indent="-51435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lphaUcPeriod"/>
            </a:pPr>
            <a:r>
              <a:rPr lang="en-US" altLang="zh-CN" sz="2800" b="1" dirty="0" err="1" smtClean="0">
                <a:latin typeface="Arial" panose="020B0604020202090204" pitchFamily="34" charset="0"/>
                <a:ea typeface="SimSun" pitchFamily="2" charset="-122"/>
                <a:sym typeface="+mn-ea"/>
              </a:rPr>
              <a:t>Nervos</a:t>
            </a:r>
            <a:r>
              <a:rPr lang="zh-CN" altLang="en-US" sz="28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 </a:t>
            </a:r>
            <a:r>
              <a:rPr lang="en-US" altLang="zh-CN" sz="28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CKB</a:t>
            </a:r>
            <a:r>
              <a:rPr lang="zh-CN" altLang="en-US" sz="28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发行总数成分构成</a:t>
            </a:r>
            <a:endParaRPr lang="en-US" altLang="zh-CN" sz="2800" b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marL="914400" lvl="1" indent="-514350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sz="28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创世块</a:t>
            </a:r>
            <a:endParaRPr lang="en-US" altLang="zh-CN" sz="2800" b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marL="914400" lvl="1" indent="-514350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altLang="zh-CN" sz="28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POW</a:t>
            </a:r>
            <a:endParaRPr lang="en-US" altLang="zh-CN" sz="2800" b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marL="914400" lvl="1" indent="-514350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sz="28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二级发行</a:t>
            </a:r>
            <a:endParaRPr lang="en-US" altLang="zh-CN" sz="2800" b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marL="514350" lvl="0" indent="-51435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lphaUcPeriod"/>
            </a:pPr>
            <a:r>
              <a:rPr lang="en-US" altLang="zh-CN" sz="2800" b="1" dirty="0" err="1" smtClean="0">
                <a:latin typeface="Arial" panose="020B0604020202090204" pitchFamily="34" charset="0"/>
                <a:ea typeface="SimSun" pitchFamily="2" charset="-122"/>
                <a:sym typeface="+mn-ea"/>
              </a:rPr>
              <a:t>Nervos</a:t>
            </a:r>
            <a:r>
              <a:rPr lang="zh-CN" altLang="en-US" sz="28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设计创新点</a:t>
            </a:r>
            <a:endParaRPr lang="en-US" altLang="zh-CN" sz="2800" b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marL="514350" lvl="0" indent="-51435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lphaUcPeriod"/>
            </a:pPr>
            <a:r>
              <a:rPr lang="en-US" altLang="zh-CN" sz="2800" b="1" dirty="0" err="1">
                <a:latin typeface="Arial" panose="020B0604020202090204" pitchFamily="34" charset="0"/>
                <a:ea typeface="SimSun" pitchFamily="2" charset="-122"/>
                <a:sym typeface="+mn-ea"/>
              </a:rPr>
              <a:t>Nervos</a:t>
            </a:r>
            <a:r>
              <a:rPr lang="zh-CN" altLang="en-US" sz="28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锁仓策略</a:t>
            </a:r>
            <a:endParaRPr lang="en-US" altLang="zh-CN" sz="2800" b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735" dirty="0" smtClean="0"/>
              <a:t>A:</a:t>
            </a:r>
            <a:r>
              <a:rPr lang="zh-CN" altLang="en-US" sz="3735" dirty="0" smtClean="0"/>
              <a:t> </a:t>
            </a:r>
            <a:r>
              <a:rPr lang="en-US" altLang="zh-CN" sz="3735" dirty="0" smtClean="0"/>
              <a:t>CKB</a:t>
            </a:r>
            <a:r>
              <a:rPr lang="zh-CN" altLang="en-US" sz="3735" dirty="0" smtClean="0"/>
              <a:t>总发行数组成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0" y="1029223"/>
            <a:ext cx="3383279" cy="55416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2000" i="1" dirty="0" smtClean="0">
                <a:latin typeface="+mn-ea"/>
              </a:rPr>
              <a:t>总发行数由三部分组成</a:t>
            </a:r>
            <a:endParaRPr lang="en-US" altLang="zh-CN" sz="2000" i="1" dirty="0" smtClean="0">
              <a:latin typeface="+mn-ea"/>
            </a:endParaRPr>
          </a:p>
          <a:p>
            <a:pPr marL="0" indent="0">
              <a:buNone/>
            </a:pPr>
            <a:endParaRPr lang="en-US" altLang="zh-CN" sz="2000" i="1" dirty="0" smtClean="0">
              <a:latin typeface="+mn-ea"/>
            </a:endParaRPr>
          </a:p>
          <a:p>
            <a:r>
              <a:rPr lang="zh-CN" altLang="en-US" sz="2000" b="1" i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绿色</a:t>
            </a:r>
            <a:r>
              <a:rPr lang="en-US" altLang="zh-CN" sz="2000" b="1" i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:</a:t>
            </a:r>
            <a:r>
              <a:rPr lang="zh-CN" altLang="en-US" sz="2000" b="1" i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二级</a:t>
            </a:r>
            <a:r>
              <a:rPr lang="zh-CN" altLang="en-US" sz="2000" b="1" i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发行</a:t>
            </a:r>
            <a:endParaRPr lang="en-US" altLang="zh-CN" sz="2000" b="1" i="1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lvl="1"/>
            <a:r>
              <a:rPr lang="zh-CN" altLang="en-US" sz="1600" i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针对矿工贡献的存储空间奖励以及市面</a:t>
            </a:r>
            <a:r>
              <a:rPr lang="en-US" altLang="zh-CN" sz="1600" i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CKB</a:t>
            </a:r>
            <a:r>
              <a:rPr lang="zh-CN" altLang="en-US" sz="1600" i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锁仓奖励</a:t>
            </a:r>
            <a:endParaRPr lang="en-US" altLang="zh-CN" sz="1600" i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lvl="1"/>
            <a:r>
              <a:rPr lang="zh-CN" altLang="en-US" sz="1600" i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总数无上限</a:t>
            </a:r>
            <a:endParaRPr lang="en-US" altLang="zh-CN" sz="1600" i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lvl="1"/>
            <a:r>
              <a:rPr lang="zh-CN" altLang="en-US" sz="1600" i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每年固定</a:t>
            </a:r>
            <a:r>
              <a:rPr lang="en-US" altLang="zh-CN" sz="1600" i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13.44</a:t>
            </a:r>
            <a:r>
              <a:rPr lang="zh-CN" altLang="en-US" sz="1600" i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亿</a:t>
            </a:r>
            <a:r>
              <a:rPr lang="en-US" altLang="zh-CN" sz="1600" i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(</a:t>
            </a:r>
            <a:r>
              <a:rPr lang="zh-CN" altLang="en-US" sz="1600" i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其中</a:t>
            </a:r>
            <a:r>
              <a:rPr lang="zh-CN" altLang="en-US" sz="1600" i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一小部分</a:t>
            </a:r>
            <a:r>
              <a:rPr lang="zh-CN" altLang="en-US" sz="1600" i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会被销毁</a:t>
            </a:r>
            <a:r>
              <a:rPr lang="en-US" altLang="zh-CN" sz="1600" i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)</a:t>
            </a:r>
            <a:endParaRPr lang="en-US" altLang="zh-CN" sz="1600" i="1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lvl="1"/>
            <a:endParaRPr lang="en-US" altLang="zh-CN" sz="2000" i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橙色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: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 一级发行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,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POW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挖矿</a:t>
            </a:r>
            <a:endParaRPr lang="en-US" altLang="zh-CN" sz="2000" b="1" i="1" dirty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zh-CN" altLang="en-US" sz="1600" i="1" dirty="0">
                <a:solidFill>
                  <a:schemeClr val="accent2"/>
                </a:solidFill>
                <a:latin typeface="+mn-ea"/>
              </a:rPr>
              <a:t>总数</a:t>
            </a:r>
            <a:r>
              <a:rPr lang="en-US" altLang="zh-CN" sz="1600" i="1" dirty="0">
                <a:solidFill>
                  <a:schemeClr val="accent2"/>
                </a:solidFill>
                <a:latin typeface="+mn-ea"/>
              </a:rPr>
              <a:t>336</a:t>
            </a:r>
            <a:r>
              <a:rPr lang="zh-CN" altLang="en-US" sz="1600" i="1" dirty="0">
                <a:solidFill>
                  <a:schemeClr val="accent2"/>
                </a:solidFill>
                <a:latin typeface="+mn-ea"/>
              </a:rPr>
              <a:t>亿</a:t>
            </a:r>
            <a:endParaRPr lang="en-US" altLang="zh-CN" sz="1600" i="1" dirty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zh-CN" altLang="en-US" sz="1600" i="1" dirty="0">
                <a:solidFill>
                  <a:schemeClr val="accent2"/>
                </a:solidFill>
                <a:latin typeface="+mn-ea"/>
              </a:rPr>
              <a:t>第一</a:t>
            </a:r>
            <a:r>
              <a:rPr lang="zh-CN" altLang="en-US" sz="1600" i="1" dirty="0" smtClean="0">
                <a:solidFill>
                  <a:schemeClr val="accent2"/>
                </a:solidFill>
                <a:latin typeface="+mn-ea"/>
              </a:rPr>
              <a:t>年发行</a:t>
            </a:r>
            <a:r>
              <a:rPr lang="en-US" altLang="zh-CN" sz="1600" i="1" dirty="0" smtClean="0">
                <a:solidFill>
                  <a:schemeClr val="accent2"/>
                </a:solidFill>
                <a:latin typeface="+mn-ea"/>
              </a:rPr>
              <a:t>42</a:t>
            </a:r>
            <a:r>
              <a:rPr lang="zh-CN" altLang="en-US" sz="1600" i="1" dirty="0">
                <a:solidFill>
                  <a:schemeClr val="accent2"/>
                </a:solidFill>
                <a:latin typeface="+mn-ea"/>
              </a:rPr>
              <a:t>亿</a:t>
            </a:r>
            <a:endParaRPr lang="en-US" altLang="zh-CN" sz="1600" i="1" dirty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zh-CN" altLang="en-US" sz="1600" i="1" dirty="0">
                <a:solidFill>
                  <a:schemeClr val="accent2"/>
                </a:solidFill>
                <a:latin typeface="+mn-ea"/>
              </a:rPr>
              <a:t>每</a:t>
            </a:r>
            <a:r>
              <a:rPr lang="en-US" altLang="zh-CN" sz="1600" i="1" dirty="0">
                <a:solidFill>
                  <a:schemeClr val="accent2"/>
                </a:solidFill>
                <a:latin typeface="+mn-ea"/>
              </a:rPr>
              <a:t>4</a:t>
            </a:r>
            <a:r>
              <a:rPr lang="zh-CN" altLang="en-US" sz="1600" i="1" dirty="0">
                <a:solidFill>
                  <a:schemeClr val="accent2"/>
                </a:solidFill>
                <a:latin typeface="+mn-ea"/>
              </a:rPr>
              <a:t>年</a:t>
            </a:r>
            <a:r>
              <a:rPr lang="zh-CN" altLang="en-US" sz="1600" i="1" dirty="0" smtClean="0">
                <a:solidFill>
                  <a:schemeClr val="accent2"/>
                </a:solidFill>
                <a:latin typeface="+mn-ea"/>
              </a:rPr>
              <a:t>减半</a:t>
            </a:r>
            <a:endParaRPr lang="en-US" altLang="zh-CN" sz="1600" i="1" dirty="0" smtClean="0">
              <a:solidFill>
                <a:schemeClr val="accent2"/>
              </a:solidFill>
              <a:latin typeface="+mn-ea"/>
            </a:endParaRPr>
          </a:p>
          <a:p>
            <a:pPr lvl="1"/>
            <a:endParaRPr lang="en-US" altLang="zh-CN" sz="2000" i="1" dirty="0" smtClean="0">
              <a:latin typeface="+mn-ea"/>
            </a:endParaRPr>
          </a:p>
          <a:p>
            <a:r>
              <a:rPr lang="zh-CN" altLang="en-US" sz="2000" b="1" i="1" dirty="0" smtClean="0">
                <a:solidFill>
                  <a:schemeClr val="accent5"/>
                </a:solidFill>
                <a:latin typeface="+mn-ea"/>
              </a:rPr>
              <a:t>蓝色</a:t>
            </a:r>
            <a:r>
              <a:rPr lang="en-US" altLang="zh-CN" sz="2000" b="1" i="1" dirty="0" smtClean="0">
                <a:solidFill>
                  <a:schemeClr val="accent5"/>
                </a:solidFill>
                <a:latin typeface="+mn-ea"/>
              </a:rPr>
              <a:t>:</a:t>
            </a:r>
            <a:r>
              <a:rPr lang="zh-CN" altLang="en-US" sz="2000" b="1" i="1" dirty="0" smtClean="0">
                <a:solidFill>
                  <a:schemeClr val="accent5"/>
                </a:solidFill>
                <a:latin typeface="+mn-ea"/>
              </a:rPr>
              <a:t> 创世块</a:t>
            </a:r>
            <a:endParaRPr lang="en-US" altLang="zh-CN" sz="2000" b="1" i="1" dirty="0" smtClean="0">
              <a:solidFill>
                <a:schemeClr val="accent5"/>
              </a:solidFill>
              <a:latin typeface="+mn-ea"/>
            </a:endParaRPr>
          </a:p>
          <a:p>
            <a:pPr lvl="1"/>
            <a:r>
              <a:rPr lang="zh-CN" altLang="en-US" sz="1800" i="1" dirty="0" smtClean="0">
                <a:solidFill>
                  <a:schemeClr val="accent5"/>
                </a:solidFill>
                <a:latin typeface="+mn-ea"/>
              </a:rPr>
              <a:t>总数</a:t>
            </a:r>
            <a:r>
              <a:rPr lang="en-US" altLang="zh-CN" sz="1800" i="1" dirty="0" smtClean="0">
                <a:solidFill>
                  <a:schemeClr val="accent5"/>
                </a:solidFill>
                <a:latin typeface="+mn-ea"/>
              </a:rPr>
              <a:t>336</a:t>
            </a:r>
            <a:r>
              <a:rPr lang="zh-CN" altLang="en-US" sz="1800" i="1" dirty="0" smtClean="0">
                <a:solidFill>
                  <a:schemeClr val="accent5"/>
                </a:solidFill>
                <a:latin typeface="+mn-ea"/>
              </a:rPr>
              <a:t>亿</a:t>
            </a:r>
            <a:endParaRPr lang="zh-CN" altLang="en-US" sz="1800" i="1" dirty="0" smtClean="0">
              <a:solidFill>
                <a:schemeClr val="accent5"/>
              </a:solidFill>
              <a:latin typeface="+mn-ea"/>
            </a:endParaRPr>
          </a:p>
          <a:p>
            <a:pPr lvl="1"/>
            <a:r>
              <a:rPr lang="zh-CN" altLang="en-US" sz="1800" i="1" dirty="0" smtClean="0">
                <a:solidFill>
                  <a:schemeClr val="accent5"/>
                </a:solidFill>
                <a:latin typeface="+mn-ea"/>
              </a:rPr>
              <a:t>其中</a:t>
            </a:r>
            <a:r>
              <a:rPr lang="en-US" altLang="zh-CN" sz="1800" i="1" dirty="0" smtClean="0">
                <a:solidFill>
                  <a:schemeClr val="accent5"/>
                </a:solidFill>
                <a:latin typeface="+mn-ea"/>
              </a:rPr>
              <a:t>84</a:t>
            </a:r>
            <a:r>
              <a:rPr lang="zh-CN" altLang="en-US" sz="1800" i="1" dirty="0" smtClean="0">
                <a:solidFill>
                  <a:schemeClr val="accent5"/>
                </a:solidFill>
                <a:latin typeface="+mn-ea"/>
              </a:rPr>
              <a:t>亿封在黑洞地址</a:t>
            </a:r>
            <a:endParaRPr lang="zh-CN" altLang="en-US" sz="1800" i="1" dirty="0" smtClean="0">
              <a:solidFill>
                <a:schemeClr val="accent5"/>
              </a:solidFill>
              <a:latin typeface="+mn-ea"/>
            </a:endParaRPr>
          </a:p>
        </p:txBody>
      </p:sp>
      <p:graphicFrame>
        <p:nvGraphicFramePr>
          <p:cNvPr id="11" name="Chart 10"/>
          <p:cNvGraphicFramePr/>
          <p:nvPr/>
        </p:nvGraphicFramePr>
        <p:xfrm>
          <a:off x="3383279" y="1152144"/>
          <a:ext cx="8458201" cy="5346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546083" y="630074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年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652029" y="14630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亿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735" dirty="0" smtClean="0"/>
              <a:t>1.</a:t>
            </a:r>
            <a:r>
              <a:rPr lang="zh-CN" altLang="en-US" sz="3735" dirty="0" smtClean="0"/>
              <a:t> 创世块</a:t>
            </a:r>
            <a:r>
              <a:rPr lang="en-US" altLang="zh-CN" sz="3735" dirty="0" smtClean="0"/>
              <a:t>CKB</a:t>
            </a:r>
            <a:r>
              <a:rPr lang="zh-CN" altLang="en-US" sz="3735" dirty="0" smtClean="0"/>
              <a:t>组成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0" y="1374775"/>
            <a:ext cx="5295265" cy="4831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400" dirty="0" smtClean="0"/>
              <a:t>共</a:t>
            </a:r>
            <a:r>
              <a:rPr lang="en-US" altLang="zh-CN" sz="1400" dirty="0" smtClean="0"/>
              <a:t>336</a:t>
            </a:r>
            <a:r>
              <a:rPr lang="zh-CN" altLang="en-US" sz="1400" dirty="0" smtClean="0"/>
              <a:t>亿，其中上线就解锁了 </a:t>
            </a:r>
            <a:r>
              <a:rPr lang="en-US" altLang="zh-CN" sz="1400" dirty="0"/>
              <a:t>36.8% </a:t>
            </a:r>
            <a:r>
              <a:rPr lang="zh-CN" altLang="en-US" sz="1400" dirty="0" smtClean="0"/>
              <a:t>，估值</a:t>
            </a:r>
            <a:r>
              <a:rPr lang="zh-CN" altLang="en-US" sz="1400" dirty="0"/>
              <a:t>约 </a:t>
            </a:r>
            <a:r>
              <a:rPr lang="en-US" altLang="zh-CN" sz="1400" dirty="0"/>
              <a:t>1.23 </a:t>
            </a:r>
            <a:r>
              <a:rPr lang="zh-CN" altLang="en-US" sz="1400" dirty="0"/>
              <a:t>亿美元</a:t>
            </a:r>
            <a:r>
              <a:rPr lang="en-US" altLang="zh-CN" sz="1400" dirty="0"/>
              <a:t>:</a:t>
            </a:r>
            <a:endParaRPr lang="en-US" altLang="zh-CN" sz="1400" dirty="0" smtClean="0">
              <a:sym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 smtClean="0">
                <a:sym typeface="+mn-ea"/>
              </a:rPr>
              <a:t>销毁</a:t>
            </a:r>
            <a:r>
              <a:rPr lang="en-US" altLang="zh-CN" sz="1400" dirty="0" smtClean="0">
                <a:sym typeface="+mn-ea"/>
              </a:rPr>
              <a:t>(84</a:t>
            </a:r>
            <a:r>
              <a:rPr lang="zh-CN" altLang="en-US" sz="1400" dirty="0" smtClean="0">
                <a:sym typeface="+mn-ea"/>
              </a:rPr>
              <a:t>亿</a:t>
            </a:r>
            <a:r>
              <a:rPr lang="en-US" altLang="zh-CN" sz="1400" dirty="0" smtClean="0">
                <a:sym typeface="+mn-ea"/>
              </a:rPr>
              <a:t>):</a:t>
            </a:r>
            <a:r>
              <a:rPr lang="zh-CN" altLang="en-US" sz="1400" dirty="0" smtClean="0">
                <a:sym typeface="+mn-ea"/>
              </a:rPr>
              <a:t> 打入黑洞地址</a:t>
            </a:r>
            <a:endParaRPr lang="en-US" altLang="zh-CN" sz="1400" dirty="0" smtClean="0">
              <a:sym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 smtClean="0">
                <a:sym typeface="+mn-ea"/>
              </a:rPr>
              <a:t>测试网奖励</a:t>
            </a:r>
            <a:r>
              <a:rPr lang="en-US" altLang="zh-CN" sz="1400" dirty="0" smtClean="0">
                <a:sym typeface="+mn-ea"/>
              </a:rPr>
              <a:t>(1.68</a:t>
            </a:r>
            <a:r>
              <a:rPr lang="zh-CN" altLang="en-US" sz="1400" dirty="0" smtClean="0">
                <a:sym typeface="+mn-ea"/>
              </a:rPr>
              <a:t>亿</a:t>
            </a:r>
            <a:r>
              <a:rPr lang="en-US" altLang="zh-CN" sz="1400" dirty="0" smtClean="0">
                <a:sym typeface="+mn-ea"/>
              </a:rPr>
              <a:t>):</a:t>
            </a:r>
            <a:r>
              <a:rPr lang="zh-CN" altLang="en-US" sz="1400" dirty="0"/>
              <a:t>测试网奖励</a:t>
            </a:r>
            <a:r>
              <a:rPr lang="zh-CN" altLang="en-US" sz="1400" dirty="0" smtClean="0"/>
              <a:t>，</a:t>
            </a:r>
            <a:r>
              <a:rPr lang="zh-CN" altLang="en-US" sz="1400" dirty="0" smtClean="0">
                <a:sym typeface="+mn-ea"/>
              </a:rPr>
              <a:t>上线即</a:t>
            </a:r>
            <a:r>
              <a:rPr lang="zh-CN" altLang="en-US" sz="1400" dirty="0">
                <a:sym typeface="+mn-ea"/>
              </a:rPr>
              <a:t>流通</a:t>
            </a:r>
            <a:endParaRPr lang="en-US" altLang="zh-CN" sz="1400" dirty="0" smtClean="0">
              <a:sym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 smtClean="0">
                <a:sym typeface="+mn-ea"/>
              </a:rPr>
              <a:t>基金会</a:t>
            </a:r>
            <a:r>
              <a:rPr lang="en-US" altLang="zh-CN" sz="1400" dirty="0" smtClean="0">
                <a:sym typeface="+mn-ea"/>
              </a:rPr>
              <a:t>(6.72</a:t>
            </a:r>
            <a:r>
              <a:rPr lang="zh-CN" altLang="en-US" sz="1400" dirty="0" smtClean="0">
                <a:sym typeface="+mn-ea"/>
              </a:rPr>
              <a:t>亿</a:t>
            </a:r>
            <a:r>
              <a:rPr lang="en-US" altLang="zh-CN" sz="1400" dirty="0" smtClean="0">
                <a:sym typeface="+mn-ea"/>
              </a:rPr>
              <a:t>):</a:t>
            </a:r>
            <a:r>
              <a:rPr lang="zh-CN" altLang="en-US" sz="1400" dirty="0" smtClean="0">
                <a:sym typeface="+mn-ea"/>
              </a:rPr>
              <a:t> </a:t>
            </a:r>
            <a:r>
              <a:rPr lang="zh-CN" altLang="en-US" sz="1400" dirty="0" smtClean="0"/>
              <a:t>上线即</a:t>
            </a:r>
            <a:r>
              <a:rPr lang="zh-CN" altLang="en-US" sz="1400" dirty="0">
                <a:sym typeface="+mn-ea"/>
              </a:rPr>
              <a:t>流通</a:t>
            </a:r>
            <a:endParaRPr lang="en-US" altLang="zh-CN" sz="1400" dirty="0" smtClean="0">
              <a:sym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b="1" dirty="0" smtClean="0">
                <a:solidFill>
                  <a:srgbClr val="FF0000"/>
                </a:solidFill>
                <a:sym typeface="+mn-ea"/>
              </a:rPr>
              <a:t>团队保留</a:t>
            </a:r>
            <a:r>
              <a:rPr lang="en-US" altLang="zh-CN" sz="1400" b="1" dirty="0" smtClean="0">
                <a:solidFill>
                  <a:srgbClr val="FF0000"/>
                </a:solidFill>
                <a:sym typeface="+mn-ea"/>
              </a:rPr>
              <a:t>(50</a:t>
            </a:r>
            <a:r>
              <a:rPr lang="zh-CN" altLang="en-US" sz="1400" b="1" dirty="0" smtClean="0">
                <a:solidFill>
                  <a:srgbClr val="FF0000"/>
                </a:solidFill>
                <a:sym typeface="+mn-ea"/>
              </a:rPr>
              <a:t>亿</a:t>
            </a:r>
            <a:r>
              <a:rPr lang="en-US" altLang="zh-CN" sz="1400" b="1" dirty="0" smtClean="0">
                <a:solidFill>
                  <a:srgbClr val="FF0000"/>
                </a:solidFill>
                <a:sym typeface="+mn-ea"/>
              </a:rPr>
              <a:t>):</a:t>
            </a:r>
            <a:r>
              <a:rPr lang="zh-CN" altLang="en-US" sz="1400" b="1" dirty="0" smtClean="0">
                <a:solidFill>
                  <a:srgbClr val="FF0000"/>
                </a:solidFill>
                <a:sym typeface="+mn-ea"/>
              </a:rPr>
              <a:t> 分</a:t>
            </a:r>
            <a:r>
              <a:rPr lang="en-US" altLang="zh-CN" sz="1400" b="1" dirty="0" smtClean="0">
                <a:solidFill>
                  <a:srgbClr val="FF0000"/>
                </a:solidFill>
                <a:sym typeface="+mn-ea"/>
              </a:rPr>
              <a:t>4</a:t>
            </a:r>
            <a:r>
              <a:rPr lang="zh-CN" altLang="en-US" sz="1400" b="1" dirty="0" smtClean="0">
                <a:solidFill>
                  <a:srgbClr val="FF0000"/>
                </a:solidFill>
                <a:sym typeface="+mn-ea"/>
              </a:rPr>
              <a:t>年释放，</a:t>
            </a:r>
            <a:r>
              <a:rPr lang="en-US" altLang="zh-CN" sz="1400" b="1" dirty="0" smtClean="0">
                <a:solidFill>
                  <a:srgbClr val="FF0000"/>
                </a:solidFill>
                <a:sym typeface="+mn-ea"/>
              </a:rPr>
              <a:t>33%-50%-66%-100%</a:t>
            </a:r>
            <a:endParaRPr lang="en-US" altLang="zh-CN" sz="1400" b="1" dirty="0" smtClean="0">
              <a:solidFill>
                <a:srgbClr val="FF0000"/>
              </a:solidFill>
              <a:sym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b="1" dirty="0" smtClean="0">
                <a:solidFill>
                  <a:srgbClr val="FF0000"/>
                </a:solidFill>
                <a:sym typeface="+mn-ea"/>
              </a:rPr>
              <a:t>私募</a:t>
            </a:r>
            <a:r>
              <a:rPr lang="en-US" altLang="zh-CN" sz="1400" b="1" dirty="0" smtClean="0">
                <a:solidFill>
                  <a:srgbClr val="FF0000"/>
                </a:solidFill>
                <a:sym typeface="+mn-ea"/>
              </a:rPr>
              <a:t>(47</a:t>
            </a:r>
            <a:r>
              <a:rPr lang="zh-CN" altLang="en-US" sz="1400" b="1" dirty="0" smtClean="0">
                <a:solidFill>
                  <a:srgbClr val="FF0000"/>
                </a:solidFill>
                <a:sym typeface="+mn-ea"/>
              </a:rPr>
              <a:t>亿</a:t>
            </a:r>
            <a:r>
              <a:rPr lang="en-US" altLang="zh-CN" sz="1400" b="1" dirty="0" smtClean="0">
                <a:solidFill>
                  <a:srgbClr val="FF0000"/>
                </a:solidFill>
                <a:sym typeface="+mn-ea"/>
              </a:rPr>
              <a:t>):</a:t>
            </a:r>
            <a:r>
              <a:rPr lang="zh-CN" altLang="en-US" sz="1400" b="1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  <a:sym typeface="+mn-ea"/>
              </a:rPr>
              <a:t>0.006USD/</a:t>
            </a:r>
            <a:r>
              <a:rPr lang="zh-CN" altLang="en-US" sz="1400" b="1" dirty="0" smtClean="0">
                <a:solidFill>
                  <a:srgbClr val="FF0000"/>
                </a:solidFill>
                <a:sym typeface="+mn-ea"/>
              </a:rPr>
              <a:t>个</a:t>
            </a:r>
            <a:r>
              <a:rPr lang="en-US" altLang="zh-CN" sz="1400" b="1" dirty="0" smtClean="0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 sz="1400" b="1" dirty="0">
                <a:solidFill>
                  <a:srgbClr val="FF0000"/>
                </a:solidFill>
              </a:rPr>
              <a:t>上线即流通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66%, 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到</a:t>
            </a:r>
            <a:r>
              <a:rPr lang="en-US" altLang="zh-CN" sz="1400" b="1" dirty="0" smtClean="0">
                <a:solidFill>
                  <a:srgbClr val="FF0000"/>
                </a:solidFill>
                <a:sym typeface="+mn-ea"/>
              </a:rPr>
              <a:t>2020</a:t>
            </a:r>
            <a:r>
              <a:rPr lang="zh-CN" altLang="en-US" sz="1400" b="1" dirty="0" smtClean="0">
                <a:solidFill>
                  <a:srgbClr val="FF0000"/>
                </a:solidFill>
                <a:sym typeface="+mn-ea"/>
              </a:rPr>
              <a:t>年全部解锁</a:t>
            </a:r>
            <a:endParaRPr lang="en-US" altLang="zh-CN" sz="1400" b="1" dirty="0" smtClean="0">
              <a:solidFill>
                <a:srgbClr val="FF0000"/>
              </a:solidFill>
              <a:sym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b="1" dirty="0" smtClean="0">
                <a:solidFill>
                  <a:srgbClr val="FF0000"/>
                </a:solidFill>
                <a:sym typeface="+mn-ea"/>
              </a:rPr>
              <a:t>公募</a:t>
            </a:r>
            <a:r>
              <a:rPr lang="en-US" altLang="zh-CN" sz="1400" b="1" dirty="0" smtClean="0">
                <a:solidFill>
                  <a:srgbClr val="FF0000"/>
                </a:solidFill>
                <a:sym typeface="+mn-ea"/>
              </a:rPr>
              <a:t>(67</a:t>
            </a:r>
            <a:r>
              <a:rPr lang="zh-CN" altLang="en-US" sz="1400" b="1" dirty="0" smtClean="0">
                <a:solidFill>
                  <a:srgbClr val="FF0000"/>
                </a:solidFill>
                <a:sym typeface="+mn-ea"/>
              </a:rPr>
              <a:t>亿</a:t>
            </a:r>
            <a:r>
              <a:rPr lang="en-US" altLang="zh-CN" sz="1400" b="1" dirty="0" smtClean="0">
                <a:solidFill>
                  <a:srgbClr val="FF0000"/>
                </a:solidFill>
                <a:sym typeface="+mn-ea"/>
              </a:rPr>
              <a:t>):</a:t>
            </a:r>
            <a:r>
              <a:rPr lang="zh-CN" altLang="en-US" sz="1400" b="1" dirty="0" smtClean="0">
                <a:solidFill>
                  <a:srgbClr val="FF0000"/>
                </a:solidFill>
                <a:sym typeface="+mn-ea"/>
              </a:rPr>
              <a:t> 价格</a:t>
            </a:r>
            <a:r>
              <a:rPr lang="en-US" altLang="zh-CN" sz="1400" b="1" dirty="0" smtClean="0">
                <a:solidFill>
                  <a:srgbClr val="FF0000"/>
                </a:solidFill>
                <a:sym typeface="+mn-ea"/>
              </a:rPr>
              <a:t>0.01USD</a:t>
            </a:r>
            <a:r>
              <a:rPr lang="zh-CN" altLang="en-US" sz="1400" b="1" dirty="0" smtClean="0">
                <a:solidFill>
                  <a:srgbClr val="FF0000"/>
                </a:solidFill>
                <a:sym typeface="+mn-ea"/>
              </a:rPr>
              <a:t>，上线即流通</a:t>
            </a:r>
            <a:endParaRPr lang="en-US" altLang="zh-CN" sz="1400" b="1" dirty="0" smtClean="0">
              <a:solidFill>
                <a:srgbClr val="FF0000"/>
              </a:solidFill>
              <a:sym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b="1" dirty="0" smtClean="0">
                <a:solidFill>
                  <a:srgbClr val="FF0000"/>
                </a:solidFill>
                <a:sym typeface="+mn-ea"/>
              </a:rPr>
              <a:t>生态建设</a:t>
            </a:r>
            <a:r>
              <a:rPr lang="en-US" altLang="zh-CN" sz="1400" b="1" dirty="0" smtClean="0">
                <a:solidFill>
                  <a:srgbClr val="FF0000"/>
                </a:solidFill>
                <a:sym typeface="+mn-ea"/>
              </a:rPr>
              <a:t>(62</a:t>
            </a:r>
            <a:r>
              <a:rPr lang="zh-CN" altLang="en-US" sz="1400" b="1" dirty="0" smtClean="0">
                <a:solidFill>
                  <a:srgbClr val="FF0000"/>
                </a:solidFill>
                <a:sym typeface="+mn-ea"/>
              </a:rPr>
              <a:t>亿</a:t>
            </a:r>
            <a:r>
              <a:rPr lang="en-US" altLang="zh-CN" sz="1400" b="1" dirty="0" smtClean="0">
                <a:solidFill>
                  <a:srgbClr val="FF0000"/>
                </a:solidFill>
                <a:sym typeface="+mn-ea"/>
              </a:rPr>
              <a:t>):</a:t>
            </a:r>
            <a:r>
              <a:rPr lang="en-US" altLang="zh-CN" sz="1400" b="1" dirty="0">
                <a:solidFill>
                  <a:srgbClr val="FF0000"/>
                </a:solidFill>
                <a:sym typeface="+mn-ea"/>
              </a:rPr>
              <a:t> 4</a:t>
            </a:r>
            <a:r>
              <a:rPr lang="zh-CN" altLang="en-US" sz="1400" b="1" dirty="0">
                <a:solidFill>
                  <a:srgbClr val="FF0000"/>
                </a:solidFill>
                <a:sym typeface="+mn-ea"/>
              </a:rPr>
              <a:t>年释放</a:t>
            </a:r>
            <a:r>
              <a:rPr lang="en-US" altLang="zh-CN" sz="1400" b="1" dirty="0">
                <a:solidFill>
                  <a:srgbClr val="FF0000"/>
                </a:solidFill>
                <a:sym typeface="+mn-ea"/>
              </a:rPr>
              <a:t>, </a:t>
            </a:r>
            <a:r>
              <a:rPr lang="en-US" altLang="zh-CN" sz="1400" b="1" dirty="0">
                <a:solidFill>
                  <a:srgbClr val="FF0000"/>
                </a:solidFill>
                <a:sym typeface="+mn-ea"/>
              </a:rPr>
              <a:t>0</a:t>
            </a:r>
            <a:r>
              <a:rPr lang="en-US" altLang="zh-CN" sz="1400" b="1" dirty="0" smtClean="0">
                <a:solidFill>
                  <a:srgbClr val="FF0000"/>
                </a:solidFill>
                <a:sym typeface="+mn-ea"/>
              </a:rPr>
              <a:t>%-75%-75%-100%</a:t>
            </a:r>
            <a:endParaRPr lang="en-US" altLang="zh-CN" sz="1400" b="1" dirty="0" smtClean="0">
              <a:solidFill>
                <a:srgbClr val="FF0000"/>
              </a:solidFill>
              <a:sym typeface="+mn-ea"/>
            </a:endParaRPr>
          </a:p>
          <a:p>
            <a:pPr marL="857250" lvl="1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 smtClean="0">
                <a:sym typeface="+mn-ea"/>
              </a:rPr>
              <a:t>合作伙伴</a:t>
            </a:r>
            <a:r>
              <a:rPr lang="en-US" altLang="zh-CN" sz="1400" dirty="0" smtClean="0">
                <a:sym typeface="+mn-ea"/>
              </a:rPr>
              <a:t>(16.8</a:t>
            </a:r>
            <a:r>
              <a:rPr lang="zh-CN" altLang="en-US" sz="1400" dirty="0" smtClean="0">
                <a:sym typeface="+mn-ea"/>
              </a:rPr>
              <a:t>亿</a:t>
            </a:r>
            <a:r>
              <a:rPr lang="en-US" altLang="zh-CN" sz="1400" dirty="0" smtClean="0">
                <a:sym typeface="+mn-ea"/>
              </a:rPr>
              <a:t>):</a:t>
            </a:r>
            <a:r>
              <a:rPr lang="zh-CN" altLang="en-US" sz="1400" dirty="0" smtClean="0">
                <a:sym typeface="+mn-ea"/>
              </a:rPr>
              <a:t> </a:t>
            </a:r>
            <a:r>
              <a:rPr lang="en-US" altLang="zh-CN" sz="1400" dirty="0" smtClean="0">
                <a:sym typeface="+mn-ea"/>
              </a:rPr>
              <a:t>4</a:t>
            </a:r>
            <a:r>
              <a:rPr lang="zh-CN" altLang="en-US" sz="1400" dirty="0" smtClean="0">
                <a:sym typeface="+mn-ea"/>
              </a:rPr>
              <a:t>年释放</a:t>
            </a:r>
            <a:r>
              <a:rPr lang="en-US" altLang="zh-CN" sz="1400" dirty="0" smtClean="0">
                <a:sym typeface="+mn-ea"/>
              </a:rPr>
              <a:t>, </a:t>
            </a:r>
            <a:r>
              <a:rPr lang="en-US" altLang="zh-CN" sz="1400" dirty="0" smtClean="0">
                <a:sym typeface="+mn-ea"/>
              </a:rPr>
              <a:t>0%-25%-50%-100%</a:t>
            </a:r>
            <a:endParaRPr lang="en-US" altLang="zh-CN" sz="1400" dirty="0" smtClean="0">
              <a:sym typeface="+mn-ea"/>
            </a:endParaRPr>
          </a:p>
          <a:p>
            <a:pPr marL="457200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endParaRPr lang="en-US" altLang="zh-CN" sz="1400" dirty="0">
              <a:sym typeface="+mn-ea"/>
            </a:endParaRPr>
          </a:p>
        </p:txBody>
      </p:sp>
      <p:pic>
        <p:nvPicPr>
          <p:cNvPr id="7170" name="Picture 2" descr="http://5b0988e595225.cdn.sohucs.com/images/20190810/35b57794bb7849c7acc54bf61ab8073b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860" y="1878330"/>
            <a:ext cx="6962140" cy="453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/>
        </p:nvGraphicFramePr>
        <p:xfrm>
          <a:off x="3693795" y="1174750"/>
          <a:ext cx="8314690" cy="5170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39938" name="In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735" dirty="0" smtClean="0"/>
              <a:t>2.</a:t>
            </a:r>
            <a:r>
              <a:rPr lang="zh-CN" altLang="en-US" sz="3735" dirty="0" smtClean="0"/>
              <a:t> </a:t>
            </a:r>
            <a:r>
              <a:rPr lang="en-US" altLang="zh-CN" sz="3735" dirty="0" smtClean="0"/>
              <a:t>POW</a:t>
            </a:r>
            <a:r>
              <a:rPr lang="zh-CN" altLang="en-US" sz="3735" dirty="0" smtClean="0"/>
              <a:t>发行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112945" y="1470322"/>
            <a:ext cx="3912447" cy="4399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2800" i="1" dirty="0" smtClean="0">
                <a:sym typeface="+mn-ea"/>
              </a:rPr>
              <a:t>总数</a:t>
            </a:r>
            <a:r>
              <a:rPr lang="en-US" altLang="zh-CN" sz="2800" i="1" dirty="0" smtClean="0">
                <a:sym typeface="+mn-ea"/>
              </a:rPr>
              <a:t>336</a:t>
            </a:r>
            <a:r>
              <a:rPr lang="zh-CN" altLang="en-US" sz="2800" i="1" dirty="0" smtClean="0">
                <a:sym typeface="+mn-ea"/>
              </a:rPr>
              <a:t>亿</a:t>
            </a:r>
            <a:endParaRPr lang="en-US" altLang="zh-CN" sz="2800" i="1" dirty="0" smtClean="0">
              <a:sym typeface="+mn-ea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2800" i="1" dirty="0" smtClean="0">
                <a:sym typeface="+mn-ea"/>
              </a:rPr>
              <a:t>第一年</a:t>
            </a:r>
            <a:r>
              <a:rPr lang="en-US" altLang="zh-CN" sz="2800" i="1" dirty="0" smtClean="0">
                <a:sym typeface="+mn-ea"/>
              </a:rPr>
              <a:t>42</a:t>
            </a:r>
            <a:r>
              <a:rPr lang="zh-CN" altLang="en-US" sz="2800" i="1" dirty="0" smtClean="0">
                <a:sym typeface="+mn-ea"/>
              </a:rPr>
              <a:t>亿个，约</a:t>
            </a:r>
            <a:r>
              <a:rPr lang="en-US" altLang="zh-CN" sz="2800" i="1" dirty="0" smtClean="0">
                <a:sym typeface="+mn-ea"/>
              </a:rPr>
              <a:t>1100</a:t>
            </a:r>
            <a:r>
              <a:rPr lang="zh-CN" altLang="en-US" sz="2800" i="1" dirty="0" smtClean="0">
                <a:sym typeface="+mn-ea"/>
              </a:rPr>
              <a:t>个 </a:t>
            </a:r>
            <a:r>
              <a:rPr lang="en-US" altLang="zh-CN" sz="2800" i="1" dirty="0" smtClean="0">
                <a:sym typeface="+mn-ea"/>
              </a:rPr>
              <a:t>/ </a:t>
            </a:r>
            <a:r>
              <a:rPr lang="zh-CN" altLang="en-US" sz="2800" i="1" dirty="0" smtClean="0">
                <a:sym typeface="+mn-ea"/>
              </a:rPr>
              <a:t>块</a:t>
            </a:r>
            <a:endParaRPr lang="en-US" altLang="zh-CN" sz="2800" i="1" dirty="0" smtClean="0">
              <a:sym typeface="+mn-ea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28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每</a:t>
            </a:r>
            <a:r>
              <a:rPr lang="en-US" altLang="zh-CN" sz="28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4</a:t>
            </a:r>
            <a:r>
              <a:rPr lang="zh-CN" altLang="en-US" sz="28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年减半</a:t>
            </a:r>
            <a:endParaRPr lang="en-US" altLang="zh-CN" sz="2800" i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28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前</a:t>
            </a:r>
            <a:r>
              <a:rPr lang="en-US" altLang="zh-CN" sz="28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25</a:t>
            </a:r>
            <a:r>
              <a:rPr lang="zh-CN" altLang="en-US" sz="28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年挖出绝大部分</a:t>
            </a:r>
            <a:endParaRPr lang="en-US" altLang="zh-CN" sz="2800" i="1" dirty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97807" y="147026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42</a:t>
            </a:r>
            <a:r>
              <a:rPr lang="zh-CN" altLang="en-US" dirty="0" smtClean="0"/>
              <a:t>亿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770637" y="1839594"/>
            <a:ext cx="329609" cy="68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21493" y="332980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21</a:t>
            </a:r>
            <a:r>
              <a:rPr lang="zh-CN" altLang="en-US" dirty="0" smtClean="0"/>
              <a:t>亿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079726" y="3699775"/>
            <a:ext cx="464289" cy="495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735" dirty="0" err="1" smtClean="0"/>
              <a:t>Nervos</a:t>
            </a:r>
            <a:r>
              <a:rPr lang="zh-CN" altLang="en-US" sz="3735" dirty="0" smtClean="0"/>
              <a:t>生态参与</a:t>
            </a:r>
            <a:r>
              <a:rPr lang="en-US" altLang="zh-CN" sz="3735" dirty="0" smtClean="0"/>
              <a:t>:</a:t>
            </a:r>
            <a:r>
              <a:rPr lang="zh-CN" altLang="en-US" sz="3735" dirty="0" smtClean="0"/>
              <a:t> 合约开发者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66" name="TextBox 3"/>
          <p:cNvSpPr txBox="1"/>
          <p:nvPr/>
        </p:nvSpPr>
        <p:spPr>
          <a:xfrm>
            <a:off x="274955" y="1003300"/>
            <a:ext cx="5476875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000" dirty="0" smtClean="0"/>
              <a:t>部署合约必须冷冻一些</a:t>
            </a:r>
            <a:r>
              <a:rPr lang="en-US" altLang="zh-CN" sz="2000" dirty="0" smtClean="0"/>
              <a:t>CKB(1byte/ckb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000" dirty="0" smtClean="0"/>
              <a:t>冷冻状态的</a:t>
            </a:r>
            <a:r>
              <a:rPr lang="en-US" altLang="zh-CN" sz="2000" dirty="0" smtClean="0"/>
              <a:t>CKB</a:t>
            </a:r>
            <a:r>
              <a:rPr lang="zh-CN" altLang="en-US" sz="2000" dirty="0" smtClean="0"/>
              <a:t>不能被转账或锁仓赚收益</a:t>
            </a:r>
            <a:endParaRPr lang="en-US" altLang="zh-CN" sz="2000" dirty="0" smtClean="0"/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000" dirty="0" smtClean="0"/>
              <a:t>删除合约后</a:t>
            </a:r>
            <a:r>
              <a:rPr lang="en-US" altLang="zh-CN" sz="2000" dirty="0" smtClean="0"/>
              <a:t>CKB</a:t>
            </a:r>
            <a:r>
              <a:rPr lang="zh-CN" altLang="en-US" sz="2000" dirty="0" smtClean="0"/>
              <a:t>被解冻</a:t>
            </a:r>
            <a:endParaRPr lang="en-US" altLang="zh-CN" sz="2000" dirty="0" smtClean="0"/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000" dirty="0" smtClean="0"/>
              <a:t>避免</a:t>
            </a:r>
            <a:r>
              <a:rPr lang="en-US" altLang="zh-CN" sz="2000" dirty="0" smtClean="0"/>
              <a:t>【</a:t>
            </a:r>
            <a:r>
              <a:rPr lang="zh-CN" altLang="en-US" sz="2000" dirty="0" smtClean="0"/>
              <a:t>一次性</a:t>
            </a:r>
            <a:r>
              <a:rPr lang="zh-CN" altLang="en-US" sz="2000" dirty="0"/>
              <a:t>支付，永远</a:t>
            </a:r>
            <a:r>
              <a:rPr lang="zh-CN" altLang="en-US" sz="2000" dirty="0" smtClean="0"/>
              <a:t>占用</a:t>
            </a:r>
            <a:r>
              <a:rPr lang="en-US" altLang="zh-CN" sz="2000" dirty="0" smtClean="0"/>
              <a:t>】</a:t>
            </a:r>
            <a:endParaRPr lang="en-US" altLang="zh-CN" sz="2000" dirty="0" smtClean="0"/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000" dirty="0" smtClean="0"/>
              <a:t>开发者会自愿清除数据减少</a:t>
            </a:r>
            <a:r>
              <a:rPr lang="zh-CN" altLang="en-US" sz="2000" dirty="0"/>
              <a:t>全局状态的</a:t>
            </a:r>
            <a:r>
              <a:rPr lang="zh-CN" altLang="en-US" sz="2000" dirty="0" smtClean="0"/>
              <a:t>占用</a:t>
            </a:r>
            <a:endParaRPr lang="zh-CN" altLang="en-US" sz="2000" dirty="0" smtClean="0"/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000" dirty="0" smtClean="0"/>
              <a:t>冷冻的</a:t>
            </a:r>
            <a:r>
              <a:rPr lang="en-US" altLang="zh-CN" sz="2000" dirty="0" smtClean="0"/>
              <a:t>CKB</a:t>
            </a:r>
            <a:r>
              <a:rPr lang="zh-CN" altLang="en-US" sz="2000" dirty="0" smtClean="0"/>
              <a:t>会因为通胀而贬值</a:t>
            </a:r>
            <a:r>
              <a:rPr lang="en-US" altLang="zh-CN" sz="2000" dirty="0" smtClean="0"/>
              <a:t>. </a:t>
            </a:r>
            <a:endParaRPr lang="en-US" altLang="zh-CN" sz="20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5752695" y="1003369"/>
            <a:ext cx="2596896" cy="5408401"/>
            <a:chOff x="4709160" y="977663"/>
            <a:chExt cx="2596896" cy="5408401"/>
          </a:xfrm>
        </p:grpSpPr>
        <p:grpSp>
          <p:nvGrpSpPr>
            <p:cNvPr id="5" name="Group 4"/>
            <p:cNvGrpSpPr/>
            <p:nvPr/>
          </p:nvGrpSpPr>
          <p:grpSpPr>
            <a:xfrm>
              <a:off x="4709160" y="3224341"/>
              <a:ext cx="2596896" cy="3161723"/>
              <a:chOff x="9013213" y="1960277"/>
              <a:chExt cx="2857253" cy="3680973"/>
            </a:xfrm>
          </p:grpSpPr>
          <p:sp>
            <p:nvSpPr>
              <p:cNvPr id="41" name="圆角矩形 10"/>
              <p:cNvSpPr/>
              <p:nvPr/>
            </p:nvSpPr>
            <p:spPr>
              <a:xfrm>
                <a:off x="9013213" y="1960277"/>
                <a:ext cx="2857253" cy="3680973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6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en-US" altLang="zh-CN" sz="1600" dirty="0" err="1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Nervos</a:t>
                </a:r>
                <a:r>
                  <a:rPr kumimoji="1" lang="zh-CN" altLang="en-US" sz="1600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sz="1600" dirty="0" err="1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Blockchain</a:t>
                </a:r>
                <a:endParaRPr kumimoji="1" lang="en-US" altLang="zh-CN" sz="16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42" name="圆角矩形 10"/>
              <p:cNvSpPr/>
              <p:nvPr/>
            </p:nvSpPr>
            <p:spPr>
              <a:xfrm>
                <a:off x="9661820" y="2570939"/>
                <a:ext cx="1551577" cy="2137528"/>
              </a:xfrm>
              <a:prstGeom prst="roundRect">
                <a:avLst>
                  <a:gd name="adj" fmla="val 21834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</a:rPr>
                  <a:t>智能合约</a:t>
                </a:r>
                <a:endParaRPr kumimoji="1" lang="en-US" altLang="zh-CN" sz="16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44" name="圆角矩形 10"/>
              <p:cNvSpPr/>
              <p:nvPr/>
            </p:nvSpPr>
            <p:spPr>
              <a:xfrm>
                <a:off x="9951014" y="3639702"/>
                <a:ext cx="954971" cy="84025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CKB</a:t>
                </a:r>
                <a:r>
                  <a:rPr kumimoji="1" lang="zh-CN" altLang="en-US" sz="16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被冷冻</a:t>
                </a:r>
                <a:endParaRPr kumimoji="1" lang="en-US" altLang="zh-CN" sz="16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059273" y="1346995"/>
              <a:ext cx="827387" cy="695959"/>
              <a:chOff x="4824182" y="4730998"/>
              <a:chExt cx="827387" cy="695959"/>
            </a:xfrm>
          </p:grpSpPr>
          <p:sp>
            <p:nvSpPr>
              <p:cNvPr id="54" name="Smiley Face 53"/>
              <p:cNvSpPr/>
              <p:nvPr/>
            </p:nvSpPr>
            <p:spPr>
              <a:xfrm>
                <a:off x="5016569" y="4730998"/>
                <a:ext cx="457200" cy="476346"/>
              </a:xfrm>
              <a:prstGeom prst="smileyFac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Smiley Face 54"/>
              <p:cNvSpPr/>
              <p:nvPr/>
            </p:nvSpPr>
            <p:spPr>
              <a:xfrm>
                <a:off x="5194369" y="4921498"/>
                <a:ext cx="457200" cy="476346"/>
              </a:xfrm>
              <a:prstGeom prst="smileyFac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Smiley Face 55"/>
              <p:cNvSpPr/>
              <p:nvPr/>
            </p:nvSpPr>
            <p:spPr>
              <a:xfrm>
                <a:off x="4824182" y="4950611"/>
                <a:ext cx="457200" cy="476346"/>
              </a:xfrm>
              <a:prstGeom prst="smileyFac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9" name="Straight Arrow Connector 48"/>
            <p:cNvCxnSpPr/>
            <p:nvPr/>
          </p:nvCxnSpPr>
          <p:spPr>
            <a:xfrm>
              <a:off x="6532866" y="2233561"/>
              <a:ext cx="0" cy="146050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584974" y="260704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部署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444058" y="977663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i="1" dirty="0" smtClean="0">
                  <a:latin typeface="Arial" panose="020B0604020202090204" pitchFamily="34" charset="0"/>
                  <a:ea typeface="SimSun" pitchFamily="2" charset="-122"/>
                  <a:sym typeface="+mn-ea"/>
                </a:rPr>
                <a:t>合约开发者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018802" y="1003369"/>
            <a:ext cx="2596896" cy="5408401"/>
            <a:chOff x="8746729" y="991172"/>
            <a:chExt cx="2596896" cy="5408401"/>
          </a:xfrm>
        </p:grpSpPr>
        <p:grpSp>
          <p:nvGrpSpPr>
            <p:cNvPr id="62" name="Group 61"/>
            <p:cNvGrpSpPr/>
            <p:nvPr/>
          </p:nvGrpSpPr>
          <p:grpSpPr>
            <a:xfrm>
              <a:off x="8746729" y="3237850"/>
              <a:ext cx="2596896" cy="3161723"/>
              <a:chOff x="9013213" y="1960277"/>
              <a:chExt cx="2857253" cy="3680973"/>
            </a:xfrm>
          </p:grpSpPr>
          <p:sp>
            <p:nvSpPr>
              <p:cNvPr id="63" name="圆角矩形 10"/>
              <p:cNvSpPr/>
              <p:nvPr/>
            </p:nvSpPr>
            <p:spPr>
              <a:xfrm>
                <a:off x="9013213" y="1960277"/>
                <a:ext cx="2857253" cy="3680973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6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en-US" altLang="zh-CN" sz="1600" dirty="0" err="1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Nervos</a:t>
                </a:r>
                <a:r>
                  <a:rPr kumimoji="1" lang="zh-CN" altLang="en-US" sz="1600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sz="1600" dirty="0" err="1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Blockchain</a:t>
                </a:r>
                <a:endParaRPr kumimoji="1" lang="en-US" altLang="zh-CN" sz="16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69" name="圆角矩形 10"/>
              <p:cNvSpPr/>
              <p:nvPr/>
            </p:nvSpPr>
            <p:spPr>
              <a:xfrm>
                <a:off x="9666050" y="2555211"/>
                <a:ext cx="1551577" cy="1116569"/>
              </a:xfrm>
              <a:prstGeom prst="roundRect">
                <a:avLst>
                  <a:gd name="adj" fmla="val 21834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</a:rPr>
                  <a:t>智能合约</a:t>
                </a:r>
                <a:endParaRPr kumimoji="1" lang="en-US" altLang="zh-CN" sz="16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70" name="圆角矩形 10"/>
              <p:cNvSpPr/>
              <p:nvPr/>
            </p:nvSpPr>
            <p:spPr>
              <a:xfrm>
                <a:off x="9951014" y="3841842"/>
                <a:ext cx="954971" cy="84025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CKB</a:t>
                </a:r>
                <a:r>
                  <a:rPr kumimoji="1" lang="zh-CN" altLang="en-US" sz="16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被解冻</a:t>
                </a:r>
                <a:endParaRPr kumimoji="1" lang="en-US" altLang="zh-CN" sz="16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10096842" y="1360504"/>
              <a:ext cx="827387" cy="695959"/>
              <a:chOff x="4824182" y="4730998"/>
              <a:chExt cx="827387" cy="695959"/>
            </a:xfrm>
          </p:grpSpPr>
          <p:sp>
            <p:nvSpPr>
              <p:cNvPr id="73" name="Smiley Face 72"/>
              <p:cNvSpPr/>
              <p:nvPr/>
            </p:nvSpPr>
            <p:spPr>
              <a:xfrm>
                <a:off x="5016569" y="4730998"/>
                <a:ext cx="457200" cy="476346"/>
              </a:xfrm>
              <a:prstGeom prst="smileyFac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Smiley Face 75"/>
              <p:cNvSpPr/>
              <p:nvPr/>
            </p:nvSpPr>
            <p:spPr>
              <a:xfrm>
                <a:off x="5194369" y="4921498"/>
                <a:ext cx="457200" cy="476346"/>
              </a:xfrm>
              <a:prstGeom prst="smileyFac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Smiley Face 76"/>
              <p:cNvSpPr/>
              <p:nvPr/>
            </p:nvSpPr>
            <p:spPr>
              <a:xfrm>
                <a:off x="4824182" y="4950611"/>
                <a:ext cx="457200" cy="476346"/>
              </a:xfrm>
              <a:prstGeom prst="smileyFac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8" name="Straight Arrow Connector 77"/>
            <p:cNvCxnSpPr/>
            <p:nvPr/>
          </p:nvCxnSpPr>
          <p:spPr>
            <a:xfrm>
              <a:off x="10570435" y="2247070"/>
              <a:ext cx="0" cy="146050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0622543" y="262055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删除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481627" y="991172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i="1" dirty="0" smtClean="0">
                  <a:latin typeface="Arial" panose="020B0604020202090204" pitchFamily="34" charset="0"/>
                  <a:ea typeface="SimSun" pitchFamily="2" charset="-122"/>
                  <a:sym typeface="+mn-ea"/>
                </a:rPr>
                <a:t>合约开发者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/>
              <a:t>CKB</a:t>
            </a:r>
            <a:r>
              <a:rPr lang="zh-CN" altLang="en-US" sz="4000" dirty="0"/>
              <a:t>的</a:t>
            </a:r>
            <a:r>
              <a:rPr lang="en-US" altLang="zh-CN" sz="4000" dirty="0"/>
              <a:t>3</a:t>
            </a:r>
            <a:r>
              <a:rPr lang="zh-CN" altLang="en-US" sz="4000" dirty="0"/>
              <a:t>种状态</a:t>
            </a:r>
            <a:endParaRPr lang="en-US" altLang="zh-CN" sz="4000" dirty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919481" y="2070868"/>
            <a:ext cx="4444365" cy="290117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zh-CN" sz="3200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zh-CN" altLang="en-US" sz="3200" dirty="0" smtClean="0">
                <a:solidFill>
                  <a:schemeClr val="accent5">
                    <a:lumMod val="75000"/>
                  </a:schemeClr>
                </a:solidFill>
              </a:rPr>
              <a:t>：冷冻</a:t>
            </a:r>
            <a:endParaRPr lang="zh-CN" altLang="en-US" sz="3200" dirty="0" smtClean="0"/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zh-CN" sz="3200" dirty="0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zh-CN" altLang="en-US" sz="3200" dirty="0" smtClean="0">
                <a:solidFill>
                  <a:schemeClr val="accent2">
                    <a:lumMod val="75000"/>
                  </a:schemeClr>
                </a:solidFill>
              </a:rPr>
              <a:t>：锁仓</a:t>
            </a:r>
            <a:endParaRPr lang="zh-CN" altLang="en-US" sz="3200" dirty="0" smtClean="0"/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zh-CN" sz="3200" dirty="0" smtClean="0"/>
              <a:t>C</a:t>
            </a:r>
            <a:r>
              <a:rPr lang="zh-CN" altLang="en-US" sz="3200" dirty="0" smtClean="0"/>
              <a:t>：正常流通</a:t>
            </a:r>
            <a:endParaRPr lang="zh-CN" sz="3200" dirty="0" smtClean="0"/>
          </a:p>
        </p:txBody>
      </p:sp>
      <p:graphicFrame>
        <p:nvGraphicFramePr>
          <p:cNvPr id="10" name="Chart 9"/>
          <p:cNvGraphicFramePr/>
          <p:nvPr/>
        </p:nvGraphicFramePr>
        <p:xfrm>
          <a:off x="4497572" y="1209206"/>
          <a:ext cx="7070651" cy="5191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ym typeface="+mn-ea"/>
              </a:rPr>
              <a:t>3.</a:t>
            </a:r>
            <a:r>
              <a:rPr lang="zh-CN" altLang="en-US" sz="4000" dirty="0" smtClean="0">
                <a:sym typeface="+mn-ea"/>
              </a:rPr>
              <a:t> 二级发行</a:t>
            </a:r>
            <a:endParaRPr lang="en-US" altLang="zh-CN" sz="4000" dirty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0" y="1081405"/>
            <a:ext cx="4796155" cy="5262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i="1" dirty="0" smtClean="0">
                <a:sym typeface="+mn-ea"/>
              </a:rPr>
              <a:t>永久性，每年固定发行</a:t>
            </a:r>
            <a:r>
              <a:rPr lang="en-US" altLang="zh-CN" i="1" dirty="0" smtClean="0">
                <a:sym typeface="+mn-ea"/>
              </a:rPr>
              <a:t>13.44</a:t>
            </a:r>
            <a:r>
              <a:rPr lang="zh-CN" altLang="en-US" i="1" dirty="0" smtClean="0">
                <a:sym typeface="+mn-ea"/>
              </a:rPr>
              <a:t>亿</a:t>
            </a:r>
            <a:endParaRPr lang="en-US" altLang="zh-CN" i="1" dirty="0" smtClean="0">
              <a:sym typeface="+mn-ea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zh-CN" i="1" dirty="0" smtClean="0">
                <a:sym typeface="+mn-ea"/>
              </a:rPr>
              <a:t>13.44</a:t>
            </a:r>
            <a:r>
              <a:rPr lang="zh-CN" altLang="en-US" i="1" dirty="0" smtClean="0">
                <a:sym typeface="+mn-ea"/>
              </a:rPr>
              <a:t>亿会平摊到每个区块</a:t>
            </a:r>
            <a:endParaRPr lang="en-US" altLang="zh-CN" i="1" dirty="0" smtClean="0">
              <a:sym typeface="+mn-ea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i="1" dirty="0" smtClean="0">
                <a:sym typeface="+mn-ea"/>
              </a:rPr>
              <a:t>每个块的二级发行又分</a:t>
            </a:r>
            <a:r>
              <a:rPr lang="en-US" altLang="zh-CN" i="1" dirty="0" smtClean="0">
                <a:sym typeface="+mn-ea"/>
              </a:rPr>
              <a:t>3</a:t>
            </a:r>
            <a:r>
              <a:rPr lang="zh-CN" altLang="en-US" i="1" dirty="0" smtClean="0">
                <a:sym typeface="+mn-ea"/>
              </a:rPr>
              <a:t>部分</a:t>
            </a:r>
            <a:r>
              <a:rPr lang="en-US" altLang="zh-CN" i="1" dirty="0" smtClean="0">
                <a:sym typeface="+mn-ea"/>
              </a:rPr>
              <a:t>:</a:t>
            </a:r>
            <a:endParaRPr lang="en-US" altLang="zh-CN" i="1" dirty="0" smtClean="0">
              <a:sym typeface="+mn-ea"/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sym typeface="+mn-ea"/>
              </a:rPr>
              <a:t>a: </a:t>
            </a:r>
            <a:r>
              <a:rPr lang="zh-CN" altLang="en-US" i="1" dirty="0" smtClean="0">
                <a:solidFill>
                  <a:schemeClr val="accent5">
                    <a:lumMod val="75000"/>
                  </a:schemeClr>
                </a:solidFill>
                <a:sym typeface="+mn-ea"/>
              </a:rPr>
              <a:t>出块者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sym typeface="+mn-ea"/>
              </a:rPr>
              <a:t>(pow</a:t>
            </a:r>
            <a:r>
              <a:rPr lang="zh-CN" altLang="en-US" i="1" dirty="0" smtClean="0">
                <a:solidFill>
                  <a:schemeClr val="accent5">
                    <a:lumMod val="75000"/>
                  </a:schemeClr>
                </a:solidFill>
                <a:sym typeface="+mn-ea"/>
              </a:rPr>
              <a:t>矿工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sym typeface="+mn-ea"/>
              </a:rPr>
              <a:t>)</a:t>
            </a:r>
            <a:r>
              <a:rPr lang="zh-CN" altLang="en-US" i="1" dirty="0" smtClean="0">
                <a:solidFill>
                  <a:schemeClr val="accent5">
                    <a:lumMod val="75000"/>
                  </a:schemeClr>
                </a:solidFill>
                <a:sym typeface="+mn-ea"/>
              </a:rPr>
              <a:t>的奖励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，目前约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50-60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个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ckb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块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 锁仓用户的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奖励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年化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3%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altLang="zh-CN" dirty="0" smtClean="0"/>
              <a:t>c:</a:t>
            </a:r>
            <a:r>
              <a:rPr lang="zh-CN" altLang="en-US" dirty="0" smtClean="0"/>
              <a:t> 剩余部分销毁</a:t>
            </a:r>
            <a:endParaRPr lang="en-US" altLang="zh-CN" dirty="0" smtClean="0"/>
          </a:p>
        </p:txBody>
      </p:sp>
      <p:graphicFrame>
        <p:nvGraphicFramePr>
          <p:cNvPr id="10" name="Chart 9"/>
          <p:cNvGraphicFramePr/>
          <p:nvPr/>
        </p:nvGraphicFramePr>
        <p:xfrm>
          <a:off x="4752752" y="1397000"/>
          <a:ext cx="7751135" cy="4886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ym typeface="+mn-ea"/>
              </a:rPr>
              <a:t>3.</a:t>
            </a:r>
            <a:r>
              <a:rPr lang="zh-CN" altLang="en-US" sz="4000" dirty="0" smtClean="0">
                <a:sym typeface="+mn-ea"/>
              </a:rPr>
              <a:t> 二级发行：分配比例</a:t>
            </a:r>
            <a:endParaRPr lang="en-US" altLang="zh-CN" sz="4000" dirty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graphicFrame>
        <p:nvGraphicFramePr>
          <p:cNvPr id="26" name="Chart 25"/>
          <p:cNvGraphicFramePr/>
          <p:nvPr/>
        </p:nvGraphicFramePr>
        <p:xfrm>
          <a:off x="6096000" y="1000588"/>
          <a:ext cx="5892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-219740" y="1280071"/>
          <a:ext cx="5975498" cy="4453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4972493" y="1273627"/>
          <a:ext cx="7137991" cy="4460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385446" y="5733985"/>
            <a:ext cx="48894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/>
              <a:t>A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: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B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: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C</a:t>
            </a:r>
            <a:r>
              <a:rPr lang="zh-CN" altLang="en-US" sz="4800" dirty="0" smtClean="0"/>
              <a:t>  </a:t>
            </a:r>
            <a:r>
              <a:rPr lang="en-US" altLang="zh-CN" sz="4800" dirty="0" smtClean="0"/>
              <a:t>==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a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: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b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: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c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1505</Words>
  <Application>WPS Writer</Application>
  <PresentationFormat>Widescreen</PresentationFormat>
  <Paragraphs>214</Paragraphs>
  <Slides>14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2" baseType="lpstr">
      <vt:lpstr>Arial</vt:lpstr>
      <vt:lpstr>SimSun</vt:lpstr>
      <vt:lpstr>Wingdings</vt:lpstr>
      <vt:lpstr>Microsoft YaHei</vt:lpstr>
      <vt:lpstr>Calibri Light</vt:lpstr>
      <vt:lpstr>Helvetica Neue</vt:lpstr>
      <vt:lpstr>SimSun</vt:lpstr>
      <vt:lpstr>HYShuSongErKW</vt:lpstr>
      <vt:lpstr>Calibri</vt:lpstr>
      <vt:lpstr>微软雅黑</vt:lpstr>
      <vt:lpstr>HYQiHeiKW</vt:lpstr>
      <vt:lpstr/>
      <vt:lpstr>Arial Unicode MS</vt:lpstr>
      <vt:lpstr>SimSun</vt:lpstr>
      <vt:lpstr>PingFang SC</vt:lpstr>
      <vt:lpstr>Office Theme</vt:lpstr>
      <vt:lpstr>Package</vt:lpstr>
      <vt:lpstr>Package</vt:lpstr>
      <vt:lpstr>Nervos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Monero Crypto</dc:title>
  <dc:creator>hanxueyang</dc:creator>
  <cp:lastModifiedBy>oak</cp:lastModifiedBy>
  <cp:revision>441</cp:revision>
  <cp:lastPrinted>2020-01-07T07:41:02Z</cp:lastPrinted>
  <dcterms:created xsi:type="dcterms:W3CDTF">2020-01-07T07:41:02Z</dcterms:created>
  <dcterms:modified xsi:type="dcterms:W3CDTF">2020-01-07T07:41:02Z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1033-1.5.2.2273</vt:lpwstr>
  </property>
</Properties>
</file>