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9" r:id="rId3"/>
    <p:sldId id="304" r:id="rId4"/>
    <p:sldId id="309" r:id="rId5"/>
    <p:sldId id="310" r:id="rId6"/>
    <p:sldId id="305" r:id="rId7"/>
    <p:sldId id="281" r:id="rId8"/>
    <p:sldId id="298" r:id="rId9"/>
    <p:sldId id="308" r:id="rId10"/>
    <p:sldId id="313" r:id="rId11"/>
    <p:sldId id="314" r:id="rId12"/>
    <p:sldId id="306" r:id="rId13"/>
    <p:sldId id="315" r:id="rId14"/>
    <p:sldId id="299" r:id="rId15"/>
    <p:sldId id="311" r:id="rId16"/>
    <p:sldId id="301" r:id="rId17"/>
    <p:sldId id="303" r:id="rId18"/>
    <p:sldId id="302" r:id="rId19"/>
    <p:sldId id="312" r:id="rId20"/>
    <p:sldId id="295" r:id="rId21"/>
    <p:sldId id="296" r:id="rId22"/>
    <p:sldId id="300" r:id="rId23"/>
    <p:sldId id="294" r:id="rId24"/>
    <p:sldId id="307" r:id="rId2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63" autoAdjust="0"/>
    <p:restoredTop sz="64636"/>
  </p:normalViewPr>
  <p:slideViewPr>
    <p:cSldViewPr snapToGrid="0">
      <p:cViewPr>
        <p:scale>
          <a:sx n="100" d="100"/>
          <a:sy n="100" d="100"/>
        </p:scale>
        <p:origin x="808" y="8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08T06:35:17.387"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11/9/19</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a:t>
            </a:fld>
            <a:endParaRPr lang="en-US" altLang="zh-CN" dirty="0">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合约地址由合约创建者的地址</a:t>
            </a:r>
            <a:r>
              <a:rPr lang="en-US" altLang="zh-CN" dirty="0" smtClean="0"/>
              <a:t>(sender address)</a:t>
            </a:r>
            <a:r>
              <a:rPr lang="zh-CN" altLang="en-US" dirty="0" smtClean="0"/>
              <a:t>和这笔部署交易中的</a:t>
            </a:r>
            <a:r>
              <a:rPr lang="en-US" altLang="zh-CN" dirty="0" smtClean="0"/>
              <a:t>nonce(</a:t>
            </a:r>
            <a:r>
              <a:rPr lang="zh-CN" altLang="en-US" dirty="0" smtClean="0"/>
              <a:t>发送者的累积交易次数</a:t>
            </a:r>
            <a:r>
              <a:rPr lang="en-US" altLang="zh-CN" dirty="0" smtClean="0"/>
              <a:t>)</a:t>
            </a:r>
            <a:r>
              <a:rPr lang="zh-CN" altLang="en-US" dirty="0" smtClean="0"/>
              <a:t>决定，将</a:t>
            </a:r>
            <a:r>
              <a:rPr lang="en-US" altLang="zh-CN" dirty="0" smtClean="0"/>
              <a:t>sender</a:t>
            </a:r>
            <a:r>
              <a:rPr lang="zh-CN" altLang="en-US" dirty="0" smtClean="0"/>
              <a:t>和</a:t>
            </a:r>
            <a:r>
              <a:rPr lang="en-US" altLang="zh-CN" dirty="0" smtClean="0"/>
              <a:t>nonce</a:t>
            </a:r>
            <a:r>
              <a:rPr lang="zh-CN" altLang="en-US" dirty="0" smtClean="0"/>
              <a:t>经过</a:t>
            </a:r>
            <a:r>
              <a:rPr lang="en-US" altLang="zh-CN" dirty="0" smtClean="0"/>
              <a:t>RLP</a:t>
            </a:r>
            <a:r>
              <a:rPr lang="zh-CN" altLang="en-US" dirty="0" smtClean="0"/>
              <a:t>编码后，再进行</a:t>
            </a:r>
            <a:r>
              <a:rPr lang="en-US" altLang="zh-CN" dirty="0" smtClean="0"/>
              <a:t>Keccak-256(SHA3)</a:t>
            </a:r>
            <a:r>
              <a:rPr lang="zh-CN" altLang="en-US" dirty="0" smtClean="0"/>
              <a:t>散列， 最后裁掉前面</a:t>
            </a:r>
            <a:r>
              <a:rPr lang="en-US" altLang="zh-CN" dirty="0" smtClean="0"/>
              <a:t>12</a:t>
            </a:r>
            <a:r>
              <a:rPr lang="zh-CN" altLang="en-US" dirty="0" smtClean="0"/>
              <a:t>个字节即得到合约地址</a:t>
            </a:r>
          </a:p>
          <a:p>
            <a:endParaRPr lang="en-US" altLang="zh-CN" dirty="0" smtClean="0">
              <a:ea typeface="SimSun" pitchFamily="2" charset="-122"/>
            </a:endParaRPr>
          </a:p>
          <a:p>
            <a:r>
              <a:rPr lang="en-US" dirty="0" smtClean="0"/>
              <a:t>  //获取总的发行量</a:t>
            </a:r>
          </a:p>
          <a:p>
            <a:r>
              <a:rPr lang="en-US" dirty="0" smtClean="0"/>
              <a:t>        function </a:t>
            </a:r>
            <a:r>
              <a:rPr lang="en-US" dirty="0" err="1" smtClean="0"/>
              <a:t>balanceOf</a:t>
            </a:r>
            <a:r>
              <a:rPr lang="en-US" dirty="0" smtClean="0"/>
              <a:t>(address _owner) constant returns (</a:t>
            </a:r>
            <a:r>
              <a:rPr lang="en-US" dirty="0" err="1" smtClean="0"/>
              <a:t>uint</a:t>
            </a:r>
            <a:r>
              <a:rPr lang="en-US" dirty="0" smtClean="0"/>
              <a:t> balance); </a:t>
            </a:r>
            <a:r>
              <a:rPr lang="zh-CN" altLang="en-US" dirty="0" smtClean="0"/>
              <a:t>    </a:t>
            </a:r>
            <a:r>
              <a:rPr lang="en-US" dirty="0" smtClean="0"/>
              <a:t>//查询账户余额</a:t>
            </a:r>
          </a:p>
          <a:p>
            <a:r>
              <a:rPr lang="en-US" dirty="0" smtClean="0"/>
              <a:t>        function transfer(address _to, </a:t>
            </a:r>
            <a:r>
              <a:rPr lang="en-US" dirty="0" err="1" smtClean="0"/>
              <a:t>uint</a:t>
            </a:r>
            <a:r>
              <a:rPr lang="en-US" dirty="0" smtClean="0"/>
              <a:t> _value)returns(bool success); </a:t>
            </a:r>
            <a:r>
              <a:rPr lang="zh-CN" altLang="en-US" dirty="0" smtClean="0"/>
              <a:t>           </a:t>
            </a:r>
            <a:r>
              <a:rPr lang="en-US" dirty="0" smtClean="0"/>
              <a:t>// </a:t>
            </a:r>
            <a:r>
              <a:rPr lang="en-US" dirty="0" err="1" smtClean="0"/>
              <a:t>发送Token到某个地址</a:t>
            </a:r>
            <a:r>
              <a:rPr lang="en-US" dirty="0" smtClean="0"/>
              <a:t>(转账)</a:t>
            </a:r>
          </a:p>
          <a:p>
            <a:r>
              <a:rPr lang="en-US" dirty="0" smtClean="0"/>
              <a:t>        function </a:t>
            </a:r>
            <a:r>
              <a:rPr lang="en-US" dirty="0" err="1" smtClean="0"/>
              <a:t>transferFrom</a:t>
            </a:r>
            <a:r>
              <a:rPr lang="en-US" dirty="0" smtClean="0"/>
              <a:t>(address _from, address _to, </a:t>
            </a:r>
            <a:r>
              <a:rPr lang="en-US" dirty="0" err="1" smtClean="0"/>
              <a:t>uint</a:t>
            </a:r>
            <a:r>
              <a:rPr lang="en-US" dirty="0" smtClean="0"/>
              <a:t> _value) returns (bool success); //</a:t>
            </a:r>
            <a:r>
              <a:rPr lang="en-US" dirty="0" err="1" smtClean="0"/>
              <a:t>从地址from</a:t>
            </a:r>
            <a:r>
              <a:rPr lang="en-US" dirty="0" smtClean="0"/>
              <a:t> </a:t>
            </a:r>
            <a:r>
              <a:rPr lang="en-US" dirty="0" err="1" smtClean="0"/>
              <a:t>发送token到to地址</a:t>
            </a:r>
            <a:endParaRPr lang="en-US" dirty="0" smtClean="0"/>
          </a:p>
          <a:p>
            <a:r>
              <a:rPr lang="en-US" dirty="0" smtClean="0"/>
              <a:t>        function approve(address _spender, </a:t>
            </a:r>
            <a:r>
              <a:rPr lang="en-US" dirty="0" err="1" smtClean="0"/>
              <a:t>uint</a:t>
            </a:r>
            <a:r>
              <a:rPr lang="en-US" dirty="0" smtClean="0"/>
              <a:t> _value)returns(bool success);//</a:t>
            </a:r>
            <a:r>
              <a:rPr lang="en-US" dirty="0" err="1" smtClean="0"/>
              <a:t>允许_spender从你的账户转出token</a:t>
            </a:r>
            <a:endParaRPr lang="en-US" dirty="0" smtClean="0"/>
          </a:p>
          <a:p>
            <a:r>
              <a:rPr lang="en-US" dirty="0" smtClean="0"/>
              <a:t>        function allowance(address _owner, address _spender) constant returns (</a:t>
            </a:r>
            <a:r>
              <a:rPr lang="en-US" dirty="0" err="1" smtClean="0"/>
              <a:t>uint</a:t>
            </a:r>
            <a:r>
              <a:rPr lang="en-US" dirty="0" smtClean="0"/>
              <a:t> remaining);//</a:t>
            </a:r>
            <a:r>
              <a:rPr lang="en-US" dirty="0" err="1" smtClean="0"/>
              <a:t>查询允许spender转移的Token数量</a:t>
            </a:r>
            <a:endParaRPr lang="en-US" dirty="0" smtClean="0"/>
          </a:p>
          <a:p>
            <a:r>
              <a:rPr lang="en-US" dirty="0" smtClean="0"/>
              <a:t/>
            </a:r>
            <a:br>
              <a:rPr lang="en-US" dirty="0" smtClean="0"/>
            </a:b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10</a:t>
            </a:fld>
            <a:endParaRPr lang="en-US" altLang="zh-CN" dirty="0">
              <a:ea typeface="SimSun" pitchFamily="2" charset="-122"/>
            </a:endParaRPr>
          </a:p>
        </p:txBody>
      </p:sp>
    </p:spTree>
    <p:extLst>
      <p:ext uri="{BB962C8B-B14F-4D97-AF65-F5344CB8AC3E}">
        <p14:creationId xmlns:p14="http://schemas.microsoft.com/office/powerpoint/2010/main" val="880443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合约地址由合约创建者的地址</a:t>
            </a:r>
            <a:r>
              <a:rPr lang="en-US" altLang="zh-CN" dirty="0" smtClean="0"/>
              <a:t>(sender address)</a:t>
            </a:r>
            <a:r>
              <a:rPr lang="zh-CN" altLang="en-US" dirty="0" smtClean="0"/>
              <a:t>和这笔部署交易中的</a:t>
            </a:r>
            <a:r>
              <a:rPr lang="en-US" altLang="zh-CN" dirty="0" smtClean="0"/>
              <a:t>nonce(</a:t>
            </a:r>
            <a:r>
              <a:rPr lang="zh-CN" altLang="en-US" dirty="0" smtClean="0"/>
              <a:t>发送者的累积交易次数</a:t>
            </a:r>
            <a:r>
              <a:rPr lang="en-US" altLang="zh-CN" dirty="0" smtClean="0"/>
              <a:t>)</a:t>
            </a:r>
            <a:r>
              <a:rPr lang="zh-CN" altLang="en-US" dirty="0" smtClean="0"/>
              <a:t>决定，将</a:t>
            </a:r>
            <a:r>
              <a:rPr lang="en-US" altLang="zh-CN" dirty="0" smtClean="0"/>
              <a:t>sender</a:t>
            </a:r>
            <a:r>
              <a:rPr lang="zh-CN" altLang="en-US" dirty="0" smtClean="0"/>
              <a:t>和</a:t>
            </a:r>
            <a:r>
              <a:rPr lang="en-US" altLang="zh-CN" dirty="0" smtClean="0"/>
              <a:t>nonce</a:t>
            </a:r>
            <a:r>
              <a:rPr lang="zh-CN" altLang="en-US" dirty="0" smtClean="0"/>
              <a:t>经过</a:t>
            </a:r>
            <a:r>
              <a:rPr lang="en-US" altLang="zh-CN" dirty="0" smtClean="0"/>
              <a:t>RLP</a:t>
            </a:r>
            <a:r>
              <a:rPr lang="zh-CN" altLang="en-US" dirty="0" smtClean="0"/>
              <a:t>编码后，再进行</a:t>
            </a:r>
            <a:r>
              <a:rPr lang="en-US" altLang="zh-CN" dirty="0" smtClean="0"/>
              <a:t>Keccak-256(SHA3)</a:t>
            </a:r>
            <a:r>
              <a:rPr lang="zh-CN" altLang="en-US" dirty="0" smtClean="0"/>
              <a:t>散列， 最后裁掉前面</a:t>
            </a:r>
            <a:r>
              <a:rPr lang="en-US" altLang="zh-CN" dirty="0" smtClean="0"/>
              <a:t>12</a:t>
            </a:r>
            <a:r>
              <a:rPr lang="zh-CN" altLang="en-US" dirty="0" smtClean="0"/>
              <a:t>个字节即得到合约地址</a:t>
            </a:r>
          </a:p>
          <a:p>
            <a:endParaRPr lang="en-US" altLang="zh-CN" dirty="0" smtClean="0">
              <a:ea typeface="SimSun" pitchFamily="2" charset="-122"/>
            </a:endParaRPr>
          </a:p>
          <a:p>
            <a:r>
              <a:rPr lang="en-US" dirty="0" smtClean="0"/>
              <a:t>  //获取总的发行量</a:t>
            </a:r>
          </a:p>
          <a:p>
            <a:r>
              <a:rPr lang="en-US" dirty="0" smtClean="0"/>
              <a:t>        function </a:t>
            </a:r>
            <a:r>
              <a:rPr lang="en-US" dirty="0" err="1" smtClean="0"/>
              <a:t>balanceOf</a:t>
            </a:r>
            <a:r>
              <a:rPr lang="en-US" dirty="0" smtClean="0"/>
              <a:t>(address _owner) constant returns (</a:t>
            </a:r>
            <a:r>
              <a:rPr lang="en-US" dirty="0" err="1" smtClean="0"/>
              <a:t>uint</a:t>
            </a:r>
            <a:r>
              <a:rPr lang="en-US" dirty="0" smtClean="0"/>
              <a:t> balance); </a:t>
            </a:r>
            <a:r>
              <a:rPr lang="zh-CN" altLang="en-US" dirty="0" smtClean="0"/>
              <a:t>    </a:t>
            </a:r>
            <a:r>
              <a:rPr lang="en-US" dirty="0" smtClean="0"/>
              <a:t>//查询账户余额</a:t>
            </a:r>
          </a:p>
          <a:p>
            <a:r>
              <a:rPr lang="en-US" dirty="0" smtClean="0"/>
              <a:t>        function transfer(address _to, </a:t>
            </a:r>
            <a:r>
              <a:rPr lang="en-US" dirty="0" err="1" smtClean="0"/>
              <a:t>uint</a:t>
            </a:r>
            <a:r>
              <a:rPr lang="en-US" dirty="0" smtClean="0"/>
              <a:t> _value)returns(bool success); </a:t>
            </a:r>
            <a:r>
              <a:rPr lang="zh-CN" altLang="en-US" dirty="0" smtClean="0"/>
              <a:t>           </a:t>
            </a:r>
            <a:r>
              <a:rPr lang="en-US" dirty="0" smtClean="0"/>
              <a:t>// </a:t>
            </a:r>
            <a:r>
              <a:rPr lang="en-US" dirty="0" err="1" smtClean="0"/>
              <a:t>发送Token到某个地址</a:t>
            </a:r>
            <a:r>
              <a:rPr lang="en-US" dirty="0" smtClean="0"/>
              <a:t>(转账)</a:t>
            </a:r>
          </a:p>
          <a:p>
            <a:r>
              <a:rPr lang="en-US" dirty="0" smtClean="0"/>
              <a:t>        function </a:t>
            </a:r>
            <a:r>
              <a:rPr lang="en-US" dirty="0" err="1" smtClean="0"/>
              <a:t>transferFrom</a:t>
            </a:r>
            <a:r>
              <a:rPr lang="en-US" dirty="0" smtClean="0"/>
              <a:t>(address _from, address _to, </a:t>
            </a:r>
            <a:r>
              <a:rPr lang="en-US" dirty="0" err="1" smtClean="0"/>
              <a:t>uint</a:t>
            </a:r>
            <a:r>
              <a:rPr lang="en-US" dirty="0" smtClean="0"/>
              <a:t> _value) returns (bool success); //</a:t>
            </a:r>
            <a:r>
              <a:rPr lang="en-US" dirty="0" err="1" smtClean="0"/>
              <a:t>从地址from</a:t>
            </a:r>
            <a:r>
              <a:rPr lang="en-US" dirty="0" smtClean="0"/>
              <a:t> </a:t>
            </a:r>
            <a:r>
              <a:rPr lang="en-US" dirty="0" err="1" smtClean="0"/>
              <a:t>发送token到to地址</a:t>
            </a:r>
            <a:endParaRPr lang="en-US" dirty="0" smtClean="0"/>
          </a:p>
          <a:p>
            <a:r>
              <a:rPr lang="en-US" dirty="0" smtClean="0"/>
              <a:t>        function approve(address _spender, </a:t>
            </a:r>
            <a:r>
              <a:rPr lang="en-US" dirty="0" err="1" smtClean="0"/>
              <a:t>uint</a:t>
            </a:r>
            <a:r>
              <a:rPr lang="en-US" dirty="0" smtClean="0"/>
              <a:t> _value)returns(bool success);//</a:t>
            </a:r>
            <a:r>
              <a:rPr lang="en-US" dirty="0" err="1" smtClean="0"/>
              <a:t>允许_spender从你的账户转出token</a:t>
            </a:r>
            <a:endParaRPr lang="en-US" dirty="0" smtClean="0"/>
          </a:p>
          <a:p>
            <a:r>
              <a:rPr lang="en-US" dirty="0" smtClean="0"/>
              <a:t>        function allowance(address _owner, address _spender) constant returns (</a:t>
            </a:r>
            <a:r>
              <a:rPr lang="en-US" dirty="0" err="1" smtClean="0"/>
              <a:t>uint</a:t>
            </a:r>
            <a:r>
              <a:rPr lang="en-US" dirty="0" smtClean="0"/>
              <a:t> remaining);//</a:t>
            </a:r>
            <a:r>
              <a:rPr lang="en-US" dirty="0" err="1" smtClean="0"/>
              <a:t>查询允许spender转移的Token数量</a:t>
            </a:r>
            <a:endParaRPr lang="en-US" dirty="0" smtClean="0"/>
          </a:p>
          <a:p>
            <a:r>
              <a:rPr lang="en-US" dirty="0" smtClean="0"/>
              <a:t/>
            </a:r>
            <a:br>
              <a:rPr lang="en-US" dirty="0" smtClean="0"/>
            </a:b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11</a:t>
            </a:fld>
            <a:endParaRPr lang="en-US" altLang="zh-CN" dirty="0">
              <a:ea typeface="SimSun" pitchFamily="2" charset="-122"/>
            </a:endParaRPr>
          </a:p>
        </p:txBody>
      </p:sp>
    </p:spTree>
    <p:extLst>
      <p:ext uri="{BB962C8B-B14F-4D97-AF65-F5344CB8AC3E}">
        <p14:creationId xmlns:p14="http://schemas.microsoft.com/office/powerpoint/2010/main" val="1752942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err="1" smtClean="0"/>
              <a:t>Loopring</a:t>
            </a:r>
            <a:r>
              <a:rPr lang="en-US" altLang="zh-CN" dirty="0" smtClean="0"/>
              <a:t> </a:t>
            </a:r>
            <a:r>
              <a:rPr lang="zh-CN" altLang="en-US" dirty="0" smtClean="0"/>
              <a:t>是类</a:t>
            </a:r>
            <a:r>
              <a:rPr lang="en-US" altLang="zh-CN" dirty="0" smtClean="0"/>
              <a:t>0x</a:t>
            </a:r>
            <a:r>
              <a:rPr lang="zh-CN" altLang="en-US" dirty="0" smtClean="0"/>
              <a:t>的去中心化的交易协议，从整体思路上与</a:t>
            </a:r>
            <a:r>
              <a:rPr lang="en-US" altLang="zh-CN" dirty="0" smtClean="0"/>
              <a:t>0x Project</a:t>
            </a:r>
            <a:r>
              <a:rPr lang="zh-CN" altLang="en-US" dirty="0" smtClean="0"/>
              <a:t>是非常类似的，也主要是受到</a:t>
            </a:r>
            <a:r>
              <a:rPr lang="en-US" altLang="zh-CN" dirty="0" smtClean="0"/>
              <a:t>0x</a:t>
            </a:r>
            <a:r>
              <a:rPr lang="zh-CN" altLang="en-US" dirty="0" smtClean="0"/>
              <a:t>的启发。</a:t>
            </a:r>
            <a:br>
              <a:rPr lang="zh-CN" altLang="en-US" dirty="0" smtClean="0"/>
            </a:br>
            <a:r>
              <a:rPr lang="en-US" altLang="zh-CN" dirty="0" err="1" smtClean="0"/>
              <a:t>Loopring</a:t>
            </a:r>
            <a:r>
              <a:rPr lang="zh-CN" altLang="en-US" dirty="0" smtClean="0"/>
              <a:t>与</a:t>
            </a:r>
            <a:r>
              <a:rPr lang="en-US" altLang="zh-CN" dirty="0" smtClean="0"/>
              <a:t>0x</a:t>
            </a:r>
            <a:r>
              <a:rPr lang="zh-CN" altLang="en-US" dirty="0" smtClean="0"/>
              <a:t>一样的地方是，链上智能合约负责资产托管、实施撮合成交，链下负责订单匹配。具体技术实现上的不同点，其一是，</a:t>
            </a:r>
            <a:r>
              <a:rPr lang="en-US" altLang="zh-CN" dirty="0" err="1" smtClean="0"/>
              <a:t>Loopring</a:t>
            </a:r>
            <a:r>
              <a:rPr lang="zh-CN" altLang="en-US" dirty="0" smtClean="0"/>
              <a:t>将撮合扩展到了多币种多订单上，既白皮书所说的链上交易环路撮合技术，鼓励交易所匹配最大折扣的成交路径，为用户节省交易成本的同时交易所也有利可图。但另一方面也增加了智能合约的复杂度和以太坊交易的执行成本，在实际应用中效果如何还有待观察。</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b="1" dirty="0" smtClean="0"/>
              <a:t>问：</a:t>
            </a:r>
            <a:r>
              <a:rPr lang="en-US" altLang="zh-CN" b="1" dirty="0" err="1" smtClean="0"/>
              <a:t>Bancor</a:t>
            </a:r>
            <a:r>
              <a:rPr lang="zh-CN" altLang="en-US" b="1" dirty="0" smtClean="0"/>
              <a:t>是又一种去中心化交易所吗？</a:t>
            </a:r>
            <a:endParaRPr lang="zh-CN" altLang="en-US" dirty="0" smtClean="0"/>
          </a:p>
          <a:p>
            <a:r>
              <a:rPr lang="zh-CN" altLang="en-US" dirty="0" smtClean="0"/>
              <a:t>答：不是，</a:t>
            </a:r>
            <a:r>
              <a:rPr lang="en-US" altLang="zh-CN" dirty="0" err="1" smtClean="0"/>
              <a:t>Bancor</a:t>
            </a:r>
            <a:r>
              <a:rPr lang="zh-CN" altLang="en-US" dirty="0" smtClean="0"/>
              <a:t>是一种货币系统，可以在无需交易所的情况下自动转换加密资产。因为</a:t>
            </a:r>
            <a:r>
              <a:rPr lang="en-US" altLang="zh-CN" dirty="0" err="1" smtClean="0"/>
              <a:t>Bancor</a:t>
            </a:r>
            <a:r>
              <a:rPr lang="zh-CN" altLang="en-US" dirty="0" smtClean="0"/>
              <a:t>兼容代币被编程规定持有一种储备金，它们是本质可交易的，通过智能合约自治定价。交易所的主要功能是在两个参与者之间进行匹配，而</a:t>
            </a:r>
            <a:r>
              <a:rPr lang="en-US" altLang="zh-CN" dirty="0" err="1" smtClean="0"/>
              <a:t>Bancor</a:t>
            </a:r>
            <a:r>
              <a:rPr lang="zh-CN" altLang="en-US" dirty="0" smtClean="0"/>
              <a:t>协议可以让代币间直接转换，无需第二方参与交易，或第三方来撮合交易。</a:t>
            </a:r>
          </a:p>
          <a:p>
            <a:endParaRPr lang="en-US" altLang="zh-CN" dirty="0" smtClean="0">
              <a:ea typeface="SimSun" pitchFamily="2" charset="-122"/>
            </a:endParaRPr>
          </a:p>
          <a:p>
            <a:r>
              <a:rPr lang="en-US" altLang="zh-CN" sz="1200" b="1" kern="1200" dirty="0" err="1" smtClean="0">
                <a:solidFill>
                  <a:schemeClr val="tx1"/>
                </a:solidFill>
                <a:effectLst/>
                <a:latin typeface="+mn-lt"/>
                <a:ea typeface="+mn-ea"/>
                <a:cs typeface="+mn-cs"/>
              </a:rPr>
              <a:t>Uniswap</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有什么缺点？ </a:t>
            </a:r>
            <a:r>
              <a:rPr lang="en-US" altLang="zh-CN" sz="1200" b="1" kern="1200" dirty="0" smtClean="0">
                <a:solidFill>
                  <a:schemeClr val="tx1"/>
                </a:solidFill>
                <a:effectLst/>
                <a:latin typeface="+mn-lt"/>
                <a:ea typeface="+mn-ea"/>
                <a:cs typeface="+mn-cs"/>
              </a:rPr>
              <a:t>http://</a:t>
            </a:r>
            <a:r>
              <a:rPr lang="en-US" altLang="zh-CN" sz="1200" b="1" kern="1200" dirty="0" err="1" smtClean="0">
                <a:solidFill>
                  <a:schemeClr val="tx1"/>
                </a:solidFill>
                <a:effectLst/>
                <a:latin typeface="+mn-lt"/>
                <a:ea typeface="+mn-ea"/>
                <a:cs typeface="+mn-cs"/>
              </a:rPr>
              <a:t>m.qukuaiwang.com.cn</a:t>
            </a:r>
            <a:r>
              <a:rPr lang="en-US" altLang="zh-CN" sz="1200" b="1" kern="1200" dirty="0" smtClean="0">
                <a:solidFill>
                  <a:schemeClr val="tx1"/>
                </a:solidFill>
                <a:effectLst/>
                <a:latin typeface="+mn-lt"/>
                <a:ea typeface="+mn-ea"/>
                <a:cs typeface="+mn-cs"/>
              </a:rPr>
              <a:t>/news/142748.html</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前面说了这么多</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的好话，这里说说它的缺点：</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不能自行决定买卖价格你只能被动接受</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给你的价格，不能挂单在你想要的价格。</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交易费用不低</a:t>
            </a:r>
            <a:r>
              <a:rPr lang="en-US" altLang="zh-CN" sz="1200" kern="1200" dirty="0" smtClean="0">
                <a:solidFill>
                  <a:schemeClr val="tx1"/>
                </a:solidFill>
                <a:effectLst/>
                <a:latin typeface="+mn-lt"/>
                <a:ea typeface="+mn-ea"/>
                <a:cs typeface="+mn-cs"/>
              </a:rPr>
              <a:t>0.3%</a:t>
            </a:r>
            <a:r>
              <a:rPr lang="zh-CN" altLang="en-US" sz="1200" kern="1200" dirty="0" smtClean="0">
                <a:solidFill>
                  <a:schemeClr val="tx1"/>
                </a:solidFill>
                <a:effectLst/>
                <a:latin typeface="+mn-lt"/>
                <a:ea typeface="+mn-ea"/>
                <a:cs typeface="+mn-cs"/>
              </a:rPr>
              <a:t>的费用跟其它中心化、去中心化交易所比起来都算是偏高，如果你的目标是尽量以漂亮的价格完成交易，不建议使用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Front Running</a:t>
            </a:r>
            <a:r>
              <a:rPr lang="zh-CN" altLang="en-US" sz="1200" kern="1200" dirty="0" smtClean="0">
                <a:solidFill>
                  <a:schemeClr val="tx1"/>
                </a:solidFill>
                <a:effectLst/>
                <a:latin typeface="+mn-lt"/>
                <a:ea typeface="+mn-ea"/>
                <a:cs typeface="+mn-cs"/>
              </a:rPr>
              <a:t>（超前交易）</a:t>
            </a:r>
            <a:r>
              <a:rPr lang="en-US" altLang="zh-CN" sz="1200" kern="1200" dirty="0" smtClean="0">
                <a:solidFill>
                  <a:schemeClr val="tx1"/>
                </a:solidFill>
                <a:effectLst/>
                <a:latin typeface="+mn-lt"/>
                <a:ea typeface="+mn-ea"/>
                <a:cs typeface="+mn-cs"/>
              </a:rPr>
              <a:t>Front Running </a:t>
            </a:r>
            <a:r>
              <a:rPr lang="zh-CN" altLang="en-US" sz="1200" kern="1200" dirty="0" smtClean="0">
                <a:solidFill>
                  <a:schemeClr val="tx1"/>
                </a:solidFill>
                <a:effectLst/>
                <a:latin typeface="+mn-lt"/>
                <a:ea typeface="+mn-ea"/>
                <a:cs typeface="+mn-cs"/>
              </a:rPr>
              <a:t>在许多去中心化交易所、应用中都是一个问题。简单地说，从你发出交易到交易上链之前，其他人有机会赶在你的交易完成之前执行另一笔交易，使得你的成交价格偏离预期，你因此吃亏，对方因此得益。</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什么情况下适合使用</a:t>
            </a:r>
            <a:r>
              <a:rPr lang="en-US" altLang="zh-CN" sz="1200" b="1" kern="1200" dirty="0" err="1" smtClean="0">
                <a:solidFill>
                  <a:schemeClr val="tx1"/>
                </a:solidFill>
                <a:effectLst/>
                <a:latin typeface="+mn-lt"/>
                <a:ea typeface="+mn-ea"/>
                <a:cs typeface="+mn-cs"/>
              </a:rPr>
              <a:t>Uniswap</a:t>
            </a:r>
            <a:r>
              <a:rPr lang="zh-CN" altLang="en-US" sz="1200" b="1" kern="1200" dirty="0" smtClean="0">
                <a:solidFill>
                  <a:schemeClr val="tx1"/>
                </a:solidFill>
                <a:effectLst/>
                <a:latin typeface="+mn-lt"/>
                <a:ea typeface="+mn-ea"/>
                <a:cs typeface="+mn-cs"/>
              </a:rPr>
              <a:t>？</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你需要支付某种你没持有的</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给其他人比如你持有</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而不持有</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，但突然需要付一笔</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给别人，那你就非常适合用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Send</a:t>
            </a:r>
            <a:r>
              <a:rPr lang="zh-CN" altLang="en-US" sz="1200" kern="1200" dirty="0" smtClean="0">
                <a:solidFill>
                  <a:schemeClr val="tx1"/>
                </a:solidFill>
                <a:effectLst/>
                <a:latin typeface="+mn-lt"/>
                <a:ea typeface="+mn-ea"/>
                <a:cs typeface="+mn-cs"/>
              </a:rPr>
              <a:t>功能，让兑币、转帐一次完成。</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你同时持有</a:t>
            </a:r>
            <a:r>
              <a:rPr lang="en-US" altLang="zh-CN" sz="1200" kern="1200" dirty="0" smtClean="0">
                <a:solidFill>
                  <a:schemeClr val="tx1"/>
                </a:solidFill>
                <a:effectLst/>
                <a:latin typeface="+mn-lt"/>
                <a:ea typeface="+mn-ea"/>
                <a:cs typeface="+mn-cs"/>
              </a:rPr>
              <a:t>ETH </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baseline="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如果你本来就</a:t>
            </a:r>
            <a:r>
              <a:rPr lang="en-US" altLang="zh-CN" sz="1200" kern="1200" dirty="0" smtClean="0">
                <a:solidFill>
                  <a:schemeClr val="tx1"/>
                </a:solidFill>
                <a:effectLst/>
                <a:latin typeface="+mn-lt"/>
                <a:ea typeface="+mn-ea"/>
                <a:cs typeface="+mn-cs"/>
              </a:rPr>
              <a:t>HODL ETH</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，而且相信这两者的相对价格短时间内不会有太大的变化，那你可以考虑将部分的</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放进</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赚取被动收入，放进去的币随时都可以领回。</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但是如果你觉得这个</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相对于</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的价格可能在近期上涨或下跌很多，你放入</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一段时间后再领回，领回的币的总价值可能比</a:t>
            </a:r>
            <a:r>
              <a:rPr lang="en-US" altLang="zh-CN" sz="1200" kern="1200" dirty="0" smtClean="0">
                <a:solidFill>
                  <a:schemeClr val="tx1"/>
                </a:solidFill>
                <a:effectLst/>
                <a:latin typeface="+mn-lt"/>
                <a:ea typeface="+mn-ea"/>
                <a:cs typeface="+mn-cs"/>
              </a:rPr>
              <a:t>HODL</a:t>
            </a:r>
            <a:r>
              <a:rPr lang="zh-CN" altLang="en-US" sz="1200" kern="1200" dirty="0" smtClean="0">
                <a:solidFill>
                  <a:schemeClr val="tx1"/>
                </a:solidFill>
                <a:effectLst/>
                <a:latin typeface="+mn-lt"/>
                <a:ea typeface="+mn-ea"/>
                <a:cs typeface="+mn-cs"/>
              </a:rPr>
              <a:t>的结果还低，原因我们在后续的文章会讲解。</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你发行了一种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，想增加他的流动性那就帮你的</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创建一个</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交易对，然后帮它</a:t>
            </a:r>
            <a:r>
              <a:rPr lang="en-US" altLang="zh-CN" sz="1200" kern="1200" dirty="0" smtClean="0">
                <a:solidFill>
                  <a:schemeClr val="tx1"/>
                </a:solidFill>
                <a:effectLst/>
                <a:latin typeface="+mn-lt"/>
                <a:ea typeface="+mn-ea"/>
                <a:cs typeface="+mn-cs"/>
              </a:rPr>
              <a:t>Add Liquidity</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你是智能合约开发者，想要在合约里取得币价或转换一种币为其它币例如你想要根据</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当下的价格决定收发多少</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，或直接把</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换成稳定币，那你可以去接链上的</a:t>
            </a:r>
            <a:r>
              <a:rPr lang="en-US" altLang="zh-CN" sz="1200" kern="1200" dirty="0" err="1" smtClean="0">
                <a:solidFill>
                  <a:schemeClr val="tx1"/>
                </a:solidFill>
                <a:effectLst/>
                <a:latin typeface="+mn-lt"/>
                <a:ea typeface="+mn-ea"/>
                <a:cs typeface="+mn-cs"/>
              </a:rPr>
              <a:t>Uniswap</a:t>
            </a:r>
            <a:r>
              <a:rPr lang="en-US" altLang="zh-CN" sz="1200" kern="1200" dirty="0" smtClean="0">
                <a:solidFill>
                  <a:schemeClr val="tx1"/>
                </a:solidFill>
                <a:effectLst/>
                <a:latin typeface="+mn-lt"/>
                <a:ea typeface="+mn-ea"/>
                <a:cs typeface="+mn-cs"/>
              </a:rPr>
              <a:t> exchange contract</a:t>
            </a:r>
            <a:r>
              <a:rPr lang="zh-CN" altLang="en-US" sz="1200" kern="1200" dirty="0" smtClean="0">
                <a:solidFill>
                  <a:schemeClr val="tx1"/>
                </a:solidFill>
                <a:effectLst/>
                <a:latin typeface="+mn-lt"/>
                <a:ea typeface="+mn-ea"/>
                <a:cs typeface="+mn-cs"/>
              </a:rPr>
              <a:t>，合约介面在此。</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12</a:t>
            </a:fld>
            <a:endParaRPr lang="en-US" altLang="zh-CN" dirty="0">
              <a:ea typeface="SimSun" pitchFamily="2" charset="-122"/>
            </a:endParaRPr>
          </a:p>
        </p:txBody>
      </p:sp>
    </p:spTree>
    <p:extLst>
      <p:ext uri="{BB962C8B-B14F-4D97-AF65-F5344CB8AC3E}">
        <p14:creationId xmlns:p14="http://schemas.microsoft.com/office/powerpoint/2010/main" val="1416700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err="1" smtClean="0"/>
              <a:t>Loopring</a:t>
            </a:r>
            <a:r>
              <a:rPr lang="en-US" altLang="zh-CN" dirty="0" smtClean="0"/>
              <a:t> </a:t>
            </a:r>
            <a:r>
              <a:rPr lang="zh-CN" altLang="en-US" dirty="0" smtClean="0"/>
              <a:t>是类</a:t>
            </a:r>
            <a:r>
              <a:rPr lang="en-US" altLang="zh-CN" dirty="0" smtClean="0"/>
              <a:t>0x</a:t>
            </a:r>
            <a:r>
              <a:rPr lang="zh-CN" altLang="en-US" dirty="0" smtClean="0"/>
              <a:t>的去中心化的交易协议，从整体思路上与</a:t>
            </a:r>
            <a:r>
              <a:rPr lang="en-US" altLang="zh-CN" dirty="0" smtClean="0"/>
              <a:t>0x Project</a:t>
            </a:r>
            <a:r>
              <a:rPr lang="zh-CN" altLang="en-US" dirty="0" smtClean="0"/>
              <a:t>是非常类似的，也主要是受到</a:t>
            </a:r>
            <a:r>
              <a:rPr lang="en-US" altLang="zh-CN" dirty="0" smtClean="0"/>
              <a:t>0x</a:t>
            </a:r>
            <a:r>
              <a:rPr lang="zh-CN" altLang="en-US" dirty="0" smtClean="0"/>
              <a:t>的启发。</a:t>
            </a:r>
            <a:br>
              <a:rPr lang="zh-CN" altLang="en-US" dirty="0" smtClean="0"/>
            </a:br>
            <a:r>
              <a:rPr lang="en-US" altLang="zh-CN" dirty="0" err="1" smtClean="0"/>
              <a:t>Loopring</a:t>
            </a:r>
            <a:r>
              <a:rPr lang="zh-CN" altLang="en-US" dirty="0" smtClean="0"/>
              <a:t>与</a:t>
            </a:r>
            <a:r>
              <a:rPr lang="en-US" altLang="zh-CN" dirty="0" smtClean="0"/>
              <a:t>0x</a:t>
            </a:r>
            <a:r>
              <a:rPr lang="zh-CN" altLang="en-US" dirty="0" smtClean="0"/>
              <a:t>一样的地方是，链上智能合约负责资产托管、实施撮合成交，链下负责订单匹配。具体技术实现上的不同点，其一是，</a:t>
            </a:r>
            <a:r>
              <a:rPr lang="en-US" altLang="zh-CN" dirty="0" err="1" smtClean="0"/>
              <a:t>Loopring</a:t>
            </a:r>
            <a:r>
              <a:rPr lang="zh-CN" altLang="en-US" dirty="0" smtClean="0"/>
              <a:t>将撮合扩展到了多币种多订单上，既白皮书所说的链上交易环路撮合技术，鼓励交易所匹配最大折扣的成交路径，为用户节省交易成本的同时交易所也有利可图。但另一方面也增加了智能合约的复杂度和以太坊交易的执行成本，在实际应用中效果如何还有待观察。</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b="1" dirty="0" smtClean="0"/>
              <a:t>问：</a:t>
            </a:r>
            <a:r>
              <a:rPr lang="en-US" altLang="zh-CN" b="1" dirty="0" err="1" smtClean="0"/>
              <a:t>Bancor</a:t>
            </a:r>
            <a:r>
              <a:rPr lang="zh-CN" altLang="en-US" b="1" dirty="0" smtClean="0"/>
              <a:t>是又一种去中心化交易所吗？</a:t>
            </a:r>
            <a:endParaRPr lang="zh-CN" altLang="en-US" dirty="0" smtClean="0"/>
          </a:p>
          <a:p>
            <a:r>
              <a:rPr lang="zh-CN" altLang="en-US" dirty="0" smtClean="0"/>
              <a:t>答：不是，</a:t>
            </a:r>
            <a:r>
              <a:rPr lang="en-US" altLang="zh-CN" dirty="0" err="1" smtClean="0"/>
              <a:t>Bancor</a:t>
            </a:r>
            <a:r>
              <a:rPr lang="zh-CN" altLang="en-US" dirty="0" smtClean="0"/>
              <a:t>是一种货币系统，可以在无需交易所的情况下自动转换加密资产。因为</a:t>
            </a:r>
            <a:r>
              <a:rPr lang="en-US" altLang="zh-CN" dirty="0" err="1" smtClean="0"/>
              <a:t>Bancor</a:t>
            </a:r>
            <a:r>
              <a:rPr lang="zh-CN" altLang="en-US" dirty="0" smtClean="0"/>
              <a:t>兼容代币被编程规定持有一种储备金，它们是本质可交易的，通过智能合约自治定价。交易所的主要功能是在两个参与者之间进行匹配，而</a:t>
            </a:r>
            <a:r>
              <a:rPr lang="en-US" altLang="zh-CN" dirty="0" err="1" smtClean="0"/>
              <a:t>Bancor</a:t>
            </a:r>
            <a:r>
              <a:rPr lang="zh-CN" altLang="en-US" dirty="0" smtClean="0"/>
              <a:t>协议可以让代币间直接转换，无需第二方参与交易，或第三方来撮合交易。</a:t>
            </a:r>
          </a:p>
          <a:p>
            <a:endParaRPr lang="en-US" altLang="zh-CN" dirty="0" smtClean="0">
              <a:ea typeface="SimSun" pitchFamily="2" charset="-122"/>
            </a:endParaRPr>
          </a:p>
          <a:p>
            <a:r>
              <a:rPr lang="en-US" altLang="zh-CN" sz="1200" b="1" kern="1200" dirty="0" err="1" smtClean="0">
                <a:solidFill>
                  <a:schemeClr val="tx1"/>
                </a:solidFill>
                <a:effectLst/>
                <a:latin typeface="+mn-lt"/>
                <a:ea typeface="+mn-ea"/>
                <a:cs typeface="+mn-cs"/>
              </a:rPr>
              <a:t>Uniswap</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有什么缺点？ </a:t>
            </a:r>
            <a:r>
              <a:rPr lang="en-US" altLang="zh-CN" sz="1200" b="1" kern="1200" dirty="0" smtClean="0">
                <a:solidFill>
                  <a:schemeClr val="tx1"/>
                </a:solidFill>
                <a:effectLst/>
                <a:latin typeface="+mn-lt"/>
                <a:ea typeface="+mn-ea"/>
                <a:cs typeface="+mn-cs"/>
              </a:rPr>
              <a:t>http://</a:t>
            </a:r>
            <a:r>
              <a:rPr lang="en-US" altLang="zh-CN" sz="1200" b="1" kern="1200" dirty="0" err="1" smtClean="0">
                <a:solidFill>
                  <a:schemeClr val="tx1"/>
                </a:solidFill>
                <a:effectLst/>
                <a:latin typeface="+mn-lt"/>
                <a:ea typeface="+mn-ea"/>
                <a:cs typeface="+mn-cs"/>
              </a:rPr>
              <a:t>m.qukuaiwang.com.cn</a:t>
            </a:r>
            <a:r>
              <a:rPr lang="en-US" altLang="zh-CN" sz="1200" b="1" kern="1200" dirty="0" smtClean="0">
                <a:solidFill>
                  <a:schemeClr val="tx1"/>
                </a:solidFill>
                <a:effectLst/>
                <a:latin typeface="+mn-lt"/>
                <a:ea typeface="+mn-ea"/>
                <a:cs typeface="+mn-cs"/>
              </a:rPr>
              <a:t>/news/142748.html</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前面说了这么多</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的好话，这里说说它的缺点：</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不能自行决定买卖价格你只能被动接受</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给你的价格，不能挂单在你想要的价格。</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交易费用不低</a:t>
            </a:r>
            <a:r>
              <a:rPr lang="en-US" altLang="zh-CN" sz="1200" kern="1200" dirty="0" smtClean="0">
                <a:solidFill>
                  <a:schemeClr val="tx1"/>
                </a:solidFill>
                <a:effectLst/>
                <a:latin typeface="+mn-lt"/>
                <a:ea typeface="+mn-ea"/>
                <a:cs typeface="+mn-cs"/>
              </a:rPr>
              <a:t>0.3%</a:t>
            </a:r>
            <a:r>
              <a:rPr lang="zh-CN" altLang="en-US" sz="1200" kern="1200" dirty="0" smtClean="0">
                <a:solidFill>
                  <a:schemeClr val="tx1"/>
                </a:solidFill>
                <a:effectLst/>
                <a:latin typeface="+mn-lt"/>
                <a:ea typeface="+mn-ea"/>
                <a:cs typeface="+mn-cs"/>
              </a:rPr>
              <a:t>的费用跟其它中心化、去中心化交易所比起来都算是偏高，如果你的目标是尽量以漂亮的价格完成交易，不建议使用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Front Running</a:t>
            </a:r>
            <a:r>
              <a:rPr lang="zh-CN" altLang="en-US" sz="1200" kern="1200" dirty="0" smtClean="0">
                <a:solidFill>
                  <a:schemeClr val="tx1"/>
                </a:solidFill>
                <a:effectLst/>
                <a:latin typeface="+mn-lt"/>
                <a:ea typeface="+mn-ea"/>
                <a:cs typeface="+mn-cs"/>
              </a:rPr>
              <a:t>（超前交易）</a:t>
            </a:r>
            <a:r>
              <a:rPr lang="en-US" altLang="zh-CN" sz="1200" kern="1200" dirty="0" smtClean="0">
                <a:solidFill>
                  <a:schemeClr val="tx1"/>
                </a:solidFill>
                <a:effectLst/>
                <a:latin typeface="+mn-lt"/>
                <a:ea typeface="+mn-ea"/>
                <a:cs typeface="+mn-cs"/>
              </a:rPr>
              <a:t>Front Running </a:t>
            </a:r>
            <a:r>
              <a:rPr lang="zh-CN" altLang="en-US" sz="1200" kern="1200" dirty="0" smtClean="0">
                <a:solidFill>
                  <a:schemeClr val="tx1"/>
                </a:solidFill>
                <a:effectLst/>
                <a:latin typeface="+mn-lt"/>
                <a:ea typeface="+mn-ea"/>
                <a:cs typeface="+mn-cs"/>
              </a:rPr>
              <a:t>在许多去中心化交易所、应用中都是一个问题。简单地说，从你发出交易到交易上链之前，其他人有机会赶在你的交易完成之前执行另一笔交易，使得你的成交价格偏离预期，你因此吃亏，对方因此得益。</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什么情况下适合使用</a:t>
            </a:r>
            <a:r>
              <a:rPr lang="en-US" altLang="zh-CN" sz="1200" b="1" kern="1200" dirty="0" err="1" smtClean="0">
                <a:solidFill>
                  <a:schemeClr val="tx1"/>
                </a:solidFill>
                <a:effectLst/>
                <a:latin typeface="+mn-lt"/>
                <a:ea typeface="+mn-ea"/>
                <a:cs typeface="+mn-cs"/>
              </a:rPr>
              <a:t>Uniswap</a:t>
            </a:r>
            <a:r>
              <a:rPr lang="zh-CN" altLang="en-US" sz="1200" b="1" kern="1200" dirty="0" smtClean="0">
                <a:solidFill>
                  <a:schemeClr val="tx1"/>
                </a:solidFill>
                <a:effectLst/>
                <a:latin typeface="+mn-lt"/>
                <a:ea typeface="+mn-ea"/>
                <a:cs typeface="+mn-cs"/>
              </a:rPr>
              <a:t>？</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你需要支付某种你没持有的</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给其他人比如你持有</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而不持有</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，但突然需要付一笔</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给别人，那你就非常适合用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Send</a:t>
            </a:r>
            <a:r>
              <a:rPr lang="zh-CN" altLang="en-US" sz="1200" kern="1200" dirty="0" smtClean="0">
                <a:solidFill>
                  <a:schemeClr val="tx1"/>
                </a:solidFill>
                <a:effectLst/>
                <a:latin typeface="+mn-lt"/>
                <a:ea typeface="+mn-ea"/>
                <a:cs typeface="+mn-cs"/>
              </a:rPr>
              <a:t>功能，让兑币、转帐一次完成。</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你同时持有</a:t>
            </a:r>
            <a:r>
              <a:rPr lang="en-US" altLang="zh-CN" sz="1200" kern="1200" dirty="0" smtClean="0">
                <a:solidFill>
                  <a:schemeClr val="tx1"/>
                </a:solidFill>
                <a:effectLst/>
                <a:latin typeface="+mn-lt"/>
                <a:ea typeface="+mn-ea"/>
                <a:cs typeface="+mn-cs"/>
              </a:rPr>
              <a:t>ETH </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baseline="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如果你本来就</a:t>
            </a:r>
            <a:r>
              <a:rPr lang="en-US" altLang="zh-CN" sz="1200" kern="1200" dirty="0" smtClean="0">
                <a:solidFill>
                  <a:schemeClr val="tx1"/>
                </a:solidFill>
                <a:effectLst/>
                <a:latin typeface="+mn-lt"/>
                <a:ea typeface="+mn-ea"/>
                <a:cs typeface="+mn-cs"/>
              </a:rPr>
              <a:t>HODL ETH</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，而且相信这两者的相对价格短时间内不会有太大的变化，那你可以考虑将部分的</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放进</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赚取被动收入，放进去的币随时都可以领回。</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但是如果你觉得这个</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相对于</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的价格可能在近期上涨或下跌很多，你放入</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一段时间后再领回，领回的币的总价值可能比</a:t>
            </a:r>
            <a:r>
              <a:rPr lang="en-US" altLang="zh-CN" sz="1200" kern="1200" dirty="0" smtClean="0">
                <a:solidFill>
                  <a:schemeClr val="tx1"/>
                </a:solidFill>
                <a:effectLst/>
                <a:latin typeface="+mn-lt"/>
                <a:ea typeface="+mn-ea"/>
                <a:cs typeface="+mn-cs"/>
              </a:rPr>
              <a:t>HODL</a:t>
            </a:r>
            <a:r>
              <a:rPr lang="zh-CN" altLang="en-US" sz="1200" kern="1200" dirty="0" smtClean="0">
                <a:solidFill>
                  <a:schemeClr val="tx1"/>
                </a:solidFill>
                <a:effectLst/>
                <a:latin typeface="+mn-lt"/>
                <a:ea typeface="+mn-ea"/>
                <a:cs typeface="+mn-cs"/>
              </a:rPr>
              <a:t>的结果还低，原因我们在后续的文章会讲解。</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你发行了一种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，想增加他的流动性那就帮你的</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创建一个</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交易对，然后帮它</a:t>
            </a:r>
            <a:r>
              <a:rPr lang="en-US" altLang="zh-CN" sz="1200" kern="1200" dirty="0" smtClean="0">
                <a:solidFill>
                  <a:schemeClr val="tx1"/>
                </a:solidFill>
                <a:effectLst/>
                <a:latin typeface="+mn-lt"/>
                <a:ea typeface="+mn-ea"/>
                <a:cs typeface="+mn-cs"/>
              </a:rPr>
              <a:t>Add Liquidity</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你是智能合约开发者，想要在合约里取得币价或转换一种币为其它币例如你想要根据</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当下的价格决定收发多少</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，或直接把</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换成稳定币，那你可以去接链上的</a:t>
            </a:r>
            <a:r>
              <a:rPr lang="en-US" altLang="zh-CN" sz="1200" kern="1200" dirty="0" err="1" smtClean="0">
                <a:solidFill>
                  <a:schemeClr val="tx1"/>
                </a:solidFill>
                <a:effectLst/>
                <a:latin typeface="+mn-lt"/>
                <a:ea typeface="+mn-ea"/>
                <a:cs typeface="+mn-cs"/>
              </a:rPr>
              <a:t>Uniswap</a:t>
            </a:r>
            <a:r>
              <a:rPr lang="en-US" altLang="zh-CN" sz="1200" kern="1200" dirty="0" smtClean="0">
                <a:solidFill>
                  <a:schemeClr val="tx1"/>
                </a:solidFill>
                <a:effectLst/>
                <a:latin typeface="+mn-lt"/>
                <a:ea typeface="+mn-ea"/>
                <a:cs typeface="+mn-cs"/>
              </a:rPr>
              <a:t> exchange contract</a:t>
            </a:r>
            <a:r>
              <a:rPr lang="zh-CN" altLang="en-US" sz="1200" kern="1200" dirty="0" smtClean="0">
                <a:solidFill>
                  <a:schemeClr val="tx1"/>
                </a:solidFill>
                <a:effectLst/>
                <a:latin typeface="+mn-lt"/>
                <a:ea typeface="+mn-ea"/>
                <a:cs typeface="+mn-cs"/>
              </a:rPr>
              <a:t>，合约介面在此。</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13</a:t>
            </a:fld>
            <a:endParaRPr lang="en-US" altLang="zh-CN" dirty="0">
              <a:ea typeface="SimSun" pitchFamily="2" charset="-122"/>
            </a:endParaRPr>
          </a:p>
        </p:txBody>
      </p:sp>
    </p:spTree>
    <p:extLst>
      <p:ext uri="{BB962C8B-B14F-4D97-AF65-F5344CB8AC3E}">
        <p14:creationId xmlns:p14="http://schemas.microsoft.com/office/powerpoint/2010/main" val="1382907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它主要由两部分组成，一个是</a:t>
            </a:r>
            <a:r>
              <a:rPr lang="en-US" altLang="zh-CN" dirty="0" err="1" smtClean="0"/>
              <a:t>EtherDelta</a:t>
            </a:r>
            <a:r>
              <a:rPr lang="zh-CN" altLang="en-US" dirty="0" smtClean="0"/>
              <a:t>网站，另一个是</a:t>
            </a:r>
            <a:r>
              <a:rPr lang="en-US" altLang="zh-CN" dirty="0" err="1" smtClean="0"/>
              <a:t>etherdelta</a:t>
            </a:r>
            <a:r>
              <a:rPr lang="zh-CN" altLang="en-US" dirty="0" smtClean="0"/>
              <a:t>智能合约。</a:t>
            </a:r>
            <a:br>
              <a:rPr lang="zh-CN" altLang="en-US" dirty="0" smtClean="0"/>
            </a:br>
            <a:r>
              <a:rPr lang="en-US" altLang="zh-CN" dirty="0" err="1" smtClean="0"/>
              <a:t>Etherdelta</a:t>
            </a:r>
            <a:r>
              <a:rPr lang="zh-CN" altLang="en-US" dirty="0" smtClean="0"/>
              <a:t>智能合约是部署于以太坊上的特定版本地址智能合约。合约中主要实现了用户资产托管登记簿和订单簿。</a:t>
            </a:r>
            <a:endParaRPr lang="en-US" altLang="zh-CN" dirty="0" smtClean="0"/>
          </a:p>
          <a:p>
            <a:r>
              <a:rPr lang="zh-CN" altLang="en-US" dirty="0" smtClean="0"/>
              <a:t>订单簿中以代币为维度维护了所有当前所有成交挂单和未成交挂单。用户资产登记簿主要是维护了用户的代币资产和支持成交挂单的资产清算。</a:t>
            </a:r>
          </a:p>
          <a:p>
            <a:r>
              <a:rPr lang="zh-CN" altLang="en-US" dirty="0" smtClean="0"/>
              <a:t>由于</a:t>
            </a:r>
            <a:r>
              <a:rPr lang="en-US" altLang="zh-CN" dirty="0" err="1" smtClean="0"/>
              <a:t>EtherDelta</a:t>
            </a:r>
            <a:r>
              <a:rPr lang="zh-CN" altLang="en-US" dirty="0" smtClean="0"/>
              <a:t>是交易驱动的模式，所以用户的所有操作都需要普通的以太坊交易来触发。</a:t>
            </a:r>
            <a:endParaRPr lang="en-US" altLang="zh-CN" dirty="0" smtClean="0"/>
          </a:p>
          <a:p>
            <a:r>
              <a:rPr lang="zh-CN" altLang="en-US" dirty="0" smtClean="0"/>
              <a:t>因此，用户需要依赖以太坊钱包工具来执行交易指令，譬如</a:t>
            </a:r>
            <a:r>
              <a:rPr lang="en-US" altLang="zh-CN" dirty="0" err="1" smtClean="0"/>
              <a:t>MetaMask</a:t>
            </a:r>
            <a:r>
              <a:rPr lang="zh-CN" altLang="en-US" dirty="0" smtClean="0"/>
              <a:t>钱包。一个正常的流程可能是这样的：</a:t>
            </a:r>
          </a:p>
          <a:p>
            <a:endParaRPr lang="en-US" altLang="zh-CN" dirty="0" smtClean="0"/>
          </a:p>
          <a:p>
            <a:r>
              <a:rPr lang="en-US" altLang="zh-CN" dirty="0" smtClean="0"/>
              <a:t>1</a:t>
            </a:r>
            <a:r>
              <a:rPr lang="zh-CN" altLang="en-US" dirty="0" smtClean="0"/>
              <a:t>、充值。用户通过钱包工具向以太坊</a:t>
            </a:r>
            <a:r>
              <a:rPr lang="en-US" altLang="zh-CN" dirty="0" err="1" smtClean="0"/>
              <a:t>etherdelta</a:t>
            </a:r>
            <a:r>
              <a:rPr lang="zh-CN" altLang="en-US" dirty="0" smtClean="0"/>
              <a:t>合约发起充值函数调用。该交易会将代币资产转账至合约，</a:t>
            </a:r>
            <a:endParaRPr lang="en-US" altLang="zh-CN" dirty="0" smtClean="0"/>
          </a:p>
          <a:p>
            <a:r>
              <a:rPr lang="en-US" altLang="zh-CN" dirty="0" err="1" smtClean="0"/>
              <a:t>etherdelta</a:t>
            </a:r>
            <a:r>
              <a:rPr lang="zh-CN" altLang="en-US" dirty="0" smtClean="0"/>
              <a:t>合约会对该笔转让资产进行接收和登记托管于资产簿中。</a:t>
            </a:r>
          </a:p>
          <a:p>
            <a:endParaRPr lang="en-US" altLang="zh-CN" dirty="0" smtClean="0"/>
          </a:p>
          <a:p>
            <a:r>
              <a:rPr lang="en-US" altLang="zh-CN" dirty="0" smtClean="0"/>
              <a:t>2</a:t>
            </a:r>
            <a:r>
              <a:rPr lang="zh-CN" altLang="en-US" dirty="0" smtClean="0"/>
              <a:t>、挂单交易。用户在网站挂单列表中相中一笔挂单符合成交预期，则在网站上取得该挂单相关信息，组成交易指令，</a:t>
            </a:r>
            <a:endParaRPr lang="en-US" altLang="zh-CN" dirty="0" smtClean="0"/>
          </a:p>
          <a:p>
            <a:r>
              <a:rPr lang="zh-CN" altLang="en-US" dirty="0" smtClean="0"/>
              <a:t>并通过钱包工具对交易指令进行签名，并通过网站向以太坊网络广播。以太坊</a:t>
            </a:r>
            <a:r>
              <a:rPr lang="en-US" altLang="zh-CN" dirty="0" err="1" smtClean="0"/>
              <a:t>etherdelta</a:t>
            </a:r>
            <a:r>
              <a:rPr lang="zh-CN" altLang="en-US" dirty="0" smtClean="0"/>
              <a:t>合约执行交易指令，</a:t>
            </a:r>
            <a:endParaRPr lang="en-US" altLang="zh-CN" dirty="0" smtClean="0"/>
          </a:p>
          <a:p>
            <a:r>
              <a:rPr lang="zh-CN" altLang="en-US" dirty="0" smtClean="0"/>
              <a:t>对相关代币比例进行计算和交易费用计算，如果订单正常成交，则会进行买卖双方的订单清算，并更新到用户资产登记薄中。</a:t>
            </a:r>
          </a:p>
          <a:p>
            <a:endParaRPr lang="en-US" altLang="zh-CN" dirty="0" smtClean="0"/>
          </a:p>
          <a:p>
            <a:r>
              <a:rPr lang="en-US" altLang="zh-CN" dirty="0" smtClean="0"/>
              <a:t>3</a:t>
            </a:r>
            <a:r>
              <a:rPr lang="zh-CN" altLang="en-US" dirty="0" smtClean="0"/>
              <a:t>、提现。用户通过钱包工具向以太坊</a:t>
            </a:r>
            <a:r>
              <a:rPr lang="en-US" altLang="zh-CN" dirty="0" err="1" smtClean="0"/>
              <a:t>etherdelta</a:t>
            </a:r>
            <a:r>
              <a:rPr lang="zh-CN" altLang="en-US" dirty="0" smtClean="0"/>
              <a:t>合约发起提现函数调用。该交易会将代币资产从合约转账至用户个人账户地址，</a:t>
            </a:r>
            <a:r>
              <a:rPr lang="en-US" altLang="zh-CN" dirty="0" err="1" smtClean="0"/>
              <a:t>etherdelta</a:t>
            </a:r>
            <a:r>
              <a:rPr lang="zh-CN" altLang="en-US" dirty="0" smtClean="0"/>
              <a:t>合约会对该笔转让资产更新至资产簿中。</a:t>
            </a:r>
            <a:endParaRPr lang="en-US" altLang="zh-CN" dirty="0" smtClean="0"/>
          </a:p>
          <a:p>
            <a:endParaRPr lang="zh-CN" altLang="en-US" dirty="0" smtClean="0"/>
          </a:p>
          <a:p>
            <a:r>
              <a:rPr lang="en-US" altLang="zh-CN" dirty="0" err="1" smtClean="0"/>
              <a:t>EtherDelta</a:t>
            </a:r>
            <a:r>
              <a:rPr lang="zh-CN" altLang="en-US" dirty="0" smtClean="0"/>
              <a:t>技术实现的核心主要有两点，其一是智能合约的资产托管，它保障了去中心化去信任化的资产安全交易，</a:t>
            </a:r>
            <a:endParaRPr lang="en-US" altLang="zh-CN" dirty="0" smtClean="0"/>
          </a:p>
          <a:p>
            <a:r>
              <a:rPr lang="zh-CN" altLang="en-US" dirty="0" smtClean="0"/>
              <a:t>用户资产只会在用户私有账户和托管合约中转移，并且只能由用户自己发起。</a:t>
            </a:r>
          </a:p>
          <a:p>
            <a:r>
              <a:rPr lang="zh-CN" altLang="en-US" dirty="0" smtClean="0"/>
              <a:t>其二是交易驱动的模式，任何的资产操作和交易操作都是通过以太坊交易来驱动，也因此导致了交易速度慢，</a:t>
            </a:r>
            <a:endParaRPr lang="en-US" altLang="zh-CN" dirty="0" smtClean="0"/>
          </a:p>
          <a:p>
            <a:r>
              <a:rPr lang="zh-CN" altLang="en-US" dirty="0" smtClean="0"/>
              <a:t>交易深度不够，交易费用高，交易列表更新不及时，交易序号无效，交易重复，</a:t>
            </a:r>
            <a:endParaRPr lang="en-US" altLang="zh-CN" dirty="0" smtClean="0"/>
          </a:p>
          <a:p>
            <a:r>
              <a:rPr lang="zh-CN" altLang="en-US" dirty="0" smtClean="0"/>
              <a:t>交易不能合并成交等等被用户诟病的问题。</a:t>
            </a:r>
            <a:endParaRPr lang="zh-CN" altLang="en-US" dirty="0"/>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14</a:t>
            </a:fld>
            <a:endParaRPr lang="en-US" altLang="zh-CN" dirty="0">
              <a:ea typeface="SimSun" pitchFamily="2" charset="-122"/>
            </a:endParaRPr>
          </a:p>
        </p:txBody>
      </p:sp>
    </p:spTree>
    <p:extLst>
      <p:ext uri="{BB962C8B-B14F-4D97-AF65-F5344CB8AC3E}">
        <p14:creationId xmlns:p14="http://schemas.microsoft.com/office/powerpoint/2010/main" val="1454162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它主要由两部分组成，一个是</a:t>
            </a:r>
            <a:r>
              <a:rPr lang="en-US" altLang="zh-CN" dirty="0" err="1" smtClean="0"/>
              <a:t>EtherDelta</a:t>
            </a:r>
            <a:r>
              <a:rPr lang="zh-CN" altLang="en-US" dirty="0" smtClean="0"/>
              <a:t>网站，另一个是</a:t>
            </a:r>
            <a:r>
              <a:rPr lang="en-US" altLang="zh-CN" dirty="0" err="1" smtClean="0"/>
              <a:t>etherdelta</a:t>
            </a:r>
            <a:r>
              <a:rPr lang="zh-CN" altLang="en-US" dirty="0" smtClean="0"/>
              <a:t>智能合约。</a:t>
            </a:r>
            <a:br>
              <a:rPr lang="zh-CN" altLang="en-US" dirty="0" smtClean="0"/>
            </a:br>
            <a:r>
              <a:rPr lang="en-US" altLang="zh-CN" dirty="0" err="1" smtClean="0"/>
              <a:t>Etherdelta</a:t>
            </a:r>
            <a:r>
              <a:rPr lang="zh-CN" altLang="en-US" dirty="0" smtClean="0"/>
              <a:t>智能合约是部署于以太坊上的特定版本地址智能合约。合约中主要实现了用户资产托管登记簿和订单簿。</a:t>
            </a:r>
            <a:endParaRPr lang="en-US" altLang="zh-CN" dirty="0" smtClean="0"/>
          </a:p>
          <a:p>
            <a:r>
              <a:rPr lang="zh-CN" altLang="en-US" dirty="0" smtClean="0"/>
              <a:t>订单簿中以代币为维度维护了所有当前所有成交挂单和未成交挂单。用户资产登记簿主要是维护了用户的代币资产和支持成交挂单的资产清算。</a:t>
            </a:r>
          </a:p>
          <a:p>
            <a:r>
              <a:rPr lang="zh-CN" altLang="en-US" dirty="0" smtClean="0"/>
              <a:t>由于</a:t>
            </a:r>
            <a:r>
              <a:rPr lang="en-US" altLang="zh-CN" dirty="0" err="1" smtClean="0"/>
              <a:t>EtherDelta</a:t>
            </a:r>
            <a:r>
              <a:rPr lang="zh-CN" altLang="en-US" dirty="0" smtClean="0"/>
              <a:t>是交易驱动的模式，所以用户的所有操作都需要普通的以太坊交易来触发。</a:t>
            </a:r>
            <a:endParaRPr lang="en-US" altLang="zh-CN" dirty="0" smtClean="0"/>
          </a:p>
          <a:p>
            <a:r>
              <a:rPr lang="zh-CN" altLang="en-US" dirty="0" smtClean="0"/>
              <a:t>因此，用户需要依赖以太坊钱包工具来执行交易指令，譬如</a:t>
            </a:r>
            <a:r>
              <a:rPr lang="en-US" altLang="zh-CN" dirty="0" err="1" smtClean="0"/>
              <a:t>MetaMask</a:t>
            </a:r>
            <a:r>
              <a:rPr lang="zh-CN" altLang="en-US" dirty="0" smtClean="0"/>
              <a:t>钱包。一个正常的流程可能是这样的：</a:t>
            </a:r>
          </a:p>
          <a:p>
            <a:endParaRPr lang="en-US" altLang="zh-CN" dirty="0" smtClean="0"/>
          </a:p>
          <a:p>
            <a:r>
              <a:rPr lang="en-US" altLang="zh-CN" dirty="0" smtClean="0"/>
              <a:t>1</a:t>
            </a:r>
            <a:r>
              <a:rPr lang="zh-CN" altLang="en-US" dirty="0" smtClean="0"/>
              <a:t>、充值。用户通过钱包工具向以太坊</a:t>
            </a:r>
            <a:r>
              <a:rPr lang="en-US" altLang="zh-CN" dirty="0" err="1" smtClean="0"/>
              <a:t>etherdelta</a:t>
            </a:r>
            <a:r>
              <a:rPr lang="zh-CN" altLang="en-US" dirty="0" smtClean="0"/>
              <a:t>合约发起充值函数调用。该交易会将代币资产转账至合约，</a:t>
            </a:r>
            <a:endParaRPr lang="en-US" altLang="zh-CN" dirty="0" smtClean="0"/>
          </a:p>
          <a:p>
            <a:r>
              <a:rPr lang="en-US" altLang="zh-CN" dirty="0" err="1" smtClean="0"/>
              <a:t>etherdelta</a:t>
            </a:r>
            <a:r>
              <a:rPr lang="zh-CN" altLang="en-US" dirty="0" smtClean="0"/>
              <a:t>合约会对该笔转让资产进行接收和登记托管于资产簿中。</a:t>
            </a:r>
          </a:p>
          <a:p>
            <a:endParaRPr lang="en-US" altLang="zh-CN" dirty="0" smtClean="0"/>
          </a:p>
          <a:p>
            <a:r>
              <a:rPr lang="en-US" altLang="zh-CN" dirty="0" smtClean="0"/>
              <a:t>2</a:t>
            </a:r>
            <a:r>
              <a:rPr lang="zh-CN" altLang="en-US" dirty="0" smtClean="0"/>
              <a:t>、挂单交易。用户在网站挂单列表中相中一笔挂单符合成交预期，则在网站上取得该挂单相关信息，组成交易指令，</a:t>
            </a:r>
            <a:endParaRPr lang="en-US" altLang="zh-CN" dirty="0" smtClean="0"/>
          </a:p>
          <a:p>
            <a:r>
              <a:rPr lang="zh-CN" altLang="en-US" dirty="0" smtClean="0"/>
              <a:t>并通过钱包工具对交易指令进行签名，并通过网站向以太坊网络广播。以太坊</a:t>
            </a:r>
            <a:r>
              <a:rPr lang="en-US" altLang="zh-CN" dirty="0" err="1" smtClean="0"/>
              <a:t>etherdelta</a:t>
            </a:r>
            <a:r>
              <a:rPr lang="zh-CN" altLang="en-US" dirty="0" smtClean="0"/>
              <a:t>合约执行交易指令，</a:t>
            </a:r>
            <a:endParaRPr lang="en-US" altLang="zh-CN" dirty="0" smtClean="0"/>
          </a:p>
          <a:p>
            <a:r>
              <a:rPr lang="zh-CN" altLang="en-US" dirty="0" smtClean="0"/>
              <a:t>对相关代币比例进行计算和交易费用计算，如果订单正常成交，则会进行买卖双方的订单清算，并更新到用户资产登记薄中。</a:t>
            </a:r>
          </a:p>
          <a:p>
            <a:endParaRPr lang="en-US" altLang="zh-CN" dirty="0" smtClean="0"/>
          </a:p>
          <a:p>
            <a:r>
              <a:rPr lang="en-US" altLang="zh-CN" dirty="0" smtClean="0"/>
              <a:t>3</a:t>
            </a:r>
            <a:r>
              <a:rPr lang="zh-CN" altLang="en-US" dirty="0" smtClean="0"/>
              <a:t>、提现。用户通过钱包工具向以太坊</a:t>
            </a:r>
            <a:r>
              <a:rPr lang="en-US" altLang="zh-CN" dirty="0" err="1" smtClean="0"/>
              <a:t>etherdelta</a:t>
            </a:r>
            <a:r>
              <a:rPr lang="zh-CN" altLang="en-US" dirty="0" smtClean="0"/>
              <a:t>合约发起提现函数调用。该交易会将代币资产从合约转账至用户个人账户地址，</a:t>
            </a:r>
            <a:r>
              <a:rPr lang="en-US" altLang="zh-CN" dirty="0" err="1" smtClean="0"/>
              <a:t>etherdelta</a:t>
            </a:r>
            <a:r>
              <a:rPr lang="zh-CN" altLang="en-US" dirty="0" smtClean="0"/>
              <a:t>合约会对该笔转让资产更新至资产簿中。</a:t>
            </a:r>
            <a:endParaRPr lang="en-US" altLang="zh-CN" dirty="0" smtClean="0"/>
          </a:p>
          <a:p>
            <a:endParaRPr lang="zh-CN" altLang="en-US" dirty="0" smtClean="0"/>
          </a:p>
          <a:p>
            <a:r>
              <a:rPr lang="en-US" altLang="zh-CN" dirty="0" err="1" smtClean="0"/>
              <a:t>EtherDelta</a:t>
            </a:r>
            <a:r>
              <a:rPr lang="zh-CN" altLang="en-US" dirty="0" smtClean="0"/>
              <a:t>技术实现的核心主要有两点，其一是智能合约的资产托管，它保障了去中心化去信任化的资产安全交易，</a:t>
            </a:r>
            <a:endParaRPr lang="en-US" altLang="zh-CN" dirty="0" smtClean="0"/>
          </a:p>
          <a:p>
            <a:r>
              <a:rPr lang="zh-CN" altLang="en-US" dirty="0" smtClean="0"/>
              <a:t>用户资产只会在用户私有账户和托管合约中转移，并且只能由用户自己发起。</a:t>
            </a:r>
          </a:p>
          <a:p>
            <a:r>
              <a:rPr lang="zh-CN" altLang="en-US" dirty="0" smtClean="0"/>
              <a:t>其二是交易驱动的模式，任何的资产操作和交易操作都是通过以太坊交易来驱动，也因此导致了交易速度慢，</a:t>
            </a:r>
            <a:endParaRPr lang="en-US" altLang="zh-CN" dirty="0" smtClean="0"/>
          </a:p>
          <a:p>
            <a:r>
              <a:rPr lang="zh-CN" altLang="en-US" dirty="0" smtClean="0"/>
              <a:t>交易深度不够，交易费用高，交易列表更新不及时，交易序号无效，交易重复，</a:t>
            </a:r>
            <a:endParaRPr lang="en-US" altLang="zh-CN" dirty="0" smtClean="0"/>
          </a:p>
          <a:p>
            <a:r>
              <a:rPr lang="zh-CN" altLang="en-US" dirty="0" smtClean="0"/>
              <a:t>交易不能合并成交等等被用户诟病的问题。</a:t>
            </a:r>
            <a:endParaRPr lang="zh-CN" altLang="en-US" dirty="0"/>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15</a:t>
            </a:fld>
            <a:endParaRPr lang="en-US" altLang="zh-CN" dirty="0">
              <a:ea typeface="SimSun" pitchFamily="2" charset="-122"/>
            </a:endParaRPr>
          </a:p>
        </p:txBody>
      </p:sp>
    </p:spTree>
    <p:extLst>
      <p:ext uri="{BB962C8B-B14F-4D97-AF65-F5344CB8AC3E}">
        <p14:creationId xmlns:p14="http://schemas.microsoft.com/office/powerpoint/2010/main" val="767328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smtClean="0"/>
              <a:t>1. </a:t>
            </a:r>
            <a:r>
              <a:rPr lang="en-US" altLang="zh-CN" dirty="0" err="1" smtClean="0"/>
              <a:t>Relayer</a:t>
            </a:r>
            <a:r>
              <a:rPr lang="zh-CN" altLang="en-US" dirty="0" smtClean="0"/>
              <a:t>引用收费表和他们用来收取交易费用的地址。</a:t>
            </a:r>
            <a:br>
              <a:rPr lang="zh-CN" altLang="en-US" dirty="0" smtClean="0"/>
            </a:br>
            <a:r>
              <a:rPr lang="en-US" altLang="zh-CN" dirty="0" smtClean="0"/>
              <a:t>2.</a:t>
            </a:r>
            <a:r>
              <a:rPr lang="en-US" altLang="zh-CN" baseline="0" dirty="0" smtClean="0"/>
              <a:t> maker</a:t>
            </a:r>
            <a:r>
              <a:rPr lang="zh-CN" altLang="en-US" dirty="0" smtClean="0"/>
              <a:t>创建订单，将</a:t>
            </a:r>
            <a:r>
              <a:rPr lang="en-US" altLang="zh-CN" dirty="0" err="1" smtClean="0"/>
              <a:t>feeA</a:t>
            </a:r>
            <a:r>
              <a:rPr lang="zh-CN" altLang="en-US" dirty="0" smtClean="0"/>
              <a:t>和</a:t>
            </a:r>
            <a:r>
              <a:rPr lang="en-US" altLang="zh-CN" dirty="0" err="1" smtClean="0"/>
              <a:t>feeB</a:t>
            </a:r>
            <a:r>
              <a:rPr lang="zh-CN" altLang="en-US" dirty="0" smtClean="0"/>
              <a:t>设置为满足</a:t>
            </a:r>
            <a:r>
              <a:rPr lang="en-US" altLang="zh-CN" dirty="0" err="1" smtClean="0"/>
              <a:t>Relayer</a:t>
            </a:r>
            <a:r>
              <a:rPr lang="zh-CN" altLang="en-US" dirty="0" smtClean="0"/>
              <a:t>收费时间表的值，将</a:t>
            </a:r>
            <a:r>
              <a:rPr lang="en-US" altLang="zh-CN" dirty="0" err="1" smtClean="0"/>
              <a:t>feeRecipient</a:t>
            </a:r>
            <a:r>
              <a:rPr lang="zh-CN" altLang="en-US" dirty="0" smtClean="0"/>
              <a:t>设置为</a:t>
            </a:r>
            <a:r>
              <a:rPr lang="en-US" altLang="zh-CN" dirty="0" err="1" smtClean="0"/>
              <a:t>Relayer</a:t>
            </a:r>
            <a:r>
              <a:rPr lang="zh-CN" altLang="en-US" dirty="0" smtClean="0"/>
              <a:t>希望的收件人地址并使用其私钥签署订单。</a:t>
            </a:r>
            <a:br>
              <a:rPr lang="zh-CN" altLang="en-US" dirty="0" smtClean="0"/>
            </a:br>
            <a:r>
              <a:rPr lang="en-US" altLang="zh-CN" dirty="0" smtClean="0"/>
              <a:t>3.</a:t>
            </a:r>
            <a:r>
              <a:rPr lang="zh-CN" altLang="en-US" baseline="0" dirty="0" smtClean="0"/>
              <a:t> </a:t>
            </a:r>
            <a:r>
              <a:rPr lang="en-US" altLang="zh-CN" baseline="0" dirty="0" smtClean="0"/>
              <a:t>maker</a:t>
            </a:r>
            <a:r>
              <a:rPr lang="zh-CN" altLang="en-US" dirty="0" smtClean="0"/>
              <a:t>将签名的订单传送给</a:t>
            </a:r>
            <a:r>
              <a:rPr lang="en-US" altLang="zh-CN" dirty="0" err="1" smtClean="0"/>
              <a:t>Relayer</a:t>
            </a:r>
            <a:r>
              <a:rPr lang="zh-CN" altLang="en-US" dirty="0" smtClean="0"/>
              <a:t>。</a:t>
            </a:r>
            <a:br>
              <a:rPr lang="zh-CN" altLang="en-US" dirty="0" smtClean="0"/>
            </a:br>
            <a:r>
              <a:rPr lang="en-US" altLang="zh-CN" dirty="0" smtClean="0"/>
              <a:t>4.</a:t>
            </a:r>
            <a:r>
              <a:rPr lang="zh-CN" altLang="en-US" dirty="0" smtClean="0"/>
              <a:t> </a:t>
            </a:r>
            <a:r>
              <a:rPr lang="en-US" altLang="zh-CN" dirty="0" err="1" smtClean="0"/>
              <a:t>relayer</a:t>
            </a:r>
            <a:r>
              <a:rPr lang="zh-CN" altLang="en-US" dirty="0" smtClean="0"/>
              <a:t>收到订单，检查订单是否有效，并提供所需的费用。如果订单无效或不符合</a:t>
            </a:r>
            <a:r>
              <a:rPr lang="en-US" altLang="zh-CN" dirty="0" err="1" smtClean="0"/>
              <a:t>Relayer</a:t>
            </a:r>
            <a:r>
              <a:rPr lang="zh-CN" altLang="en-US" dirty="0" smtClean="0"/>
              <a:t>的要求，订单将被拒绝。如果订单令人满意，则继续将订单张贴到他们的订单。</a:t>
            </a:r>
            <a:br>
              <a:rPr lang="zh-CN" altLang="en-US" dirty="0" smtClean="0"/>
            </a:br>
            <a:r>
              <a:rPr lang="en-US" altLang="zh-CN" dirty="0" smtClean="0"/>
              <a:t>5. Takers</a:t>
            </a:r>
            <a:r>
              <a:rPr lang="zh-CN" altLang="en-US" dirty="0" smtClean="0"/>
              <a:t>查看</a:t>
            </a:r>
            <a:r>
              <a:rPr lang="en-US" altLang="zh-CN" dirty="0" err="1" smtClean="0"/>
              <a:t>relayer</a:t>
            </a:r>
            <a:r>
              <a:rPr lang="zh-CN" altLang="en-US" dirty="0" smtClean="0"/>
              <a:t>上的订单表，挑选要吃的单，</a:t>
            </a:r>
            <a:endParaRPr lang="en-US" altLang="zh-CN" dirty="0" smtClean="0"/>
          </a:p>
          <a:p>
            <a:r>
              <a:rPr lang="en-US" altLang="zh-CN" dirty="0" smtClean="0"/>
              <a:t>6. Taker</a:t>
            </a:r>
            <a:r>
              <a:rPr lang="zh-CN" altLang="en-US" dirty="0" smtClean="0"/>
              <a:t>通过将订单</a:t>
            </a:r>
            <a:r>
              <a:rPr lang="en-US" altLang="zh-CN" dirty="0" smtClean="0"/>
              <a:t>(</a:t>
            </a:r>
            <a:r>
              <a:rPr lang="zh-CN" altLang="en-US" dirty="0" smtClean="0"/>
              <a:t>包括</a:t>
            </a:r>
            <a:r>
              <a:rPr lang="en-US" altLang="zh-CN" dirty="0" smtClean="0"/>
              <a:t>maker</a:t>
            </a:r>
            <a:r>
              <a:rPr lang="zh-CN" altLang="en-US" dirty="0" smtClean="0"/>
              <a:t>的挂单</a:t>
            </a:r>
            <a:r>
              <a:rPr lang="en-US" altLang="zh-CN" dirty="0" smtClean="0"/>
              <a:t>)</a:t>
            </a:r>
            <a:r>
              <a:rPr lang="zh-CN" altLang="en-US" dirty="0" smtClean="0"/>
              <a:t>提交给以太坊区块链上的交换合约来结算挂单和吃单</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16</a:t>
            </a:fld>
            <a:endParaRPr lang="en-US" altLang="zh-CN" dirty="0">
              <a:ea typeface="SimSun" pitchFamily="2" charset="-122"/>
            </a:endParaRPr>
          </a:p>
        </p:txBody>
      </p:sp>
    </p:spTree>
    <p:extLst>
      <p:ext uri="{BB962C8B-B14F-4D97-AF65-F5344CB8AC3E}">
        <p14:creationId xmlns:p14="http://schemas.microsoft.com/office/powerpoint/2010/main" val="1392748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smtClean="0"/>
              <a:t>1. </a:t>
            </a:r>
            <a:r>
              <a:rPr lang="en-US" altLang="zh-CN" dirty="0" err="1" smtClean="0"/>
              <a:t>Relayer</a:t>
            </a:r>
            <a:r>
              <a:rPr lang="zh-CN" altLang="en-US" dirty="0" smtClean="0"/>
              <a:t>引用收费表和他们用来收取交易费用的地址。</a:t>
            </a:r>
            <a:br>
              <a:rPr lang="zh-CN" altLang="en-US" dirty="0" smtClean="0"/>
            </a:br>
            <a:r>
              <a:rPr lang="en-US" altLang="zh-CN" dirty="0" smtClean="0"/>
              <a:t>2.</a:t>
            </a:r>
            <a:r>
              <a:rPr lang="en-US" altLang="zh-CN" baseline="0" dirty="0" smtClean="0"/>
              <a:t> maker</a:t>
            </a:r>
            <a:r>
              <a:rPr lang="zh-CN" altLang="en-US" dirty="0" smtClean="0"/>
              <a:t>创建订单，将</a:t>
            </a:r>
            <a:r>
              <a:rPr lang="en-US" altLang="zh-CN" dirty="0" err="1" smtClean="0"/>
              <a:t>feeA</a:t>
            </a:r>
            <a:r>
              <a:rPr lang="zh-CN" altLang="en-US" dirty="0" smtClean="0"/>
              <a:t>和</a:t>
            </a:r>
            <a:r>
              <a:rPr lang="en-US" altLang="zh-CN" dirty="0" err="1" smtClean="0"/>
              <a:t>feeB</a:t>
            </a:r>
            <a:r>
              <a:rPr lang="zh-CN" altLang="en-US" dirty="0" smtClean="0"/>
              <a:t>设置为满足</a:t>
            </a:r>
            <a:r>
              <a:rPr lang="en-US" altLang="zh-CN" dirty="0" err="1" smtClean="0"/>
              <a:t>Relayer</a:t>
            </a:r>
            <a:r>
              <a:rPr lang="zh-CN" altLang="en-US" dirty="0" smtClean="0"/>
              <a:t>收费时间表的值，将</a:t>
            </a:r>
            <a:r>
              <a:rPr lang="en-US" altLang="zh-CN" dirty="0" err="1" smtClean="0"/>
              <a:t>feeRecipient</a:t>
            </a:r>
            <a:r>
              <a:rPr lang="zh-CN" altLang="en-US" dirty="0" smtClean="0"/>
              <a:t>设置为</a:t>
            </a:r>
            <a:r>
              <a:rPr lang="en-US" altLang="zh-CN" dirty="0" err="1" smtClean="0"/>
              <a:t>Relayer</a:t>
            </a:r>
            <a:r>
              <a:rPr lang="zh-CN" altLang="en-US" dirty="0" smtClean="0"/>
              <a:t>希望的收件人地址并使用其私钥签署订单。</a:t>
            </a:r>
            <a:br>
              <a:rPr lang="zh-CN" altLang="en-US" dirty="0" smtClean="0"/>
            </a:br>
            <a:r>
              <a:rPr lang="en-US" altLang="zh-CN" dirty="0" smtClean="0"/>
              <a:t>3.</a:t>
            </a:r>
            <a:r>
              <a:rPr lang="zh-CN" altLang="en-US" baseline="0" dirty="0" smtClean="0"/>
              <a:t> </a:t>
            </a:r>
            <a:r>
              <a:rPr lang="en-US" altLang="zh-CN" baseline="0" dirty="0" smtClean="0"/>
              <a:t>maker</a:t>
            </a:r>
            <a:r>
              <a:rPr lang="zh-CN" altLang="en-US" dirty="0" smtClean="0"/>
              <a:t>将签名的订单传送给</a:t>
            </a:r>
            <a:r>
              <a:rPr lang="en-US" altLang="zh-CN" dirty="0" err="1" smtClean="0"/>
              <a:t>Relayer</a:t>
            </a:r>
            <a:r>
              <a:rPr lang="zh-CN" altLang="en-US" dirty="0" smtClean="0"/>
              <a:t>。</a:t>
            </a:r>
            <a:br>
              <a:rPr lang="zh-CN" altLang="en-US" dirty="0" smtClean="0"/>
            </a:br>
            <a:r>
              <a:rPr lang="en-US" altLang="zh-CN" dirty="0" smtClean="0"/>
              <a:t>4.</a:t>
            </a:r>
            <a:r>
              <a:rPr lang="zh-CN" altLang="en-US" dirty="0" smtClean="0"/>
              <a:t> </a:t>
            </a:r>
            <a:r>
              <a:rPr lang="en-US" altLang="zh-CN" dirty="0" err="1" smtClean="0"/>
              <a:t>relayer</a:t>
            </a:r>
            <a:r>
              <a:rPr lang="zh-CN" altLang="en-US" dirty="0" smtClean="0"/>
              <a:t>收到订单，检查订单是否有效，并提供所需的费用。如果订单无效或不符合</a:t>
            </a:r>
            <a:r>
              <a:rPr lang="en-US" altLang="zh-CN" dirty="0" err="1" smtClean="0"/>
              <a:t>Relayer</a:t>
            </a:r>
            <a:r>
              <a:rPr lang="zh-CN" altLang="en-US" dirty="0" smtClean="0"/>
              <a:t>的要求，订单将被拒绝。如果订单令人满意，则继续将订单张贴到他们的订单。</a:t>
            </a:r>
            <a:br>
              <a:rPr lang="zh-CN" altLang="en-US" dirty="0" smtClean="0"/>
            </a:br>
            <a:r>
              <a:rPr lang="en-US" altLang="zh-CN" dirty="0" smtClean="0"/>
              <a:t>5. Takers</a:t>
            </a:r>
            <a:r>
              <a:rPr lang="zh-CN" altLang="en-US" dirty="0" smtClean="0"/>
              <a:t>查看</a:t>
            </a:r>
            <a:r>
              <a:rPr lang="en-US" altLang="zh-CN" dirty="0" err="1" smtClean="0"/>
              <a:t>relayer</a:t>
            </a:r>
            <a:r>
              <a:rPr lang="zh-CN" altLang="en-US" dirty="0" smtClean="0"/>
              <a:t>上的订单表，挑选要吃的单，</a:t>
            </a:r>
            <a:endParaRPr lang="en-US" altLang="zh-CN" dirty="0" smtClean="0"/>
          </a:p>
          <a:p>
            <a:r>
              <a:rPr lang="en-US" altLang="zh-CN" dirty="0" smtClean="0"/>
              <a:t>6. Taker</a:t>
            </a:r>
            <a:r>
              <a:rPr lang="zh-CN" altLang="en-US" dirty="0" smtClean="0"/>
              <a:t>通过将订单</a:t>
            </a:r>
            <a:r>
              <a:rPr lang="en-US" altLang="zh-CN" dirty="0" smtClean="0"/>
              <a:t>(</a:t>
            </a:r>
            <a:r>
              <a:rPr lang="zh-CN" altLang="en-US" dirty="0" smtClean="0"/>
              <a:t>包括</a:t>
            </a:r>
            <a:r>
              <a:rPr lang="en-US" altLang="zh-CN" dirty="0" smtClean="0"/>
              <a:t>maker</a:t>
            </a:r>
            <a:r>
              <a:rPr lang="zh-CN" altLang="en-US" dirty="0" smtClean="0"/>
              <a:t>的挂单</a:t>
            </a:r>
            <a:r>
              <a:rPr lang="en-US" altLang="zh-CN" dirty="0" smtClean="0"/>
              <a:t>)</a:t>
            </a:r>
            <a:r>
              <a:rPr lang="zh-CN" altLang="en-US" dirty="0" smtClean="0"/>
              <a:t>提交给以太坊区块链上的交换合约来结算挂单和吃单</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17</a:t>
            </a:fld>
            <a:endParaRPr lang="en-US" altLang="zh-CN" dirty="0">
              <a:ea typeface="SimSun" pitchFamily="2" charset="-122"/>
            </a:endParaRPr>
          </a:p>
        </p:txBody>
      </p:sp>
    </p:spTree>
    <p:extLst>
      <p:ext uri="{BB962C8B-B14F-4D97-AF65-F5344CB8AC3E}">
        <p14:creationId xmlns:p14="http://schemas.microsoft.com/office/powerpoint/2010/main" val="991982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smtClean="0"/>
              <a:t>1. </a:t>
            </a:r>
            <a:r>
              <a:rPr lang="en-US" altLang="zh-CN" dirty="0" err="1" smtClean="0"/>
              <a:t>Relayer</a:t>
            </a:r>
            <a:r>
              <a:rPr lang="zh-CN" altLang="en-US" dirty="0" smtClean="0"/>
              <a:t>引用收费表和他们用来收取交易费用的地址。</a:t>
            </a:r>
            <a:br>
              <a:rPr lang="zh-CN" altLang="en-US" dirty="0" smtClean="0"/>
            </a:br>
            <a:r>
              <a:rPr lang="en-US" altLang="zh-CN" dirty="0" smtClean="0"/>
              <a:t>2.</a:t>
            </a:r>
            <a:r>
              <a:rPr lang="en-US" altLang="zh-CN" baseline="0" dirty="0" smtClean="0"/>
              <a:t> maker</a:t>
            </a:r>
            <a:r>
              <a:rPr lang="zh-CN" altLang="en-US" dirty="0" smtClean="0"/>
              <a:t>创建订单，将</a:t>
            </a:r>
            <a:r>
              <a:rPr lang="en-US" altLang="zh-CN" dirty="0" err="1" smtClean="0"/>
              <a:t>feeA</a:t>
            </a:r>
            <a:r>
              <a:rPr lang="zh-CN" altLang="en-US" dirty="0" smtClean="0"/>
              <a:t>和</a:t>
            </a:r>
            <a:r>
              <a:rPr lang="en-US" altLang="zh-CN" dirty="0" err="1" smtClean="0"/>
              <a:t>feeB</a:t>
            </a:r>
            <a:r>
              <a:rPr lang="zh-CN" altLang="en-US" dirty="0" smtClean="0"/>
              <a:t>设置为满足</a:t>
            </a:r>
            <a:r>
              <a:rPr lang="en-US" altLang="zh-CN" dirty="0" err="1" smtClean="0"/>
              <a:t>Relayer</a:t>
            </a:r>
            <a:r>
              <a:rPr lang="zh-CN" altLang="en-US" dirty="0" smtClean="0"/>
              <a:t>收费时间表的值，将</a:t>
            </a:r>
            <a:r>
              <a:rPr lang="en-US" altLang="zh-CN" dirty="0" err="1" smtClean="0"/>
              <a:t>feeRecipient</a:t>
            </a:r>
            <a:r>
              <a:rPr lang="zh-CN" altLang="en-US" dirty="0" smtClean="0"/>
              <a:t>设置为</a:t>
            </a:r>
            <a:r>
              <a:rPr lang="en-US" altLang="zh-CN" dirty="0" err="1" smtClean="0"/>
              <a:t>Relayer</a:t>
            </a:r>
            <a:r>
              <a:rPr lang="zh-CN" altLang="en-US" dirty="0" smtClean="0"/>
              <a:t>希望的收件人地址并使用其私钥签署订单。</a:t>
            </a:r>
            <a:br>
              <a:rPr lang="zh-CN" altLang="en-US" dirty="0" smtClean="0"/>
            </a:br>
            <a:r>
              <a:rPr lang="en-US" altLang="zh-CN" dirty="0" smtClean="0"/>
              <a:t>3.</a:t>
            </a:r>
            <a:r>
              <a:rPr lang="zh-CN" altLang="en-US" baseline="0" dirty="0" smtClean="0"/>
              <a:t> </a:t>
            </a:r>
            <a:r>
              <a:rPr lang="en-US" altLang="zh-CN" baseline="0" dirty="0" smtClean="0"/>
              <a:t>maker</a:t>
            </a:r>
            <a:r>
              <a:rPr lang="zh-CN" altLang="en-US" dirty="0" smtClean="0"/>
              <a:t>将签名的订单传送给</a:t>
            </a:r>
            <a:r>
              <a:rPr lang="en-US" altLang="zh-CN" dirty="0" err="1" smtClean="0"/>
              <a:t>Relayer</a:t>
            </a:r>
            <a:r>
              <a:rPr lang="zh-CN" altLang="en-US" dirty="0" smtClean="0"/>
              <a:t>。</a:t>
            </a:r>
            <a:br>
              <a:rPr lang="zh-CN" altLang="en-US" dirty="0" smtClean="0"/>
            </a:br>
            <a:r>
              <a:rPr lang="en-US" altLang="zh-CN" dirty="0" smtClean="0"/>
              <a:t>4.</a:t>
            </a:r>
            <a:r>
              <a:rPr lang="zh-CN" altLang="en-US" dirty="0" smtClean="0"/>
              <a:t> </a:t>
            </a:r>
            <a:r>
              <a:rPr lang="en-US" altLang="zh-CN" dirty="0" err="1" smtClean="0"/>
              <a:t>relayer</a:t>
            </a:r>
            <a:r>
              <a:rPr lang="zh-CN" altLang="en-US" dirty="0" smtClean="0"/>
              <a:t>收到订单，检查订单是否有效，并提供所需的费用。如果订单无效或不符合</a:t>
            </a:r>
            <a:r>
              <a:rPr lang="en-US" altLang="zh-CN" dirty="0" err="1" smtClean="0"/>
              <a:t>Relayer</a:t>
            </a:r>
            <a:r>
              <a:rPr lang="zh-CN" altLang="en-US" dirty="0" smtClean="0"/>
              <a:t>的要求，订单将被拒绝。如果订单令人满意，则继续将订单张贴到他们的订单。</a:t>
            </a:r>
            <a:br>
              <a:rPr lang="zh-CN" altLang="en-US" dirty="0" smtClean="0"/>
            </a:br>
            <a:r>
              <a:rPr lang="en-US" altLang="zh-CN" dirty="0" smtClean="0"/>
              <a:t>5. Takers</a:t>
            </a:r>
            <a:r>
              <a:rPr lang="zh-CN" altLang="en-US" dirty="0" smtClean="0"/>
              <a:t>查看</a:t>
            </a:r>
            <a:r>
              <a:rPr lang="en-US" altLang="zh-CN" dirty="0" err="1" smtClean="0"/>
              <a:t>relayer</a:t>
            </a:r>
            <a:r>
              <a:rPr lang="zh-CN" altLang="en-US" dirty="0" smtClean="0"/>
              <a:t>上的订单表，挑选要吃的单，</a:t>
            </a:r>
            <a:endParaRPr lang="en-US" altLang="zh-CN" dirty="0" smtClean="0"/>
          </a:p>
          <a:p>
            <a:r>
              <a:rPr lang="en-US" altLang="zh-CN" dirty="0" smtClean="0"/>
              <a:t>6. Taker</a:t>
            </a:r>
            <a:r>
              <a:rPr lang="zh-CN" altLang="en-US" dirty="0" smtClean="0"/>
              <a:t>通过将订单</a:t>
            </a:r>
            <a:r>
              <a:rPr lang="en-US" altLang="zh-CN" dirty="0" smtClean="0"/>
              <a:t>(</a:t>
            </a:r>
            <a:r>
              <a:rPr lang="zh-CN" altLang="en-US" dirty="0" smtClean="0"/>
              <a:t>包括</a:t>
            </a:r>
            <a:r>
              <a:rPr lang="en-US" altLang="zh-CN" dirty="0" smtClean="0"/>
              <a:t>maker</a:t>
            </a:r>
            <a:r>
              <a:rPr lang="zh-CN" altLang="en-US" dirty="0" smtClean="0"/>
              <a:t>的挂单</a:t>
            </a:r>
            <a:r>
              <a:rPr lang="en-US" altLang="zh-CN" dirty="0" smtClean="0"/>
              <a:t>)</a:t>
            </a:r>
            <a:r>
              <a:rPr lang="zh-CN" altLang="en-US" dirty="0" smtClean="0"/>
              <a:t>提交给以太坊区块链上的交换合约来结算挂单和吃单</a:t>
            </a:r>
            <a:endParaRPr lang="en-US" altLang="zh-CN" dirty="0" smtClean="0"/>
          </a:p>
          <a:p>
            <a:endParaRPr lang="en-US" altLang="zh-CN" dirty="0" smtClean="0">
              <a:ea typeface="SimSun" pitchFamily="2" charset="-122"/>
            </a:endParaRPr>
          </a:p>
          <a:p>
            <a:r>
              <a:rPr lang="zh-CN" altLang="en-US" dirty="0" smtClean="0"/>
              <a:t>官网上虽然有落地项目，</a:t>
            </a:r>
            <a:r>
              <a:rPr lang="en-US" altLang="zh-CN" dirty="0" err="1" smtClean="0"/>
              <a:t>relayer</a:t>
            </a:r>
            <a:r>
              <a:rPr lang="zh-CN" altLang="en-US" dirty="0" smtClean="0"/>
              <a:t>数量有增加，但是对于整个生态系统来说还是过少，点进去查看各项目官网，</a:t>
            </a:r>
            <a:endParaRPr lang="en-US" altLang="zh-CN" dirty="0" smtClean="0"/>
          </a:p>
          <a:p>
            <a:r>
              <a:rPr lang="zh-CN" altLang="en-US" dirty="0" smtClean="0"/>
              <a:t>订单池还未形成规模，订单零散稀少，且现落地项目并无突出知名的，毕竟还缺少资本的推动，去中心化交易所的未来发展还有很长一段路要走。</a:t>
            </a:r>
            <a:endParaRPr lang="en-US" altLang="zh-CN" dirty="0" smtClean="0"/>
          </a:p>
          <a:p>
            <a:endParaRPr lang="zh-CN" altLang="en-US" dirty="0" smtClean="0"/>
          </a:p>
          <a:p>
            <a:r>
              <a:rPr lang="en-US" altLang="zh-CN" dirty="0" smtClean="0"/>
              <a:t>(3) </a:t>
            </a:r>
            <a:r>
              <a:rPr lang="zh-CN" altLang="en-US" dirty="0" smtClean="0"/>
              <a:t>仅支持</a:t>
            </a:r>
            <a:r>
              <a:rPr lang="en-US" altLang="zh-CN" dirty="0" smtClean="0"/>
              <a:t>ERC20</a:t>
            </a:r>
            <a:r>
              <a:rPr lang="zh-CN" altLang="en-US" dirty="0" smtClean="0"/>
              <a:t>代币交易</a:t>
            </a:r>
          </a:p>
          <a:p>
            <a:r>
              <a:rPr lang="zh-CN" altLang="en-US" dirty="0" smtClean="0"/>
              <a:t>由于</a:t>
            </a:r>
            <a:r>
              <a:rPr lang="en-US" altLang="zh-CN" dirty="0" smtClean="0"/>
              <a:t>0x</a:t>
            </a:r>
            <a:r>
              <a:rPr lang="zh-CN" altLang="en-US" dirty="0" smtClean="0"/>
              <a:t>协议仅支持</a:t>
            </a:r>
            <a:r>
              <a:rPr lang="en-US" altLang="zh-CN" dirty="0" smtClean="0"/>
              <a:t>ERC20</a:t>
            </a:r>
            <a:r>
              <a:rPr lang="zh-CN" altLang="en-US" dirty="0" smtClean="0"/>
              <a:t>代币交易，因此未来的发展完全依附在以太坊生态能否继续健康发展，如果以太坊的生态系统被完全替代，则</a:t>
            </a:r>
            <a:r>
              <a:rPr lang="en-US" altLang="zh-CN" dirty="0" smtClean="0"/>
              <a:t>0x</a:t>
            </a:r>
            <a:r>
              <a:rPr lang="zh-CN" altLang="en-US" dirty="0" smtClean="0"/>
              <a:t>协议也会跟着陨落。</a:t>
            </a:r>
          </a:p>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18</a:t>
            </a:fld>
            <a:endParaRPr lang="en-US" altLang="zh-CN" dirty="0">
              <a:ea typeface="SimSun" pitchFamily="2" charset="-122"/>
            </a:endParaRPr>
          </a:p>
        </p:txBody>
      </p:sp>
    </p:spTree>
    <p:extLst>
      <p:ext uri="{BB962C8B-B14F-4D97-AF65-F5344CB8AC3E}">
        <p14:creationId xmlns:p14="http://schemas.microsoft.com/office/powerpoint/2010/main" val="1726336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smtClean="0">
                <a:ea typeface="SimSun" pitchFamily="2" charset="-122"/>
              </a:rPr>
              <a:t>http://www.btb8.com/eth/1812/25165.html</a:t>
            </a:r>
          </a:p>
          <a:p>
            <a:r>
              <a:rPr lang="zh-CN" altLang="en-US" b="1" dirty="0" smtClean="0"/>
              <a:t>在 </a:t>
            </a:r>
            <a:r>
              <a:rPr lang="en-US" altLang="zh-CN" b="1" dirty="0" err="1" smtClean="0"/>
              <a:t>Coinbase</a:t>
            </a:r>
            <a:r>
              <a:rPr lang="en-US" altLang="zh-CN" b="1" dirty="0" smtClean="0"/>
              <a:t> </a:t>
            </a:r>
            <a:r>
              <a:rPr lang="zh-CN" altLang="en-US" b="1" dirty="0" smtClean="0"/>
              <a:t>这样典型的传统交易所上，做市商常常按不同价位提供不同的流动性</a:t>
            </a:r>
            <a:endParaRPr lang="en-US" altLang="zh-CN" dirty="0" smtClean="0">
              <a:ea typeface="SimSun" pitchFamily="2" charset="-122"/>
            </a:endParaRPr>
          </a:p>
          <a:p>
            <a:r>
              <a:rPr lang="en-US" altLang="zh-CN" sz="1200" b="1" kern="1200" dirty="0" err="1" smtClean="0">
                <a:solidFill>
                  <a:schemeClr val="tx1"/>
                </a:solidFill>
                <a:effectLst/>
                <a:latin typeface="+mn-lt"/>
                <a:ea typeface="+mn-ea"/>
                <a:cs typeface="+mn-cs"/>
              </a:rPr>
              <a:t>Uniswap</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有什么缺点？ </a:t>
            </a:r>
            <a:r>
              <a:rPr lang="en-US" altLang="zh-CN" sz="1200" b="1" kern="1200" dirty="0" smtClean="0">
                <a:solidFill>
                  <a:schemeClr val="tx1"/>
                </a:solidFill>
                <a:effectLst/>
                <a:latin typeface="+mn-lt"/>
                <a:ea typeface="+mn-ea"/>
                <a:cs typeface="+mn-cs"/>
              </a:rPr>
              <a:t>http://</a:t>
            </a:r>
            <a:r>
              <a:rPr lang="en-US" altLang="zh-CN" sz="1200" b="1" kern="1200" dirty="0" err="1" smtClean="0">
                <a:solidFill>
                  <a:schemeClr val="tx1"/>
                </a:solidFill>
                <a:effectLst/>
                <a:latin typeface="+mn-lt"/>
                <a:ea typeface="+mn-ea"/>
                <a:cs typeface="+mn-cs"/>
              </a:rPr>
              <a:t>m.qukuaiwang.com.cn</a:t>
            </a:r>
            <a:r>
              <a:rPr lang="en-US" altLang="zh-CN" sz="1200" b="1" kern="1200" dirty="0" smtClean="0">
                <a:solidFill>
                  <a:schemeClr val="tx1"/>
                </a:solidFill>
                <a:effectLst/>
                <a:latin typeface="+mn-lt"/>
                <a:ea typeface="+mn-ea"/>
                <a:cs typeface="+mn-cs"/>
              </a:rPr>
              <a:t>/news/142748.html</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前面说了这么多</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的好话，这里说说它的缺点：</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不能自行决定买卖价格你只能被动接受</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给你的价格，不能挂单在你想要的价格。</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交易费用不低</a:t>
            </a:r>
            <a:r>
              <a:rPr lang="en-US" altLang="zh-CN" sz="1200" kern="1200" dirty="0" smtClean="0">
                <a:solidFill>
                  <a:schemeClr val="tx1"/>
                </a:solidFill>
                <a:effectLst/>
                <a:latin typeface="+mn-lt"/>
                <a:ea typeface="+mn-ea"/>
                <a:cs typeface="+mn-cs"/>
              </a:rPr>
              <a:t>0.3%</a:t>
            </a:r>
            <a:r>
              <a:rPr lang="zh-CN" altLang="en-US" sz="1200" kern="1200" dirty="0" smtClean="0">
                <a:solidFill>
                  <a:schemeClr val="tx1"/>
                </a:solidFill>
                <a:effectLst/>
                <a:latin typeface="+mn-lt"/>
                <a:ea typeface="+mn-ea"/>
                <a:cs typeface="+mn-cs"/>
              </a:rPr>
              <a:t>的费用跟其它中心化、去中心化交易所比起来都算是偏高，如果你的目标是尽量以漂亮的价格完成交易，不建议使用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Front Running</a:t>
            </a:r>
            <a:r>
              <a:rPr lang="zh-CN" altLang="en-US" sz="1200" kern="1200" dirty="0" smtClean="0">
                <a:solidFill>
                  <a:schemeClr val="tx1"/>
                </a:solidFill>
                <a:effectLst/>
                <a:latin typeface="+mn-lt"/>
                <a:ea typeface="+mn-ea"/>
                <a:cs typeface="+mn-cs"/>
              </a:rPr>
              <a:t>（超前交易）</a:t>
            </a:r>
            <a:r>
              <a:rPr lang="en-US" altLang="zh-CN" sz="1200" kern="1200" dirty="0" smtClean="0">
                <a:solidFill>
                  <a:schemeClr val="tx1"/>
                </a:solidFill>
                <a:effectLst/>
                <a:latin typeface="+mn-lt"/>
                <a:ea typeface="+mn-ea"/>
                <a:cs typeface="+mn-cs"/>
              </a:rPr>
              <a:t>Front Running </a:t>
            </a:r>
            <a:r>
              <a:rPr lang="zh-CN" altLang="en-US" sz="1200" kern="1200" dirty="0" smtClean="0">
                <a:solidFill>
                  <a:schemeClr val="tx1"/>
                </a:solidFill>
                <a:effectLst/>
                <a:latin typeface="+mn-lt"/>
                <a:ea typeface="+mn-ea"/>
                <a:cs typeface="+mn-cs"/>
              </a:rPr>
              <a:t>在许多去中心化交易所、应用中都是一个问题。简单地说，从你发出交易到交易上链之前，其他人有机会赶在你的交易完成之前执行另一笔交易，使得你的成交价格偏离预期，你因此吃亏，对方因此得益。</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什么情况下适合使用</a:t>
            </a:r>
            <a:r>
              <a:rPr lang="en-US" altLang="zh-CN" sz="1200" b="1" kern="1200" dirty="0" err="1" smtClean="0">
                <a:solidFill>
                  <a:schemeClr val="tx1"/>
                </a:solidFill>
                <a:effectLst/>
                <a:latin typeface="+mn-lt"/>
                <a:ea typeface="+mn-ea"/>
                <a:cs typeface="+mn-cs"/>
              </a:rPr>
              <a:t>Uniswap</a:t>
            </a:r>
            <a:r>
              <a:rPr lang="zh-CN" altLang="en-US" sz="1200" b="1" kern="1200" dirty="0" smtClean="0">
                <a:solidFill>
                  <a:schemeClr val="tx1"/>
                </a:solidFill>
                <a:effectLst/>
                <a:latin typeface="+mn-lt"/>
                <a:ea typeface="+mn-ea"/>
                <a:cs typeface="+mn-cs"/>
              </a:rPr>
              <a:t>？</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你需要支付某种你没持有的</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给其他人比如你持有</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而不持有</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，但突然需要付一笔</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给别人，那你就非常适合用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Send</a:t>
            </a:r>
            <a:r>
              <a:rPr lang="zh-CN" altLang="en-US" sz="1200" kern="1200" dirty="0" smtClean="0">
                <a:solidFill>
                  <a:schemeClr val="tx1"/>
                </a:solidFill>
                <a:effectLst/>
                <a:latin typeface="+mn-lt"/>
                <a:ea typeface="+mn-ea"/>
                <a:cs typeface="+mn-cs"/>
              </a:rPr>
              <a:t>功能，让兑币、转帐一次完成。</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你同时持有</a:t>
            </a:r>
            <a:r>
              <a:rPr lang="en-US" altLang="zh-CN" sz="1200" kern="1200" dirty="0" smtClean="0">
                <a:solidFill>
                  <a:schemeClr val="tx1"/>
                </a:solidFill>
                <a:effectLst/>
                <a:latin typeface="+mn-lt"/>
                <a:ea typeface="+mn-ea"/>
                <a:cs typeface="+mn-cs"/>
              </a:rPr>
              <a:t>ETH </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baseline="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如果你本来就</a:t>
            </a:r>
            <a:r>
              <a:rPr lang="en-US" altLang="zh-CN" sz="1200" kern="1200" dirty="0" smtClean="0">
                <a:solidFill>
                  <a:schemeClr val="tx1"/>
                </a:solidFill>
                <a:effectLst/>
                <a:latin typeface="+mn-lt"/>
                <a:ea typeface="+mn-ea"/>
                <a:cs typeface="+mn-cs"/>
              </a:rPr>
              <a:t>HODL ETH</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，而且相信这两者的相对价格短时间内不会有太大的变化，那你可以考虑将部分的</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放进</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赚取被动收入，放进去的币随时都可以领回。</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但是如果你觉得这个</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相对于</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的价格可能在近期上涨或下跌很多，你放入</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一段时间后再领回，领回的币的总价值可能比</a:t>
            </a:r>
            <a:r>
              <a:rPr lang="en-US" altLang="zh-CN" sz="1200" kern="1200" dirty="0" smtClean="0">
                <a:solidFill>
                  <a:schemeClr val="tx1"/>
                </a:solidFill>
                <a:effectLst/>
                <a:latin typeface="+mn-lt"/>
                <a:ea typeface="+mn-ea"/>
                <a:cs typeface="+mn-cs"/>
              </a:rPr>
              <a:t>HODL</a:t>
            </a:r>
            <a:r>
              <a:rPr lang="zh-CN" altLang="en-US" sz="1200" kern="1200" dirty="0" smtClean="0">
                <a:solidFill>
                  <a:schemeClr val="tx1"/>
                </a:solidFill>
                <a:effectLst/>
                <a:latin typeface="+mn-lt"/>
                <a:ea typeface="+mn-ea"/>
                <a:cs typeface="+mn-cs"/>
              </a:rPr>
              <a:t>的结果还低，原因我们在后续的文章会讲解。</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你发行了一种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，想增加他的流动性那就帮你的</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创建一个</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交易对，然后帮它</a:t>
            </a:r>
            <a:r>
              <a:rPr lang="en-US" altLang="zh-CN" sz="1200" kern="1200" dirty="0" smtClean="0">
                <a:solidFill>
                  <a:schemeClr val="tx1"/>
                </a:solidFill>
                <a:effectLst/>
                <a:latin typeface="+mn-lt"/>
                <a:ea typeface="+mn-ea"/>
                <a:cs typeface="+mn-cs"/>
              </a:rPr>
              <a:t>Add Liquidity</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你是智能合约开发者，想要在合约里取得币价或转换一种币为其它币例如你想要根据</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当下的价格决定收发多少</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，或直接把</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换成稳定币，那你可以去接链上的</a:t>
            </a:r>
            <a:r>
              <a:rPr lang="en-US" altLang="zh-CN" sz="1200" kern="1200" dirty="0" err="1" smtClean="0">
                <a:solidFill>
                  <a:schemeClr val="tx1"/>
                </a:solidFill>
                <a:effectLst/>
                <a:latin typeface="+mn-lt"/>
                <a:ea typeface="+mn-ea"/>
                <a:cs typeface="+mn-cs"/>
              </a:rPr>
              <a:t>Uniswap</a:t>
            </a:r>
            <a:r>
              <a:rPr lang="en-US" altLang="zh-CN" sz="1200" kern="1200" dirty="0" smtClean="0">
                <a:solidFill>
                  <a:schemeClr val="tx1"/>
                </a:solidFill>
                <a:effectLst/>
                <a:latin typeface="+mn-lt"/>
                <a:ea typeface="+mn-ea"/>
                <a:cs typeface="+mn-cs"/>
              </a:rPr>
              <a:t> exchange contract</a:t>
            </a:r>
            <a:r>
              <a:rPr lang="zh-CN" altLang="en-US" sz="1200" kern="1200" dirty="0" smtClean="0">
                <a:solidFill>
                  <a:schemeClr val="tx1"/>
                </a:solidFill>
                <a:effectLst/>
                <a:latin typeface="+mn-lt"/>
                <a:ea typeface="+mn-ea"/>
                <a:cs typeface="+mn-cs"/>
              </a:rPr>
              <a:t>，合约介面在此。</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19</a:t>
            </a:fld>
            <a:endParaRPr lang="en-US" altLang="zh-CN" dirty="0">
              <a:ea typeface="SimSun" pitchFamily="2" charset="-122"/>
            </a:endParaRPr>
          </a:p>
        </p:txBody>
      </p:sp>
    </p:spTree>
    <p:extLst>
      <p:ext uri="{BB962C8B-B14F-4D97-AF65-F5344CB8AC3E}">
        <p14:creationId xmlns:p14="http://schemas.microsoft.com/office/powerpoint/2010/main" val="298937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a:t>
            </a:fld>
            <a:endParaRPr lang="en-US" altLang="zh-CN" dirty="0">
              <a:ea typeface="SimSun"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对话</a:t>
            </a:r>
            <a:r>
              <a:rPr lang="en-US" altLang="zh-CN" dirty="0" smtClean="0"/>
              <a:t>Cosmos</a:t>
            </a:r>
            <a:r>
              <a:rPr lang="zh-CN" altLang="en-US" dirty="0" smtClean="0"/>
              <a:t>：未来是所有人都用一条公链，还是每个人都有自己的链</a:t>
            </a:r>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t>20</a:t>
            </a:fld>
            <a:endParaRPr lang="en-US"/>
          </a:p>
        </p:txBody>
      </p:sp>
    </p:spTree>
    <p:extLst>
      <p:ext uri="{BB962C8B-B14F-4D97-AF65-F5344CB8AC3E}">
        <p14:creationId xmlns:p14="http://schemas.microsoft.com/office/powerpoint/2010/main" val="1121768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smtClean="0"/>
              <a:t>1. </a:t>
            </a:r>
            <a:r>
              <a:rPr lang="en-US" altLang="zh-CN" dirty="0" err="1" smtClean="0"/>
              <a:t>Relayer</a:t>
            </a:r>
            <a:r>
              <a:rPr lang="zh-CN" altLang="en-US" dirty="0" smtClean="0"/>
              <a:t>引用收费表和他们用来收取交易费用的地址。</a:t>
            </a:r>
            <a:br>
              <a:rPr lang="zh-CN" altLang="en-US" dirty="0" smtClean="0"/>
            </a:br>
            <a:r>
              <a:rPr lang="en-US" altLang="zh-CN" dirty="0" smtClean="0"/>
              <a:t>2.</a:t>
            </a:r>
            <a:r>
              <a:rPr lang="en-US" altLang="zh-CN" baseline="0" dirty="0" smtClean="0"/>
              <a:t> maker</a:t>
            </a:r>
            <a:r>
              <a:rPr lang="zh-CN" altLang="en-US" dirty="0" smtClean="0"/>
              <a:t>创建订单，将</a:t>
            </a:r>
            <a:r>
              <a:rPr lang="en-US" altLang="zh-CN" dirty="0" err="1" smtClean="0"/>
              <a:t>feeA</a:t>
            </a:r>
            <a:r>
              <a:rPr lang="zh-CN" altLang="en-US" dirty="0" smtClean="0"/>
              <a:t>和</a:t>
            </a:r>
            <a:r>
              <a:rPr lang="en-US" altLang="zh-CN" dirty="0" err="1" smtClean="0"/>
              <a:t>feeB</a:t>
            </a:r>
            <a:r>
              <a:rPr lang="zh-CN" altLang="en-US" dirty="0" smtClean="0"/>
              <a:t>设置为满足</a:t>
            </a:r>
            <a:r>
              <a:rPr lang="en-US" altLang="zh-CN" dirty="0" err="1" smtClean="0"/>
              <a:t>Relayer</a:t>
            </a:r>
            <a:r>
              <a:rPr lang="zh-CN" altLang="en-US" dirty="0" smtClean="0"/>
              <a:t>收费时间表的值，将</a:t>
            </a:r>
            <a:r>
              <a:rPr lang="en-US" altLang="zh-CN" dirty="0" err="1" smtClean="0"/>
              <a:t>feeRecipient</a:t>
            </a:r>
            <a:r>
              <a:rPr lang="zh-CN" altLang="en-US" dirty="0" smtClean="0"/>
              <a:t>设置为</a:t>
            </a:r>
            <a:r>
              <a:rPr lang="en-US" altLang="zh-CN" dirty="0" err="1" smtClean="0"/>
              <a:t>Relayer</a:t>
            </a:r>
            <a:r>
              <a:rPr lang="zh-CN" altLang="en-US" dirty="0" smtClean="0"/>
              <a:t>希望的收件人地址并使用其私钥签署订单。</a:t>
            </a:r>
            <a:br>
              <a:rPr lang="zh-CN" altLang="en-US" dirty="0" smtClean="0"/>
            </a:br>
            <a:r>
              <a:rPr lang="en-US" altLang="zh-CN" dirty="0" smtClean="0"/>
              <a:t>3.</a:t>
            </a:r>
            <a:r>
              <a:rPr lang="zh-CN" altLang="en-US" baseline="0" dirty="0" smtClean="0"/>
              <a:t> </a:t>
            </a:r>
            <a:r>
              <a:rPr lang="en-US" altLang="zh-CN" baseline="0" dirty="0" smtClean="0"/>
              <a:t>maker</a:t>
            </a:r>
            <a:r>
              <a:rPr lang="zh-CN" altLang="en-US" dirty="0" smtClean="0"/>
              <a:t>将签名的订单传送给</a:t>
            </a:r>
            <a:r>
              <a:rPr lang="en-US" altLang="zh-CN" dirty="0" err="1" smtClean="0"/>
              <a:t>Relayer</a:t>
            </a:r>
            <a:r>
              <a:rPr lang="zh-CN" altLang="en-US" dirty="0" smtClean="0"/>
              <a:t>。</a:t>
            </a:r>
            <a:br>
              <a:rPr lang="zh-CN" altLang="en-US" dirty="0" smtClean="0"/>
            </a:br>
            <a:r>
              <a:rPr lang="en-US" altLang="zh-CN" dirty="0" smtClean="0"/>
              <a:t>4.</a:t>
            </a:r>
            <a:r>
              <a:rPr lang="zh-CN" altLang="en-US" dirty="0" smtClean="0"/>
              <a:t> </a:t>
            </a:r>
            <a:r>
              <a:rPr lang="en-US" altLang="zh-CN" dirty="0" err="1" smtClean="0"/>
              <a:t>relayer</a:t>
            </a:r>
            <a:r>
              <a:rPr lang="zh-CN" altLang="en-US" dirty="0" smtClean="0"/>
              <a:t>收到订单，检查订单是否有效，并提供所需的费用。如果订单无效或不符合</a:t>
            </a:r>
            <a:r>
              <a:rPr lang="en-US" altLang="zh-CN" dirty="0" err="1" smtClean="0"/>
              <a:t>Relayer</a:t>
            </a:r>
            <a:r>
              <a:rPr lang="zh-CN" altLang="en-US" dirty="0" smtClean="0"/>
              <a:t>的要求，订单将被拒绝。如果订单令人满意，则继续将订单张贴到他们的订单。</a:t>
            </a:r>
            <a:br>
              <a:rPr lang="zh-CN" altLang="en-US" dirty="0" smtClean="0"/>
            </a:br>
            <a:r>
              <a:rPr lang="en-US" altLang="zh-CN" dirty="0" smtClean="0"/>
              <a:t>5. Takers</a:t>
            </a:r>
            <a:r>
              <a:rPr lang="zh-CN" altLang="en-US" dirty="0" smtClean="0"/>
              <a:t>查看</a:t>
            </a:r>
            <a:r>
              <a:rPr lang="en-US" altLang="zh-CN" dirty="0" err="1" smtClean="0"/>
              <a:t>relayer</a:t>
            </a:r>
            <a:r>
              <a:rPr lang="zh-CN" altLang="en-US" dirty="0" smtClean="0"/>
              <a:t>上的订单表，挑选要吃的单，</a:t>
            </a:r>
            <a:endParaRPr lang="en-US" altLang="zh-CN" dirty="0" smtClean="0"/>
          </a:p>
          <a:p>
            <a:r>
              <a:rPr lang="en-US" altLang="zh-CN" dirty="0" smtClean="0"/>
              <a:t>6. Taker</a:t>
            </a:r>
            <a:r>
              <a:rPr lang="zh-CN" altLang="en-US" dirty="0" smtClean="0"/>
              <a:t>通过将订单</a:t>
            </a:r>
            <a:r>
              <a:rPr lang="en-US" altLang="zh-CN" dirty="0" smtClean="0"/>
              <a:t>(</a:t>
            </a:r>
            <a:r>
              <a:rPr lang="zh-CN" altLang="en-US" dirty="0" smtClean="0"/>
              <a:t>包括</a:t>
            </a:r>
            <a:r>
              <a:rPr lang="en-US" altLang="zh-CN" dirty="0" smtClean="0"/>
              <a:t>maker</a:t>
            </a:r>
            <a:r>
              <a:rPr lang="zh-CN" altLang="en-US" dirty="0" smtClean="0"/>
              <a:t>的挂单</a:t>
            </a:r>
            <a:r>
              <a:rPr lang="en-US" altLang="zh-CN" dirty="0" smtClean="0"/>
              <a:t>)</a:t>
            </a:r>
            <a:r>
              <a:rPr lang="zh-CN" altLang="en-US" dirty="0" smtClean="0"/>
              <a:t>提交给以太坊区块链上的交换合约来结算挂单和吃单</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22</a:t>
            </a:fld>
            <a:endParaRPr lang="en-US" altLang="zh-CN" dirty="0">
              <a:ea typeface="SimSun" pitchFamily="2" charset="-122"/>
            </a:endParaRPr>
          </a:p>
        </p:txBody>
      </p:sp>
    </p:spTree>
    <p:extLst>
      <p:ext uri="{BB962C8B-B14F-4D97-AF65-F5344CB8AC3E}">
        <p14:creationId xmlns:p14="http://schemas.microsoft.com/office/powerpoint/2010/main" val="862883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23</a:t>
            </a:fld>
            <a:endParaRPr lang="en-US" altLang="zh-CN" dirty="0">
              <a:ea typeface="SimSun"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dirty="0" smtClean="0"/>
              <a:t>资金的释放是由用户通过数字签名直接授权的，原则上讲是不可能被盗的。</a:t>
            </a:r>
            <a:endParaRPr lang="en-US" altLang="zh-CN" dirty="0" smtClean="0"/>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zh-CN" dirty="0" smtClean="0">
              <a:ea typeface="SimSun" pitchFamily="2" charset="-122"/>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i="1" dirty="0" smtClean="0">
                <a:sym typeface="+mn-ea"/>
              </a:rPr>
              <a:t>提高了储存的成本</a:t>
            </a:r>
            <a:r>
              <a:rPr lang="zh-CN" altLang="en-US" sz="1200" i="1" dirty="0" smtClean="0">
                <a:sym typeface="+mn-ea"/>
              </a:rPr>
              <a:t>，</a:t>
            </a:r>
            <a:r>
              <a:rPr lang="en-US" sz="1200" i="1" dirty="0" smtClean="0">
                <a:sym typeface="+mn-ea"/>
              </a:rPr>
              <a:t>降低了记录的效率</a:t>
            </a:r>
            <a:r>
              <a:rPr lang="zh-CN" altLang="en-US" sz="1200" i="1" dirty="0" smtClean="0">
                <a:sym typeface="+mn-ea"/>
              </a:rPr>
              <a:t>，保障数据的一致性</a:t>
            </a:r>
            <a:endParaRPr lang="en-US" altLang="zh-CN" sz="1200" i="1" dirty="0" smtClean="0">
              <a:sym typeface="+mn-ea"/>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zh-CN" dirty="0" smtClean="0">
              <a:ea typeface="SimSun" pitchFamily="2" charset="-122"/>
            </a:endParaRPr>
          </a:p>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24</a:t>
            </a:fld>
            <a:endParaRPr lang="en-US" altLang="zh-CN" dirty="0">
              <a:ea typeface="SimSun" pitchFamily="2" charset="-122"/>
            </a:endParaRPr>
          </a:p>
        </p:txBody>
      </p:sp>
    </p:spTree>
    <p:extLst>
      <p:ext uri="{BB962C8B-B14F-4D97-AF65-F5344CB8AC3E}">
        <p14:creationId xmlns:p14="http://schemas.microsoft.com/office/powerpoint/2010/main" val="1415823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首先，速度要快，不用等太长时间</a:t>
            </a:r>
            <a:r>
              <a:rPr lang="en-US" altLang="zh-CN" dirty="0" smtClean="0"/>
              <a:t>.</a:t>
            </a:r>
            <a:r>
              <a:rPr lang="zh-CN" altLang="en-US" dirty="0" smtClean="0"/>
              <a:t>。</a:t>
            </a:r>
            <a:br>
              <a:rPr lang="zh-CN" altLang="en-US" dirty="0" smtClean="0"/>
            </a:br>
            <a:endParaRPr lang="zh-CN" altLang="en-US" dirty="0" smtClean="0"/>
          </a:p>
          <a:p>
            <a:r>
              <a:rPr lang="zh-CN" altLang="en-US" dirty="0" smtClean="0"/>
              <a:t>其次，要有交易量，可以快速成交。</a:t>
            </a:r>
            <a:br>
              <a:rPr lang="zh-CN" altLang="en-US" dirty="0" smtClean="0"/>
            </a:br>
            <a:endParaRPr lang="zh-CN" altLang="en-US" dirty="0" smtClean="0"/>
          </a:p>
          <a:p>
            <a:r>
              <a:rPr lang="zh-CN" altLang="en-US" dirty="0" smtClean="0"/>
              <a:t>再次，是有合适的成交价格。</a:t>
            </a:r>
            <a:br>
              <a:rPr lang="zh-CN" altLang="en-US" dirty="0" smtClean="0"/>
            </a:br>
            <a:endParaRPr lang="zh-CN" altLang="en-US" dirty="0" smtClean="0"/>
          </a:p>
          <a:p>
            <a:r>
              <a:rPr lang="zh-CN" altLang="en-US" dirty="0" smtClean="0"/>
              <a:t>最后是资金安全和可信任。当然这四者在每个人心目中的排序是不同的。</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dirty="0" smtClean="0"/>
              <a:t>而目前全球去中心化交易所主要有三类：一类是</a:t>
            </a:r>
            <a:r>
              <a:rPr lang="en-US" altLang="zh-CN" dirty="0" err="1" smtClean="0"/>
              <a:t>relayer</a:t>
            </a:r>
            <a:r>
              <a:rPr lang="zh-CN" altLang="en-US" dirty="0" smtClean="0"/>
              <a:t>托管订单簿的模式，以</a:t>
            </a:r>
            <a:r>
              <a:rPr lang="en-US" altLang="zh-CN" dirty="0" smtClean="0"/>
              <a:t>0x</a:t>
            </a:r>
            <a:r>
              <a:rPr lang="zh-CN" altLang="en-US" dirty="0" smtClean="0"/>
              <a:t>为代表；一种是储备池的模式，以</a:t>
            </a:r>
            <a:r>
              <a:rPr lang="en-US" altLang="zh-CN" dirty="0" err="1" smtClean="0"/>
              <a:t>kyber</a:t>
            </a:r>
            <a:r>
              <a:rPr lang="zh-CN" altLang="en-US" dirty="0" smtClean="0"/>
              <a:t>为代表；还有就是</a:t>
            </a:r>
            <a:r>
              <a:rPr lang="en-US" altLang="zh-CN" dirty="0" smtClean="0"/>
              <a:t>p2p</a:t>
            </a:r>
            <a:r>
              <a:rPr lang="zh-CN" altLang="en-US" dirty="0" smtClean="0"/>
              <a:t>交易协商的模式，以</a:t>
            </a:r>
            <a:r>
              <a:rPr lang="en-US" altLang="zh-CN" dirty="0" err="1" smtClean="0"/>
              <a:t>Airswap</a:t>
            </a:r>
            <a:r>
              <a:rPr lang="zh-CN" altLang="en-US" dirty="0" smtClean="0"/>
              <a:t>为代表。</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3</a:t>
            </a:fld>
            <a:endParaRPr lang="en-US" altLang="zh-CN" dirty="0">
              <a:ea typeface="SimSun" pitchFamily="2" charset="-122"/>
            </a:endParaRPr>
          </a:p>
        </p:txBody>
      </p:sp>
    </p:spTree>
    <p:extLst>
      <p:ext uri="{BB962C8B-B14F-4D97-AF65-F5344CB8AC3E}">
        <p14:creationId xmlns:p14="http://schemas.microsoft.com/office/powerpoint/2010/main" val="854345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首先，速度要快，不用等太长时间</a:t>
            </a:r>
            <a:r>
              <a:rPr lang="en-US" altLang="zh-CN" dirty="0" smtClean="0"/>
              <a:t>.</a:t>
            </a:r>
            <a:r>
              <a:rPr lang="zh-CN" altLang="en-US" dirty="0" smtClean="0"/>
              <a:t>。</a:t>
            </a:r>
            <a:br>
              <a:rPr lang="zh-CN" altLang="en-US" dirty="0" smtClean="0"/>
            </a:br>
            <a:endParaRPr lang="zh-CN" altLang="en-US" dirty="0" smtClean="0"/>
          </a:p>
          <a:p>
            <a:r>
              <a:rPr lang="zh-CN" altLang="en-US" dirty="0" smtClean="0"/>
              <a:t>其次，要有交易量，可以快速成交。</a:t>
            </a:r>
            <a:br>
              <a:rPr lang="zh-CN" altLang="en-US" dirty="0" smtClean="0"/>
            </a:br>
            <a:endParaRPr lang="zh-CN" altLang="en-US" dirty="0" smtClean="0"/>
          </a:p>
          <a:p>
            <a:r>
              <a:rPr lang="zh-CN" altLang="en-US" dirty="0" smtClean="0"/>
              <a:t>再次，是有合适的成交价格。</a:t>
            </a:r>
            <a:br>
              <a:rPr lang="zh-CN" altLang="en-US" dirty="0" smtClean="0"/>
            </a:br>
            <a:endParaRPr lang="zh-CN" altLang="en-US" dirty="0" smtClean="0"/>
          </a:p>
          <a:p>
            <a:r>
              <a:rPr lang="zh-CN" altLang="en-US" dirty="0" smtClean="0"/>
              <a:t>最后是资金安全和可信任。当然这四者在每个人心目中的排序是不同的。</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dirty="0" smtClean="0"/>
              <a:t>而目前全球去中心化交易所主要有三类：一类是</a:t>
            </a:r>
            <a:r>
              <a:rPr lang="en-US" altLang="zh-CN" dirty="0" err="1" smtClean="0"/>
              <a:t>relayer</a:t>
            </a:r>
            <a:r>
              <a:rPr lang="zh-CN" altLang="en-US" dirty="0" smtClean="0"/>
              <a:t>托管订单簿的模式，以</a:t>
            </a:r>
            <a:r>
              <a:rPr lang="en-US" altLang="zh-CN" dirty="0" smtClean="0"/>
              <a:t>0x</a:t>
            </a:r>
            <a:r>
              <a:rPr lang="zh-CN" altLang="en-US" dirty="0" smtClean="0"/>
              <a:t>为代表；一种是储备池的模式，以</a:t>
            </a:r>
            <a:r>
              <a:rPr lang="en-US" altLang="zh-CN" dirty="0" err="1" smtClean="0"/>
              <a:t>kyber</a:t>
            </a:r>
            <a:r>
              <a:rPr lang="zh-CN" altLang="en-US" dirty="0" smtClean="0"/>
              <a:t>为代表；还有就是</a:t>
            </a:r>
            <a:r>
              <a:rPr lang="en-US" altLang="zh-CN" dirty="0" smtClean="0"/>
              <a:t>p2p</a:t>
            </a:r>
            <a:r>
              <a:rPr lang="zh-CN" altLang="en-US" dirty="0" smtClean="0"/>
              <a:t>交易协商的模式，以</a:t>
            </a:r>
            <a:r>
              <a:rPr lang="en-US" altLang="zh-CN" dirty="0" err="1" smtClean="0"/>
              <a:t>Airswap</a:t>
            </a:r>
            <a:r>
              <a:rPr lang="zh-CN" altLang="en-US" dirty="0" smtClean="0"/>
              <a:t>为代表。</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4</a:t>
            </a:fld>
            <a:endParaRPr lang="en-US" altLang="zh-CN" dirty="0">
              <a:ea typeface="SimSun" pitchFamily="2" charset="-122"/>
            </a:endParaRPr>
          </a:p>
        </p:txBody>
      </p:sp>
    </p:spTree>
    <p:extLst>
      <p:ext uri="{BB962C8B-B14F-4D97-AF65-F5344CB8AC3E}">
        <p14:creationId xmlns:p14="http://schemas.microsoft.com/office/powerpoint/2010/main" val="79810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首先，速度要快，不用等太长时间</a:t>
            </a:r>
            <a:r>
              <a:rPr lang="en-US" altLang="zh-CN" dirty="0" smtClean="0"/>
              <a:t>.</a:t>
            </a:r>
            <a:r>
              <a:rPr lang="zh-CN" altLang="en-US" dirty="0" smtClean="0"/>
              <a:t>。</a:t>
            </a:r>
            <a:br>
              <a:rPr lang="zh-CN" altLang="en-US" dirty="0" smtClean="0"/>
            </a:br>
            <a:endParaRPr lang="zh-CN" altLang="en-US" dirty="0" smtClean="0"/>
          </a:p>
          <a:p>
            <a:r>
              <a:rPr lang="zh-CN" altLang="en-US" dirty="0" smtClean="0"/>
              <a:t>其次，要有交易量，可以快速成交。</a:t>
            </a:r>
            <a:br>
              <a:rPr lang="zh-CN" altLang="en-US" dirty="0" smtClean="0"/>
            </a:br>
            <a:endParaRPr lang="zh-CN" altLang="en-US" dirty="0" smtClean="0"/>
          </a:p>
          <a:p>
            <a:r>
              <a:rPr lang="zh-CN" altLang="en-US" dirty="0" smtClean="0"/>
              <a:t>再次，是有合适的成交价格。</a:t>
            </a:r>
            <a:br>
              <a:rPr lang="zh-CN" altLang="en-US" dirty="0" smtClean="0"/>
            </a:br>
            <a:endParaRPr lang="zh-CN" altLang="en-US" dirty="0" smtClean="0"/>
          </a:p>
          <a:p>
            <a:r>
              <a:rPr lang="zh-CN" altLang="en-US" dirty="0" smtClean="0"/>
              <a:t>最后是资金安全和可信任。当然这四者在每个人心目中的排序是不同的。</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dirty="0" smtClean="0"/>
              <a:t>而目前全球去中心化交易所主要有三类：一类是</a:t>
            </a:r>
            <a:r>
              <a:rPr lang="en-US" altLang="zh-CN" dirty="0" err="1" smtClean="0"/>
              <a:t>relayer</a:t>
            </a:r>
            <a:r>
              <a:rPr lang="zh-CN" altLang="en-US" dirty="0" smtClean="0"/>
              <a:t>托管订单簿的模式，以</a:t>
            </a:r>
            <a:r>
              <a:rPr lang="en-US" altLang="zh-CN" dirty="0" smtClean="0"/>
              <a:t>0x</a:t>
            </a:r>
            <a:r>
              <a:rPr lang="zh-CN" altLang="en-US" dirty="0" smtClean="0"/>
              <a:t>为代表；一种是储备池的模式，以</a:t>
            </a:r>
            <a:r>
              <a:rPr lang="en-US" altLang="zh-CN" dirty="0" err="1" smtClean="0"/>
              <a:t>kyber</a:t>
            </a:r>
            <a:r>
              <a:rPr lang="zh-CN" altLang="en-US" dirty="0" smtClean="0"/>
              <a:t>为代表；还有就是</a:t>
            </a:r>
            <a:r>
              <a:rPr lang="en-US" altLang="zh-CN" dirty="0" smtClean="0"/>
              <a:t>p2p</a:t>
            </a:r>
            <a:r>
              <a:rPr lang="zh-CN" altLang="en-US" dirty="0" smtClean="0"/>
              <a:t>交易协商的模式，以</a:t>
            </a:r>
            <a:r>
              <a:rPr lang="en-US" altLang="zh-CN" dirty="0" err="1" smtClean="0"/>
              <a:t>Airswap</a:t>
            </a:r>
            <a:r>
              <a:rPr lang="zh-CN" altLang="en-US" dirty="0" smtClean="0"/>
              <a:t>为代表。</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5</a:t>
            </a:fld>
            <a:endParaRPr lang="en-US" altLang="zh-CN" dirty="0">
              <a:ea typeface="SimSun" pitchFamily="2" charset="-122"/>
            </a:endParaRPr>
          </a:p>
        </p:txBody>
      </p:sp>
    </p:spTree>
    <p:extLst>
      <p:ext uri="{BB962C8B-B14F-4D97-AF65-F5344CB8AC3E}">
        <p14:creationId xmlns:p14="http://schemas.microsoft.com/office/powerpoint/2010/main" val="1561662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b="1" dirty="0" smtClean="0">
                <a:effectLst/>
              </a:rPr>
              <a:t>去中心化交易所，一般都采用智能合约方式编写交易撮合和清结算逻辑，</a:t>
            </a:r>
            <a:r>
              <a:rPr lang="zh-CN" altLang="en-US" dirty="0" smtClean="0"/>
              <a:t>并且将合约代码开源出来供所有人查看。</a:t>
            </a:r>
            <a:endParaRPr lang="en-US" altLang="zh-CN" dirty="0" smtClean="0"/>
          </a:p>
          <a:p>
            <a:pPr lvl="0" eaLnBrk="1" hangingPunct="1">
              <a:spcBef>
                <a:spcPct val="0"/>
              </a:spcBef>
            </a:pPr>
            <a:r>
              <a:rPr lang="zh-CN" altLang="en-US" dirty="0" smtClean="0"/>
              <a:t>这样的话，代码是公开的，又是运行在链上，就可以在一定程度上保障用户的资金安全，防止内部交易</a:t>
            </a:r>
            <a:endParaRPr lang="en-US" altLang="zh-CN" dirty="0" smtClean="0"/>
          </a:p>
          <a:p>
            <a:pPr lvl="0" eaLnBrk="1" hangingPunct="1">
              <a:spcBef>
                <a:spcPct val="0"/>
              </a:spcBef>
            </a:pPr>
            <a:endParaRPr lang="en-US" altLang="zh-CN" dirty="0" smtClean="0">
              <a:ea typeface="SimSun" pitchFamily="2" charset="-122"/>
            </a:endParaRPr>
          </a:p>
          <a:p>
            <a:pPr lvl="0" eaLnBrk="1" hangingPunct="1">
              <a:spcBef>
                <a:spcPct val="0"/>
              </a:spcBef>
            </a:pPr>
            <a:r>
              <a:rPr lang="zh-CN" altLang="en-US" dirty="0" smtClean="0"/>
              <a:t>不需要用户将资金放到交易所进行资金托管，因此杜绝了交易所被黑客入侵导致的财产损失，交易所也降低了用户的信任成本和自身运营风险</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6</a:t>
            </a:fld>
            <a:endParaRPr lang="en-US" altLang="zh-CN" dirty="0">
              <a:ea typeface="SimSun" pitchFamily="2" charset="-122"/>
            </a:endParaRPr>
          </a:p>
        </p:txBody>
      </p:sp>
    </p:spTree>
    <p:extLst>
      <p:ext uri="{BB962C8B-B14F-4D97-AF65-F5344CB8AC3E}">
        <p14:creationId xmlns:p14="http://schemas.microsoft.com/office/powerpoint/2010/main" val="203564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dirty="0" smtClean="0"/>
              <a:t>the state machine is deterministic. This means that if you start at a given state and replay the same sequence of transactions, you will always end up with the same final state</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7</a:t>
            </a:fld>
            <a:endParaRPr lang="en-US" altLang="zh-CN" dirty="0">
              <a:ea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dirty="0" smtClean="0"/>
              <a:t>资金的释放是由用户通过数字签名直接授权的，原则上讲是不可能被盗的。</a:t>
            </a:r>
            <a:endParaRPr lang="en-US" altLang="zh-CN" dirty="0" smtClean="0"/>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zh-CN" dirty="0" smtClean="0">
              <a:ea typeface="SimSun" pitchFamily="2" charset="-122"/>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i="1" dirty="0" smtClean="0">
                <a:sym typeface="+mn-ea"/>
              </a:rPr>
              <a:t>提高了储存的成本</a:t>
            </a:r>
            <a:r>
              <a:rPr lang="zh-CN" altLang="en-US" sz="1200" i="1" dirty="0" smtClean="0">
                <a:sym typeface="+mn-ea"/>
              </a:rPr>
              <a:t>，</a:t>
            </a:r>
            <a:r>
              <a:rPr lang="en-US" sz="1200" i="1" dirty="0" smtClean="0">
                <a:sym typeface="+mn-ea"/>
              </a:rPr>
              <a:t>降低了记录的效率</a:t>
            </a:r>
            <a:r>
              <a:rPr lang="zh-CN" altLang="en-US" sz="1200" i="1" dirty="0" smtClean="0">
                <a:sym typeface="+mn-ea"/>
              </a:rPr>
              <a:t>，保障数据的一致性</a:t>
            </a:r>
            <a:endParaRPr lang="en-US" altLang="zh-CN" sz="1200" i="1" dirty="0" smtClean="0">
              <a:sym typeface="+mn-ea"/>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zh-CN" dirty="0" smtClean="0">
              <a:ea typeface="SimSun" pitchFamily="2" charset="-122"/>
            </a:endParaRPr>
          </a:p>
          <a:p>
            <a:pPr lvl="0" eaLnBrk="1" hangingPunct="1">
              <a:spcBef>
                <a:spcPct val="0"/>
              </a:spcBef>
            </a:pPr>
            <a:r>
              <a:rPr lang="zh-CN" altLang="en-US" dirty="0" smtClean="0">
                <a:ea typeface="SimSun" pitchFamily="2" charset="-122"/>
              </a:rPr>
              <a:t>维护节点的点彼此不认识，没有见过面，</a:t>
            </a:r>
            <a:endParaRPr lang="en-US" altLang="zh-CN" dirty="0" smtClean="0">
              <a:ea typeface="SimSun" pitchFamily="2" charset="-122"/>
            </a:endParaRPr>
          </a:p>
          <a:p>
            <a:pPr lvl="0" eaLnBrk="1" hangingPunct="1">
              <a:spcBef>
                <a:spcPct val="0"/>
              </a:spcBef>
            </a:pPr>
            <a:endParaRPr lang="en-US" altLang="zh-CN" dirty="0" smtClean="0">
              <a:ea typeface="SimSun" pitchFamily="2" charset="-122"/>
            </a:endParaRPr>
          </a:p>
          <a:p>
            <a:pPr lvl="0" eaLnBrk="1" hangingPunct="1">
              <a:spcBef>
                <a:spcPct val="0"/>
              </a:spcBef>
            </a:pPr>
            <a:r>
              <a:rPr lang="zh-CN" altLang="en-US" sz="1200" kern="1200" dirty="0" smtClean="0">
                <a:solidFill>
                  <a:schemeClr val="tx1"/>
                </a:solidFill>
                <a:effectLst/>
                <a:latin typeface="+mn-lt"/>
                <a:ea typeface="+mn-ea"/>
                <a:cs typeface="+mn-cs"/>
              </a:rPr>
              <a:t>而区块链技术框架中非常重要的一部分是</a:t>
            </a:r>
            <a:r>
              <a:rPr lang="zh-CN" altLang="en-US" sz="1200" b="1" kern="1200" dirty="0" smtClean="0">
                <a:solidFill>
                  <a:schemeClr val="tx1"/>
                </a:solidFill>
                <a:effectLst/>
                <a:latin typeface="+mn-lt"/>
                <a:ea typeface="+mn-ea"/>
                <a:cs typeface="+mn-cs"/>
              </a:rPr>
              <a:t>共识机制，是在不可信的分布式环境下实现数据一致性的关键</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8</a:t>
            </a:fld>
            <a:endParaRPr lang="en-US" altLang="zh-CN" dirty="0">
              <a:ea typeface="SimSun"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9</a:t>
            </a:fld>
            <a:endParaRPr lang="en-US" altLang="zh-CN" dirty="0">
              <a:ea typeface="SimSun" pitchFamily="2" charset="-122"/>
            </a:endParaRPr>
          </a:p>
        </p:txBody>
      </p:sp>
    </p:spTree>
    <p:extLst>
      <p:ext uri="{BB962C8B-B14F-4D97-AF65-F5344CB8AC3E}">
        <p14:creationId xmlns:p14="http://schemas.microsoft.com/office/powerpoint/2010/main" val="390795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11/9/19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11/9/19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11/9/19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7.tiff"/><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12.jpe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10846"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2" name="Title 1"/>
          <p:cNvSpPr>
            <a:spLocks noGrp="1"/>
          </p:cNvSpPr>
          <p:nvPr>
            <p:ph type="ctrTitle"/>
          </p:nvPr>
        </p:nvSpPr>
        <p:spPr>
          <a:xfrm>
            <a:off x="537845" y="1833245"/>
            <a:ext cx="11208385" cy="1117600"/>
          </a:xfrm>
        </p:spPr>
        <p:txBody>
          <a:bodyPr>
            <a:noAutofit/>
          </a:bodyPr>
          <a:lstStyle/>
          <a:p>
            <a:r>
              <a:rPr lang="zh-CN" altLang="en-US" sz="7200" dirty="0" smtClean="0"/>
              <a:t>去中心化交易所 </a:t>
            </a:r>
            <a:r>
              <a:rPr lang="en-US" altLang="zh-CN" sz="7200" dirty="0" smtClean="0"/>
              <a:t>&amp;</a:t>
            </a:r>
            <a:r>
              <a:rPr lang="zh-CN" altLang="en-US" sz="7200" dirty="0" smtClean="0"/>
              <a:t> </a:t>
            </a:r>
            <a:r>
              <a:rPr lang="en-US" altLang="zh-CN" sz="7200" dirty="0" err="1" smtClean="0"/>
              <a:t>OKDex</a:t>
            </a:r>
            <a:endParaRPr lang="en-US" sz="7200" dirty="0"/>
          </a:p>
        </p:txBody>
      </p:sp>
      <p:sp>
        <p:nvSpPr>
          <p:cNvPr id="3" name="Subtitle 2"/>
          <p:cNvSpPr>
            <a:spLocks noGrp="1"/>
          </p:cNvSpPr>
          <p:nvPr>
            <p:ph type="subTitle" idx="1"/>
          </p:nvPr>
        </p:nvSpPr>
        <p:spPr>
          <a:xfrm>
            <a:off x="3787755" y="3669010"/>
            <a:ext cx="3896323" cy="452159"/>
          </a:xfrm>
        </p:spPr>
        <p:txBody>
          <a:bodyPr>
            <a:noAutofit/>
          </a:bodyPr>
          <a:lstStyle/>
          <a:p>
            <a:r>
              <a:rPr lang="zh-CN" altLang="en-US" sz="3200" smtClean="0">
                <a:sym typeface="+mn-ea"/>
              </a:rPr>
              <a:t>区块</a:t>
            </a:r>
            <a:r>
              <a:rPr lang="zh-CN" altLang="en-US" sz="3200" dirty="0" smtClean="0">
                <a:sym typeface="+mn-ea"/>
              </a:rPr>
              <a:t>链工程院</a:t>
            </a:r>
            <a:endParaRPr lang="en-US" sz="3200" dirty="0"/>
          </a:p>
        </p:txBody>
      </p:sp>
      <p:sp>
        <p:nvSpPr>
          <p:cNvPr id="4" name="Text Box 3"/>
          <p:cNvSpPr txBox="1"/>
          <p:nvPr/>
        </p:nvSpPr>
        <p:spPr>
          <a:xfrm>
            <a:off x="4886960" y="5087620"/>
            <a:ext cx="2120900" cy="460375"/>
          </a:xfrm>
          <a:prstGeom prst="rect">
            <a:avLst/>
          </a:prstGeom>
          <a:noFill/>
        </p:spPr>
        <p:txBody>
          <a:bodyPr wrap="square" rtlCol="0">
            <a:spAutoFit/>
          </a:bodyPr>
          <a:lstStyle/>
          <a:p>
            <a:r>
              <a:rPr lang="en-US" altLang="zh-CN" sz="2400" smtClean="0"/>
              <a:t>2019.11.10</a:t>
            </a: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zh-CN" altLang="en-US" sz="4000" i="1" dirty="0" smtClean="0">
                <a:latin typeface="Arial" panose="020B0604020202090204" pitchFamily="34" charset="0"/>
                <a:ea typeface="SimSun" pitchFamily="2" charset="-122"/>
                <a:sym typeface="+mn-ea"/>
              </a:rPr>
              <a:t>共识</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614045" y="1397000"/>
            <a:ext cx="9190355" cy="15696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en-US" altLang="zh-CN" sz="1600" i="1" dirty="0" smtClean="0">
                <a:sym typeface="+mn-ea"/>
              </a:rPr>
              <a:t>--</a:t>
            </a:r>
            <a:endParaRPr lang="zh-CN" altLang="en-US" sz="1200" dirty="0"/>
          </a:p>
          <a:p>
            <a:pPr lvl="1" eaLnBrk="1" hangingPunct="1">
              <a:lnSpc>
                <a:spcPct val="200000"/>
              </a:lnSpc>
              <a:spcBef>
                <a:spcPct val="0"/>
              </a:spcBef>
              <a:buFont typeface="Arial" panose="020B0604020202090204" pitchFamily="34" charset="0"/>
              <a:buChar char="•"/>
            </a:pPr>
            <a:endParaRPr lang="en-US" altLang="zh-CN" sz="16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1600" i="1" dirty="0">
              <a:latin typeface="Arial" panose="020B0604020202090204" pitchFamily="34" charset="0"/>
              <a:ea typeface="SimSun" pitchFamily="2" charset="-122"/>
              <a:sym typeface="+mn-ea"/>
            </a:endParaRPr>
          </a:p>
        </p:txBody>
      </p:sp>
    </p:spTree>
    <p:extLst>
      <p:ext uri="{BB962C8B-B14F-4D97-AF65-F5344CB8AC3E}">
        <p14:creationId xmlns:p14="http://schemas.microsoft.com/office/powerpoint/2010/main" val="32753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zh-CN" altLang="en-US" sz="4000" i="1" dirty="0" smtClean="0">
                <a:latin typeface="Arial" panose="020B0604020202090204" pitchFamily="34" charset="0"/>
                <a:ea typeface="SimSun" pitchFamily="2" charset="-122"/>
                <a:sym typeface="+mn-ea"/>
              </a:rPr>
              <a:t>智能合约</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8" name="TextBox 3"/>
          <p:cNvSpPr txBox="1"/>
          <p:nvPr/>
        </p:nvSpPr>
        <p:spPr>
          <a:xfrm>
            <a:off x="614045" y="1397000"/>
            <a:ext cx="9190355" cy="383233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智能合约</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pPr>
            <a:r>
              <a:rPr lang="zh-CN" altLang="en-US" sz="1600" dirty="0"/>
              <a:t>合约地址由合约创建者的地址</a:t>
            </a:r>
            <a:r>
              <a:rPr lang="en-US" altLang="zh-CN" sz="1600" dirty="0"/>
              <a:t>(sender address)</a:t>
            </a:r>
            <a:r>
              <a:rPr lang="zh-CN" altLang="en-US" sz="1600" dirty="0" smtClean="0"/>
              <a:t>和交易的</a:t>
            </a:r>
            <a:r>
              <a:rPr lang="en-US" altLang="zh-CN" sz="1600" dirty="0" smtClean="0"/>
              <a:t>nonce</a:t>
            </a:r>
            <a:r>
              <a:rPr lang="zh-CN" altLang="en-US" sz="1600" dirty="0" smtClean="0"/>
              <a:t>决定</a:t>
            </a:r>
            <a:r>
              <a:rPr lang="zh-CN" altLang="en-US" sz="1600" dirty="0"/>
              <a:t>，将</a:t>
            </a:r>
            <a:r>
              <a:rPr lang="en-US" altLang="zh-CN" sz="1600" dirty="0"/>
              <a:t>sender</a:t>
            </a:r>
            <a:r>
              <a:rPr lang="zh-CN" altLang="en-US" sz="1600" dirty="0"/>
              <a:t>和</a:t>
            </a:r>
            <a:r>
              <a:rPr lang="en-US" altLang="zh-CN" sz="1600" dirty="0"/>
              <a:t>nonce</a:t>
            </a:r>
            <a:r>
              <a:rPr lang="zh-CN" altLang="en-US" sz="1600" dirty="0"/>
              <a:t>经过</a:t>
            </a:r>
            <a:r>
              <a:rPr lang="en-US" altLang="zh-CN" sz="1600" dirty="0"/>
              <a:t>RLP</a:t>
            </a:r>
            <a:r>
              <a:rPr lang="zh-CN" altLang="en-US" sz="1600" dirty="0"/>
              <a:t>编码后，再进行</a:t>
            </a:r>
            <a:r>
              <a:rPr lang="en-US" altLang="zh-CN" sz="1600" dirty="0"/>
              <a:t>Keccak-256(SHA3)</a:t>
            </a:r>
            <a:r>
              <a:rPr lang="zh-CN" altLang="en-US" sz="1600" dirty="0"/>
              <a:t>散列， 最后裁掉前面</a:t>
            </a:r>
            <a:r>
              <a:rPr lang="en-US" altLang="zh-CN" sz="1600" dirty="0"/>
              <a:t>12</a:t>
            </a:r>
            <a:r>
              <a:rPr lang="zh-CN" altLang="en-US" sz="1600" dirty="0"/>
              <a:t>个字节即得到合约</a:t>
            </a:r>
            <a:r>
              <a:rPr lang="zh-CN" altLang="en-US" sz="1600" dirty="0" smtClean="0"/>
              <a:t>地址</a:t>
            </a:r>
            <a:endParaRPr lang="en-US" altLang="zh-CN" sz="1600" dirty="0"/>
          </a:p>
          <a:p>
            <a:pPr lvl="1" eaLnBrk="1" hangingPunct="1">
              <a:lnSpc>
                <a:spcPct val="200000"/>
              </a:lnSpc>
              <a:spcBef>
                <a:spcPct val="0"/>
              </a:spcBef>
            </a:pPr>
            <a:r>
              <a:rPr lang="en-US" altLang="zh-CN" sz="1600" dirty="0" smtClean="0"/>
              <a:t>ERC20</a:t>
            </a:r>
          </a:p>
          <a:p>
            <a:pPr lvl="2" eaLnBrk="1" hangingPunct="1">
              <a:lnSpc>
                <a:spcPct val="200000"/>
              </a:lnSpc>
              <a:spcBef>
                <a:spcPct val="0"/>
              </a:spcBef>
            </a:pPr>
            <a:r>
              <a:rPr lang="zh-CN" altLang="en-US" sz="1600" dirty="0" smtClean="0"/>
              <a:t>合约创建者第一次执行合约就会在账户里生成该币总数</a:t>
            </a:r>
            <a:endParaRPr lang="en-US" altLang="zh-CN" sz="1600" dirty="0" smtClean="0"/>
          </a:p>
          <a:p>
            <a:pPr lvl="2" eaLnBrk="1" hangingPunct="1">
              <a:lnSpc>
                <a:spcPct val="200000"/>
              </a:lnSpc>
              <a:spcBef>
                <a:spcPct val="0"/>
              </a:spcBef>
            </a:pPr>
            <a:r>
              <a:rPr lang="en-US" altLang="zh-CN" sz="1200" dirty="0"/>
              <a:t>https://</a:t>
            </a:r>
            <a:r>
              <a:rPr lang="en-US" altLang="zh-CN" sz="1200" dirty="0" err="1"/>
              <a:t>eips.ethereum.org</a:t>
            </a:r>
            <a:r>
              <a:rPr lang="en-US" altLang="zh-CN" sz="1200" dirty="0"/>
              <a:t>/EIPS/eip-20</a:t>
            </a:r>
            <a:endParaRPr lang="zh-CN" altLang="en-US" sz="1200" dirty="0"/>
          </a:p>
          <a:p>
            <a:pPr lvl="1" eaLnBrk="1" hangingPunct="1">
              <a:lnSpc>
                <a:spcPct val="200000"/>
              </a:lnSpc>
              <a:spcBef>
                <a:spcPct val="0"/>
              </a:spcBef>
              <a:buFont typeface="Arial" panose="020B0604020202090204" pitchFamily="34" charset="0"/>
              <a:buChar char="•"/>
            </a:pPr>
            <a:endParaRPr lang="en-US" altLang="zh-CN" sz="16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1600" i="1" dirty="0">
              <a:latin typeface="Arial" panose="020B0604020202090204" pitchFamily="34" charset="0"/>
              <a:ea typeface="SimSun" pitchFamily="2" charset="-122"/>
              <a:sym typeface="+mn-ea"/>
            </a:endParaRPr>
          </a:p>
        </p:txBody>
      </p:sp>
    </p:spTree>
    <p:extLst>
      <p:ext uri="{BB962C8B-B14F-4D97-AF65-F5344CB8AC3E}">
        <p14:creationId xmlns:p14="http://schemas.microsoft.com/office/powerpoint/2010/main" val="349691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几种主流的去中心化交易所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graphicFrame>
        <p:nvGraphicFramePr>
          <p:cNvPr id="6" name="Table 5"/>
          <p:cNvGraphicFramePr>
            <a:graphicFrameLocks noGrp="1"/>
          </p:cNvGraphicFramePr>
          <p:nvPr>
            <p:extLst>
              <p:ext uri="{D42A27DB-BD31-4B8C-83A1-F6EECF244321}">
                <p14:modId xmlns:p14="http://schemas.microsoft.com/office/powerpoint/2010/main" val="765917304"/>
              </p:ext>
            </p:extLst>
          </p:nvPr>
        </p:nvGraphicFramePr>
        <p:xfrm>
          <a:off x="817032" y="1270000"/>
          <a:ext cx="10689169" cy="4450080"/>
        </p:xfrm>
        <a:graphic>
          <a:graphicData uri="http://schemas.openxmlformats.org/drawingml/2006/table">
            <a:tbl>
              <a:tblPr firstRow="1" bandRow="1">
                <a:tableStyleId>{5C22544A-7EE6-4342-B048-85BDC9FD1C3A}</a:tableStyleId>
              </a:tblPr>
              <a:tblGrid>
                <a:gridCol w="3069120"/>
                <a:gridCol w="4318048"/>
                <a:gridCol w="3302001"/>
              </a:tblGrid>
              <a:tr h="370840">
                <a:tc>
                  <a:txBody>
                    <a:bodyPr/>
                    <a:lstStyle/>
                    <a:p>
                      <a:pPr marL="0" indent="0">
                        <a:buFont typeface="Arial" charset="0"/>
                        <a:buNone/>
                      </a:pPr>
                      <a:r>
                        <a:rPr lang="zh-CN" altLang="en-US" sz="2800" dirty="0" smtClean="0"/>
                        <a:t>厂商</a:t>
                      </a:r>
                      <a:endParaRPr lang="en-US" sz="2800" dirty="0"/>
                    </a:p>
                  </a:txBody>
                  <a:tcPr/>
                </a:tc>
                <a:tc>
                  <a:txBody>
                    <a:bodyPr/>
                    <a:lstStyle/>
                    <a:p>
                      <a:r>
                        <a:rPr lang="zh-CN" altLang="en-US" sz="2800" dirty="0" smtClean="0"/>
                        <a:t>特点</a:t>
                      </a:r>
                      <a:endParaRPr lang="en-US" sz="2800" dirty="0"/>
                    </a:p>
                  </a:txBody>
                  <a:tcPr/>
                </a:tc>
                <a:tc>
                  <a:txBody>
                    <a:bodyPr/>
                    <a:lstStyle/>
                    <a:p>
                      <a:endParaRPr lang="en-US" sz="1800" dirty="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800" dirty="0" smtClean="0"/>
                        <a:t>Ether</a:t>
                      </a:r>
                      <a:r>
                        <a:rPr lang="zh-CN" altLang="en-US" sz="1800" dirty="0" smtClean="0"/>
                        <a:t> </a:t>
                      </a:r>
                      <a:r>
                        <a:rPr lang="en-US" altLang="zh-CN" sz="1800" dirty="0" smtClean="0"/>
                        <a:t>delta(</a:t>
                      </a:r>
                      <a:r>
                        <a:rPr lang="zh-CN" altLang="en-US" sz="1800" i="1" dirty="0" smtClean="0">
                          <a:sym typeface="+mn-ea"/>
                        </a:rPr>
                        <a:t>以德</a:t>
                      </a:r>
                      <a:r>
                        <a:rPr lang="en-US" altLang="zh-CN" sz="1800" i="1" dirty="0" smtClean="0">
                          <a:sym typeface="+mn-ea"/>
                        </a:rPr>
                        <a:t>)</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err="1" smtClean="0"/>
                        <a:t>ForkDelta</a:t>
                      </a:r>
                      <a:endParaRPr lang="en-US" altLang="zh-CN" sz="1800" i="1" dirty="0" smtClean="0">
                        <a:sym typeface="+mn-ea"/>
                      </a:endParaRPr>
                    </a:p>
                    <a:p>
                      <a:pPr marL="285750" indent="-285750">
                        <a:buFont typeface="Arial" charset="0"/>
                        <a:buChar char="•"/>
                      </a:pPr>
                      <a:endParaRPr lang="en-US" sz="1800" dirty="0"/>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基于</a:t>
                      </a:r>
                      <a:r>
                        <a:rPr lang="en-US" altLang="zh-CN" sz="1800" i="1" dirty="0" smtClean="0">
                          <a:sym typeface="+mn-ea"/>
                        </a:rPr>
                        <a:t>ETH</a:t>
                      </a:r>
                      <a:r>
                        <a:rPr lang="zh-CN" altLang="en-US" sz="1800" i="1" dirty="0" smtClean="0">
                          <a:sym typeface="+mn-ea"/>
                        </a:rPr>
                        <a:t>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订单表更新和交易结算都在链上</a:t>
                      </a:r>
                      <a:endParaRPr lang="en-US" altLang="zh-CN" sz="1800" i="1" dirty="0" smtClean="0">
                        <a:sym typeface="+mn-ea"/>
                      </a:endParaRPr>
                    </a:p>
                  </a:txBody>
                  <a:tcPr/>
                </a:tc>
                <a:tc>
                  <a:txBody>
                    <a:bodyPr/>
                    <a:lstStyle/>
                    <a:p>
                      <a:endParaRPr lang="en-US" sz="1800" dirty="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800" i="1" dirty="0" smtClean="0">
                          <a:sym typeface="+mn-ea"/>
                        </a:rPr>
                        <a:t>0X</a:t>
                      </a:r>
                      <a:r>
                        <a:rPr lang="zh-CN" altLang="en-US" sz="1800" i="1" dirty="0" smtClean="0">
                          <a:sym typeface="+mn-ea"/>
                        </a:rPr>
                        <a:t> </a:t>
                      </a:r>
                      <a:r>
                        <a:rPr lang="en-US" altLang="zh-CN" sz="1800" i="1" dirty="0" smtClean="0">
                          <a:sym typeface="+mn-ea"/>
                        </a:rPr>
                        <a:t>Protocol</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800" i="1" dirty="0" err="1" smtClean="0">
                          <a:sym typeface="+mn-ea"/>
                        </a:rPr>
                        <a:t>Loopring</a:t>
                      </a:r>
                      <a:r>
                        <a:rPr lang="zh-CN" altLang="en-US" sz="1800" i="1" dirty="0" smtClean="0">
                          <a:sym typeface="+mn-ea"/>
                        </a:rPr>
                        <a:t> </a:t>
                      </a:r>
                      <a:r>
                        <a:rPr lang="en-US" altLang="zh-CN" sz="1800" i="1" dirty="0" smtClean="0">
                          <a:sym typeface="+mn-ea"/>
                        </a:rPr>
                        <a:t>(</a:t>
                      </a:r>
                      <a:r>
                        <a:rPr lang="zh-CN" altLang="en-US" sz="1800" i="1" dirty="0" smtClean="0">
                          <a:sym typeface="+mn-ea"/>
                        </a:rPr>
                        <a:t>路印</a:t>
                      </a:r>
                      <a:r>
                        <a:rPr lang="en-US" altLang="zh-CN" sz="1800" i="1" dirty="0" smtClean="0">
                          <a:sym typeface="+mn-ea"/>
                        </a:rPr>
                        <a:t>)</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800" i="1" dirty="0" smtClean="0">
                          <a:sym typeface="+mn-ea"/>
                        </a:rPr>
                        <a:t>IDEX</a:t>
                      </a:r>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基于</a:t>
                      </a:r>
                      <a:r>
                        <a:rPr lang="en-US" altLang="zh-CN" sz="1800" i="1" dirty="0" smtClean="0">
                          <a:sym typeface="+mn-ea"/>
                        </a:rPr>
                        <a:t>ETH</a:t>
                      </a:r>
                      <a:r>
                        <a:rPr lang="zh-CN" altLang="en-US" sz="1800" i="1" dirty="0" smtClean="0">
                          <a:sym typeface="+mn-ea"/>
                        </a:rPr>
                        <a:t>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订单表更新在链下</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交易结算在链上</a:t>
                      </a:r>
                      <a:endParaRPr lang="en-US" altLang="zh-CN" sz="1800" i="1" dirty="0" smtClean="0">
                        <a:sym typeface="+mn-ea"/>
                      </a:endParaRPr>
                    </a:p>
                  </a:txBody>
                  <a:tcPr/>
                </a:tc>
                <a:tc>
                  <a:txBody>
                    <a:bodyPr/>
                    <a:lstStyle/>
                    <a:p>
                      <a:endParaRPr lang="en-US" sz="1800" dirty="0"/>
                    </a:p>
                  </a:txBody>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800" dirty="0" err="1" smtClean="0"/>
                        <a:t>Uniswap</a:t>
                      </a:r>
                      <a:endParaRPr lang="en-US" sz="1800" dirty="0" smtClean="0"/>
                    </a:p>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800" dirty="0" err="1" smtClean="0"/>
                        <a:t>Bancor</a:t>
                      </a:r>
                      <a:r>
                        <a:rPr lang="en-US" altLang="zh-CN" sz="1800" dirty="0" smtClean="0"/>
                        <a:t>(</a:t>
                      </a:r>
                      <a:r>
                        <a:rPr lang="zh-CN" altLang="en-US" sz="1800" dirty="0" smtClean="0"/>
                        <a:t>班科</a:t>
                      </a:r>
                      <a:r>
                        <a:rPr lang="en-US" altLang="zh-CN" sz="1800" dirty="0" smtClean="0"/>
                        <a:t>)</a:t>
                      </a:r>
                      <a:endParaRPr lang="en-US" altLang="zh-CN" sz="1800" i="1" dirty="0" smtClean="0">
                        <a:sym typeface="+mn-ea"/>
                      </a:endParaRPr>
                    </a:p>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800" i="1" dirty="0" err="1" smtClean="0">
                          <a:sym typeface="+mn-ea"/>
                        </a:rPr>
                        <a:t>Kyber</a:t>
                      </a:r>
                      <a:r>
                        <a:rPr lang="zh-CN" altLang="en-US" sz="1800" i="1" dirty="0" smtClean="0">
                          <a:sym typeface="+mn-ea"/>
                        </a:rPr>
                        <a:t> </a:t>
                      </a:r>
                      <a:r>
                        <a:rPr lang="en-US" altLang="zh-CN" sz="1800" i="1" dirty="0" smtClean="0">
                          <a:sym typeface="+mn-ea"/>
                        </a:rPr>
                        <a:t>network</a:t>
                      </a:r>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基于</a:t>
                      </a:r>
                      <a:r>
                        <a:rPr lang="en-US" altLang="zh-CN" sz="1800" i="1" dirty="0" smtClean="0">
                          <a:sym typeface="+mn-ea"/>
                        </a:rPr>
                        <a:t>ETH/EOS</a:t>
                      </a:r>
                      <a:r>
                        <a:rPr lang="zh-CN" altLang="en-US" sz="1800" i="1" dirty="0" smtClean="0">
                          <a:sym typeface="+mn-ea"/>
                        </a:rPr>
                        <a:t>等智能合约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无订单表</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交易结算都发生在链上</a:t>
                      </a:r>
                      <a:endParaRPr lang="en-US" altLang="zh-CN" sz="1800" i="1" dirty="0" smtClean="0">
                        <a:sym typeface="+mn-ea"/>
                      </a:endParaRPr>
                    </a:p>
                  </a:txBody>
                  <a:tcPr/>
                </a:tc>
                <a:tc>
                  <a:txBody>
                    <a:bodyPr/>
                    <a:lstStyle/>
                    <a:p>
                      <a:endParaRPr lang="en-US" sz="1800" dirty="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800" i="1" dirty="0" err="1" smtClean="0">
                          <a:sym typeface="+mn-ea"/>
                        </a:rPr>
                        <a:t>Bitshares</a:t>
                      </a:r>
                      <a:r>
                        <a:rPr lang="en-US" altLang="zh-CN" sz="1800" i="1" dirty="0" smtClean="0">
                          <a:sym typeface="+mn-ea"/>
                        </a:rPr>
                        <a:t>(</a:t>
                      </a:r>
                      <a:r>
                        <a:rPr lang="zh-CN" altLang="en-US" sz="1800" i="1" dirty="0" smtClean="0">
                          <a:sym typeface="+mn-ea"/>
                        </a:rPr>
                        <a:t>比特股</a:t>
                      </a:r>
                      <a:r>
                        <a:rPr lang="en-US" altLang="zh-CN" sz="1800" i="1" dirty="0" smtClean="0">
                          <a:sym typeface="+mn-ea"/>
                        </a:rPr>
                        <a:t>)</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800" i="1" dirty="0" err="1" smtClean="0">
                          <a:sym typeface="+mn-ea"/>
                        </a:rPr>
                        <a:t>OKDex</a:t>
                      </a:r>
                      <a:endParaRPr lang="en-US" altLang="zh-CN" sz="1800" i="1" dirty="0" smtClean="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币安</a:t>
                      </a:r>
                    </a:p>
                    <a:p>
                      <a:pPr marL="285750" indent="-285750">
                        <a:buFont typeface="Arial" charset="0"/>
                        <a:buChar char="•"/>
                      </a:pPr>
                      <a:endParaRPr lang="en-US" sz="1800" dirty="0"/>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基于专有链的系统合约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订单表更新和交易结算都在链上</a:t>
                      </a:r>
                      <a:endParaRPr lang="en-US" altLang="zh-CN" sz="1800" i="1" dirty="0" smtClean="0">
                        <a:sym typeface="+mn-ea"/>
                      </a:endParaRPr>
                    </a:p>
                  </a:txBody>
                  <a:tcPr/>
                </a:tc>
                <a:tc>
                  <a:txBody>
                    <a:bodyPr/>
                    <a:lstStyle/>
                    <a:p>
                      <a:endParaRPr lang="en-US" sz="1800" dirty="0"/>
                    </a:p>
                  </a:txBody>
                  <a:tcPr/>
                </a:tc>
              </a:tr>
            </a:tbl>
          </a:graphicData>
        </a:graphic>
      </p:graphicFrame>
    </p:spTree>
    <p:extLst>
      <p:ext uri="{BB962C8B-B14F-4D97-AF65-F5344CB8AC3E}">
        <p14:creationId xmlns:p14="http://schemas.microsoft.com/office/powerpoint/2010/main" val="896413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几种主流的去中心化交易所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817033" y="1128184"/>
            <a:ext cx="10600267"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buFont typeface="+mj-lt"/>
              <a:buAutoNum type="arabicPeriod"/>
            </a:pPr>
            <a:r>
              <a:rPr lang="zh-CN" altLang="en-US" sz="2800" dirty="0" smtClean="0"/>
              <a:t>智能合约</a:t>
            </a:r>
            <a:r>
              <a:rPr lang="en-US" altLang="zh-CN" sz="2800" dirty="0" smtClean="0"/>
              <a:t>+100%</a:t>
            </a:r>
            <a:r>
              <a:rPr lang="zh-CN" altLang="en-US" sz="2800" dirty="0" smtClean="0"/>
              <a:t> </a:t>
            </a:r>
            <a:r>
              <a:rPr lang="en-US" altLang="zh-CN" sz="2800" dirty="0" smtClean="0"/>
              <a:t>on-chain:</a:t>
            </a:r>
            <a:r>
              <a:rPr lang="zh-CN" altLang="en-US" sz="2800" dirty="0" smtClean="0"/>
              <a:t> </a:t>
            </a:r>
            <a:r>
              <a:rPr lang="en-US" altLang="zh-CN" sz="2800" dirty="0" smtClean="0"/>
              <a:t>Ether</a:t>
            </a:r>
            <a:r>
              <a:rPr lang="zh-CN" altLang="en-US" sz="2800" dirty="0" smtClean="0"/>
              <a:t> </a:t>
            </a:r>
            <a:r>
              <a:rPr lang="en-US" altLang="zh-CN" sz="2800" dirty="0" smtClean="0"/>
              <a:t>delta</a:t>
            </a:r>
            <a:r>
              <a:rPr lang="en-US" altLang="zh-CN" sz="2800" dirty="0"/>
              <a:t>(</a:t>
            </a:r>
            <a:r>
              <a:rPr lang="zh-CN" altLang="en-US" sz="2800" i="1" dirty="0" smtClean="0">
                <a:sym typeface="+mn-ea"/>
              </a:rPr>
              <a:t>以德</a:t>
            </a:r>
            <a:r>
              <a:rPr lang="en-US" altLang="zh-CN" sz="2800" i="1" dirty="0" smtClean="0">
                <a:sym typeface="+mn-ea"/>
              </a:rPr>
              <a:t>)</a:t>
            </a:r>
          </a:p>
          <a:p>
            <a:pPr lvl="1" eaLnBrk="1" hangingPunct="1">
              <a:lnSpc>
                <a:spcPct val="200000"/>
              </a:lnSpc>
              <a:spcBef>
                <a:spcPct val="0"/>
              </a:spcBef>
              <a:buFont typeface="+mj-lt"/>
              <a:buAutoNum type="arabicPeriod"/>
            </a:pPr>
            <a:r>
              <a:rPr lang="zh-CN" altLang="en-US" sz="2800" i="1" dirty="0" smtClean="0">
                <a:sym typeface="+mn-ea"/>
              </a:rPr>
              <a:t>订单表和交易结算都发生在链上</a:t>
            </a:r>
            <a:endParaRPr lang="en-US" altLang="zh-CN" sz="2800" i="1" dirty="0" smtClean="0">
              <a:sym typeface="+mn-ea"/>
            </a:endParaRPr>
          </a:p>
          <a:p>
            <a:pPr lvl="0" eaLnBrk="1" hangingPunct="1">
              <a:lnSpc>
                <a:spcPct val="200000"/>
              </a:lnSpc>
              <a:spcBef>
                <a:spcPct val="0"/>
              </a:spcBef>
              <a:buFont typeface="+mj-lt"/>
              <a:buAutoNum type="arabicPeriod"/>
            </a:pPr>
            <a:r>
              <a:rPr lang="zh-CN" altLang="en-US" sz="2800" dirty="0"/>
              <a:t>智能合约</a:t>
            </a:r>
            <a:r>
              <a:rPr lang="en-US" altLang="zh-CN" sz="2800" dirty="0"/>
              <a:t>+100%</a:t>
            </a:r>
            <a:r>
              <a:rPr lang="zh-CN" altLang="en-US" sz="2800" dirty="0"/>
              <a:t> </a:t>
            </a:r>
            <a:r>
              <a:rPr lang="en-US" altLang="zh-CN" sz="2800" dirty="0" smtClean="0"/>
              <a:t>on-chain:</a:t>
            </a:r>
            <a:r>
              <a:rPr lang="zh-CN" altLang="en-US" sz="2800" dirty="0" smtClean="0"/>
              <a:t> </a:t>
            </a:r>
            <a:r>
              <a:rPr lang="en-US" altLang="zh-CN" sz="2800" i="1" dirty="0" smtClean="0">
                <a:sym typeface="+mn-ea"/>
              </a:rPr>
              <a:t>0X</a:t>
            </a:r>
            <a:r>
              <a:rPr lang="zh-CN" altLang="en-US" sz="2800" i="1" dirty="0" smtClean="0">
                <a:sym typeface="+mn-ea"/>
              </a:rPr>
              <a:t> </a:t>
            </a:r>
            <a:r>
              <a:rPr lang="en-US" altLang="zh-CN" sz="2800" i="1" dirty="0" smtClean="0">
                <a:sym typeface="+mn-ea"/>
              </a:rPr>
              <a:t>Protocol</a:t>
            </a:r>
            <a:r>
              <a:rPr lang="zh-CN" altLang="en-US" sz="2800" i="1" dirty="0" smtClean="0">
                <a:sym typeface="+mn-ea"/>
              </a:rPr>
              <a:t>，</a:t>
            </a:r>
            <a:r>
              <a:rPr lang="en-US" altLang="zh-CN" sz="2800" i="1" dirty="0" err="1" smtClean="0">
                <a:sym typeface="+mn-ea"/>
              </a:rPr>
              <a:t>Loopring</a:t>
            </a:r>
            <a:r>
              <a:rPr lang="zh-CN" altLang="en-US" sz="2800" i="1" dirty="0" smtClean="0">
                <a:sym typeface="+mn-ea"/>
              </a:rPr>
              <a:t> </a:t>
            </a:r>
            <a:r>
              <a:rPr lang="en-US" altLang="zh-CN" sz="2800" i="1" dirty="0" smtClean="0">
                <a:sym typeface="+mn-ea"/>
              </a:rPr>
              <a:t>(</a:t>
            </a:r>
            <a:r>
              <a:rPr lang="zh-CN" altLang="en-US" sz="2800" i="1" dirty="0" smtClean="0">
                <a:sym typeface="+mn-ea"/>
              </a:rPr>
              <a:t>路印</a:t>
            </a:r>
            <a:r>
              <a:rPr lang="en-US" altLang="zh-CN" sz="2800" i="1" dirty="0" smtClean="0">
                <a:sym typeface="+mn-ea"/>
              </a:rPr>
              <a:t>)</a:t>
            </a:r>
            <a:endParaRPr lang="en-US" altLang="zh-CN" sz="2800" i="1" dirty="0" smtClean="0">
              <a:sym typeface="+mn-ea"/>
            </a:endParaRPr>
          </a:p>
          <a:p>
            <a:pPr eaLnBrk="1" hangingPunct="1">
              <a:lnSpc>
                <a:spcPct val="200000"/>
              </a:lnSpc>
              <a:spcBef>
                <a:spcPct val="0"/>
              </a:spcBef>
              <a:buFont typeface="+mj-lt"/>
              <a:buAutoNum type="arabicPeriod"/>
            </a:pPr>
            <a:r>
              <a:rPr lang="en-US" altLang="zh-CN" sz="2800" dirty="0" err="1" smtClean="0"/>
              <a:t>Bancor</a:t>
            </a:r>
            <a:r>
              <a:rPr lang="en-US" altLang="zh-CN" sz="2800" dirty="0" smtClean="0"/>
              <a:t>(</a:t>
            </a:r>
            <a:r>
              <a:rPr lang="zh-CN" altLang="en-US" sz="2800" dirty="0" smtClean="0"/>
              <a:t>班科</a:t>
            </a:r>
            <a:r>
              <a:rPr lang="en-US" altLang="zh-CN" sz="2800" dirty="0" smtClean="0"/>
              <a:t>),</a:t>
            </a:r>
            <a:r>
              <a:rPr lang="zh-CN" altLang="en-US" sz="2800" dirty="0" smtClean="0"/>
              <a:t> </a:t>
            </a:r>
            <a:r>
              <a:rPr lang="en-US" sz="2800" dirty="0" err="1" smtClean="0"/>
              <a:t>Uniswap</a:t>
            </a:r>
            <a:r>
              <a:rPr lang="en-US" altLang="zh-CN" sz="2800" i="1" dirty="0" smtClean="0">
                <a:sym typeface="+mn-ea"/>
              </a:rPr>
              <a:t>,</a:t>
            </a:r>
            <a:r>
              <a:rPr lang="zh-CN" altLang="en-US" sz="2800" i="1" dirty="0" smtClean="0">
                <a:sym typeface="+mn-ea"/>
              </a:rPr>
              <a:t> </a:t>
            </a:r>
            <a:r>
              <a:rPr lang="en-US" altLang="zh-CN" sz="2800" i="1" dirty="0" err="1" smtClean="0">
                <a:sym typeface="+mn-ea"/>
              </a:rPr>
              <a:t>kybernetwork</a:t>
            </a:r>
            <a:endParaRPr lang="en-US" altLang="zh-CN" sz="2800" i="1" dirty="0" smtClean="0">
              <a:sym typeface="+mn-ea"/>
            </a:endParaRPr>
          </a:p>
          <a:p>
            <a:pPr lvl="0" algn="l" eaLnBrk="1" hangingPunct="1">
              <a:lnSpc>
                <a:spcPct val="200000"/>
              </a:lnSpc>
              <a:spcBef>
                <a:spcPct val="0"/>
              </a:spcBef>
              <a:buFont typeface="+mj-lt"/>
              <a:buAutoNum type="arabicPeriod"/>
            </a:pPr>
            <a:r>
              <a:rPr lang="zh-CN" altLang="en-US" sz="2800" i="1" dirty="0" smtClean="0">
                <a:sym typeface="+mn-ea"/>
              </a:rPr>
              <a:t>专有链 </a:t>
            </a:r>
            <a:r>
              <a:rPr lang="en-US" altLang="zh-CN" sz="2800" i="1" dirty="0" smtClean="0">
                <a:sym typeface="+mn-ea"/>
              </a:rPr>
              <a:t>+</a:t>
            </a:r>
            <a:r>
              <a:rPr lang="zh-CN" altLang="en-US" sz="2800" i="1" dirty="0" smtClean="0">
                <a:sym typeface="+mn-ea"/>
              </a:rPr>
              <a:t> 系统合约</a:t>
            </a:r>
            <a:r>
              <a:rPr lang="en-US" altLang="zh-CN" sz="2800" i="1" dirty="0" smtClean="0">
                <a:sym typeface="+mn-ea"/>
              </a:rPr>
              <a:t>:</a:t>
            </a:r>
            <a:r>
              <a:rPr lang="zh-CN" altLang="en-US" sz="2800" i="1" dirty="0" smtClean="0">
                <a:sym typeface="+mn-ea"/>
              </a:rPr>
              <a:t> </a:t>
            </a:r>
            <a:r>
              <a:rPr lang="en-US" altLang="zh-CN" sz="2800" i="1" dirty="0" err="1" smtClean="0">
                <a:sym typeface="+mn-ea"/>
              </a:rPr>
              <a:t>Bitshares</a:t>
            </a:r>
            <a:r>
              <a:rPr lang="en-US" altLang="zh-CN" sz="2800" i="1" dirty="0" smtClean="0">
                <a:sym typeface="+mn-ea"/>
              </a:rPr>
              <a:t>(</a:t>
            </a:r>
            <a:r>
              <a:rPr lang="zh-CN" altLang="en-US" sz="2800" i="1" dirty="0" smtClean="0">
                <a:sym typeface="+mn-ea"/>
              </a:rPr>
              <a:t>比特股</a:t>
            </a:r>
            <a:r>
              <a:rPr lang="en-US" altLang="zh-CN" sz="2800" i="1" dirty="0" smtClean="0">
                <a:sym typeface="+mn-ea"/>
              </a:rPr>
              <a:t>)</a:t>
            </a:r>
            <a:r>
              <a:rPr lang="zh-CN" altLang="en-US" sz="2800" i="1" dirty="0" smtClean="0">
                <a:sym typeface="+mn-ea"/>
              </a:rPr>
              <a:t>，</a:t>
            </a:r>
            <a:r>
              <a:rPr lang="en-US" altLang="zh-CN" sz="2800" i="1" dirty="0" err="1" smtClean="0">
                <a:sym typeface="+mn-ea"/>
              </a:rPr>
              <a:t>OKDex</a:t>
            </a:r>
            <a:r>
              <a:rPr lang="en-US" altLang="zh-CN" sz="2800" i="1" dirty="0" smtClean="0">
                <a:sym typeface="+mn-ea"/>
              </a:rPr>
              <a:t>,</a:t>
            </a:r>
            <a:r>
              <a:rPr lang="zh-CN" altLang="en-US" sz="2800" i="1" dirty="0" smtClean="0">
                <a:sym typeface="+mn-ea"/>
              </a:rPr>
              <a:t> 币安</a:t>
            </a:r>
            <a:endParaRPr lang="en-US" altLang="zh-CN" sz="2800" i="1" dirty="0" smtClean="0">
              <a:sym typeface="+mn-ea"/>
            </a:endParaRPr>
          </a:p>
        </p:txBody>
      </p:sp>
    </p:spTree>
    <p:extLst>
      <p:ext uri="{BB962C8B-B14F-4D97-AF65-F5344CB8AC3E}">
        <p14:creationId xmlns:p14="http://schemas.microsoft.com/office/powerpoint/2010/main" val="915832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sz="4000" dirty="0" smtClean="0"/>
              <a:t>Ether</a:t>
            </a:r>
            <a:r>
              <a:rPr lang="zh-CN" altLang="en-US" sz="4000" dirty="0" smtClean="0"/>
              <a:t> </a:t>
            </a:r>
            <a:r>
              <a:rPr lang="en-US" sz="4000" dirty="0" smtClean="0"/>
              <a:t>delta</a:t>
            </a:r>
            <a:r>
              <a:rPr lang="en-US" altLang="zh-CN" sz="4000" dirty="0" smtClean="0"/>
              <a:t>(</a:t>
            </a:r>
            <a:r>
              <a:rPr lang="zh-CN" altLang="en-US" sz="4000" dirty="0"/>
              <a:t>以德 </a:t>
            </a:r>
            <a:r>
              <a:rPr lang="en-US" altLang="zh-CN" sz="4000" dirty="0" smtClean="0"/>
              <a:t>)</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207433" y="1447800"/>
            <a:ext cx="4191871"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en-US" altLang="zh-CN" sz="1600" dirty="0" smtClean="0"/>
              <a:t>Ether</a:t>
            </a:r>
            <a:r>
              <a:rPr lang="zh-CN" altLang="en-US" sz="1600" dirty="0" smtClean="0"/>
              <a:t> </a:t>
            </a:r>
            <a:r>
              <a:rPr lang="en-US" altLang="zh-CN" sz="1600" dirty="0" smtClean="0"/>
              <a:t>delta</a:t>
            </a:r>
            <a:r>
              <a:rPr lang="zh-CN" altLang="en-US" sz="1600" dirty="0"/>
              <a:t>是较为完全的去中心化模式，用户充值、挂单、吃单、结算及提现全部在链上完成</a:t>
            </a:r>
            <a:r>
              <a:rPr lang="zh-CN" altLang="en-US" sz="1600" dirty="0" smtClean="0"/>
              <a:t>。</a:t>
            </a:r>
            <a:endParaRPr lang="en-US" altLang="zh-CN" sz="1600" dirty="0" smtClean="0"/>
          </a:p>
          <a:p>
            <a:pPr lvl="0" eaLnBrk="1" hangingPunct="1">
              <a:lnSpc>
                <a:spcPct val="200000"/>
              </a:lnSpc>
              <a:spcBef>
                <a:spcPct val="0"/>
              </a:spcBef>
            </a:pPr>
            <a:r>
              <a:rPr lang="zh-CN" altLang="en-US" sz="1600" dirty="0"/>
              <a:t>由于所有的交易环节都在链上完成，且每一个挂单、撤单、吃单等操作都会消耗</a:t>
            </a:r>
            <a:r>
              <a:rPr lang="en-US" altLang="zh-CN" sz="1600" dirty="0"/>
              <a:t>GAS</a:t>
            </a:r>
            <a:r>
              <a:rPr lang="zh-CN" altLang="en-US" sz="1600" dirty="0"/>
              <a:t>费用，导致延时高、成本效益低下。</a:t>
            </a:r>
            <a:endParaRPr lang="en-US" altLang="zh-CN" sz="1600" i="1" dirty="0">
              <a:sym typeface="+mn-ea"/>
            </a:endParaRPr>
          </a:p>
        </p:txBody>
      </p:sp>
      <p:sp>
        <p:nvSpPr>
          <p:cNvPr id="28" name="圆角矩形 10"/>
          <p:cNvSpPr/>
          <p:nvPr/>
        </p:nvSpPr>
        <p:spPr>
          <a:xfrm>
            <a:off x="8974189" y="1960277"/>
            <a:ext cx="2857253" cy="393869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err="1" smtClean="0">
                <a:solidFill>
                  <a:schemeClr val="bg1"/>
                </a:solidFill>
                <a:latin typeface="Microsoft YaHei" charset="-122"/>
                <a:ea typeface="Microsoft YaHei" charset="-122"/>
                <a:cs typeface="Microsoft YaHei" charset="-122"/>
              </a:rPr>
              <a:t>Ethereum</a:t>
            </a:r>
            <a:r>
              <a:rPr kumimoji="1" lang="zh-CN" altLang="en-US" sz="1600" dirty="0" smtClean="0">
                <a:solidFill>
                  <a:schemeClr val="bg1"/>
                </a:solidFill>
                <a:latin typeface="Microsoft YaHei" charset="-122"/>
                <a:ea typeface="Microsoft YaHei" charset="-122"/>
                <a:cs typeface="Microsoft YaHei" charset="-122"/>
              </a:rPr>
              <a:t> </a:t>
            </a:r>
            <a:r>
              <a:rPr kumimoji="1" lang="en-US" altLang="zh-CN" sz="1600" dirty="0" err="1" smtClean="0">
                <a:solidFill>
                  <a:schemeClr val="bg1"/>
                </a:solidFill>
                <a:latin typeface="Microsoft YaHei" charset="-122"/>
                <a:ea typeface="Microsoft YaHei" charset="-122"/>
                <a:cs typeface="Microsoft YaHei" charset="-122"/>
              </a:rPr>
              <a:t>Blockchain</a:t>
            </a: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30" name="Smiley Face 29"/>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999359" y="4637939"/>
            <a:ext cx="873957" cy="369332"/>
          </a:xfrm>
          <a:prstGeom prst="rect">
            <a:avLst/>
          </a:prstGeom>
          <a:noFill/>
        </p:spPr>
        <p:txBody>
          <a:bodyPr wrap="none" rtlCol="0">
            <a:spAutoFit/>
          </a:bodyPr>
          <a:lstStyle/>
          <a:p>
            <a:r>
              <a:rPr lang="en-US" altLang="zh-CN" dirty="0" smtClean="0"/>
              <a:t>1.</a:t>
            </a:r>
            <a:r>
              <a:rPr lang="zh-CN" altLang="en-US" dirty="0" smtClean="0"/>
              <a:t> 充值</a:t>
            </a:r>
            <a:endParaRPr lang="en-US" dirty="0"/>
          </a:p>
        </p:txBody>
      </p:sp>
      <p:sp>
        <p:nvSpPr>
          <p:cNvPr id="27" name="圆角矩形 10"/>
          <p:cNvSpPr/>
          <p:nvPr/>
        </p:nvSpPr>
        <p:spPr>
          <a:xfrm>
            <a:off x="9394699" y="2498220"/>
            <a:ext cx="2121771" cy="31665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rPr>
              <a:t>Ether</a:t>
            </a:r>
            <a:r>
              <a:rPr lang="zh-CN" altLang="en-US" sz="1600" dirty="0" smtClean="0">
                <a:solidFill>
                  <a:schemeClr val="bg1"/>
                </a:solidFill>
              </a:rPr>
              <a:t> </a:t>
            </a:r>
            <a:r>
              <a:rPr lang="en-US" altLang="zh-CN" sz="1600" dirty="0" smtClean="0">
                <a:solidFill>
                  <a:schemeClr val="bg1"/>
                </a:solidFill>
              </a:rPr>
              <a:t>Delta</a:t>
            </a:r>
            <a:r>
              <a:rPr lang="zh-CN" altLang="en-US" sz="1600" dirty="0" smtClean="0">
                <a:solidFill>
                  <a:schemeClr val="bg1"/>
                </a:solidFill>
              </a:rPr>
              <a:t> </a:t>
            </a:r>
            <a:endParaRPr lang="en-US" altLang="zh-CN" sz="1600" dirty="0" smtClean="0">
              <a:solidFill>
                <a:schemeClr val="bg1"/>
              </a:solidFill>
            </a:endParaRPr>
          </a:p>
          <a:p>
            <a:pPr algn="ctr"/>
            <a:r>
              <a:rPr lang="zh-CN" altLang="en-US" sz="1600" dirty="0" smtClean="0">
                <a:solidFill>
                  <a:schemeClr val="bg1"/>
                </a:solidFill>
              </a:rPr>
              <a:t>智能合约</a:t>
            </a:r>
            <a:endParaRPr lang="en-US" altLang="zh-CN" sz="1600" dirty="0" smtClean="0">
              <a:solidFill>
                <a:schemeClr val="bg1"/>
              </a:solidFill>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1" name="圆角矩形 10"/>
          <p:cNvSpPr/>
          <p:nvPr/>
        </p:nvSpPr>
        <p:spPr>
          <a:xfrm>
            <a:off x="9619532" y="3509498"/>
            <a:ext cx="1704405" cy="84025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sp>
        <p:nvSpPr>
          <p:cNvPr id="42" name="圆角矩形 10"/>
          <p:cNvSpPr/>
          <p:nvPr/>
        </p:nvSpPr>
        <p:spPr>
          <a:xfrm>
            <a:off x="9603381" y="4587146"/>
            <a:ext cx="1704405" cy="84025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用户资产表</a:t>
            </a:r>
            <a:endParaRPr kumimoji="1" lang="en-US" altLang="zh-CN" sz="1600" dirty="0" smtClean="0">
              <a:solidFill>
                <a:schemeClr val="bg1"/>
              </a:solidFill>
              <a:latin typeface="Microsoft YaHei" charset="-122"/>
              <a:ea typeface="Microsoft YaHei" charset="-122"/>
              <a:cs typeface="Microsoft YaHei" charset="-122"/>
            </a:endParaRPr>
          </a:p>
        </p:txBody>
      </p:sp>
      <p:cxnSp>
        <p:nvCxnSpPr>
          <p:cNvPr id="36" name="Straight Arrow Connector 35"/>
          <p:cNvCxnSpPr>
            <a:endCxn id="42" idx="1"/>
          </p:cNvCxnSpPr>
          <p:nvPr/>
        </p:nvCxnSpPr>
        <p:spPr>
          <a:xfrm>
            <a:off x="5709424" y="5007271"/>
            <a:ext cx="3893957" cy="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45" name="TextBox 44"/>
          <p:cNvSpPr txBox="1"/>
          <p:nvPr/>
        </p:nvSpPr>
        <p:spPr>
          <a:xfrm>
            <a:off x="6999359" y="5014058"/>
            <a:ext cx="873957" cy="369332"/>
          </a:xfrm>
          <a:prstGeom prst="rect">
            <a:avLst/>
          </a:prstGeom>
          <a:noFill/>
        </p:spPr>
        <p:txBody>
          <a:bodyPr wrap="none" rtlCol="0">
            <a:spAutoFit/>
          </a:bodyPr>
          <a:lstStyle/>
          <a:p>
            <a:r>
              <a:rPr lang="en-US" altLang="zh-CN" dirty="0"/>
              <a:t>4</a:t>
            </a:r>
            <a:r>
              <a:rPr lang="en-US" altLang="zh-CN" dirty="0" smtClean="0"/>
              <a:t>.</a:t>
            </a:r>
            <a:r>
              <a:rPr lang="zh-CN" altLang="en-US" dirty="0" smtClean="0"/>
              <a:t> 提现</a:t>
            </a:r>
            <a:endParaRPr lang="en-US" dirty="0"/>
          </a:p>
        </p:txBody>
      </p:sp>
      <p:sp>
        <p:nvSpPr>
          <p:cNvPr id="46" name="圆角矩形 10"/>
          <p:cNvSpPr/>
          <p:nvPr/>
        </p:nvSpPr>
        <p:spPr>
          <a:xfrm>
            <a:off x="6249046" y="1258333"/>
            <a:ext cx="1704405" cy="17129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j-lt"/>
              </a:rPr>
              <a:t>Ether</a:t>
            </a:r>
            <a:r>
              <a:rPr lang="zh-CN" altLang="en-US" b="1" dirty="0">
                <a:latin typeface="+mj-lt"/>
              </a:rPr>
              <a:t> </a:t>
            </a:r>
            <a:r>
              <a:rPr lang="en-US" altLang="zh-CN" b="1" dirty="0">
                <a:latin typeface="+mj-lt"/>
              </a:rPr>
              <a:t>Delta</a:t>
            </a:r>
            <a:r>
              <a:rPr lang="zh-CN" altLang="en-US" b="1" dirty="0">
                <a:latin typeface="+mj-lt"/>
              </a:rPr>
              <a:t> </a:t>
            </a:r>
            <a:endParaRPr lang="en-US" altLang="zh-CN" b="1" dirty="0">
              <a:latin typeface="+mj-lt"/>
            </a:endParaRPr>
          </a:p>
          <a:p>
            <a:pPr algn="ctr"/>
            <a:r>
              <a:rPr kumimoji="1" lang="en-US" altLang="zh-CN" b="1" dirty="0" smtClean="0">
                <a:latin typeface="+mj-lt"/>
                <a:ea typeface="Microsoft YaHei" charset="-122"/>
                <a:cs typeface="Microsoft YaHei" charset="-122"/>
              </a:rPr>
              <a:t>Website</a:t>
            </a:r>
          </a:p>
          <a:p>
            <a:pPr algn="ctr"/>
            <a:endParaRPr kumimoji="1" lang="en-US" altLang="zh-CN" b="1" dirty="0">
              <a:latin typeface="+mj-lt"/>
              <a:ea typeface="Microsoft YaHei" charset="-122"/>
              <a:cs typeface="Microsoft YaHei" charset="-122"/>
            </a:endParaRPr>
          </a:p>
          <a:p>
            <a:pPr algn="ctr"/>
            <a:endParaRPr kumimoji="1" lang="en-US" altLang="zh-CN" b="1" dirty="0" smtClean="0">
              <a:latin typeface="+mj-lt"/>
              <a:ea typeface="Microsoft YaHei" charset="-122"/>
              <a:cs typeface="Microsoft YaHei" charset="-122"/>
            </a:endParaRPr>
          </a:p>
          <a:p>
            <a:pPr algn="ctr"/>
            <a:endParaRPr kumimoji="1" lang="en-US" altLang="zh-CN" b="1" dirty="0" smtClean="0">
              <a:latin typeface="+mj-lt"/>
              <a:ea typeface="Microsoft YaHei" charset="-122"/>
              <a:cs typeface="Microsoft YaHei" charset="-122"/>
            </a:endParaRPr>
          </a:p>
        </p:txBody>
      </p:sp>
      <p:cxnSp>
        <p:nvCxnSpPr>
          <p:cNvPr id="37" name="Straight Arrow Connector 36"/>
          <p:cNvCxnSpPr>
            <a:stCxn id="46" idx="2"/>
            <a:endCxn id="41" idx="1"/>
          </p:cNvCxnSpPr>
          <p:nvPr/>
        </p:nvCxnSpPr>
        <p:spPr>
          <a:xfrm>
            <a:off x="7101249" y="2971295"/>
            <a:ext cx="2518283" cy="958329"/>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endCxn id="46" idx="2"/>
          </p:cNvCxnSpPr>
          <p:nvPr/>
        </p:nvCxnSpPr>
        <p:spPr>
          <a:xfrm flipV="1">
            <a:off x="5499169" y="2971295"/>
            <a:ext cx="1602080" cy="1747787"/>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5056650" y="3272635"/>
            <a:ext cx="1425390" cy="369332"/>
          </a:xfrm>
          <a:prstGeom prst="rect">
            <a:avLst/>
          </a:prstGeom>
          <a:noFill/>
        </p:spPr>
        <p:txBody>
          <a:bodyPr wrap="none" rtlCol="0">
            <a:spAutoFit/>
          </a:bodyPr>
          <a:lstStyle/>
          <a:p>
            <a:r>
              <a:rPr lang="en-US" altLang="zh-CN" dirty="0"/>
              <a:t>2</a:t>
            </a:r>
            <a:r>
              <a:rPr lang="en-US" altLang="zh-CN" dirty="0" smtClean="0"/>
              <a:t>.</a:t>
            </a:r>
            <a:r>
              <a:rPr lang="zh-CN" altLang="en-US" dirty="0" smtClean="0"/>
              <a:t> 挂单</a:t>
            </a:r>
            <a:r>
              <a:rPr lang="en-US" altLang="zh-CN" dirty="0" smtClean="0"/>
              <a:t>/</a:t>
            </a:r>
            <a:r>
              <a:rPr lang="zh-CN" altLang="en-US" dirty="0" smtClean="0"/>
              <a:t>吃单</a:t>
            </a:r>
            <a:endParaRPr lang="en-US" dirty="0"/>
          </a:p>
        </p:txBody>
      </p:sp>
      <p:sp>
        <p:nvSpPr>
          <p:cNvPr id="59" name="Smiley Face 5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543768" y="3585688"/>
            <a:ext cx="1425390" cy="369332"/>
          </a:xfrm>
          <a:prstGeom prst="rect">
            <a:avLst/>
          </a:prstGeom>
          <a:noFill/>
        </p:spPr>
        <p:txBody>
          <a:bodyPr wrap="none" rtlCol="0">
            <a:spAutoFit/>
          </a:bodyPr>
          <a:lstStyle/>
          <a:p>
            <a:r>
              <a:rPr lang="en-US" altLang="zh-CN" dirty="0" smtClean="0"/>
              <a:t>3.</a:t>
            </a:r>
            <a:r>
              <a:rPr lang="zh-CN" altLang="en-US" dirty="0" smtClean="0"/>
              <a:t> 挂单</a:t>
            </a:r>
            <a:r>
              <a:rPr lang="en-US" altLang="zh-CN" dirty="0" smtClean="0"/>
              <a:t>/</a:t>
            </a:r>
            <a:r>
              <a:rPr lang="zh-CN" altLang="en-US" dirty="0" smtClean="0"/>
              <a:t>吃单</a:t>
            </a:r>
            <a:endParaRPr lang="en-US" dirty="0"/>
          </a:p>
        </p:txBody>
      </p:sp>
    </p:spTree>
    <p:extLst>
      <p:ext uri="{BB962C8B-B14F-4D97-AF65-F5344CB8AC3E}">
        <p14:creationId xmlns:p14="http://schemas.microsoft.com/office/powerpoint/2010/main" val="633713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以德 </a:t>
            </a:r>
            <a:r>
              <a:rPr lang="en-US" sz="4000" dirty="0" smtClean="0"/>
              <a:t>Ether</a:t>
            </a:r>
            <a:r>
              <a:rPr lang="zh-CN" altLang="en-US" sz="4000" dirty="0" smtClean="0"/>
              <a:t> </a:t>
            </a:r>
            <a:r>
              <a:rPr lang="en-US" sz="4000" dirty="0" smtClean="0"/>
              <a:t>delta</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207433" y="1447800"/>
            <a:ext cx="4191871"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en-US" altLang="zh-CN" sz="1600" dirty="0" smtClean="0"/>
              <a:t>Ether</a:t>
            </a:r>
            <a:r>
              <a:rPr lang="zh-CN" altLang="en-US" sz="1600" dirty="0" smtClean="0"/>
              <a:t> </a:t>
            </a:r>
            <a:r>
              <a:rPr lang="en-US" altLang="zh-CN" sz="1600" dirty="0" smtClean="0"/>
              <a:t>delta</a:t>
            </a:r>
            <a:r>
              <a:rPr lang="zh-CN" altLang="en-US" sz="1600" dirty="0"/>
              <a:t>是较为完全的去中心化模式，用户充值、挂单、吃单、结算及提现全部在链上完成</a:t>
            </a:r>
            <a:r>
              <a:rPr lang="zh-CN" altLang="en-US" sz="1600" dirty="0" smtClean="0"/>
              <a:t>。</a:t>
            </a:r>
            <a:endParaRPr lang="en-US" altLang="zh-CN" sz="1600" dirty="0" smtClean="0"/>
          </a:p>
          <a:p>
            <a:pPr lvl="0" eaLnBrk="1" hangingPunct="1">
              <a:lnSpc>
                <a:spcPct val="200000"/>
              </a:lnSpc>
              <a:spcBef>
                <a:spcPct val="0"/>
              </a:spcBef>
            </a:pPr>
            <a:r>
              <a:rPr lang="zh-CN" altLang="en-US" sz="1600" dirty="0"/>
              <a:t>由于所有的交易环节都在链上完成，且每一个挂单、撤单、吃单等操作都会消耗</a:t>
            </a:r>
            <a:r>
              <a:rPr lang="en-US" altLang="zh-CN" sz="1600" dirty="0"/>
              <a:t>GAS</a:t>
            </a:r>
            <a:r>
              <a:rPr lang="zh-CN" altLang="en-US" sz="1600" dirty="0"/>
              <a:t>费用，导致延时高、成本效益低下。</a:t>
            </a:r>
            <a:endParaRPr lang="en-US" altLang="zh-CN" sz="1600" i="1" dirty="0">
              <a:sym typeface="+mn-ea"/>
            </a:endParaRPr>
          </a:p>
        </p:txBody>
      </p:sp>
      <p:pic>
        <p:nvPicPr>
          <p:cNvPr id="1028" name="Picture 4" descr="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3036" y="2595880"/>
            <a:ext cx="8758976" cy="3579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544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smtClean="0"/>
              <a:t>0X</a:t>
            </a:r>
            <a:r>
              <a:rPr lang="zh-CN" altLang="en-US" sz="3735" dirty="0" smtClean="0"/>
              <a:t>协议</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pic>
        <p:nvPicPr>
          <p:cNvPr id="41" name="图片 3"/>
          <p:cNvPicPr>
            <a:picLocks noChangeAspect="1"/>
          </p:cNvPicPr>
          <p:nvPr/>
        </p:nvPicPr>
        <p:blipFill>
          <a:blip r:embed="rId4"/>
          <a:stretch>
            <a:fillRect/>
          </a:stretch>
        </p:blipFill>
        <p:spPr>
          <a:xfrm>
            <a:off x="7291431" y="1081616"/>
            <a:ext cx="3935369" cy="5561297"/>
          </a:xfrm>
          <a:prstGeom prst="rect">
            <a:avLst/>
          </a:prstGeom>
        </p:spPr>
      </p:pic>
      <p:sp>
        <p:nvSpPr>
          <p:cNvPr id="43" name="内容占位符 2"/>
          <p:cNvSpPr txBox="1">
            <a:spLocks/>
          </p:cNvSpPr>
          <p:nvPr/>
        </p:nvSpPr>
        <p:spPr>
          <a:xfrm>
            <a:off x="495303" y="1811865"/>
            <a:ext cx="6580228" cy="36491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A</a:t>
            </a: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创建一笔订单</a:t>
            </a:r>
            <a:r>
              <a:rPr lang="en-US" altLang="zh-CN" sz="1600" i="1" dirty="0" smtClean="0">
                <a:latin typeface="+mn-ea"/>
                <a:cs typeface="Microsoft YaHei" charset="-122"/>
              </a:rPr>
              <a:t>(A-&gt;B)</a:t>
            </a:r>
            <a:r>
              <a:rPr lang="zh-CN" altLang="en-US" sz="1600" i="1" dirty="0" smtClean="0">
                <a:latin typeface="+mn-ea"/>
                <a:cs typeface="Microsoft YaHei" charset="-122"/>
              </a:rPr>
              <a:t>，并使用私钥签名</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将订单广播出去，或交给</a:t>
            </a:r>
            <a:r>
              <a:rPr lang="en-US" altLang="zh-CN" sz="1600" i="1" dirty="0" err="1" smtClean="0">
                <a:latin typeface="+mn-ea"/>
                <a:cs typeface="Microsoft YaHei" charset="-122"/>
              </a:rPr>
              <a:t>Relayer</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获取订单信息，选择价格合适的订单</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B</a:t>
            </a: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提交</a:t>
            </a:r>
            <a:r>
              <a:rPr lang="en-US" altLang="zh-CN" sz="1600" i="1" dirty="0" smtClean="0">
                <a:latin typeface="+mn-ea"/>
                <a:cs typeface="Microsoft YaHei" charset="-122"/>
              </a:rPr>
              <a:t>Maker</a:t>
            </a:r>
            <a:r>
              <a:rPr lang="zh-CN" altLang="en-US" sz="1600" i="1" dirty="0" smtClean="0">
                <a:latin typeface="+mn-ea"/>
                <a:cs typeface="Microsoft YaHei" charset="-122"/>
              </a:rPr>
              <a:t>的订单给合约</a:t>
            </a:r>
            <a:r>
              <a:rPr lang="en-US" altLang="zh-CN" sz="1600" i="1" dirty="0" smtClean="0">
                <a:latin typeface="+mn-ea"/>
                <a:cs typeface="Microsoft YaHei" charset="-122"/>
              </a:rPr>
              <a:t>DEX</a:t>
            </a:r>
            <a:r>
              <a:rPr lang="zh-CN" altLang="en-US" sz="1600" i="1" dirty="0" smtClean="0">
                <a:latin typeface="+mn-ea"/>
                <a:cs typeface="Microsoft YaHei" charset="-122"/>
              </a:rPr>
              <a:t>，并签名指定成交的金额</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DEX</a:t>
            </a:r>
            <a:r>
              <a:rPr lang="zh-CN" altLang="en-US" sz="1600" i="1" dirty="0" smtClean="0">
                <a:latin typeface="+mn-ea"/>
                <a:cs typeface="Microsoft YaHei" charset="-122"/>
              </a:rPr>
              <a:t>校验订单合法性，完成代币转移（</a:t>
            </a:r>
            <a:r>
              <a:rPr lang="en-US" altLang="zh-CN" sz="1600" i="1" dirty="0" smtClean="0">
                <a:latin typeface="+mn-ea"/>
                <a:cs typeface="Microsoft YaHei" charset="-122"/>
              </a:rPr>
              <a:t>A-&gt;Taker,</a:t>
            </a:r>
            <a:r>
              <a:rPr lang="zh-CN" altLang="en-US" sz="1600" i="1" dirty="0" smtClean="0">
                <a:latin typeface="+mn-ea"/>
                <a:cs typeface="Microsoft YaHei" charset="-122"/>
              </a:rPr>
              <a:t> </a:t>
            </a:r>
            <a:r>
              <a:rPr lang="en-US" altLang="zh-CN" sz="1600" i="1" dirty="0" smtClean="0">
                <a:latin typeface="+mn-ea"/>
                <a:cs typeface="Microsoft YaHei" charset="-122"/>
              </a:rPr>
              <a:t>B-&gt;Maker</a:t>
            </a:r>
            <a:r>
              <a:rPr lang="zh-CN" altLang="en-US" sz="1600" i="1" dirty="0" smtClean="0">
                <a:latin typeface="+mn-ea"/>
                <a:cs typeface="Microsoft YaHei" charset="-122"/>
              </a:rPr>
              <a:t>）</a:t>
            </a:r>
            <a:endParaRPr lang="zh-CN" altLang="en-US" sz="1600" i="1" dirty="0">
              <a:latin typeface="+mn-ea"/>
              <a:cs typeface="Microsoft YaHei" charset="-122"/>
            </a:endParaRPr>
          </a:p>
        </p:txBody>
      </p:sp>
    </p:spTree>
    <p:extLst>
      <p:ext uri="{BB962C8B-B14F-4D97-AF65-F5344CB8AC3E}">
        <p14:creationId xmlns:p14="http://schemas.microsoft.com/office/powerpoint/2010/main" val="1777918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smtClean="0"/>
              <a:t>0X</a:t>
            </a:r>
            <a:r>
              <a:rPr lang="zh-CN" altLang="en-US" sz="3735" dirty="0" smtClean="0"/>
              <a:t>协议</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43" name="内容占位符 2"/>
          <p:cNvSpPr txBox="1">
            <a:spLocks/>
          </p:cNvSpPr>
          <p:nvPr/>
        </p:nvSpPr>
        <p:spPr>
          <a:xfrm>
            <a:off x="207433" y="924984"/>
            <a:ext cx="6580228" cy="364913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buFont typeface="+mj-lt"/>
              <a:buAutoNum type="arabicPeriod"/>
            </a:pPr>
            <a:r>
              <a:rPr lang="en-US" sz="1600" dirty="0" err="1"/>
              <a:t>Relayer</a:t>
            </a:r>
            <a:r>
              <a:rPr lang="en-US" sz="1600" dirty="0"/>
              <a:t> cites a fee schedule and the address they use to collect transaction fees. </a:t>
            </a:r>
            <a:endParaRPr lang="en-US" sz="1600" dirty="0" smtClean="0"/>
          </a:p>
          <a:p>
            <a:pPr marL="342900" indent="-342900" algn="l">
              <a:buFont typeface="+mj-lt"/>
              <a:buAutoNum type="arabicPeriod"/>
            </a:pPr>
            <a:r>
              <a:rPr lang="en-US" sz="1600" dirty="0" smtClean="0"/>
              <a:t>Maker </a:t>
            </a:r>
            <a:r>
              <a:rPr lang="en-US" sz="1600" dirty="0"/>
              <a:t>creates an order, setting </a:t>
            </a:r>
            <a:r>
              <a:rPr lang="en-US" sz="1600" dirty="0" err="1"/>
              <a:t>feeA</a:t>
            </a:r>
            <a:r>
              <a:rPr lang="en-US" sz="1600" dirty="0"/>
              <a:t> and </a:t>
            </a:r>
            <a:r>
              <a:rPr lang="en-US" sz="1600" dirty="0" err="1"/>
              <a:t>feeB</a:t>
            </a:r>
            <a:r>
              <a:rPr lang="en-US" sz="1600" dirty="0"/>
              <a:t> to values that satisfy </a:t>
            </a:r>
            <a:r>
              <a:rPr lang="en-US" sz="1600" dirty="0" err="1"/>
              <a:t>Relayer’s</a:t>
            </a:r>
            <a:r>
              <a:rPr lang="en-US" sz="1600" dirty="0"/>
              <a:t> fee schedule, setting </a:t>
            </a:r>
            <a:r>
              <a:rPr lang="zh-CN" altLang="en-US" sz="1600" dirty="0"/>
              <a:t> </a:t>
            </a:r>
            <a:r>
              <a:rPr lang="en-US" sz="1600" dirty="0" err="1" smtClean="0"/>
              <a:t>feeRecipient</a:t>
            </a:r>
            <a:r>
              <a:rPr lang="en-US" sz="1600" dirty="0" smtClean="0"/>
              <a:t> </a:t>
            </a:r>
            <a:r>
              <a:rPr lang="en-US" sz="1600" dirty="0"/>
              <a:t>to </a:t>
            </a:r>
            <a:r>
              <a:rPr lang="en-US" sz="1600" dirty="0" err="1"/>
              <a:t>Relayer’s</a:t>
            </a:r>
            <a:r>
              <a:rPr lang="en-US" sz="1600" dirty="0"/>
              <a:t> desired </a:t>
            </a:r>
            <a:r>
              <a:rPr lang="en-US" sz="1600" dirty="0" err="1"/>
              <a:t>recieving</a:t>
            </a:r>
            <a:r>
              <a:rPr lang="en-US" sz="1600" dirty="0"/>
              <a:t> address and signs the order with their private key. </a:t>
            </a:r>
          </a:p>
          <a:p>
            <a:pPr marL="342900" indent="-342900" algn="l">
              <a:buFont typeface="+mj-lt"/>
              <a:buAutoNum type="arabicPeriod"/>
            </a:pPr>
            <a:r>
              <a:rPr lang="en-US" sz="1600" dirty="0"/>
              <a:t>Maker transmits the signed order to </a:t>
            </a:r>
            <a:r>
              <a:rPr lang="en-US" sz="1600" dirty="0" err="1"/>
              <a:t>Relayer</a:t>
            </a:r>
            <a:r>
              <a:rPr lang="en-US" sz="1600" dirty="0"/>
              <a:t>. </a:t>
            </a:r>
          </a:p>
          <a:p>
            <a:pPr marL="342900" indent="-342900" algn="l">
              <a:buFont typeface="+mj-lt"/>
              <a:buAutoNum type="arabicPeriod"/>
            </a:pPr>
            <a:r>
              <a:rPr lang="en-US" sz="1600" dirty="0" err="1"/>
              <a:t>Relayer</a:t>
            </a:r>
            <a:r>
              <a:rPr lang="en-US" sz="1600" dirty="0"/>
              <a:t> receives the order, checks that the order is valid and that it provides the required fees. If </a:t>
            </a:r>
            <a:r>
              <a:rPr lang="zh-CN" altLang="en-US" sz="1600" dirty="0" smtClean="0"/>
              <a:t> </a:t>
            </a:r>
            <a:r>
              <a:rPr lang="en-US" sz="1600" dirty="0" smtClean="0"/>
              <a:t>the </a:t>
            </a:r>
            <a:r>
              <a:rPr lang="en-US" sz="1600" dirty="0"/>
              <a:t>order is invalid or does not meet </a:t>
            </a:r>
            <a:r>
              <a:rPr lang="en-US" sz="1600" dirty="0" err="1"/>
              <a:t>Relayer’s</a:t>
            </a:r>
            <a:r>
              <a:rPr lang="en-US" sz="1600" dirty="0"/>
              <a:t> requirements, the order is rejected. If the order is </a:t>
            </a:r>
            <a:r>
              <a:rPr lang="en-US" sz="1600" dirty="0" smtClean="0"/>
              <a:t>satisfactory</a:t>
            </a:r>
            <a:r>
              <a:rPr lang="en-US" sz="1600" dirty="0"/>
              <a:t>, </a:t>
            </a:r>
            <a:r>
              <a:rPr lang="en-US" sz="1600" dirty="0" err="1"/>
              <a:t>Relayer</a:t>
            </a:r>
            <a:r>
              <a:rPr lang="en-US" sz="1600" dirty="0"/>
              <a:t> posts the order to their order book. </a:t>
            </a:r>
          </a:p>
          <a:p>
            <a:pPr marL="342900" indent="-342900" algn="l">
              <a:buFont typeface="+mj-lt"/>
              <a:buAutoNum type="arabicPeriod"/>
            </a:pPr>
            <a:r>
              <a:rPr lang="en-US" sz="1600" dirty="0"/>
              <a:t>Takers </a:t>
            </a:r>
            <a:r>
              <a:rPr lang="en-US" sz="1600" dirty="0" err="1"/>
              <a:t>recieve</a:t>
            </a:r>
            <a:r>
              <a:rPr lang="en-US" sz="1600" dirty="0"/>
              <a:t> an updated version of the order book that includes Maker’s order. </a:t>
            </a:r>
          </a:p>
          <a:p>
            <a:pPr marL="342900" indent="-342900" algn="l">
              <a:buFont typeface="+mj-lt"/>
              <a:buAutoNum type="arabicPeriod"/>
            </a:pPr>
            <a:r>
              <a:rPr lang="en-US" sz="1600" dirty="0"/>
              <a:t>Taker fills Maker’s order by submitting it to the exchange contract on the </a:t>
            </a:r>
            <a:r>
              <a:rPr lang="en-US" sz="1600" dirty="0" err="1"/>
              <a:t>Ethereum</a:t>
            </a:r>
            <a:r>
              <a:rPr lang="en-US" sz="1600" dirty="0"/>
              <a:t> </a:t>
            </a:r>
            <a:r>
              <a:rPr lang="en-US" sz="1600" dirty="0" err="1"/>
              <a:t>blockchain</a:t>
            </a:r>
            <a:r>
              <a:rPr lang="en-US" sz="1600" dirty="0"/>
              <a:t>. </a:t>
            </a:r>
          </a:p>
        </p:txBody>
      </p:sp>
      <p:pic>
        <p:nvPicPr>
          <p:cNvPr id="2" name="Picture 1"/>
          <p:cNvPicPr>
            <a:picLocks noChangeAspect="1"/>
          </p:cNvPicPr>
          <p:nvPr/>
        </p:nvPicPr>
        <p:blipFill>
          <a:blip r:embed="rId4"/>
          <a:stretch>
            <a:fillRect/>
          </a:stretch>
        </p:blipFill>
        <p:spPr>
          <a:xfrm>
            <a:off x="7021393" y="1081616"/>
            <a:ext cx="5020551" cy="5623983"/>
          </a:xfrm>
          <a:prstGeom prst="rect">
            <a:avLst/>
          </a:prstGeom>
        </p:spPr>
      </p:pic>
    </p:spTree>
    <p:extLst>
      <p:ext uri="{BB962C8B-B14F-4D97-AF65-F5344CB8AC3E}">
        <p14:creationId xmlns:p14="http://schemas.microsoft.com/office/powerpoint/2010/main" val="2036252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smtClean="0"/>
              <a:t>0X</a:t>
            </a:r>
            <a:r>
              <a:rPr lang="zh-CN" altLang="en-US" sz="3735" dirty="0" smtClean="0"/>
              <a:t>协议</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207433" y="1447800"/>
            <a:ext cx="4191871" cy="51578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en-US" altLang="zh-CN" sz="1600" i="1" dirty="0" smtClean="0">
                <a:sym typeface="+mn-ea"/>
              </a:rPr>
              <a:t>----</a:t>
            </a:r>
            <a:endParaRPr lang="en-US" altLang="zh-CN" sz="1600" i="1" dirty="0">
              <a:sym typeface="+mn-ea"/>
            </a:endParaRPr>
          </a:p>
        </p:txBody>
      </p:sp>
      <p:sp>
        <p:nvSpPr>
          <p:cNvPr id="10" name="圆角矩形 10"/>
          <p:cNvSpPr/>
          <p:nvPr/>
        </p:nvSpPr>
        <p:spPr>
          <a:xfrm>
            <a:off x="6502400" y="5009819"/>
            <a:ext cx="5474009" cy="113074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Ethereum</a:t>
            </a:r>
            <a:r>
              <a:rPr kumimoji="1" lang="zh-CN" altLang="en-US" sz="2000" dirty="0" smtClean="0">
                <a:latin typeface="Microsoft YaHei" charset="-122"/>
                <a:ea typeface="Microsoft YaHei" charset="-122"/>
                <a:cs typeface="Microsoft YaHei" charset="-122"/>
              </a:rPr>
              <a:t> </a:t>
            </a:r>
            <a:endParaRPr kumimoji="1" lang="en-US" altLang="zh-CN" sz="2000" dirty="0" smtClean="0">
              <a:latin typeface="Microsoft YaHei" charset="-122"/>
              <a:ea typeface="Microsoft YaHei" charset="-122"/>
              <a:cs typeface="Microsoft YaHei" charset="-122"/>
            </a:endParaRPr>
          </a:p>
          <a:p>
            <a:r>
              <a:rPr kumimoji="1" lang="en-US" altLang="zh-CN" sz="2000" dirty="0" err="1" smtClean="0">
                <a:latin typeface="Microsoft YaHei" charset="-122"/>
                <a:ea typeface="Microsoft YaHei" charset="-122"/>
                <a:cs typeface="Microsoft YaHei" charset="-122"/>
              </a:rPr>
              <a:t>Blockchain</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a:p>
            <a:endParaRPr kumimoji="1" lang="en-US" altLang="zh-CN" sz="2000" dirty="0" smtClean="0">
              <a:latin typeface="Microsoft YaHei" charset="-122"/>
              <a:ea typeface="Microsoft YaHei" charset="-122"/>
              <a:cs typeface="Microsoft YaHei" charset="-122"/>
            </a:endParaRPr>
          </a:p>
        </p:txBody>
      </p:sp>
      <p:sp>
        <p:nvSpPr>
          <p:cNvPr id="14" name="Smiley Face 13"/>
          <p:cNvSpPr/>
          <p:nvPr/>
        </p:nvSpPr>
        <p:spPr>
          <a:xfrm>
            <a:off x="5071983" y="2357707"/>
            <a:ext cx="457200" cy="476346"/>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8353078" y="3763165"/>
            <a:ext cx="457200" cy="476346"/>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5952969" y="2429591"/>
            <a:ext cx="1618709" cy="152786"/>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 name="TextBox 1"/>
          <p:cNvSpPr txBox="1"/>
          <p:nvPr/>
        </p:nvSpPr>
        <p:spPr>
          <a:xfrm>
            <a:off x="5930820" y="1621176"/>
            <a:ext cx="1240083" cy="369332"/>
          </a:xfrm>
          <a:prstGeom prst="rect">
            <a:avLst/>
          </a:prstGeom>
          <a:noFill/>
        </p:spPr>
        <p:txBody>
          <a:bodyPr wrap="none" rtlCol="0">
            <a:spAutoFit/>
          </a:bodyPr>
          <a:lstStyle/>
          <a:p>
            <a:r>
              <a:rPr lang="zh-CN" altLang="en-US" dirty="0" smtClean="0"/>
              <a:t>挂单</a:t>
            </a:r>
            <a:r>
              <a:rPr lang="en-US" altLang="zh-CN" dirty="0" smtClean="0"/>
              <a:t>/</a:t>
            </a:r>
            <a:r>
              <a:rPr lang="zh-CN" altLang="en-US" dirty="0" smtClean="0"/>
              <a:t>撤单</a:t>
            </a:r>
            <a:endParaRPr lang="en-US" dirty="0"/>
          </a:p>
        </p:txBody>
      </p:sp>
      <p:cxnSp>
        <p:nvCxnSpPr>
          <p:cNvPr id="18" name="Straight Arrow Connector 17"/>
          <p:cNvCxnSpPr/>
          <p:nvPr/>
        </p:nvCxnSpPr>
        <p:spPr>
          <a:xfrm>
            <a:off x="9205709" y="3396858"/>
            <a:ext cx="1791" cy="1477893"/>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9321929" y="3829372"/>
            <a:ext cx="646331" cy="369332"/>
          </a:xfrm>
          <a:prstGeom prst="rect">
            <a:avLst/>
          </a:prstGeom>
          <a:noFill/>
        </p:spPr>
        <p:txBody>
          <a:bodyPr wrap="none" rtlCol="0">
            <a:spAutoFit/>
          </a:bodyPr>
          <a:lstStyle/>
          <a:p>
            <a:r>
              <a:rPr lang="zh-CN" altLang="en-US" dirty="0" smtClean="0"/>
              <a:t>吃单</a:t>
            </a:r>
            <a:endParaRPr lang="en-US" dirty="0"/>
          </a:p>
        </p:txBody>
      </p:sp>
      <p:cxnSp>
        <p:nvCxnSpPr>
          <p:cNvPr id="22" name="Straight Arrow Connector 21"/>
          <p:cNvCxnSpPr/>
          <p:nvPr/>
        </p:nvCxnSpPr>
        <p:spPr>
          <a:xfrm>
            <a:off x="5952969" y="2791873"/>
            <a:ext cx="1931046" cy="17942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p:nvPr/>
        </p:nvCxnSpPr>
        <p:spPr>
          <a:xfrm flipV="1">
            <a:off x="5886634" y="1996440"/>
            <a:ext cx="1478121" cy="376119"/>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0" name="TextBox 29"/>
          <p:cNvSpPr txBox="1"/>
          <p:nvPr/>
        </p:nvSpPr>
        <p:spPr>
          <a:xfrm>
            <a:off x="4977417" y="2885798"/>
            <a:ext cx="772006" cy="369332"/>
          </a:xfrm>
          <a:prstGeom prst="rect">
            <a:avLst/>
          </a:prstGeom>
          <a:noFill/>
        </p:spPr>
        <p:txBody>
          <a:bodyPr wrap="none" rtlCol="0">
            <a:spAutoFit/>
          </a:bodyPr>
          <a:lstStyle/>
          <a:p>
            <a:r>
              <a:rPr lang="en-US" altLang="zh-CN" smtClean="0"/>
              <a:t>maker</a:t>
            </a:r>
            <a:endParaRPr lang="en-US" dirty="0"/>
          </a:p>
        </p:txBody>
      </p:sp>
      <p:sp>
        <p:nvSpPr>
          <p:cNvPr id="31" name="TextBox 30"/>
          <p:cNvSpPr txBox="1"/>
          <p:nvPr/>
        </p:nvSpPr>
        <p:spPr>
          <a:xfrm>
            <a:off x="8280226" y="4505419"/>
            <a:ext cx="661848" cy="369332"/>
          </a:xfrm>
          <a:prstGeom prst="rect">
            <a:avLst/>
          </a:prstGeom>
          <a:noFill/>
        </p:spPr>
        <p:txBody>
          <a:bodyPr wrap="none" rtlCol="0">
            <a:spAutoFit/>
          </a:bodyPr>
          <a:lstStyle/>
          <a:p>
            <a:r>
              <a:rPr lang="en-US" altLang="zh-CN" dirty="0"/>
              <a:t>t</a:t>
            </a:r>
            <a:r>
              <a:rPr lang="en-US" altLang="zh-CN" dirty="0" smtClean="0"/>
              <a:t>aker</a:t>
            </a:r>
            <a:endParaRPr lang="en-US" dirty="0"/>
          </a:p>
        </p:txBody>
      </p:sp>
      <p:grpSp>
        <p:nvGrpSpPr>
          <p:cNvPr id="23" name="Group 22"/>
          <p:cNvGrpSpPr/>
          <p:nvPr/>
        </p:nvGrpSpPr>
        <p:grpSpPr>
          <a:xfrm>
            <a:off x="7364755" y="1353002"/>
            <a:ext cx="2854962" cy="560705"/>
            <a:chOff x="7364755" y="1353002"/>
            <a:chExt cx="2854962" cy="560705"/>
          </a:xfrm>
        </p:grpSpPr>
        <p:sp>
          <p:nvSpPr>
            <p:cNvPr id="11"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A</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2"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grpSp>
        <p:nvGrpSpPr>
          <p:cNvPr id="34" name="Group 33"/>
          <p:cNvGrpSpPr/>
          <p:nvPr/>
        </p:nvGrpSpPr>
        <p:grpSpPr>
          <a:xfrm>
            <a:off x="7778228" y="2028057"/>
            <a:ext cx="2854962" cy="560705"/>
            <a:chOff x="7364755" y="1353002"/>
            <a:chExt cx="2854962" cy="560705"/>
          </a:xfrm>
        </p:grpSpPr>
        <p:sp>
          <p:nvSpPr>
            <p:cNvPr id="35"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B</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6"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grpSp>
        <p:nvGrpSpPr>
          <p:cNvPr id="37" name="Group 36"/>
          <p:cNvGrpSpPr/>
          <p:nvPr/>
        </p:nvGrpSpPr>
        <p:grpSpPr>
          <a:xfrm>
            <a:off x="8077867" y="2701086"/>
            <a:ext cx="2854962" cy="560705"/>
            <a:chOff x="7364755" y="1353002"/>
            <a:chExt cx="2854962" cy="560705"/>
          </a:xfrm>
        </p:grpSpPr>
        <p:sp>
          <p:nvSpPr>
            <p:cNvPr id="38"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C</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9"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sp>
        <p:nvSpPr>
          <p:cNvPr id="28" name="Smiley Face 27"/>
          <p:cNvSpPr/>
          <p:nvPr/>
        </p:nvSpPr>
        <p:spPr>
          <a:xfrm>
            <a:off x="8543578" y="3953665"/>
            <a:ext cx="457200" cy="476346"/>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p:cNvSpPr/>
          <p:nvPr/>
        </p:nvSpPr>
        <p:spPr>
          <a:xfrm>
            <a:off x="8186247" y="3950754"/>
            <a:ext cx="457200" cy="476346"/>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圆角矩形 10"/>
          <p:cNvSpPr/>
          <p:nvPr/>
        </p:nvSpPr>
        <p:spPr>
          <a:xfrm>
            <a:off x="8372184" y="5160615"/>
            <a:ext cx="1704405" cy="84025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mj-lt"/>
              </a:rPr>
              <a:t>智能合约</a:t>
            </a:r>
            <a:endParaRPr kumimoji="1" lang="en-US" altLang="zh-CN" b="1" dirty="0" smtClean="0">
              <a:latin typeface="+mj-lt"/>
              <a:ea typeface="Microsoft YaHei" charset="-122"/>
              <a:cs typeface="Microsoft YaHei" charset="-122"/>
            </a:endParaRPr>
          </a:p>
        </p:txBody>
      </p:sp>
    </p:spTree>
    <p:extLst>
      <p:ext uri="{BB962C8B-B14F-4D97-AF65-F5344CB8AC3E}">
        <p14:creationId xmlns:p14="http://schemas.microsoft.com/office/powerpoint/2010/main" val="1468855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err="1" smtClean="0"/>
              <a:t>Uniswap</a:t>
            </a:r>
            <a:endParaRPr lang="en-US" altLang="zh-CN" sz="3735" dirty="0" smtClean="0"/>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197676" y="1128184"/>
            <a:ext cx="5027295"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zh-CN" altLang="en-US" sz="1600" i="1" dirty="0" smtClean="0">
                <a:sym typeface="+mn-ea"/>
              </a:rPr>
              <a:t>以德</a:t>
            </a:r>
            <a:endParaRPr lang="en-US" altLang="zh-CN" sz="1600" i="1" dirty="0" smtClean="0">
              <a:sym typeface="+mn-ea"/>
            </a:endParaRPr>
          </a:p>
          <a:p>
            <a:pPr lvl="0" algn="l" eaLnBrk="1" hangingPunct="1">
              <a:lnSpc>
                <a:spcPct val="200000"/>
              </a:lnSpc>
              <a:spcBef>
                <a:spcPct val="0"/>
              </a:spcBef>
              <a:buFont typeface="+mj-lt"/>
              <a:buAutoNum type="arabicPeriod"/>
            </a:pPr>
            <a:r>
              <a:rPr lang="en-US" altLang="zh-CN" sz="1600" i="1" dirty="0" smtClean="0">
                <a:sym typeface="+mn-ea"/>
              </a:rPr>
              <a:t>0X:</a:t>
            </a:r>
            <a:r>
              <a:rPr lang="zh-CN" altLang="en-US" sz="1600" i="1" dirty="0" smtClean="0">
                <a:sym typeface="+mn-ea"/>
              </a:rPr>
              <a:t>     </a:t>
            </a:r>
            <a:r>
              <a:rPr lang="en-US" altLang="zh-CN" sz="1600" i="1" dirty="0" smtClean="0">
                <a:sym typeface="+mn-ea"/>
              </a:rPr>
              <a:t>ZRX</a:t>
            </a:r>
            <a:r>
              <a:rPr lang="zh-CN" altLang="en-US" sz="1600" i="1" dirty="0" smtClean="0">
                <a:sym typeface="+mn-ea"/>
              </a:rPr>
              <a:t>，</a:t>
            </a:r>
            <a:r>
              <a:rPr lang="en-US" altLang="zh-CN" sz="1600" i="1" dirty="0" err="1" smtClean="0">
                <a:sym typeface="+mn-ea"/>
              </a:rPr>
              <a:t>Loopring</a:t>
            </a:r>
            <a:r>
              <a:rPr lang="zh-CN" altLang="en-US" sz="1600" i="1" dirty="0" smtClean="0">
                <a:sym typeface="+mn-ea"/>
              </a:rPr>
              <a:t> </a:t>
            </a:r>
            <a:r>
              <a:rPr lang="en-US" altLang="zh-CN" sz="1600" i="1" dirty="0" smtClean="0">
                <a:sym typeface="+mn-ea"/>
              </a:rPr>
              <a:t>(</a:t>
            </a:r>
            <a:r>
              <a:rPr lang="zh-CN" altLang="en-US" sz="1600" i="1" dirty="0" smtClean="0">
                <a:sym typeface="+mn-ea"/>
              </a:rPr>
              <a:t>路印</a:t>
            </a:r>
            <a:r>
              <a:rPr lang="en-US" altLang="zh-CN" sz="1600" i="1" dirty="0" smtClean="0">
                <a:sym typeface="+mn-ea"/>
              </a:rPr>
              <a:t>)</a:t>
            </a:r>
            <a:r>
              <a:rPr lang="zh-CN" altLang="en-US" sz="1600" i="1" dirty="0" smtClean="0">
                <a:sym typeface="+mn-ea"/>
              </a:rPr>
              <a:t>， </a:t>
            </a:r>
            <a:r>
              <a:rPr lang="en-US" altLang="zh-CN" sz="1600" i="1" dirty="0" smtClean="0">
                <a:sym typeface="+mn-ea"/>
              </a:rPr>
              <a:t>LRC</a:t>
            </a:r>
          </a:p>
          <a:p>
            <a:pPr lvl="0" eaLnBrk="1" hangingPunct="1">
              <a:lnSpc>
                <a:spcPct val="200000"/>
              </a:lnSpc>
              <a:spcBef>
                <a:spcPct val="0"/>
              </a:spcBef>
              <a:buFont typeface="+mj-lt"/>
              <a:buAutoNum type="arabicPeriod"/>
            </a:pPr>
            <a:r>
              <a:rPr lang="en-US" altLang="zh-CN" sz="1600" i="1" dirty="0" err="1" smtClean="0">
                <a:sym typeface="+mn-ea"/>
              </a:rPr>
              <a:t>kybernetwork</a:t>
            </a:r>
            <a:r>
              <a:rPr lang="en-US" altLang="zh-CN" sz="1600" i="1" dirty="0" smtClean="0">
                <a:sym typeface="+mn-ea"/>
              </a:rPr>
              <a:t>,</a:t>
            </a:r>
            <a:r>
              <a:rPr lang="zh-CN" altLang="en-US" sz="1600" i="1" dirty="0" smtClean="0">
                <a:sym typeface="+mn-ea"/>
              </a:rPr>
              <a:t> </a:t>
            </a:r>
            <a:r>
              <a:rPr lang="en-US" altLang="zh-CN" sz="1600" i="1" dirty="0" smtClean="0">
                <a:sym typeface="+mn-ea"/>
              </a:rPr>
              <a:t>KNC</a:t>
            </a:r>
          </a:p>
          <a:p>
            <a:pPr lvl="0" eaLnBrk="1" hangingPunct="1">
              <a:lnSpc>
                <a:spcPct val="200000"/>
              </a:lnSpc>
              <a:spcBef>
                <a:spcPct val="0"/>
              </a:spcBef>
              <a:buFont typeface="+mj-lt"/>
              <a:buAutoNum type="arabicPeriod"/>
            </a:pPr>
            <a:r>
              <a:rPr lang="en-US" altLang="zh-CN" sz="1600" dirty="0" err="1" smtClean="0"/>
              <a:t>Bancor</a:t>
            </a:r>
            <a:r>
              <a:rPr lang="en-US" altLang="zh-CN" sz="1600" dirty="0" smtClean="0"/>
              <a:t>,</a:t>
            </a:r>
            <a:r>
              <a:rPr lang="zh-CN" altLang="en-US" sz="1600" dirty="0" smtClean="0"/>
              <a:t> </a:t>
            </a:r>
            <a:r>
              <a:rPr lang="en-US" sz="1600" dirty="0" err="1" smtClean="0"/>
              <a:t>Uniswap</a:t>
            </a:r>
            <a:endParaRPr lang="en-US" altLang="zh-CN" sz="1600" i="1" dirty="0" smtClean="0">
              <a:sym typeface="+mn-ea"/>
            </a:endParaRPr>
          </a:p>
          <a:p>
            <a:pPr lvl="0" algn="l" eaLnBrk="1" hangingPunct="1">
              <a:lnSpc>
                <a:spcPct val="200000"/>
              </a:lnSpc>
              <a:spcBef>
                <a:spcPct val="0"/>
              </a:spcBef>
              <a:buFont typeface="+mj-lt"/>
              <a:buAutoNum type="arabicPeriod"/>
            </a:pPr>
            <a:r>
              <a:rPr lang="en-US" altLang="zh-CN" sz="1600" i="1" dirty="0" err="1" smtClean="0">
                <a:sym typeface="+mn-ea"/>
              </a:rPr>
              <a:t>Bitshares</a:t>
            </a:r>
            <a:r>
              <a:rPr lang="zh-CN" altLang="en-US" sz="1600" i="1" dirty="0" smtClean="0">
                <a:sym typeface="+mn-ea"/>
              </a:rPr>
              <a:t>，</a:t>
            </a:r>
            <a:r>
              <a:rPr lang="en-US" altLang="zh-CN" sz="1600" i="1" dirty="0" err="1" smtClean="0">
                <a:sym typeface="+mn-ea"/>
              </a:rPr>
              <a:t>OKDex</a:t>
            </a:r>
            <a:r>
              <a:rPr lang="en-US" altLang="zh-CN" sz="1600" i="1" dirty="0" smtClean="0">
                <a:sym typeface="+mn-ea"/>
              </a:rPr>
              <a:t>,</a:t>
            </a:r>
            <a:r>
              <a:rPr lang="zh-CN" altLang="en-US" sz="1600" i="1" dirty="0" smtClean="0">
                <a:sym typeface="+mn-ea"/>
              </a:rPr>
              <a:t> 币安</a:t>
            </a:r>
            <a:endParaRPr lang="en-US" altLang="zh-CN" sz="1600" i="1" dirty="0" smtClean="0">
              <a:sym typeface="+mn-ea"/>
            </a:endParaRPr>
          </a:p>
          <a:p>
            <a:pPr lvl="0" algn="l" eaLnBrk="1" hangingPunct="1">
              <a:lnSpc>
                <a:spcPct val="200000"/>
              </a:lnSpc>
              <a:spcBef>
                <a:spcPct val="0"/>
              </a:spcBef>
              <a:buFont typeface="+mj-lt"/>
              <a:buAutoNum type="arabicPeriod"/>
            </a:pPr>
            <a:endParaRPr lang="en-US" altLang="en-US" sz="1600" i="1" dirty="0">
              <a:latin typeface="Arial" panose="020B0604020202090204" pitchFamily="34" charset="0"/>
              <a:ea typeface="SimSun" pitchFamily="2" charset="-122"/>
              <a:sym typeface="+mn-ea"/>
            </a:endParaRPr>
          </a:p>
        </p:txBody>
      </p:sp>
      <p:pic>
        <p:nvPicPr>
          <p:cNvPr id="2" name="Picture 1"/>
          <p:cNvPicPr>
            <a:picLocks noChangeAspect="1"/>
          </p:cNvPicPr>
          <p:nvPr/>
        </p:nvPicPr>
        <p:blipFill>
          <a:blip r:embed="rId4"/>
          <a:stretch>
            <a:fillRect/>
          </a:stretch>
        </p:blipFill>
        <p:spPr>
          <a:xfrm>
            <a:off x="3965575" y="937581"/>
            <a:ext cx="3522732" cy="2834320"/>
          </a:xfrm>
          <a:prstGeom prst="rect">
            <a:avLst/>
          </a:prstGeom>
        </p:spPr>
      </p:pic>
      <p:pic>
        <p:nvPicPr>
          <p:cNvPr id="3" name="Picture 2"/>
          <p:cNvPicPr>
            <a:picLocks noChangeAspect="1"/>
          </p:cNvPicPr>
          <p:nvPr/>
        </p:nvPicPr>
        <p:blipFill>
          <a:blip r:embed="rId5"/>
          <a:stretch>
            <a:fillRect/>
          </a:stretch>
        </p:blipFill>
        <p:spPr>
          <a:xfrm>
            <a:off x="3965575" y="4011085"/>
            <a:ext cx="4060503" cy="2709040"/>
          </a:xfrm>
          <a:prstGeom prst="rect">
            <a:avLst/>
          </a:prstGeom>
        </p:spPr>
      </p:pic>
      <p:pic>
        <p:nvPicPr>
          <p:cNvPr id="4" name="Picture 3"/>
          <p:cNvPicPr>
            <a:picLocks noChangeAspect="1"/>
          </p:cNvPicPr>
          <p:nvPr/>
        </p:nvPicPr>
        <p:blipFill>
          <a:blip r:embed="rId6"/>
          <a:stretch>
            <a:fillRect/>
          </a:stretch>
        </p:blipFill>
        <p:spPr>
          <a:xfrm>
            <a:off x="9138261" y="854313"/>
            <a:ext cx="2469539" cy="2093824"/>
          </a:xfrm>
          <a:prstGeom prst="rect">
            <a:avLst/>
          </a:prstGeom>
        </p:spPr>
      </p:pic>
    </p:spTree>
    <p:extLst>
      <p:ext uri="{BB962C8B-B14F-4D97-AF65-F5344CB8AC3E}">
        <p14:creationId xmlns:p14="http://schemas.microsoft.com/office/powerpoint/2010/main" val="2088086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a:t>提纲</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8" name="TextBox 3"/>
          <p:cNvSpPr txBox="1"/>
          <p:nvPr/>
        </p:nvSpPr>
        <p:spPr>
          <a:xfrm>
            <a:off x="1376681" y="1081616"/>
            <a:ext cx="7283861" cy="501675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中心化交易所</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为什么</a:t>
            </a:r>
            <a:r>
              <a:rPr lang="zh-CN" altLang="en-US" sz="3200" b="1" dirty="0">
                <a:latin typeface="Arial" panose="020B0604020202090204" pitchFamily="34" charset="0"/>
                <a:ea typeface="SimSun" pitchFamily="2" charset="-122"/>
                <a:sym typeface="+mn-ea"/>
              </a:rPr>
              <a:t>要有去中心化</a:t>
            </a:r>
            <a:r>
              <a:rPr lang="zh-CN" altLang="en-US" sz="3200" b="1" dirty="0" smtClean="0">
                <a:latin typeface="Arial" panose="020B0604020202090204" pitchFamily="34" charset="0"/>
                <a:ea typeface="SimSun" pitchFamily="2" charset="-122"/>
                <a:sym typeface="+mn-ea"/>
              </a:rPr>
              <a:t>交易所</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区块链技术</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rPr>
              <a:t>几种主流去</a:t>
            </a:r>
            <a:r>
              <a:rPr lang="zh-CN" altLang="en-US" sz="3200" b="1" dirty="0">
                <a:latin typeface="Arial" panose="020B0604020202090204" pitchFamily="34" charset="0"/>
                <a:ea typeface="SimSun" pitchFamily="2" charset="-122"/>
              </a:rPr>
              <a:t>中心化</a:t>
            </a:r>
            <a:r>
              <a:rPr lang="zh-CN" altLang="en-US" sz="3200" b="1" dirty="0" smtClean="0">
                <a:latin typeface="Arial" panose="020B0604020202090204" pitchFamily="34" charset="0"/>
                <a:ea typeface="SimSun" pitchFamily="2" charset="-122"/>
              </a:rPr>
              <a:t>交易所</a:t>
            </a:r>
            <a:endParaRPr lang="en-US" altLang="zh-CN" sz="3200" b="1" dirty="0" smtClean="0">
              <a:latin typeface="Arial" panose="020B0604020202090204" pitchFamily="34" charset="0"/>
              <a:ea typeface="SimSun" pitchFamily="2" charset="-122"/>
            </a:endParaRPr>
          </a:p>
          <a:p>
            <a:pPr marL="514350" lvl="0" indent="-514350" eaLnBrk="1" hangingPunct="1">
              <a:lnSpc>
                <a:spcPct val="200000"/>
              </a:lnSpc>
              <a:spcBef>
                <a:spcPct val="0"/>
              </a:spcBef>
              <a:buFont typeface="+mj-lt"/>
              <a:buAutoNum type="arabicPeriod"/>
            </a:pPr>
            <a:r>
              <a:rPr lang="en-US" altLang="zh-CN" sz="3200" b="1" dirty="0" err="1" smtClean="0">
                <a:latin typeface="Arial" panose="020B0604020202090204" pitchFamily="34" charset="0"/>
                <a:ea typeface="SimSun" pitchFamily="2" charset="-122"/>
              </a:rPr>
              <a:t>OKChain</a:t>
            </a:r>
            <a:r>
              <a:rPr lang="zh-CN" altLang="en-US" sz="3200" b="1" dirty="0" smtClean="0">
                <a:latin typeface="Arial" panose="020B0604020202090204" pitchFamily="34" charset="0"/>
                <a:ea typeface="SimSun" pitchFamily="2" charset="-122"/>
              </a:rPr>
              <a:t> </a:t>
            </a:r>
            <a:r>
              <a:rPr lang="en-US" altLang="zh-CN" sz="3200" b="1" dirty="0">
                <a:latin typeface="Arial" panose="020B0604020202090204" pitchFamily="34" charset="0"/>
                <a:ea typeface="SimSun" pitchFamily="2" charset="-122"/>
              </a:rPr>
              <a:t>&amp;</a:t>
            </a:r>
            <a:r>
              <a:rPr lang="zh-CN" altLang="en-US" sz="3200" b="1" dirty="0">
                <a:latin typeface="Arial" panose="020B0604020202090204" pitchFamily="34" charset="0"/>
                <a:ea typeface="SimSun" pitchFamily="2" charset="-122"/>
              </a:rPr>
              <a:t> </a:t>
            </a:r>
            <a:r>
              <a:rPr lang="en-US" altLang="zh-CN" sz="3200" b="1" dirty="0" err="1" smtClean="0">
                <a:latin typeface="Arial" panose="020B0604020202090204" pitchFamily="34" charset="0"/>
                <a:ea typeface="SimSun" pitchFamily="2" charset="-122"/>
              </a:rPr>
              <a:t>OKDex</a:t>
            </a:r>
            <a:endParaRPr lang="en-US" altLang="en-US" sz="3200" b="1"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0"/>
          <p:cNvSpPr/>
          <p:nvPr/>
        </p:nvSpPr>
        <p:spPr>
          <a:xfrm>
            <a:off x="3215077" y="352789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3" name="圆角矩形 10"/>
          <p:cNvSpPr/>
          <p:nvPr/>
        </p:nvSpPr>
        <p:spPr>
          <a:xfrm>
            <a:off x="4470472" y="5349706"/>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5" name="圆角矩形 10"/>
          <p:cNvSpPr/>
          <p:nvPr/>
        </p:nvSpPr>
        <p:spPr>
          <a:xfrm>
            <a:off x="5548702" y="224392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rPr>
              <a:t>Validator Node</a:t>
            </a:r>
          </a:p>
        </p:txBody>
      </p:sp>
      <p:sp>
        <p:nvSpPr>
          <p:cNvPr id="16" name="圆角矩形 10"/>
          <p:cNvSpPr/>
          <p:nvPr/>
        </p:nvSpPr>
        <p:spPr>
          <a:xfrm>
            <a:off x="7745167" y="352789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7" name="圆角矩形 10"/>
          <p:cNvSpPr/>
          <p:nvPr/>
        </p:nvSpPr>
        <p:spPr>
          <a:xfrm>
            <a:off x="6571687" y="5349706"/>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cxnSp>
        <p:nvCxnSpPr>
          <p:cNvPr id="22" name="Straight Arrow Connector 21"/>
          <p:cNvCxnSpPr>
            <a:stCxn id="15" idx="3"/>
            <a:endCxn id="16" idx="0"/>
          </p:cNvCxnSpPr>
          <p:nvPr/>
        </p:nvCxnSpPr>
        <p:spPr>
          <a:xfrm>
            <a:off x="6546849" y="2614528"/>
            <a:ext cx="1697392"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 idx="2"/>
            <a:endCxn id="13" idx="0"/>
          </p:cNvCxnSpPr>
          <p:nvPr/>
        </p:nvCxnSpPr>
        <p:spPr>
          <a:xfrm>
            <a:off x="3714151" y="4269105"/>
            <a:ext cx="1255395"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5" idx="1"/>
            <a:endCxn id="2" idx="0"/>
          </p:cNvCxnSpPr>
          <p:nvPr/>
        </p:nvCxnSpPr>
        <p:spPr>
          <a:xfrm flipH="1">
            <a:off x="3714151" y="2614528"/>
            <a:ext cx="1834551"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2"/>
            <a:endCxn id="17" idx="0"/>
          </p:cNvCxnSpPr>
          <p:nvPr/>
        </p:nvCxnSpPr>
        <p:spPr>
          <a:xfrm flipH="1">
            <a:off x="7070761" y="4269105"/>
            <a:ext cx="1173480"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7" idx="1"/>
          </p:cNvCxnSpPr>
          <p:nvPr/>
        </p:nvCxnSpPr>
        <p:spPr>
          <a:xfrm>
            <a:off x="5468619" y="5720313"/>
            <a:ext cx="110306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a:endCxn id="2" idx="3"/>
          </p:cNvCxnSpPr>
          <p:nvPr/>
        </p:nvCxnSpPr>
        <p:spPr>
          <a:xfrm flipH="1">
            <a:off x="4213224" y="3898498"/>
            <a:ext cx="353194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3" idx="0"/>
          </p:cNvCxnSpPr>
          <p:nvPr/>
        </p:nvCxnSpPr>
        <p:spPr>
          <a:xfrm flipH="1">
            <a:off x="4969546" y="3898498"/>
            <a:ext cx="2775621"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flipH="1">
            <a:off x="4969546" y="2985135"/>
            <a:ext cx="1078230" cy="23645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6047776" y="2985135"/>
            <a:ext cx="1022985" cy="23645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3"/>
            <a:endCxn id="17" idx="0"/>
          </p:cNvCxnSpPr>
          <p:nvPr/>
        </p:nvCxnSpPr>
        <p:spPr>
          <a:xfrm>
            <a:off x="4213224" y="3898498"/>
            <a:ext cx="2857537"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圆角矩形 10"/>
          <p:cNvSpPr/>
          <p:nvPr/>
        </p:nvSpPr>
        <p:spPr>
          <a:xfrm>
            <a:off x="8782959" y="4542929"/>
            <a:ext cx="812855" cy="5515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a:latin typeface="Microsoft YaHei" charset="-122"/>
                <a:ea typeface="Microsoft YaHei" charset="-122"/>
                <a:cs typeface="Microsoft YaHei" charset="-122"/>
              </a:rPr>
              <a:t>Validator candidate</a:t>
            </a:r>
          </a:p>
        </p:txBody>
      </p:sp>
      <p:sp>
        <p:nvSpPr>
          <p:cNvPr id="27" name="圆角矩形 10"/>
          <p:cNvSpPr/>
          <p:nvPr/>
        </p:nvSpPr>
        <p:spPr>
          <a:xfrm>
            <a:off x="8055553" y="1932559"/>
            <a:ext cx="812855" cy="5515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a:latin typeface="Microsoft YaHei" charset="-122"/>
                <a:ea typeface="Microsoft YaHei" charset="-122"/>
                <a:cs typeface="Microsoft YaHei" charset="-122"/>
              </a:rPr>
              <a:t>Validator candidate</a:t>
            </a:r>
          </a:p>
        </p:txBody>
      </p:sp>
      <p:sp>
        <p:nvSpPr>
          <p:cNvPr id="28" name="圆角矩形 10"/>
          <p:cNvSpPr/>
          <p:nvPr/>
        </p:nvSpPr>
        <p:spPr>
          <a:xfrm>
            <a:off x="3282893" y="1822069"/>
            <a:ext cx="812855" cy="5515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a:latin typeface="Microsoft YaHei" charset="-122"/>
                <a:ea typeface="Microsoft YaHei" charset="-122"/>
                <a:cs typeface="Microsoft YaHei" charset="-122"/>
              </a:rPr>
              <a:t>Validator candidate</a:t>
            </a:r>
          </a:p>
        </p:txBody>
      </p:sp>
      <p:grpSp>
        <p:nvGrpSpPr>
          <p:cNvPr id="32" name="Group 31"/>
          <p:cNvGrpSpPr/>
          <p:nvPr/>
        </p:nvGrpSpPr>
        <p:grpSpPr>
          <a:xfrm>
            <a:off x="1531298" y="4042962"/>
            <a:ext cx="870412" cy="581140"/>
            <a:chOff x="2187" y="3943"/>
            <a:chExt cx="1724" cy="1002"/>
          </a:xfrm>
        </p:grpSpPr>
        <p:sp>
          <p:nvSpPr>
            <p:cNvPr id="29"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30"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31"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33" name="Straight Arrow Connector 32"/>
          <p:cNvCxnSpPr>
            <a:stCxn id="2" idx="1"/>
            <a:endCxn id="31" idx="3"/>
          </p:cNvCxnSpPr>
          <p:nvPr/>
        </p:nvCxnSpPr>
        <p:spPr>
          <a:xfrm flipH="1">
            <a:off x="2402215" y="3898498"/>
            <a:ext cx="812862" cy="5513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2067732" y="5848967"/>
            <a:ext cx="870412" cy="581140"/>
            <a:chOff x="2187" y="3943"/>
            <a:chExt cx="1724" cy="1002"/>
          </a:xfrm>
        </p:grpSpPr>
        <p:sp>
          <p:nvSpPr>
            <p:cNvPr id="35"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36"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37"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38" name="Straight Arrow Connector 37"/>
          <p:cNvCxnSpPr>
            <a:stCxn id="13" idx="1"/>
            <a:endCxn id="37" idx="3"/>
          </p:cNvCxnSpPr>
          <p:nvPr/>
        </p:nvCxnSpPr>
        <p:spPr>
          <a:xfrm flipH="1">
            <a:off x="2938649" y="5720313"/>
            <a:ext cx="1531823" cy="53551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8966496" y="5794547"/>
            <a:ext cx="870917" cy="581720"/>
            <a:chOff x="2187" y="3943"/>
            <a:chExt cx="1725" cy="1003"/>
          </a:xfrm>
        </p:grpSpPr>
        <p:sp>
          <p:nvSpPr>
            <p:cNvPr id="40"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41"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42"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43" name="Straight Arrow Connector 42"/>
          <p:cNvCxnSpPr>
            <a:stCxn id="17" idx="3"/>
            <a:endCxn id="40" idx="1"/>
          </p:cNvCxnSpPr>
          <p:nvPr/>
        </p:nvCxnSpPr>
        <p:spPr>
          <a:xfrm>
            <a:off x="7569834" y="5720313"/>
            <a:ext cx="1396662" cy="2490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9635461" y="3071209"/>
            <a:ext cx="870412" cy="581140"/>
            <a:chOff x="2187" y="3943"/>
            <a:chExt cx="1724" cy="1002"/>
          </a:xfrm>
        </p:grpSpPr>
        <p:sp>
          <p:nvSpPr>
            <p:cNvPr id="45"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46"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47"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48" name="Straight Arrow Connector 47"/>
          <p:cNvCxnSpPr>
            <a:stCxn id="45" idx="1"/>
            <a:endCxn id="16" idx="3"/>
          </p:cNvCxnSpPr>
          <p:nvPr/>
        </p:nvCxnSpPr>
        <p:spPr>
          <a:xfrm flipH="1">
            <a:off x="8743314" y="3246073"/>
            <a:ext cx="892147" cy="6524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5468792" y="1187970"/>
            <a:ext cx="870412" cy="581140"/>
            <a:chOff x="2187" y="3943"/>
            <a:chExt cx="1724" cy="1002"/>
          </a:xfrm>
        </p:grpSpPr>
        <p:sp>
          <p:nvSpPr>
            <p:cNvPr id="50"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51"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52"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53" name="Straight Arrow Connector 52"/>
          <p:cNvCxnSpPr>
            <a:stCxn id="52" idx="2"/>
            <a:endCxn id="15" idx="0"/>
          </p:cNvCxnSpPr>
          <p:nvPr/>
        </p:nvCxnSpPr>
        <p:spPr>
          <a:xfrm>
            <a:off x="6005227" y="1769690"/>
            <a:ext cx="42549" cy="47423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1681017" y="1791855"/>
            <a:ext cx="870412" cy="581140"/>
            <a:chOff x="2187" y="3943"/>
            <a:chExt cx="1724" cy="1002"/>
          </a:xfrm>
        </p:grpSpPr>
        <p:sp>
          <p:nvSpPr>
            <p:cNvPr id="55"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56"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57"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58" name="Straight Arrow Connector 57"/>
          <p:cNvCxnSpPr>
            <a:stCxn id="28" idx="1"/>
            <a:endCxn id="57" idx="3"/>
          </p:cNvCxnSpPr>
          <p:nvPr/>
        </p:nvCxnSpPr>
        <p:spPr>
          <a:xfrm flipH="1">
            <a:off x="2551934" y="2097850"/>
            <a:ext cx="730959" cy="1008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0" name="圆角矩形 10"/>
          <p:cNvSpPr/>
          <p:nvPr/>
        </p:nvSpPr>
        <p:spPr>
          <a:xfrm>
            <a:off x="10343406" y="4822185"/>
            <a:ext cx="668965" cy="34972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0" idx="1"/>
            <a:endCxn id="25" idx="3"/>
          </p:cNvCxnSpPr>
          <p:nvPr/>
        </p:nvCxnSpPr>
        <p:spPr>
          <a:xfrm flipH="1" flipV="1">
            <a:off x="9595814" y="4818710"/>
            <a:ext cx="747592" cy="1783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 idx="0"/>
            <a:endCxn id="28" idx="2"/>
          </p:cNvCxnSpPr>
          <p:nvPr/>
        </p:nvCxnSpPr>
        <p:spPr>
          <a:xfrm flipH="1" flipV="1">
            <a:off x="3689321" y="2373630"/>
            <a:ext cx="24830" cy="11542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6" idx="0"/>
            <a:endCxn id="27" idx="2"/>
          </p:cNvCxnSpPr>
          <p:nvPr/>
        </p:nvCxnSpPr>
        <p:spPr>
          <a:xfrm flipV="1">
            <a:off x="8244241" y="2484120"/>
            <a:ext cx="217740" cy="10437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5" idx="0"/>
            <a:endCxn id="16" idx="2"/>
          </p:cNvCxnSpPr>
          <p:nvPr/>
        </p:nvCxnSpPr>
        <p:spPr>
          <a:xfrm flipH="1" flipV="1">
            <a:off x="8244241" y="4269105"/>
            <a:ext cx="945146" cy="2738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5" idx="1"/>
            <a:endCxn id="28" idx="3"/>
          </p:cNvCxnSpPr>
          <p:nvPr/>
        </p:nvCxnSpPr>
        <p:spPr>
          <a:xfrm flipH="1" flipV="1">
            <a:off x="4095748" y="2097850"/>
            <a:ext cx="1452954" cy="51667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3"/>
            <a:endCxn id="27" idx="1"/>
          </p:cNvCxnSpPr>
          <p:nvPr/>
        </p:nvCxnSpPr>
        <p:spPr>
          <a:xfrm flipV="1">
            <a:off x="6546849" y="2208340"/>
            <a:ext cx="1508704" cy="4061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7" idx="0"/>
            <a:endCxn id="25" idx="1"/>
          </p:cNvCxnSpPr>
          <p:nvPr/>
        </p:nvCxnSpPr>
        <p:spPr>
          <a:xfrm flipV="1">
            <a:off x="7070761" y="4818710"/>
            <a:ext cx="1712198" cy="5309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a:solidFill>
                  <a:schemeClr val="bg1"/>
                </a:solidFill>
              </a:rPr>
              <a:t>OKChain</a:t>
            </a:r>
            <a:r>
              <a:rPr lang="zh-CN" altLang="en-US" sz="4000" dirty="0">
                <a:solidFill>
                  <a:schemeClr val="bg1"/>
                </a:solidFill>
              </a:rPr>
              <a:t> </a:t>
            </a:r>
            <a:r>
              <a:rPr lang="en-US" altLang="zh-CN" sz="4000" dirty="0">
                <a:solidFill>
                  <a:schemeClr val="bg1"/>
                </a:solidFill>
              </a:rPr>
              <a:t>Overview</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0"/>
          <p:cNvSpPr/>
          <p:nvPr/>
        </p:nvSpPr>
        <p:spPr>
          <a:xfrm>
            <a:off x="1443427" y="5105490"/>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sp>
        <p:nvSpPr>
          <p:cNvPr id="13" name="圆角矩形 10"/>
          <p:cNvSpPr/>
          <p:nvPr/>
        </p:nvSpPr>
        <p:spPr>
          <a:xfrm>
            <a:off x="2142202" y="6047375"/>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latin typeface="Microsoft YaHei" charset="-122"/>
                <a:ea typeface="Microsoft YaHei" charset="-122"/>
                <a:cs typeface="Microsoft YaHei" charset="-122"/>
                <a:sym typeface="+mn-ea"/>
              </a:rPr>
              <a:t>Validator</a:t>
            </a:r>
            <a:endParaRPr kumimoji="1" lang="en-US" altLang="zh-CN" sz="1050" dirty="0">
              <a:latin typeface="Microsoft YaHei" charset="-122"/>
              <a:ea typeface="Microsoft YaHei" charset="-122"/>
              <a:cs typeface="Microsoft YaHei" charset="-122"/>
            </a:endParaRPr>
          </a:p>
        </p:txBody>
      </p:sp>
      <p:sp>
        <p:nvSpPr>
          <p:cNvPr id="15" name="圆角矩形 10"/>
          <p:cNvSpPr/>
          <p:nvPr/>
        </p:nvSpPr>
        <p:spPr>
          <a:xfrm>
            <a:off x="3070466" y="4418387"/>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rPr>
              <a:t>Validator </a:t>
            </a:r>
          </a:p>
        </p:txBody>
      </p:sp>
      <p:sp>
        <p:nvSpPr>
          <p:cNvPr id="16" name="圆角矩形 10"/>
          <p:cNvSpPr/>
          <p:nvPr/>
        </p:nvSpPr>
        <p:spPr>
          <a:xfrm>
            <a:off x="4804523" y="5132896"/>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sp>
        <p:nvSpPr>
          <p:cNvPr id="17" name="圆角矩形 10"/>
          <p:cNvSpPr/>
          <p:nvPr/>
        </p:nvSpPr>
        <p:spPr>
          <a:xfrm>
            <a:off x="3905008" y="6047375"/>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cxnSp>
        <p:nvCxnSpPr>
          <p:cNvPr id="22" name="Straight Arrow Connector 21"/>
          <p:cNvCxnSpPr>
            <a:stCxn id="15" idx="3"/>
            <a:endCxn id="16" idx="0"/>
          </p:cNvCxnSpPr>
          <p:nvPr/>
        </p:nvCxnSpPr>
        <p:spPr>
          <a:xfrm>
            <a:off x="3862871" y="4559533"/>
            <a:ext cx="1337855" cy="57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 idx="2"/>
            <a:endCxn id="13" idx="0"/>
          </p:cNvCxnSpPr>
          <p:nvPr/>
        </p:nvCxnSpPr>
        <p:spPr>
          <a:xfrm>
            <a:off x="1839630" y="5387781"/>
            <a:ext cx="698775" cy="6595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5" idx="1"/>
            <a:endCxn id="2" idx="0"/>
          </p:cNvCxnSpPr>
          <p:nvPr/>
        </p:nvCxnSpPr>
        <p:spPr>
          <a:xfrm flipH="1">
            <a:off x="1839630" y="4559533"/>
            <a:ext cx="1230836" cy="54595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2"/>
            <a:endCxn id="17" idx="0"/>
          </p:cNvCxnSpPr>
          <p:nvPr/>
        </p:nvCxnSpPr>
        <p:spPr>
          <a:xfrm flipH="1">
            <a:off x="4301211" y="5415187"/>
            <a:ext cx="899515" cy="6321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7" idx="1"/>
          </p:cNvCxnSpPr>
          <p:nvPr/>
        </p:nvCxnSpPr>
        <p:spPr>
          <a:xfrm>
            <a:off x="2934607" y="6188521"/>
            <a:ext cx="970401"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a:endCxn id="2" idx="3"/>
          </p:cNvCxnSpPr>
          <p:nvPr/>
        </p:nvCxnSpPr>
        <p:spPr>
          <a:xfrm flipH="1" flipV="1">
            <a:off x="2235832" y="5246636"/>
            <a:ext cx="2568691" cy="274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3" idx="0"/>
          </p:cNvCxnSpPr>
          <p:nvPr/>
        </p:nvCxnSpPr>
        <p:spPr>
          <a:xfrm flipH="1">
            <a:off x="2538405" y="5274042"/>
            <a:ext cx="2266118" cy="77333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flipH="1">
            <a:off x="2538405" y="4700678"/>
            <a:ext cx="928264" cy="1346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3466669" y="4700678"/>
            <a:ext cx="834542" cy="1346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3"/>
            <a:endCxn id="17" idx="0"/>
          </p:cNvCxnSpPr>
          <p:nvPr/>
        </p:nvCxnSpPr>
        <p:spPr>
          <a:xfrm>
            <a:off x="2235832" y="5246636"/>
            <a:ext cx="2065379" cy="8007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圆角矩形 10"/>
          <p:cNvSpPr/>
          <p:nvPr/>
        </p:nvSpPr>
        <p:spPr>
          <a:xfrm>
            <a:off x="1141357" y="3555011"/>
            <a:ext cx="580677"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a:t>
            </a:r>
            <a:r>
              <a:rPr kumimoji="1" lang="zh-CN" altLang="en-US" sz="700" dirty="0" smtClean="0">
                <a:latin typeface="Microsoft YaHei" charset="-122"/>
                <a:ea typeface="Microsoft YaHei" charset="-122"/>
                <a:cs typeface="Microsoft YaHei" charset="-122"/>
              </a:rPr>
              <a:t> </a:t>
            </a:r>
            <a:r>
              <a:rPr kumimoji="1" lang="en-US" altLang="zh-CN" sz="700" dirty="0">
                <a:latin typeface="Microsoft YaHei" charset="-122"/>
                <a:ea typeface="Microsoft YaHei" charset="-122"/>
                <a:cs typeface="Microsoft YaHei" charset="-122"/>
              </a:rPr>
              <a:t>A</a:t>
            </a:r>
          </a:p>
        </p:txBody>
      </p:sp>
      <p:cxnSp>
        <p:nvCxnSpPr>
          <p:cNvPr id="38" name="Straight Arrow Connector 37"/>
          <p:cNvCxnSpPr>
            <a:stCxn id="28" idx="2"/>
            <a:endCxn id="2" idx="0"/>
          </p:cNvCxnSpPr>
          <p:nvPr/>
        </p:nvCxnSpPr>
        <p:spPr>
          <a:xfrm>
            <a:off x="1431696" y="3898851"/>
            <a:ext cx="407934"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2" idx="2"/>
            <a:endCxn id="2" idx="0"/>
          </p:cNvCxnSpPr>
          <p:nvPr/>
        </p:nvCxnSpPr>
        <p:spPr>
          <a:xfrm flipH="1">
            <a:off x="1839630" y="3898851"/>
            <a:ext cx="411542"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2" idx="1"/>
            <a:endCxn id="28" idx="3"/>
          </p:cNvCxnSpPr>
          <p:nvPr/>
        </p:nvCxnSpPr>
        <p:spPr>
          <a:xfrm flipH="1">
            <a:off x="1722034" y="3726931"/>
            <a:ext cx="23184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1" name="圆角矩形 10"/>
          <p:cNvSpPr/>
          <p:nvPr/>
        </p:nvSpPr>
        <p:spPr>
          <a:xfrm>
            <a:off x="3917228" y="1284240"/>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smtClean="0">
                <a:latin typeface="Microsoft YaHei" charset="-122"/>
                <a:ea typeface="Microsoft YaHei" charset="-122"/>
                <a:cs typeface="Microsoft YaHei" charset="-122"/>
              </a:rPr>
              <a:t>Web</a:t>
            </a:r>
            <a:endParaRPr kumimoji="1" lang="en-US" altLang="zh-CN" sz="1000" dirty="0">
              <a:latin typeface="Microsoft YaHei" charset="-122"/>
              <a:ea typeface="Microsoft YaHei" charset="-122"/>
              <a:cs typeface="Microsoft YaHei" charset="-122"/>
            </a:endParaRPr>
          </a:p>
        </p:txBody>
      </p:sp>
      <p:sp>
        <p:nvSpPr>
          <p:cNvPr id="52" name="圆角矩形 10"/>
          <p:cNvSpPr/>
          <p:nvPr/>
        </p:nvSpPr>
        <p:spPr>
          <a:xfrm>
            <a:off x="5732470" y="2309650"/>
            <a:ext cx="841375" cy="3829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smtClean="0">
                <a:latin typeface="Microsoft YaHei" charset="-122"/>
                <a:ea typeface="Microsoft YaHei" charset="-122"/>
                <a:cs typeface="Microsoft YaHei" charset="-122"/>
              </a:rPr>
              <a:t>Nginx</a:t>
            </a:r>
            <a:endParaRPr kumimoji="1" lang="en-US" altLang="zh-CN" sz="1000" dirty="0">
              <a:latin typeface="Microsoft YaHei" charset="-122"/>
              <a:ea typeface="Microsoft YaHei" charset="-122"/>
              <a:cs typeface="Microsoft YaHei" charset="-122"/>
            </a:endParaRPr>
          </a:p>
        </p:txBody>
      </p:sp>
      <p:cxnSp>
        <p:nvCxnSpPr>
          <p:cNvPr id="58" name="Straight Arrow Connector 57"/>
          <p:cNvCxnSpPr>
            <a:stCxn id="52" idx="2"/>
            <a:endCxn id="28" idx="0"/>
          </p:cNvCxnSpPr>
          <p:nvPr/>
        </p:nvCxnSpPr>
        <p:spPr>
          <a:xfrm flipH="1">
            <a:off x="1431696" y="2692555"/>
            <a:ext cx="4721462" cy="86245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16849741" y="8466029"/>
            <a:ext cx="521335" cy="1104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5" idx="0"/>
            <a:endCxn id="93" idx="2"/>
          </p:cNvCxnSpPr>
          <p:nvPr/>
        </p:nvCxnSpPr>
        <p:spPr>
          <a:xfrm flipH="1" flipV="1">
            <a:off x="3137446" y="3898851"/>
            <a:ext cx="329223" cy="5195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2" name="圆角矩形 10"/>
          <p:cNvSpPr/>
          <p:nvPr/>
        </p:nvSpPr>
        <p:spPr>
          <a:xfrm>
            <a:off x="1953879" y="3555011"/>
            <a:ext cx="594585"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a:t>
            </a:r>
            <a:endParaRPr kumimoji="1" lang="en-US" altLang="zh-CN" sz="700" dirty="0">
              <a:latin typeface="Microsoft YaHei" charset="-122"/>
              <a:ea typeface="Microsoft YaHei" charset="-122"/>
              <a:cs typeface="Microsoft YaHei" charset="-122"/>
            </a:endParaRPr>
          </a:p>
        </p:txBody>
      </p:sp>
      <p:sp>
        <p:nvSpPr>
          <p:cNvPr id="93" name="圆角矩形 10"/>
          <p:cNvSpPr/>
          <p:nvPr/>
        </p:nvSpPr>
        <p:spPr>
          <a:xfrm>
            <a:off x="2845758" y="3555011"/>
            <a:ext cx="583376"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a:t>
            </a:r>
            <a:endParaRPr kumimoji="1" lang="en-US" altLang="zh-CN" sz="700" dirty="0">
              <a:latin typeface="Microsoft YaHei" charset="-122"/>
              <a:ea typeface="Microsoft YaHei" charset="-122"/>
              <a:cs typeface="Microsoft YaHei" charset="-122"/>
            </a:endParaRPr>
          </a:p>
        </p:txBody>
      </p:sp>
      <p:sp>
        <p:nvSpPr>
          <p:cNvPr id="94" name="圆角矩形 10"/>
          <p:cNvSpPr/>
          <p:nvPr/>
        </p:nvSpPr>
        <p:spPr>
          <a:xfrm>
            <a:off x="3693670" y="3558165"/>
            <a:ext cx="580283"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B</a:t>
            </a:r>
            <a:endParaRPr kumimoji="1" lang="en-US" altLang="zh-CN" sz="700" dirty="0">
              <a:latin typeface="Microsoft YaHei" charset="-122"/>
              <a:ea typeface="Microsoft YaHei" charset="-122"/>
              <a:cs typeface="Microsoft YaHei" charset="-122"/>
            </a:endParaRPr>
          </a:p>
        </p:txBody>
      </p:sp>
      <p:sp>
        <p:nvSpPr>
          <p:cNvPr id="95" name="圆角矩形 10"/>
          <p:cNvSpPr/>
          <p:nvPr/>
        </p:nvSpPr>
        <p:spPr>
          <a:xfrm>
            <a:off x="4518307" y="3558167"/>
            <a:ext cx="586226"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B</a:t>
            </a:r>
            <a:endParaRPr kumimoji="1" lang="en-US" altLang="zh-CN" sz="700" dirty="0">
              <a:latin typeface="Microsoft YaHei" charset="-122"/>
              <a:ea typeface="Microsoft YaHei" charset="-122"/>
              <a:cs typeface="Microsoft YaHei" charset="-122"/>
            </a:endParaRPr>
          </a:p>
        </p:txBody>
      </p:sp>
      <p:sp>
        <p:nvSpPr>
          <p:cNvPr id="96" name="圆角矩形 10"/>
          <p:cNvSpPr/>
          <p:nvPr/>
        </p:nvSpPr>
        <p:spPr>
          <a:xfrm>
            <a:off x="5364672" y="3558551"/>
            <a:ext cx="529071"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a:t>
            </a:r>
          </a:p>
        </p:txBody>
      </p:sp>
      <p:cxnSp>
        <p:nvCxnSpPr>
          <p:cNvPr id="104" name="Straight Arrow Connector 103"/>
          <p:cNvCxnSpPr>
            <a:stCxn id="16" idx="0"/>
            <a:endCxn id="95" idx="2"/>
          </p:cNvCxnSpPr>
          <p:nvPr/>
        </p:nvCxnSpPr>
        <p:spPr>
          <a:xfrm flipH="1" flipV="1">
            <a:off x="4811420" y="3902007"/>
            <a:ext cx="389306" cy="12308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6" idx="0"/>
            <a:endCxn id="96" idx="2"/>
          </p:cNvCxnSpPr>
          <p:nvPr/>
        </p:nvCxnSpPr>
        <p:spPr>
          <a:xfrm flipV="1">
            <a:off x="5200726" y="3902391"/>
            <a:ext cx="428482" cy="12305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5" idx="0"/>
            <a:endCxn id="94" idx="2"/>
          </p:cNvCxnSpPr>
          <p:nvPr/>
        </p:nvCxnSpPr>
        <p:spPr>
          <a:xfrm flipV="1">
            <a:off x="3466669" y="3902005"/>
            <a:ext cx="517143" cy="51638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94" idx="3"/>
            <a:endCxn id="95" idx="1"/>
          </p:cNvCxnSpPr>
          <p:nvPr/>
        </p:nvCxnSpPr>
        <p:spPr>
          <a:xfrm>
            <a:off x="4273953" y="3730085"/>
            <a:ext cx="244354" cy="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3" idx="3"/>
            <a:endCxn id="94" idx="1"/>
          </p:cNvCxnSpPr>
          <p:nvPr/>
        </p:nvCxnSpPr>
        <p:spPr>
          <a:xfrm>
            <a:off x="3429134" y="3726931"/>
            <a:ext cx="264536" cy="31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2" idx="3"/>
            <a:endCxn id="93" idx="1"/>
          </p:cNvCxnSpPr>
          <p:nvPr/>
        </p:nvCxnSpPr>
        <p:spPr>
          <a:xfrm>
            <a:off x="2548464" y="3726931"/>
            <a:ext cx="29729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95" idx="3"/>
            <a:endCxn id="96" idx="1"/>
          </p:cNvCxnSpPr>
          <p:nvPr/>
        </p:nvCxnSpPr>
        <p:spPr>
          <a:xfrm>
            <a:off x="5104533" y="3730087"/>
            <a:ext cx="260139" cy="38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2" idx="0"/>
            <a:endCxn id="93" idx="2"/>
          </p:cNvCxnSpPr>
          <p:nvPr/>
        </p:nvCxnSpPr>
        <p:spPr>
          <a:xfrm flipV="1">
            <a:off x="1839630" y="3898851"/>
            <a:ext cx="1297816"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94" idx="2"/>
            <a:endCxn id="16" idx="0"/>
          </p:cNvCxnSpPr>
          <p:nvPr/>
        </p:nvCxnSpPr>
        <p:spPr>
          <a:xfrm>
            <a:off x="3983812" y="3902005"/>
            <a:ext cx="1216914" cy="12308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52" idx="2"/>
            <a:endCxn id="92" idx="0"/>
          </p:cNvCxnSpPr>
          <p:nvPr/>
        </p:nvCxnSpPr>
        <p:spPr>
          <a:xfrm flipH="1">
            <a:off x="2251172" y="2692555"/>
            <a:ext cx="3901986" cy="86245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52" idx="2"/>
            <a:endCxn id="93" idx="0"/>
          </p:cNvCxnSpPr>
          <p:nvPr/>
        </p:nvCxnSpPr>
        <p:spPr>
          <a:xfrm flipH="1">
            <a:off x="3137446" y="2692555"/>
            <a:ext cx="3015712" cy="86245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52" idx="2"/>
            <a:endCxn id="94" idx="0"/>
          </p:cNvCxnSpPr>
          <p:nvPr/>
        </p:nvCxnSpPr>
        <p:spPr>
          <a:xfrm flipH="1">
            <a:off x="3983812" y="2692555"/>
            <a:ext cx="2169346" cy="86561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52" idx="2"/>
            <a:endCxn id="95" idx="0"/>
          </p:cNvCxnSpPr>
          <p:nvPr/>
        </p:nvCxnSpPr>
        <p:spPr>
          <a:xfrm flipH="1">
            <a:off x="4811420" y="2692555"/>
            <a:ext cx="1341738" cy="865612"/>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52" idx="2"/>
            <a:endCxn id="96" idx="0"/>
          </p:cNvCxnSpPr>
          <p:nvPr/>
        </p:nvCxnSpPr>
        <p:spPr>
          <a:xfrm flipH="1">
            <a:off x="5629208" y="2692555"/>
            <a:ext cx="523950" cy="86599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7" idx="0"/>
            <a:endCxn id="95" idx="2"/>
          </p:cNvCxnSpPr>
          <p:nvPr/>
        </p:nvCxnSpPr>
        <p:spPr>
          <a:xfrm flipV="1">
            <a:off x="4301211" y="3902007"/>
            <a:ext cx="510209" cy="21453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3" idx="0"/>
            <a:endCxn id="92" idx="2"/>
          </p:cNvCxnSpPr>
          <p:nvPr/>
        </p:nvCxnSpPr>
        <p:spPr>
          <a:xfrm flipH="1" flipV="1">
            <a:off x="2251172" y="3898851"/>
            <a:ext cx="287233" cy="21485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52" idx="0"/>
            <a:endCxn id="51" idx="2"/>
          </p:cNvCxnSpPr>
          <p:nvPr/>
        </p:nvCxnSpPr>
        <p:spPr>
          <a:xfrm flipH="1" flipV="1">
            <a:off x="4230013" y="1547468"/>
            <a:ext cx="1923145" cy="762182"/>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52" idx="0"/>
            <a:endCxn id="231" idx="2"/>
          </p:cNvCxnSpPr>
          <p:nvPr/>
        </p:nvCxnSpPr>
        <p:spPr>
          <a:xfrm flipH="1" flipV="1">
            <a:off x="5853742" y="1555580"/>
            <a:ext cx="299416" cy="75407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52" idx="0"/>
            <a:endCxn id="233" idx="2"/>
          </p:cNvCxnSpPr>
          <p:nvPr/>
        </p:nvCxnSpPr>
        <p:spPr>
          <a:xfrm flipV="1">
            <a:off x="6153158" y="1555580"/>
            <a:ext cx="1365774" cy="75407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1" name="圆角矩形 10"/>
          <p:cNvSpPr/>
          <p:nvPr/>
        </p:nvSpPr>
        <p:spPr>
          <a:xfrm>
            <a:off x="5540957" y="1292352"/>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Mobile</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APP</a:t>
            </a:r>
            <a:endParaRPr kumimoji="1" lang="en-US" altLang="zh-CN" sz="900" dirty="0">
              <a:latin typeface="Microsoft YaHei" charset="-122"/>
              <a:ea typeface="Microsoft YaHei" charset="-122"/>
              <a:cs typeface="Microsoft YaHei" charset="-122"/>
            </a:endParaRPr>
          </a:p>
        </p:txBody>
      </p:sp>
      <p:sp>
        <p:nvSpPr>
          <p:cNvPr id="233" name="圆角矩形 10"/>
          <p:cNvSpPr/>
          <p:nvPr/>
        </p:nvSpPr>
        <p:spPr>
          <a:xfrm>
            <a:off x="7206147" y="1292352"/>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API</a:t>
            </a:r>
            <a:endParaRPr kumimoji="1" lang="en-US" altLang="zh-CN" sz="900" dirty="0">
              <a:latin typeface="Microsoft YaHei" charset="-122"/>
              <a:ea typeface="Microsoft YaHei" charset="-122"/>
              <a:cs typeface="Microsoft YaHei" charset="-122"/>
            </a:endParaRPr>
          </a:p>
        </p:txBody>
      </p:sp>
      <p:cxnSp>
        <p:nvCxnSpPr>
          <p:cNvPr id="240" name="Straight Connector 239"/>
          <p:cNvCxnSpPr/>
          <p:nvPr/>
        </p:nvCxnSpPr>
        <p:spPr>
          <a:xfrm flipV="1">
            <a:off x="2190205" y="2018881"/>
            <a:ext cx="904313" cy="1"/>
          </a:xfrm>
          <a:prstGeom prst="line">
            <a:avLst/>
          </a:prstGeom>
          <a:ln w="28575" cmpd="sng">
            <a:solidFill>
              <a:schemeClr val="accent2"/>
            </a:solidFill>
            <a:tailEnd w="lg" len="sm"/>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V="1">
            <a:off x="2220581" y="2493676"/>
            <a:ext cx="871200" cy="1"/>
          </a:xfrm>
          <a:prstGeom prst="line">
            <a:avLst/>
          </a:prstGeom>
          <a:ln w="28575" cmpd="sng">
            <a:solidFill>
              <a:schemeClr val="accent1"/>
            </a:solidFill>
            <a:prstDash val="solid"/>
            <a:tailEnd w="lg" len="sm"/>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1260797" y="1874993"/>
            <a:ext cx="962123" cy="276999"/>
          </a:xfrm>
          <a:prstGeom prst="rect">
            <a:avLst/>
          </a:prstGeom>
          <a:noFill/>
        </p:spPr>
        <p:txBody>
          <a:bodyPr wrap="none" rtlCol="0">
            <a:spAutoFit/>
          </a:bodyPr>
          <a:lstStyle/>
          <a:p>
            <a:r>
              <a:rPr lang="en-US" altLang="zh-CN" sz="1200" dirty="0" smtClean="0"/>
              <a:t>http</a:t>
            </a:r>
            <a:r>
              <a:rPr lang="zh-CN" altLang="en-US" sz="1200" dirty="0" smtClean="0"/>
              <a:t> </a:t>
            </a:r>
            <a:r>
              <a:rPr lang="en-US" altLang="zh-CN" sz="1200" dirty="0" smtClean="0"/>
              <a:t>channel</a:t>
            </a:r>
            <a:endParaRPr lang="en-US" sz="1200" dirty="0"/>
          </a:p>
        </p:txBody>
      </p:sp>
      <p:sp>
        <p:nvSpPr>
          <p:cNvPr id="247" name="TextBox 246"/>
          <p:cNvSpPr txBox="1"/>
          <p:nvPr/>
        </p:nvSpPr>
        <p:spPr>
          <a:xfrm>
            <a:off x="1258620" y="2355176"/>
            <a:ext cx="950901" cy="276999"/>
          </a:xfrm>
          <a:prstGeom prst="rect">
            <a:avLst/>
          </a:prstGeom>
          <a:noFill/>
        </p:spPr>
        <p:txBody>
          <a:bodyPr wrap="none" rtlCol="0">
            <a:spAutoFit/>
          </a:bodyPr>
          <a:lstStyle/>
          <a:p>
            <a:r>
              <a:rPr lang="en-US" altLang="zh-CN" sz="1200" dirty="0" smtClean="0"/>
              <a:t>P2P</a:t>
            </a:r>
            <a:r>
              <a:rPr lang="zh-CN" altLang="en-US" sz="1200" dirty="0" smtClean="0"/>
              <a:t> </a:t>
            </a:r>
            <a:r>
              <a:rPr lang="en-US" altLang="zh-CN" sz="1200" dirty="0" smtClean="0"/>
              <a:t>channel</a:t>
            </a:r>
            <a:endParaRPr lang="en-US" sz="1200" dirty="0"/>
          </a:p>
        </p:txBody>
      </p:sp>
      <p:sp>
        <p:nvSpPr>
          <p:cNvPr id="59" name="圆角矩形 10"/>
          <p:cNvSpPr/>
          <p:nvPr/>
        </p:nvSpPr>
        <p:spPr>
          <a:xfrm>
            <a:off x="8978985" y="6105477"/>
            <a:ext cx="846728" cy="28276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latin typeface="Microsoft YaHei" charset="-122"/>
                <a:ea typeface="Microsoft YaHei" charset="-122"/>
                <a:cs typeface="Microsoft YaHei" charset="-122"/>
              </a:rPr>
              <a:t>行情</a:t>
            </a:r>
            <a:r>
              <a:rPr kumimoji="1" lang="en-US" altLang="zh-CN" sz="1100" dirty="0" smtClean="0">
                <a:latin typeface="Microsoft YaHei" charset="-122"/>
                <a:ea typeface="Microsoft YaHei" charset="-122"/>
                <a:cs typeface="Microsoft YaHei" charset="-122"/>
              </a:rPr>
              <a:t>K</a:t>
            </a:r>
            <a:r>
              <a:rPr kumimoji="1" lang="zh-CN" altLang="en-US" sz="1100" dirty="0" smtClean="0">
                <a:latin typeface="Microsoft YaHei" charset="-122"/>
                <a:ea typeface="Microsoft YaHei" charset="-122"/>
                <a:cs typeface="Microsoft YaHei" charset="-122"/>
              </a:rPr>
              <a:t>线</a:t>
            </a:r>
            <a:endParaRPr kumimoji="1" lang="en-US" altLang="zh-CN" sz="1100" dirty="0">
              <a:latin typeface="Microsoft YaHei" charset="-122"/>
              <a:ea typeface="Microsoft YaHei" charset="-122"/>
              <a:cs typeface="Microsoft YaHei" charset="-122"/>
            </a:endParaRPr>
          </a:p>
        </p:txBody>
      </p:sp>
      <p:cxnSp>
        <p:nvCxnSpPr>
          <p:cNvPr id="76" name="Straight Arrow Connector 75"/>
          <p:cNvCxnSpPr>
            <a:stCxn id="59" idx="1"/>
            <a:endCxn id="335" idx="3"/>
          </p:cNvCxnSpPr>
          <p:nvPr/>
        </p:nvCxnSpPr>
        <p:spPr>
          <a:xfrm flipH="1">
            <a:off x="7091737" y="6246859"/>
            <a:ext cx="1887248" cy="1"/>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3" name="圆角矩形 10"/>
          <p:cNvSpPr/>
          <p:nvPr/>
        </p:nvSpPr>
        <p:spPr>
          <a:xfrm>
            <a:off x="7555629" y="3580708"/>
            <a:ext cx="1006626" cy="31472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err="1" smtClean="0">
                <a:solidFill>
                  <a:schemeClr val="accent5">
                    <a:lumMod val="75000"/>
                  </a:schemeClr>
                </a:solidFill>
                <a:latin typeface="Microsoft YaHei" charset="-122"/>
                <a:ea typeface="Microsoft YaHei" charset="-122"/>
                <a:cs typeface="Microsoft YaHei" charset="-122"/>
              </a:rPr>
              <a:t>Dex</a:t>
            </a:r>
            <a:r>
              <a:rPr kumimoji="1" lang="zh-CN" altLang="en-US" sz="900" dirty="0" smtClean="0">
                <a:solidFill>
                  <a:schemeClr val="accent5">
                    <a:lumMod val="75000"/>
                  </a:schemeClr>
                </a:solidFill>
                <a:latin typeface="Microsoft YaHei" charset="-122"/>
                <a:ea typeface="Microsoft YaHei" charset="-122"/>
                <a:cs typeface="Microsoft YaHei" charset="-122"/>
              </a:rPr>
              <a:t> </a:t>
            </a:r>
            <a:r>
              <a:rPr kumimoji="1" lang="en-US" altLang="zh-CN" sz="900" dirty="0" smtClean="0">
                <a:solidFill>
                  <a:schemeClr val="accent5">
                    <a:lumMod val="75000"/>
                  </a:schemeClr>
                </a:solidFill>
                <a:latin typeface="Microsoft YaHei" charset="-122"/>
                <a:ea typeface="Microsoft YaHei" charset="-122"/>
                <a:cs typeface="Microsoft YaHei" charset="-122"/>
              </a:rPr>
              <a:t>web</a:t>
            </a:r>
            <a:r>
              <a:rPr kumimoji="1" lang="zh-CN" altLang="en-US" sz="900" dirty="0" smtClean="0">
                <a:solidFill>
                  <a:schemeClr val="accent5">
                    <a:lumMod val="75000"/>
                  </a:schemeClr>
                </a:solidFill>
                <a:latin typeface="Microsoft YaHei" charset="-122"/>
                <a:ea typeface="Microsoft YaHei" charset="-122"/>
                <a:cs typeface="Microsoft YaHei" charset="-122"/>
              </a:rPr>
              <a:t> </a:t>
            </a:r>
            <a:r>
              <a:rPr kumimoji="1" lang="en-US" altLang="zh-CN" sz="900" dirty="0" smtClean="0">
                <a:solidFill>
                  <a:schemeClr val="accent5">
                    <a:lumMod val="75000"/>
                  </a:schemeClr>
                </a:solidFill>
                <a:latin typeface="Microsoft YaHei" charset="-122"/>
                <a:ea typeface="Microsoft YaHei" charset="-122"/>
                <a:cs typeface="Microsoft YaHei" charset="-122"/>
              </a:rPr>
              <a:t>server</a:t>
            </a:r>
            <a:endParaRPr kumimoji="1" lang="en-US" altLang="zh-CN" sz="900" dirty="0">
              <a:solidFill>
                <a:schemeClr val="accent5">
                  <a:lumMod val="75000"/>
                </a:schemeClr>
              </a:solidFill>
              <a:latin typeface="Microsoft YaHei" charset="-122"/>
              <a:ea typeface="Microsoft YaHei" charset="-122"/>
              <a:cs typeface="Microsoft YaHei" charset="-122"/>
            </a:endParaRPr>
          </a:p>
        </p:txBody>
      </p:sp>
      <p:cxnSp>
        <p:nvCxnSpPr>
          <p:cNvPr id="87" name="Straight Arrow Connector 86"/>
          <p:cNvCxnSpPr>
            <a:stCxn id="52" idx="2"/>
            <a:endCxn id="83" idx="0"/>
          </p:cNvCxnSpPr>
          <p:nvPr/>
        </p:nvCxnSpPr>
        <p:spPr>
          <a:xfrm>
            <a:off x="6153158" y="2692555"/>
            <a:ext cx="1905784" cy="888153"/>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5" name="圆角矩形 10"/>
          <p:cNvSpPr/>
          <p:nvPr/>
        </p:nvSpPr>
        <p:spPr>
          <a:xfrm>
            <a:off x="7721065" y="4638998"/>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B</a:t>
            </a:r>
            <a:endParaRPr kumimoji="1" lang="en-US" altLang="zh-CN" sz="800" dirty="0">
              <a:latin typeface="Microsoft YaHei" charset="-122"/>
              <a:ea typeface="Microsoft YaHei" charset="-122"/>
              <a:cs typeface="Microsoft YaHei" charset="-122"/>
            </a:endParaRPr>
          </a:p>
        </p:txBody>
      </p:sp>
      <p:sp>
        <p:nvSpPr>
          <p:cNvPr id="153" name="圆角矩形 10"/>
          <p:cNvSpPr/>
          <p:nvPr/>
        </p:nvSpPr>
        <p:spPr>
          <a:xfrm>
            <a:off x="6467780" y="5071968"/>
            <a:ext cx="602637" cy="43261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Full</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node</a:t>
            </a:r>
          </a:p>
        </p:txBody>
      </p:sp>
      <p:cxnSp>
        <p:nvCxnSpPr>
          <p:cNvPr id="156" name="Straight Arrow Connector 155"/>
          <p:cNvCxnSpPr>
            <a:stCxn id="85" idx="2"/>
            <a:endCxn id="153" idx="0"/>
          </p:cNvCxnSpPr>
          <p:nvPr/>
        </p:nvCxnSpPr>
        <p:spPr>
          <a:xfrm flipH="1">
            <a:off x="6769099" y="4466854"/>
            <a:ext cx="1622" cy="605114"/>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74" name="圆角矩形 10"/>
          <p:cNvSpPr/>
          <p:nvPr/>
        </p:nvSpPr>
        <p:spPr>
          <a:xfrm>
            <a:off x="6267407" y="3571512"/>
            <a:ext cx="1006626" cy="31472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dirty="0" smtClean="0">
                <a:solidFill>
                  <a:schemeClr val="accent5">
                    <a:lumMod val="75000"/>
                  </a:schemeClr>
                </a:solidFill>
                <a:latin typeface="Microsoft YaHei" charset="-122"/>
                <a:ea typeface="Microsoft YaHei" charset="-122"/>
                <a:cs typeface="Microsoft YaHei" charset="-122"/>
              </a:rPr>
              <a:t>区块链浏览器</a:t>
            </a:r>
            <a:endParaRPr kumimoji="1" lang="en-US" altLang="zh-CN" sz="900" dirty="0">
              <a:solidFill>
                <a:schemeClr val="accent5">
                  <a:lumMod val="75000"/>
                </a:schemeClr>
              </a:solidFill>
              <a:latin typeface="Microsoft YaHei" charset="-122"/>
              <a:ea typeface="Microsoft YaHei" charset="-122"/>
              <a:cs typeface="Microsoft YaHei" charset="-122"/>
            </a:endParaRPr>
          </a:p>
        </p:txBody>
      </p:sp>
      <p:cxnSp>
        <p:nvCxnSpPr>
          <p:cNvPr id="181" name="Straight Arrow Connector 180"/>
          <p:cNvCxnSpPr>
            <a:stCxn id="52" idx="2"/>
            <a:endCxn id="174" idx="0"/>
          </p:cNvCxnSpPr>
          <p:nvPr/>
        </p:nvCxnSpPr>
        <p:spPr>
          <a:xfrm>
            <a:off x="6153158" y="2692555"/>
            <a:ext cx="617562" cy="878957"/>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53" idx="1"/>
            <a:endCxn id="16" idx="3"/>
          </p:cNvCxnSpPr>
          <p:nvPr/>
        </p:nvCxnSpPr>
        <p:spPr>
          <a:xfrm flipH="1" flipV="1">
            <a:off x="5596928" y="5274042"/>
            <a:ext cx="870852" cy="1423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0" name="圆角矩形 10"/>
          <p:cNvSpPr/>
          <p:nvPr/>
        </p:nvSpPr>
        <p:spPr>
          <a:xfrm>
            <a:off x="10440024" y="6077094"/>
            <a:ext cx="1006626" cy="31472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BI</a:t>
            </a:r>
            <a:r>
              <a:rPr kumimoji="1" lang="zh-CN" altLang="en-US" sz="1000" dirty="0" smtClean="0">
                <a:latin typeface="Microsoft YaHei" charset="-122"/>
                <a:ea typeface="Microsoft YaHei" charset="-122"/>
                <a:cs typeface="Microsoft YaHei" charset="-122"/>
              </a:rPr>
              <a:t> 系统</a:t>
            </a:r>
            <a:endParaRPr kumimoji="1" lang="en-US" altLang="zh-CN" sz="1000" dirty="0">
              <a:latin typeface="Microsoft YaHei" charset="-122"/>
              <a:ea typeface="Microsoft YaHei" charset="-122"/>
              <a:cs typeface="Microsoft YaHei" charset="-122"/>
            </a:endParaRPr>
          </a:p>
        </p:txBody>
      </p:sp>
      <p:sp>
        <p:nvSpPr>
          <p:cNvPr id="214" name="圆角矩形 10"/>
          <p:cNvSpPr/>
          <p:nvPr/>
        </p:nvSpPr>
        <p:spPr>
          <a:xfrm>
            <a:off x="10603712" y="5401936"/>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C</a:t>
            </a:r>
            <a:endParaRPr kumimoji="1" lang="en-US" altLang="zh-CN" sz="800" dirty="0">
              <a:latin typeface="Microsoft YaHei" charset="-122"/>
              <a:ea typeface="Microsoft YaHei" charset="-122"/>
              <a:cs typeface="Microsoft YaHei" charset="-122"/>
            </a:endParaRPr>
          </a:p>
        </p:txBody>
      </p:sp>
      <p:sp>
        <p:nvSpPr>
          <p:cNvPr id="215" name="圆角矩形 10"/>
          <p:cNvSpPr/>
          <p:nvPr/>
        </p:nvSpPr>
        <p:spPr>
          <a:xfrm>
            <a:off x="10440024" y="4703434"/>
            <a:ext cx="1006626" cy="31472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BI</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web</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server</a:t>
            </a:r>
            <a:endParaRPr kumimoji="1" lang="en-US" altLang="zh-CN" sz="900" dirty="0">
              <a:latin typeface="Microsoft YaHei" charset="-122"/>
              <a:ea typeface="Microsoft YaHei" charset="-122"/>
              <a:cs typeface="Microsoft YaHei" charset="-122"/>
            </a:endParaRPr>
          </a:p>
        </p:txBody>
      </p:sp>
      <p:cxnSp>
        <p:nvCxnSpPr>
          <p:cNvPr id="218" name="Straight Arrow Connector 217"/>
          <p:cNvCxnSpPr>
            <a:stCxn id="52" idx="2"/>
            <a:endCxn id="89" idx="0"/>
          </p:cNvCxnSpPr>
          <p:nvPr/>
        </p:nvCxnSpPr>
        <p:spPr>
          <a:xfrm>
            <a:off x="6153158" y="2692555"/>
            <a:ext cx="3249192" cy="888153"/>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214" idx="2"/>
            <a:endCxn id="210" idx="0"/>
          </p:cNvCxnSpPr>
          <p:nvPr/>
        </p:nvCxnSpPr>
        <p:spPr>
          <a:xfrm>
            <a:off x="10943336" y="5580247"/>
            <a:ext cx="1" cy="496847"/>
          </a:xfrm>
          <a:prstGeom prst="straightConnector1">
            <a:avLst/>
          </a:prstGeom>
          <a:ln>
            <a:solidFill>
              <a:schemeClr val="bg2">
                <a:lumMod val="2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215" idx="2"/>
            <a:endCxn id="214" idx="0"/>
          </p:cNvCxnSpPr>
          <p:nvPr/>
        </p:nvCxnSpPr>
        <p:spPr>
          <a:xfrm flipH="1">
            <a:off x="10943336" y="5018158"/>
            <a:ext cx="1" cy="383778"/>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335" idx="0"/>
            <a:endCxn id="153" idx="2"/>
          </p:cNvCxnSpPr>
          <p:nvPr/>
        </p:nvCxnSpPr>
        <p:spPr>
          <a:xfrm flipV="1">
            <a:off x="6752114" y="5504586"/>
            <a:ext cx="16985" cy="653118"/>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105" idx="2"/>
            <a:endCxn id="153" idx="3"/>
          </p:cNvCxnSpPr>
          <p:nvPr/>
        </p:nvCxnSpPr>
        <p:spPr>
          <a:xfrm flipH="1">
            <a:off x="7070417" y="4817309"/>
            <a:ext cx="990272" cy="470968"/>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30" name="圆角矩形 10"/>
          <p:cNvSpPr/>
          <p:nvPr/>
        </p:nvSpPr>
        <p:spPr>
          <a:xfrm>
            <a:off x="9062726" y="5208381"/>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err="1" smtClean="0">
                <a:latin typeface="Microsoft YaHei" charset="-122"/>
                <a:ea typeface="Microsoft YaHei" charset="-122"/>
                <a:cs typeface="Microsoft YaHei" charset="-122"/>
              </a:rPr>
              <a:t>redis</a:t>
            </a:r>
            <a:endParaRPr kumimoji="1" lang="en-US" altLang="zh-CN" sz="1000" dirty="0">
              <a:latin typeface="Microsoft YaHei" charset="-122"/>
              <a:ea typeface="Microsoft YaHei" charset="-122"/>
              <a:cs typeface="Microsoft YaHei" charset="-122"/>
            </a:endParaRPr>
          </a:p>
        </p:txBody>
      </p:sp>
      <p:sp>
        <p:nvSpPr>
          <p:cNvPr id="335" name="圆角矩形 10"/>
          <p:cNvSpPr/>
          <p:nvPr/>
        </p:nvSpPr>
        <p:spPr>
          <a:xfrm>
            <a:off x="6412490" y="6157704"/>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smtClean="0">
                <a:latin typeface="Microsoft YaHei" charset="-122"/>
                <a:ea typeface="Microsoft YaHei" charset="-122"/>
                <a:cs typeface="Microsoft YaHei" charset="-122"/>
              </a:rPr>
              <a:t>pulsar</a:t>
            </a:r>
            <a:endParaRPr kumimoji="1" lang="en-US" altLang="zh-CN" sz="1000" dirty="0">
              <a:latin typeface="Microsoft YaHei" charset="-122"/>
              <a:ea typeface="Microsoft YaHei" charset="-122"/>
              <a:cs typeface="Microsoft YaHei" charset="-122"/>
            </a:endParaRPr>
          </a:p>
        </p:txBody>
      </p:sp>
      <p:sp>
        <p:nvSpPr>
          <p:cNvPr id="85" name="圆角矩形 10"/>
          <p:cNvSpPr/>
          <p:nvPr/>
        </p:nvSpPr>
        <p:spPr>
          <a:xfrm>
            <a:off x="6431097" y="4288543"/>
            <a:ext cx="679247" cy="178311"/>
          </a:xfrm>
          <a:prstGeom prst="roundRect">
            <a:avLst/>
          </a:prstGeom>
          <a:solidFill>
            <a:schemeClr val="bg1">
              <a:lumMod val="85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A</a:t>
            </a:r>
            <a:endParaRPr kumimoji="1" lang="en-US" altLang="zh-CN" sz="800" dirty="0">
              <a:latin typeface="Microsoft YaHei" charset="-122"/>
              <a:ea typeface="Microsoft YaHei" charset="-122"/>
              <a:cs typeface="Microsoft YaHei" charset="-122"/>
            </a:endParaRPr>
          </a:p>
        </p:txBody>
      </p:sp>
      <p:cxnSp>
        <p:nvCxnSpPr>
          <p:cNvPr id="86" name="Straight Connector 85"/>
          <p:cNvCxnSpPr/>
          <p:nvPr/>
        </p:nvCxnSpPr>
        <p:spPr>
          <a:xfrm flipV="1">
            <a:off x="2220581" y="1576950"/>
            <a:ext cx="871200" cy="1"/>
          </a:xfrm>
          <a:prstGeom prst="line">
            <a:avLst/>
          </a:prstGeom>
          <a:ln w="28575" cap="rnd" cmpd="sng">
            <a:solidFill>
              <a:schemeClr val="accent6"/>
            </a:solidFill>
            <a:prstDash val="solid"/>
            <a:bevel/>
            <a:headEnd w="lg" len="lg"/>
            <a:tailEnd w="lg"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258620" y="1305100"/>
            <a:ext cx="944489" cy="461665"/>
          </a:xfrm>
          <a:prstGeom prst="rect">
            <a:avLst/>
          </a:prstGeom>
          <a:noFill/>
        </p:spPr>
        <p:txBody>
          <a:bodyPr wrap="none" rtlCol="0">
            <a:spAutoFit/>
          </a:bodyPr>
          <a:lstStyle/>
          <a:p>
            <a:r>
              <a:rPr lang="en-US" altLang="zh-CN" sz="1200" dirty="0" smtClean="0"/>
              <a:t>Web</a:t>
            </a:r>
            <a:r>
              <a:rPr lang="zh-CN" altLang="en-US" sz="1200" dirty="0" smtClean="0"/>
              <a:t> </a:t>
            </a:r>
            <a:r>
              <a:rPr lang="en-US" altLang="zh-CN" sz="1200" dirty="0" smtClean="0"/>
              <a:t>socket</a:t>
            </a:r>
            <a:r>
              <a:rPr lang="zh-CN" altLang="en-US" sz="1200" dirty="0" smtClean="0"/>
              <a:t> </a:t>
            </a:r>
            <a:endParaRPr lang="en-US" altLang="zh-CN" sz="1200" dirty="0" smtClean="0"/>
          </a:p>
          <a:p>
            <a:r>
              <a:rPr lang="en-US" altLang="zh-CN" sz="1200" dirty="0" smtClean="0"/>
              <a:t>channel</a:t>
            </a:r>
            <a:endParaRPr lang="en-US" sz="1200" dirty="0"/>
          </a:p>
        </p:txBody>
      </p:sp>
      <p:sp>
        <p:nvSpPr>
          <p:cNvPr id="89" name="圆角矩形 10"/>
          <p:cNvSpPr/>
          <p:nvPr/>
        </p:nvSpPr>
        <p:spPr>
          <a:xfrm>
            <a:off x="8899037" y="3580708"/>
            <a:ext cx="1006626" cy="31472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latin typeface="Microsoft YaHei" charset="-122"/>
                <a:ea typeface="Microsoft YaHei" charset="-122"/>
                <a:cs typeface="Microsoft YaHei" charset="-122"/>
              </a:rPr>
              <a:t>推送服务</a:t>
            </a:r>
            <a:endParaRPr kumimoji="1" lang="en-US" altLang="zh-CN" sz="1000" dirty="0">
              <a:latin typeface="Microsoft YaHei" charset="-122"/>
              <a:ea typeface="Microsoft YaHei" charset="-122"/>
              <a:cs typeface="Microsoft YaHei" charset="-122"/>
            </a:endParaRPr>
          </a:p>
        </p:txBody>
      </p:sp>
      <p:sp>
        <p:nvSpPr>
          <p:cNvPr id="97" name="圆角矩形 10"/>
          <p:cNvSpPr/>
          <p:nvPr/>
        </p:nvSpPr>
        <p:spPr>
          <a:xfrm>
            <a:off x="7970463" y="5571552"/>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D</a:t>
            </a:r>
            <a:endParaRPr kumimoji="1" lang="en-US" altLang="zh-CN" sz="800" dirty="0">
              <a:latin typeface="Microsoft YaHei" charset="-122"/>
              <a:ea typeface="Microsoft YaHei" charset="-122"/>
              <a:cs typeface="Microsoft YaHei" charset="-122"/>
            </a:endParaRPr>
          </a:p>
        </p:txBody>
      </p:sp>
      <p:cxnSp>
        <p:nvCxnSpPr>
          <p:cNvPr id="134" name="Straight Arrow Connector 133"/>
          <p:cNvCxnSpPr>
            <a:stCxn id="330" idx="1"/>
            <a:endCxn id="153" idx="3"/>
          </p:cNvCxnSpPr>
          <p:nvPr/>
        </p:nvCxnSpPr>
        <p:spPr>
          <a:xfrm flipH="1" flipV="1">
            <a:off x="7070417" y="5288277"/>
            <a:ext cx="1992309" cy="9260"/>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50" name="圆角矩形 10"/>
          <p:cNvSpPr/>
          <p:nvPr/>
        </p:nvSpPr>
        <p:spPr>
          <a:xfrm>
            <a:off x="8038661" y="1284240"/>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API</a:t>
            </a:r>
            <a:endParaRPr kumimoji="1" lang="en-US" altLang="zh-CN" sz="900" dirty="0">
              <a:latin typeface="Microsoft YaHei" charset="-122"/>
              <a:ea typeface="Microsoft YaHei" charset="-122"/>
              <a:cs typeface="Microsoft YaHei" charset="-122"/>
            </a:endParaRPr>
          </a:p>
        </p:txBody>
      </p:sp>
      <p:cxnSp>
        <p:nvCxnSpPr>
          <p:cNvPr id="251" name="Straight Arrow Connector 250"/>
          <p:cNvCxnSpPr>
            <a:stCxn id="250" idx="2"/>
            <a:endCxn id="52" idx="0"/>
          </p:cNvCxnSpPr>
          <p:nvPr/>
        </p:nvCxnSpPr>
        <p:spPr>
          <a:xfrm flipH="1">
            <a:off x="6153158" y="1547468"/>
            <a:ext cx="2198288" cy="762182"/>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57" idx="2"/>
            <a:endCxn id="52" idx="0"/>
          </p:cNvCxnSpPr>
          <p:nvPr/>
        </p:nvCxnSpPr>
        <p:spPr>
          <a:xfrm flipH="1">
            <a:off x="6153158" y="1555580"/>
            <a:ext cx="500004" cy="754070"/>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7" name="圆角矩形 10"/>
          <p:cNvSpPr/>
          <p:nvPr/>
        </p:nvSpPr>
        <p:spPr>
          <a:xfrm>
            <a:off x="6340377" y="1292352"/>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Mobile</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APP</a:t>
            </a:r>
            <a:endParaRPr kumimoji="1" lang="en-US" altLang="zh-CN" sz="900" dirty="0">
              <a:latin typeface="Microsoft YaHei" charset="-122"/>
              <a:ea typeface="Microsoft YaHei" charset="-122"/>
              <a:cs typeface="Microsoft YaHei" charset="-122"/>
            </a:endParaRPr>
          </a:p>
        </p:txBody>
      </p:sp>
      <p:sp>
        <p:nvSpPr>
          <p:cNvPr id="260" name="圆角矩形 10"/>
          <p:cNvSpPr/>
          <p:nvPr/>
        </p:nvSpPr>
        <p:spPr>
          <a:xfrm>
            <a:off x="4763306" y="1284240"/>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smtClean="0">
                <a:latin typeface="Microsoft YaHei" charset="-122"/>
                <a:ea typeface="Microsoft YaHei" charset="-122"/>
                <a:cs typeface="Microsoft YaHei" charset="-122"/>
              </a:rPr>
              <a:t>Web</a:t>
            </a:r>
            <a:endParaRPr kumimoji="1" lang="en-US" altLang="zh-CN" sz="1000" dirty="0">
              <a:latin typeface="Microsoft YaHei" charset="-122"/>
              <a:ea typeface="Microsoft YaHei" charset="-122"/>
              <a:cs typeface="Microsoft YaHei" charset="-122"/>
            </a:endParaRPr>
          </a:p>
        </p:txBody>
      </p:sp>
      <p:cxnSp>
        <p:nvCxnSpPr>
          <p:cNvPr id="262" name="Straight Arrow Connector 261"/>
          <p:cNvCxnSpPr>
            <a:stCxn id="260" idx="2"/>
            <a:endCxn id="52" idx="0"/>
          </p:cNvCxnSpPr>
          <p:nvPr/>
        </p:nvCxnSpPr>
        <p:spPr>
          <a:xfrm>
            <a:off x="5076091" y="1547468"/>
            <a:ext cx="1077067" cy="762182"/>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flipV="1">
            <a:off x="2220581" y="2930794"/>
            <a:ext cx="871200" cy="1"/>
          </a:xfrm>
          <a:prstGeom prst="line">
            <a:avLst/>
          </a:prstGeom>
          <a:ln w="28575" cmpd="sng">
            <a:solidFill>
              <a:schemeClr val="bg2">
                <a:lumMod val="25000"/>
              </a:schemeClr>
            </a:solidFill>
            <a:prstDash val="solid"/>
            <a:tailEnd w="lg" len="sm"/>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a:off x="1238742" y="2792294"/>
            <a:ext cx="1032014" cy="276999"/>
          </a:xfrm>
          <a:prstGeom prst="rect">
            <a:avLst/>
          </a:prstGeom>
          <a:noFill/>
        </p:spPr>
        <p:txBody>
          <a:bodyPr wrap="none" rtlCol="0">
            <a:spAutoFit/>
          </a:bodyPr>
          <a:lstStyle/>
          <a:p>
            <a:r>
              <a:rPr lang="en-US" altLang="zh-CN" sz="1200" dirty="0" smtClean="0"/>
              <a:t>3</a:t>
            </a:r>
            <a:r>
              <a:rPr lang="en-US" altLang="zh-CN" sz="1200" baseline="30000" dirty="0" smtClean="0"/>
              <a:t>rd</a:t>
            </a:r>
            <a:r>
              <a:rPr lang="zh-CN" altLang="en-US" sz="1200" dirty="0" smtClean="0"/>
              <a:t> </a:t>
            </a:r>
            <a:r>
              <a:rPr lang="en-US" altLang="zh-CN" sz="1200" dirty="0" smtClean="0"/>
              <a:t>socket</a:t>
            </a:r>
            <a:r>
              <a:rPr lang="zh-CN" altLang="en-US" sz="1200" dirty="0" smtClean="0"/>
              <a:t> </a:t>
            </a:r>
            <a:r>
              <a:rPr lang="en-US" altLang="zh-CN" sz="1200" dirty="0" smtClean="0"/>
              <a:t>API</a:t>
            </a:r>
            <a:endParaRPr lang="en-US" sz="1200" dirty="0"/>
          </a:p>
        </p:txBody>
      </p:sp>
      <p:cxnSp>
        <p:nvCxnSpPr>
          <p:cNvPr id="268" name="Straight Arrow Connector 267"/>
          <p:cNvCxnSpPr>
            <a:stCxn id="59" idx="0"/>
            <a:endCxn id="330" idx="2"/>
          </p:cNvCxnSpPr>
          <p:nvPr/>
        </p:nvCxnSpPr>
        <p:spPr>
          <a:xfrm flipV="1">
            <a:off x="9402349" y="5386692"/>
            <a:ext cx="1" cy="718785"/>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stCxn id="59" idx="0"/>
            <a:endCxn id="97" idx="2"/>
          </p:cNvCxnSpPr>
          <p:nvPr/>
        </p:nvCxnSpPr>
        <p:spPr>
          <a:xfrm flipH="1" flipV="1">
            <a:off x="8310087" y="5749863"/>
            <a:ext cx="1092262" cy="355614"/>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stCxn id="89" idx="2"/>
            <a:endCxn id="330" idx="0"/>
          </p:cNvCxnSpPr>
          <p:nvPr/>
        </p:nvCxnSpPr>
        <p:spPr>
          <a:xfrm>
            <a:off x="9402350" y="3895432"/>
            <a:ext cx="0" cy="1312949"/>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83" idx="2"/>
            <a:endCxn id="330" idx="0"/>
          </p:cNvCxnSpPr>
          <p:nvPr/>
        </p:nvCxnSpPr>
        <p:spPr>
          <a:xfrm>
            <a:off x="8058942" y="3895432"/>
            <a:ext cx="1343408" cy="1312949"/>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83" idx="2"/>
            <a:endCxn id="105" idx="0"/>
          </p:cNvCxnSpPr>
          <p:nvPr/>
        </p:nvCxnSpPr>
        <p:spPr>
          <a:xfrm>
            <a:off x="8058942" y="3895432"/>
            <a:ext cx="1747" cy="743566"/>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174" idx="2"/>
            <a:endCxn id="85" idx="0"/>
          </p:cNvCxnSpPr>
          <p:nvPr/>
        </p:nvCxnSpPr>
        <p:spPr>
          <a:xfrm>
            <a:off x="6770720" y="3886236"/>
            <a:ext cx="1" cy="402307"/>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52" idx="2"/>
            <a:endCxn id="83" idx="1"/>
          </p:cNvCxnSpPr>
          <p:nvPr/>
        </p:nvCxnSpPr>
        <p:spPr>
          <a:xfrm>
            <a:off x="6153158" y="2692555"/>
            <a:ext cx="1402471" cy="1045515"/>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smtClean="0">
                <a:solidFill>
                  <a:schemeClr val="bg1"/>
                </a:solidFill>
              </a:rPr>
              <a:t>OKDex</a:t>
            </a:r>
            <a:r>
              <a:rPr lang="zh-CN" altLang="en-US" sz="4000" dirty="0" smtClean="0">
                <a:solidFill>
                  <a:schemeClr val="bg1"/>
                </a:solidFill>
              </a:rPr>
              <a:t> </a:t>
            </a:r>
            <a:r>
              <a:rPr lang="en-US" altLang="zh-CN" sz="4000" dirty="0">
                <a:solidFill>
                  <a:schemeClr val="bg1"/>
                </a:solidFill>
              </a:rPr>
              <a:t>Overview</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smtClean="0"/>
              <a:t>0X</a:t>
            </a:r>
            <a:r>
              <a:rPr lang="zh-CN" altLang="en-US" sz="3735" dirty="0" smtClean="0"/>
              <a:t>协议</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207433" y="1447800"/>
            <a:ext cx="4191871"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en-US" altLang="zh-CN" sz="1600" dirty="0" err="1"/>
              <a:t>Etherdelta</a:t>
            </a:r>
            <a:r>
              <a:rPr lang="zh-CN" altLang="en-US" sz="1600" dirty="0"/>
              <a:t>是较为完全的去中心化模式，用户充值、挂单、吃单、结算及提现全部在链上完成</a:t>
            </a:r>
            <a:r>
              <a:rPr lang="zh-CN" altLang="en-US" sz="1600" dirty="0" smtClean="0"/>
              <a:t>。</a:t>
            </a:r>
            <a:endParaRPr lang="en-US" altLang="zh-CN" sz="1600" dirty="0" smtClean="0"/>
          </a:p>
          <a:p>
            <a:pPr lvl="0" eaLnBrk="1" hangingPunct="1">
              <a:lnSpc>
                <a:spcPct val="200000"/>
              </a:lnSpc>
              <a:spcBef>
                <a:spcPct val="0"/>
              </a:spcBef>
            </a:pPr>
            <a:r>
              <a:rPr lang="zh-CN" altLang="en-US" sz="1600" dirty="0"/>
              <a:t>由于所有的交易环节都在链上完成，且每一个挂单、撤单、吃单等操作都会消耗</a:t>
            </a:r>
            <a:r>
              <a:rPr lang="en-US" altLang="zh-CN" sz="1600" dirty="0"/>
              <a:t>GAS</a:t>
            </a:r>
            <a:r>
              <a:rPr lang="zh-CN" altLang="en-US" sz="1600" dirty="0"/>
              <a:t>费用，导致延时高、成本效益低下。</a:t>
            </a:r>
            <a:endParaRPr lang="en-US" altLang="zh-CN" sz="1600" i="1" dirty="0">
              <a:sym typeface="+mn-ea"/>
            </a:endParaRPr>
          </a:p>
        </p:txBody>
      </p:sp>
      <p:pic>
        <p:nvPicPr>
          <p:cNvPr id="2050" name="Picture 2" descr="https://pic2.zhimg.com/80/v2-f215439a3d21243e72329256a7c32a7d_h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0713" y="1600199"/>
            <a:ext cx="4729162" cy="4803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220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r>
              <a:rPr kumimoji="0" lang="en-US" altLang="zh-CN" sz="3735" b="0" i="0" u="none" strike="noStrike" kern="1200" cap="none" spc="0" normalizeH="0" baseline="0" noProof="0" dirty="0" smtClean="0">
                <a:ln>
                  <a:noFill/>
                </a:ln>
                <a:solidFill>
                  <a:schemeClr val="lt1"/>
                </a:solidFill>
                <a:effectLst/>
                <a:uLnTx/>
                <a:uFillTx/>
                <a:latin typeface="+mn-lt"/>
                <a:ea typeface="+mn-ea"/>
                <a:cs typeface="+mn-cs"/>
              </a:rPr>
              <a:t> </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4678045" y="2595880"/>
            <a:ext cx="4934585" cy="165250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marR="0" lvl="0" indent="0" defTabSz="914400" eaLnBrk="1" fontAlgn="auto" latinLnBrk="0" hangingPunct="1">
              <a:lnSpc>
                <a:spcPct val="200000"/>
              </a:lnSpc>
              <a:spcBef>
                <a:spcPct val="0"/>
              </a:spcBef>
              <a:spcAft>
                <a:spcPts val="0"/>
              </a:spcAft>
              <a:buClrTx/>
              <a:buSzTx/>
              <a:buFontTx/>
              <a:buNone/>
              <a:tabLst/>
              <a:defRPr/>
            </a:pPr>
            <a:r>
              <a:rPr lang="en-US" altLang="zh-CN" sz="6000" i="1" smtClean="0">
                <a:latin typeface="Arial" panose="020B0604020202090204" pitchFamily="34" charset="0"/>
                <a:ea typeface="SimSun" pitchFamily="2" charset="-122"/>
                <a:sym typeface="+mn-ea"/>
              </a:rPr>
              <a:t>Thanks</a:t>
            </a:r>
            <a:endParaRPr lang="en-US" altLang="en-US" sz="6000" i="1" dirty="0">
              <a:latin typeface="Arial" panose="020B0604020202090204" pitchFamily="34" charset="0"/>
              <a:ea typeface="SimSun" pitchFamily="2"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a:t>区块</a:t>
            </a:r>
            <a:r>
              <a:rPr lang="zh-CN" altLang="en-US" sz="3735" dirty="0" smtClean="0"/>
              <a:t>链</a:t>
            </a:r>
            <a:endParaRPr lang="en-US" altLang="zh-CN" sz="3735" dirty="0"/>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197676" y="1128184"/>
            <a:ext cx="5027295" cy="55092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en-US" altLang="zh-CN" sz="1600" i="1" dirty="0" smtClean="0">
                <a:sym typeface="+mn-ea"/>
              </a:rPr>
              <a:t>World</a:t>
            </a:r>
            <a:r>
              <a:rPr lang="zh-CN" altLang="en-US" sz="1600" i="1" dirty="0" smtClean="0">
                <a:sym typeface="+mn-ea"/>
              </a:rPr>
              <a:t> </a:t>
            </a:r>
            <a:r>
              <a:rPr lang="en-US" altLang="zh-CN" sz="1600" i="1" dirty="0" smtClean="0">
                <a:sym typeface="+mn-ea"/>
              </a:rPr>
              <a:t>wide</a:t>
            </a:r>
            <a:r>
              <a:rPr lang="zh-CN" altLang="en-US" sz="1600" i="1" dirty="0">
                <a:sym typeface="+mn-ea"/>
              </a:rPr>
              <a:t> </a:t>
            </a:r>
            <a:r>
              <a:rPr lang="zh-CN" altLang="en-US" sz="1600" i="1" dirty="0" smtClean="0">
                <a:sym typeface="+mn-ea"/>
              </a:rPr>
              <a:t>数据库</a:t>
            </a:r>
            <a:r>
              <a:rPr lang="en-US" sz="1600" i="1" dirty="0" smtClean="0">
                <a:sym typeface="+mn-ea"/>
              </a:rPr>
              <a:t> </a:t>
            </a:r>
          </a:p>
          <a:p>
            <a:pPr lvl="0" algn="l" eaLnBrk="1" hangingPunct="1">
              <a:lnSpc>
                <a:spcPct val="200000"/>
              </a:lnSpc>
              <a:spcBef>
                <a:spcPct val="0"/>
              </a:spcBef>
              <a:buFont typeface="+mj-lt"/>
              <a:buAutoNum type="arabicPeriod"/>
            </a:pPr>
            <a:r>
              <a:rPr lang="zh-CN" altLang="en-US" sz="1600" i="1" dirty="0">
                <a:sym typeface="+mn-ea"/>
              </a:rPr>
              <a:t>由全球各地的组织</a:t>
            </a:r>
            <a:r>
              <a:rPr lang="en-US" altLang="zh-CN" sz="1600" i="1" dirty="0">
                <a:sym typeface="+mn-ea"/>
              </a:rPr>
              <a:t>&amp;</a:t>
            </a:r>
            <a:r>
              <a:rPr lang="zh-CN" altLang="en-US" sz="1600" i="1" dirty="0">
                <a:sym typeface="+mn-ea"/>
              </a:rPr>
              <a:t>个人维护的</a:t>
            </a:r>
            <a:r>
              <a:rPr lang="zh-CN" altLang="en-US" sz="1600" i="1" dirty="0" smtClean="0">
                <a:sym typeface="+mn-ea"/>
              </a:rPr>
              <a:t>节点组成</a:t>
            </a:r>
            <a:endParaRPr lang="en-US" altLang="zh-CN" sz="1600" i="1" dirty="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有完全一样状态，运行一样的代码</a:t>
            </a:r>
            <a:endParaRPr lang="zh-CN" altLang="en-US" sz="1600" i="1" dirty="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通过</a:t>
            </a:r>
            <a:r>
              <a:rPr lang="en-US" altLang="zh-CN" sz="1600" i="1" dirty="0">
                <a:sym typeface="+mn-ea"/>
              </a:rPr>
              <a:t>P2p</a:t>
            </a:r>
            <a:r>
              <a:rPr lang="zh-CN" altLang="en-US" sz="1600" i="1" dirty="0">
                <a:sym typeface="+mn-ea"/>
              </a:rPr>
              <a:t>网络连接 </a:t>
            </a:r>
            <a:r>
              <a:rPr lang="en-US" altLang="zh-CN" sz="1600" i="1" dirty="0">
                <a:sym typeface="+mn-ea"/>
              </a:rPr>
              <a:t>(gossip,</a:t>
            </a:r>
            <a:r>
              <a:rPr lang="zh-CN" altLang="en-US" sz="1600" i="1" dirty="0">
                <a:sym typeface="+mn-ea"/>
              </a:rPr>
              <a:t> </a:t>
            </a:r>
            <a:r>
              <a:rPr lang="en-US" altLang="zh-CN" sz="1600" i="1" dirty="0" err="1">
                <a:sym typeface="+mn-ea"/>
              </a:rPr>
              <a:t>kad</a:t>
            </a:r>
            <a:r>
              <a:rPr lang="en-US" altLang="zh-CN" sz="1600" i="1" dirty="0" smtClean="0">
                <a:sym typeface="+mn-ea"/>
              </a:rPr>
              <a:t>)</a:t>
            </a:r>
            <a:r>
              <a:rPr lang="zh-CN" altLang="en-US" sz="1600" i="1" dirty="0" smtClean="0">
                <a:sym typeface="+mn-ea"/>
              </a:rPr>
              <a:t>，保证</a:t>
            </a:r>
            <a:r>
              <a:rPr lang="en-US" altLang="zh-CN" sz="1600" i="1" dirty="0" smtClean="0">
                <a:sym typeface="+mn-ea"/>
              </a:rPr>
              <a:t>transactions</a:t>
            </a:r>
            <a:r>
              <a:rPr lang="zh-CN" altLang="en-US" sz="1600" i="1" dirty="0" smtClean="0">
                <a:sym typeface="+mn-ea"/>
              </a:rPr>
              <a:t>全网同步</a:t>
            </a:r>
            <a:endParaRPr lang="en-US" altLang="zh-CN" sz="1600" i="1" dirty="0" smtClean="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通过共识，执行完全一样</a:t>
            </a:r>
            <a:r>
              <a:rPr lang="en-US" altLang="zh-CN" sz="1600" i="1" dirty="0" smtClean="0">
                <a:sym typeface="+mn-ea"/>
              </a:rPr>
              <a:t>transactions(block)</a:t>
            </a:r>
          </a:p>
          <a:p>
            <a:pPr marL="800100" lvl="1" indent="-342900" eaLnBrk="1" hangingPunct="1">
              <a:lnSpc>
                <a:spcPct val="200000"/>
              </a:lnSpc>
              <a:spcBef>
                <a:spcPct val="0"/>
              </a:spcBef>
              <a:buFont typeface="+mj-lt"/>
              <a:buAutoNum type="arabicPeriod"/>
            </a:pPr>
            <a:r>
              <a:rPr lang="zh-CN" altLang="en-US" sz="1600" i="1" dirty="0">
                <a:sym typeface="+mn-ea"/>
              </a:rPr>
              <a:t>过渡到下一个完全</a:t>
            </a:r>
            <a:r>
              <a:rPr lang="zh-CN" altLang="en-US" sz="1600" i="1" dirty="0" smtClean="0">
                <a:sym typeface="+mn-ea"/>
              </a:rPr>
              <a:t>一样的状态</a:t>
            </a:r>
            <a:endParaRPr lang="en-US" sz="1600" i="1" dirty="0">
              <a:sym typeface="+mn-ea"/>
            </a:endParaRPr>
          </a:p>
          <a:p>
            <a:pPr lvl="0" eaLnBrk="1" hangingPunct="1">
              <a:lnSpc>
                <a:spcPct val="200000"/>
              </a:lnSpc>
              <a:spcBef>
                <a:spcPct val="0"/>
              </a:spcBef>
              <a:buFont typeface="+mj-lt"/>
              <a:buAutoNum type="arabicPeriod"/>
            </a:pPr>
            <a:r>
              <a:rPr lang="zh-CN" altLang="en-US" sz="1600" i="1" dirty="0" smtClean="0">
                <a:sym typeface="+mn-ea"/>
              </a:rPr>
              <a:t>共识，</a:t>
            </a:r>
            <a:endParaRPr lang="en-US" altLang="zh-CN" sz="1600" i="1" dirty="0" smtClean="0">
              <a:sym typeface="+mn-ea"/>
            </a:endParaRPr>
          </a:p>
          <a:p>
            <a:pPr lvl="0" eaLnBrk="1" hangingPunct="1">
              <a:lnSpc>
                <a:spcPct val="200000"/>
              </a:lnSpc>
              <a:spcBef>
                <a:spcPct val="0"/>
              </a:spcBef>
              <a:buFont typeface="+mj-lt"/>
              <a:buAutoNum type="arabicPeriod"/>
            </a:pPr>
            <a:r>
              <a:rPr lang="zh-CN" altLang="en-US" sz="1600" i="1" dirty="0" smtClean="0">
                <a:latin typeface="Arial" panose="020B0604020202090204" pitchFamily="34" charset="0"/>
                <a:ea typeface="SimSun" pitchFamily="2" charset="-122"/>
                <a:sym typeface="+mn-ea"/>
              </a:rPr>
              <a:t>非</a:t>
            </a:r>
            <a:r>
              <a:rPr lang="zh-CN" altLang="en-US" sz="1600" i="1" dirty="0">
                <a:latin typeface="Arial" panose="020B0604020202090204" pitchFamily="34" charset="0"/>
                <a:ea typeface="SimSun" pitchFamily="2" charset="-122"/>
                <a:sym typeface="+mn-ea"/>
              </a:rPr>
              <a:t>对称</a:t>
            </a:r>
            <a:r>
              <a:rPr lang="zh-CN" altLang="en-US" sz="1600" i="1" dirty="0" smtClean="0">
                <a:latin typeface="Arial" panose="020B0604020202090204" pitchFamily="34" charset="0"/>
                <a:ea typeface="SimSun" pitchFamily="2" charset="-122"/>
                <a:sym typeface="+mn-ea"/>
              </a:rPr>
              <a:t>加密，</a:t>
            </a:r>
            <a:endParaRPr lang="en-US" altLang="zh-CN" sz="16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600" i="1" dirty="0" smtClean="0">
                <a:latin typeface="Arial" panose="020B0604020202090204" pitchFamily="34" charset="0"/>
                <a:ea typeface="SimSun" pitchFamily="2" charset="-122"/>
                <a:sym typeface="+mn-ea"/>
              </a:rPr>
              <a:t>智能</a:t>
            </a:r>
            <a:r>
              <a:rPr lang="zh-CN" altLang="en-US" sz="1600" i="1" dirty="0">
                <a:latin typeface="Arial" panose="020B0604020202090204" pitchFamily="34" charset="0"/>
                <a:ea typeface="SimSun" pitchFamily="2" charset="-122"/>
                <a:sym typeface="+mn-ea"/>
              </a:rPr>
              <a:t>合约</a:t>
            </a:r>
            <a:endParaRPr lang="en-US" altLang="zh-CN" sz="1600" i="1" dirty="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endParaRPr lang="en-US" altLang="en-US" sz="1600" i="1" dirty="0">
              <a:latin typeface="Arial" panose="020B0604020202090204" pitchFamily="34" charset="0"/>
              <a:ea typeface="SimSun" pitchFamily="2" charset="-122"/>
              <a:sym typeface="+mn-ea"/>
            </a:endParaRPr>
          </a:p>
        </p:txBody>
      </p:sp>
      <p:cxnSp>
        <p:nvCxnSpPr>
          <p:cNvPr id="14" name="Straight Arrow Connector 13"/>
          <p:cNvCxnSpPr>
            <a:endCxn id="23" idx="0"/>
          </p:cNvCxnSpPr>
          <p:nvPr/>
        </p:nvCxnSpPr>
        <p:spPr>
          <a:xfrm>
            <a:off x="9268784" y="3794742"/>
            <a:ext cx="1697392"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20" idx="0"/>
          </p:cNvCxnSpPr>
          <p:nvPr/>
        </p:nvCxnSpPr>
        <p:spPr>
          <a:xfrm>
            <a:off x="6436086" y="5449319"/>
            <a:ext cx="1255395"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3" idx="2"/>
          </p:cNvCxnSpPr>
          <p:nvPr/>
        </p:nvCxnSpPr>
        <p:spPr>
          <a:xfrm flipH="1">
            <a:off x="9792696" y="5449319"/>
            <a:ext cx="1173480"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3" idx="1"/>
          </p:cNvCxnSpPr>
          <p:nvPr/>
        </p:nvCxnSpPr>
        <p:spPr>
          <a:xfrm flipH="1">
            <a:off x="6935159" y="5078712"/>
            <a:ext cx="353194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3" idx="1"/>
            <a:endCxn id="20" idx="0"/>
          </p:cNvCxnSpPr>
          <p:nvPr/>
        </p:nvCxnSpPr>
        <p:spPr>
          <a:xfrm flipH="1">
            <a:off x="7691481" y="5078712"/>
            <a:ext cx="2775621"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935159" y="5078712"/>
            <a:ext cx="2857537"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7501659" y="1272208"/>
            <a:ext cx="1767125" cy="1323672"/>
            <a:chOff x="4230903" y="984099"/>
            <a:chExt cx="1767125" cy="1323672"/>
          </a:xfrm>
        </p:grpSpPr>
        <p:sp>
          <p:nvSpPr>
            <p:cNvPr id="12" name="圆角矩形 10"/>
            <p:cNvSpPr/>
            <p:nvPr/>
          </p:nvSpPr>
          <p:spPr>
            <a:xfrm>
              <a:off x="4230903" y="984099"/>
              <a:ext cx="1767125"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51" name="圆角矩形 10"/>
            <p:cNvSpPr/>
            <p:nvPr/>
          </p:nvSpPr>
          <p:spPr>
            <a:xfrm>
              <a:off x="5159166" y="1898752"/>
              <a:ext cx="721996"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52" name="圆角矩形 10"/>
            <p:cNvSpPr/>
            <p:nvPr/>
          </p:nvSpPr>
          <p:spPr>
            <a:xfrm>
              <a:off x="5159514" y="1639409"/>
              <a:ext cx="721996"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53" name="圆角矩形 10"/>
            <p:cNvSpPr/>
            <p:nvPr/>
          </p:nvSpPr>
          <p:spPr>
            <a:xfrm>
              <a:off x="5159166" y="1197405"/>
              <a:ext cx="721996" cy="233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57" name="TextBox 56"/>
            <p:cNvSpPr txBox="1"/>
            <p:nvPr/>
          </p:nvSpPr>
          <p:spPr>
            <a:xfrm>
              <a:off x="5333999" y="1295398"/>
              <a:ext cx="343364" cy="369332"/>
            </a:xfrm>
            <a:prstGeom prst="rect">
              <a:avLst/>
            </a:prstGeom>
            <a:noFill/>
          </p:spPr>
          <p:txBody>
            <a:bodyPr wrap="none" rtlCol="0">
              <a:spAutoFit/>
            </a:bodyPr>
            <a:lstStyle/>
            <a:p>
              <a:r>
                <a:rPr lang="en-US" altLang="zh-CN" smtClean="0"/>
                <a:t>…</a:t>
              </a:r>
              <a:endParaRPr lang="en-US" dirty="0"/>
            </a:p>
          </p:txBody>
        </p:sp>
        <p:sp>
          <p:nvSpPr>
            <p:cNvPr id="64" name="圆角矩形 10"/>
            <p:cNvSpPr/>
            <p:nvPr/>
          </p:nvSpPr>
          <p:spPr>
            <a:xfrm>
              <a:off x="4380446" y="1898752"/>
              <a:ext cx="721996" cy="233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latin typeface="Microsoft YaHei" charset="-122"/>
                  <a:ea typeface="Microsoft YaHei" charset="-122"/>
                  <a:cs typeface="Microsoft YaHei" charset="-122"/>
                </a:rPr>
                <a:t>Block</a:t>
              </a:r>
              <a:r>
                <a:rPr kumimoji="1" lang="zh-CN" altLang="en-US" sz="1100" dirty="0" smtClean="0">
                  <a:latin typeface="Microsoft YaHei" charset="-122"/>
                  <a:ea typeface="Microsoft YaHei" charset="-122"/>
                  <a:cs typeface="Microsoft YaHei" charset="-122"/>
                </a:rPr>
                <a:t> </a:t>
              </a:r>
              <a:r>
                <a:rPr kumimoji="1" lang="en-US" altLang="zh-CN" sz="1100" dirty="0" smtClean="0">
                  <a:latin typeface="Microsoft YaHei" charset="-122"/>
                  <a:ea typeface="Microsoft YaHei" charset="-122"/>
                  <a:cs typeface="Microsoft YaHei" charset="-122"/>
                </a:rPr>
                <a:t>0</a:t>
              </a:r>
              <a:endParaRPr kumimoji="1" lang="en-US" altLang="zh-CN" sz="1100" dirty="0">
                <a:latin typeface="Microsoft YaHei" charset="-122"/>
                <a:ea typeface="Microsoft YaHei" charset="-122"/>
                <a:cs typeface="Microsoft YaHei" charset="-122"/>
              </a:endParaRPr>
            </a:p>
          </p:txBody>
        </p:sp>
        <p:sp>
          <p:nvSpPr>
            <p:cNvPr id="65" name="圆角矩形 10"/>
            <p:cNvSpPr/>
            <p:nvPr/>
          </p:nvSpPr>
          <p:spPr>
            <a:xfrm>
              <a:off x="4380794" y="1639409"/>
              <a:ext cx="721996" cy="233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latin typeface="Microsoft YaHei" charset="-122"/>
                  <a:ea typeface="Microsoft YaHei" charset="-122"/>
                  <a:cs typeface="Microsoft YaHei" charset="-122"/>
                </a:rPr>
                <a:t>Block</a:t>
              </a:r>
              <a:r>
                <a:rPr kumimoji="1" lang="zh-CN" altLang="en-US" sz="1100" dirty="0" smtClean="0">
                  <a:latin typeface="Microsoft YaHei" charset="-122"/>
                  <a:ea typeface="Microsoft YaHei" charset="-122"/>
                  <a:cs typeface="Microsoft YaHei" charset="-122"/>
                </a:rPr>
                <a:t> </a:t>
              </a:r>
              <a:r>
                <a:rPr kumimoji="1" lang="en-US" altLang="zh-CN" sz="1100" dirty="0" smtClean="0">
                  <a:latin typeface="Microsoft YaHei" charset="-122"/>
                  <a:ea typeface="Microsoft YaHei" charset="-122"/>
                  <a:cs typeface="Microsoft YaHei" charset="-122"/>
                </a:rPr>
                <a:t>1</a:t>
              </a:r>
              <a:endParaRPr kumimoji="1" lang="en-US" altLang="zh-CN" sz="1100" dirty="0">
                <a:latin typeface="Microsoft YaHei" charset="-122"/>
                <a:ea typeface="Microsoft YaHei" charset="-122"/>
                <a:cs typeface="Microsoft YaHei" charset="-122"/>
              </a:endParaRPr>
            </a:p>
          </p:txBody>
        </p:sp>
        <p:sp>
          <p:nvSpPr>
            <p:cNvPr id="66" name="圆角矩形 10"/>
            <p:cNvSpPr/>
            <p:nvPr/>
          </p:nvSpPr>
          <p:spPr>
            <a:xfrm>
              <a:off x="4380446" y="1197405"/>
              <a:ext cx="721996" cy="233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latin typeface="Microsoft YaHei" charset="-122"/>
                  <a:ea typeface="Microsoft YaHei" charset="-122"/>
                  <a:cs typeface="Microsoft YaHei" charset="-122"/>
                </a:rPr>
                <a:t>Block</a:t>
              </a:r>
              <a:r>
                <a:rPr kumimoji="1" lang="zh-CN" altLang="en-US" sz="1100" dirty="0" smtClean="0">
                  <a:latin typeface="Microsoft YaHei" charset="-122"/>
                  <a:ea typeface="Microsoft YaHei" charset="-122"/>
                  <a:cs typeface="Microsoft YaHei" charset="-122"/>
                </a:rPr>
                <a:t> </a:t>
              </a:r>
              <a:r>
                <a:rPr kumimoji="1" lang="en-US" altLang="zh-CN" sz="1100" dirty="0" smtClean="0">
                  <a:latin typeface="Microsoft YaHei" charset="-122"/>
                  <a:ea typeface="Microsoft YaHei" charset="-122"/>
                  <a:cs typeface="Microsoft YaHei" charset="-122"/>
                </a:rPr>
                <a:t>n</a:t>
              </a:r>
              <a:endParaRPr kumimoji="1" lang="en-US" altLang="zh-CN" sz="1100" dirty="0">
                <a:latin typeface="Microsoft YaHei" charset="-122"/>
                <a:ea typeface="Microsoft YaHei" charset="-122"/>
                <a:cs typeface="Microsoft YaHei" charset="-122"/>
              </a:endParaRPr>
            </a:p>
          </p:txBody>
        </p:sp>
        <p:sp>
          <p:nvSpPr>
            <p:cNvPr id="67" name="TextBox 66"/>
            <p:cNvSpPr txBox="1"/>
            <p:nvPr/>
          </p:nvSpPr>
          <p:spPr>
            <a:xfrm>
              <a:off x="4555279" y="1295398"/>
              <a:ext cx="343364" cy="369332"/>
            </a:xfrm>
            <a:prstGeom prst="rect">
              <a:avLst/>
            </a:prstGeom>
            <a:noFill/>
          </p:spPr>
          <p:txBody>
            <a:bodyPr wrap="none" rtlCol="0">
              <a:spAutoFit/>
            </a:bodyPr>
            <a:lstStyle/>
            <a:p>
              <a:r>
                <a:rPr lang="en-US" altLang="zh-CN" smtClean="0"/>
                <a:t>…</a:t>
              </a:r>
              <a:endParaRPr lang="en-US" dirty="0"/>
            </a:p>
          </p:txBody>
        </p:sp>
      </p:grpSp>
      <p:sp>
        <p:nvSpPr>
          <p:cNvPr id="25"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26"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27" name="圆角矩形 10"/>
          <p:cNvSpPr/>
          <p:nvPr/>
        </p:nvSpPr>
        <p:spPr>
          <a:xfrm>
            <a:off x="10605405" y="2651750"/>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28" name="圆角矩形 10"/>
          <p:cNvSpPr/>
          <p:nvPr/>
        </p:nvSpPr>
        <p:spPr>
          <a:xfrm>
            <a:off x="10605016" y="2209746"/>
            <a:ext cx="766230" cy="233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29" name="TextBox 28"/>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spTree>
    <p:extLst>
      <p:ext uri="{BB962C8B-B14F-4D97-AF65-F5344CB8AC3E}">
        <p14:creationId xmlns:p14="http://schemas.microsoft.com/office/powerpoint/2010/main" val="1955908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207433" y="1309641"/>
            <a:ext cx="1656524"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en-US" altLang="zh-CN" sz="1600" i="1" smtClean="0">
                <a:sym typeface="+mn-ea"/>
              </a:rPr>
              <a:t>--</a:t>
            </a:r>
            <a:endParaRPr lang="en-US" altLang="zh-CN" sz="1600" i="1" dirty="0">
              <a:latin typeface="Arial" panose="020B0604020202090204" pitchFamily="34" charset="0"/>
              <a:ea typeface="SimSun" pitchFamily="2" charset="-122"/>
              <a:sym typeface="+mn-ea"/>
            </a:endParaRPr>
          </a:p>
        </p:txBody>
      </p:sp>
      <p:pic>
        <p:nvPicPr>
          <p:cNvPr id="7170" name="Picture 2" descr="http://upyun-assets.ethfans.org/uploads/photo/image/03b6274bcb79401ab49e852f1caf0bf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94416"/>
            <a:ext cx="95250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919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0" y="1159646"/>
            <a:ext cx="1656524"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en-US" altLang="zh-CN" sz="1600" i="1" dirty="0" smtClean="0">
                <a:sym typeface="+mn-ea"/>
              </a:rPr>
              <a:t>--</a:t>
            </a:r>
            <a:endParaRPr lang="en-US" altLang="zh-CN" sz="1600" i="1" dirty="0">
              <a:latin typeface="Arial" panose="020B0604020202090204" pitchFamily="34" charset="0"/>
              <a:ea typeface="SimSun" pitchFamily="2" charset="-122"/>
              <a:sym typeface="+mn-ea"/>
            </a:endParaRPr>
          </a:p>
        </p:txBody>
      </p:sp>
      <p:pic>
        <p:nvPicPr>
          <p:cNvPr id="8194" name="Picture 2" descr="http://upyun-assets.ethfans.org/uploads/photo/image/c932238fbd664d1a9f423528175ed4b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460" y="1452033"/>
            <a:ext cx="8985539" cy="4618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970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中心化交易所被盗事件</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919481" y="1155412"/>
            <a:ext cx="52197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buFont typeface="+mj-lt"/>
              <a:buAutoNum type="arabicPeriod"/>
            </a:pPr>
            <a:r>
              <a:rPr lang="en-US" altLang="zh-CN" sz="1600" i="1" dirty="0">
                <a:latin typeface="Arial" panose="020B0604020202090204" pitchFamily="34" charset="0"/>
                <a:ea typeface="SimSun" pitchFamily="2" charset="-122"/>
                <a:sym typeface="+mn-ea"/>
              </a:rPr>
              <a:t>https://</a:t>
            </a:r>
            <a:r>
              <a:rPr lang="en-US" altLang="zh-CN" sz="1600" i="1" dirty="0" err="1">
                <a:latin typeface="Arial" panose="020B0604020202090204" pitchFamily="34" charset="0"/>
                <a:ea typeface="SimSun" pitchFamily="2" charset="-122"/>
                <a:sym typeface="+mn-ea"/>
              </a:rPr>
              <a:t>hacked.slowmist.io</a:t>
            </a:r>
            <a:r>
              <a:rPr lang="en-US" altLang="zh-CN" sz="1600" i="1" dirty="0">
                <a:latin typeface="Arial" panose="020B0604020202090204" pitchFamily="34" charset="0"/>
                <a:ea typeface="SimSun" pitchFamily="2" charset="-122"/>
                <a:sym typeface="+mn-ea"/>
              </a:rPr>
              <a:t>/?c=Exchange</a:t>
            </a:r>
          </a:p>
        </p:txBody>
      </p:sp>
    </p:spTree>
    <p:extLst>
      <p:ext uri="{BB962C8B-B14F-4D97-AF65-F5344CB8AC3E}">
        <p14:creationId xmlns:p14="http://schemas.microsoft.com/office/powerpoint/2010/main" val="1754290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为什么要有去中心化交易所 </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197676" y="1128184"/>
            <a:ext cx="5027295" cy="600164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zh-CN" altLang="en-US" sz="1600" i="1" dirty="0" smtClean="0">
                <a:sym typeface="+mn-ea"/>
              </a:rPr>
              <a:t>基于区块链技术</a:t>
            </a:r>
            <a:endParaRPr lang="en-US" altLang="zh-CN" sz="1600" i="1" dirty="0" smtClean="0">
              <a:sym typeface="+mn-ea"/>
            </a:endParaRPr>
          </a:p>
          <a:p>
            <a:pPr lvl="0" algn="l" eaLnBrk="1" hangingPunct="1">
              <a:lnSpc>
                <a:spcPct val="200000"/>
              </a:lnSpc>
              <a:spcBef>
                <a:spcPct val="0"/>
              </a:spcBef>
              <a:buFont typeface="+mj-lt"/>
              <a:buAutoNum type="arabicPeriod"/>
            </a:pPr>
            <a:r>
              <a:rPr lang="zh-CN" altLang="en-US" sz="1600" i="1" dirty="0" smtClean="0">
                <a:sym typeface="+mn-ea"/>
              </a:rPr>
              <a:t>由</a:t>
            </a:r>
            <a:r>
              <a:rPr lang="zh-CN" altLang="en-US" sz="1600" i="1" dirty="0">
                <a:sym typeface="+mn-ea"/>
              </a:rPr>
              <a:t>全球各地的组织</a:t>
            </a:r>
            <a:r>
              <a:rPr lang="en-US" altLang="zh-CN" sz="1600" i="1" dirty="0">
                <a:sym typeface="+mn-ea"/>
              </a:rPr>
              <a:t>&amp;</a:t>
            </a:r>
            <a:r>
              <a:rPr lang="zh-CN" altLang="en-US" sz="1600" i="1" dirty="0">
                <a:sym typeface="+mn-ea"/>
              </a:rPr>
              <a:t>个人维护的</a:t>
            </a:r>
            <a:r>
              <a:rPr lang="zh-CN" altLang="en-US" sz="1600" i="1" dirty="0" smtClean="0">
                <a:sym typeface="+mn-ea"/>
              </a:rPr>
              <a:t>节点组成</a:t>
            </a:r>
            <a:endParaRPr lang="en-US" altLang="zh-CN" sz="1600" i="1" dirty="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有完全一样状态，运行一样的代码</a:t>
            </a:r>
            <a:endParaRPr lang="zh-CN" altLang="en-US" sz="1600" i="1" dirty="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通过</a:t>
            </a:r>
            <a:r>
              <a:rPr lang="en-US" altLang="zh-CN" sz="1600" i="1" dirty="0">
                <a:sym typeface="+mn-ea"/>
              </a:rPr>
              <a:t>P2p</a:t>
            </a:r>
            <a:r>
              <a:rPr lang="zh-CN" altLang="en-US" sz="1600" i="1" dirty="0">
                <a:sym typeface="+mn-ea"/>
              </a:rPr>
              <a:t>网络连接 </a:t>
            </a:r>
            <a:r>
              <a:rPr lang="en-US" altLang="zh-CN" sz="1600" i="1" dirty="0">
                <a:sym typeface="+mn-ea"/>
              </a:rPr>
              <a:t>(gossip,</a:t>
            </a:r>
            <a:r>
              <a:rPr lang="zh-CN" altLang="en-US" sz="1600" i="1" dirty="0">
                <a:sym typeface="+mn-ea"/>
              </a:rPr>
              <a:t> </a:t>
            </a:r>
            <a:r>
              <a:rPr lang="en-US" altLang="zh-CN" sz="1600" i="1" dirty="0" err="1">
                <a:sym typeface="+mn-ea"/>
              </a:rPr>
              <a:t>kad</a:t>
            </a:r>
            <a:r>
              <a:rPr lang="en-US" altLang="zh-CN" sz="1600" i="1" dirty="0" smtClean="0">
                <a:sym typeface="+mn-ea"/>
              </a:rPr>
              <a:t>)</a:t>
            </a:r>
            <a:r>
              <a:rPr lang="zh-CN" altLang="en-US" sz="1600" i="1" dirty="0" smtClean="0">
                <a:sym typeface="+mn-ea"/>
              </a:rPr>
              <a:t>，保证</a:t>
            </a:r>
            <a:r>
              <a:rPr lang="en-US" altLang="zh-CN" sz="1600" i="1" dirty="0" smtClean="0">
                <a:sym typeface="+mn-ea"/>
              </a:rPr>
              <a:t>transactions</a:t>
            </a:r>
            <a:r>
              <a:rPr lang="zh-CN" altLang="en-US" sz="1600" i="1" dirty="0" smtClean="0">
                <a:sym typeface="+mn-ea"/>
              </a:rPr>
              <a:t>全网同步</a:t>
            </a:r>
            <a:endParaRPr lang="en-US" altLang="zh-CN" sz="1600" i="1" dirty="0" smtClean="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通过共识，执行完全一样</a:t>
            </a:r>
            <a:r>
              <a:rPr lang="en-US" altLang="zh-CN" sz="1600" i="1" dirty="0" smtClean="0">
                <a:sym typeface="+mn-ea"/>
              </a:rPr>
              <a:t>transactions(block)</a:t>
            </a:r>
          </a:p>
          <a:p>
            <a:pPr marL="800100" lvl="1" indent="-342900" eaLnBrk="1" hangingPunct="1">
              <a:lnSpc>
                <a:spcPct val="200000"/>
              </a:lnSpc>
              <a:spcBef>
                <a:spcPct val="0"/>
              </a:spcBef>
              <a:buFont typeface="+mj-lt"/>
              <a:buAutoNum type="arabicPeriod"/>
            </a:pPr>
            <a:r>
              <a:rPr lang="zh-CN" altLang="en-US" sz="1600" i="1" dirty="0">
                <a:sym typeface="+mn-ea"/>
              </a:rPr>
              <a:t>过渡到下一个完全</a:t>
            </a:r>
            <a:r>
              <a:rPr lang="zh-CN" altLang="en-US" sz="1600" i="1" dirty="0" smtClean="0">
                <a:sym typeface="+mn-ea"/>
              </a:rPr>
              <a:t>一样的状态</a:t>
            </a:r>
            <a:endParaRPr lang="en-US" sz="1600" i="1" dirty="0">
              <a:sym typeface="+mn-ea"/>
            </a:endParaRPr>
          </a:p>
          <a:p>
            <a:pPr lvl="0" algn="l" eaLnBrk="1" hangingPunct="1">
              <a:lnSpc>
                <a:spcPct val="200000"/>
              </a:lnSpc>
              <a:spcBef>
                <a:spcPct val="0"/>
              </a:spcBef>
              <a:buFont typeface="+mj-lt"/>
              <a:buAutoNum type="arabicPeriod"/>
            </a:pPr>
            <a:r>
              <a:rPr lang="en-US" sz="1600" i="1" dirty="0" smtClean="0">
                <a:sym typeface="+mn-ea"/>
              </a:rPr>
              <a:t>提高了储存的成本</a:t>
            </a:r>
            <a:endParaRPr lang="en-US" sz="1600" i="1" dirty="0">
              <a:sym typeface="+mn-ea"/>
            </a:endParaRPr>
          </a:p>
          <a:p>
            <a:pPr lvl="0" algn="l" eaLnBrk="1" hangingPunct="1">
              <a:lnSpc>
                <a:spcPct val="200000"/>
              </a:lnSpc>
              <a:spcBef>
                <a:spcPct val="0"/>
              </a:spcBef>
              <a:buFont typeface="+mj-lt"/>
              <a:buAutoNum type="arabicPeriod"/>
            </a:pPr>
            <a:r>
              <a:rPr lang="en-US" sz="1600" i="1" dirty="0" smtClean="0">
                <a:sym typeface="+mn-ea"/>
              </a:rPr>
              <a:t>降低了记录的效率</a:t>
            </a:r>
            <a:endParaRPr lang="en-US" sz="1600" i="1" dirty="0">
              <a:sym typeface="+mn-ea"/>
            </a:endParaRPr>
          </a:p>
          <a:p>
            <a:pPr lvl="0" algn="l" eaLnBrk="1" hangingPunct="1">
              <a:lnSpc>
                <a:spcPct val="200000"/>
              </a:lnSpc>
              <a:spcBef>
                <a:spcPct val="0"/>
              </a:spcBef>
              <a:buFont typeface="+mj-lt"/>
              <a:buAutoNum type="arabicPeriod"/>
            </a:pPr>
            <a:r>
              <a:rPr lang="zh-CN" altLang="en-US" sz="1600" i="1" dirty="0" smtClean="0">
                <a:sym typeface="+mn-ea"/>
              </a:rPr>
              <a:t>保障数据的</a:t>
            </a:r>
            <a:r>
              <a:rPr lang="zh-CN" altLang="en-US" sz="1600" i="1" dirty="0" smtClean="0">
                <a:sym typeface="+mn-ea"/>
              </a:rPr>
              <a:t>一致性</a:t>
            </a:r>
            <a:endParaRPr lang="en-US" altLang="zh-CN" sz="1600" i="1" dirty="0" smtClean="0">
              <a:sym typeface="+mn-ea"/>
            </a:endParaRPr>
          </a:p>
          <a:p>
            <a:pPr lvl="0" eaLnBrk="1" hangingPunct="1">
              <a:lnSpc>
                <a:spcPct val="200000"/>
              </a:lnSpc>
              <a:spcBef>
                <a:spcPct val="0"/>
              </a:spcBef>
              <a:buFont typeface="+mj-lt"/>
              <a:buAutoNum type="arabicPeriod"/>
            </a:pPr>
            <a:r>
              <a:rPr lang="zh-CN" altLang="en-US" sz="1600" i="1" dirty="0" smtClean="0">
                <a:sym typeface="+mn-ea"/>
              </a:rPr>
              <a:t>共识，</a:t>
            </a:r>
            <a:r>
              <a:rPr lang="zh-CN" altLang="en-US" sz="1600" i="1" dirty="0" smtClean="0">
                <a:latin typeface="Arial" panose="020B0604020202090204" pitchFamily="34" charset="0"/>
                <a:ea typeface="SimSun" pitchFamily="2" charset="-122"/>
                <a:sym typeface="+mn-ea"/>
              </a:rPr>
              <a:t>非</a:t>
            </a:r>
            <a:r>
              <a:rPr lang="zh-CN" altLang="en-US" sz="1600" i="1" dirty="0">
                <a:latin typeface="Arial" panose="020B0604020202090204" pitchFamily="34" charset="0"/>
                <a:ea typeface="SimSun" pitchFamily="2" charset="-122"/>
                <a:sym typeface="+mn-ea"/>
              </a:rPr>
              <a:t>对称</a:t>
            </a:r>
            <a:r>
              <a:rPr lang="zh-CN" altLang="en-US" sz="1600" i="1" dirty="0" smtClean="0">
                <a:latin typeface="Arial" panose="020B0604020202090204" pitchFamily="34" charset="0"/>
                <a:ea typeface="SimSun" pitchFamily="2" charset="-122"/>
                <a:sym typeface="+mn-ea"/>
              </a:rPr>
              <a:t>加密，智能</a:t>
            </a:r>
            <a:r>
              <a:rPr lang="zh-CN" altLang="en-US" sz="1600" i="1" dirty="0">
                <a:latin typeface="Arial" panose="020B0604020202090204" pitchFamily="34" charset="0"/>
                <a:ea typeface="SimSun" pitchFamily="2" charset="-122"/>
                <a:sym typeface="+mn-ea"/>
              </a:rPr>
              <a:t>合约</a:t>
            </a:r>
            <a:endParaRPr lang="en-US" altLang="zh-CN" sz="1600" i="1" dirty="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endParaRPr lang="en-US" altLang="en-US" sz="1600" i="1" dirty="0">
              <a:latin typeface="Arial" panose="020B0604020202090204" pitchFamily="34" charset="0"/>
              <a:ea typeface="SimSun" pitchFamily="2" charset="-122"/>
              <a:sym typeface="+mn-ea"/>
            </a:endParaRPr>
          </a:p>
        </p:txBody>
      </p:sp>
    </p:spTree>
    <p:extLst>
      <p:ext uri="{BB962C8B-B14F-4D97-AF65-F5344CB8AC3E}">
        <p14:creationId xmlns:p14="http://schemas.microsoft.com/office/powerpoint/2010/main" val="277388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r>
              <a:rPr lang="zh-CN" altLang="en-US" sz="3735" dirty="0" smtClean="0"/>
              <a:t>数据库特征</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3" name="TextBox 3"/>
          <p:cNvSpPr txBox="1"/>
          <p:nvPr/>
        </p:nvSpPr>
        <p:spPr>
          <a:xfrm>
            <a:off x="349234" y="1600200"/>
            <a:ext cx="4267705" cy="378565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zh-CN" altLang="en-US" i="1" dirty="0" smtClean="0">
                <a:sym typeface="+mn-ea"/>
              </a:rPr>
              <a:t>确定性</a:t>
            </a:r>
            <a:r>
              <a:rPr lang="en-US" i="1" dirty="0" smtClean="0">
                <a:sym typeface="+mn-ea"/>
              </a:rPr>
              <a:t>状态机 </a:t>
            </a:r>
            <a:endParaRPr lang="en-US" i="1" dirty="0">
              <a:sym typeface="+mn-ea"/>
            </a:endParaRPr>
          </a:p>
          <a:p>
            <a:pPr lvl="0" algn="l" eaLnBrk="1" hangingPunct="1">
              <a:lnSpc>
                <a:spcPct val="200000"/>
              </a:lnSpc>
              <a:spcBef>
                <a:spcPct val="0"/>
              </a:spcBef>
              <a:buFont typeface="Arial" panose="020B0604020202090204" pitchFamily="34" charset="0"/>
              <a:buChar char="•"/>
            </a:pPr>
            <a:r>
              <a:rPr lang="en-US" i="1" dirty="0" smtClean="0">
                <a:sym typeface="+mn-ea"/>
              </a:rPr>
              <a:t>不断接受外部输入</a:t>
            </a:r>
            <a:r>
              <a:rPr lang="en-US" i="1" dirty="0">
                <a:sym typeface="+mn-ea"/>
              </a:rPr>
              <a:t>(</a:t>
            </a:r>
            <a:r>
              <a:rPr lang="en-US" i="1" dirty="0" smtClean="0">
                <a:sym typeface="+mn-ea"/>
              </a:rPr>
              <a:t>trans</a:t>
            </a:r>
            <a:r>
              <a:rPr lang="en-US" altLang="zh-CN" i="1" dirty="0" smtClean="0">
                <a:sym typeface="+mn-ea"/>
              </a:rPr>
              <a:t>a</a:t>
            </a:r>
            <a:r>
              <a:rPr lang="en-US" i="1" dirty="0" smtClean="0">
                <a:sym typeface="+mn-ea"/>
              </a:rPr>
              <a:t>ction</a:t>
            </a:r>
            <a:r>
              <a:rPr lang="en-US" altLang="zh-CN" i="1" dirty="0" smtClean="0">
                <a:sym typeface="+mn-ea"/>
              </a:rPr>
              <a:t>s:</a:t>
            </a:r>
            <a:r>
              <a:rPr lang="zh-CN" altLang="en-US" i="1" dirty="0" smtClean="0">
                <a:sym typeface="+mn-ea"/>
              </a:rPr>
              <a:t> </a:t>
            </a:r>
            <a:r>
              <a:rPr lang="en-US" altLang="zh-CN" i="1" dirty="0" smtClean="0">
                <a:sym typeface="+mn-ea"/>
              </a:rPr>
              <a:t>insert,</a:t>
            </a:r>
            <a:r>
              <a:rPr lang="zh-CN" altLang="en-US" i="1" dirty="0" smtClean="0">
                <a:sym typeface="+mn-ea"/>
              </a:rPr>
              <a:t> </a:t>
            </a:r>
            <a:r>
              <a:rPr lang="en-US" altLang="zh-CN" i="1" dirty="0" smtClean="0">
                <a:sym typeface="+mn-ea"/>
              </a:rPr>
              <a:t>update</a:t>
            </a:r>
            <a:r>
              <a:rPr lang="zh-CN" altLang="en-US" i="1" dirty="0" smtClean="0">
                <a:sym typeface="+mn-ea"/>
              </a:rPr>
              <a:t> </a:t>
            </a:r>
            <a:r>
              <a:rPr lang="en-US" altLang="zh-CN" i="1" dirty="0" smtClean="0">
                <a:sym typeface="+mn-ea"/>
              </a:rPr>
              <a:t>&amp;</a:t>
            </a:r>
            <a:r>
              <a:rPr lang="zh-CN" altLang="en-US" i="1" dirty="0" smtClean="0">
                <a:sym typeface="+mn-ea"/>
              </a:rPr>
              <a:t> </a:t>
            </a:r>
            <a:r>
              <a:rPr lang="en-US" altLang="zh-CN" i="1" dirty="0" smtClean="0">
                <a:sym typeface="+mn-ea"/>
              </a:rPr>
              <a:t>delete</a:t>
            </a:r>
            <a:r>
              <a:rPr lang="mr-IN" altLang="zh-CN" i="1" dirty="0" smtClean="0">
                <a:sym typeface="+mn-ea"/>
              </a:rPr>
              <a:t>…</a:t>
            </a:r>
            <a:r>
              <a:rPr lang="en-US" i="1" dirty="0" smtClean="0">
                <a:sym typeface="+mn-ea"/>
              </a:rPr>
              <a:t>)</a:t>
            </a:r>
            <a:endParaRPr lang="en-US" i="1" dirty="0">
              <a:sym typeface="+mn-ea"/>
            </a:endParaRPr>
          </a:p>
          <a:p>
            <a:pPr lvl="0" algn="l" eaLnBrk="1" hangingPunct="1">
              <a:lnSpc>
                <a:spcPct val="200000"/>
              </a:lnSpc>
              <a:spcBef>
                <a:spcPct val="0"/>
              </a:spcBef>
              <a:buFont typeface="Arial" panose="020B0604020202090204" pitchFamily="34" charset="0"/>
              <a:buChar char="•"/>
            </a:pPr>
            <a:r>
              <a:rPr lang="en-US" i="1" dirty="0" smtClean="0">
                <a:sym typeface="+mn-ea"/>
              </a:rPr>
              <a:t>发生状态</a:t>
            </a:r>
            <a:r>
              <a:rPr lang="zh-CN" altLang="en-US" i="1" dirty="0" smtClean="0">
                <a:sym typeface="+mn-ea"/>
              </a:rPr>
              <a:t>变化</a:t>
            </a:r>
            <a:r>
              <a:rPr lang="en-US" i="1" dirty="0" smtClean="0">
                <a:sym typeface="+mn-ea"/>
              </a:rPr>
              <a:t>，依此循环</a:t>
            </a:r>
            <a:endParaRPr lang="en-US" i="1" dirty="0">
              <a:sym typeface="+mn-ea"/>
            </a:endParaRPr>
          </a:p>
        </p:txBody>
      </p:sp>
      <p:sp>
        <p:nvSpPr>
          <p:cNvPr id="10" name="圆角矩形 10"/>
          <p:cNvSpPr/>
          <p:nvPr/>
        </p:nvSpPr>
        <p:spPr>
          <a:xfrm>
            <a:off x="4881750" y="2364589"/>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latin typeface="Microsoft YaHei" charset="-122"/>
                <a:ea typeface="Microsoft YaHei" charset="-122"/>
                <a:cs typeface="Microsoft YaHei" charset="-122"/>
              </a:rPr>
              <a:t>State</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0</a:t>
            </a:r>
            <a:endParaRPr kumimoji="1" lang="en-US" altLang="zh-CN" sz="2000" dirty="0">
              <a:latin typeface="Microsoft YaHei" charset="-122"/>
              <a:ea typeface="Microsoft YaHei" charset="-122"/>
              <a:cs typeface="Microsoft YaHei" charset="-122"/>
            </a:endParaRPr>
          </a:p>
        </p:txBody>
      </p:sp>
      <p:sp>
        <p:nvSpPr>
          <p:cNvPr id="12" name="圆角矩形 10"/>
          <p:cNvSpPr/>
          <p:nvPr/>
        </p:nvSpPr>
        <p:spPr>
          <a:xfrm>
            <a:off x="8791632" y="2364589"/>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State</a:t>
            </a:r>
            <a:r>
              <a:rPr kumimoji="1" lang="zh-CN" altLang="en-US" dirty="0" smtClean="0">
                <a:latin typeface="Microsoft YaHei" charset="-122"/>
                <a:ea typeface="Microsoft YaHei" charset="-122"/>
                <a:cs typeface="Microsoft YaHei" charset="-122"/>
              </a:rPr>
              <a:t> </a:t>
            </a:r>
            <a:r>
              <a:rPr kumimoji="1" lang="en-US" altLang="zh-CN" dirty="0" smtClean="0">
                <a:latin typeface="Microsoft YaHei" charset="-122"/>
                <a:ea typeface="Microsoft YaHei" charset="-122"/>
                <a:cs typeface="Microsoft YaHei" charset="-122"/>
              </a:rPr>
              <a:t>1</a:t>
            </a:r>
            <a:endParaRPr kumimoji="1" lang="en-US" altLang="zh-CN" dirty="0">
              <a:latin typeface="Microsoft YaHei" charset="-122"/>
              <a:ea typeface="Microsoft YaHei" charset="-122"/>
              <a:cs typeface="Microsoft YaHei" charset="-122"/>
            </a:endParaRPr>
          </a:p>
        </p:txBody>
      </p:sp>
      <p:cxnSp>
        <p:nvCxnSpPr>
          <p:cNvPr id="14" name="Straight Arrow Connector 13"/>
          <p:cNvCxnSpPr/>
          <p:nvPr/>
        </p:nvCxnSpPr>
        <p:spPr>
          <a:xfrm flipV="1">
            <a:off x="6883128" y="2644941"/>
            <a:ext cx="1411786" cy="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6340034" y="1940072"/>
            <a:ext cx="2844881" cy="307777"/>
          </a:xfrm>
          <a:prstGeom prst="rect">
            <a:avLst/>
          </a:prstGeom>
          <a:noFill/>
        </p:spPr>
        <p:txBody>
          <a:bodyPr wrap="none" rtlCol="0">
            <a:spAutoFit/>
          </a:bodyPr>
          <a:lstStyle/>
          <a:p>
            <a:r>
              <a:rPr lang="en-US" altLang="zh-CN" sz="1400" dirty="0" smtClean="0"/>
              <a:t>Apply</a:t>
            </a:r>
            <a:r>
              <a:rPr lang="zh-CN" altLang="en-US" sz="1400" dirty="0" smtClean="0"/>
              <a:t> </a:t>
            </a:r>
            <a:r>
              <a:rPr lang="en-US" altLang="zh-CN" sz="1400" dirty="0" smtClean="0"/>
              <a:t>(transaction1</a:t>
            </a:r>
            <a:r>
              <a:rPr lang="zh-CN" altLang="en-US" sz="1400" dirty="0" smtClean="0"/>
              <a:t> </a:t>
            </a:r>
            <a:r>
              <a:rPr lang="en-US" altLang="zh-CN" sz="1400" dirty="0" smtClean="0"/>
              <a:t>–</a:t>
            </a:r>
            <a:r>
              <a:rPr lang="zh-CN" altLang="en-US" sz="1400" dirty="0" smtClean="0"/>
              <a:t> </a:t>
            </a:r>
            <a:r>
              <a:rPr lang="en-US" altLang="zh-CN" sz="1400" dirty="0" smtClean="0"/>
              <a:t>transaction10)</a:t>
            </a:r>
          </a:p>
        </p:txBody>
      </p:sp>
      <p:sp>
        <p:nvSpPr>
          <p:cNvPr id="21" name="圆角矩形 10"/>
          <p:cNvSpPr/>
          <p:nvPr/>
        </p:nvSpPr>
        <p:spPr>
          <a:xfrm>
            <a:off x="4881750" y="4302657"/>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latin typeface="Microsoft YaHei" charset="-122"/>
                <a:ea typeface="Microsoft YaHei" charset="-122"/>
                <a:cs typeface="Microsoft YaHei" charset="-122"/>
              </a:rPr>
              <a:t>State</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2</a:t>
            </a:r>
          </a:p>
        </p:txBody>
      </p:sp>
      <p:sp>
        <p:nvSpPr>
          <p:cNvPr id="22" name="圆角矩形 10"/>
          <p:cNvSpPr/>
          <p:nvPr/>
        </p:nvSpPr>
        <p:spPr>
          <a:xfrm>
            <a:off x="8791632" y="4302657"/>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State</a:t>
            </a:r>
            <a:r>
              <a:rPr kumimoji="1" lang="zh-CN" altLang="en-US" dirty="0" smtClean="0">
                <a:latin typeface="Microsoft YaHei" charset="-122"/>
                <a:ea typeface="Microsoft YaHei" charset="-122"/>
                <a:cs typeface="Microsoft YaHei" charset="-122"/>
              </a:rPr>
              <a:t> </a:t>
            </a:r>
            <a:r>
              <a:rPr kumimoji="1" lang="en-US" altLang="zh-CN" dirty="0">
                <a:latin typeface="Microsoft YaHei" charset="-122"/>
                <a:ea typeface="Microsoft YaHei" charset="-122"/>
                <a:cs typeface="Microsoft YaHei" charset="-122"/>
              </a:rPr>
              <a:t>3</a:t>
            </a:r>
          </a:p>
        </p:txBody>
      </p:sp>
      <p:cxnSp>
        <p:nvCxnSpPr>
          <p:cNvPr id="23" name="Straight Arrow Connector 22"/>
          <p:cNvCxnSpPr/>
          <p:nvPr/>
        </p:nvCxnSpPr>
        <p:spPr>
          <a:xfrm flipV="1">
            <a:off x="6883128" y="4612542"/>
            <a:ext cx="1411786" cy="8763"/>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flipH="1">
            <a:off x="6883128" y="3309257"/>
            <a:ext cx="1411786" cy="751114"/>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6340034" y="4881062"/>
            <a:ext cx="2844881" cy="307777"/>
          </a:xfrm>
          <a:prstGeom prst="rect">
            <a:avLst/>
          </a:prstGeom>
          <a:noFill/>
        </p:spPr>
        <p:txBody>
          <a:bodyPr wrap="none" rtlCol="0">
            <a:spAutoFit/>
          </a:bodyPr>
          <a:lstStyle/>
          <a:p>
            <a:r>
              <a:rPr lang="en-US" altLang="zh-CN" sz="1400" dirty="0" smtClean="0"/>
              <a:t>Apply</a:t>
            </a:r>
            <a:r>
              <a:rPr lang="zh-CN" altLang="en-US" sz="1400" dirty="0" smtClean="0"/>
              <a:t> </a:t>
            </a:r>
            <a:r>
              <a:rPr lang="en-US" altLang="zh-CN" sz="1400" dirty="0" smtClean="0"/>
              <a:t>(</a:t>
            </a:r>
            <a:r>
              <a:rPr lang="en-US" altLang="zh-CN" sz="1400" dirty="0" smtClean="0"/>
              <a:t>transaction3</a:t>
            </a:r>
            <a:r>
              <a:rPr lang="zh-CN" altLang="en-US" sz="1400" dirty="0" smtClean="0"/>
              <a:t> </a:t>
            </a:r>
            <a:r>
              <a:rPr lang="en-US" altLang="zh-CN" sz="1400" dirty="0" smtClean="0"/>
              <a:t>–</a:t>
            </a:r>
            <a:r>
              <a:rPr lang="zh-CN" altLang="en-US" sz="1400" dirty="0" smtClean="0"/>
              <a:t> </a:t>
            </a:r>
            <a:r>
              <a:rPr lang="en-US" altLang="zh-CN" sz="1400" dirty="0" smtClean="0"/>
              <a:t>transaction30)</a:t>
            </a:r>
          </a:p>
        </p:txBody>
      </p:sp>
      <p:sp>
        <p:nvSpPr>
          <p:cNvPr id="33" name="TextBox 32"/>
          <p:cNvSpPr txBox="1"/>
          <p:nvPr/>
        </p:nvSpPr>
        <p:spPr>
          <a:xfrm>
            <a:off x="7978319" y="3430646"/>
            <a:ext cx="2844881" cy="307777"/>
          </a:xfrm>
          <a:prstGeom prst="rect">
            <a:avLst/>
          </a:prstGeom>
          <a:noFill/>
        </p:spPr>
        <p:txBody>
          <a:bodyPr wrap="none" rtlCol="0">
            <a:spAutoFit/>
          </a:bodyPr>
          <a:lstStyle/>
          <a:p>
            <a:r>
              <a:rPr lang="en-US" altLang="zh-CN" sz="1400" dirty="0" smtClean="0"/>
              <a:t>Apply</a:t>
            </a:r>
            <a:r>
              <a:rPr lang="zh-CN" altLang="en-US" sz="1400" dirty="0" smtClean="0"/>
              <a:t> </a:t>
            </a:r>
            <a:r>
              <a:rPr lang="en-US" altLang="zh-CN" sz="1400" dirty="0" smtClean="0"/>
              <a:t>(</a:t>
            </a:r>
            <a:r>
              <a:rPr lang="en-US" altLang="zh-CN" sz="1400" dirty="0" smtClean="0"/>
              <a:t>transaction2</a:t>
            </a:r>
            <a:r>
              <a:rPr lang="zh-CN" altLang="en-US" sz="1400" dirty="0" smtClean="0"/>
              <a:t> </a:t>
            </a:r>
            <a:r>
              <a:rPr lang="en-US" altLang="zh-CN" sz="1400" dirty="0" smtClean="0"/>
              <a:t>–</a:t>
            </a:r>
            <a:r>
              <a:rPr lang="zh-CN" altLang="en-US" sz="1400" dirty="0" smtClean="0"/>
              <a:t> </a:t>
            </a:r>
            <a:r>
              <a:rPr lang="en-US" altLang="zh-CN" sz="1400" dirty="0" smtClean="0"/>
              <a:t>transaction20)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151710" y="2353164"/>
            <a:ext cx="2103715" cy="2739722"/>
          </a:xfrm>
          <a:prstGeom prst="rect">
            <a:avLst/>
          </a:prstGeom>
        </p:spPr>
      </p:pic>
      <p:pic>
        <p:nvPicPr>
          <p:cNvPr id="39938" name="Ink 1"/>
          <p:cNvPicPr>
            <a:picLocks noChangeAspect="1"/>
          </p:cNvPicPr>
          <p:nvPr/>
        </p:nvPicPr>
        <p:blipFill>
          <a:blip r:embed="rId4"/>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a:t>区块</a:t>
            </a:r>
            <a:r>
              <a:rPr lang="zh-CN" altLang="en-US" sz="3735" dirty="0" smtClean="0"/>
              <a:t>链技术</a:t>
            </a:r>
            <a:endParaRPr lang="en-US" altLang="zh-CN" sz="3735" dirty="0"/>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197676" y="1128184"/>
            <a:ext cx="5027295" cy="55092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en-US" altLang="zh-CN" sz="1600" i="1" dirty="0" smtClean="0">
                <a:sym typeface="+mn-ea"/>
              </a:rPr>
              <a:t>World</a:t>
            </a:r>
            <a:r>
              <a:rPr lang="zh-CN" altLang="en-US" sz="1600" i="1" dirty="0" smtClean="0">
                <a:sym typeface="+mn-ea"/>
              </a:rPr>
              <a:t> </a:t>
            </a:r>
            <a:r>
              <a:rPr lang="en-US" altLang="zh-CN" sz="1600" i="1" dirty="0" smtClean="0">
                <a:sym typeface="+mn-ea"/>
              </a:rPr>
              <a:t>wide</a:t>
            </a:r>
            <a:r>
              <a:rPr lang="zh-CN" altLang="en-US" sz="1600" i="1" dirty="0">
                <a:sym typeface="+mn-ea"/>
              </a:rPr>
              <a:t> </a:t>
            </a:r>
            <a:r>
              <a:rPr lang="zh-CN" altLang="en-US" sz="1600" i="1" dirty="0" smtClean="0">
                <a:sym typeface="+mn-ea"/>
              </a:rPr>
              <a:t>数据库</a:t>
            </a:r>
            <a:r>
              <a:rPr lang="en-US" sz="1600" i="1" dirty="0" smtClean="0">
                <a:sym typeface="+mn-ea"/>
              </a:rPr>
              <a:t> </a:t>
            </a:r>
          </a:p>
          <a:p>
            <a:pPr lvl="0" algn="l" eaLnBrk="1" hangingPunct="1">
              <a:lnSpc>
                <a:spcPct val="200000"/>
              </a:lnSpc>
              <a:spcBef>
                <a:spcPct val="0"/>
              </a:spcBef>
              <a:buFont typeface="+mj-lt"/>
              <a:buAutoNum type="arabicPeriod"/>
            </a:pPr>
            <a:r>
              <a:rPr lang="zh-CN" altLang="en-US" sz="1600" i="1" dirty="0">
                <a:sym typeface="+mn-ea"/>
              </a:rPr>
              <a:t>由全球各地的组织</a:t>
            </a:r>
            <a:r>
              <a:rPr lang="en-US" altLang="zh-CN" sz="1600" i="1" dirty="0">
                <a:sym typeface="+mn-ea"/>
              </a:rPr>
              <a:t>&amp;</a:t>
            </a:r>
            <a:r>
              <a:rPr lang="zh-CN" altLang="en-US" sz="1600" i="1" dirty="0">
                <a:sym typeface="+mn-ea"/>
              </a:rPr>
              <a:t>个人维护的</a:t>
            </a:r>
            <a:r>
              <a:rPr lang="zh-CN" altLang="en-US" sz="1600" i="1" dirty="0" smtClean="0">
                <a:sym typeface="+mn-ea"/>
              </a:rPr>
              <a:t>节点组成</a:t>
            </a:r>
            <a:endParaRPr lang="en-US" altLang="zh-CN" sz="1600" i="1" dirty="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有完全一样状态，运行一样的代码</a:t>
            </a:r>
            <a:endParaRPr lang="zh-CN" altLang="en-US" sz="1600" i="1" dirty="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通过</a:t>
            </a:r>
            <a:r>
              <a:rPr lang="en-US" altLang="zh-CN" sz="1600" i="1" dirty="0">
                <a:sym typeface="+mn-ea"/>
              </a:rPr>
              <a:t>P2p</a:t>
            </a:r>
            <a:r>
              <a:rPr lang="zh-CN" altLang="en-US" sz="1600" i="1" dirty="0">
                <a:sym typeface="+mn-ea"/>
              </a:rPr>
              <a:t>网络连接 </a:t>
            </a:r>
            <a:r>
              <a:rPr lang="en-US" altLang="zh-CN" sz="1600" i="1" dirty="0">
                <a:sym typeface="+mn-ea"/>
              </a:rPr>
              <a:t>(gossip,</a:t>
            </a:r>
            <a:r>
              <a:rPr lang="zh-CN" altLang="en-US" sz="1600" i="1" dirty="0">
                <a:sym typeface="+mn-ea"/>
              </a:rPr>
              <a:t> </a:t>
            </a:r>
            <a:r>
              <a:rPr lang="en-US" altLang="zh-CN" sz="1600" i="1" dirty="0" err="1">
                <a:sym typeface="+mn-ea"/>
              </a:rPr>
              <a:t>kad</a:t>
            </a:r>
            <a:r>
              <a:rPr lang="en-US" altLang="zh-CN" sz="1600" i="1" dirty="0" smtClean="0">
                <a:sym typeface="+mn-ea"/>
              </a:rPr>
              <a:t>)</a:t>
            </a:r>
            <a:r>
              <a:rPr lang="zh-CN" altLang="en-US" sz="1600" i="1" dirty="0" smtClean="0">
                <a:sym typeface="+mn-ea"/>
              </a:rPr>
              <a:t>，保证</a:t>
            </a:r>
            <a:r>
              <a:rPr lang="en-US" altLang="zh-CN" sz="1600" i="1" dirty="0" smtClean="0">
                <a:sym typeface="+mn-ea"/>
              </a:rPr>
              <a:t>transactions</a:t>
            </a:r>
            <a:r>
              <a:rPr lang="zh-CN" altLang="en-US" sz="1600" i="1" dirty="0" smtClean="0">
                <a:sym typeface="+mn-ea"/>
              </a:rPr>
              <a:t>全网同步</a:t>
            </a:r>
            <a:endParaRPr lang="en-US" altLang="zh-CN" sz="1600" i="1" dirty="0" smtClean="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通过共识，执行完全一样</a:t>
            </a:r>
            <a:r>
              <a:rPr lang="en-US" altLang="zh-CN" sz="1600" i="1" dirty="0" smtClean="0">
                <a:sym typeface="+mn-ea"/>
              </a:rPr>
              <a:t>transactions(block)</a:t>
            </a:r>
          </a:p>
          <a:p>
            <a:pPr marL="800100" lvl="1" indent="-342900" eaLnBrk="1" hangingPunct="1">
              <a:lnSpc>
                <a:spcPct val="200000"/>
              </a:lnSpc>
              <a:spcBef>
                <a:spcPct val="0"/>
              </a:spcBef>
              <a:buFont typeface="+mj-lt"/>
              <a:buAutoNum type="arabicPeriod"/>
            </a:pPr>
            <a:r>
              <a:rPr lang="zh-CN" altLang="en-US" sz="1600" i="1" dirty="0" smtClean="0">
                <a:sym typeface="+mn-ea"/>
              </a:rPr>
              <a:t>出块：过渡</a:t>
            </a:r>
            <a:r>
              <a:rPr lang="zh-CN" altLang="en-US" sz="1600" i="1" dirty="0">
                <a:sym typeface="+mn-ea"/>
              </a:rPr>
              <a:t>到下一个完全</a:t>
            </a:r>
            <a:r>
              <a:rPr lang="zh-CN" altLang="en-US" sz="1600" i="1" dirty="0" smtClean="0">
                <a:sym typeface="+mn-ea"/>
              </a:rPr>
              <a:t>一样的状态</a:t>
            </a:r>
            <a:endParaRPr lang="en-US" sz="1600" i="1" dirty="0">
              <a:sym typeface="+mn-ea"/>
            </a:endParaRPr>
          </a:p>
          <a:p>
            <a:pPr eaLnBrk="1" hangingPunct="1">
              <a:lnSpc>
                <a:spcPct val="200000"/>
              </a:lnSpc>
              <a:spcBef>
                <a:spcPct val="0"/>
              </a:spcBef>
              <a:buFont typeface="+mj-lt"/>
              <a:buAutoNum type="arabicPeriod"/>
            </a:pPr>
            <a:r>
              <a:rPr lang="zh-CN" altLang="en-US" sz="1600" i="1" dirty="0">
                <a:latin typeface="Arial" panose="020B0604020202090204" pitchFamily="34" charset="0"/>
                <a:ea typeface="SimSun" pitchFamily="2" charset="-122"/>
                <a:sym typeface="+mn-ea"/>
              </a:rPr>
              <a:t>非对称加密，</a:t>
            </a:r>
            <a:r>
              <a:rPr lang="zh-CN" altLang="en-US" sz="1600" dirty="0"/>
              <a:t>数字签名</a:t>
            </a:r>
            <a:endParaRPr lang="en-US" altLang="zh-CN" sz="1600" i="1" dirty="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600" i="1" dirty="0" smtClean="0">
                <a:sym typeface="+mn-ea"/>
              </a:rPr>
              <a:t>共识，激励</a:t>
            </a:r>
            <a:endParaRPr lang="en-US" altLang="zh-CN" sz="1600" i="1" dirty="0" smtClean="0">
              <a:sym typeface="+mn-ea"/>
            </a:endParaRPr>
          </a:p>
          <a:p>
            <a:pPr lvl="0" eaLnBrk="1" hangingPunct="1">
              <a:lnSpc>
                <a:spcPct val="200000"/>
              </a:lnSpc>
              <a:spcBef>
                <a:spcPct val="0"/>
              </a:spcBef>
              <a:buFont typeface="+mj-lt"/>
              <a:buAutoNum type="arabicPeriod"/>
            </a:pPr>
            <a:r>
              <a:rPr lang="zh-CN" altLang="en-US" sz="1600" i="1" dirty="0" smtClean="0">
                <a:latin typeface="Arial" panose="020B0604020202090204" pitchFamily="34" charset="0"/>
                <a:ea typeface="SimSun" pitchFamily="2" charset="-122"/>
                <a:sym typeface="+mn-ea"/>
              </a:rPr>
              <a:t>智能</a:t>
            </a:r>
            <a:r>
              <a:rPr lang="zh-CN" altLang="en-US" sz="1600" i="1" dirty="0">
                <a:latin typeface="Arial" panose="020B0604020202090204" pitchFamily="34" charset="0"/>
                <a:ea typeface="SimSun" pitchFamily="2" charset="-122"/>
                <a:sym typeface="+mn-ea"/>
              </a:rPr>
              <a:t>合约</a:t>
            </a:r>
            <a:endParaRPr lang="en-US" altLang="zh-CN" sz="1600" i="1" dirty="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endParaRPr lang="en-US" altLang="en-US" sz="1600" i="1" dirty="0">
              <a:latin typeface="Arial" panose="020B0604020202090204" pitchFamily="34" charset="0"/>
              <a:ea typeface="SimSun" pitchFamily="2" charset="-122"/>
              <a:sym typeface="+mn-ea"/>
            </a:endParaRPr>
          </a:p>
        </p:txBody>
      </p:sp>
      <p:grpSp>
        <p:nvGrpSpPr>
          <p:cNvPr id="2" name="Group 1"/>
          <p:cNvGrpSpPr/>
          <p:nvPr/>
        </p:nvGrpSpPr>
        <p:grpSpPr>
          <a:xfrm>
            <a:off x="6971203" y="1291003"/>
            <a:ext cx="1034889" cy="1323672"/>
            <a:chOff x="10467102" y="1996440"/>
            <a:chExt cx="1034889" cy="1323672"/>
          </a:xfrm>
        </p:grpSpPr>
        <p:sp>
          <p:nvSpPr>
            <p:cNvPr id="25"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26"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27"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28"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29" name="TextBox 28"/>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35" name="Group 34"/>
          <p:cNvGrpSpPr/>
          <p:nvPr/>
        </p:nvGrpSpPr>
        <p:grpSpPr>
          <a:xfrm>
            <a:off x="10255425" y="1291003"/>
            <a:ext cx="1034889" cy="1323672"/>
            <a:chOff x="10467102" y="1996440"/>
            <a:chExt cx="1034889" cy="1323672"/>
          </a:xfrm>
        </p:grpSpPr>
        <p:sp>
          <p:nvSpPr>
            <p:cNvPr id="36"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37"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38"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39"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40" name="TextBox 39"/>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41" name="Group 40"/>
          <p:cNvGrpSpPr/>
          <p:nvPr/>
        </p:nvGrpSpPr>
        <p:grpSpPr>
          <a:xfrm>
            <a:off x="10236320" y="4894111"/>
            <a:ext cx="1034889" cy="1323672"/>
            <a:chOff x="10467102" y="1996440"/>
            <a:chExt cx="1034889" cy="1323672"/>
          </a:xfrm>
        </p:grpSpPr>
        <p:sp>
          <p:nvSpPr>
            <p:cNvPr id="42"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43"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44"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45"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46" name="TextBox 45"/>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56" name="Group 55"/>
          <p:cNvGrpSpPr/>
          <p:nvPr/>
        </p:nvGrpSpPr>
        <p:grpSpPr>
          <a:xfrm>
            <a:off x="7028784" y="4900637"/>
            <a:ext cx="1034889" cy="1323672"/>
            <a:chOff x="10467102" y="1996440"/>
            <a:chExt cx="1034889" cy="1323672"/>
          </a:xfrm>
        </p:grpSpPr>
        <p:sp>
          <p:nvSpPr>
            <p:cNvPr id="59"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60"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61"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62"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63" name="TextBox 62"/>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zh-CN" altLang="en-US" sz="4000" i="1" dirty="0">
                <a:latin typeface="Arial" panose="020B0604020202090204" pitchFamily="34" charset="0"/>
                <a:ea typeface="SimSun" pitchFamily="2" charset="-122"/>
                <a:sym typeface="+mn-ea"/>
              </a:rPr>
              <a:t>非对称</a:t>
            </a:r>
            <a:r>
              <a:rPr lang="zh-CN" altLang="en-US" sz="4000" i="1" dirty="0" smtClean="0">
                <a:latin typeface="Arial" panose="020B0604020202090204" pitchFamily="34" charset="0"/>
                <a:ea typeface="SimSun" pitchFamily="2" charset="-122"/>
                <a:sym typeface="+mn-ea"/>
              </a:rPr>
              <a:t>加密</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614045" y="1397000"/>
            <a:ext cx="9190355" cy="15696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en-US" altLang="zh-CN" sz="1600" i="1" dirty="0" smtClean="0">
                <a:sym typeface="+mn-ea"/>
              </a:rPr>
              <a:t>--</a:t>
            </a:r>
            <a:endParaRPr lang="zh-CN" altLang="en-US" sz="1200" dirty="0"/>
          </a:p>
          <a:p>
            <a:pPr lvl="1" eaLnBrk="1" hangingPunct="1">
              <a:lnSpc>
                <a:spcPct val="200000"/>
              </a:lnSpc>
              <a:spcBef>
                <a:spcPct val="0"/>
              </a:spcBef>
              <a:buFont typeface="Arial" panose="020B0604020202090204" pitchFamily="34" charset="0"/>
              <a:buChar char="•"/>
            </a:pPr>
            <a:endParaRPr lang="en-US" altLang="zh-CN" sz="16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1600" i="1" dirty="0">
              <a:latin typeface="Arial" panose="020B0604020202090204" pitchFamily="34" charset="0"/>
              <a:ea typeface="SimSun" pitchFamily="2" charset="-122"/>
              <a:sym typeface="+mn-ea"/>
            </a:endParaRPr>
          </a:p>
        </p:txBody>
      </p:sp>
      <p:pic>
        <p:nvPicPr>
          <p:cNvPr id="6146" name="Picture 2" descr="http://upyun-assets.ethfans.org/uploads/photo/image/aee0c77f175e495abdfcbdb2c13fb0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0" y="2413000"/>
            <a:ext cx="76200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460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2254</TotalTime>
  <Words>1841</Words>
  <Application>Microsoft Macintosh PowerPoint</Application>
  <PresentationFormat>Widescreen</PresentationFormat>
  <Paragraphs>445</Paragraphs>
  <Slides>24</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Calibri</vt:lpstr>
      <vt:lpstr>Calibri Light</vt:lpstr>
      <vt:lpstr>Mangal</vt:lpstr>
      <vt:lpstr>Microsoft YaHei</vt:lpstr>
      <vt:lpstr>SimSun</vt:lpstr>
      <vt:lpstr>Wingdings</vt:lpstr>
      <vt:lpstr>宋体</vt:lpstr>
      <vt:lpstr>Arial</vt:lpstr>
      <vt:lpstr>Office Theme</vt:lpstr>
      <vt:lpstr>去中心化交易所 &amp; OKDex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Monero Crypto</dc:title>
  <dc:creator>hanxueyang</dc:creator>
  <cp:lastModifiedBy>Microsoft Office User</cp:lastModifiedBy>
  <cp:revision>113</cp:revision>
  <dcterms:created xsi:type="dcterms:W3CDTF">2019-11-08T08:51:39Z</dcterms:created>
  <dcterms:modified xsi:type="dcterms:W3CDTF">2019-11-10T14:47:12Z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1033-1.5.2.2273</vt:lpwstr>
  </property>
</Properties>
</file>