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7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8" autoAdjust="0"/>
    <p:restoredTop sz="71754"/>
  </p:normalViewPr>
  <p:slideViewPr>
    <p:cSldViewPr snapToGrid="0">
      <p:cViewPr>
        <p:scale>
          <a:sx n="100" d="100"/>
          <a:sy n="100" d="100"/>
        </p:scale>
        <p:origin x="85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i="1" dirty="0" smtClean="0">
                <a:sym typeface="+mn-ea"/>
              </a:rPr>
              <a:t>提高了储存的成本</a:t>
            </a:r>
            <a:r>
              <a:rPr lang="zh-CN" altLang="en-US" sz="1200" i="1" dirty="0" smtClean="0">
                <a:sym typeface="+mn-ea"/>
              </a:rPr>
              <a:t>，</a:t>
            </a:r>
            <a:r>
              <a:rPr lang="en-US" sz="1200" i="1" dirty="0" smtClean="0">
                <a:sym typeface="+mn-ea"/>
              </a:rPr>
              <a:t>降低了记录的效率</a:t>
            </a:r>
            <a:r>
              <a:rPr lang="zh-CN" altLang="en-US" sz="1200" i="1" dirty="0" smtClean="0">
                <a:sym typeface="+mn-ea"/>
              </a:rPr>
              <a:t>，保障数据的一致性</a:t>
            </a:r>
            <a:endParaRPr lang="en-US" altLang="zh-CN" sz="1200" i="1" dirty="0" smtClean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>
              <a:ea typeface="SimSun" pitchFamily="2" charset="-122"/>
            </a:endParaRPr>
          </a:p>
          <a:p>
            <a:pPr lvl="0" eaLnBrk="1" hangingPunct="1">
              <a:spcBef>
                <a:spcPct val="0"/>
              </a:spcBef>
            </a:pPr>
            <a:r>
              <a:rPr lang="zh-CN" altLang="en-US" dirty="0" smtClean="0">
                <a:ea typeface="SimSun" pitchFamily="2" charset="-122"/>
              </a:rPr>
              <a:t>维护节点的点彼此不认识，没有见过面，</a:t>
            </a:r>
            <a:endParaRPr lang="en-US" altLang="zh-CN" dirty="0" smtClean="0">
              <a:ea typeface="SimSun" pitchFamily="2" charset="-122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CN" dirty="0" smtClean="0">
              <a:ea typeface="SimSun" pitchFamily="2" charset="-122"/>
            </a:endParaRPr>
          </a:p>
          <a:p>
            <a:pPr lvl="0" eaLnBrk="1" hangingPunct="1">
              <a:spcBef>
                <a:spcPct val="0"/>
              </a:spcBef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而区块链技术框架中非常重要的一部分是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共识机制，是在不可信的分布式环境下实现数据一致性的关键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</a:t>
            </a:fld>
            <a:endParaRPr lang="en-US" altLang="zh-CN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75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642" y="0"/>
            <a:ext cx="2103715" cy="27397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  <p:pic>
        <p:nvPicPr>
          <p:cNvPr id="39938" name="In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51" y="334508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3039533" y="-569308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3242733" y="-366108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" name="Can 3"/>
          <p:cNvSpPr/>
          <p:nvPr/>
        </p:nvSpPr>
        <p:spPr>
          <a:xfrm>
            <a:off x="6947496" y="2568337"/>
            <a:ext cx="597745" cy="787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5346233" y="1647688"/>
            <a:ext cx="558800" cy="571500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stCxn id="4" idx="4"/>
            <a:endCxn id="3" idx="2"/>
          </p:cNvCxnSpPr>
          <p:nvPr/>
        </p:nvCxnSpPr>
        <p:spPr>
          <a:xfrm flipV="1">
            <a:off x="7545241" y="2739722"/>
            <a:ext cx="2678259" cy="22231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4"/>
            <a:endCxn id="4" idx="2"/>
          </p:cNvCxnSpPr>
          <p:nvPr/>
        </p:nvCxnSpPr>
        <p:spPr>
          <a:xfrm rot="16200000" flipH="1">
            <a:off x="5915140" y="1929680"/>
            <a:ext cx="742849" cy="13218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5" idx="0"/>
            <a:endCxn id="3" idx="1"/>
          </p:cNvCxnSpPr>
          <p:nvPr/>
        </p:nvCxnSpPr>
        <p:spPr>
          <a:xfrm rot="5400000" flipH="1" flipV="1">
            <a:off x="7259724" y="-264229"/>
            <a:ext cx="277827" cy="35460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542" y="3741586"/>
            <a:ext cx="2103715" cy="27397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  <p:sp>
        <p:nvSpPr>
          <p:cNvPr id="39937" name="TextBox 39936"/>
          <p:cNvSpPr txBox="1"/>
          <p:nvPr/>
        </p:nvSpPr>
        <p:spPr>
          <a:xfrm>
            <a:off x="9260542" y="2262202"/>
            <a:ext cx="53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BTC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884370" y="6015879"/>
            <a:ext cx="97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OKChain</a:t>
            </a:r>
            <a:endParaRPr lang="en-US" altLang="zh-CN" dirty="0" smtClean="0"/>
          </a:p>
        </p:txBody>
      </p:sp>
      <p:cxnSp>
        <p:nvCxnSpPr>
          <p:cNvPr id="39958" name="Curved Connector 39957"/>
          <p:cNvCxnSpPr>
            <a:stCxn id="4" idx="3"/>
            <a:endCxn id="3" idx="3"/>
          </p:cNvCxnSpPr>
          <p:nvPr/>
        </p:nvCxnSpPr>
        <p:spPr>
          <a:xfrm rot="5400000" flipH="1" flipV="1">
            <a:off x="8267925" y="348305"/>
            <a:ext cx="1985876" cy="4028988"/>
          </a:xfrm>
          <a:prstGeom prst="curvedConnector4">
            <a:avLst>
              <a:gd name="adj1" fmla="val -11511"/>
              <a:gd name="adj2" fmla="val 1056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4" idx="3"/>
            <a:endCxn id="64" idx="1"/>
          </p:cNvCxnSpPr>
          <p:nvPr/>
        </p:nvCxnSpPr>
        <p:spPr>
          <a:xfrm rot="16200000" flipH="1">
            <a:off x="7375600" y="3226505"/>
            <a:ext cx="1755710" cy="2014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5" idx="4"/>
            <a:endCxn id="64" idx="1"/>
          </p:cNvCxnSpPr>
          <p:nvPr/>
        </p:nvCxnSpPr>
        <p:spPr>
          <a:xfrm rot="16200000" flipH="1">
            <a:off x="5996958" y="1847862"/>
            <a:ext cx="2892259" cy="36349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775885" y="17634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钱包</a:t>
            </a:r>
            <a:endParaRPr lang="en-US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8034837" y="2631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700530" y="2221279"/>
            <a:ext cx="109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跨链服务</a:t>
            </a:r>
            <a:endParaRPr lang="en-US" dirty="0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11124514" y="29620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en-US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7554141" y="3927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en-US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6336895" y="4014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en-US" dirty="0" smtClean="0"/>
          </a:p>
        </p:txBody>
      </p:sp>
      <p:sp>
        <p:nvSpPr>
          <p:cNvPr id="107" name="TextBox 106"/>
          <p:cNvSpPr txBox="1"/>
          <p:nvPr/>
        </p:nvSpPr>
        <p:spPr>
          <a:xfrm>
            <a:off x="7051708" y="10406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en-US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6012239" y="23703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US" dirty="0" smtClean="0"/>
          </a:p>
        </p:txBody>
      </p:sp>
      <p:sp>
        <p:nvSpPr>
          <p:cNvPr id="109" name="TextBox 3"/>
          <p:cNvSpPr txBox="1"/>
          <p:nvPr/>
        </p:nvSpPr>
        <p:spPr>
          <a:xfrm>
            <a:off x="258814" y="651756"/>
            <a:ext cx="4517071" cy="5509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i="1" dirty="0" smtClean="0">
                <a:sym typeface="+mn-ea"/>
              </a:rPr>
              <a:t>跨链</a:t>
            </a:r>
            <a:r>
              <a:rPr lang="zh-CN" altLang="en-US" sz="1600" i="1" dirty="0" smtClean="0">
                <a:sym typeface="+mn-ea"/>
              </a:rPr>
              <a:t>服务</a:t>
            </a:r>
            <a:r>
              <a:rPr lang="zh-CN" altLang="en-US" sz="1600" i="1" dirty="0" smtClean="0">
                <a:sym typeface="+mn-ea"/>
              </a:rPr>
              <a:t>从</a:t>
            </a:r>
            <a:r>
              <a:rPr lang="en-US" altLang="zh-CN" sz="1600" i="1" dirty="0" smtClean="0">
                <a:sym typeface="+mn-ea"/>
              </a:rPr>
              <a:t>BTC</a:t>
            </a:r>
            <a:r>
              <a:rPr lang="zh-CN" altLang="en-US" sz="1600" i="1" dirty="0" smtClean="0">
                <a:sym typeface="+mn-ea"/>
              </a:rPr>
              <a:t>网络爬取所有地址的</a:t>
            </a:r>
            <a:r>
              <a:rPr lang="en-US" altLang="zh-CN" sz="1600" i="1" dirty="0" smtClean="0">
                <a:sym typeface="+mn-ea"/>
              </a:rPr>
              <a:t>UTXO</a:t>
            </a: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i="1" dirty="0" smtClean="0">
                <a:sym typeface="+mn-ea"/>
              </a:rPr>
              <a:t>钱包发起跨链转账前，先去跨链服务查询</a:t>
            </a:r>
            <a:r>
              <a:rPr lang="en-US" altLang="zh-CN" sz="1600" i="1" dirty="0" smtClean="0">
                <a:sym typeface="+mn-ea"/>
              </a:rPr>
              <a:t>UTXO</a:t>
            </a: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i="1" dirty="0" smtClean="0">
                <a:sym typeface="+mn-ea"/>
              </a:rPr>
              <a:t>组装交易后，把签名的交易</a:t>
            </a:r>
            <a:r>
              <a:rPr lang="en-US" altLang="zh-CN" sz="1600" i="1" dirty="0" smtClean="0">
                <a:sym typeface="+mn-ea"/>
              </a:rPr>
              <a:t>(</a:t>
            </a:r>
            <a:r>
              <a:rPr lang="zh-CN" altLang="en-US" sz="1600" i="1" dirty="0" smtClean="0">
                <a:sym typeface="+mn-ea"/>
              </a:rPr>
              <a:t>到网关地址</a:t>
            </a:r>
            <a:r>
              <a:rPr lang="en-US" altLang="zh-CN" sz="1600" i="1" dirty="0" smtClean="0">
                <a:sym typeface="+mn-ea"/>
              </a:rPr>
              <a:t>)</a:t>
            </a:r>
            <a:r>
              <a:rPr lang="zh-CN" altLang="en-US" sz="1600" i="1" dirty="0" smtClean="0">
                <a:sym typeface="+mn-ea"/>
              </a:rPr>
              <a:t>广播到</a:t>
            </a:r>
            <a:r>
              <a:rPr lang="en-US" altLang="zh-CN" sz="1600" i="1" dirty="0" smtClean="0">
                <a:sym typeface="+mn-ea"/>
              </a:rPr>
              <a:t>BTC</a:t>
            </a:r>
            <a:r>
              <a:rPr lang="zh-CN" altLang="en-US" sz="1600" i="1" dirty="0" smtClean="0">
                <a:sym typeface="+mn-ea"/>
              </a:rPr>
              <a:t>网络</a:t>
            </a:r>
            <a:endParaRPr lang="en-US" altLang="zh-CN" sz="1600" i="1" dirty="0" smtClean="0">
              <a:sym typeface="+mn-ea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i="1" dirty="0" smtClean="0">
                <a:sym typeface="+mn-ea"/>
              </a:rPr>
              <a:t>跨链服务检测到</a:t>
            </a:r>
            <a:r>
              <a:rPr lang="zh-CN" altLang="en-US" sz="1600" i="1" dirty="0">
                <a:sym typeface="+mn-ea"/>
              </a:rPr>
              <a:t>网关</a:t>
            </a:r>
            <a:r>
              <a:rPr lang="zh-CN" altLang="en-US" sz="1600" i="1" dirty="0" smtClean="0">
                <a:sym typeface="+mn-ea"/>
              </a:rPr>
              <a:t>地址有入账</a:t>
            </a:r>
            <a:endParaRPr lang="en-US" altLang="zh-CN" sz="1600" i="1" dirty="0" smtClean="0">
              <a:sym typeface="+mn-ea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i="1" dirty="0">
                <a:sym typeface="+mn-ea"/>
              </a:rPr>
              <a:t>跨链</a:t>
            </a:r>
            <a:r>
              <a:rPr lang="zh-CN" altLang="en-US" sz="1600" i="1" dirty="0" smtClean="0">
                <a:sym typeface="+mn-ea"/>
              </a:rPr>
              <a:t>服务给入账的</a:t>
            </a:r>
            <a:r>
              <a:rPr lang="en-US" altLang="zh-CN" sz="1600" i="1" dirty="0" smtClean="0">
                <a:sym typeface="+mn-ea"/>
              </a:rPr>
              <a:t>from</a:t>
            </a:r>
            <a:r>
              <a:rPr lang="zh-CN" altLang="en-US" sz="1600" i="1" dirty="0" smtClean="0">
                <a:sym typeface="+mn-ea"/>
              </a:rPr>
              <a:t>地址对应的</a:t>
            </a:r>
            <a:r>
              <a:rPr lang="en-US" altLang="zh-CN" sz="1600" i="1" dirty="0" err="1" smtClean="0">
                <a:sym typeface="+mn-ea"/>
              </a:rPr>
              <a:t>OKChain</a:t>
            </a:r>
            <a:r>
              <a:rPr lang="zh-CN" altLang="en-US" sz="1600" i="1" dirty="0" smtClean="0">
                <a:sym typeface="+mn-ea"/>
              </a:rPr>
              <a:t>地址打入同等数量的</a:t>
            </a:r>
            <a:r>
              <a:rPr lang="en-US" altLang="zh-CN" sz="1600" i="1" dirty="0" smtClean="0">
                <a:sym typeface="+mn-ea"/>
              </a:rPr>
              <a:t>token</a:t>
            </a:r>
            <a:endParaRPr lang="en-US" altLang="zh-CN" sz="1600" i="1" dirty="0" smtClean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zh-CN" sz="1600" i="1" dirty="0" smtClean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zh-CN" sz="1600" i="1" dirty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zh-CN" sz="1600" i="1"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53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130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SimSun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Monero Crypto</dc:title>
  <dc:creator>hanxueyang</dc:creator>
  <cp:lastModifiedBy>Microsoft Office User</cp:lastModifiedBy>
  <cp:revision>316</cp:revision>
  <dcterms:created xsi:type="dcterms:W3CDTF">2019-11-12T07:01:41Z</dcterms:created>
  <dcterms:modified xsi:type="dcterms:W3CDTF">2019-11-19T22:36:12Z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1033-1.5.2.2273</vt:lpwstr>
  </property>
</Properties>
</file>