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9" r:id="rId3"/>
    <p:sldId id="304" r:id="rId4"/>
    <p:sldId id="309" r:id="rId5"/>
    <p:sldId id="310" r:id="rId6"/>
    <p:sldId id="305" r:id="rId7"/>
    <p:sldId id="281" r:id="rId8"/>
    <p:sldId id="298" r:id="rId9"/>
    <p:sldId id="308" r:id="rId10"/>
    <p:sldId id="313" r:id="rId11"/>
    <p:sldId id="335" r:id="rId12"/>
    <p:sldId id="314" r:id="rId13"/>
    <p:sldId id="306" r:id="rId14"/>
    <p:sldId id="299" r:id="rId15"/>
    <p:sldId id="302" r:id="rId16"/>
    <p:sldId id="338" r:id="rId17"/>
    <p:sldId id="315" r:id="rId18"/>
    <p:sldId id="341" r:id="rId19"/>
    <p:sldId id="340" r:id="rId20"/>
    <p:sldId id="336" r:id="rId21"/>
    <p:sldId id="318" r:id="rId22"/>
    <p:sldId id="317" r:id="rId23"/>
    <p:sldId id="316" r:id="rId24"/>
    <p:sldId id="296" r:id="rId25"/>
    <p:sldId id="294" r:id="rId26"/>
    <p:sldId id="339" r:id="rId27"/>
    <p:sldId id="295" r:id="rId28"/>
    <p:sldId id="311" r:id="rId2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3" autoAdjust="0"/>
    <p:restoredTop sz="65888"/>
  </p:normalViewPr>
  <p:slideViewPr>
    <p:cSldViewPr snapToGrid="0">
      <p:cViewPr>
        <p:scale>
          <a:sx n="100" d="100"/>
          <a:sy n="100" d="100"/>
        </p:scale>
        <p:origin x="776" y="15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11/11/19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a:t>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effectLst/>
                <a:sym typeface="+mn-ea"/>
              </a:rPr>
              <a:t>数据库： </a:t>
            </a:r>
            <a:r>
              <a:rPr lang="en-US" dirty="0"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p>
          <a:p>
            <a:r>
              <a:rPr lang="zh-CN" altLang="en-US" dirty="0" smtClean="0">
                <a:effectLst/>
                <a:ea typeface="SimSun" pitchFamily="2" charset="-122"/>
                <a:sym typeface="+mn-ea"/>
              </a:rPr>
              <a:t>分布式协调： </a:t>
            </a:r>
            <a:r>
              <a:rPr lang="en-US" dirty="0" smtClean="0">
                <a:effectLst/>
                <a:sym typeface="+mn-ea"/>
              </a:rPr>
              <a:t>Chubby</a:t>
            </a:r>
            <a:r>
              <a:rPr lang="zh-CN" altLang="en-US" dirty="0" smtClean="0">
                <a:effectLst/>
                <a:sym typeface="+mn-ea"/>
              </a:rPr>
              <a:t>，</a:t>
            </a:r>
            <a:r>
              <a:rPr lang="en-US" altLang="zh-CN" dirty="0" err="1" smtClean="0">
                <a:effectLst/>
                <a:sym typeface="+mn-ea"/>
              </a:rPr>
              <a:t>zk</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10</a:t>
            </a:fld>
            <a:endParaRPr lang="en-US" altLang="zh-CN" dirty="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11</a:t>
            </a:fld>
            <a:endParaRPr lang="en-US" altLang="zh-CN" dirty="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endParaRPr lang="en-US" dirty="0" smtClean="0"/>
          </a:p>
          <a:p>
            <a:r>
              <a:rPr lang="en-US" dirty="0" smtClean="0"/>
              <a:t>contract ERC20Interface {</a:t>
            </a:r>
          </a:p>
          <a:p>
            <a:r>
              <a:rPr lang="en-US" dirty="0" smtClean="0"/>
              <a:t>function </a:t>
            </a:r>
            <a:r>
              <a:rPr lang="en-US" dirty="0" err="1" smtClean="0"/>
              <a:t>totalSupply</a:t>
            </a:r>
            <a:r>
              <a:rPr lang="en-US" dirty="0" smtClean="0"/>
              <a:t>() public view returns (</a:t>
            </a:r>
            <a:r>
              <a:rPr lang="en-US" dirty="0" err="1" smtClean="0"/>
              <a:t>uint</a:t>
            </a:r>
            <a:r>
              <a:rPr lang="en-US" dirty="0" smtClean="0"/>
              <a:t>);</a:t>
            </a:r>
          </a:p>
          <a:p>
            <a:r>
              <a:rPr lang="en-US" dirty="0" smtClean="0"/>
              <a:t>function </a:t>
            </a:r>
            <a:r>
              <a:rPr lang="en-US" dirty="0" err="1" smtClean="0"/>
              <a:t>balanceOf</a:t>
            </a:r>
            <a:r>
              <a:rPr lang="en-US" dirty="0" smtClean="0"/>
              <a:t>(address </a:t>
            </a:r>
            <a:r>
              <a:rPr lang="en-US" dirty="0" err="1" smtClean="0"/>
              <a:t>tokenOwner</a:t>
            </a:r>
            <a:r>
              <a:rPr lang="en-US" dirty="0" smtClean="0"/>
              <a:t>) public view returns (</a:t>
            </a:r>
            <a:r>
              <a:rPr lang="en-US" dirty="0" err="1" smtClean="0"/>
              <a:t>uint</a:t>
            </a:r>
            <a:r>
              <a:rPr lang="en-US" dirty="0" smtClean="0"/>
              <a:t> balance);</a:t>
            </a:r>
          </a:p>
          <a:p>
            <a:r>
              <a:rPr lang="en-US" dirty="0" smtClean="0"/>
              <a:t>function allowance(address </a:t>
            </a:r>
            <a:r>
              <a:rPr lang="en-US" dirty="0" err="1" smtClean="0"/>
              <a:t>tokenOwner</a:t>
            </a:r>
            <a:r>
              <a:rPr lang="en-US" dirty="0" smtClean="0"/>
              <a:t>, address spender) public view returns (</a:t>
            </a:r>
            <a:r>
              <a:rPr lang="en-US" dirty="0" err="1" smtClean="0"/>
              <a:t>uint</a:t>
            </a:r>
            <a:r>
              <a:rPr lang="en-US" dirty="0" smtClean="0"/>
              <a:t> remaining);</a:t>
            </a:r>
          </a:p>
          <a:p>
            <a:r>
              <a:rPr lang="en-US" dirty="0" smtClean="0"/>
              <a:t>function transfer(address to, </a:t>
            </a:r>
            <a:r>
              <a:rPr lang="en-US" dirty="0" err="1" smtClean="0"/>
              <a:t>uint</a:t>
            </a:r>
            <a:r>
              <a:rPr lang="en-US" dirty="0" smtClean="0"/>
              <a:t> tokens) public returns (bool success);</a:t>
            </a:r>
          </a:p>
          <a:p>
            <a:r>
              <a:rPr lang="en-US" dirty="0" smtClean="0"/>
              <a:t>function approve(address spender, </a:t>
            </a:r>
            <a:r>
              <a:rPr lang="en-US" dirty="0" err="1" smtClean="0"/>
              <a:t>uint</a:t>
            </a:r>
            <a:r>
              <a:rPr lang="en-US" dirty="0" smtClean="0"/>
              <a:t> tokens) public returns (bool success);</a:t>
            </a:r>
          </a:p>
          <a:p>
            <a:r>
              <a:rPr lang="en-US" dirty="0" smtClean="0"/>
              <a:t>function </a:t>
            </a:r>
            <a:r>
              <a:rPr lang="en-US" dirty="0" err="1" smtClean="0"/>
              <a:t>transferFrom</a:t>
            </a:r>
            <a:r>
              <a:rPr lang="en-US" dirty="0" smtClean="0"/>
              <a:t>(address from, address to, </a:t>
            </a:r>
            <a:r>
              <a:rPr lang="en-US" dirty="0" err="1" smtClean="0"/>
              <a:t>uint</a:t>
            </a:r>
            <a:r>
              <a:rPr lang="en-US" dirty="0" smtClean="0"/>
              <a:t> tokens) public returns (bool success);</a:t>
            </a:r>
          </a:p>
          <a:p>
            <a:r>
              <a:rPr lang="en-US" dirty="0" smtClean="0"/>
              <a:t>// optional</a:t>
            </a:r>
          </a:p>
          <a:p>
            <a:r>
              <a:rPr lang="en-US" dirty="0" smtClean="0"/>
              <a:t>function name() external view returns (string);</a:t>
            </a:r>
          </a:p>
          <a:p>
            <a:r>
              <a:rPr lang="en-US" dirty="0" smtClean="0"/>
              <a:t>function symbol() external view returns (string);</a:t>
            </a:r>
          </a:p>
          <a:p>
            <a:r>
              <a:rPr lang="en-US" dirty="0" smtClean="0"/>
              <a:t>function decimals() external view returns (string);</a:t>
            </a:r>
          </a:p>
          <a:p>
            <a:r>
              <a:rPr lang="en-US" dirty="0" smtClean="0"/>
              <a:t>}</a:t>
            </a:r>
          </a:p>
          <a:p>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12</a:t>
            </a:fld>
            <a:endParaRPr lang="en-US" altLang="zh-CN" dirty="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中心化交易所是用户发送请求到一个服务器，撮合后结果写入一个数据库</a:t>
            </a:r>
            <a:endParaRPr lang="en-US" altLang="zh-CN" dirty="0" smtClean="0"/>
          </a:p>
          <a:p>
            <a:r>
              <a:rPr lang="zh-CN" altLang="en-US" dirty="0" smtClean="0"/>
              <a:t>去中心化交易所是用户发送请求到区块链网络，</a:t>
            </a:r>
            <a:r>
              <a:rPr lang="en-US" altLang="zh-CN" dirty="0" smtClean="0"/>
              <a:t>	p2p</a:t>
            </a:r>
            <a:r>
              <a:rPr lang="zh-CN" altLang="en-US" dirty="0" smtClean="0"/>
              <a:t>网络先同步这个请求到所有节点，然后每个节点撮合后把结果写入自己维护的数据库</a:t>
            </a:r>
            <a:endParaRPr lang="en-US" altLang="zh-CN" dirty="0" smtClean="0"/>
          </a:p>
          <a:p>
            <a:endParaRPr lang="en-US" altLang="zh-CN" dirty="0" smtClean="0"/>
          </a:p>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b="1" dirty="0" smtClean="0"/>
              <a:t>问：</a:t>
            </a:r>
            <a:r>
              <a:rPr lang="en-US" altLang="zh-CN" b="1" dirty="0" err="1" smtClean="0"/>
              <a:t>Bancor</a:t>
            </a:r>
            <a:r>
              <a:rPr lang="zh-CN" altLang="en-US" b="1" dirty="0" smtClean="0"/>
              <a:t>是又一种去中心化交易所吗？</a:t>
            </a:r>
            <a:endParaRPr lang="zh-CN" altLang="en-US" dirty="0" smtClean="0"/>
          </a:p>
          <a:p>
            <a:r>
              <a:rPr lang="zh-CN" altLang="en-US" dirty="0" smtClean="0"/>
              <a:t>答：不是，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p>
          <a:p>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13</a:t>
            </a:fld>
            <a:endParaRPr lang="en-US" altLang="zh-CN" dirty="0">
              <a:ea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2-3</a:t>
            </a:r>
            <a:r>
              <a:rPr lang="zh-CN" altLang="en-US" dirty="0" smtClean="0"/>
              <a:t>、</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4</a:t>
            </a:r>
            <a:r>
              <a:rPr lang="zh-CN" altLang="en-US" dirty="0" smtClean="0"/>
              <a:t>、</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r>
              <a:rPr lang="zh-CN" altLang="en-US" dirty="0" smtClean="0"/>
              <a:t>。</a:t>
            </a:r>
            <a:endParaRPr lang="en-US" altLang="zh-CN" dirty="0" smtClean="0"/>
          </a:p>
          <a:p>
            <a:endParaRPr lang="en-US" altLang="zh-CN" dirty="0" smtClean="0"/>
          </a:p>
          <a:p>
            <a:pPr fontAlgn="base"/>
            <a:r>
              <a:rPr lang="zh-CN" altLang="en-US" b="1" dirty="0" smtClean="0">
                <a:effectLst/>
              </a:rPr>
              <a:t>取消缓慢：</a:t>
            </a:r>
            <a:r>
              <a:rPr lang="zh-CN" altLang="en-US" dirty="0" smtClean="0">
                <a:effectLst/>
              </a:rPr>
              <a:t> 虽然它在“取消订单”被记录到区块链上后处理取消看起来延迟很小，对实时交易来说必须等到下一个区块的产生附带了很大的障碍，锁定用户资产并且允许矿工对大额订单套利。</a:t>
            </a:r>
          </a:p>
          <a:p>
            <a:pPr fontAlgn="base"/>
            <a:r>
              <a:rPr lang="zh-CN" altLang="en-US" b="1" dirty="0" smtClean="0">
                <a:effectLst/>
              </a:rPr>
              <a:t>订单处理缓慢： </a:t>
            </a:r>
            <a:r>
              <a:rPr lang="zh-CN" altLang="en-US" dirty="0" smtClean="0">
                <a:effectLst/>
              </a:rPr>
              <a:t>在我们在</a:t>
            </a:r>
            <a:r>
              <a:rPr lang="en-US" altLang="zh-CN" dirty="0" err="1" smtClean="0">
                <a:effectLst/>
              </a:rPr>
              <a:t>EtherDelta</a:t>
            </a:r>
            <a:r>
              <a:rPr lang="zh-CN" altLang="en-US" dirty="0" smtClean="0">
                <a:effectLst/>
              </a:rPr>
              <a:t>上发布实验交易时，我们观察到明显的延迟。这个操作不需要链上处理，对于我们来说不知道为什么系统会有这么高的延迟。</a:t>
            </a:r>
          </a:p>
          <a:p>
            <a:pPr fontAlgn="base"/>
            <a:r>
              <a:rPr lang="zh-CN" altLang="en-US" b="1" dirty="0" smtClean="0">
                <a:effectLst/>
              </a:rPr>
              <a:t>竞争交易导致高</a:t>
            </a:r>
            <a:r>
              <a:rPr lang="en-US" altLang="zh-CN" b="1" dirty="0" smtClean="0">
                <a:effectLst/>
              </a:rPr>
              <a:t>gas</a:t>
            </a:r>
            <a:r>
              <a:rPr lang="zh-CN" altLang="en-US" b="1" dirty="0" smtClean="0">
                <a:effectLst/>
              </a:rPr>
              <a:t>成本：</a:t>
            </a:r>
            <a:r>
              <a:rPr lang="zh-CN" altLang="en-US" dirty="0" smtClean="0">
                <a:effectLst/>
              </a:rPr>
              <a:t> 因为</a:t>
            </a:r>
            <a:r>
              <a:rPr lang="en-US" altLang="zh-CN" dirty="0" err="1" smtClean="0">
                <a:effectLst/>
              </a:rPr>
              <a:t>EtherDelta</a:t>
            </a:r>
            <a:r>
              <a:rPr lang="zh-CN" altLang="en-US" dirty="0" smtClean="0">
                <a:effectLst/>
              </a:rPr>
              <a:t>订单簿的高延迟，有些接收方可能看不到彼此的订单。这会导致多个接收方竞争同一个订单，导致除了成功交易的接收方以外的其他接收方的订单失败，而产生高</a:t>
            </a:r>
            <a:r>
              <a:rPr lang="en-US" altLang="zh-CN" dirty="0" smtClean="0">
                <a:effectLst/>
              </a:rPr>
              <a:t>gas</a:t>
            </a:r>
            <a:r>
              <a:rPr lang="zh-CN" altLang="en-US" dirty="0" smtClean="0">
                <a:effectLst/>
              </a:rPr>
              <a:t>成本。当系统变大时，有吸引力的订单可能会产生问题，特别是有矿工参与非法提前交易。</a:t>
            </a:r>
          </a:p>
          <a:p>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14</a:t>
            </a:fld>
            <a:endParaRPr lang="en-US" altLang="zh-CN" dirty="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深度表碎片化</a:t>
            </a:r>
            <a:endParaRPr lang="en-US" altLang="zh-CN" dirty="0" smtClean="0"/>
          </a:p>
          <a:p>
            <a:r>
              <a:rPr lang="zh-CN" altLang="en-US" dirty="0" smtClean="0"/>
              <a:t>多个交易平台的竞争将导致市场流动性的分割，进而导致单个交易市场的深度不足，影响到参与用户的交易机会成本，也会带来价格不稳定的因素</a:t>
            </a:r>
            <a:endParaRPr lang="en-US" altLang="zh-CN" dirty="0" smtClean="0"/>
          </a:p>
          <a:p>
            <a:endParaRPr lang="en-US" altLang="zh-CN" dirty="0" smtClean="0">
              <a:ea typeface="SimSun" pitchFamily="2" charset="-122"/>
            </a:endParaRPr>
          </a:p>
          <a:p>
            <a:r>
              <a:rPr lang="zh-CN" altLang="en-US" dirty="0" smtClean="0"/>
              <a:t>官网上虽然有落地项目，</a:t>
            </a:r>
            <a:r>
              <a:rPr lang="en-US" altLang="zh-CN" dirty="0" err="1" smtClean="0"/>
              <a:t>relayer</a:t>
            </a:r>
            <a:r>
              <a:rPr lang="zh-CN" altLang="en-US" dirty="0" smtClean="0"/>
              <a:t>数量有增加，但是对于整个生态系统来说还是过少，点进去查看各项目官网，</a:t>
            </a:r>
            <a:endParaRPr lang="en-US" altLang="zh-CN" dirty="0" smtClean="0"/>
          </a:p>
          <a:p>
            <a:r>
              <a:rPr lang="zh-CN" altLang="en-US" dirty="0" smtClean="0"/>
              <a:t>订单池还未形成规模，订单零散稀少，且现落地项目并无突出知名的，毕竟还缺少资本的推动，去中心化交易所的未来发展还有很长一段路要走。</a:t>
            </a:r>
            <a:endParaRPr lang="en-US" altLang="zh-CN" dirty="0" smtClean="0"/>
          </a:p>
          <a:p>
            <a:endParaRPr lang="zh-CN" altLang="en-US" dirty="0" smtClean="0"/>
          </a:p>
          <a:p>
            <a:r>
              <a:rPr lang="en-US" altLang="zh-CN" dirty="0" smtClean="0"/>
              <a:t>(3) </a:t>
            </a:r>
            <a:r>
              <a:rPr lang="zh-CN" altLang="en-US" dirty="0" smtClean="0"/>
              <a:t>仅支持</a:t>
            </a:r>
            <a:r>
              <a:rPr lang="en-US" altLang="zh-CN" dirty="0" smtClean="0"/>
              <a:t>ERC20</a:t>
            </a:r>
            <a:r>
              <a:rPr lang="zh-CN" altLang="en-US" dirty="0" smtClean="0"/>
              <a:t>代币交易</a:t>
            </a:r>
          </a:p>
          <a:p>
            <a:r>
              <a:rPr lang="zh-CN" altLang="en-US" dirty="0" smtClean="0"/>
              <a:t>由于</a:t>
            </a:r>
            <a:r>
              <a:rPr lang="en-US" altLang="zh-CN" dirty="0" smtClean="0"/>
              <a:t>0x</a:t>
            </a:r>
            <a:r>
              <a:rPr lang="zh-CN" altLang="en-US" dirty="0" smtClean="0"/>
              <a:t>协议仅支持</a:t>
            </a:r>
            <a:r>
              <a:rPr lang="en-US" altLang="zh-CN" dirty="0" smtClean="0"/>
              <a:t>ERC20</a:t>
            </a:r>
            <a:r>
              <a:rPr lang="zh-CN" altLang="en-US" dirty="0" smtClean="0"/>
              <a:t>代币交易，因此未来的发展完全依附在以太坊生态能否继续健康发展，如果以太坊的生态系统被完全替代，则</a:t>
            </a:r>
            <a:r>
              <a:rPr lang="en-US" altLang="zh-CN" dirty="0" smtClean="0"/>
              <a:t>0x</a:t>
            </a:r>
            <a:r>
              <a:rPr lang="zh-CN" altLang="en-US" dirty="0" smtClean="0"/>
              <a:t>协议也会跟着陨落。</a:t>
            </a:r>
            <a:endParaRPr lang="en-US" altLang="zh-CN" dirty="0" smtClean="0"/>
          </a:p>
          <a:p>
            <a:endParaRPr lang="en-US" altLang="zh-CN" dirty="0" smtClean="0"/>
          </a:p>
          <a:p>
            <a:endParaRPr lang="en-US" altLang="zh-CN" dirty="0" smtClean="0">
              <a:ea typeface="SimSun" pitchFamily="2" charset="-122"/>
            </a:endParaRPr>
          </a:p>
          <a:p>
            <a:r>
              <a:rPr lang="zh-CN" altLang="en-US" dirty="0" smtClean="0"/>
              <a:t>支付代理商展示订单簿的费用必须是</a:t>
            </a:r>
            <a:r>
              <a:rPr lang="en-US" altLang="zh-CN" dirty="0" smtClean="0"/>
              <a:t>ZRX</a:t>
            </a:r>
            <a:r>
              <a:rPr lang="zh-CN" altLang="en-US" dirty="0" smtClean="0"/>
              <a:t>代币</a:t>
            </a:r>
            <a:endParaRPr lang="en-US" altLang="zh-CN" dirty="0" smtClean="0">
              <a:ea typeface="SimSun" pitchFamily="2" charset="-122"/>
            </a:endParaRPr>
          </a:p>
          <a:p>
            <a:endParaRPr lang="zh-CN" altLang="en-US"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15</a:t>
            </a:fld>
            <a:endParaRPr lang="en-US" altLang="zh-CN" dirty="0">
              <a:ea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968553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smtClean="0">
              <a:ea typeface="SimSun" pitchFamily="2" charset="-122"/>
            </a:endParaRPr>
          </a:p>
          <a:p>
            <a:endParaRPr lang="en-US" altLang="zh-CN" sz="1200" kern="1200" dirty="0" smtClean="0">
              <a:solidFill>
                <a:schemeClr val="tx1"/>
              </a:solidFill>
              <a:effectLst/>
              <a:latin typeface="+mn-lt"/>
              <a:ea typeface="+mn-ea"/>
              <a:cs typeface="+mn-cs"/>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17</a:t>
            </a:fld>
            <a:endParaRPr lang="en-US" altLang="zh-CN" dirty="0">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18</a:t>
            </a:fld>
            <a:endParaRPr lang="en-US"/>
          </a:p>
        </p:txBody>
      </p:sp>
    </p:spTree>
    <p:extLst>
      <p:ext uri="{BB962C8B-B14F-4D97-AF65-F5344CB8AC3E}">
        <p14:creationId xmlns:p14="http://schemas.microsoft.com/office/powerpoint/2010/main" val="167910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dirty="0" smtClean="0">
                <a:ea typeface="SimSun" pitchFamily="2" charset="-122"/>
              </a:rPr>
              <a:t>http://www.btb8.com/eth/1812/25165.html</a:t>
            </a: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19</a:t>
            </a:fld>
            <a:endParaRPr lang="en-US"/>
          </a:p>
        </p:txBody>
      </p:sp>
    </p:spTree>
    <p:extLst>
      <p:ext uri="{BB962C8B-B14F-4D97-AF65-F5344CB8AC3E}">
        <p14:creationId xmlns:p14="http://schemas.microsoft.com/office/powerpoint/2010/main" val="133443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a:t>
            </a:fld>
            <a:endParaRPr lang="en-US" altLang="zh-CN" dirty="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en-US" altLang="zh-CN" dirty="0" smtClean="0"/>
          </a:p>
          <a:p>
            <a:r>
              <a:rPr lang="zh-CN" altLang="en-US" dirty="0" smtClean="0"/>
              <a:t>网络层：用来确保，在一个点对点的网络里，每个节点都能接收和传输一笔交易。</a:t>
            </a:r>
          </a:p>
          <a:p>
            <a:r>
              <a:rPr lang="zh-CN" altLang="en-US" dirty="0" smtClean="0"/>
              <a:t>共识层：用来确保每个节点选出同一笔交易，这个交易将被允许对节点的状态进行修改。在比特币里面，所谓“状态”就是一系列账户的余额（虽然是</a:t>
            </a:r>
            <a:r>
              <a:rPr lang="en-US" altLang="zh-CN" dirty="0" err="1" smtClean="0"/>
              <a:t>utxo</a:t>
            </a:r>
            <a:r>
              <a:rPr lang="zh-CN" altLang="en-US" dirty="0" smtClean="0"/>
              <a:t>模型，但为了简化理解，我们可以这样认为），矿工们就一笔交易达成共识，如果有效，这笔交易就会修改所有账户的余额。</a:t>
            </a:r>
          </a:p>
          <a:p>
            <a:r>
              <a:rPr lang="zh-CN" altLang="en-US" dirty="0" smtClean="0"/>
              <a:t>应用层：用来确保交易的处理。所谓“交易的处理”指的是：输入一笔交易和一个状态，这个应用就会返回一个新的状态。在以太坊上，应用层其实就是所谓的 </a:t>
            </a:r>
            <a:r>
              <a:rPr lang="en-US" altLang="zh-CN" dirty="0" err="1" smtClean="0"/>
              <a:t>evm</a:t>
            </a:r>
            <a:r>
              <a:rPr lang="en-US" altLang="zh-CN" dirty="0" smtClean="0"/>
              <a:t> </a:t>
            </a:r>
            <a:r>
              <a:rPr lang="zh-CN" altLang="en-US" dirty="0" smtClean="0"/>
              <a:t>虚拟机。所有的交易进入虚拟机，虚拟机会根据调用这笔交易的智能合约的指示来修改状态。</a:t>
            </a:r>
          </a:p>
          <a:p>
            <a:r>
              <a:rPr lang="en-US" altLang="zh-CN" i="1" dirty="0" smtClean="0"/>
              <a:t>cosmos </a:t>
            </a:r>
            <a:r>
              <a:rPr lang="zh-CN" altLang="en-US" i="1" dirty="0" smtClean="0"/>
              <a:t>团队创造了许多工具，让开发者可以像开发 </a:t>
            </a:r>
            <a:r>
              <a:rPr lang="en-US" altLang="zh-CN" i="1" dirty="0" err="1" smtClean="0"/>
              <a:t>dapp</a:t>
            </a:r>
            <a:r>
              <a:rPr lang="en-US" altLang="zh-CN" i="1" dirty="0" smtClean="0"/>
              <a:t> </a:t>
            </a:r>
            <a:r>
              <a:rPr lang="zh-CN" altLang="en-US" i="1" dirty="0" smtClean="0"/>
              <a:t>那样轻松开发自己的链。最终，当许多“小而美”、“定制化”、“专业化”、“针对性特别强”的链</a:t>
            </a:r>
            <a:endParaRPr lang="en-US" altLang="zh-CN" i="1" dirty="0" smtClean="0"/>
          </a:p>
          <a:p>
            <a:endParaRPr lang="en-US" i="1" dirty="0" smtClean="0"/>
          </a:p>
          <a:p>
            <a:r>
              <a:rPr lang="zh-CN" altLang="en-US" dirty="0" smtClean="0"/>
              <a:t>在技术发展早期，人们对如何开发一个去中心化的公共账本并不会有太多的认识和思考。比特币和以太坊的设计就像一块单片电路板，上面所有的元件都集成在一起，其中的逻辑错综复杂，没有任何分层的技术栈可言。如果你写过代码的话就会知道，解耦是设计复杂系统的第一要义。只有把各个功能分开，把一个系统拆解成干净的层级、模块和接口，代码才能复用，以及更好的做修改，为未来留下灵活的扩展空间。</a:t>
            </a:r>
          </a:p>
          <a:p>
            <a:r>
              <a:rPr lang="zh-CN" altLang="en-US" dirty="0" smtClean="0"/>
              <a:t>比特币和以太坊就像一台整体焊死的电脑，你很难对他进行改动，里面的零件也没法拔出来做升级。当人们对公链有各种各样完全不同的想法之后，人们发现把所有东西都做在一条链上是不对的，于是很多人开始想开发自己的链。这个时候你会发现，即使比特币和以太坊开源了，你也很难进行代码的复用。除了把比特币代码拷过来，改个参数，换个名称，弄出一个山寨币之外，做不了太多事情。</a:t>
            </a:r>
          </a:p>
          <a:p>
            <a:r>
              <a:rPr lang="zh-CN" altLang="en-US" dirty="0" smtClean="0"/>
              <a:t>在这样的背景下，有人就想，我能不能做一个工具，让大家使用这个工具能更好更快的开发自己的链呢？就好像组装电脑一样，键盘、鼠标、显示器、内存条，这些东西都是现成的、可独立拆卸的，一个不懂计算机原理的人也能像拼积木一样，制造各种各样不同性能的电脑。</a:t>
            </a:r>
            <a:endParaRPr lang="en-US" altLang="zh-CN" dirty="0" smtClean="0"/>
          </a:p>
          <a:p>
            <a:endParaRPr lang="en-US" altLang="zh-CN" dirty="0" smtClean="0"/>
          </a:p>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25</a:t>
            </a:fld>
            <a:endParaRPr lang="en-US" altLang="zh-CN" dirty="0">
              <a:ea typeface="SimSun"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26</a:t>
            </a:fld>
            <a:endParaRPr lang="en-US"/>
          </a:p>
        </p:txBody>
      </p:sp>
    </p:spTree>
    <p:extLst>
      <p:ext uri="{BB962C8B-B14F-4D97-AF65-F5344CB8AC3E}">
        <p14:creationId xmlns:p14="http://schemas.microsoft.com/office/powerpoint/2010/main" val="1898019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3</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28</a:t>
            </a:fld>
            <a:endParaRPr lang="en-US" altLang="zh-CN" dirty="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3</a:t>
            </a:fld>
            <a:endParaRPr lang="en-US" altLang="zh-CN" dirty="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4</a:t>
            </a:fld>
            <a:endParaRPr lang="en-US" altLang="zh-CN" dirty="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lnSpc>
                <a:spcPct val="200000"/>
              </a:lnSpc>
              <a:spcBef>
                <a:spcPct val="0"/>
              </a:spcBef>
              <a:buFont typeface="+mj-lt"/>
              <a:buAutoNum type="arabicPeriod"/>
            </a:pPr>
            <a:r>
              <a:rPr lang="en-US" altLang="zh-CN" sz="1200" i="1" dirty="0" smtClean="0">
                <a:latin typeface="Arial" panose="020B0604020202090204" pitchFamily="34" charset="0"/>
                <a:ea typeface="SimSun" pitchFamily="2" charset="-122"/>
                <a:sym typeface="+mn-ea"/>
              </a:rPr>
              <a:t>https://</a:t>
            </a:r>
            <a:r>
              <a:rPr lang="en-US" altLang="zh-CN" sz="1200" i="1" dirty="0" err="1" smtClean="0">
                <a:latin typeface="Arial" panose="020B0604020202090204" pitchFamily="34" charset="0"/>
                <a:ea typeface="SimSun" pitchFamily="2" charset="-122"/>
                <a:sym typeface="+mn-ea"/>
              </a:rPr>
              <a:t>hacked.slowmist.io</a:t>
            </a:r>
            <a:r>
              <a:rPr lang="en-US" altLang="zh-CN" sz="1200" i="1" dirty="0" smtClean="0">
                <a:latin typeface="Arial" panose="020B0604020202090204" pitchFamily="34" charset="0"/>
                <a:ea typeface="SimSun" pitchFamily="2" charset="-122"/>
                <a:sym typeface="+mn-ea"/>
              </a:rPr>
              <a:t>/?c=Exchange</a:t>
            </a:r>
            <a:endParaRPr lang="en-US" altLang="zh-CN" sz="1200" i="1" dirty="0">
              <a:latin typeface="Arial" panose="020B0604020202090204" pitchFamily="34" charset="0"/>
              <a:ea typeface="SimSun" pitchFamily="2" charset="-122"/>
              <a:sym typeface="+mn-ea"/>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5</a:t>
            </a:fld>
            <a:endParaRPr lang="en-US" altLang="zh-CN" dirty="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6</a:t>
            </a:fld>
            <a:endParaRPr lang="en-US" altLang="zh-CN" dirty="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7</a:t>
            </a:fld>
            <a:endParaRPr lang="en-US" altLang="zh-CN" dirty="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8</a:t>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资金的释放是由用户通过数字签名直接授权的，原则上讲是不可能被盗的。</a:t>
            </a:r>
            <a:endParaRPr lang="en-US" altLang="zh-CN"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9</a:t>
            </a:fld>
            <a:endParaRPr lang="en-US" altLang="zh-CN" dirty="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10846"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2" name="Title 1"/>
          <p:cNvSpPr>
            <a:spLocks noGrp="1"/>
          </p:cNvSpPr>
          <p:nvPr>
            <p:ph type="ctrTitle"/>
          </p:nvPr>
        </p:nvSpPr>
        <p:spPr>
          <a:xfrm>
            <a:off x="537845" y="1833245"/>
            <a:ext cx="11208385" cy="1117600"/>
          </a:xfrm>
        </p:spPr>
        <p:txBody>
          <a:bodyPr>
            <a:noAutofit/>
          </a:bodyPr>
          <a:lstStyle/>
          <a:p>
            <a:r>
              <a:rPr lang="zh-CN" altLang="en-US" sz="7200" dirty="0" smtClean="0"/>
              <a:t>去中心化交易所 </a:t>
            </a:r>
            <a:r>
              <a:rPr lang="en-US" altLang="zh-CN" sz="7200" dirty="0" smtClean="0"/>
              <a:t>&amp;</a:t>
            </a:r>
            <a:r>
              <a:rPr lang="zh-CN" altLang="en-US" sz="7200" dirty="0" smtClean="0"/>
              <a:t> </a:t>
            </a:r>
            <a:r>
              <a:rPr lang="en-US" altLang="zh-CN" sz="7200" dirty="0" err="1" smtClean="0"/>
              <a:t>OKDex</a:t>
            </a:r>
            <a:endParaRPr lang="en-US" sz="7200" dirty="0"/>
          </a:p>
        </p:txBody>
      </p:sp>
      <p:sp>
        <p:nvSpPr>
          <p:cNvPr id="3" name="Subtitle 2"/>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4" name="Text Box 3"/>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可信</a:t>
            </a:r>
            <a:r>
              <a:rPr lang="zh-CN" altLang="en-US" sz="4000" i="1" dirty="0" smtClean="0">
                <a:sym typeface="+mn-ea"/>
              </a:rPr>
              <a:t>环境的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i="1" dirty="0" err="1" smtClean="0">
                <a:sym typeface="+mn-ea"/>
              </a:rPr>
              <a:t>Paxos</a:t>
            </a:r>
            <a:r>
              <a:rPr lang="en-US" altLang="zh-CN" i="1" dirty="0" smtClean="0">
                <a:sym typeface="+mn-ea"/>
              </a:rPr>
              <a:t>: </a:t>
            </a:r>
            <a:r>
              <a:rPr lang="en-US" dirty="0" err="1" smtClean="0">
                <a:effectLst/>
                <a:sym typeface="+mn-ea"/>
              </a:rPr>
              <a:t>Google</a:t>
            </a:r>
            <a:r>
              <a:rPr lang="en-US" dirty="0" err="1" smtClean="0">
                <a:solidFill>
                  <a:schemeClr val="dk1"/>
                </a:solidFill>
                <a:effectLst/>
                <a:sym typeface="+mn-ea"/>
              </a:rPr>
              <a:t>的</a:t>
            </a:r>
            <a:r>
              <a:rPr lang="en-US" dirty="0" err="1"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Chubby</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r>
              <a:rPr lang="zh-CN" altLang="en-US" dirty="0" smtClean="0">
                <a:effectLst/>
                <a:sym typeface="+mn-ea"/>
              </a:rPr>
              <a:t> </a:t>
            </a:r>
            <a:r>
              <a:rPr lang="en-US" dirty="0" err="1" smtClean="0">
                <a:effectLst/>
                <a:sym typeface="+mn-ea"/>
              </a:rPr>
              <a:t>ZooKeeper</a:t>
            </a:r>
            <a:endParaRPr lang="en-US" dirty="0"/>
          </a:p>
          <a:p>
            <a:pPr lvl="0" algn="l" eaLnBrk="1" hangingPunct="1">
              <a:lnSpc>
                <a:spcPct val="200000"/>
              </a:lnSpc>
              <a:spcBef>
                <a:spcPct val="0"/>
              </a:spcBef>
              <a:buFont typeface="Arial" panose="020B0604020202090204" pitchFamily="34" charset="0"/>
              <a:buChar char="•"/>
            </a:pPr>
            <a:r>
              <a:rPr lang="en-US" altLang="zh-CN" dirty="0" smtClean="0">
                <a:sym typeface="+mn-ea"/>
              </a:rPr>
              <a:t>Raft:</a:t>
            </a:r>
            <a:r>
              <a:rPr lang="zh-CN" altLang="en-US" dirty="0" smtClean="0">
                <a:sym typeface="+mn-ea"/>
              </a:rPr>
              <a:t> </a:t>
            </a:r>
            <a:r>
              <a:rPr lang="en-US" altLang="zh-CN" dirty="0" err="1" smtClean="0">
                <a:sym typeface="+mn-ea"/>
              </a:rPr>
              <a:t>Etcd</a:t>
            </a:r>
            <a:r>
              <a:rPr lang="en-US" altLang="zh-CN" dirty="0" smtClean="0">
                <a:sym typeface="+mn-ea"/>
              </a:rPr>
              <a:t>,</a:t>
            </a:r>
            <a:r>
              <a:rPr lang="zh-CN" altLang="en-US" dirty="0" smtClean="0">
                <a:sym typeface="+mn-ea"/>
              </a:rPr>
              <a:t> </a:t>
            </a:r>
            <a:r>
              <a:rPr lang="en-US" altLang="zh-CN" dirty="0" err="1" smtClean="0">
                <a:sym typeface="+mn-ea"/>
              </a:rPr>
              <a:t>Redis</a:t>
            </a:r>
            <a:r>
              <a:rPr lang="en-US" altLang="zh-CN" dirty="0" smtClean="0">
                <a:sym typeface="+mn-ea"/>
              </a:rPr>
              <a:t>,</a:t>
            </a:r>
            <a:r>
              <a:rPr lang="zh-CN" altLang="en-US" dirty="0" smtClean="0">
                <a:sym typeface="+mn-ea"/>
              </a:rPr>
              <a:t> </a:t>
            </a:r>
            <a:r>
              <a:rPr lang="en-US" altLang="zh-CN" dirty="0" smtClean="0">
                <a:sym typeface="+mn-ea"/>
              </a:rPr>
              <a:t>MongoDB</a:t>
            </a:r>
            <a:endParaRPr lang="en-US" i="1" dirty="0">
              <a:sym typeface="+mn-ea"/>
            </a:endParaRPr>
          </a:p>
          <a:p>
            <a:pPr lvl="0" algn="l" eaLnBrk="1" hangingPunct="1">
              <a:lnSpc>
                <a:spcPct val="200000"/>
              </a:lnSpc>
              <a:spcBef>
                <a:spcPct val="0"/>
              </a:spcBef>
            </a:pPr>
            <a:r>
              <a:rPr lang="en-US" i="1" dirty="0">
                <a:sym typeface="+mn-ea"/>
              </a:rPr>
              <a:t>Two-phase Commit: Mysql binlog</a:t>
            </a:r>
          </a:p>
          <a:p>
            <a:pPr lvl="0" algn="l" eaLnBrk="1" hangingPunct="1">
              <a:lnSpc>
                <a:spcPct val="200000"/>
              </a:lnSpc>
              <a:spcBef>
                <a:spcPct val="0"/>
              </a:spcBef>
              <a:buFont typeface="Arial" panose="020B0604020202090204" pitchFamily="34" charset="0"/>
              <a:buChar char="•"/>
            </a:pPr>
            <a:r>
              <a:rPr lang="zh-CN" altLang="en-US" i="1" dirty="0" smtClean="0">
                <a:sym typeface="+mn-ea"/>
              </a:rPr>
              <a:t>一致性</a:t>
            </a:r>
            <a:r>
              <a:rPr lang="en-US" altLang="zh-CN" i="1" dirty="0" smtClean="0">
                <a:sym typeface="+mn-ea"/>
              </a:rPr>
              <a:t>hash</a:t>
            </a:r>
            <a:r>
              <a:rPr lang="zh-CN" altLang="en-US" i="1" dirty="0" smtClean="0">
                <a:sym typeface="+mn-ea"/>
              </a:rPr>
              <a:t>算法</a:t>
            </a:r>
            <a:r>
              <a:rPr lang="en-US" altLang="zh-CN" i="1" dirty="0" smtClean="0">
                <a:sym typeface="+mn-ea"/>
              </a:rPr>
              <a:t>: </a:t>
            </a:r>
            <a:r>
              <a:rPr lang="en-US" altLang="zh-CN" dirty="0" smtClean="0">
                <a:effectLst/>
                <a:sym typeface="+mn-ea"/>
              </a:rPr>
              <a:t>Cassandra</a:t>
            </a:r>
            <a:endParaRPr lang="en-US" altLang="zh-CN" dirty="0" smtClean="0">
              <a:effectLst/>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不可信</a:t>
            </a:r>
            <a:r>
              <a:rPr lang="zh-CN" altLang="en-US" sz="4000" i="1" dirty="0" smtClean="0">
                <a:sym typeface="+mn-ea"/>
              </a:rPr>
              <a:t>环境的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i="1" dirty="0" smtClean="0">
                <a:sym typeface="+mn-ea"/>
              </a:rPr>
              <a:t>Proof Of Work: </a:t>
            </a:r>
            <a:r>
              <a:rPr lang="en-US" i="1" dirty="0" smtClean="0">
                <a:effectLst/>
                <a:sym typeface="+mn-ea"/>
              </a:rPr>
              <a:t>BTC, ETH, BCH, LTC</a:t>
            </a:r>
            <a:r>
              <a:rPr lang="en-US" i="1" dirty="0" smtClean="0">
                <a:effectLst/>
                <a:sym typeface="+mn-ea"/>
              </a:rPr>
              <a:t>...</a:t>
            </a:r>
            <a:endParaRPr lang="en-US" i="1" dirty="0">
              <a:sym typeface="+mn-ea"/>
            </a:endParaRPr>
          </a:p>
          <a:p>
            <a:pPr lvl="0" algn="l" eaLnBrk="1" hangingPunct="1">
              <a:lnSpc>
                <a:spcPct val="200000"/>
              </a:lnSpc>
              <a:spcBef>
                <a:spcPct val="0"/>
              </a:spcBef>
              <a:buFont typeface="Arial" panose="020B0604020202090204" pitchFamily="34" charset="0"/>
              <a:buChar char="•"/>
            </a:pPr>
            <a:r>
              <a:rPr i="1" dirty="0" smtClean="0">
                <a:sym typeface="+mn-ea"/>
              </a:rPr>
              <a:t>Proof Of </a:t>
            </a:r>
            <a:r>
              <a:rPr lang="en-US" i="1" dirty="0" smtClean="0">
                <a:sym typeface="+mn-ea"/>
              </a:rPr>
              <a:t>Stack</a:t>
            </a:r>
            <a:r>
              <a:rPr lang="en-US" altLang="zh-CN" i="1" dirty="0" smtClean="0">
                <a:sym typeface="+mn-ea"/>
              </a:rPr>
              <a:t>: </a:t>
            </a:r>
            <a:r>
              <a:rPr lang="en-US" altLang="zh-CN" i="1" dirty="0" smtClean="0">
                <a:sym typeface="+mn-ea"/>
              </a:rPr>
              <a:t>PeerCoin</a:t>
            </a:r>
          </a:p>
          <a:p>
            <a:pPr lvl="0" algn="l" eaLnBrk="1" hangingPunct="1">
              <a:lnSpc>
                <a:spcPct val="200000"/>
              </a:lnSpc>
              <a:spcBef>
                <a:spcPct val="0"/>
              </a:spcBef>
              <a:buFont typeface="Arial" panose="020B0604020202090204" pitchFamily="34" charset="0"/>
              <a:buChar char="•"/>
            </a:pPr>
            <a:r>
              <a:rPr lang="en-US" altLang="zh-CN" i="1" dirty="0" smtClean="0">
                <a:sym typeface="+mn-ea"/>
              </a:rPr>
              <a:t>DPOS:</a:t>
            </a:r>
            <a:r>
              <a:rPr lang="zh-CN" altLang="en-US" i="1" dirty="0" smtClean="0">
                <a:sym typeface="+mn-ea"/>
              </a:rPr>
              <a:t> </a:t>
            </a:r>
            <a:r>
              <a:rPr lang="en-US" altLang="zh-CN" i="1" dirty="0" smtClean="0">
                <a:sym typeface="+mn-ea"/>
              </a:rPr>
              <a:t>EOS</a:t>
            </a:r>
          </a:p>
          <a:p>
            <a:pPr lvl="0" eaLnBrk="1" hangingPunct="1">
              <a:lnSpc>
                <a:spcPct val="200000"/>
              </a:lnSpc>
              <a:spcBef>
                <a:spcPct val="0"/>
              </a:spcBef>
            </a:pPr>
            <a:r>
              <a:rPr lang="en-US" i="1" dirty="0" smtClean="0"/>
              <a:t>PBFT</a:t>
            </a:r>
            <a:r>
              <a:rPr lang="en-US" altLang="zh-CN" i="1" dirty="0" smtClean="0"/>
              <a:t>:</a:t>
            </a:r>
            <a:r>
              <a:rPr lang="zh-CN" altLang="en-US" i="1" dirty="0" smtClean="0"/>
              <a:t> </a:t>
            </a:r>
            <a:r>
              <a:rPr lang="en-US" altLang="zh-CN" i="1" dirty="0" smtClean="0"/>
              <a:t>Fabric</a:t>
            </a:r>
            <a:r>
              <a:rPr lang="zh-CN" altLang="en-US" i="1" dirty="0" smtClean="0"/>
              <a:t> </a:t>
            </a:r>
            <a:r>
              <a:rPr lang="en-US" altLang="zh-CN" i="1" dirty="0" smtClean="0"/>
              <a:t>v0.6</a:t>
            </a:r>
            <a:endParaRPr lang="en-US" i="1" dirty="0">
              <a:sym typeface="+mn-ea"/>
            </a:endParaRPr>
          </a:p>
          <a:p>
            <a:pPr lvl="0" eaLnBrk="1" hangingPunct="1">
              <a:lnSpc>
                <a:spcPct val="200000"/>
              </a:lnSpc>
              <a:spcBef>
                <a:spcPct val="0"/>
              </a:spcBef>
            </a:pPr>
            <a:r>
              <a:rPr lang="en-US" altLang="zh-CN" i="1" dirty="0">
                <a:sym typeface="+mn-ea"/>
              </a:rPr>
              <a:t>BFT</a:t>
            </a:r>
            <a:r>
              <a:rPr lang="zh-CN" altLang="en-US" i="1" dirty="0">
                <a:sym typeface="+mn-ea"/>
              </a:rPr>
              <a:t> </a:t>
            </a:r>
            <a:r>
              <a:rPr lang="en-US" altLang="zh-CN" i="1" dirty="0">
                <a:sym typeface="+mn-ea"/>
              </a:rPr>
              <a:t>+</a:t>
            </a:r>
            <a:r>
              <a:rPr lang="zh-CN" altLang="en-US" i="1" dirty="0">
                <a:sym typeface="+mn-ea"/>
              </a:rPr>
              <a:t> </a:t>
            </a:r>
            <a:r>
              <a:rPr lang="en-US" altLang="zh-CN" i="1" dirty="0">
                <a:sym typeface="+mn-ea"/>
              </a:rPr>
              <a:t>DPOS:</a:t>
            </a:r>
            <a:r>
              <a:rPr lang="zh-CN" altLang="en-US" i="1" dirty="0">
                <a:sym typeface="+mn-ea"/>
              </a:rPr>
              <a:t> </a:t>
            </a:r>
            <a:r>
              <a:rPr lang="en-US" altLang="zh-CN" i="1" dirty="0">
                <a:sym typeface="+mn-ea"/>
              </a:rPr>
              <a:t>Cosmos,</a:t>
            </a:r>
            <a:r>
              <a:rPr lang="zh-CN" altLang="en-US" i="1" dirty="0">
                <a:sym typeface="+mn-ea"/>
              </a:rPr>
              <a:t> </a:t>
            </a:r>
            <a:r>
              <a:rPr lang="en-US" altLang="zh-CN" i="1" dirty="0" err="1">
                <a:sym typeface="+mn-ea"/>
              </a:rPr>
              <a:t>OKChain</a:t>
            </a:r>
            <a:r>
              <a:rPr lang="en-US" altLang="zh-CN" i="1" dirty="0">
                <a:sym typeface="+mn-ea"/>
              </a:rPr>
              <a:t>,</a:t>
            </a:r>
            <a:r>
              <a:rPr lang="zh-CN" altLang="en-US" i="1" dirty="0">
                <a:sym typeface="+mn-ea"/>
              </a:rPr>
              <a:t> </a:t>
            </a:r>
            <a:r>
              <a:rPr lang="en-US" altLang="zh-CN" i="1" dirty="0" smtClean="0">
                <a:sym typeface="+mn-ea"/>
              </a:rPr>
              <a:t>BNB</a:t>
            </a:r>
            <a:endParaRPr lang="en-US" altLang="zh-CN" i="1" dirty="0" smtClean="0"/>
          </a:p>
          <a:p>
            <a:pPr lvl="0" eaLnBrk="1" hangingPunct="1">
              <a:lnSpc>
                <a:spcPct val="200000"/>
              </a:lnSpc>
              <a:spcBef>
                <a:spcPct val="0"/>
              </a:spcBef>
            </a:pPr>
            <a:r>
              <a:rPr lang="en-US" i="1" dirty="0" smtClean="0">
                <a:sym typeface="+mn-ea"/>
              </a:rPr>
              <a:t>Verifiable </a:t>
            </a:r>
            <a:r>
              <a:rPr lang="en-US" i="1" dirty="0">
                <a:sym typeface="+mn-ea"/>
              </a:rPr>
              <a:t>Random </a:t>
            </a:r>
            <a:r>
              <a:rPr lang="en-US" i="1" dirty="0" smtClean="0">
                <a:sym typeface="+mn-ea"/>
              </a:rPr>
              <a:t>Function</a:t>
            </a:r>
            <a:r>
              <a:rPr lang="en-US" altLang="zh-CN" i="1" dirty="0" smtClean="0">
                <a:sym typeface="+mn-ea"/>
              </a:rPr>
              <a:t>:</a:t>
            </a:r>
            <a:r>
              <a:rPr lang="zh-CN" altLang="en-US" i="1" dirty="0" smtClean="0">
                <a:sym typeface="+mn-ea"/>
              </a:rPr>
              <a:t> </a:t>
            </a:r>
            <a:r>
              <a:rPr lang="en-US" altLang="zh-CN" i="1" dirty="0" err="1" smtClean="0">
                <a:sym typeface="+mn-ea"/>
              </a:rPr>
              <a:t>Alogrand</a:t>
            </a:r>
            <a:r>
              <a:rPr lang="en-US" altLang="zh-CN" i="1" dirty="0" smtClean="0">
                <a:sym typeface="+mn-ea"/>
              </a:rPr>
              <a:t>,</a:t>
            </a:r>
            <a:r>
              <a:rPr lang="zh-CN" altLang="en-US" i="1" dirty="0" smtClean="0">
                <a:sym typeface="+mn-ea"/>
              </a:rPr>
              <a:t> </a:t>
            </a:r>
            <a:r>
              <a:rPr lang="en-US" altLang="zh-CN" i="1" dirty="0" err="1" smtClean="0">
                <a:sym typeface="+mn-ea"/>
              </a:rPr>
              <a:t>Difinity</a:t>
            </a:r>
            <a:r>
              <a:rPr lang="en-US" altLang="zh-CN" i="1" dirty="0" smtClean="0">
                <a:sym typeface="+mn-ea"/>
              </a:rPr>
              <a:t>,</a:t>
            </a:r>
            <a:r>
              <a:rPr lang="zh-CN" altLang="en-US" i="1" dirty="0" smtClean="0">
                <a:sym typeface="+mn-ea"/>
              </a:rPr>
              <a:t> </a:t>
            </a:r>
            <a:r>
              <a:rPr lang="en-US" altLang="zh-CN" i="1" dirty="0" err="1" smtClean="0">
                <a:sym typeface="+mn-ea"/>
              </a:rPr>
              <a:t>Youchain</a:t>
            </a:r>
            <a:endParaRPr lang="en-US" i="1"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智能合约</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614045" y="1397000"/>
            <a:ext cx="9190355" cy="383233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智能合约</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zh-CN" altLang="en-US" sz="1600" dirty="0"/>
              <a:t>合约地址由合约创建者的地址</a:t>
            </a:r>
            <a:r>
              <a:rPr lang="en-US" altLang="zh-CN" sz="1600" dirty="0"/>
              <a:t>(sender address)</a:t>
            </a:r>
            <a:r>
              <a:rPr lang="zh-CN" altLang="en-US" sz="1600" dirty="0" smtClean="0"/>
              <a:t>和交易的</a:t>
            </a:r>
            <a:r>
              <a:rPr lang="en-US" altLang="zh-CN" sz="1600" dirty="0" smtClean="0"/>
              <a:t>nonce</a:t>
            </a:r>
            <a:r>
              <a:rPr lang="zh-CN" altLang="en-US" sz="1600" dirty="0" smtClean="0"/>
              <a:t>决定</a:t>
            </a:r>
            <a:r>
              <a:rPr lang="zh-CN" altLang="en-US" sz="1600" dirty="0"/>
              <a:t>，将</a:t>
            </a:r>
            <a:r>
              <a:rPr lang="en-US" altLang="zh-CN" sz="1600" dirty="0"/>
              <a:t>sender</a:t>
            </a:r>
            <a:r>
              <a:rPr lang="zh-CN" altLang="en-US" sz="1600" dirty="0"/>
              <a:t>和</a:t>
            </a:r>
            <a:r>
              <a:rPr lang="en-US" altLang="zh-CN" sz="1600" dirty="0"/>
              <a:t>nonce</a:t>
            </a:r>
            <a:r>
              <a:rPr lang="zh-CN" altLang="en-US" sz="1600" dirty="0"/>
              <a:t>经过</a:t>
            </a:r>
            <a:r>
              <a:rPr lang="en-US" altLang="zh-CN" sz="1600" dirty="0"/>
              <a:t>RLP</a:t>
            </a:r>
            <a:r>
              <a:rPr lang="zh-CN" altLang="en-US" sz="1600" dirty="0"/>
              <a:t>编码后，再进行</a:t>
            </a:r>
            <a:r>
              <a:rPr lang="en-US" altLang="zh-CN" sz="1600" dirty="0"/>
              <a:t>Keccak-256(SHA3)</a:t>
            </a:r>
            <a:r>
              <a:rPr lang="zh-CN" altLang="en-US" sz="1600" dirty="0"/>
              <a:t>散列， 最后裁掉前面</a:t>
            </a:r>
            <a:r>
              <a:rPr lang="en-US" altLang="zh-CN" sz="1600" dirty="0"/>
              <a:t>12</a:t>
            </a:r>
            <a:r>
              <a:rPr lang="zh-CN" altLang="en-US" sz="1600" dirty="0"/>
              <a:t>个字节即得到合约</a:t>
            </a:r>
            <a:r>
              <a:rPr lang="zh-CN" altLang="en-US" sz="1600" dirty="0" smtClean="0"/>
              <a:t>地址</a:t>
            </a:r>
            <a:endParaRPr lang="en-US" altLang="zh-CN" sz="1600" dirty="0"/>
          </a:p>
          <a:p>
            <a:pPr lvl="1" eaLnBrk="1" hangingPunct="1">
              <a:lnSpc>
                <a:spcPct val="200000"/>
              </a:lnSpc>
              <a:spcBef>
                <a:spcPct val="0"/>
              </a:spcBef>
            </a:pPr>
            <a:r>
              <a:rPr lang="en-US" altLang="zh-CN" sz="1600" dirty="0" smtClean="0"/>
              <a:t>ERC20</a:t>
            </a:r>
          </a:p>
          <a:p>
            <a:pPr lvl="2" eaLnBrk="1" hangingPunct="1">
              <a:lnSpc>
                <a:spcPct val="200000"/>
              </a:lnSpc>
              <a:spcBef>
                <a:spcPct val="0"/>
              </a:spcBef>
            </a:pPr>
            <a:r>
              <a:rPr lang="zh-CN" altLang="en-US" sz="1600" dirty="0" smtClean="0"/>
              <a:t>合约创建者第一次执行合约就会在账户里生成该币总数</a:t>
            </a:r>
            <a:endParaRPr lang="en-US" altLang="zh-CN" sz="1600" dirty="0" smtClean="0"/>
          </a:p>
          <a:p>
            <a:pPr lvl="2" eaLnBrk="1" hangingPunct="1">
              <a:lnSpc>
                <a:spcPct val="200000"/>
              </a:lnSpc>
              <a:spcBef>
                <a:spcPct val="0"/>
              </a:spcBef>
            </a:pPr>
            <a:r>
              <a:rPr lang="en-US" altLang="zh-CN" sz="1200" dirty="0"/>
              <a:t>https://</a:t>
            </a:r>
            <a:r>
              <a:rPr lang="en-US" altLang="zh-CN" sz="1200" dirty="0" err="1"/>
              <a:t>eips.ethereum.org</a:t>
            </a:r>
            <a:r>
              <a:rPr lang="en-US" altLang="zh-CN" sz="1200" dirty="0"/>
              <a:t>/EIPS/eip-20</a:t>
            </a:r>
            <a:endParaRPr lang="zh-CN" altLang="en-US" sz="1200" dirty="0"/>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503640476"/>
              </p:ext>
            </p:extLst>
          </p:nvPr>
        </p:nvGraphicFramePr>
        <p:xfrm>
          <a:off x="944033" y="1295400"/>
          <a:ext cx="9800167" cy="4724400"/>
        </p:xfrm>
        <a:graphic>
          <a:graphicData uri="http://schemas.openxmlformats.org/drawingml/2006/table">
            <a:tbl>
              <a:tblPr firstRow="1" bandRow="1">
                <a:tableStyleId>{5C22544A-7EE6-4342-B048-85BDC9FD1C3A}</a:tableStyleId>
              </a:tblPr>
              <a:tblGrid>
                <a:gridCol w="2531237"/>
                <a:gridCol w="3742724"/>
                <a:gridCol w="3526206"/>
              </a:tblGrid>
              <a:tr h="370840">
                <a:tc>
                  <a:txBody>
                    <a:bodyPr/>
                    <a:lstStyle/>
                    <a:p>
                      <a:pPr marL="0" indent="0">
                        <a:buFont typeface="Arial" panose="020B0604020202090204" pitchFamily="34" charset="0"/>
                        <a:buNone/>
                      </a:pPr>
                      <a:r>
                        <a:rPr lang="zh-CN" altLang="en-US" sz="2800" dirty="0" smtClean="0"/>
                        <a:t>厂商</a:t>
                      </a:r>
                      <a:endParaRPr lang="en-US" sz="2800" dirty="0"/>
                    </a:p>
                  </a:txBody>
                  <a:tcPr/>
                </a:tc>
                <a:tc>
                  <a:txBody>
                    <a:bodyPr/>
                    <a:lstStyle/>
                    <a:p>
                      <a:r>
                        <a:rPr lang="zh-CN" altLang="en-US" sz="2800" dirty="0" smtClean="0"/>
                        <a:t>特点</a:t>
                      </a:r>
                      <a:endParaRPr lang="en-US" sz="2800" dirty="0"/>
                    </a:p>
                  </a:txBody>
                  <a:tcPr/>
                </a:tc>
                <a:tc>
                  <a:txBody>
                    <a:bodyPr/>
                    <a:lstStyle/>
                    <a:p>
                      <a:r>
                        <a:rPr lang="zh-CN" altLang="en-US" sz="2800" dirty="0" smtClean="0"/>
                        <a:t>缺点</a:t>
                      </a:r>
                      <a:endParaRPr lang="en-US" sz="2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Ether</a:t>
                      </a:r>
                      <a:r>
                        <a:rPr lang="zh-CN" altLang="en-US" sz="1800" dirty="0" smtClean="0"/>
                        <a:t> </a:t>
                      </a:r>
                      <a:r>
                        <a:rPr lang="en-US" altLang="zh-CN" sz="1800" dirty="0" smtClean="0"/>
                        <a:t>delta(</a:t>
                      </a:r>
                      <a:r>
                        <a:rPr lang="zh-CN" altLang="en-US" sz="1800" i="1" dirty="0" smtClean="0">
                          <a:sym typeface="+mn-ea"/>
                        </a:rPr>
                        <a:t>以德</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dirty="0" err="1" smtClean="0"/>
                        <a:t>ForkDelta</a:t>
                      </a:r>
                      <a:endParaRPr lang="en-US" altLang="zh-CN"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a:t>
                      </a:r>
                      <a:r>
                        <a:rPr lang="zh-CN" altLang="en-US" sz="1800" i="1" dirty="0" smtClean="0">
                          <a:sym typeface="+mn-ea"/>
                        </a:rPr>
                        <a:t>上</a:t>
                      </a:r>
                      <a:endParaRPr lang="en-US" altLang="zh-CN" sz="1800" i="1" dirty="0" smtClean="0">
                        <a:sym typeface="+mn-ea"/>
                      </a:endParaRPr>
                    </a:p>
                  </a:txBody>
                  <a:tcPr/>
                </a:tc>
                <a:tc>
                  <a:txBody>
                    <a:bodyPr/>
                    <a:lstStyle/>
                    <a:p>
                      <a:r>
                        <a:rPr lang="zh-CN" altLang="en-US" sz="1800" i="1" dirty="0" smtClean="0"/>
                        <a:t>挂单、撤单、吃单等操作都有手续费，延时高、成本效益低下</a:t>
                      </a:r>
                      <a:endParaRPr lang="en-US" sz="1800" i="1"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0X</a:t>
                      </a:r>
                      <a:r>
                        <a:rPr lang="zh-CN" altLang="en-US" sz="1800" i="1" dirty="0" smtClean="0">
                          <a:sym typeface="+mn-ea"/>
                        </a:rPr>
                        <a:t> </a:t>
                      </a:r>
                      <a:r>
                        <a:rPr lang="en-US" altLang="zh-CN" sz="1800" i="1" dirty="0" smtClean="0">
                          <a:sym typeface="+mn-ea"/>
                        </a:rPr>
                        <a:t>Protocol</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Loopring</a:t>
                      </a:r>
                      <a:r>
                        <a:rPr lang="zh-CN" altLang="en-US" sz="1800" i="1" dirty="0" smtClean="0">
                          <a:sym typeface="+mn-ea"/>
                        </a:rPr>
                        <a:t> </a:t>
                      </a:r>
                      <a:r>
                        <a:rPr lang="en-US" altLang="zh-CN" sz="1800" i="1" dirty="0" smtClean="0">
                          <a:sym typeface="+mn-ea"/>
                        </a:rPr>
                        <a:t>(</a:t>
                      </a:r>
                      <a:r>
                        <a:rPr lang="zh-CN" altLang="en-US" sz="1800" i="1" dirty="0" smtClean="0">
                          <a:sym typeface="+mn-ea"/>
                        </a:rPr>
                        <a:t>路印</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IDEX</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订单表更新在链下</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交易结算在链上</a:t>
                      </a:r>
                      <a:endParaRPr lang="en-US" altLang="zh-CN" sz="1800" i="1" dirty="0" smtClean="0">
                        <a:sym typeface="+mn-ea"/>
                      </a:endParaRPr>
                    </a:p>
                  </a:txBody>
                  <a:tcPr/>
                </a:tc>
                <a:tc>
                  <a:txBody>
                    <a:bodyPr/>
                    <a:lstStyle/>
                    <a:p>
                      <a:r>
                        <a:rPr lang="zh-CN" altLang="en-US" sz="1800" dirty="0" smtClean="0"/>
                        <a:t>订单表深度不够</a:t>
                      </a:r>
                      <a:r>
                        <a:rPr lang="en-US" altLang="zh-CN" sz="1800" dirty="0" smtClean="0"/>
                        <a:t>,</a:t>
                      </a:r>
                      <a:r>
                        <a:rPr lang="zh-CN" altLang="en-US" sz="1800" dirty="0" smtClean="0"/>
                        <a:t> 或者容易被操控</a:t>
                      </a:r>
                      <a:endParaRPr lang="en-US" altLang="zh-CN" sz="1800" dirty="0" smtClean="0"/>
                    </a:p>
                    <a:p>
                      <a:r>
                        <a:rPr lang="zh-CN" altLang="en-US" sz="1800" dirty="0" smtClean="0"/>
                        <a:t>交易速度受</a:t>
                      </a:r>
                      <a:r>
                        <a:rPr lang="en-US" altLang="zh-CN" sz="1800" dirty="0" smtClean="0"/>
                        <a:t>ETH</a:t>
                      </a:r>
                      <a:r>
                        <a:rPr lang="zh-CN" altLang="en-US" sz="1800" dirty="0" smtClean="0"/>
                        <a:t>网络影响</a:t>
                      </a:r>
                      <a:endParaRPr lang="en-US" sz="18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sz="1800" dirty="0" err="1" smtClean="0"/>
                        <a:t>Uniswap</a:t>
                      </a:r>
                      <a:endParaRPr lang="en-US" sz="18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err="1" smtClean="0"/>
                        <a:t>Bancor</a:t>
                      </a:r>
                      <a:r>
                        <a:rPr lang="en-US" altLang="zh-CN" sz="1800" dirty="0" smtClean="0"/>
                        <a:t>(</a:t>
                      </a:r>
                      <a:r>
                        <a:rPr lang="zh-CN" altLang="en-US" sz="1800" dirty="0" smtClean="0"/>
                        <a:t>班科</a:t>
                      </a:r>
                      <a:r>
                        <a:rPr lang="en-US" altLang="zh-CN" sz="1800" dirty="0" smtClean="0"/>
                        <a:t>)</a:t>
                      </a:r>
                      <a:endParaRPr lang="en-US" altLang="zh-CN" sz="1800" i="1" dirty="0" smtClean="0">
                        <a:sym typeface="+mn-ea"/>
                      </a:endParaRPr>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Kyber</a:t>
                      </a:r>
                      <a:r>
                        <a:rPr lang="zh-CN" altLang="en-US" sz="1800" i="1" dirty="0" smtClean="0">
                          <a:sym typeface="+mn-ea"/>
                        </a:rPr>
                        <a:t> </a:t>
                      </a:r>
                      <a:r>
                        <a:rPr lang="en-US" altLang="zh-CN" sz="1800" i="1" dirty="0" smtClean="0">
                          <a:sym typeface="+mn-ea"/>
                        </a:rPr>
                        <a:t>network</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ETH/EOS</a:t>
                      </a:r>
                      <a:r>
                        <a:rPr lang="zh-CN" altLang="en-US" sz="1800" i="1" dirty="0" smtClean="0">
                          <a:sym typeface="+mn-ea"/>
                        </a:rPr>
                        <a:t>等智能合约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无订单表</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交易结算都发生在链上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t>去中心化程度高</a:t>
                      </a:r>
                      <a:endParaRPr lang="en-US" sz="1800" i="1" dirty="0" smtClean="0"/>
                    </a:p>
                  </a:txBody>
                  <a:tcPr/>
                </a:tc>
                <a:tc>
                  <a:txBody>
                    <a:bodyPr/>
                    <a:lstStyle/>
                    <a:p>
                      <a:r>
                        <a:rPr lang="zh-CN" altLang="en-US" sz="1800" kern="1200" dirty="0" smtClean="0">
                          <a:solidFill>
                            <a:schemeClr val="tx1"/>
                          </a:solidFill>
                          <a:effectLst/>
                          <a:latin typeface="+mn-lt"/>
                          <a:ea typeface="+mn-ea"/>
                          <a:cs typeface="+mn-cs"/>
                        </a:rPr>
                        <a:t>不能挂单自行决定买卖价格</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交易速度受</a:t>
                      </a:r>
                      <a:r>
                        <a:rPr lang="en-US" altLang="zh-CN" sz="1800" dirty="0" smtClean="0"/>
                        <a:t>ETH</a:t>
                      </a:r>
                      <a:r>
                        <a:rPr lang="zh-CN" altLang="en-US" sz="1800" dirty="0" smtClean="0"/>
                        <a:t>网络影响</a:t>
                      </a:r>
                      <a:endParaRPr lang="en-US" sz="1800" dirty="0" smtClean="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OKDex</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币安</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Bitshares</a:t>
                      </a:r>
                      <a:r>
                        <a:rPr lang="en-US" altLang="zh-CN" sz="1800" i="1" dirty="0" smtClean="0">
                          <a:sym typeface="+mn-ea"/>
                        </a:rPr>
                        <a:t>(</a:t>
                      </a:r>
                      <a:r>
                        <a:rPr lang="zh-CN" altLang="en-US" sz="1800" i="1" dirty="0" smtClean="0">
                          <a:sym typeface="+mn-ea"/>
                        </a:rPr>
                        <a:t>比特股</a:t>
                      </a:r>
                      <a:r>
                        <a:rPr lang="en-US" altLang="zh-CN" sz="1800" i="1" dirty="0" smtClean="0">
                          <a:sym typeface="+mn-ea"/>
                        </a:rPr>
                        <a:t>)</a:t>
                      </a:r>
                      <a:endParaRPr lang="zh-CN" altLang="en-US"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基于专有链的系统合约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TPS</a:t>
                      </a:r>
                      <a:r>
                        <a:rPr lang="zh-CN" altLang="en-US" sz="1800" dirty="0" smtClean="0"/>
                        <a:t>高</a:t>
                      </a:r>
                      <a:endParaRPr lang="en-US" sz="1800" dirty="0" smtClean="0"/>
                    </a:p>
                  </a:txBody>
                  <a:tcPr/>
                </a:tc>
                <a:tc>
                  <a:txBody>
                    <a:bodyPr/>
                    <a:lstStyle/>
                    <a:p>
                      <a:r>
                        <a:rPr lang="zh-CN" altLang="en-US" sz="1800" dirty="0" smtClean="0"/>
                        <a:t>承兑商跑路风险</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sz="4000" dirty="0" smtClean="0"/>
              <a:t>Ether</a:t>
            </a:r>
            <a:r>
              <a:rPr lang="zh-CN" altLang="en-US" sz="4000" dirty="0" smtClean="0"/>
              <a:t> </a:t>
            </a:r>
            <a:r>
              <a:rPr lang="en-US" sz="4000" dirty="0" smtClean="0"/>
              <a:t>delta</a:t>
            </a:r>
            <a:r>
              <a:rPr lang="en-US" altLang="zh-CN" sz="4000" dirty="0" smtClean="0"/>
              <a:t>(</a:t>
            </a:r>
            <a:r>
              <a:rPr lang="zh-CN" altLang="en-US" sz="4000" dirty="0"/>
              <a:t>以德 </a:t>
            </a:r>
            <a:r>
              <a:rPr lang="en-US" altLang="zh-CN" sz="4000" dirty="0" smtClean="0"/>
              <a: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i="1" dirty="0" smtClean="0"/>
              <a:t>Ether</a:t>
            </a:r>
            <a:r>
              <a:rPr lang="zh-CN" altLang="en-US" sz="1600" i="1" dirty="0" smtClean="0"/>
              <a:t> </a:t>
            </a:r>
            <a:r>
              <a:rPr lang="en-US" altLang="zh-CN" sz="1600" i="1" dirty="0" smtClean="0"/>
              <a:t>delta</a:t>
            </a:r>
            <a:r>
              <a:rPr lang="zh-CN" altLang="en-US" sz="1600" i="1" dirty="0"/>
              <a:t>是较为完全的去中心化模式，用户充值、挂单、吃单、结算及提现全部在链上完成</a:t>
            </a:r>
            <a:r>
              <a:rPr lang="zh-CN" altLang="en-US" sz="1600" i="1" dirty="0" smtClean="0"/>
              <a:t>。</a:t>
            </a:r>
            <a:endParaRPr lang="en-US" altLang="zh-CN" sz="1600" i="1" dirty="0" smtClean="0"/>
          </a:p>
          <a:p>
            <a:pPr lvl="0" eaLnBrk="1" hangingPunct="1">
              <a:lnSpc>
                <a:spcPct val="200000"/>
              </a:lnSpc>
              <a:spcBef>
                <a:spcPct val="0"/>
              </a:spcBef>
            </a:pPr>
            <a:r>
              <a:rPr lang="zh-CN" altLang="en-US" sz="1600" i="1" dirty="0"/>
              <a:t>由于所有的交易环节都在链上完成，且每一个挂单、撤单、吃单等操作都会消耗</a:t>
            </a:r>
            <a:r>
              <a:rPr lang="en-US" altLang="zh-CN" sz="1600" i="1" dirty="0"/>
              <a:t>GAS</a:t>
            </a:r>
            <a:r>
              <a:rPr lang="zh-CN" altLang="en-US" sz="1600" i="1" dirty="0"/>
              <a:t>费用，导致延时高、成本效益低下。</a:t>
            </a:r>
            <a:endParaRPr lang="en-US" altLang="zh-CN" sz="1600" i="1" dirty="0">
              <a:sym typeface="+mn-ea"/>
            </a:endParaRPr>
          </a:p>
        </p:txBody>
      </p:sp>
      <p:sp>
        <p:nvSpPr>
          <p:cNvPr id="28" name="圆角矩形 10"/>
          <p:cNvSpPr/>
          <p:nvPr/>
        </p:nvSpPr>
        <p:spPr>
          <a:xfrm>
            <a:off x="8977407" y="2114814"/>
            <a:ext cx="2857253" cy="417168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a:t>4</a:t>
            </a:r>
            <a:r>
              <a:rPr lang="en-US" altLang="zh-CN" dirty="0" smtClean="0"/>
              <a:t>.</a:t>
            </a:r>
            <a:r>
              <a:rPr lang="zh-CN" altLang="en-US" dirty="0" smtClean="0"/>
              <a:t> 提现</a:t>
            </a:r>
            <a:endParaRPr lang="en-US" dirty="0"/>
          </a:p>
        </p:txBody>
      </p:sp>
      <p:sp>
        <p:nvSpPr>
          <p:cNvPr id="46" name="圆角矩形 10"/>
          <p:cNvSpPr/>
          <p:nvPr/>
        </p:nvSpPr>
        <p:spPr>
          <a:xfrm>
            <a:off x="6249046" y="1258333"/>
            <a:ext cx="1704405" cy="17129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p>
          <a:p>
            <a:pPr algn="ctr"/>
            <a:endParaRPr kumimoji="1" lang="en-US" altLang="zh-CN" b="1" dirty="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p:txBody>
      </p:sp>
      <p:cxnSp>
        <p:nvCxnSpPr>
          <p:cNvPr id="37" name="Straight Arrow Connector 36"/>
          <p:cNvCxnSpPr>
            <a:stCxn id="46" idx="2"/>
            <a:endCxn id="41" idx="1"/>
          </p:cNvCxnSpPr>
          <p:nvPr/>
        </p:nvCxnSpPr>
        <p:spPr>
          <a:xfrm>
            <a:off x="7101249" y="2971295"/>
            <a:ext cx="2518283" cy="95832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46" idx="2"/>
          </p:cNvCxnSpPr>
          <p:nvPr/>
        </p:nvCxnSpPr>
        <p:spPr>
          <a:xfrm flipV="1">
            <a:off x="5499169" y="2971295"/>
            <a:ext cx="1602080" cy="174778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056650" y="3272635"/>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grpSp>
        <p:nvGrpSpPr>
          <p:cNvPr id="24" name="Group 23"/>
          <p:cNvGrpSpPr/>
          <p:nvPr/>
        </p:nvGrpSpPr>
        <p:grpSpPr>
          <a:xfrm>
            <a:off x="4824182" y="4730998"/>
            <a:ext cx="827387" cy="695959"/>
            <a:chOff x="4824182" y="4730998"/>
            <a:chExt cx="827387" cy="695959"/>
          </a:xfrm>
        </p:grpSpPr>
        <p:sp>
          <p:nvSpPr>
            <p:cNvPr id="30" name="Smiley Face 2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43768" y="3585688"/>
            <a:ext cx="1425390" cy="369332"/>
          </a:xfrm>
          <a:prstGeom prst="rect">
            <a:avLst/>
          </a:prstGeom>
          <a:noFill/>
        </p:spPr>
        <p:txBody>
          <a:bodyPr wrap="none" rtlCol="0">
            <a:spAutoFit/>
          </a:bodyPr>
          <a:lstStyle/>
          <a:p>
            <a:r>
              <a:rPr lang="en-US" altLang="zh-CN" dirty="0" smtClean="0"/>
              <a:t>3.</a:t>
            </a:r>
            <a:r>
              <a:rPr lang="zh-CN" altLang="en-US" dirty="0" smtClean="0"/>
              <a:t> 挂单</a:t>
            </a:r>
            <a:r>
              <a:rPr lang="en-US" altLang="zh-CN" dirty="0" smtClean="0"/>
              <a:t>/</a:t>
            </a:r>
            <a:r>
              <a:rPr lang="zh-CN" altLang="en-US" dirty="0" smtClean="0"/>
              <a:t>吃单</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a:t> </a:t>
            </a:r>
            <a:r>
              <a:rPr lang="en-US" altLang="zh-CN" sz="3735" dirty="0" smtClean="0"/>
              <a:t>Project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grpSp>
        <p:nvGrpSpPr>
          <p:cNvPr id="54" name="Group 53"/>
          <p:cNvGrpSpPr/>
          <p:nvPr/>
        </p:nvGrpSpPr>
        <p:grpSpPr>
          <a:xfrm>
            <a:off x="5675917" y="1035502"/>
            <a:ext cx="5917312" cy="5657855"/>
            <a:chOff x="5015517" y="1035502"/>
            <a:chExt cx="5917312" cy="5657855"/>
          </a:xfrm>
        </p:grpSpPr>
        <p:sp>
          <p:nvSpPr>
            <p:cNvPr id="10" name="圆角矩形 10"/>
            <p:cNvSpPr/>
            <p:nvPr/>
          </p:nvSpPr>
          <p:spPr>
            <a:xfrm>
              <a:off x="5855686" y="4456387"/>
              <a:ext cx="4883291" cy="223697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Ethereum</a:t>
              </a:r>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Blockchain</a:t>
              </a:r>
              <a:r>
                <a:rPr kumimoji="1" lang="zh-CN" altLang="en-US" sz="1400" dirty="0" smtClean="0">
                  <a:latin typeface="Microsoft YaHei" charset="-122"/>
                  <a:ea typeface="Microsoft YaHei" charset="-122"/>
                  <a:cs typeface="Microsoft YaHei" charset="-122"/>
                </a:rPr>
                <a:t>   </a:t>
              </a:r>
              <a:endParaRPr kumimoji="1" lang="en-US" altLang="zh-CN" sz="1400" dirty="0">
                <a:latin typeface="Microsoft YaHei" charset="-122"/>
                <a:ea typeface="Microsoft YaHei" charset="-122"/>
                <a:cs typeface="Microsoft YaHei" charset="-122"/>
              </a:endParaRPr>
            </a:p>
          </p:txBody>
        </p:sp>
        <p:sp>
          <p:nvSpPr>
            <p:cNvPr id="14" name="Smiley Face 13"/>
            <p:cNvSpPr/>
            <p:nvPr/>
          </p:nvSpPr>
          <p:spPr>
            <a:xfrm>
              <a:off x="5110083" y="1938607"/>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9654986" y="3819356"/>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749769" y="20104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6404478" y="1355296"/>
              <a:ext cx="266780" cy="369332"/>
            </a:xfrm>
            <a:prstGeom prst="rect">
              <a:avLst/>
            </a:prstGeom>
            <a:noFill/>
          </p:spPr>
          <p:txBody>
            <a:bodyPr wrap="square" rtlCol="0">
              <a:spAutoFit/>
            </a:bodyPr>
            <a:lstStyle/>
            <a:p>
              <a:r>
                <a:rPr lang="en-US" altLang="zh-CN"/>
                <a:t>3</a:t>
              </a:r>
              <a:endParaRPr lang="en-US" dirty="0"/>
            </a:p>
          </p:txBody>
        </p:sp>
        <p:cxnSp>
          <p:nvCxnSpPr>
            <p:cNvPr id="18" name="Straight Arrow Connector 17"/>
            <p:cNvCxnSpPr>
              <a:endCxn id="16" idx="0"/>
            </p:cNvCxnSpPr>
            <p:nvPr/>
          </p:nvCxnSpPr>
          <p:spPr>
            <a:xfrm>
              <a:off x="9883586" y="3002564"/>
              <a:ext cx="0" cy="816792"/>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980876" y="3199612"/>
              <a:ext cx="301686" cy="369332"/>
            </a:xfrm>
            <a:prstGeom prst="rect">
              <a:avLst/>
            </a:prstGeom>
            <a:noFill/>
          </p:spPr>
          <p:txBody>
            <a:bodyPr wrap="none" rtlCol="0">
              <a:spAutoFit/>
            </a:bodyPr>
            <a:lstStyle/>
            <a:p>
              <a:r>
                <a:rPr lang="en-US" altLang="zh-CN" dirty="0"/>
                <a:t>4</a:t>
              </a:r>
              <a:endParaRPr lang="en-US" dirty="0"/>
            </a:p>
          </p:txBody>
        </p:sp>
        <p:cxnSp>
          <p:nvCxnSpPr>
            <p:cNvPr id="22" name="Straight Arrow Connector 21"/>
            <p:cNvCxnSpPr/>
            <p:nvPr/>
          </p:nvCxnSpPr>
          <p:spPr>
            <a:xfrm>
              <a:off x="5749769" y="23727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683434" y="15773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015517" y="2466698"/>
              <a:ext cx="784830" cy="369332"/>
            </a:xfrm>
            <a:prstGeom prst="rect">
              <a:avLst/>
            </a:prstGeom>
            <a:noFill/>
          </p:spPr>
          <p:txBody>
            <a:bodyPr wrap="none" rtlCol="0">
              <a:spAutoFit/>
            </a:bodyPr>
            <a:lstStyle/>
            <a:p>
              <a:r>
                <a:rPr lang="en-US" altLang="zh-CN" dirty="0" smtClean="0"/>
                <a:t>Maker</a:t>
              </a:r>
              <a:endParaRPr lang="en-US" dirty="0"/>
            </a:p>
          </p:txBody>
        </p:sp>
        <p:sp>
          <p:nvSpPr>
            <p:cNvPr id="31" name="TextBox 30"/>
            <p:cNvSpPr txBox="1"/>
            <p:nvPr/>
          </p:nvSpPr>
          <p:spPr>
            <a:xfrm>
              <a:off x="8982290" y="3864285"/>
              <a:ext cx="755827" cy="369332"/>
            </a:xfrm>
            <a:prstGeom prst="rect">
              <a:avLst/>
            </a:prstGeom>
            <a:noFill/>
          </p:spPr>
          <p:txBody>
            <a:bodyPr wrap="square" rtlCol="0">
              <a:spAutoFit/>
            </a:bodyPr>
            <a:lstStyle/>
            <a:p>
              <a:r>
                <a:rPr lang="en-US" altLang="zh-CN" dirty="0" smtClean="0"/>
                <a:t>Taker</a:t>
              </a:r>
              <a:endParaRPr lang="en-US" dirty="0"/>
            </a:p>
          </p:txBody>
        </p:sp>
        <p:grpSp>
          <p:nvGrpSpPr>
            <p:cNvPr id="23" name="Group 22"/>
            <p:cNvGrpSpPr/>
            <p:nvPr/>
          </p:nvGrpSpPr>
          <p:grpSpPr>
            <a:xfrm>
              <a:off x="7364755" y="10355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17105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3835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41" name="圆角矩形 10"/>
            <p:cNvSpPr/>
            <p:nvPr/>
          </p:nvSpPr>
          <p:spPr>
            <a:xfrm>
              <a:off x="7750836" y="5146962"/>
              <a:ext cx="1041400" cy="65519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DEX</a:t>
              </a:r>
              <a:endParaRPr lang="en-US" altLang="zh-CN" sz="1400" b="1" dirty="0">
                <a:latin typeface="+mj-lt"/>
              </a:endParaRPr>
            </a:p>
            <a:p>
              <a:pPr algn="ctr"/>
              <a:r>
                <a:rPr lang="zh-CN" altLang="en-US" sz="1400" b="1" dirty="0" smtClean="0">
                  <a:latin typeface="+mj-lt"/>
                </a:rPr>
                <a:t> 智能合约</a:t>
              </a:r>
              <a:endParaRPr kumimoji="1" lang="en-US" altLang="zh-CN" sz="1400" b="1" dirty="0" smtClean="0">
                <a:latin typeface="+mj-lt"/>
                <a:ea typeface="Microsoft YaHei" charset="-122"/>
                <a:cs typeface="Microsoft YaHei" charset="-122"/>
              </a:endParaRPr>
            </a:p>
          </p:txBody>
        </p:sp>
        <p:sp>
          <p:nvSpPr>
            <p:cNvPr id="42" name="圆角矩形 10"/>
            <p:cNvSpPr/>
            <p:nvPr/>
          </p:nvSpPr>
          <p:spPr>
            <a:xfrm>
              <a:off x="6094381" y="5994858"/>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A</a:t>
              </a:r>
              <a:endParaRPr kumimoji="1" lang="en-US" altLang="zh-CN" sz="1400" b="1" dirty="0" smtClean="0">
                <a:latin typeface="+mj-lt"/>
                <a:ea typeface="Microsoft YaHei" charset="-122"/>
                <a:cs typeface="Microsoft YaHei" charset="-122"/>
              </a:endParaRPr>
            </a:p>
          </p:txBody>
        </p:sp>
        <p:sp>
          <p:nvSpPr>
            <p:cNvPr id="43" name="圆角矩形 10"/>
            <p:cNvSpPr/>
            <p:nvPr/>
          </p:nvSpPr>
          <p:spPr>
            <a:xfrm>
              <a:off x="9484916" y="5982822"/>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B</a:t>
              </a:r>
              <a:endParaRPr kumimoji="1" lang="en-US" altLang="zh-CN" sz="1400" b="1" dirty="0" smtClean="0">
                <a:latin typeface="+mj-lt"/>
                <a:ea typeface="Microsoft YaHei" charset="-122"/>
                <a:cs typeface="Microsoft YaHei" charset="-122"/>
              </a:endParaRPr>
            </a:p>
          </p:txBody>
        </p:sp>
        <p:sp>
          <p:nvSpPr>
            <p:cNvPr id="45" name="圆角矩形 10"/>
            <p:cNvSpPr/>
            <p:nvPr/>
          </p:nvSpPr>
          <p:spPr>
            <a:xfrm>
              <a:off x="6094381" y="4663033"/>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Maker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sp>
          <p:nvSpPr>
            <p:cNvPr id="46" name="圆角矩形 10"/>
            <p:cNvSpPr/>
            <p:nvPr/>
          </p:nvSpPr>
          <p:spPr>
            <a:xfrm>
              <a:off x="9484916" y="4663032"/>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mj-lt"/>
                </a:rPr>
                <a:t>T</a:t>
              </a:r>
              <a:r>
                <a:rPr lang="en-US" altLang="zh-CN" sz="1400" b="1" dirty="0" smtClean="0">
                  <a:latin typeface="+mj-lt"/>
                </a:rPr>
                <a:t>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cxnSp>
          <p:nvCxnSpPr>
            <p:cNvPr id="48" name="Straight Arrow Connector 47"/>
            <p:cNvCxnSpPr>
              <a:endCxn id="42" idx="0"/>
            </p:cNvCxnSpPr>
            <p:nvPr/>
          </p:nvCxnSpPr>
          <p:spPr>
            <a:xfrm flipH="1">
              <a:off x="6571934" y="5146962"/>
              <a:ext cx="6666" cy="84789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endCxn id="43" idx="1"/>
            </p:cNvCxnSpPr>
            <p:nvPr/>
          </p:nvCxnSpPr>
          <p:spPr>
            <a:xfrm>
              <a:off x="8297331" y="5802157"/>
              <a:ext cx="1187585" cy="42263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41" idx="2"/>
              <a:endCxn id="42" idx="3"/>
            </p:cNvCxnSpPr>
            <p:nvPr/>
          </p:nvCxnSpPr>
          <p:spPr>
            <a:xfrm flipH="1">
              <a:off x="7049486" y="5802157"/>
              <a:ext cx="1222050" cy="43466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a:stCxn id="46" idx="2"/>
              <a:endCxn id="43" idx="0"/>
            </p:cNvCxnSpPr>
            <p:nvPr/>
          </p:nvCxnSpPr>
          <p:spPr>
            <a:xfrm>
              <a:off x="9962469" y="5146961"/>
              <a:ext cx="0" cy="83586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6" idx="2"/>
            </p:cNvCxnSpPr>
            <p:nvPr/>
          </p:nvCxnSpPr>
          <p:spPr>
            <a:xfrm flipH="1">
              <a:off x="8792236" y="5146961"/>
              <a:ext cx="1170233" cy="33943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71933" y="5344510"/>
              <a:ext cx="273367" cy="369332"/>
            </a:xfrm>
            <a:prstGeom prst="rect">
              <a:avLst/>
            </a:prstGeom>
            <a:noFill/>
          </p:spPr>
          <p:txBody>
            <a:bodyPr wrap="square" rtlCol="0">
              <a:spAutoFit/>
            </a:bodyPr>
            <a:lstStyle/>
            <a:p>
              <a:r>
                <a:rPr lang="en-US" altLang="zh-CN" smtClean="0"/>
                <a:t>1</a:t>
              </a:r>
              <a:endParaRPr lang="en-US" dirty="0"/>
            </a:p>
          </p:txBody>
        </p:sp>
        <p:sp>
          <p:nvSpPr>
            <p:cNvPr id="60" name="TextBox 59"/>
            <p:cNvSpPr txBox="1"/>
            <p:nvPr/>
          </p:nvSpPr>
          <p:spPr>
            <a:xfrm>
              <a:off x="5218697" y="1605169"/>
              <a:ext cx="273367" cy="369332"/>
            </a:xfrm>
            <a:prstGeom prst="rect">
              <a:avLst/>
            </a:prstGeom>
            <a:noFill/>
          </p:spPr>
          <p:txBody>
            <a:bodyPr wrap="square" rtlCol="0">
              <a:spAutoFit/>
            </a:bodyPr>
            <a:lstStyle/>
            <a:p>
              <a:r>
                <a:rPr lang="en-US" altLang="zh-CN" dirty="0"/>
                <a:t>2</a:t>
              </a:r>
              <a:endParaRPr lang="en-US" dirty="0"/>
            </a:p>
          </p:txBody>
        </p:sp>
        <p:sp>
          <p:nvSpPr>
            <p:cNvPr id="63" name="TextBox 62"/>
            <p:cNvSpPr txBox="1"/>
            <p:nvPr/>
          </p:nvSpPr>
          <p:spPr>
            <a:xfrm>
              <a:off x="9980876" y="5371563"/>
              <a:ext cx="301686" cy="369332"/>
            </a:xfrm>
            <a:prstGeom prst="rect">
              <a:avLst/>
            </a:prstGeom>
            <a:noFill/>
          </p:spPr>
          <p:txBody>
            <a:bodyPr wrap="none" rtlCol="0">
              <a:spAutoFit/>
            </a:bodyPr>
            <a:lstStyle/>
            <a:p>
              <a:r>
                <a:rPr lang="en-US" altLang="zh-CN" dirty="0"/>
                <a:t>5</a:t>
              </a:r>
              <a:endParaRPr lang="en-US" dirty="0"/>
            </a:p>
          </p:txBody>
        </p:sp>
        <p:sp>
          <p:nvSpPr>
            <p:cNvPr id="64" name="TextBox 63"/>
            <p:cNvSpPr txBox="1"/>
            <p:nvPr/>
          </p:nvSpPr>
          <p:spPr>
            <a:xfrm>
              <a:off x="9042649" y="4975178"/>
              <a:ext cx="301686" cy="369332"/>
            </a:xfrm>
            <a:prstGeom prst="rect">
              <a:avLst/>
            </a:prstGeom>
            <a:noFill/>
          </p:spPr>
          <p:txBody>
            <a:bodyPr wrap="none" rtlCol="0">
              <a:spAutoFit/>
            </a:bodyPr>
            <a:lstStyle/>
            <a:p>
              <a:r>
                <a:rPr lang="en-US" altLang="zh-CN" dirty="0" smtClean="0"/>
                <a:t>6</a:t>
              </a:r>
              <a:endParaRPr lang="en-US" dirty="0"/>
            </a:p>
          </p:txBody>
        </p:sp>
        <p:sp>
          <p:nvSpPr>
            <p:cNvPr id="65" name="TextBox 64"/>
            <p:cNvSpPr txBox="1"/>
            <p:nvPr/>
          </p:nvSpPr>
          <p:spPr>
            <a:xfrm>
              <a:off x="8128082" y="5791720"/>
              <a:ext cx="301686" cy="369332"/>
            </a:xfrm>
            <a:prstGeom prst="rect">
              <a:avLst/>
            </a:prstGeom>
            <a:noFill/>
          </p:spPr>
          <p:txBody>
            <a:bodyPr wrap="none" rtlCol="0">
              <a:spAutoFit/>
            </a:bodyPr>
            <a:lstStyle/>
            <a:p>
              <a:r>
                <a:rPr lang="en-US" altLang="zh-CN" dirty="0"/>
                <a:t>7</a:t>
              </a:r>
              <a:endParaRPr lang="en-US" dirty="0"/>
            </a:p>
          </p:txBody>
        </p:sp>
      </p:grpSp>
      <p:sp>
        <p:nvSpPr>
          <p:cNvPr id="67" name="内容占位符 2"/>
          <p:cNvSpPr txBox="1"/>
          <p:nvPr/>
        </p:nvSpPr>
        <p:spPr>
          <a:xfrm>
            <a:off x="214893" y="1617133"/>
            <a:ext cx="5114772" cy="43518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zh-CN" altLang="en-US" sz="1600" i="1" dirty="0">
                <a:latin typeface="+mn-ea"/>
                <a:cs typeface="Microsoft YaHei" charset="-122"/>
              </a:rPr>
              <a:t>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，指定汇率和过期时间，并使用私钥签名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挑选一个</a:t>
            </a:r>
            <a:r>
              <a:rPr lang="en-US" altLang="zh-CN" sz="1600" i="1" dirty="0" err="1" smtClean="0">
                <a:latin typeface="+mn-ea"/>
                <a:cs typeface="Microsoft YaHei" charset="-122"/>
              </a:rPr>
              <a:t>Relayer</a:t>
            </a:r>
            <a:r>
              <a:rPr lang="zh-CN" altLang="en-US" sz="1600" i="1" dirty="0" smtClean="0">
                <a:latin typeface="+mn-ea"/>
                <a:cs typeface="Microsoft YaHei" charset="-122"/>
              </a:rPr>
              <a:t>提交该订单</a:t>
            </a:r>
            <a:r>
              <a:rPr lang="en-US" altLang="zh-CN" sz="1600" i="1" dirty="0" smtClean="0">
                <a:latin typeface="+mn-ea"/>
                <a:cs typeface="Microsoft YaHei" charset="-122"/>
              </a:rPr>
              <a:t>(</a:t>
            </a:r>
            <a:r>
              <a:rPr lang="zh-CN" altLang="en-US" sz="1600" i="1" dirty="0" smtClean="0">
                <a:latin typeface="+mn-ea"/>
                <a:cs typeface="Microsoft YaHei" charset="-122"/>
              </a:rPr>
              <a:t>或修改已有订单</a:t>
            </a:r>
            <a:r>
              <a:rPr lang="en-US" altLang="zh-CN" sz="1600" i="1" dirty="0" smtClean="0">
                <a:latin typeface="+mn-ea"/>
                <a:cs typeface="Microsoft YaHei" charset="-122"/>
              </a:rPr>
              <a:t>)</a:t>
            </a:r>
          </a:p>
          <a:p>
            <a:pPr marL="800100" lvl="1" indent="-342900" algn="l">
              <a:buFont typeface="+mj-lt"/>
              <a:buAutoNum type="arabicPeriod"/>
            </a:pPr>
            <a:r>
              <a:rPr lang="zh-CN" altLang="en-US" sz="1200" i="1" dirty="0" smtClean="0">
                <a:latin typeface="+mn-ea"/>
                <a:cs typeface="Microsoft YaHei" charset="-122"/>
              </a:rPr>
              <a:t>手续费</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订单深度</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体验</a:t>
            </a:r>
            <a:endParaRPr lang="en-US" altLang="zh-CN" sz="12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签名的订单给合约</a:t>
            </a:r>
            <a:r>
              <a:rPr lang="en-US" altLang="zh-CN" sz="1600" i="1" dirty="0" smtClean="0">
                <a:latin typeface="+mn-ea"/>
                <a:cs typeface="Microsoft YaHei" charset="-122"/>
              </a:rPr>
              <a:t>DEX</a:t>
            </a:r>
            <a:r>
              <a:rPr lang="zh-CN" altLang="en-US" sz="1600" i="1" dirty="0" smtClean="0">
                <a:latin typeface="+mn-ea"/>
                <a:cs typeface="Microsoft YaHei" charset="-122"/>
              </a:rPr>
              <a:t>，指定交易的金额，</a:t>
            </a:r>
            <a:r>
              <a:rPr lang="zh-CN" altLang="en-US" sz="1600" i="1" dirty="0">
                <a:latin typeface="+mn-ea"/>
                <a:cs typeface="Microsoft YaHei" charset="-122"/>
              </a:rPr>
              <a:t>并签名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合约校验订单签名，是否过期，验证通过则完成代币转移</a:t>
            </a:r>
            <a:endParaRPr lang="en-US" altLang="zh-CN" sz="1600" i="1" dirty="0" smtClean="0">
              <a:latin typeface="+mn-ea"/>
              <a:cs typeface="Microsoft YaHei" charset="-122"/>
            </a:endParaRPr>
          </a:p>
          <a:p>
            <a:pPr marL="800100" lvl="1" indent="-342900" algn="l">
              <a:buFont typeface="+mj-lt"/>
              <a:buAutoNum type="arabicPeriod"/>
            </a:pPr>
            <a:r>
              <a:rPr lang="en-US" altLang="zh-CN" sz="1600" i="1" dirty="0" smtClean="0">
                <a:latin typeface="+mn-ea"/>
                <a:cs typeface="Microsoft YaHei" charset="-122"/>
              </a:rPr>
              <a:t>A-&gt;Taker</a:t>
            </a:r>
          </a:p>
          <a:p>
            <a:pPr marL="800100" lvl="1" indent="-342900" algn="l">
              <a:buFont typeface="+mj-lt"/>
              <a:buAutoNum type="arabicPeriod"/>
            </a:pPr>
            <a:r>
              <a:rPr lang="en-US" altLang="zh-CN" sz="1600" i="1" dirty="0" smtClean="0">
                <a:latin typeface="+mn-ea"/>
                <a:cs typeface="Microsoft YaHei" charset="-122"/>
              </a:rPr>
              <a:t>B-&gt;Maker</a:t>
            </a:r>
            <a:endParaRPr lang="zh-CN" altLang="en-US" sz="1600" i="1" dirty="0">
              <a:latin typeface="+mn-ea"/>
              <a:cs typeface="Microsoft YaHei"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1409700"/>
            <a:ext cx="10866755"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sz="2000" i="1" dirty="0" smtClean="0"/>
              <a:t>基于</a:t>
            </a:r>
            <a:r>
              <a:rPr lang="en-US" altLang="zh-CN" sz="2000" i="1" dirty="0" smtClean="0"/>
              <a:t>ETH</a:t>
            </a:r>
            <a:r>
              <a:rPr lang="zh-CN" altLang="en-US" sz="2000" i="1" dirty="0" smtClean="0"/>
              <a:t>智能合约，</a:t>
            </a:r>
            <a:r>
              <a:rPr lang="zh-CN" altLang="en-US" sz="2000" i="1" dirty="0"/>
              <a:t>设计简洁</a:t>
            </a:r>
            <a:r>
              <a:rPr lang="en-US" altLang="zh-CN" sz="2000" i="1" dirty="0"/>
              <a:t>,</a:t>
            </a:r>
            <a:r>
              <a:rPr lang="zh-CN" altLang="en-US" sz="2000" i="1" dirty="0"/>
              <a:t> 构思</a:t>
            </a:r>
            <a:r>
              <a:rPr lang="zh-CN" altLang="en-US" sz="2000" i="1" dirty="0" smtClean="0"/>
              <a:t>巧妙</a:t>
            </a:r>
            <a:endParaRPr lang="en-US" altLang="zh-CN" sz="2000" i="1" dirty="0" smtClean="0"/>
          </a:p>
          <a:p>
            <a:pPr eaLnBrk="1" hangingPunct="1">
              <a:lnSpc>
                <a:spcPct val="200000"/>
              </a:lnSpc>
              <a:spcBef>
                <a:spcPct val="0"/>
              </a:spcBef>
            </a:pPr>
            <a:r>
              <a:rPr lang="zh-CN" altLang="en-US" sz="2000" i="1" dirty="0"/>
              <a:t>近</a:t>
            </a:r>
            <a:r>
              <a:rPr lang="en-US" altLang="zh-CN" sz="2000" i="1" dirty="0"/>
              <a:t>600</a:t>
            </a:r>
            <a:r>
              <a:rPr lang="en-US" sz="2000" i="1" dirty="0"/>
              <a:t>种ERC20 Token</a:t>
            </a:r>
            <a:r>
              <a:rPr lang="zh-CN" altLang="en-US" sz="2000" i="1" dirty="0"/>
              <a:t> </a:t>
            </a:r>
            <a:r>
              <a:rPr lang="en-US" altLang="zh-CN" sz="2000" i="1" dirty="0"/>
              <a:t>&lt;-&gt;</a:t>
            </a:r>
            <a:r>
              <a:rPr lang="zh-CN" altLang="en-US" sz="2000" i="1" dirty="0"/>
              <a:t> </a:t>
            </a:r>
            <a:r>
              <a:rPr lang="en-US" altLang="zh-CN" sz="2000" i="1" dirty="0"/>
              <a:t>EHT</a:t>
            </a:r>
            <a:r>
              <a:rPr lang="zh-CN" altLang="en-US" sz="2000" i="1" dirty="0"/>
              <a:t>交易币</a:t>
            </a:r>
            <a:r>
              <a:rPr lang="zh-CN" altLang="en-US" sz="2000" i="1" dirty="0" smtClean="0"/>
              <a:t>对</a:t>
            </a:r>
            <a:endParaRPr lang="en-US" altLang="zh-CN" sz="2000" i="1" dirty="0" smtClean="0"/>
          </a:p>
          <a:p>
            <a:pPr lvl="0" eaLnBrk="1" hangingPunct="1">
              <a:lnSpc>
                <a:spcPct val="200000"/>
              </a:lnSpc>
              <a:spcBef>
                <a:spcPct val="0"/>
              </a:spcBef>
            </a:pPr>
            <a:r>
              <a:rPr lang="zh-CN" altLang="en-US" sz="2000" i="1" dirty="0" smtClean="0"/>
              <a:t>无运营机构，去中心化程度非常高，所有生态参与者都有获利空间</a:t>
            </a:r>
            <a:endParaRPr lang="en-US" altLang="zh-CN" sz="2000" i="1" dirty="0" smtClean="0"/>
          </a:p>
          <a:p>
            <a:pPr eaLnBrk="1" hangingPunct="1">
              <a:lnSpc>
                <a:spcPct val="200000"/>
              </a:lnSpc>
              <a:spcBef>
                <a:spcPct val="0"/>
              </a:spcBef>
            </a:pPr>
            <a:r>
              <a:rPr lang="zh-CN" altLang="en-US" sz="2000" i="1" dirty="0" smtClean="0">
                <a:latin typeface="Arial" panose="020B0604020202090204" pitchFamily="34" charset="0"/>
                <a:ea typeface="SimSun" pitchFamily="2" charset="-122"/>
                <a:sym typeface="+mn-ea"/>
              </a:rPr>
              <a:t>无深度表，币</a:t>
            </a:r>
            <a:r>
              <a:rPr lang="zh-CN" altLang="en-US" sz="2000" i="1" dirty="0">
                <a:latin typeface="Arial" panose="020B0604020202090204" pitchFamily="34" charset="0"/>
                <a:ea typeface="SimSun" pitchFamily="2" charset="-122"/>
                <a:sym typeface="+mn-ea"/>
              </a:rPr>
              <a:t>价</a:t>
            </a:r>
            <a:r>
              <a:rPr lang="zh-CN" altLang="en-US" sz="2000" i="1" dirty="0" smtClean="0">
                <a:latin typeface="Arial" panose="020B0604020202090204" pitchFamily="34" charset="0"/>
                <a:ea typeface="SimSun" pitchFamily="2" charset="-122"/>
                <a:sym typeface="+mn-ea"/>
              </a:rPr>
              <a:t>由合约的恒定</a:t>
            </a:r>
            <a:r>
              <a:rPr lang="zh-CN" altLang="en-US" sz="2000" i="1" dirty="0">
                <a:latin typeface="Arial" panose="020B0604020202090204" pitchFamily="34" charset="0"/>
                <a:ea typeface="SimSun" pitchFamily="2" charset="-122"/>
                <a:sym typeface="+mn-ea"/>
              </a:rPr>
              <a:t>乘积算法</a:t>
            </a:r>
            <a:r>
              <a:rPr lang="zh-CN" altLang="en-US" sz="2000" i="1" dirty="0" smtClean="0">
                <a:latin typeface="Arial" panose="020B0604020202090204" pitchFamily="34" charset="0"/>
                <a:ea typeface="SimSun" pitchFamily="2" charset="-122"/>
                <a:sym typeface="+mn-ea"/>
              </a:rPr>
              <a:t>决定</a:t>
            </a:r>
            <a:endParaRPr lang="en-US" altLang="zh-CN" sz="2000"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sz="2000" i="1" dirty="0" smtClean="0">
                <a:latin typeface="Arial" panose="020B0604020202090204" pitchFamily="34" charset="0"/>
                <a:ea typeface="SimSun" pitchFamily="2" charset="-122"/>
                <a:sym typeface="+mn-ea"/>
              </a:rPr>
              <a:t>不</a:t>
            </a:r>
            <a:r>
              <a:rPr lang="zh-CN" altLang="en-US" sz="2000" i="1" dirty="0">
                <a:latin typeface="Arial" panose="020B0604020202090204" pitchFamily="34" charset="0"/>
                <a:ea typeface="SimSun" pitchFamily="2" charset="-122"/>
                <a:sym typeface="+mn-ea"/>
              </a:rPr>
              <a:t>能</a:t>
            </a:r>
            <a:r>
              <a:rPr lang="zh-CN" altLang="en-US" sz="2000" i="1" dirty="0" smtClean="0">
                <a:latin typeface="Arial" panose="020B0604020202090204" pitchFamily="34" charset="0"/>
                <a:ea typeface="SimSun" pitchFamily="2" charset="-122"/>
                <a:sym typeface="+mn-ea"/>
              </a:rPr>
              <a:t>挂单</a:t>
            </a:r>
            <a:r>
              <a:rPr lang="en-US" altLang="zh-CN" sz="2000" i="1" dirty="0" smtClean="0">
                <a:latin typeface="Arial" panose="020B0604020202090204" pitchFamily="34" charset="0"/>
                <a:ea typeface="SimSun" pitchFamily="2" charset="-122"/>
                <a:sym typeface="+mn-ea"/>
              </a:rPr>
              <a:t>,</a:t>
            </a:r>
            <a:r>
              <a:rPr lang="zh-CN" altLang="en-US" sz="2000" i="1" dirty="0" smtClean="0">
                <a:latin typeface="Arial" panose="020B0604020202090204" pitchFamily="34" charset="0"/>
                <a:ea typeface="SimSun" pitchFamily="2" charset="-122"/>
                <a:sym typeface="+mn-ea"/>
              </a:rPr>
              <a:t> 无法按照限价买入</a:t>
            </a:r>
            <a:r>
              <a:rPr lang="en-US" altLang="zh-CN" sz="2000" i="1" dirty="0" smtClean="0">
                <a:latin typeface="Arial" panose="020B0604020202090204" pitchFamily="34" charset="0"/>
                <a:ea typeface="SimSun" pitchFamily="2" charset="-122"/>
                <a:sym typeface="+mn-ea"/>
              </a:rPr>
              <a:t>(</a:t>
            </a:r>
            <a:r>
              <a:rPr lang="zh-CN" altLang="en-US" sz="2000" i="1" dirty="0" smtClean="0">
                <a:latin typeface="Arial" panose="020B0604020202090204" pitchFamily="34" charset="0"/>
                <a:ea typeface="SimSun" pitchFamily="2" charset="-122"/>
                <a:sym typeface="+mn-ea"/>
              </a:rPr>
              <a:t>只能按照类似</a:t>
            </a:r>
            <a:r>
              <a:rPr lang="en-US" altLang="zh-CN" sz="2000" i="1" dirty="0" smtClean="0">
                <a:latin typeface="Arial" panose="020B0604020202090204" pitchFamily="34" charset="0"/>
                <a:ea typeface="SimSun" pitchFamily="2" charset="-122"/>
                <a:sym typeface="+mn-ea"/>
              </a:rPr>
              <a:t>OKEX</a:t>
            </a:r>
            <a:r>
              <a:rPr lang="zh-CN" altLang="en-US" sz="2000" i="1" dirty="0" smtClean="0">
                <a:latin typeface="Arial" panose="020B0604020202090204" pitchFamily="34" charset="0"/>
                <a:ea typeface="SimSun" pitchFamily="2" charset="-122"/>
                <a:sym typeface="+mn-ea"/>
              </a:rPr>
              <a:t>的市价快速买入</a:t>
            </a:r>
            <a:r>
              <a:rPr lang="en-US" altLang="zh-CN" sz="2000" i="1" dirty="0" smtClean="0">
                <a:latin typeface="Arial" panose="020B0604020202090204" pitchFamily="34" charset="0"/>
                <a:ea typeface="SimSun" pitchFamily="2" charset="-122"/>
                <a:sym typeface="+mn-ea"/>
              </a:rPr>
              <a:t>)</a:t>
            </a:r>
          </a:p>
          <a:p>
            <a:pPr eaLnBrk="1" hangingPunct="1">
              <a:lnSpc>
                <a:spcPct val="200000"/>
              </a:lnSpc>
              <a:spcBef>
                <a:spcPct val="0"/>
              </a:spcBef>
            </a:pPr>
            <a:r>
              <a:rPr lang="zh-CN" altLang="en-US" sz="2000" i="1" dirty="0">
                <a:latin typeface="Arial" panose="020B0604020202090204" pitchFamily="34" charset="0"/>
                <a:ea typeface="SimSun" pitchFamily="2" charset="-122"/>
                <a:sym typeface="+mn-ea"/>
              </a:rPr>
              <a:t>因为没有深度表</a:t>
            </a:r>
            <a:r>
              <a:rPr lang="en-US" altLang="zh-CN" sz="2000" i="1" dirty="0">
                <a:latin typeface="Arial" panose="020B0604020202090204" pitchFamily="34" charset="0"/>
                <a:ea typeface="SimSun" pitchFamily="2" charset="-122"/>
                <a:sym typeface="+mn-ea"/>
              </a:rPr>
              <a:t>,</a:t>
            </a:r>
            <a:r>
              <a:rPr lang="zh-CN" altLang="en-US" sz="2000" i="1" dirty="0">
                <a:latin typeface="Arial" panose="020B0604020202090204" pitchFamily="34" charset="0"/>
                <a:ea typeface="SimSun" pitchFamily="2" charset="-122"/>
                <a:sym typeface="+mn-ea"/>
              </a:rPr>
              <a:t> 链上没有复杂的匹配计算</a:t>
            </a:r>
            <a:r>
              <a:rPr lang="en-US" altLang="zh-CN" sz="2000" i="1" dirty="0">
                <a:latin typeface="Arial" panose="020B0604020202090204" pitchFamily="34" charset="0"/>
                <a:ea typeface="SimSun" pitchFamily="2" charset="-122"/>
                <a:sym typeface="+mn-ea"/>
              </a:rPr>
              <a:t>,</a:t>
            </a:r>
            <a:r>
              <a:rPr lang="zh-CN" altLang="en-US" sz="2000" i="1" dirty="0">
                <a:latin typeface="Arial" panose="020B0604020202090204" pitchFamily="34" charset="0"/>
                <a:ea typeface="SimSun" pitchFamily="2" charset="-122"/>
                <a:sym typeface="+mn-ea"/>
              </a:rPr>
              <a:t> 付给矿工的手续费</a:t>
            </a:r>
            <a:r>
              <a:rPr lang="zh-CN" altLang="en-US" sz="2000" i="1" dirty="0" smtClean="0">
                <a:latin typeface="Arial" panose="020B0604020202090204" pitchFamily="34" charset="0"/>
                <a:ea typeface="SimSun" pitchFamily="2" charset="-122"/>
                <a:sym typeface="+mn-ea"/>
              </a:rPr>
              <a:t>低</a:t>
            </a:r>
            <a:endParaRPr lang="en-US" altLang="zh-CN" sz="20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2000" i="1" dirty="0">
              <a:latin typeface="Arial" panose="020B0604020202090204" pitchFamily="34" charset="0"/>
              <a:ea typeface="SimSun" pitchFamily="2" charset="-122"/>
              <a:sym typeface="+mn-ea"/>
            </a:endParaRPr>
          </a:p>
        </p:txBody>
      </p:sp>
    </p:spTree>
    <p:extLst>
      <p:ext uri="{BB962C8B-B14F-4D97-AF65-F5344CB8AC3E}">
        <p14:creationId xmlns:p14="http://schemas.microsoft.com/office/powerpoint/2010/main" val="1615238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smtClean="0"/>
              <a:t>Uniswap</a:t>
            </a:r>
            <a:r>
              <a:rPr lang="en-US" altLang="zh-CN" sz="3735" dirty="0" smtClean="0"/>
              <a:t>:</a:t>
            </a:r>
            <a:r>
              <a:rPr lang="zh-CN" altLang="en-US" sz="3735" dirty="0" smtClean="0"/>
              <a:t> 生态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pSp>
        <p:nvGrpSpPr>
          <p:cNvPr id="20" name="Group 19"/>
          <p:cNvGrpSpPr/>
          <p:nvPr/>
        </p:nvGrpSpPr>
        <p:grpSpPr>
          <a:xfrm>
            <a:off x="4711700" y="3251773"/>
            <a:ext cx="5397500" cy="3161723"/>
            <a:chOff x="5410200" y="3200973"/>
            <a:chExt cx="5397500" cy="3161723"/>
          </a:xfrm>
        </p:grpSpPr>
        <p:grpSp>
          <p:nvGrpSpPr>
            <p:cNvPr id="5" name="Group 4"/>
            <p:cNvGrpSpPr/>
            <p:nvPr/>
          </p:nvGrpSpPr>
          <p:grpSpPr>
            <a:xfrm>
              <a:off x="5410200" y="3200973"/>
              <a:ext cx="5397500" cy="3161723"/>
              <a:chOff x="9013213" y="1960277"/>
              <a:chExt cx="2857253" cy="3680973"/>
            </a:xfrm>
          </p:grpSpPr>
          <p:sp>
            <p:nvSpPr>
              <p:cNvPr id="41" name="圆角矩形 10"/>
              <p:cNvSpPr/>
              <p:nvPr/>
            </p:nvSpPr>
            <p:spPr>
              <a:xfrm>
                <a:off x="9013213" y="1960277"/>
                <a:ext cx="2857253" cy="368097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2" name="圆角矩形 10"/>
              <p:cNvSpPr/>
              <p:nvPr/>
            </p:nvSpPr>
            <p:spPr>
              <a:xfrm>
                <a:off x="10652982" y="2687641"/>
                <a:ext cx="1049489" cy="2137528"/>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OKB/ETH</a:t>
                </a:r>
              </a:p>
              <a:p>
                <a:pPr algn="ctr"/>
                <a:r>
                  <a:rPr lang="en-US" altLang="zh-CN" sz="1600" dirty="0" smtClean="0">
                    <a:solidFill>
                      <a:schemeClr val="bg1"/>
                    </a:solidFill>
                  </a:rPr>
                  <a:t>Exchange</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4" name="圆角矩形 10"/>
              <p:cNvSpPr/>
              <p:nvPr/>
            </p:nvSpPr>
            <p:spPr>
              <a:xfrm>
                <a:off x="10902085" y="3868215"/>
                <a:ext cx="587496" cy="8402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资金池</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50" name="圆角矩形 10"/>
            <p:cNvSpPr/>
            <p:nvPr/>
          </p:nvSpPr>
          <p:spPr>
            <a:xfrm>
              <a:off x="5787817" y="3863833"/>
              <a:ext cx="1400383" cy="771667"/>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r>
                <a:rPr lang="en-US" altLang="zh-CN" sz="1600" dirty="0" smtClean="0">
                  <a:solidFill>
                    <a:schemeClr val="bg1"/>
                  </a:solidFill>
                </a:rPr>
                <a:t>Factory</a:t>
              </a: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51" name="圆角矩形 10"/>
            <p:cNvSpPr/>
            <p:nvPr/>
          </p:nvSpPr>
          <p:spPr>
            <a:xfrm>
              <a:off x="5788335" y="4946446"/>
              <a:ext cx="1399865" cy="779719"/>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solidFill>
                    <a:schemeClr val="bg1"/>
                  </a:solidFill>
                  <a:latin typeface="Microsoft YaHei" charset="-122"/>
                  <a:ea typeface="Microsoft YaHei" charset="-122"/>
                  <a:cs typeface="Microsoft YaHei" charset="-122"/>
                </a:rPr>
                <a:t>OKB</a:t>
              </a:r>
            </a:p>
            <a:p>
              <a:pPr algn="ctr"/>
              <a:r>
                <a:rPr kumimoji="1" lang="en-US" altLang="zh-CN" sz="1600" dirty="0" smtClean="0">
                  <a:solidFill>
                    <a:schemeClr val="bg1"/>
                  </a:solidFill>
                  <a:latin typeface="Microsoft YaHei" charset="-122"/>
                  <a:ea typeface="Microsoft YaHei" charset="-122"/>
                  <a:cs typeface="Microsoft YaHei" charset="-122"/>
                </a:rPr>
                <a:t>ERC20</a:t>
              </a:r>
              <a:endParaRPr lang="en-US" altLang="zh-CN" sz="1600" dirty="0" smtClean="0">
                <a:solidFill>
                  <a:schemeClr val="bg1"/>
                </a:solidFill>
              </a:endParaRPr>
            </a:p>
          </p:txBody>
        </p:sp>
      </p:grpSp>
      <p:grpSp>
        <p:nvGrpSpPr>
          <p:cNvPr id="53" name="Group 52"/>
          <p:cNvGrpSpPr/>
          <p:nvPr/>
        </p:nvGrpSpPr>
        <p:grpSpPr>
          <a:xfrm>
            <a:off x="8326985" y="1374427"/>
            <a:ext cx="827387" cy="695959"/>
            <a:chOff x="4824182" y="4730998"/>
            <a:chExt cx="827387" cy="695959"/>
          </a:xfrm>
        </p:grpSpPr>
        <p:sp>
          <p:nvSpPr>
            <p:cNvPr id="54" name="Smiley Face 5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023929" y="1373530"/>
            <a:ext cx="827387" cy="695959"/>
            <a:chOff x="4824182" y="4730998"/>
            <a:chExt cx="827387" cy="695959"/>
          </a:xfrm>
        </p:grpSpPr>
        <p:sp>
          <p:nvSpPr>
            <p:cNvPr id="58" name="Smiley Face 5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1" name="Straight Arrow Connector 60"/>
          <p:cNvCxnSpPr/>
          <p:nvPr/>
        </p:nvCxnSpPr>
        <p:spPr>
          <a:xfrm flipV="1">
            <a:off x="6489700" y="4305300"/>
            <a:ext cx="1319609"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6998661" y="3924301"/>
            <a:ext cx="301686" cy="369332"/>
          </a:xfrm>
          <a:prstGeom prst="rect">
            <a:avLst/>
          </a:prstGeom>
          <a:noFill/>
        </p:spPr>
        <p:txBody>
          <a:bodyPr wrap="none" rtlCol="0">
            <a:spAutoFit/>
          </a:bodyPr>
          <a:lstStyle/>
          <a:p>
            <a:r>
              <a:rPr lang="en-US" altLang="zh-CN" dirty="0"/>
              <a:t>2</a:t>
            </a:r>
            <a:endParaRPr lang="en-US" dirty="0"/>
          </a:p>
        </p:txBody>
      </p:sp>
      <p:cxnSp>
        <p:nvCxnSpPr>
          <p:cNvPr id="49" name="Straight Arrow Connector 48"/>
          <p:cNvCxnSpPr/>
          <p:nvPr/>
        </p:nvCxnSpPr>
        <p:spPr>
          <a:xfrm>
            <a:off x="8800578" y="2260993"/>
            <a:ext cx="0" cy="146050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8852686" y="2634473"/>
            <a:ext cx="301686" cy="369332"/>
          </a:xfrm>
          <a:prstGeom prst="rect">
            <a:avLst/>
          </a:prstGeom>
          <a:noFill/>
        </p:spPr>
        <p:txBody>
          <a:bodyPr wrap="none" rtlCol="0">
            <a:spAutoFit/>
          </a:bodyPr>
          <a:lstStyle/>
          <a:p>
            <a:r>
              <a:rPr lang="en-US" altLang="zh-CN" dirty="0" smtClean="0"/>
              <a:t>3</a:t>
            </a:r>
            <a:endParaRPr lang="en-US" dirty="0"/>
          </a:p>
        </p:txBody>
      </p:sp>
      <p:sp>
        <p:nvSpPr>
          <p:cNvPr id="66" name="TextBox 3"/>
          <p:cNvSpPr txBox="1"/>
          <p:nvPr/>
        </p:nvSpPr>
        <p:spPr>
          <a:xfrm>
            <a:off x="272519" y="1138953"/>
            <a:ext cx="4002659" cy="47632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1400" i="1" dirty="0" smtClean="0"/>
              <a:t>创建</a:t>
            </a:r>
            <a:r>
              <a:rPr lang="en-US" altLang="zh-CN" sz="1400" i="1" dirty="0" smtClean="0"/>
              <a:t>OKB</a:t>
            </a:r>
            <a:r>
              <a:rPr lang="zh-CN" altLang="en-US" sz="1400" i="1" dirty="0" smtClean="0"/>
              <a:t> </a:t>
            </a:r>
            <a:r>
              <a:rPr lang="en-US" altLang="zh-CN" sz="1400" i="1" dirty="0" smtClean="0"/>
              <a:t>ERC20</a:t>
            </a:r>
            <a:r>
              <a:rPr lang="zh-CN" altLang="en-US" sz="1400" i="1" dirty="0" smtClean="0"/>
              <a:t>智能合约</a:t>
            </a:r>
            <a:endParaRPr lang="de-DE" sz="1400" i="1" dirty="0" smtClean="0"/>
          </a:p>
          <a:p>
            <a:pPr lvl="0" eaLnBrk="1" hangingPunct="1">
              <a:lnSpc>
                <a:spcPct val="200000"/>
              </a:lnSpc>
              <a:spcBef>
                <a:spcPct val="0"/>
              </a:spcBef>
              <a:buFont typeface="+mj-lt"/>
              <a:buAutoNum type="arabicPeriod"/>
            </a:pPr>
            <a:r>
              <a:rPr lang="de-DE" sz="1400" i="1" dirty="0" err="1" smtClean="0"/>
              <a:t>任何</a:t>
            </a:r>
            <a:r>
              <a:rPr lang="zh-CN" altLang="en-US" sz="1400" i="1" dirty="0" smtClean="0"/>
              <a:t>人</a:t>
            </a:r>
            <a:r>
              <a:rPr lang="de-DE" sz="1400" i="1" dirty="0" err="1" smtClean="0"/>
              <a:t>都能上架</a:t>
            </a:r>
            <a:r>
              <a:rPr lang="zh-CN" altLang="en-US" sz="1400" i="1" dirty="0" smtClean="0"/>
              <a:t> </a:t>
            </a:r>
            <a:r>
              <a:rPr lang="en-US" altLang="zh-CN" sz="1400" i="1" dirty="0" smtClean="0"/>
              <a:t>OKB-&gt;ETH</a:t>
            </a:r>
            <a:r>
              <a:rPr lang="zh-CN" altLang="en-US" sz="1400" i="1" dirty="0" smtClean="0"/>
              <a:t>交易币对</a:t>
            </a:r>
            <a:endParaRPr lang="de-DE"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流动性提供者授权把自己账户的</a:t>
            </a:r>
            <a:r>
              <a:rPr lang="en-US" altLang="zh-CN" sz="1400" i="1" dirty="0" smtClean="0"/>
              <a:t>OKB</a:t>
            </a:r>
            <a:r>
              <a:rPr lang="zh-CN" altLang="en-US" sz="1400" i="1" dirty="0" smtClean="0"/>
              <a:t>和</a:t>
            </a:r>
            <a:r>
              <a:rPr lang="en-US" altLang="zh-CN" sz="1400" i="1" dirty="0" smtClean="0"/>
              <a:t>ETH</a:t>
            </a:r>
            <a:r>
              <a:rPr lang="zh-CN" altLang="en-US" sz="1400" i="1" dirty="0" smtClean="0">
                <a:latin typeface="Arial" panose="020B0604020202090204" pitchFamily="34" charset="0"/>
                <a:ea typeface="SimSun" pitchFamily="2" charset="-122"/>
                <a:sym typeface="+mn-ea"/>
              </a:rPr>
              <a:t>按照当前汇率等比例存入资金池</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en-US" altLang="zh-CN" sz="1400" i="1" dirty="0" smtClean="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合约调用</a:t>
            </a:r>
            <a:r>
              <a:rPr lang="en-US" altLang="zh-CN" sz="1400" i="1" dirty="0" smtClean="0"/>
              <a:t>OKB</a:t>
            </a:r>
            <a:r>
              <a:rPr lang="zh-CN" altLang="en-US" sz="1400" i="1" dirty="0" smtClean="0"/>
              <a:t> </a:t>
            </a:r>
            <a:r>
              <a:rPr lang="en-US" altLang="zh-CN" sz="1400" i="1" dirty="0" smtClean="0"/>
              <a:t>ERC20</a:t>
            </a:r>
            <a:r>
              <a:rPr lang="zh-CN" altLang="en-US" sz="1400" i="1" dirty="0" smtClean="0"/>
              <a:t>合约方法转移</a:t>
            </a:r>
            <a:r>
              <a:rPr lang="en-US" altLang="zh-CN" sz="1400" i="1" dirty="0" smtClean="0"/>
              <a:t>OKB</a:t>
            </a:r>
            <a:r>
              <a:rPr lang="zh-CN" altLang="en-US" sz="1400" i="1" dirty="0" smtClean="0"/>
              <a:t>到资金池</a:t>
            </a:r>
            <a:endParaRPr lang="en-US" altLang="zh-CN"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调用</a:t>
            </a:r>
            <a:r>
              <a:rPr lang="en-US" altLang="zh-CN" sz="1400" i="1" dirty="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合约兑换</a:t>
            </a:r>
            <a:r>
              <a:rPr lang="en-US" altLang="zh-CN" sz="1400" i="1" dirty="0" smtClean="0"/>
              <a:t>OKB/ETH,</a:t>
            </a:r>
            <a:r>
              <a:rPr lang="zh-CN" altLang="en-US" sz="1400" i="1" dirty="0" smtClean="0"/>
              <a:t> 成交后</a:t>
            </a:r>
            <a:r>
              <a:rPr lang="zh-CN" altLang="en-US" sz="1400" i="1" dirty="0">
                <a:latin typeface="Arial" panose="020B0604020202090204" pitchFamily="34" charset="0"/>
                <a:ea typeface="SimSun" pitchFamily="2" charset="-122"/>
                <a:sym typeface="+mn-ea"/>
              </a:rPr>
              <a:t>流动性</a:t>
            </a:r>
            <a:r>
              <a:rPr lang="zh-CN" altLang="en-US" sz="1400" i="1" dirty="0" smtClean="0">
                <a:latin typeface="Arial" panose="020B0604020202090204" pitchFamily="34" charset="0"/>
                <a:ea typeface="SimSun" pitchFamily="2" charset="-122"/>
                <a:sym typeface="+mn-ea"/>
              </a:rPr>
              <a:t>提供者会得到</a:t>
            </a:r>
            <a:r>
              <a:rPr lang="en-US" altLang="zh-CN" sz="1400" i="1" dirty="0" smtClean="0">
                <a:latin typeface="Arial" panose="020B0604020202090204" pitchFamily="34" charset="0"/>
                <a:ea typeface="SimSun" pitchFamily="2" charset="-122"/>
                <a:sym typeface="+mn-ea"/>
              </a:rPr>
              <a:t>0.3%</a:t>
            </a:r>
            <a:r>
              <a:rPr lang="zh-CN" altLang="en-US" sz="1400" i="1" dirty="0" smtClean="0">
                <a:latin typeface="Arial" panose="020B0604020202090204" pitchFamily="34" charset="0"/>
                <a:ea typeface="SimSun" pitchFamily="2" charset="-122"/>
                <a:sym typeface="+mn-ea"/>
              </a:rPr>
              <a:t>的</a:t>
            </a:r>
            <a:r>
              <a:rPr lang="zh-CN" altLang="en-US" sz="1400" i="1" dirty="0" smtClean="0">
                <a:latin typeface="Arial" panose="020B0604020202090204" pitchFamily="34" charset="0"/>
                <a:ea typeface="SimSun" pitchFamily="2" charset="-122"/>
                <a:sym typeface="+mn-ea"/>
              </a:rPr>
              <a:t>手续费</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搬砖者发现</a:t>
            </a:r>
            <a:r>
              <a:rPr lang="en-US" altLang="zh-CN" sz="1400" i="1" dirty="0" err="1" smtClean="0">
                <a:latin typeface="Arial" panose="020B0604020202090204" pitchFamily="34" charset="0"/>
                <a:ea typeface="SimSun" pitchFamily="2" charset="-122"/>
                <a:sym typeface="+mn-ea"/>
              </a:rPr>
              <a:t>uniswap</a:t>
            </a:r>
            <a:r>
              <a:rPr lang="zh-CN" altLang="en-US" sz="1400" i="1" dirty="0" smtClean="0">
                <a:latin typeface="Arial" panose="020B0604020202090204" pitchFamily="34" charset="0"/>
                <a:ea typeface="SimSun" pitchFamily="2" charset="-122"/>
                <a:sym typeface="+mn-ea"/>
              </a:rPr>
              <a:t>和</a:t>
            </a:r>
            <a:r>
              <a:rPr lang="en-US" altLang="zh-CN" sz="1400" i="1" dirty="0" err="1" smtClean="0">
                <a:latin typeface="Arial" panose="020B0604020202090204" pitchFamily="34" charset="0"/>
                <a:ea typeface="SimSun" pitchFamily="2" charset="-122"/>
                <a:sym typeface="+mn-ea"/>
              </a:rPr>
              <a:t>okex</a:t>
            </a:r>
            <a:r>
              <a:rPr lang="zh-CN" altLang="en-US" sz="1400" i="1" dirty="0" smtClean="0">
                <a:latin typeface="Arial" panose="020B0604020202090204" pitchFamily="34" charset="0"/>
                <a:ea typeface="SimSun" pitchFamily="2" charset="-122"/>
                <a:sym typeface="+mn-ea"/>
              </a:rPr>
              <a:t>有价差</a:t>
            </a:r>
            <a:r>
              <a:rPr lang="en-US" altLang="zh-CN" sz="1400" i="1" dirty="0" smtClean="0">
                <a:latin typeface="Arial" panose="020B0604020202090204" pitchFamily="34" charset="0"/>
                <a:ea typeface="SimSun" pitchFamily="2" charset="-122"/>
                <a:sym typeface="+mn-ea"/>
              </a:rPr>
              <a:t>,</a:t>
            </a:r>
            <a:r>
              <a:rPr lang="zh-CN" altLang="en-US" sz="1400" i="1" dirty="0" smtClean="0">
                <a:latin typeface="Arial" panose="020B0604020202090204" pitchFamily="34" charset="0"/>
                <a:ea typeface="SimSun" pitchFamily="2" charset="-122"/>
                <a:sym typeface="+mn-ea"/>
              </a:rPr>
              <a:t> 兑换出可获取差价的币</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a:latin typeface="Arial" panose="020B0604020202090204" pitchFamily="34" charset="0"/>
                <a:ea typeface="SimSun" pitchFamily="2" charset="-122"/>
                <a:sym typeface="+mn-ea"/>
              </a:rPr>
              <a:t>搬砖者</a:t>
            </a:r>
            <a:r>
              <a:rPr lang="zh-CN" altLang="en-US" sz="1400" i="1" dirty="0" smtClean="0">
                <a:latin typeface="Arial" panose="020B0604020202090204" pitchFamily="34" charset="0"/>
                <a:ea typeface="SimSun" pitchFamily="2" charset="-122"/>
                <a:sym typeface="+mn-ea"/>
              </a:rPr>
              <a:t>在中心化交易所变现赚差价</a:t>
            </a:r>
            <a:endParaRPr lang="en-US" altLang="zh-CN" sz="1400" i="1" dirty="0" smtClean="0">
              <a:latin typeface="Arial" panose="020B0604020202090204" pitchFamily="34" charset="0"/>
              <a:ea typeface="SimSun" pitchFamily="2" charset="-122"/>
              <a:sym typeface="+mn-ea"/>
            </a:endParaRPr>
          </a:p>
        </p:txBody>
      </p:sp>
      <p:sp>
        <p:nvSpPr>
          <p:cNvPr id="67" name="TextBox 66"/>
          <p:cNvSpPr txBox="1"/>
          <p:nvPr/>
        </p:nvSpPr>
        <p:spPr>
          <a:xfrm>
            <a:off x="4787631" y="5164494"/>
            <a:ext cx="301686" cy="369332"/>
          </a:xfrm>
          <a:prstGeom prst="rect">
            <a:avLst/>
          </a:prstGeom>
          <a:noFill/>
        </p:spPr>
        <p:txBody>
          <a:bodyPr wrap="none" rtlCol="0">
            <a:spAutoFit/>
          </a:bodyPr>
          <a:lstStyle/>
          <a:p>
            <a:r>
              <a:rPr lang="en-US" altLang="zh-CN" smtClean="0"/>
              <a:t>1</a:t>
            </a:r>
            <a:endParaRPr lang="en-US" dirty="0"/>
          </a:p>
        </p:txBody>
      </p:sp>
      <p:cxnSp>
        <p:nvCxnSpPr>
          <p:cNvPr id="68" name="Straight Arrow Connector 67"/>
          <p:cNvCxnSpPr/>
          <p:nvPr/>
        </p:nvCxnSpPr>
        <p:spPr>
          <a:xfrm flipH="1">
            <a:off x="6489700" y="5387105"/>
            <a:ext cx="1319609" cy="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7009208" y="4989496"/>
            <a:ext cx="301686" cy="369332"/>
          </a:xfrm>
          <a:prstGeom prst="rect">
            <a:avLst/>
          </a:prstGeom>
          <a:noFill/>
        </p:spPr>
        <p:txBody>
          <a:bodyPr wrap="none" rtlCol="0">
            <a:spAutoFit/>
          </a:bodyPr>
          <a:lstStyle/>
          <a:p>
            <a:r>
              <a:rPr lang="en-US" altLang="zh-CN" dirty="0" smtClean="0"/>
              <a:t>4</a:t>
            </a:r>
            <a:endParaRPr lang="en-US" dirty="0"/>
          </a:p>
        </p:txBody>
      </p:sp>
      <p:cxnSp>
        <p:nvCxnSpPr>
          <p:cNvPr id="45" name="Straight Arrow Connector 44"/>
          <p:cNvCxnSpPr/>
          <p:nvPr/>
        </p:nvCxnSpPr>
        <p:spPr>
          <a:xfrm>
            <a:off x="5839983" y="2260993"/>
            <a:ext cx="2097517" cy="1477568"/>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a:off x="6338857" y="2740854"/>
            <a:ext cx="301686" cy="369332"/>
          </a:xfrm>
          <a:prstGeom prst="rect">
            <a:avLst/>
          </a:prstGeom>
          <a:noFill/>
        </p:spPr>
        <p:txBody>
          <a:bodyPr wrap="none" rtlCol="0">
            <a:spAutoFit/>
          </a:bodyPr>
          <a:lstStyle/>
          <a:p>
            <a:r>
              <a:rPr lang="en-US" altLang="zh-CN" dirty="0"/>
              <a:t>5</a:t>
            </a:r>
            <a:endParaRPr lang="en-US" dirty="0"/>
          </a:p>
        </p:txBody>
      </p:sp>
      <p:sp>
        <p:nvSpPr>
          <p:cNvPr id="75" name="TextBox 74"/>
          <p:cNvSpPr txBox="1"/>
          <p:nvPr/>
        </p:nvSpPr>
        <p:spPr>
          <a:xfrm>
            <a:off x="7711770" y="1005095"/>
            <a:ext cx="2364750"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流动性</a:t>
            </a:r>
            <a:r>
              <a:rPr lang="zh-CN" altLang="en-US" i="1" dirty="0" smtClean="0">
                <a:latin typeface="Arial" panose="020B0604020202090204" pitchFamily="34" charset="0"/>
                <a:ea typeface="SimSun" pitchFamily="2" charset="-122"/>
                <a:sym typeface="+mn-ea"/>
              </a:rPr>
              <a:t>提供者</a:t>
            </a:r>
            <a:r>
              <a:rPr lang="en-US" altLang="zh-CN" i="1" dirty="0" smtClean="0">
                <a:latin typeface="Arial" panose="020B0604020202090204" pitchFamily="34" charset="0"/>
                <a:ea typeface="SimSun" pitchFamily="2" charset="-122"/>
                <a:sym typeface="+mn-ea"/>
              </a:rPr>
              <a:t>(maker)</a:t>
            </a:r>
            <a:endParaRPr lang="en-US" dirty="0"/>
          </a:p>
        </p:txBody>
      </p:sp>
      <p:sp>
        <p:nvSpPr>
          <p:cNvPr id="2" name="TextBox 74"/>
          <p:cNvSpPr txBox="1"/>
          <p:nvPr/>
        </p:nvSpPr>
        <p:spPr>
          <a:xfrm>
            <a:off x="4844596" y="1003358"/>
            <a:ext cx="1544012"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兑换</a:t>
            </a:r>
            <a:r>
              <a:rPr lang="zh-CN" altLang="en-US" i="1" dirty="0" smtClean="0">
                <a:latin typeface="Arial" panose="020B0604020202090204" pitchFamily="34" charset="0"/>
                <a:ea typeface="SimSun" pitchFamily="2" charset="-122"/>
                <a:sym typeface="+mn-ea"/>
              </a:rPr>
              <a:t>者</a:t>
            </a:r>
            <a:r>
              <a:rPr lang="en-US" altLang="zh-CN" i="1" dirty="0" smtClean="0">
                <a:latin typeface="Arial" panose="020B0604020202090204" pitchFamily="34" charset="0"/>
                <a:ea typeface="SimSun" pitchFamily="2" charset="-122"/>
                <a:sym typeface="+mn-ea"/>
              </a:rPr>
              <a:t>(taker)</a:t>
            </a:r>
            <a:endParaRPr lang="en-US" dirty="0"/>
          </a:p>
        </p:txBody>
      </p:sp>
      <p:grpSp>
        <p:nvGrpSpPr>
          <p:cNvPr id="35" name="Group 34"/>
          <p:cNvGrpSpPr/>
          <p:nvPr/>
        </p:nvGrpSpPr>
        <p:grpSpPr>
          <a:xfrm>
            <a:off x="10751940" y="1377840"/>
            <a:ext cx="827387" cy="695959"/>
            <a:chOff x="4824182" y="4730998"/>
            <a:chExt cx="827387" cy="695959"/>
          </a:xfrm>
        </p:grpSpPr>
        <p:sp>
          <p:nvSpPr>
            <p:cNvPr id="36" name="Smiley Face 3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10592936" y="1025104"/>
            <a:ext cx="877163" cy="369332"/>
          </a:xfrm>
          <a:prstGeom prst="rect">
            <a:avLst/>
          </a:prstGeom>
          <a:noFill/>
        </p:spPr>
        <p:txBody>
          <a:bodyPr wrap="none" rtlCol="0">
            <a:spAutoFit/>
          </a:bodyPr>
          <a:lstStyle/>
          <a:p>
            <a:r>
              <a:rPr lang="zh-CN" altLang="en-US" i="1" dirty="0" smtClean="0">
                <a:latin typeface="Arial" panose="020B0604020202090204" pitchFamily="34" charset="0"/>
                <a:ea typeface="SimSun" pitchFamily="2" charset="-122"/>
                <a:sym typeface="+mn-ea"/>
              </a:rPr>
              <a:t>搬砖者</a:t>
            </a:r>
            <a:endParaRPr lang="en-US" dirty="0"/>
          </a:p>
        </p:txBody>
      </p:sp>
      <p:sp>
        <p:nvSpPr>
          <p:cNvPr id="43" name="圆角矩形 10"/>
          <p:cNvSpPr/>
          <p:nvPr/>
        </p:nvSpPr>
        <p:spPr>
          <a:xfrm>
            <a:off x="10451725" y="3226372"/>
            <a:ext cx="1605923" cy="3187123"/>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OKEX</a:t>
            </a:r>
            <a:endParaRPr kumimoji="1" lang="en-US" altLang="zh-CN" sz="2000" dirty="0" smtClean="0">
              <a:solidFill>
                <a:schemeClr val="bg1"/>
              </a:solidFill>
              <a:latin typeface="Microsoft YaHei" charset="-122"/>
              <a:ea typeface="Microsoft YaHei" charset="-122"/>
              <a:cs typeface="Microsoft YaHei" charset="-122"/>
            </a:endParaRPr>
          </a:p>
        </p:txBody>
      </p:sp>
      <p:cxnSp>
        <p:nvCxnSpPr>
          <p:cNvPr id="46" name="Straight Arrow Connector 45"/>
          <p:cNvCxnSpPr/>
          <p:nvPr/>
        </p:nvCxnSpPr>
        <p:spPr>
          <a:xfrm>
            <a:off x="11165634" y="2195270"/>
            <a:ext cx="25922" cy="91491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7" name="Straight Arrow Connector 46"/>
          <p:cNvCxnSpPr/>
          <p:nvPr/>
        </p:nvCxnSpPr>
        <p:spPr>
          <a:xfrm flipH="1">
            <a:off x="9791848" y="2195270"/>
            <a:ext cx="1084739" cy="154329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8" name="TextBox 47"/>
          <p:cNvSpPr txBox="1"/>
          <p:nvPr/>
        </p:nvSpPr>
        <p:spPr>
          <a:xfrm>
            <a:off x="10150039" y="2550799"/>
            <a:ext cx="301686" cy="369332"/>
          </a:xfrm>
          <a:prstGeom prst="rect">
            <a:avLst/>
          </a:prstGeom>
          <a:noFill/>
        </p:spPr>
        <p:txBody>
          <a:bodyPr wrap="none" rtlCol="0">
            <a:spAutoFit/>
          </a:bodyPr>
          <a:lstStyle/>
          <a:p>
            <a:r>
              <a:rPr lang="en-US" altLang="zh-CN" dirty="0"/>
              <a:t>6</a:t>
            </a:r>
            <a:endParaRPr lang="en-US" dirty="0"/>
          </a:p>
        </p:txBody>
      </p:sp>
      <p:sp>
        <p:nvSpPr>
          <p:cNvPr id="52" name="TextBox 51"/>
          <p:cNvSpPr txBox="1"/>
          <p:nvPr/>
        </p:nvSpPr>
        <p:spPr>
          <a:xfrm>
            <a:off x="11316274" y="2519254"/>
            <a:ext cx="301686" cy="369332"/>
          </a:xfrm>
          <a:prstGeom prst="rect">
            <a:avLst/>
          </a:prstGeom>
          <a:noFill/>
        </p:spPr>
        <p:txBody>
          <a:bodyPr wrap="none" rtlCol="0">
            <a:spAutoFit/>
          </a:bodyPr>
          <a:lstStyle/>
          <a:p>
            <a:r>
              <a:rPr lang="en-US" altLang="zh-CN" dirty="0" smtClean="0"/>
              <a:t>7</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a:sym typeface="+mn-ea"/>
              </a:rPr>
              <a:t>Uniswap</a:t>
            </a:r>
            <a:r>
              <a:rPr lang="en-US" altLang="zh-CN" sz="4000" dirty="0">
                <a:sym typeface="+mn-ea"/>
              </a:rPr>
              <a:t>:</a:t>
            </a:r>
            <a:r>
              <a:rPr lang="zh-CN" altLang="en-US" sz="4000" i="1" dirty="0">
                <a:latin typeface="Arial" panose="020B0604020202090204" pitchFamily="34" charset="0"/>
                <a:ea typeface="SimSun" pitchFamily="2" charset="-122"/>
                <a:sym typeface="+mn-ea"/>
              </a:rPr>
              <a:t>恒定乘积做市算法</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977900"/>
            <a:ext cx="10866755"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000" i="1" dirty="0" smtClean="0"/>
              <a:t>合约资金池子里的</a:t>
            </a:r>
            <a:r>
              <a:rPr lang="en-US" altLang="zh-CN" sz="2000" i="1" dirty="0" smtClean="0"/>
              <a:t>Token</a:t>
            </a:r>
            <a:r>
              <a:rPr lang="zh-CN" altLang="en-US" sz="2000" i="1" dirty="0" smtClean="0"/>
              <a:t> </a:t>
            </a:r>
            <a:r>
              <a:rPr lang="en-US" altLang="zh-CN" sz="2000" i="1" dirty="0" smtClean="0"/>
              <a:t>A</a:t>
            </a:r>
            <a:r>
              <a:rPr lang="zh-CN" altLang="en-US" sz="2000" i="1" dirty="0" smtClean="0"/>
              <a:t>和</a:t>
            </a:r>
            <a:r>
              <a:rPr lang="en-US" altLang="zh-CN" sz="2000" i="1" dirty="0" smtClean="0"/>
              <a:t>ETH</a:t>
            </a:r>
            <a:r>
              <a:rPr lang="zh-CN" altLang="en-US" sz="2000" i="1" dirty="0" smtClean="0"/>
              <a:t>数量的乘积和比例必须满足特定规则</a:t>
            </a:r>
            <a:endParaRPr lang="en-US" altLang="zh-CN" sz="2000" i="1" dirty="0" smtClean="0"/>
          </a:p>
        </p:txBody>
      </p:sp>
      <p:graphicFrame>
        <p:nvGraphicFramePr>
          <p:cNvPr id="2" name="Table 1"/>
          <p:cNvGraphicFramePr>
            <a:graphicFrameLocks noGrp="1"/>
          </p:cNvGraphicFramePr>
          <p:nvPr>
            <p:extLst>
              <p:ext uri="{D42A27DB-BD31-4B8C-83A1-F6EECF244321}">
                <p14:modId xmlns:p14="http://schemas.microsoft.com/office/powerpoint/2010/main" val="1055735965"/>
              </p:ext>
            </p:extLst>
          </p:nvPr>
        </p:nvGraphicFramePr>
        <p:xfrm>
          <a:off x="982344" y="1748366"/>
          <a:ext cx="10358755" cy="4482406"/>
        </p:xfrm>
        <a:graphic>
          <a:graphicData uri="http://schemas.openxmlformats.org/drawingml/2006/table">
            <a:tbl>
              <a:tblPr firstRow="1" bandRow="1">
                <a:tableStyleId>{5C22544A-7EE6-4342-B048-85BDC9FD1C3A}</a:tableStyleId>
              </a:tblPr>
              <a:tblGrid>
                <a:gridCol w="1443356"/>
                <a:gridCol w="5778500"/>
                <a:gridCol w="3136899"/>
              </a:tblGrid>
              <a:tr h="641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市场行为</a:t>
                      </a:r>
                      <a:endParaRPr lang="en-US" sz="2800" dirty="0" smtClean="0"/>
                    </a:p>
                  </a:txBody>
                  <a:tcPr/>
                </a:tc>
                <a:tc>
                  <a:txBody>
                    <a:bodyPr/>
                    <a:lstStyle/>
                    <a:p>
                      <a:pPr algn="ctr"/>
                      <a:r>
                        <a:rPr lang="zh-CN" altLang="en-US" sz="2800" dirty="0" smtClean="0"/>
                        <a:t>合约规则</a:t>
                      </a:r>
                      <a:endParaRPr lang="en-US" sz="2800" dirty="0"/>
                    </a:p>
                  </a:txBody>
                  <a:tcPr/>
                </a:tc>
              </a:tr>
              <a:tr h="1107983">
                <a:tc>
                  <a:txBody>
                    <a:bodyPr/>
                    <a:lstStyle/>
                    <a:p>
                      <a:r>
                        <a:rPr lang="zh-CN" altLang="en-US" dirty="0" smtClean="0"/>
                        <a:t>等效于挂单</a:t>
                      </a:r>
                      <a:endParaRPr lang="en-US" dirty="0"/>
                    </a:p>
                  </a:txBody>
                  <a:tcPr/>
                </a:tc>
                <a:tc>
                  <a:txBody>
                    <a:bodyPr/>
                    <a:lstStyle/>
                    <a:p>
                      <a:r>
                        <a:rPr lang="zh-CN" altLang="en-US" dirty="0" smtClean="0"/>
                        <a:t>流动性提供者</a:t>
                      </a:r>
                      <a:r>
                        <a:rPr lang="en-US" altLang="zh-CN" dirty="0" smtClean="0"/>
                        <a:t>(maker)</a:t>
                      </a:r>
                      <a:r>
                        <a:rPr lang="zh-CN" altLang="en-US" dirty="0" smtClean="0"/>
                        <a:t>向资金池注入流动性</a:t>
                      </a:r>
                      <a:r>
                        <a:rPr lang="en-US" altLang="zh-CN" dirty="0" smtClean="0"/>
                        <a:t> (</a:t>
                      </a:r>
                      <a:r>
                        <a:rPr lang="zh-CN" altLang="en-US" dirty="0" smtClean="0"/>
                        <a:t>必须同时注入</a:t>
                      </a:r>
                      <a:r>
                        <a:rPr lang="en-US" altLang="zh-CN" dirty="0" smtClean="0"/>
                        <a:t>OKB</a:t>
                      </a:r>
                      <a:r>
                        <a:rPr lang="zh-CN" altLang="en-US" dirty="0" smtClean="0"/>
                        <a:t>和</a:t>
                      </a:r>
                      <a:r>
                        <a:rPr lang="en-US" altLang="zh-CN" dirty="0" smtClean="0"/>
                        <a:t>ETH)</a:t>
                      </a:r>
                      <a:r>
                        <a:rPr lang="en-US" altLang="zh-CN" dirty="0" smtClean="0"/>
                        <a:t>:</a:t>
                      </a:r>
                    </a:p>
                    <a:p>
                      <a:pPr marL="285750" indent="-285750">
                        <a:buFont typeface="Arial" charset="0"/>
                        <a:buChar char="•"/>
                      </a:pPr>
                      <a:r>
                        <a:rPr lang="en-US" altLang="zh-CN" dirty="0" smtClean="0"/>
                        <a:t>N</a:t>
                      </a:r>
                      <a:r>
                        <a:rPr lang="zh-CN" altLang="en-US" dirty="0" smtClean="0"/>
                        <a:t>个</a:t>
                      </a:r>
                      <a:r>
                        <a:rPr lang="en-US" altLang="zh-CN" dirty="0" smtClean="0"/>
                        <a:t>OKB</a:t>
                      </a:r>
                    </a:p>
                    <a:p>
                      <a:pPr marL="285750" indent="-285750">
                        <a:buFont typeface="Arial" charset="0"/>
                        <a:buChar char="•"/>
                      </a:pPr>
                      <a:r>
                        <a:rPr lang="en-US" altLang="zh-CN" dirty="0" smtClean="0"/>
                        <a:t>M</a:t>
                      </a:r>
                      <a:r>
                        <a:rPr lang="zh-CN" altLang="en-US" dirty="0" smtClean="0"/>
                        <a:t>个</a:t>
                      </a:r>
                      <a:r>
                        <a:rPr lang="en-US" altLang="zh-CN" dirty="0" smtClean="0"/>
                        <a:t>ETH</a:t>
                      </a:r>
                    </a:p>
                    <a:p>
                      <a:pPr marL="285750" indent="-285750">
                        <a:buFont typeface="Arial"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r>
                        <a:rPr lang="zh-CN" altLang="en-US" dirty="0" smtClean="0"/>
                        <a:t>注入后</a:t>
                      </a:r>
                      <a:r>
                        <a:rPr lang="zh-CN" altLang="en-US" dirty="0" smtClean="0"/>
                        <a:t>池子内的</a:t>
                      </a:r>
                      <a:r>
                        <a:rPr lang="en-US" altLang="zh-CN" dirty="0" smtClean="0"/>
                        <a:t>OKB</a:t>
                      </a:r>
                      <a:r>
                        <a:rPr lang="zh-CN" altLang="en-US" dirty="0" smtClean="0"/>
                        <a:t> </a:t>
                      </a:r>
                      <a:r>
                        <a:rPr lang="en-US" altLang="zh-CN" dirty="0" smtClean="0"/>
                        <a:t>/</a:t>
                      </a:r>
                      <a:r>
                        <a:rPr lang="zh-CN" altLang="en-US" dirty="0" smtClean="0"/>
                        <a:t> </a:t>
                      </a:r>
                      <a:r>
                        <a:rPr lang="en-US" altLang="zh-CN" dirty="0" smtClean="0"/>
                        <a:t>ETH</a:t>
                      </a:r>
                      <a:r>
                        <a:rPr lang="zh-CN" altLang="en-US" dirty="0" smtClean="0"/>
                        <a:t>的值</a:t>
                      </a:r>
                      <a:r>
                        <a:rPr lang="zh-CN" altLang="en-US" dirty="0" smtClean="0"/>
                        <a:t>不变</a:t>
                      </a:r>
                      <a:endParaRPr lang="en-US" dirty="0"/>
                    </a:p>
                  </a:txBody>
                  <a:tcPr/>
                </a:tc>
              </a:tr>
              <a:tr h="641926">
                <a:tc>
                  <a:txBody>
                    <a:bodyPr/>
                    <a:lstStyle/>
                    <a:p>
                      <a:r>
                        <a:rPr lang="zh-CN" altLang="en-US" dirty="0" smtClean="0"/>
                        <a:t>等效于吃单</a:t>
                      </a:r>
                      <a:endParaRPr lang="en-US" dirty="0"/>
                    </a:p>
                  </a:txBody>
                  <a:tcPr/>
                </a:tc>
                <a:tc>
                  <a:txBody>
                    <a:bodyPr/>
                    <a:lstStyle/>
                    <a:p>
                      <a:r>
                        <a:rPr lang="zh-CN" altLang="en-US" dirty="0" smtClean="0"/>
                        <a:t>兑换者</a:t>
                      </a:r>
                      <a:r>
                        <a:rPr lang="en-US" altLang="zh-CN" dirty="0" smtClean="0"/>
                        <a:t>(taker)</a:t>
                      </a:r>
                      <a:r>
                        <a:rPr lang="zh-CN" altLang="en-US" dirty="0" smtClean="0"/>
                        <a:t>提交兑换请求</a:t>
                      </a:r>
                      <a:r>
                        <a:rPr lang="en-US" altLang="zh-CN" dirty="0" smtClean="0"/>
                        <a:t>:</a:t>
                      </a:r>
                    </a:p>
                    <a:p>
                      <a:pPr marL="285750" indent="-285750">
                        <a:buFont typeface="Arial" charset="0"/>
                        <a:buChar char="•"/>
                      </a:pPr>
                      <a:r>
                        <a:rPr lang="en-US" altLang="zh-CN" dirty="0" smtClean="0"/>
                        <a:t>N</a:t>
                      </a:r>
                      <a:r>
                        <a:rPr lang="zh-CN" altLang="en-US" dirty="0" smtClean="0"/>
                        <a:t>个</a:t>
                      </a:r>
                      <a:r>
                        <a:rPr lang="en-US" altLang="zh-CN" dirty="0" smtClean="0"/>
                        <a:t>OKB</a:t>
                      </a:r>
                    </a:p>
                    <a:p>
                      <a:pPr marL="285750" indent="-285750">
                        <a:buFont typeface="Arial" charset="0"/>
                        <a:buChar char="•"/>
                      </a:pPr>
                      <a:r>
                        <a:rPr lang="zh-CN" altLang="en-US" dirty="0" smtClean="0"/>
                        <a:t>兑换目标</a:t>
                      </a:r>
                      <a:r>
                        <a:rPr lang="en-US" altLang="zh-CN" dirty="0" smtClean="0"/>
                        <a:t>:</a:t>
                      </a:r>
                      <a:r>
                        <a:rPr lang="zh-CN" altLang="en-US" dirty="0" smtClean="0"/>
                        <a:t> </a:t>
                      </a:r>
                      <a:r>
                        <a:rPr lang="en-US" altLang="zh-CN" dirty="0" smtClean="0"/>
                        <a:t>ETH</a:t>
                      </a:r>
                    </a:p>
                  </a:txBody>
                  <a:tcPr/>
                </a:tc>
                <a:tc>
                  <a:txBody>
                    <a:bodyPr/>
                    <a:lstStyle/>
                    <a:p>
                      <a:r>
                        <a:rPr lang="zh-CN" altLang="en-US" dirty="0" smtClean="0"/>
                        <a:t>兑换后</a:t>
                      </a:r>
                      <a:r>
                        <a:rPr lang="zh-CN" altLang="en-US" dirty="0" smtClean="0"/>
                        <a:t>池子内的</a:t>
                      </a:r>
                      <a:r>
                        <a:rPr lang="en-US" altLang="zh-CN" dirty="0" smtClean="0"/>
                        <a:t>OKB</a:t>
                      </a:r>
                      <a:r>
                        <a:rPr lang="zh-CN" altLang="en-US" dirty="0" smtClean="0"/>
                        <a:t> * </a:t>
                      </a:r>
                      <a:r>
                        <a:rPr lang="en-US" altLang="zh-CN" dirty="0" smtClean="0"/>
                        <a:t>ETH</a:t>
                      </a:r>
                      <a:r>
                        <a:rPr lang="zh-CN" altLang="en-US" dirty="0" smtClean="0"/>
                        <a:t>的值不变</a:t>
                      </a:r>
                      <a:endParaRPr lang="en-US" dirty="0"/>
                    </a:p>
                  </a:txBody>
                  <a:tcPr/>
                </a:tc>
              </a:tr>
              <a:tr h="641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等效于撤单</a:t>
                      </a:r>
                      <a:endParaRPr lang="en-US" dirty="0" smtClean="0"/>
                    </a:p>
                  </a:txBody>
                  <a:tcPr/>
                </a:tc>
                <a:tc>
                  <a:txBody>
                    <a:bodyPr/>
                    <a:lstStyle/>
                    <a:p>
                      <a:r>
                        <a:rPr lang="zh-CN" altLang="en-US" dirty="0" smtClean="0"/>
                        <a:t>流动性提供者</a:t>
                      </a:r>
                      <a:r>
                        <a:rPr lang="en-US" altLang="zh-CN" dirty="0" smtClean="0"/>
                        <a:t>(maker)</a:t>
                      </a:r>
                      <a:r>
                        <a:rPr lang="zh-CN" altLang="en-US" dirty="0" smtClean="0"/>
                        <a:t>从资金池提取流动性</a:t>
                      </a:r>
                      <a:r>
                        <a:rPr lang="en-US" altLang="zh-CN" dirty="0" smtClean="0"/>
                        <a:t> (</a:t>
                      </a:r>
                      <a:r>
                        <a:rPr lang="zh-CN" altLang="en-US" dirty="0" smtClean="0"/>
                        <a:t>必须同时提取</a:t>
                      </a:r>
                      <a:r>
                        <a:rPr lang="en-US" altLang="zh-CN" dirty="0" smtClean="0"/>
                        <a:t>OKB</a:t>
                      </a:r>
                      <a:r>
                        <a:rPr lang="zh-CN" altLang="en-US" dirty="0" smtClean="0"/>
                        <a:t>和</a:t>
                      </a:r>
                      <a:r>
                        <a:rPr lang="en-US" altLang="zh-CN" dirty="0" smtClean="0"/>
                        <a:t>ETH):</a:t>
                      </a:r>
                    </a:p>
                    <a:p>
                      <a:pPr marL="285750" indent="-285750">
                        <a:buFont typeface="Arial" charset="0"/>
                        <a:buChar char="•"/>
                      </a:pPr>
                      <a:r>
                        <a:rPr lang="en-US" altLang="zh-CN" dirty="0" smtClean="0"/>
                        <a:t>N</a:t>
                      </a:r>
                      <a:r>
                        <a:rPr lang="zh-CN" altLang="en-US" dirty="0" smtClean="0"/>
                        <a:t>个</a:t>
                      </a:r>
                      <a:r>
                        <a:rPr lang="en-US" altLang="zh-CN" dirty="0" smtClean="0"/>
                        <a:t>OKB</a:t>
                      </a:r>
                    </a:p>
                    <a:p>
                      <a:pPr marL="285750" indent="-285750">
                        <a:buFont typeface="Arial" charset="0"/>
                        <a:buChar char="•"/>
                      </a:pPr>
                      <a:r>
                        <a:rPr lang="en-US" altLang="zh-CN" dirty="0" smtClean="0"/>
                        <a:t>M</a:t>
                      </a:r>
                      <a:r>
                        <a:rPr lang="zh-CN" altLang="en-US" dirty="0" smtClean="0"/>
                        <a:t>个</a:t>
                      </a:r>
                      <a:r>
                        <a:rPr lang="en-US" altLang="zh-CN" dirty="0" smtClean="0"/>
                        <a:t>ETH</a:t>
                      </a:r>
                    </a:p>
                    <a:p>
                      <a:pPr marL="285750" indent="-285750">
                        <a:buFont typeface="Arial"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提取后池子内的</a:t>
                      </a:r>
                      <a:r>
                        <a:rPr lang="en-US" altLang="zh-CN" dirty="0" smtClean="0"/>
                        <a:t>OKB</a:t>
                      </a:r>
                      <a:r>
                        <a:rPr lang="zh-CN" altLang="en-US" dirty="0" smtClean="0"/>
                        <a:t> </a:t>
                      </a:r>
                      <a:r>
                        <a:rPr lang="en-US" altLang="zh-CN" dirty="0" smtClean="0"/>
                        <a:t>/</a:t>
                      </a:r>
                      <a:r>
                        <a:rPr lang="zh-CN" altLang="en-US" dirty="0" smtClean="0"/>
                        <a:t> </a:t>
                      </a:r>
                      <a:r>
                        <a:rPr lang="en-US" altLang="zh-CN" dirty="0" smtClean="0"/>
                        <a:t>ETH</a:t>
                      </a:r>
                      <a:r>
                        <a:rPr lang="zh-CN" altLang="en-US" dirty="0" smtClean="0"/>
                        <a:t>的值不变</a:t>
                      </a:r>
                      <a:endParaRPr lang="en-US" dirty="0" smtClean="0"/>
                    </a:p>
                    <a:p>
                      <a:endParaRPr lang="en-US" dirty="0"/>
                    </a:p>
                  </a:txBody>
                  <a:tcPr/>
                </a:tc>
              </a:tr>
            </a:tbl>
          </a:graphicData>
        </a:graphic>
      </p:graphicFrame>
    </p:spTree>
    <p:extLst>
      <p:ext uri="{BB962C8B-B14F-4D97-AF65-F5344CB8AC3E}">
        <p14:creationId xmlns:p14="http://schemas.microsoft.com/office/powerpoint/2010/main" val="1628824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029023659"/>
              </p:ext>
            </p:extLst>
          </p:nvPr>
        </p:nvGraphicFramePr>
        <p:xfrm>
          <a:off x="7016351" y="-6859"/>
          <a:ext cx="4959750" cy="6784644"/>
        </p:xfrm>
        <a:graphic>
          <a:graphicData uri="http://schemas.openxmlformats.org/drawingml/2006/table">
            <a:tbl>
              <a:tblPr>
                <a:tableStyleId>{5C22544A-7EE6-4342-B048-85BDC9FD1C3A}</a:tableStyleId>
              </a:tblPr>
              <a:tblGrid>
                <a:gridCol w="324249"/>
                <a:gridCol w="882993"/>
                <a:gridCol w="633801"/>
                <a:gridCol w="1016094"/>
                <a:gridCol w="1126759"/>
                <a:gridCol w="975854"/>
              </a:tblGrid>
              <a:tr h="618093">
                <a:tc rowSpan="2">
                  <a:txBody>
                    <a:bodyPr/>
                    <a:lstStyle/>
                    <a:p>
                      <a:pPr algn="ctr" fontAlgn="ctr"/>
                      <a:r>
                        <a:rPr lang="zh-CN" altLang="en-US" sz="1200" b="1" u="none" strike="noStrike">
                          <a:effectLst/>
                        </a:rPr>
                        <a:t>坐标</a:t>
                      </a:r>
                      <a:endParaRPr lang="zh-CN" altLang="en-US" sz="1200" b="1" i="0" u="none" strike="noStrike">
                        <a:solidFill>
                          <a:srgbClr val="000000"/>
                        </a:solidFill>
                        <a:effectLst/>
                        <a:latin typeface="Calibri" charset="0"/>
                      </a:endParaRPr>
                    </a:p>
                  </a:txBody>
                  <a:tcPr marL="4266" marR="4266" marT="4266" marB="0" anchor="ctr"/>
                </a:tc>
                <a:tc rowSpan="2">
                  <a:txBody>
                    <a:bodyPr/>
                    <a:lstStyle/>
                    <a:p>
                      <a:pPr algn="ctr" fontAlgn="ctr"/>
                      <a:r>
                        <a:rPr lang="zh-CN" altLang="en-US" sz="1200" u="none" strike="noStrike" dirty="0">
                          <a:effectLst/>
                        </a:rPr>
                        <a:t>实际</a:t>
                      </a:r>
                      <a:br>
                        <a:rPr lang="zh-CN" altLang="en-US" sz="1200" u="none" strike="noStrike" dirty="0">
                          <a:effectLst/>
                        </a:rPr>
                      </a:br>
                      <a:r>
                        <a:rPr lang="zh-CN" altLang="en-US" sz="1200" u="none" strike="noStrike" dirty="0" smtClean="0">
                          <a:effectLst/>
                        </a:rPr>
                        <a:t>成交均价</a:t>
                      </a:r>
                      <a:endParaRPr lang="zh-CN" altLang="en-US" sz="1200" b="0" i="0" u="none" strike="noStrike" dirty="0">
                        <a:solidFill>
                          <a:srgbClr val="000000"/>
                        </a:solidFill>
                        <a:effectLst/>
                        <a:latin typeface="Calibri" charset="0"/>
                      </a:endParaRPr>
                    </a:p>
                  </a:txBody>
                  <a:tcPr marL="4266" marR="4266" marT="4266" marB="0" anchor="ctr"/>
                </a:tc>
                <a:tc gridSpan="2">
                  <a:txBody>
                    <a:bodyPr/>
                    <a:lstStyle/>
                    <a:p>
                      <a:pPr algn="ctr" fontAlgn="ctr"/>
                      <a:r>
                        <a:rPr lang="zh-CN" altLang="en-US" sz="1200" u="none" strike="noStrike">
                          <a:effectLst/>
                        </a:rPr>
                        <a:t>资金池</a:t>
                      </a:r>
                      <a:r>
                        <a:rPr lang="en-US" altLang="zh-CN" sz="1200" u="none" strike="noStrike">
                          <a:effectLst/>
                        </a:rPr>
                        <a:t>token</a:t>
                      </a:r>
                      <a:r>
                        <a:rPr lang="zh-CN" altLang="en-US" sz="1200" u="none" strike="noStrike">
                          <a:effectLst/>
                        </a:rPr>
                        <a:t>数量</a:t>
                      </a:r>
                      <a:endParaRPr lang="zh-CN" altLang="en-US" sz="1200" b="0" i="0" u="none" strike="noStrike">
                        <a:solidFill>
                          <a:srgbClr val="000000"/>
                        </a:solidFill>
                        <a:effectLst/>
                        <a:latin typeface="Calibri" charset="0"/>
                      </a:endParaRPr>
                    </a:p>
                  </a:txBody>
                  <a:tcPr marL="4266" marR="4266" marT="4266" marB="0" anchor="ctr"/>
                </a:tc>
                <a:tc hMerge="1">
                  <a:txBody>
                    <a:bodyPr/>
                    <a:lstStyle/>
                    <a:p>
                      <a:endParaRPr lang="en-US"/>
                    </a:p>
                  </a:txBody>
                  <a:tcPr/>
                </a:tc>
                <a:tc rowSpan="2">
                  <a:txBody>
                    <a:bodyPr/>
                    <a:lstStyle/>
                    <a:p>
                      <a:pPr algn="ctr" fontAlgn="ctr"/>
                      <a:r>
                        <a:rPr lang="en-US" sz="1200" u="none" strike="noStrike">
                          <a:effectLst/>
                        </a:rPr>
                        <a:t>product=okb*eth</a:t>
                      </a:r>
                      <a:endParaRPr 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en-US" sz="1200" u="none" strike="noStrike" dirty="0" err="1" smtClean="0">
                          <a:effectLst/>
                        </a:rPr>
                        <a:t>okb</a:t>
                      </a:r>
                      <a:r>
                        <a:rPr lang="en-US" sz="1200" u="none" strike="noStrike" dirty="0" smtClean="0">
                          <a:effectLst/>
                        </a:rPr>
                        <a:t>/eth</a:t>
                      </a:r>
                      <a:endParaRPr lang="en-US" sz="1200" b="0" i="0" u="none" strike="noStrike" dirty="0">
                        <a:solidFill>
                          <a:srgbClr val="000000"/>
                        </a:solidFill>
                        <a:effectLst/>
                        <a:latin typeface="Calibri" charset="0"/>
                      </a:endParaRPr>
                    </a:p>
                  </a:txBody>
                  <a:tcPr marL="4266" marR="4266" marT="4266" marB="0" anchor="ctr"/>
                </a:tc>
              </a:tr>
              <a:tr h="365025">
                <a:tc vMerge="1">
                  <a:txBody>
                    <a:bodyPr/>
                    <a:lstStyle/>
                    <a:p>
                      <a:endParaRPr lang="en-US"/>
                    </a:p>
                  </a:txBody>
                  <a:tcPr/>
                </a:tc>
                <a:tc vMerge="1">
                  <a:txBody>
                    <a:bodyPr/>
                    <a:lstStyle/>
                    <a:p>
                      <a:endParaRPr lang="en-US"/>
                    </a:p>
                  </a:txBody>
                  <a:tcPr/>
                </a:tc>
                <a:tc>
                  <a:txBody>
                    <a:bodyPr/>
                    <a:lstStyle/>
                    <a:p>
                      <a:pPr algn="ctr" fontAlgn="ctr"/>
                      <a:r>
                        <a:rPr lang="en-US" sz="1200" u="none" strike="noStrike" dirty="0" err="1">
                          <a:effectLst/>
                        </a:rPr>
                        <a:t>okb</a:t>
                      </a:r>
                      <a:endParaRPr lang="en-US" sz="1200" b="0" i="0" u="none" strike="noStrike" dirty="0">
                        <a:solidFill>
                          <a:srgbClr val="000000"/>
                        </a:solidFill>
                        <a:effectLst/>
                        <a:latin typeface="Calibri" charset="0"/>
                      </a:endParaRPr>
                    </a:p>
                  </a:txBody>
                  <a:tcPr marL="4266" marR="4266" marT="4266" marB="0" anchor="ctr"/>
                </a:tc>
                <a:tc>
                  <a:txBody>
                    <a:bodyPr/>
                    <a:lstStyle/>
                    <a:p>
                      <a:pPr algn="ctr" fontAlgn="ct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c vMerge="1">
                  <a:txBody>
                    <a:bodyPr/>
                    <a:lstStyle/>
                    <a:p>
                      <a:endParaRPr lang="en-US"/>
                    </a:p>
                  </a:txBody>
                  <a:tcPr/>
                </a:tc>
                <a:tc vMerge="1">
                  <a:txBody>
                    <a:bodyPr/>
                    <a:lstStyle/>
                    <a:p>
                      <a:endParaRPr lang="en-US"/>
                    </a:p>
                  </a:txBody>
                  <a:tcP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l" fontAlgn="ctr"/>
                      <a:r>
                        <a:rPr lang="sk-SK" sz="1200" u="none" strike="noStrike">
                          <a:solidFill>
                            <a:schemeClr val="bg1"/>
                          </a:solidFill>
                          <a:effectLst/>
                        </a:rPr>
                        <a:t> </a:t>
                      </a:r>
                      <a:endParaRPr lang="sk-SK"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72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128</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A</a:t>
                      </a:r>
                      <a:endParaRPr lang="en-US" sz="1200" b="1"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190</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4000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20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dirty="0">
                          <a:solidFill>
                            <a:schemeClr val="bg1"/>
                          </a:solidFill>
                          <a:effectLst/>
                        </a:rPr>
                        <a:t>200</a:t>
                      </a:r>
                      <a:endParaRPr lang="is-IS" sz="1200" b="0" i="0" u="none" strike="noStrike" dirty="0">
                        <a:solidFill>
                          <a:schemeClr val="bg1"/>
                        </a:solidFill>
                        <a:effectLst/>
                        <a:latin typeface="Calibri" charset="0"/>
                      </a:endParaRPr>
                    </a:p>
                  </a:txBody>
                  <a:tcPr marL="4266" marR="4266" marT="4266" marB="0" anchor="ctr">
                    <a:solidFill>
                      <a:schemeClr val="accent6"/>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190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55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C</a:t>
                      </a:r>
                      <a:endParaRPr lang="en-US" sz="1200" b="1"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15</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1000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80</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hr-HR" sz="1200" u="none" strike="noStrike" dirty="0">
                          <a:solidFill>
                            <a:schemeClr val="bg1"/>
                          </a:solidFill>
                          <a:effectLst/>
                        </a:rPr>
                        <a:t>12.5</a:t>
                      </a:r>
                      <a:endParaRPr lang="hr-HR" sz="1200" b="0" i="0" u="none" strike="noStrike" dirty="0">
                        <a:solidFill>
                          <a:schemeClr val="bg1"/>
                        </a:solidFill>
                        <a:effectLst/>
                        <a:latin typeface="Calibri" charset="0"/>
                      </a:endParaRPr>
                    </a:p>
                  </a:txBody>
                  <a:tcPr marL="4266" marR="4266" marT="4266" marB="0" anchor="ctr">
                    <a:solidFill>
                      <a:schemeClr val="accent6"/>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dirty="0">
                          <a:solidFill>
                            <a:schemeClr val="bg1"/>
                          </a:solidFill>
                          <a:effectLst/>
                        </a:rPr>
                        <a:t>B</a:t>
                      </a:r>
                      <a:endParaRPr lang="en-US" sz="1200" b="1"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dirty="0">
                          <a:solidFill>
                            <a:schemeClr val="bg1"/>
                          </a:solidFill>
                          <a:effectLst/>
                        </a:rPr>
                        <a:t>80000</a:t>
                      </a:r>
                      <a:endParaRPr lang="is-I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bl>
          </a:graphicData>
        </a:graphic>
      </p:graphicFrame>
      <p:sp>
        <p:nvSpPr>
          <p:cNvPr id="52" name="Rectangle 51"/>
          <p:cNvSpPr/>
          <p:nvPr/>
        </p:nvSpPr>
        <p:spPr>
          <a:xfrm>
            <a:off x="-1" y="5841"/>
            <a:ext cx="7016351"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r>
              <a:rPr lang="en-US" altLang="zh-CN" sz="4000" dirty="0" smtClean="0">
                <a:sym typeface="+mn-ea"/>
              </a:rPr>
              <a:t>:</a:t>
            </a:r>
            <a:r>
              <a:rPr lang="zh-CN" altLang="en-US" sz="4000" dirty="0" smtClean="0">
                <a:sym typeface="+mn-ea"/>
              </a:rPr>
              <a:t> </a:t>
            </a:r>
            <a:r>
              <a:rPr lang="zh-CN" altLang="en-US" sz="4000" dirty="0" smtClean="0">
                <a:sym typeface="+mn-ea"/>
              </a:rPr>
              <a:t>资金池数量变化规律</a:t>
            </a:r>
            <a:endParaRPr lang="en-US" altLang="zh-CN" sz="4000" i="1" dirty="0">
              <a:latin typeface="Arial" panose="020B0604020202090204" pitchFamily="34" charset="0"/>
              <a:ea typeface="SimSun" pitchFamily="2" charset="-122"/>
              <a:sym typeface="+mn-ea"/>
            </a:endParaRPr>
          </a:p>
        </p:txBody>
      </p:sp>
      <p:grpSp>
        <p:nvGrpSpPr>
          <p:cNvPr id="8" name="Group 7"/>
          <p:cNvGrpSpPr/>
          <p:nvPr/>
        </p:nvGrpSpPr>
        <p:grpSpPr>
          <a:xfrm>
            <a:off x="127000" y="1333500"/>
            <a:ext cx="6673850" cy="5386196"/>
            <a:chOff x="127000" y="1333500"/>
            <a:chExt cx="6673850" cy="5386196"/>
          </a:xfrm>
        </p:grpSpPr>
        <p:grpSp>
          <p:nvGrpSpPr>
            <p:cNvPr id="107" name="Group 106"/>
            <p:cNvGrpSpPr/>
            <p:nvPr/>
          </p:nvGrpSpPr>
          <p:grpSpPr>
            <a:xfrm>
              <a:off x="865564" y="4498876"/>
              <a:ext cx="4380285" cy="889872"/>
              <a:chOff x="865564" y="5386742"/>
              <a:chExt cx="4380285" cy="889872"/>
            </a:xfrm>
          </p:grpSpPr>
          <p:sp>
            <p:nvSpPr>
              <p:cNvPr id="108" name="Rectangle 107"/>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369792"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865564" y="5386742"/>
              <a:ext cx="4380285" cy="889872"/>
              <a:chOff x="865564" y="5386742"/>
              <a:chExt cx="4380285" cy="889872"/>
            </a:xfrm>
          </p:grpSpPr>
          <p:sp>
            <p:nvSpPr>
              <p:cNvPr id="87" name="Rectangle 86"/>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369792"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p:cNvSpPr/>
            <p:nvPr/>
          </p:nvSpPr>
          <p:spPr>
            <a:xfrm>
              <a:off x="865564"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1741621"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617678"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493735"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369792"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865564"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741621"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617678"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93735"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369792"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V="1">
              <a:off x="860698" y="1333500"/>
              <a:ext cx="0" cy="4954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77124" y="6276614"/>
              <a:ext cx="5760074" cy="5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4416" y="1333500"/>
              <a:ext cx="544494" cy="358421"/>
            </a:xfrm>
            <a:prstGeom prst="rect">
              <a:avLst/>
            </a:prstGeom>
            <a:noFill/>
          </p:spPr>
          <p:txBody>
            <a:bodyPr wrap="none" rtlCol="0">
              <a:spAutoFit/>
            </a:bodyPr>
            <a:lstStyle/>
            <a:p>
              <a:r>
                <a:rPr lang="en-US" altLang="zh-CN" dirty="0"/>
                <a:t>okb</a:t>
              </a:r>
            </a:p>
          </p:txBody>
        </p:sp>
        <p:sp>
          <p:nvSpPr>
            <p:cNvPr id="58" name="TextBox 73"/>
            <p:cNvSpPr txBox="1"/>
            <p:nvPr/>
          </p:nvSpPr>
          <p:spPr>
            <a:xfrm>
              <a:off x="6200386" y="6361275"/>
              <a:ext cx="483048" cy="358421"/>
            </a:xfrm>
            <a:prstGeom prst="rect">
              <a:avLst/>
            </a:prstGeom>
            <a:noFill/>
          </p:spPr>
          <p:txBody>
            <a:bodyPr wrap="none" rtlCol="0">
              <a:spAutoFit/>
            </a:bodyPr>
            <a:lstStyle/>
            <a:p>
              <a:r>
                <a:rPr lang="en-US" altLang="zh-CN" dirty="0"/>
                <a:t>eth</a:t>
              </a:r>
            </a:p>
          </p:txBody>
        </p:sp>
        <p:sp>
          <p:nvSpPr>
            <p:cNvPr id="59" name="TextBox 73"/>
            <p:cNvSpPr txBox="1"/>
            <p:nvPr/>
          </p:nvSpPr>
          <p:spPr>
            <a:xfrm>
              <a:off x="1504356" y="6361275"/>
              <a:ext cx="418561" cy="358421"/>
            </a:xfrm>
            <a:prstGeom prst="rect">
              <a:avLst/>
            </a:prstGeom>
            <a:noFill/>
          </p:spPr>
          <p:txBody>
            <a:bodyPr wrap="none" rtlCol="0">
              <a:spAutoFit/>
            </a:bodyPr>
            <a:lstStyle/>
            <a:p>
              <a:r>
                <a:rPr lang="en-US" altLang="zh-CN" dirty="0"/>
                <a:t>20</a:t>
              </a:r>
            </a:p>
          </p:txBody>
        </p:sp>
        <p:sp>
          <p:nvSpPr>
            <p:cNvPr id="60" name="TextBox 73"/>
            <p:cNvSpPr txBox="1"/>
            <p:nvPr/>
          </p:nvSpPr>
          <p:spPr>
            <a:xfrm>
              <a:off x="2373113" y="6361275"/>
              <a:ext cx="418561" cy="358421"/>
            </a:xfrm>
            <a:prstGeom prst="rect">
              <a:avLst/>
            </a:prstGeom>
            <a:noFill/>
          </p:spPr>
          <p:txBody>
            <a:bodyPr wrap="none" rtlCol="0">
              <a:spAutoFit/>
            </a:bodyPr>
            <a:lstStyle/>
            <a:p>
              <a:r>
                <a:rPr lang="en-US" altLang="zh-CN" dirty="0"/>
                <a:t>40</a:t>
              </a:r>
            </a:p>
          </p:txBody>
        </p:sp>
        <p:sp>
          <p:nvSpPr>
            <p:cNvPr id="61" name="TextBox 73"/>
            <p:cNvSpPr txBox="1"/>
            <p:nvPr/>
          </p:nvSpPr>
          <p:spPr>
            <a:xfrm>
              <a:off x="4174504" y="6361275"/>
              <a:ext cx="418561" cy="358421"/>
            </a:xfrm>
            <a:prstGeom prst="rect">
              <a:avLst/>
            </a:prstGeom>
            <a:noFill/>
          </p:spPr>
          <p:txBody>
            <a:bodyPr wrap="none" rtlCol="0">
              <a:spAutoFit/>
            </a:bodyPr>
            <a:lstStyle/>
            <a:p>
              <a:r>
                <a:rPr lang="en-US" altLang="zh-CN" dirty="0"/>
                <a:t>80</a:t>
              </a:r>
            </a:p>
          </p:txBody>
        </p:sp>
        <p:sp>
          <p:nvSpPr>
            <p:cNvPr id="64" name="TextBox 73"/>
            <p:cNvSpPr txBox="1"/>
            <p:nvPr/>
          </p:nvSpPr>
          <p:spPr>
            <a:xfrm>
              <a:off x="190271" y="5192701"/>
              <a:ext cx="661910" cy="358421"/>
            </a:xfrm>
            <a:prstGeom prst="rect">
              <a:avLst/>
            </a:prstGeom>
            <a:noFill/>
          </p:spPr>
          <p:txBody>
            <a:bodyPr wrap="none" rtlCol="0">
              <a:spAutoFit/>
            </a:bodyPr>
            <a:lstStyle/>
            <a:p>
              <a:r>
                <a:rPr lang="en-US" altLang="zh-CN" dirty="0"/>
                <a:t>1000</a:t>
              </a:r>
            </a:p>
          </p:txBody>
        </p:sp>
        <p:sp>
          <p:nvSpPr>
            <p:cNvPr id="65" name="TextBox 73"/>
            <p:cNvSpPr txBox="1"/>
            <p:nvPr/>
          </p:nvSpPr>
          <p:spPr>
            <a:xfrm>
              <a:off x="186621" y="4320132"/>
              <a:ext cx="661910" cy="358421"/>
            </a:xfrm>
            <a:prstGeom prst="rect">
              <a:avLst/>
            </a:prstGeom>
            <a:noFill/>
          </p:spPr>
          <p:txBody>
            <a:bodyPr wrap="none" rtlCol="0">
              <a:spAutoFit/>
            </a:bodyPr>
            <a:lstStyle/>
            <a:p>
              <a:r>
                <a:rPr lang="en-US" altLang="zh-CN" dirty="0"/>
                <a:t>2000</a:t>
              </a:r>
            </a:p>
          </p:txBody>
        </p:sp>
        <p:sp>
          <p:nvSpPr>
            <p:cNvPr id="68" name="TextBox 73"/>
            <p:cNvSpPr txBox="1"/>
            <p:nvPr/>
          </p:nvSpPr>
          <p:spPr>
            <a:xfrm>
              <a:off x="127000" y="2527411"/>
              <a:ext cx="661910" cy="358421"/>
            </a:xfrm>
            <a:prstGeom prst="rect">
              <a:avLst/>
            </a:prstGeom>
            <a:noFill/>
          </p:spPr>
          <p:txBody>
            <a:bodyPr wrap="none" rtlCol="0">
              <a:spAutoFit/>
            </a:bodyPr>
            <a:lstStyle/>
            <a:p>
              <a:r>
                <a:rPr lang="en-US" altLang="zh-CN" dirty="0"/>
                <a:t>4000</a:t>
              </a:r>
            </a:p>
          </p:txBody>
        </p:sp>
        <p:sp>
          <p:nvSpPr>
            <p:cNvPr id="78" name="Freeform 77"/>
            <p:cNvSpPr/>
            <p:nvPr/>
          </p:nvSpPr>
          <p:spPr>
            <a:xfrm>
              <a:off x="1444127" y="1546698"/>
              <a:ext cx="5356723" cy="4124926"/>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3"/>
            <p:cNvSpPr txBox="1"/>
            <p:nvPr/>
          </p:nvSpPr>
          <p:spPr>
            <a:xfrm>
              <a:off x="1828619" y="2233877"/>
              <a:ext cx="1678501" cy="359657"/>
            </a:xfrm>
            <a:prstGeom prst="rect">
              <a:avLst/>
            </a:prstGeom>
            <a:noFill/>
          </p:spPr>
          <p:txBody>
            <a:bodyPr wrap="none" rtlCol="0">
              <a:spAutoFit/>
            </a:bodyPr>
            <a:lstStyle/>
            <a:p>
              <a:r>
                <a:rPr lang="en-US" altLang="zh-CN" dirty="0" smtClean="0"/>
                <a:t>A:</a:t>
              </a:r>
              <a:r>
                <a:rPr lang="zh-CN" altLang="en-US" dirty="0" smtClean="0"/>
                <a:t> </a:t>
              </a:r>
              <a:r>
                <a:rPr lang="en-US" altLang="zh-CN" dirty="0" err="1" smtClean="0"/>
                <a:t>okb</a:t>
              </a:r>
              <a:r>
                <a:rPr lang="en-US" altLang="zh-CN" dirty="0" smtClean="0"/>
                <a:t>/eth</a:t>
              </a:r>
              <a:r>
                <a:rPr lang="zh-CN" altLang="en-US" dirty="0" smtClean="0"/>
                <a:t> </a:t>
              </a:r>
              <a:r>
                <a:rPr lang="en-US" altLang="zh-CN" dirty="0" smtClean="0"/>
                <a:t>=</a:t>
              </a:r>
              <a:r>
                <a:rPr lang="zh-CN" altLang="en-US" dirty="0" smtClean="0"/>
                <a:t> </a:t>
              </a:r>
              <a:r>
                <a:rPr lang="en-US" altLang="zh-CN" dirty="0" smtClean="0"/>
                <a:t>200</a:t>
              </a:r>
              <a:endParaRPr lang="en-US" altLang="zh-CN" dirty="0"/>
            </a:p>
          </p:txBody>
        </p:sp>
        <p:sp>
          <p:nvSpPr>
            <p:cNvPr id="80" name="TextBox 73"/>
            <p:cNvSpPr txBox="1"/>
            <p:nvPr/>
          </p:nvSpPr>
          <p:spPr>
            <a:xfrm>
              <a:off x="2612811" y="4111877"/>
              <a:ext cx="2704074" cy="369332"/>
            </a:xfrm>
            <a:prstGeom prst="rect">
              <a:avLst/>
            </a:prstGeom>
            <a:noFill/>
          </p:spPr>
          <p:txBody>
            <a:bodyPr wrap="none" rtlCol="0">
              <a:spAutoFit/>
            </a:bodyPr>
            <a:lstStyle/>
            <a:p>
              <a:r>
                <a:rPr lang="en-US" altLang="zh-CN" dirty="0" smtClean="0"/>
                <a:t>B</a:t>
              </a:r>
              <a:r>
                <a:rPr lang="en-US" altLang="zh-CN" dirty="0" smtClean="0"/>
                <a:t>:</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50,</a:t>
              </a:r>
              <a:r>
                <a:rPr lang="zh-CN" altLang="en-US" dirty="0" smtClean="0"/>
                <a:t> </a:t>
              </a:r>
              <a:r>
                <a:rPr lang="en-US" altLang="zh-CN" dirty="0" smtClean="0"/>
                <a:t>OKEX</a:t>
              </a:r>
              <a:r>
                <a:rPr lang="zh-CN" altLang="en-US" dirty="0" smtClean="0"/>
                <a:t>市价</a:t>
              </a:r>
              <a:endParaRPr lang="en-US" altLang="zh-CN" dirty="0"/>
            </a:p>
          </p:txBody>
        </p:sp>
        <p:sp>
          <p:nvSpPr>
            <p:cNvPr id="81" name="TextBox 73"/>
            <p:cNvSpPr txBox="1"/>
            <p:nvPr/>
          </p:nvSpPr>
          <p:spPr>
            <a:xfrm>
              <a:off x="4352758" y="5028322"/>
              <a:ext cx="1724737" cy="359657"/>
            </a:xfrm>
            <a:prstGeom prst="rect">
              <a:avLst/>
            </a:prstGeom>
            <a:noFill/>
          </p:spPr>
          <p:txBody>
            <a:bodyPr wrap="none" rtlCol="0">
              <a:spAutoFit/>
            </a:bodyPr>
            <a:lstStyle/>
            <a:p>
              <a:r>
                <a:rPr lang="en-US" altLang="zh-CN" dirty="0" smtClean="0"/>
                <a:t>C:</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12.5</a:t>
              </a:r>
              <a:endParaRPr lang="en-US" altLang="zh-CN" dirty="0"/>
            </a:p>
          </p:txBody>
        </p:sp>
        <p:sp>
          <p:nvSpPr>
            <p:cNvPr id="82" name="Oval 81"/>
            <p:cNvSpPr/>
            <p:nvPr/>
          </p:nvSpPr>
          <p:spPr>
            <a:xfrm>
              <a:off x="1664358" y="2651005"/>
              <a:ext cx="164261" cy="18168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523381" y="4396760"/>
              <a:ext cx="164261" cy="18168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301654" y="5281070"/>
              <a:ext cx="164261" cy="18168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73"/>
            <p:cNvSpPr txBox="1"/>
            <p:nvPr/>
          </p:nvSpPr>
          <p:spPr>
            <a:xfrm>
              <a:off x="185404" y="3429642"/>
              <a:ext cx="661910" cy="358421"/>
            </a:xfrm>
            <a:prstGeom prst="rect">
              <a:avLst/>
            </a:prstGeom>
            <a:noFill/>
          </p:spPr>
          <p:txBody>
            <a:bodyPr wrap="none" rtlCol="0">
              <a:spAutoFit/>
            </a:bodyPr>
            <a:lstStyle/>
            <a:p>
              <a:r>
                <a:rPr lang="en-US" altLang="zh-CN" dirty="0"/>
                <a:t>3000</a:t>
              </a:r>
            </a:p>
          </p:txBody>
        </p:sp>
        <p:sp>
          <p:nvSpPr>
            <p:cNvPr id="86" name="TextBox 73"/>
            <p:cNvSpPr txBox="1"/>
            <p:nvPr/>
          </p:nvSpPr>
          <p:spPr>
            <a:xfrm>
              <a:off x="3264987" y="6361275"/>
              <a:ext cx="418561" cy="358421"/>
            </a:xfrm>
            <a:prstGeom prst="rect">
              <a:avLst/>
            </a:prstGeom>
            <a:noFill/>
          </p:spPr>
          <p:txBody>
            <a:bodyPr wrap="none" rtlCol="0">
              <a:spAutoFit/>
            </a:bodyPr>
            <a:lstStyle/>
            <a:p>
              <a:r>
                <a:rPr lang="en-US" altLang="zh-CN" dirty="0"/>
                <a:t>60</a:t>
              </a:r>
            </a:p>
          </p:txBody>
        </p:sp>
      </p:grpSp>
      <p:cxnSp>
        <p:nvCxnSpPr>
          <p:cNvPr id="10" name="Straight Connector 9"/>
          <p:cNvCxnSpPr/>
          <p:nvPr/>
        </p:nvCxnSpPr>
        <p:spPr>
          <a:xfrm flipV="1">
            <a:off x="847314" y="1546698"/>
            <a:ext cx="4715286" cy="47299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103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8" name="TextBox 3"/>
          <p:cNvSpPr txBox="1"/>
          <p:nvPr/>
        </p:nvSpPr>
        <p:spPr>
          <a:xfrm>
            <a:off x="13766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marL="514350" lvl="0" indent="-514350" eaLnBrk="1" hangingPunct="1">
              <a:lnSpc>
                <a:spcPct val="200000"/>
              </a:lnSpc>
              <a:spcBef>
                <a:spcPct val="0"/>
              </a:spcBef>
              <a:buFont typeface="+mj-lt"/>
              <a:buAutoNum type="arabicPeriod"/>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宇宙</a:t>
            </a:r>
            <a:endParaRPr lang="en-US" altLang="zh-CN" sz="4000" dirty="0">
              <a:solidFill>
                <a:schemeClr val="bg1"/>
              </a:solidFill>
            </a:endParaRPr>
          </a:p>
        </p:txBody>
      </p:sp>
      <p:sp>
        <p:nvSpPr>
          <p:cNvPr id="68" name="TextBox 3"/>
          <p:cNvSpPr txBox="1"/>
          <p:nvPr/>
        </p:nvSpPr>
        <p:spPr>
          <a:xfrm>
            <a:off x="614045" y="990600"/>
            <a:ext cx="4226926"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合久必分，分久必合</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2800" i="1" dirty="0" smtClean="0">
                <a:latin typeface="Arial" panose="020B0604020202090204" pitchFamily="34" charset="0"/>
                <a:ea typeface="SimSun" pitchFamily="2" charset="-122"/>
                <a:sym typeface="+mn-ea"/>
              </a:rPr>
              <a:t>大一统 </a:t>
            </a:r>
            <a:r>
              <a:rPr lang="zh-CN" altLang="en-US" sz="2800" i="1" dirty="0" smtClean="0">
                <a:latin typeface="Arial" panose="020B0604020202090204" pitchFamily="34" charset="0"/>
                <a:ea typeface="SimSun" pitchFamily="2" charset="-122"/>
                <a:sym typeface="+mn-ea"/>
              </a:rPr>
              <a:t>向</a:t>
            </a:r>
            <a:r>
              <a:rPr lang="zh-CN" altLang="en-US" sz="2800" i="1" dirty="0" smtClean="0">
                <a:latin typeface="Arial" panose="020B0604020202090204" pitchFamily="34" charset="0"/>
                <a:ea typeface="SimSun" pitchFamily="2" charset="-122"/>
                <a:sym typeface="+mn-ea"/>
              </a:rPr>
              <a:t>小</a:t>
            </a:r>
            <a:r>
              <a:rPr lang="zh-CN" altLang="en-US" sz="2800" i="1" dirty="0" smtClean="0">
                <a:latin typeface="Arial" panose="020B0604020202090204" pitchFamily="34" charset="0"/>
                <a:ea typeface="SimSun" pitchFamily="2" charset="-122"/>
                <a:sym typeface="+mn-ea"/>
              </a:rPr>
              <a:t>而</a:t>
            </a:r>
            <a:r>
              <a:rPr lang="zh-CN" altLang="en-US" sz="2800" i="1" dirty="0" smtClean="0">
                <a:latin typeface="Arial" panose="020B0604020202090204" pitchFamily="34" charset="0"/>
                <a:ea typeface="SimSun" pitchFamily="2" charset="-122"/>
                <a:sym typeface="+mn-ea"/>
              </a:rPr>
              <a:t>专过渡</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互联互通， 通兑</a:t>
            </a:r>
            <a:r>
              <a:rPr lang="zh-CN" altLang="en-US" sz="2800" i="1" dirty="0" smtClean="0">
                <a:latin typeface="Arial" panose="020B0604020202090204" pitchFamily="34" charset="0"/>
                <a:ea typeface="SimSun" pitchFamily="2" charset="-122"/>
                <a:sym typeface="+mn-ea"/>
              </a:rPr>
              <a:t>天下</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smtClean="0">
                <a:latin typeface="Arial" panose="020B0604020202090204" pitchFamily="34" charset="0"/>
                <a:ea typeface="SimSun" pitchFamily="2" charset="-122"/>
                <a:sym typeface="+mn-ea"/>
              </a:rPr>
              <a:t>即将</a:t>
            </a:r>
            <a:r>
              <a:rPr lang="zh-CN" altLang="en-US" sz="2800" i="1" dirty="0" smtClean="0">
                <a:latin typeface="Arial" panose="020B0604020202090204" pitchFamily="34" charset="0"/>
                <a:ea typeface="SimSun" pitchFamily="2" charset="-122"/>
                <a:sym typeface="+mn-ea"/>
              </a:rPr>
              <a:t>实现互通的项目</a:t>
            </a:r>
            <a:endParaRPr lang="en-US" altLang="zh-CN" sz="28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ATOM</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BNB</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IRIS</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KAVA</a:t>
            </a:r>
            <a:endParaRPr lang="en-US" altLang="zh-CN" sz="1600" i="1" dirty="0" smtClean="0">
              <a:latin typeface="Arial" panose="020B0604020202090204" pitchFamily="34" charset="0"/>
              <a:ea typeface="SimSun" pitchFamily="2" charset="-122"/>
              <a:sym typeface="+mn-ea"/>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871" y="1116300"/>
            <a:ext cx="6979381" cy="5257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Tendermint</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8" name="TextBox 3"/>
          <p:cNvSpPr txBox="1"/>
          <p:nvPr/>
        </p:nvSpPr>
        <p:spPr>
          <a:xfrm>
            <a:off x="614045" y="1397000"/>
            <a:ext cx="2929255" cy="206210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分久必合合久必分</a:t>
            </a: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大一统 </a:t>
            </a:r>
            <a:r>
              <a:rPr lang="en-US" altLang="zh-CN" sz="1600" i="1" dirty="0" smtClean="0">
                <a:latin typeface="Arial" panose="020B0604020202090204" pitchFamily="34" charset="0"/>
                <a:ea typeface="SimSun" pitchFamily="2" charset="-122"/>
                <a:sym typeface="+mn-ea"/>
              </a:rPr>
              <a:t>-&gt;</a:t>
            </a:r>
            <a:r>
              <a:rPr lang="zh-CN" altLang="en-US" sz="1600" i="1" dirty="0" smtClean="0">
                <a:latin typeface="Arial" panose="020B0604020202090204" pitchFamily="34" charset="0"/>
                <a:ea typeface="SimSun" pitchFamily="2" charset="-122"/>
                <a:sym typeface="+mn-ea"/>
              </a:rPr>
              <a:t> 小而专</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grpSp>
        <p:nvGrpSpPr>
          <p:cNvPr id="2" name="Group 1"/>
          <p:cNvGrpSpPr/>
          <p:nvPr/>
        </p:nvGrpSpPr>
        <p:grpSpPr>
          <a:xfrm>
            <a:off x="6344274" y="1843172"/>
            <a:ext cx="4317465" cy="4523188"/>
            <a:chOff x="6598274" y="1665372"/>
            <a:chExt cx="4317465" cy="4523188"/>
          </a:xfrm>
        </p:grpSpPr>
        <p:sp>
          <p:nvSpPr>
            <p:cNvPr id="11" name="圆角矩形 10"/>
            <p:cNvSpPr/>
            <p:nvPr/>
          </p:nvSpPr>
          <p:spPr>
            <a:xfrm>
              <a:off x="6598274" y="1665372"/>
              <a:ext cx="4317465" cy="4523188"/>
            </a:xfrm>
            <a:prstGeom prst="roundRect">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smtClean="0">
                  <a:solidFill>
                    <a:schemeClr val="bg1"/>
                  </a:solidFill>
                  <a:latin typeface="Microsoft YaHei" charset="-122"/>
                  <a:ea typeface="Microsoft YaHei" charset="-122"/>
                  <a:cs typeface="Microsoft YaHei" charset="-122"/>
                </a:rPr>
                <a:t>Cosmos</a:t>
              </a:r>
              <a:endParaRPr kumimoji="1" lang="en-US" altLang="zh-CN" sz="1600" dirty="0">
                <a:solidFill>
                  <a:schemeClr val="bg1"/>
                </a:solidFill>
                <a:latin typeface="Microsoft YaHei" charset="-122"/>
                <a:ea typeface="Microsoft YaHei" charset="-122"/>
                <a:cs typeface="Microsoft YaHei" charset="-122"/>
              </a:endParaRPr>
            </a:p>
          </p:txBody>
        </p:sp>
        <p:sp>
          <p:nvSpPr>
            <p:cNvPr id="13" name="圆角矩形 10"/>
            <p:cNvSpPr/>
            <p:nvPr/>
          </p:nvSpPr>
          <p:spPr>
            <a:xfrm>
              <a:off x="7417880" y="3251201"/>
              <a:ext cx="2678262" cy="220207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r>
                <a:rPr lang="en-US" altLang="zh-CN" sz="1600" dirty="0" err="1" smtClean="0">
                  <a:solidFill>
                    <a:schemeClr val="bg1"/>
                  </a:solidFill>
                </a:rPr>
                <a:t>Tendermint</a:t>
              </a:r>
              <a:r>
                <a:rPr lang="zh-CN" altLang="en-US" sz="1600" dirty="0" smtClean="0">
                  <a:solidFill>
                    <a:schemeClr val="bg1"/>
                  </a:solidFill>
                </a:rPr>
                <a:t> </a:t>
              </a:r>
              <a:r>
                <a:rPr lang="en-US" altLang="zh-CN" sz="1600" dirty="0" smtClean="0">
                  <a:solidFill>
                    <a:schemeClr val="bg1"/>
                  </a:solidFill>
                </a:rPr>
                <a:t>Core</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14" name="圆角矩形 10"/>
            <p:cNvSpPr/>
            <p:nvPr/>
          </p:nvSpPr>
          <p:spPr>
            <a:xfrm>
              <a:off x="7417878" y="2364397"/>
              <a:ext cx="2678262" cy="721723"/>
            </a:xfrm>
            <a:prstGeom prst="roundRect">
              <a:avLst/>
            </a:prstGeom>
            <a:solidFill>
              <a:schemeClr val="accent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应用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15" name="圆角矩形 10"/>
            <p:cNvSpPr/>
            <p:nvPr/>
          </p:nvSpPr>
          <p:spPr>
            <a:xfrm>
              <a:off x="7570553" y="3480927"/>
              <a:ext cx="2374181" cy="721723"/>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共识</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16" name="圆角矩形 10"/>
            <p:cNvSpPr/>
            <p:nvPr/>
          </p:nvSpPr>
          <p:spPr>
            <a:xfrm>
              <a:off x="7569917" y="4301224"/>
              <a:ext cx="2374181" cy="721723"/>
            </a:xfrm>
            <a:prstGeom prst="roundRect">
              <a:avLst/>
            </a:prstGeom>
            <a:solidFill>
              <a:schemeClr val="accent5">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网络</a:t>
              </a:r>
              <a:endParaRPr kumimoji="1" lang="en-US" altLang="zh-CN" sz="1600" dirty="0" smtClean="0">
                <a:solidFill>
                  <a:schemeClr val="bg1"/>
                </a:solidFill>
                <a:latin typeface="Microsoft YaHei" charset="-122"/>
                <a:ea typeface="Microsoft YaHei" charset="-122"/>
                <a:cs typeface="Microsoft YaHei"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7" name="Picture 66"/>
          <p:cNvPicPr/>
          <p:nvPr/>
        </p:nvPicPr>
        <p:blipFill>
          <a:blip r:embed="rId3"/>
          <a:stretch>
            <a:fillRect/>
          </a:stretch>
        </p:blipFill>
        <p:spPr>
          <a:xfrm>
            <a:off x="3386454" y="1105534"/>
            <a:ext cx="8157846" cy="5384166"/>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a:solidFill>
            <a:schemeClr val="accent5">
              <a:lumMod val="75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smtClean="0">
                <a:latin typeface="Microsoft YaHei" charset="-122"/>
                <a:ea typeface="Microsoft YaHei" charset="-122"/>
                <a:cs typeface="Microsoft YaHei" charset="-122"/>
              </a:rPr>
              <a:t>Fullnode</a:t>
            </a:r>
            <a:endParaRPr kumimoji="1" lang="en-US" altLang="zh-CN" sz="900" dirty="0">
              <a:latin typeface="Microsoft YaHei" charset="-122"/>
              <a:ea typeface="Microsoft YaHei" charset="-122"/>
              <a:cs typeface="Microsoft YaHei" charset="-122"/>
            </a:endParaRPr>
          </a:p>
        </p:txBody>
      </p:sp>
      <p:sp>
        <p:nvSpPr>
          <p:cNvPr id="28" name="圆角矩形 10"/>
          <p:cNvSpPr/>
          <p:nvPr/>
        </p:nvSpPr>
        <p:spPr>
          <a:xfrm>
            <a:off x="3282893" y="1822069"/>
            <a:ext cx="812855" cy="551561"/>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a:latin typeface="Microsoft YaHei" charset="-122"/>
                <a:ea typeface="Microsoft YaHei" charset="-122"/>
                <a:cs typeface="Microsoft YaHei" charset="-122"/>
              </a:rPr>
              <a:t>Validator candidate</a:t>
            </a:r>
          </a:p>
        </p:txBody>
      </p:sp>
      <p:cxnSp>
        <p:nvCxnSpPr>
          <p:cNvPr id="33" name="Straight Arrow Connector 32"/>
          <p:cNvCxnSpPr>
            <a:stCxn id="2" idx="1"/>
            <a:endCxn id="70" idx="7"/>
          </p:cNvCxnSpPr>
          <p:nvPr/>
        </p:nvCxnSpPr>
        <p:spPr>
          <a:xfrm flipH="1">
            <a:off x="2515446" y="3898498"/>
            <a:ext cx="699631" cy="60533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75" idx="7"/>
          </p:cNvCxnSpPr>
          <p:nvPr/>
        </p:nvCxnSpPr>
        <p:spPr>
          <a:xfrm flipH="1">
            <a:off x="2871694" y="5720313"/>
            <a:ext cx="1598778" cy="3933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3"/>
            <a:endCxn id="80" idx="2"/>
          </p:cNvCxnSpPr>
          <p:nvPr/>
        </p:nvCxnSpPr>
        <p:spPr>
          <a:xfrm>
            <a:off x="7569834" y="5720313"/>
            <a:ext cx="1192914" cy="5337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4" idx="3"/>
            <a:endCxn id="16" idx="3"/>
          </p:cNvCxnSpPr>
          <p:nvPr/>
        </p:nvCxnSpPr>
        <p:spPr>
          <a:xfrm flipH="1">
            <a:off x="8743314" y="3349429"/>
            <a:ext cx="970182" cy="5490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8" idx="4"/>
            <a:endCxn id="15" idx="0"/>
          </p:cNvCxnSpPr>
          <p:nvPr/>
        </p:nvCxnSpPr>
        <p:spPr>
          <a:xfrm>
            <a:off x="5758569" y="1777945"/>
            <a:ext cx="289207" cy="465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8" idx="1"/>
            <a:endCxn id="91" idx="6"/>
          </p:cNvCxnSpPr>
          <p:nvPr/>
        </p:nvCxnSpPr>
        <p:spPr>
          <a:xfrm flipH="1">
            <a:off x="2541118" y="2097850"/>
            <a:ext cx="741775" cy="751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96" idx="2"/>
            <a:endCxn id="25" idx="3"/>
          </p:cNvCxnSpPr>
          <p:nvPr/>
        </p:nvCxnSpPr>
        <p:spPr>
          <a:xfrm flipH="1" flipV="1">
            <a:off x="9595814" y="4818710"/>
            <a:ext cx="1112472" cy="2654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zh-CN" altLang="en-US" sz="4000" dirty="0" smtClean="0">
                <a:solidFill>
                  <a:schemeClr val="bg1"/>
                </a:solidFill>
              </a:rPr>
              <a:t>矿工网络</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nvGrpSpPr>
          <p:cNvPr id="67" name="Group 66"/>
          <p:cNvGrpSpPr/>
          <p:nvPr/>
        </p:nvGrpSpPr>
        <p:grpSpPr>
          <a:xfrm>
            <a:off x="1755014" y="4243576"/>
            <a:ext cx="827387" cy="695959"/>
            <a:chOff x="4824182" y="4730998"/>
            <a:chExt cx="827387" cy="695959"/>
          </a:xfrm>
        </p:grpSpPr>
        <p:sp>
          <p:nvSpPr>
            <p:cNvPr id="68" name="Smiley Face 6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miley Face 69"/>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miley Face 70"/>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2111262" y="5853423"/>
            <a:ext cx="827387" cy="695959"/>
            <a:chOff x="4824182" y="4730998"/>
            <a:chExt cx="827387" cy="695959"/>
          </a:xfrm>
        </p:grpSpPr>
        <p:sp>
          <p:nvSpPr>
            <p:cNvPr id="74" name="Smiley Face 7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762748" y="5796304"/>
            <a:ext cx="827387" cy="695959"/>
            <a:chOff x="4824182" y="4730998"/>
            <a:chExt cx="827387" cy="695959"/>
          </a:xfrm>
        </p:grpSpPr>
        <p:sp>
          <p:nvSpPr>
            <p:cNvPr id="78" name="Smiley Face 7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miley Face 7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miley Face 7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9646541" y="2723229"/>
            <a:ext cx="827387" cy="695959"/>
            <a:chOff x="4824182" y="4730998"/>
            <a:chExt cx="827387" cy="695959"/>
          </a:xfrm>
        </p:grpSpPr>
        <p:sp>
          <p:nvSpPr>
            <p:cNvPr id="82" name="Smiley Face 81"/>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miley Face 82"/>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miley Face 83"/>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529969" y="1081986"/>
            <a:ext cx="827387" cy="695959"/>
            <a:chOff x="4824182" y="4730998"/>
            <a:chExt cx="827387" cy="695959"/>
          </a:xfrm>
        </p:grpSpPr>
        <p:sp>
          <p:nvSpPr>
            <p:cNvPr id="86" name="Smiley Face 8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miley Face 8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miley Face 8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1713731" y="1744280"/>
            <a:ext cx="827387" cy="695959"/>
            <a:chOff x="4824182" y="4730998"/>
            <a:chExt cx="827387" cy="695959"/>
          </a:xfrm>
        </p:grpSpPr>
        <p:sp>
          <p:nvSpPr>
            <p:cNvPr id="90" name="Smiley Face 8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miley Face 90"/>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miley Face 91"/>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Smiley Face 95"/>
          <p:cNvSpPr/>
          <p:nvPr/>
        </p:nvSpPr>
        <p:spPr>
          <a:xfrm>
            <a:off x="10708286" y="4846035"/>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0"/>
          <p:cNvSpPr/>
          <p:nvPr/>
        </p:nvSpPr>
        <p:spPr>
          <a:xfrm>
            <a:off x="1443427" y="5105490"/>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2142202"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3070466" y="44183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p>
        </p:txBody>
      </p:sp>
      <p:sp>
        <p:nvSpPr>
          <p:cNvPr id="16" name="圆角矩形 10"/>
          <p:cNvSpPr/>
          <p:nvPr/>
        </p:nvSpPr>
        <p:spPr>
          <a:xfrm>
            <a:off x="4804523" y="5132896"/>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3905008" y="6047375"/>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3862871" y="4559533"/>
            <a:ext cx="1337855" cy="57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1839630" y="5387781"/>
            <a:ext cx="698775" cy="659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1839630" y="4559533"/>
            <a:ext cx="1230836" cy="5459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4301211" y="5415187"/>
            <a:ext cx="899515" cy="632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2934607" y="6188521"/>
            <a:ext cx="9704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2235832" y="5246636"/>
            <a:ext cx="2568691" cy="274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2538405" y="5274042"/>
            <a:ext cx="2266118" cy="77333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2538405" y="4700678"/>
            <a:ext cx="928264"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3466669" y="4700678"/>
            <a:ext cx="834542"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2235832" y="5246636"/>
            <a:ext cx="2065379" cy="800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1141357" y="3555011"/>
            <a:ext cx="580677"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r>
              <a:rPr kumimoji="1" lang="en-US" altLang="zh-CN" sz="700" dirty="0">
                <a:latin typeface="Microsoft YaHei" charset="-122"/>
                <a:ea typeface="Microsoft YaHei" charset="-122"/>
                <a:cs typeface="Microsoft YaHei" charset="-122"/>
              </a:rPr>
              <a:t>A</a:t>
            </a:r>
          </a:p>
        </p:txBody>
      </p:sp>
      <p:cxnSp>
        <p:nvCxnSpPr>
          <p:cNvPr id="38" name="Straight Arrow Connector 37"/>
          <p:cNvCxnSpPr>
            <a:stCxn id="28" idx="2"/>
            <a:endCxn id="2" idx="0"/>
          </p:cNvCxnSpPr>
          <p:nvPr/>
        </p:nvCxnSpPr>
        <p:spPr>
          <a:xfrm>
            <a:off x="1431696" y="3898851"/>
            <a:ext cx="407934"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1839630" y="3898851"/>
            <a:ext cx="411542"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1722034" y="3726931"/>
            <a:ext cx="2318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圆角矩形 10"/>
          <p:cNvSpPr/>
          <p:nvPr/>
        </p:nvSpPr>
        <p:spPr>
          <a:xfrm>
            <a:off x="3917228"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sp>
        <p:nvSpPr>
          <p:cNvPr id="52" name="圆角矩形 10"/>
          <p:cNvSpPr/>
          <p:nvPr/>
        </p:nvSpPr>
        <p:spPr>
          <a:xfrm>
            <a:off x="5732470" y="2309650"/>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Nginx</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52" idx="2"/>
            <a:endCxn id="28" idx="0"/>
          </p:cNvCxnSpPr>
          <p:nvPr/>
        </p:nvCxnSpPr>
        <p:spPr>
          <a:xfrm flipH="1">
            <a:off x="1431696" y="2692555"/>
            <a:ext cx="472146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6849741" y="8466029"/>
            <a:ext cx="521335" cy="1104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3137446" y="3898851"/>
            <a:ext cx="329223" cy="5195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1953879" y="3555011"/>
            <a:ext cx="594585"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2845758" y="3555011"/>
            <a:ext cx="58337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3693670" y="3558165"/>
            <a:ext cx="580283"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4518307" y="3558167"/>
            <a:ext cx="58622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B</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5364672" y="3558551"/>
            <a:ext cx="529071"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p>
        </p:txBody>
      </p:sp>
      <p:cxnSp>
        <p:nvCxnSpPr>
          <p:cNvPr id="104" name="Straight Arrow Connector 103"/>
          <p:cNvCxnSpPr>
            <a:stCxn id="16" idx="0"/>
            <a:endCxn id="95" idx="2"/>
          </p:cNvCxnSpPr>
          <p:nvPr/>
        </p:nvCxnSpPr>
        <p:spPr>
          <a:xfrm flipH="1" flipV="1">
            <a:off x="4811420" y="3902007"/>
            <a:ext cx="389306" cy="12308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5200726" y="3902391"/>
            <a:ext cx="428482" cy="1230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3466669" y="3902005"/>
            <a:ext cx="517143" cy="516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4273953" y="3730085"/>
            <a:ext cx="244354"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3429134" y="3726931"/>
            <a:ext cx="264536" cy="31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2548464" y="3726931"/>
            <a:ext cx="29729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5104533" y="3730087"/>
            <a:ext cx="260139" cy="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1839630" y="3898851"/>
            <a:ext cx="1297816"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3983812" y="3902005"/>
            <a:ext cx="1216914" cy="12308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52" idx="2"/>
            <a:endCxn id="92" idx="0"/>
          </p:cNvCxnSpPr>
          <p:nvPr/>
        </p:nvCxnSpPr>
        <p:spPr>
          <a:xfrm flipH="1">
            <a:off x="2251172" y="2692555"/>
            <a:ext cx="3901986"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2" idx="2"/>
            <a:endCxn id="93" idx="0"/>
          </p:cNvCxnSpPr>
          <p:nvPr/>
        </p:nvCxnSpPr>
        <p:spPr>
          <a:xfrm flipH="1">
            <a:off x="3137446" y="2692555"/>
            <a:ext cx="3015712" cy="8624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52" idx="2"/>
            <a:endCxn id="94" idx="0"/>
          </p:cNvCxnSpPr>
          <p:nvPr/>
        </p:nvCxnSpPr>
        <p:spPr>
          <a:xfrm flipH="1">
            <a:off x="3983812" y="2692555"/>
            <a:ext cx="2169346" cy="86561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52" idx="2"/>
            <a:endCxn id="95" idx="0"/>
          </p:cNvCxnSpPr>
          <p:nvPr/>
        </p:nvCxnSpPr>
        <p:spPr>
          <a:xfrm flipH="1">
            <a:off x="4811420" y="2692555"/>
            <a:ext cx="1341738" cy="86561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52" idx="2"/>
            <a:endCxn id="96" idx="0"/>
          </p:cNvCxnSpPr>
          <p:nvPr/>
        </p:nvCxnSpPr>
        <p:spPr>
          <a:xfrm flipH="1">
            <a:off x="5629208" y="2692555"/>
            <a:ext cx="523950" cy="86599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4301211" y="3902007"/>
            <a:ext cx="510209" cy="21453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2251172" y="3898851"/>
            <a:ext cx="287233" cy="21485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51" idx="2"/>
          </p:cNvCxnSpPr>
          <p:nvPr/>
        </p:nvCxnSpPr>
        <p:spPr>
          <a:xfrm flipH="1" flipV="1">
            <a:off x="4230013" y="1547468"/>
            <a:ext cx="1923145" cy="76218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a:endCxn id="231" idx="2"/>
          </p:cNvCxnSpPr>
          <p:nvPr/>
        </p:nvCxnSpPr>
        <p:spPr>
          <a:xfrm flipH="1" flipV="1">
            <a:off x="5853742" y="1555580"/>
            <a:ext cx="299416"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33" idx="2"/>
          </p:cNvCxnSpPr>
          <p:nvPr/>
        </p:nvCxnSpPr>
        <p:spPr>
          <a:xfrm flipV="1">
            <a:off x="6153158" y="1555580"/>
            <a:ext cx="1365774" cy="7540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1" name="圆角矩形 10"/>
          <p:cNvSpPr/>
          <p:nvPr/>
        </p:nvSpPr>
        <p:spPr>
          <a:xfrm>
            <a:off x="554095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33" name="圆角矩形 10"/>
          <p:cNvSpPr/>
          <p:nvPr/>
        </p:nvSpPr>
        <p:spPr>
          <a:xfrm>
            <a:off x="720614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40" name="Straight Connector 239"/>
          <p:cNvCxnSpPr/>
          <p:nvPr/>
        </p:nvCxnSpPr>
        <p:spPr>
          <a:xfrm flipV="1">
            <a:off x="2190205" y="2018881"/>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20581" y="2493676"/>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260797" y="1874993"/>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258620" y="2355176"/>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sp>
        <p:nvSpPr>
          <p:cNvPr id="59" name="圆角矩形 10"/>
          <p:cNvSpPr/>
          <p:nvPr/>
        </p:nvSpPr>
        <p:spPr>
          <a:xfrm>
            <a:off x="8978985" y="6105477"/>
            <a:ext cx="846728" cy="2827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7091737" y="6246859"/>
            <a:ext cx="1887248" cy="1"/>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7555629" y="3580708"/>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6153158" y="2692555"/>
            <a:ext cx="1905784" cy="888153"/>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圆角矩形 10"/>
          <p:cNvSpPr/>
          <p:nvPr/>
        </p:nvSpPr>
        <p:spPr>
          <a:xfrm>
            <a:off x="7721065" y="4638998"/>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B</a:t>
            </a:r>
            <a:endParaRPr kumimoji="1" lang="en-US" altLang="zh-CN" sz="800" dirty="0">
              <a:latin typeface="Microsoft YaHei" charset="-122"/>
              <a:ea typeface="Microsoft YaHei" charset="-122"/>
              <a:cs typeface="Microsoft YaHei" charset="-122"/>
            </a:endParaRPr>
          </a:p>
        </p:txBody>
      </p:sp>
      <p:sp>
        <p:nvSpPr>
          <p:cNvPr id="153" name="圆角矩形 10"/>
          <p:cNvSpPr/>
          <p:nvPr/>
        </p:nvSpPr>
        <p:spPr>
          <a:xfrm>
            <a:off x="6467780" y="5071968"/>
            <a:ext cx="602637" cy="4326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p>
        </p:txBody>
      </p:sp>
      <p:cxnSp>
        <p:nvCxnSpPr>
          <p:cNvPr id="156" name="Straight Arrow Connector 155"/>
          <p:cNvCxnSpPr>
            <a:stCxn id="85" idx="2"/>
            <a:endCxn id="153" idx="0"/>
          </p:cNvCxnSpPr>
          <p:nvPr/>
        </p:nvCxnSpPr>
        <p:spPr>
          <a:xfrm flipH="1">
            <a:off x="6769099" y="4466854"/>
            <a:ext cx="1622" cy="605114"/>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6267407" y="3571512"/>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a:off x="6153158" y="2692555"/>
            <a:ext cx="617562" cy="878957"/>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flipV="1">
            <a:off x="5596928" y="5274042"/>
            <a:ext cx="870852" cy="142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0" name="圆角矩形 10"/>
          <p:cNvSpPr/>
          <p:nvPr/>
        </p:nvSpPr>
        <p:spPr>
          <a:xfrm>
            <a:off x="10440024" y="607709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BI</a:t>
            </a:r>
            <a:r>
              <a:rPr kumimoji="1" lang="zh-CN" altLang="en-US" sz="1000" dirty="0" smtClean="0">
                <a:latin typeface="Microsoft YaHei" charset="-122"/>
                <a:ea typeface="Microsoft YaHei" charset="-122"/>
                <a:cs typeface="Microsoft YaHei" charset="-122"/>
              </a:rPr>
              <a:t> 系统</a:t>
            </a:r>
            <a:endParaRPr kumimoji="1" lang="en-US" altLang="zh-CN" sz="1000" dirty="0">
              <a:latin typeface="Microsoft YaHei" charset="-122"/>
              <a:ea typeface="Microsoft YaHei" charset="-122"/>
              <a:cs typeface="Microsoft YaHei" charset="-122"/>
            </a:endParaRPr>
          </a:p>
        </p:txBody>
      </p:sp>
      <p:sp>
        <p:nvSpPr>
          <p:cNvPr id="214" name="圆角矩形 10"/>
          <p:cNvSpPr/>
          <p:nvPr/>
        </p:nvSpPr>
        <p:spPr>
          <a:xfrm>
            <a:off x="10603712" y="5401936"/>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C</a:t>
            </a:r>
            <a:endParaRPr kumimoji="1" lang="en-US" altLang="zh-CN" sz="800" dirty="0">
              <a:latin typeface="Microsoft YaHei" charset="-122"/>
              <a:ea typeface="Microsoft YaHei" charset="-122"/>
              <a:cs typeface="Microsoft YaHei" charset="-122"/>
            </a:endParaRPr>
          </a:p>
        </p:txBody>
      </p:sp>
      <p:sp>
        <p:nvSpPr>
          <p:cNvPr id="215" name="圆角矩形 10"/>
          <p:cNvSpPr/>
          <p:nvPr/>
        </p:nvSpPr>
        <p:spPr>
          <a:xfrm>
            <a:off x="10440024" y="4703434"/>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BI</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web</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server</a:t>
            </a:r>
            <a:endParaRPr kumimoji="1" lang="en-US" altLang="zh-CN" sz="900" dirty="0">
              <a:latin typeface="Microsoft YaHei" charset="-122"/>
              <a:ea typeface="Microsoft YaHei" charset="-122"/>
              <a:cs typeface="Microsoft YaHei" charset="-122"/>
            </a:endParaRPr>
          </a:p>
        </p:txBody>
      </p:sp>
      <p:cxnSp>
        <p:nvCxnSpPr>
          <p:cNvPr id="218" name="Straight Arrow Connector 217"/>
          <p:cNvCxnSpPr>
            <a:stCxn id="52" idx="2"/>
            <a:endCxn id="89" idx="0"/>
          </p:cNvCxnSpPr>
          <p:nvPr/>
        </p:nvCxnSpPr>
        <p:spPr>
          <a:xfrm>
            <a:off x="6153158" y="2692555"/>
            <a:ext cx="3249192" cy="88815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4" idx="2"/>
            <a:endCxn id="210" idx="0"/>
          </p:cNvCxnSpPr>
          <p:nvPr/>
        </p:nvCxnSpPr>
        <p:spPr>
          <a:xfrm>
            <a:off x="10943336" y="5580247"/>
            <a:ext cx="1" cy="496847"/>
          </a:xfrm>
          <a:prstGeom prst="straightConnector1">
            <a:avLst/>
          </a:prstGeom>
          <a:ln>
            <a:solidFill>
              <a:schemeClr val="bg2">
                <a:lumMod val="2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2"/>
            <a:endCxn id="214" idx="0"/>
          </p:cNvCxnSpPr>
          <p:nvPr/>
        </p:nvCxnSpPr>
        <p:spPr>
          <a:xfrm flipH="1">
            <a:off x="10943336" y="5018158"/>
            <a:ext cx="1" cy="383778"/>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V="1">
            <a:off x="6752114" y="5504586"/>
            <a:ext cx="16985" cy="65311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05" idx="2"/>
            <a:endCxn id="153" idx="3"/>
          </p:cNvCxnSpPr>
          <p:nvPr/>
        </p:nvCxnSpPr>
        <p:spPr>
          <a:xfrm flipH="1">
            <a:off x="7070417" y="4817309"/>
            <a:ext cx="990272" cy="470968"/>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9062726" y="5208381"/>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6412490" y="6157704"/>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5" name="圆角矩形 10"/>
          <p:cNvSpPr/>
          <p:nvPr/>
        </p:nvSpPr>
        <p:spPr>
          <a:xfrm>
            <a:off x="6431097" y="4288543"/>
            <a:ext cx="679247" cy="178311"/>
          </a:xfrm>
          <a:prstGeom prst="round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A</a:t>
            </a:r>
            <a:endParaRPr kumimoji="1" lang="en-US" altLang="zh-CN" sz="800" dirty="0">
              <a:latin typeface="Microsoft YaHei" charset="-122"/>
              <a:ea typeface="Microsoft YaHei" charset="-122"/>
              <a:cs typeface="Microsoft YaHei" charset="-122"/>
            </a:endParaRPr>
          </a:p>
        </p:txBody>
      </p:sp>
      <p:cxnSp>
        <p:nvCxnSpPr>
          <p:cNvPr id="86" name="Straight Connector 85"/>
          <p:cNvCxnSpPr/>
          <p:nvPr/>
        </p:nvCxnSpPr>
        <p:spPr>
          <a:xfrm flipV="1">
            <a:off x="2220581" y="1576950"/>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258620" y="1305100"/>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sp>
        <p:nvSpPr>
          <p:cNvPr id="89" name="圆角矩形 10"/>
          <p:cNvSpPr/>
          <p:nvPr/>
        </p:nvSpPr>
        <p:spPr>
          <a:xfrm>
            <a:off x="8899037" y="3580708"/>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sp>
        <p:nvSpPr>
          <p:cNvPr id="97" name="圆角矩形 10"/>
          <p:cNvSpPr/>
          <p:nvPr/>
        </p:nvSpPr>
        <p:spPr>
          <a:xfrm>
            <a:off x="7970463" y="5571552"/>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D</a:t>
            </a:r>
            <a:endParaRPr kumimoji="1" lang="en-US" altLang="zh-CN" sz="8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7070417" y="5288277"/>
            <a:ext cx="1992309" cy="9260"/>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8038661"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6153158" y="1547468"/>
            <a:ext cx="2198288"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6153158" y="1555580"/>
            <a:ext cx="500004" cy="7540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6340377" y="1292352"/>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APP</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4763306" y="1284240"/>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smtClean="0">
                <a:latin typeface="Microsoft YaHei" charset="-122"/>
                <a:ea typeface="Microsoft YaHei" charset="-122"/>
                <a:cs typeface="Microsoft YaHei" charset="-122"/>
              </a:rPr>
              <a:t>Web</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5076091" y="1547468"/>
            <a:ext cx="1077067" cy="76218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V="1">
            <a:off x="2220581" y="2930794"/>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238742" y="2792294"/>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cxnSp>
        <p:nvCxnSpPr>
          <p:cNvPr id="268" name="Straight Arrow Connector 267"/>
          <p:cNvCxnSpPr>
            <a:stCxn id="59" idx="0"/>
            <a:endCxn id="330" idx="2"/>
          </p:cNvCxnSpPr>
          <p:nvPr/>
        </p:nvCxnSpPr>
        <p:spPr>
          <a:xfrm flipV="1">
            <a:off x="9402349" y="5386692"/>
            <a:ext cx="1" cy="718785"/>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59" idx="0"/>
            <a:endCxn id="97" idx="2"/>
          </p:cNvCxnSpPr>
          <p:nvPr/>
        </p:nvCxnSpPr>
        <p:spPr>
          <a:xfrm flipH="1" flipV="1">
            <a:off x="8310087" y="5749863"/>
            <a:ext cx="1092262" cy="355614"/>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9402350" y="3895432"/>
            <a:ext cx="0"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83" idx="2"/>
            <a:endCxn id="330" idx="0"/>
          </p:cNvCxnSpPr>
          <p:nvPr/>
        </p:nvCxnSpPr>
        <p:spPr>
          <a:xfrm>
            <a:off x="8058942" y="3895432"/>
            <a:ext cx="1343408"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83" idx="2"/>
            <a:endCxn id="105" idx="0"/>
          </p:cNvCxnSpPr>
          <p:nvPr/>
        </p:nvCxnSpPr>
        <p:spPr>
          <a:xfrm>
            <a:off x="8058942" y="3895432"/>
            <a:ext cx="1747" cy="743566"/>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74" idx="2"/>
            <a:endCxn id="85" idx="0"/>
          </p:cNvCxnSpPr>
          <p:nvPr/>
        </p:nvCxnSpPr>
        <p:spPr>
          <a:xfrm>
            <a:off x="6770720" y="3886236"/>
            <a:ext cx="1" cy="402307"/>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2" idx="2"/>
            <a:endCxn id="83" idx="1"/>
          </p:cNvCxnSpPr>
          <p:nvPr/>
        </p:nvCxnSpPr>
        <p:spPr>
          <a:xfrm>
            <a:off x="6153158" y="2692555"/>
            <a:ext cx="1402471" cy="104551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OKDex</a:t>
            </a:r>
            <a:endParaRPr lang="en-US" altLang="zh-CN" sz="40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kumimoji="0" lang="en-US" altLang="zh-CN" sz="3735" b="0" i="0" u="none" strike="noStrike" kern="1200" cap="none" spc="0" normalizeH="0" baseline="0" noProof="0" dirty="0" smtClean="0">
                <a:ln>
                  <a:noFill/>
                </a:ln>
                <a:solidFill>
                  <a:schemeClr val="lt1"/>
                </a:solidFill>
                <a:effectLst/>
                <a:uLnTx/>
                <a:uFillTx/>
                <a:latin typeface="+mn-lt"/>
                <a:ea typeface="+mn-ea"/>
                <a:cs typeface="+mn-cs"/>
              </a:rPr>
              <a:t>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4678045" y="2595880"/>
            <a:ext cx="4934585" cy="165250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marR="0" lvl="0" indent="0" defTabSz="914400" eaLnBrk="1" fontAlgn="auto" latinLnBrk="0" hangingPunct="1">
              <a:lnSpc>
                <a:spcPct val="200000"/>
              </a:lnSpc>
              <a:spcBef>
                <a:spcPct val="0"/>
              </a:spcBef>
              <a:spcAft>
                <a:spcPts val="0"/>
              </a:spcAft>
              <a:buClrTx/>
              <a:buSzTx/>
              <a:buFontTx/>
              <a:buNone/>
              <a:defRPr/>
            </a:pPr>
            <a:r>
              <a:rPr lang="en-US" altLang="zh-CN" sz="6000" i="1" smtClean="0">
                <a:latin typeface="Arial" panose="020B0604020202090204" pitchFamily="34" charset="0"/>
                <a:ea typeface="SimSun" pitchFamily="2" charset="-122"/>
                <a:sym typeface="+mn-ea"/>
              </a:rPr>
              <a:t>Thanks</a:t>
            </a:r>
            <a:endParaRPr lang="en-US" altLang="en-US" sz="6000" i="1" dirty="0">
              <a:latin typeface="Arial" panose="020B0604020202090204" pitchFamily="34" charset="0"/>
              <a:ea typeface="SimSun"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r>
              <a:rPr lang="en-US" altLang="zh-CN" sz="4000" dirty="0" smtClean="0">
                <a:sym typeface="+mn-ea"/>
              </a:rPr>
              <a:t>:</a:t>
            </a:r>
            <a:r>
              <a:rPr lang="zh-CN" altLang="en-US" sz="4000" i="1" dirty="0">
                <a:latin typeface="Arial" panose="020B0604020202090204" pitchFamily="34" charset="0"/>
                <a:ea typeface="SimSun" pitchFamily="2" charset="-122"/>
                <a:sym typeface="+mn-ea"/>
              </a:rPr>
              <a:t>恒定乘积做市</a:t>
            </a:r>
            <a:r>
              <a:rPr lang="zh-CN" altLang="en-US" sz="4000" i="1" dirty="0" smtClean="0">
                <a:latin typeface="Arial" panose="020B0604020202090204" pitchFamily="34" charset="0"/>
                <a:ea typeface="SimSun" pitchFamily="2" charset="-122"/>
                <a:sym typeface="+mn-ea"/>
              </a:rPr>
              <a:t>商</a:t>
            </a:r>
            <a:endParaRPr lang="en-US" altLang="zh-CN" sz="4000" i="1" dirty="0">
              <a:latin typeface="Arial" panose="020B0604020202090204" pitchFamily="34" charset="0"/>
              <a:ea typeface="SimSun" pitchFamily="2" charset="-122"/>
              <a:sym typeface="+mn-ea"/>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8" name="TextBox 3"/>
          <p:cNvSpPr txBox="1"/>
          <p:nvPr/>
        </p:nvSpPr>
        <p:spPr>
          <a:xfrm>
            <a:off x="614044" y="1397000"/>
            <a:ext cx="4133215"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生态构成</a:t>
            </a:r>
            <a:r>
              <a:rPr lang="en-US" altLang="zh-CN" sz="1600" i="1" dirty="0" smtClean="0">
                <a:latin typeface="Arial" panose="020B0604020202090204" pitchFamily="34" charset="0"/>
                <a:ea typeface="SimSun" pitchFamily="2" charset="-122"/>
                <a:sym typeface="+mn-ea"/>
              </a:rPr>
              <a:t>:</a:t>
            </a:r>
            <a:r>
              <a:rPr lang="zh-CN" altLang="en-US" sz="1600" i="1" dirty="0" smtClean="0">
                <a:latin typeface="Arial" panose="020B0604020202090204" pitchFamily="34" charset="0"/>
                <a:ea typeface="SimSun" pitchFamily="2" charset="-122"/>
                <a:sym typeface="+mn-ea"/>
              </a:rPr>
              <a:t> </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流动性提供者</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兑换者</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r>
              <a:rPr lang="zh-CN" altLang="en-US" sz="1600" i="1" dirty="0" smtClean="0">
                <a:latin typeface="Arial" panose="020B0604020202090204" pitchFamily="34" charset="0"/>
                <a:ea typeface="SimSun" pitchFamily="2" charset="-122"/>
                <a:sym typeface="+mn-ea"/>
              </a:rPr>
              <a:t>套现搬砖者</a:t>
            </a:r>
            <a:endParaRPr lang="en-US" altLang="zh-CN" sz="1600"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sz="1600" i="1" dirty="0">
                <a:latin typeface="Arial" panose="020B0604020202090204" pitchFamily="34" charset="0"/>
                <a:ea typeface="SimSun" pitchFamily="2" charset="-122"/>
                <a:sym typeface="+mn-ea"/>
              </a:rPr>
              <a:t>币价由恒定乘积算法决定，兑换者无法按照心仪价购买</a:t>
            </a:r>
            <a:endParaRPr lang="en-US" altLang="zh-CN" sz="1600" i="1" dirty="0">
              <a:latin typeface="Arial" panose="020B0604020202090204" pitchFamily="34" charset="0"/>
              <a:ea typeface="SimSun" pitchFamily="2" charset="-122"/>
              <a:sym typeface="+mn-ea"/>
            </a:endParaRPr>
          </a:p>
          <a:p>
            <a:pPr lvl="1" eaLnBrk="1" hangingPunct="1">
              <a:lnSpc>
                <a:spcPct val="200000"/>
              </a:lnSpc>
              <a:spcBef>
                <a:spcPct val="0"/>
              </a:spcBef>
              <a:buFont typeface="Arial" panose="020B0604020202090204" pitchFamily="34" charset="0"/>
              <a:buChar char="•"/>
            </a:pPr>
            <a:endParaRPr lang="en-US" altLang="zh-CN" sz="1600" i="1" dirty="0" smtClean="0">
              <a:latin typeface="Arial" panose="020B0604020202090204" pitchFamily="34" charset="0"/>
              <a:ea typeface="SimSun" pitchFamily="2" charset="-122"/>
              <a:sym typeface="+mn-ea"/>
            </a:endParaRPr>
          </a:p>
          <a:p>
            <a:pPr marL="0" lvl="0" indent="0" algn="l" eaLnBrk="1" hangingPunct="1">
              <a:lnSpc>
                <a:spcPct val="200000"/>
              </a:lnSpc>
              <a:spcBef>
                <a:spcPct val="0"/>
              </a:spcBef>
              <a:buFont typeface="Arial" panose="020B0604020202090204" pitchFamily="34" charset="0"/>
              <a:buNone/>
            </a:pPr>
            <a:endParaRPr lang="en-US" altLang="zh-CN" sz="16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1600" i="1" dirty="0">
              <a:latin typeface="Arial" panose="020B0604020202090204" pitchFamily="34" charset="0"/>
              <a:ea typeface="SimSun" pitchFamily="2" charset="-122"/>
              <a:sym typeface="+mn-ea"/>
            </a:endParaRPr>
          </a:p>
        </p:txBody>
      </p:sp>
      <p:grpSp>
        <p:nvGrpSpPr>
          <p:cNvPr id="77" name="Group 76"/>
          <p:cNvGrpSpPr/>
          <p:nvPr/>
        </p:nvGrpSpPr>
        <p:grpSpPr>
          <a:xfrm>
            <a:off x="4946650" y="1083945"/>
            <a:ext cx="6965950" cy="5534660"/>
            <a:chOff x="6889" y="1688"/>
            <a:chExt cx="10970" cy="8716"/>
          </a:xfrm>
        </p:grpSpPr>
        <p:grpSp>
          <p:nvGrpSpPr>
            <p:cNvPr id="48" name="Group 47"/>
            <p:cNvGrpSpPr/>
            <p:nvPr/>
          </p:nvGrpSpPr>
          <p:grpSpPr>
            <a:xfrm>
              <a:off x="8095" y="3927"/>
              <a:ext cx="7208" cy="5760"/>
              <a:chOff x="8095" y="3927"/>
              <a:chExt cx="7208" cy="5760"/>
            </a:xfrm>
            <a:solidFill>
              <a:schemeClr val="bg1">
                <a:lumMod val="95000"/>
              </a:schemeClr>
            </a:solidFill>
          </p:grpSpPr>
          <p:sp>
            <p:nvSpPr>
              <p:cNvPr id="13" name="Rectangle 12"/>
              <p:cNvSpPr/>
              <p:nvPr/>
            </p:nvSpPr>
            <p:spPr>
              <a:xfrm>
                <a:off x="810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54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98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42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86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09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3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97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41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385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54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98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42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386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10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54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98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242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386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flipV="1">
              <a:off x="8095" y="1688"/>
              <a:ext cx="0" cy="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122" y="9687"/>
              <a:ext cx="9468" cy="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082" y="1688"/>
              <a:ext cx="895" cy="580"/>
            </a:xfrm>
            <a:prstGeom prst="rect">
              <a:avLst/>
            </a:prstGeom>
            <a:noFill/>
          </p:spPr>
          <p:txBody>
            <a:bodyPr wrap="none" rtlCol="0">
              <a:spAutoFit/>
            </a:bodyPr>
            <a:lstStyle/>
            <a:p>
              <a:r>
                <a:rPr lang="en-US" altLang="zh-CN" dirty="0"/>
                <a:t>okb</a:t>
              </a:r>
            </a:p>
          </p:txBody>
        </p:sp>
        <p:sp>
          <p:nvSpPr>
            <p:cNvPr id="12" name="TextBox 73"/>
            <p:cNvSpPr txBox="1"/>
            <p:nvPr/>
          </p:nvSpPr>
          <p:spPr>
            <a:xfrm>
              <a:off x="16872" y="9824"/>
              <a:ext cx="794" cy="580"/>
            </a:xfrm>
            <a:prstGeom prst="rect">
              <a:avLst/>
            </a:prstGeom>
            <a:noFill/>
          </p:spPr>
          <p:txBody>
            <a:bodyPr wrap="none" rtlCol="0">
              <a:spAutoFit/>
            </a:bodyPr>
            <a:lstStyle/>
            <a:p>
              <a:r>
                <a:rPr lang="en-US" altLang="zh-CN" dirty="0"/>
                <a:t>eth</a:t>
              </a:r>
            </a:p>
          </p:txBody>
        </p:sp>
        <p:sp>
          <p:nvSpPr>
            <p:cNvPr id="23" name="TextBox 73"/>
            <p:cNvSpPr txBox="1"/>
            <p:nvPr/>
          </p:nvSpPr>
          <p:spPr>
            <a:xfrm>
              <a:off x="9153" y="9824"/>
              <a:ext cx="688" cy="580"/>
            </a:xfrm>
            <a:prstGeom prst="rect">
              <a:avLst/>
            </a:prstGeom>
            <a:noFill/>
          </p:spPr>
          <p:txBody>
            <a:bodyPr wrap="none" rtlCol="0">
              <a:spAutoFit/>
            </a:bodyPr>
            <a:lstStyle/>
            <a:p>
              <a:r>
                <a:rPr lang="en-US" altLang="zh-CN" dirty="0"/>
                <a:t>20</a:t>
              </a:r>
            </a:p>
          </p:txBody>
        </p:sp>
        <p:sp>
          <p:nvSpPr>
            <p:cNvPr id="24" name="TextBox 73"/>
            <p:cNvSpPr txBox="1"/>
            <p:nvPr/>
          </p:nvSpPr>
          <p:spPr>
            <a:xfrm>
              <a:off x="10581" y="9824"/>
              <a:ext cx="688" cy="580"/>
            </a:xfrm>
            <a:prstGeom prst="rect">
              <a:avLst/>
            </a:prstGeom>
            <a:noFill/>
          </p:spPr>
          <p:txBody>
            <a:bodyPr wrap="none" rtlCol="0">
              <a:spAutoFit/>
            </a:bodyPr>
            <a:lstStyle/>
            <a:p>
              <a:r>
                <a:rPr lang="en-US" altLang="zh-CN" dirty="0"/>
                <a:t>40</a:t>
              </a:r>
            </a:p>
          </p:txBody>
        </p:sp>
        <p:sp>
          <p:nvSpPr>
            <p:cNvPr id="25" name="TextBox 73"/>
            <p:cNvSpPr txBox="1"/>
            <p:nvPr/>
          </p:nvSpPr>
          <p:spPr>
            <a:xfrm>
              <a:off x="13542" y="9824"/>
              <a:ext cx="688" cy="580"/>
            </a:xfrm>
            <a:prstGeom prst="rect">
              <a:avLst/>
            </a:prstGeom>
            <a:noFill/>
          </p:spPr>
          <p:txBody>
            <a:bodyPr wrap="none" rtlCol="0">
              <a:spAutoFit/>
            </a:bodyPr>
            <a:lstStyle/>
            <a:p>
              <a:r>
                <a:rPr lang="en-US" altLang="zh-CN" dirty="0"/>
                <a:t>80</a:t>
              </a:r>
            </a:p>
          </p:txBody>
        </p:sp>
        <p:sp>
          <p:nvSpPr>
            <p:cNvPr id="49" name="TextBox 73"/>
            <p:cNvSpPr txBox="1"/>
            <p:nvPr/>
          </p:nvSpPr>
          <p:spPr>
            <a:xfrm>
              <a:off x="6993" y="7933"/>
              <a:ext cx="1088" cy="580"/>
            </a:xfrm>
            <a:prstGeom prst="rect">
              <a:avLst/>
            </a:prstGeom>
            <a:noFill/>
          </p:spPr>
          <p:txBody>
            <a:bodyPr wrap="none" rtlCol="0">
              <a:spAutoFit/>
            </a:bodyPr>
            <a:lstStyle/>
            <a:p>
              <a:r>
                <a:rPr lang="en-US" altLang="zh-CN" dirty="0"/>
                <a:t>1000</a:t>
              </a:r>
            </a:p>
          </p:txBody>
        </p:sp>
        <p:sp>
          <p:nvSpPr>
            <p:cNvPr id="50" name="TextBox 73"/>
            <p:cNvSpPr txBox="1"/>
            <p:nvPr/>
          </p:nvSpPr>
          <p:spPr>
            <a:xfrm>
              <a:off x="6987" y="6521"/>
              <a:ext cx="1088" cy="580"/>
            </a:xfrm>
            <a:prstGeom prst="rect">
              <a:avLst/>
            </a:prstGeom>
            <a:noFill/>
          </p:spPr>
          <p:txBody>
            <a:bodyPr wrap="none" rtlCol="0">
              <a:spAutoFit/>
            </a:bodyPr>
            <a:lstStyle/>
            <a:p>
              <a:r>
                <a:rPr lang="en-US" altLang="zh-CN" dirty="0"/>
                <a:t>2000</a:t>
              </a:r>
            </a:p>
          </p:txBody>
        </p:sp>
        <p:sp>
          <p:nvSpPr>
            <p:cNvPr id="51" name="TextBox 73"/>
            <p:cNvSpPr txBox="1"/>
            <p:nvPr/>
          </p:nvSpPr>
          <p:spPr>
            <a:xfrm>
              <a:off x="6889" y="3620"/>
              <a:ext cx="1088" cy="580"/>
            </a:xfrm>
            <a:prstGeom prst="rect">
              <a:avLst/>
            </a:prstGeom>
            <a:noFill/>
          </p:spPr>
          <p:txBody>
            <a:bodyPr wrap="none" rtlCol="0">
              <a:spAutoFit/>
            </a:bodyPr>
            <a:lstStyle/>
            <a:p>
              <a:r>
                <a:rPr lang="en-US" altLang="zh-CN" dirty="0"/>
                <a:t>4000</a:t>
              </a:r>
            </a:p>
          </p:txBody>
        </p:sp>
        <p:sp>
          <p:nvSpPr>
            <p:cNvPr id="66" name="Freeform 65"/>
            <p:cNvSpPr/>
            <p:nvPr/>
          </p:nvSpPr>
          <p:spPr>
            <a:xfrm>
              <a:off x="9054" y="2033"/>
              <a:ext cx="8805" cy="6675"/>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73"/>
            <p:cNvSpPr txBox="1"/>
            <p:nvPr/>
          </p:nvSpPr>
          <p:spPr>
            <a:xfrm>
              <a:off x="9686" y="3145"/>
              <a:ext cx="2055" cy="582"/>
            </a:xfrm>
            <a:prstGeom prst="rect">
              <a:avLst/>
            </a:prstGeom>
            <a:noFill/>
          </p:spPr>
          <p:txBody>
            <a:bodyPr wrap="none" rtlCol="0">
              <a:spAutoFit/>
            </a:bodyPr>
            <a:lstStyle/>
            <a:p>
              <a:r>
                <a:rPr lang="en-US" altLang="zh-CN" dirty="0" smtClean="0"/>
                <a:t>A:</a:t>
              </a:r>
              <a:r>
                <a:rPr lang="zh-CN" altLang="en-US" dirty="0" smtClean="0"/>
                <a:t> </a:t>
              </a:r>
              <a:r>
                <a:rPr lang="en-US" altLang="zh-CN" dirty="0" smtClean="0"/>
                <a:t>price</a:t>
              </a:r>
              <a:r>
                <a:rPr lang="zh-CN" altLang="en-US" dirty="0" smtClean="0"/>
                <a:t> </a:t>
              </a:r>
              <a:r>
                <a:rPr lang="en-US" altLang="zh-CN" dirty="0" smtClean="0"/>
                <a:t>200</a:t>
              </a:r>
              <a:endParaRPr lang="en-US" altLang="zh-CN" dirty="0"/>
            </a:p>
          </p:txBody>
        </p:sp>
        <p:sp>
          <p:nvSpPr>
            <p:cNvPr id="69" name="TextBox 73"/>
            <p:cNvSpPr txBox="1"/>
            <p:nvPr/>
          </p:nvSpPr>
          <p:spPr>
            <a:xfrm>
              <a:off x="10975" y="6184"/>
              <a:ext cx="1858" cy="582"/>
            </a:xfrm>
            <a:prstGeom prst="rect">
              <a:avLst/>
            </a:prstGeom>
            <a:noFill/>
          </p:spPr>
          <p:txBody>
            <a:bodyPr wrap="none" rtlCol="0">
              <a:spAutoFit/>
            </a:bodyPr>
            <a:lstStyle/>
            <a:p>
              <a:r>
                <a:rPr lang="en-US" altLang="zh-CN" dirty="0" smtClean="0"/>
                <a:t>B</a:t>
              </a:r>
              <a:r>
                <a:rPr lang="en-US" altLang="zh-CN" dirty="0" smtClean="0"/>
                <a:t>:</a:t>
              </a:r>
              <a:r>
                <a:rPr lang="zh-CN" altLang="en-US" dirty="0" smtClean="0"/>
                <a:t> </a:t>
              </a:r>
              <a:r>
                <a:rPr lang="en-US" altLang="zh-CN" dirty="0" smtClean="0"/>
                <a:t>price</a:t>
              </a:r>
              <a:r>
                <a:rPr lang="zh-CN" altLang="en-US" dirty="0" smtClean="0"/>
                <a:t> </a:t>
              </a:r>
              <a:r>
                <a:rPr lang="en-US" altLang="zh-CN" dirty="0"/>
                <a:t>5</a:t>
              </a:r>
              <a:r>
                <a:rPr lang="en-US" altLang="zh-CN" dirty="0" smtClean="0"/>
                <a:t>0</a:t>
              </a:r>
              <a:endParaRPr lang="en-US" altLang="zh-CN" dirty="0"/>
            </a:p>
          </p:txBody>
        </p:sp>
        <p:sp>
          <p:nvSpPr>
            <p:cNvPr id="70" name="TextBox 73"/>
            <p:cNvSpPr txBox="1"/>
            <p:nvPr/>
          </p:nvSpPr>
          <p:spPr>
            <a:xfrm>
              <a:off x="13855" y="7667"/>
              <a:ext cx="2131" cy="582"/>
            </a:xfrm>
            <a:prstGeom prst="rect">
              <a:avLst/>
            </a:prstGeom>
            <a:noFill/>
          </p:spPr>
          <p:txBody>
            <a:bodyPr wrap="none" rtlCol="0">
              <a:spAutoFit/>
            </a:bodyPr>
            <a:lstStyle/>
            <a:p>
              <a:r>
                <a:rPr lang="en-US" altLang="zh-CN" dirty="0" smtClean="0"/>
                <a:t>C:</a:t>
              </a:r>
              <a:r>
                <a:rPr lang="zh-CN" altLang="en-US" dirty="0" smtClean="0"/>
                <a:t> </a:t>
              </a:r>
              <a:r>
                <a:rPr lang="en-US" altLang="zh-CN" dirty="0" smtClean="0"/>
                <a:t>price</a:t>
              </a:r>
              <a:r>
                <a:rPr lang="zh-CN" altLang="en-US" dirty="0" smtClean="0"/>
                <a:t> </a:t>
              </a:r>
              <a:r>
                <a:rPr lang="en-US" altLang="zh-CN" dirty="0" smtClean="0"/>
                <a:t>12.5</a:t>
              </a:r>
              <a:endParaRPr lang="en-US" altLang="zh-CN" dirty="0"/>
            </a:p>
          </p:txBody>
        </p:sp>
        <p:sp>
          <p:nvSpPr>
            <p:cNvPr id="71" name="Oval 70"/>
            <p:cNvSpPr/>
            <p:nvPr/>
          </p:nvSpPr>
          <p:spPr>
            <a:xfrm>
              <a:off x="9416" y="3820"/>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0828" y="6645"/>
              <a:ext cx="270" cy="294"/>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751" y="8076"/>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3"/>
            <p:cNvSpPr txBox="1"/>
            <p:nvPr/>
          </p:nvSpPr>
          <p:spPr>
            <a:xfrm>
              <a:off x="6985" y="5080"/>
              <a:ext cx="1088" cy="580"/>
            </a:xfrm>
            <a:prstGeom prst="rect">
              <a:avLst/>
            </a:prstGeom>
            <a:noFill/>
          </p:spPr>
          <p:txBody>
            <a:bodyPr wrap="none" rtlCol="0">
              <a:spAutoFit/>
            </a:bodyPr>
            <a:lstStyle/>
            <a:p>
              <a:r>
                <a:rPr lang="en-US" altLang="zh-CN" dirty="0"/>
                <a:t>3000</a:t>
              </a:r>
            </a:p>
          </p:txBody>
        </p:sp>
        <p:sp>
          <p:nvSpPr>
            <p:cNvPr id="76" name="TextBox 73"/>
            <p:cNvSpPr txBox="1"/>
            <p:nvPr/>
          </p:nvSpPr>
          <p:spPr>
            <a:xfrm>
              <a:off x="12047" y="9824"/>
              <a:ext cx="688" cy="580"/>
            </a:xfrm>
            <a:prstGeom prst="rect">
              <a:avLst/>
            </a:prstGeom>
            <a:noFill/>
          </p:spPr>
          <p:txBody>
            <a:bodyPr wrap="none" rtlCol="0">
              <a:spAutoFit/>
            </a:bodyPr>
            <a:lstStyle/>
            <a:p>
              <a:r>
                <a:rPr lang="en-US" altLang="zh-CN" dirty="0"/>
                <a:t>60</a:t>
              </a:r>
            </a:p>
          </p:txBody>
        </p:sp>
      </p:grpSp>
    </p:spTree>
    <p:extLst>
      <p:ext uri="{BB962C8B-B14F-4D97-AF65-F5344CB8AC3E}">
        <p14:creationId xmlns:p14="http://schemas.microsoft.com/office/powerpoint/2010/main" val="579180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287010" y="-15240"/>
            <a:ext cx="690499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zh-CN" altLang="en-US" sz="4000" dirty="0" smtClean="0">
                <a:solidFill>
                  <a:schemeClr val="bg1"/>
                </a:solidFill>
              </a:rPr>
              <a:t>       </a:t>
            </a:r>
            <a:r>
              <a:rPr lang="en-US" altLang="zh-CN" sz="4000" dirty="0" err="1" smtClean="0">
                <a:sym typeface="+mn-ea"/>
              </a:rPr>
              <a:t>Uniswap</a:t>
            </a:r>
            <a:r>
              <a:rPr lang="en-US" altLang="zh-CN" sz="4000" dirty="0" smtClean="0">
                <a:sym typeface="+mn-ea"/>
              </a:rPr>
              <a:t>:</a:t>
            </a:r>
            <a:r>
              <a:rPr lang="zh-CN" altLang="en-US" sz="4000" i="1" dirty="0">
                <a:latin typeface="Arial" panose="020B0604020202090204" pitchFamily="34" charset="0"/>
                <a:ea typeface="SimSun" pitchFamily="2" charset="-122"/>
                <a:sym typeface="+mn-ea"/>
              </a:rPr>
              <a:t>恒定乘积</a:t>
            </a:r>
            <a:r>
              <a:rPr lang="zh-CN" altLang="en-US" sz="4000" i="1" dirty="0" smtClean="0">
                <a:latin typeface="Arial" panose="020B0604020202090204" pitchFamily="34" charset="0"/>
                <a:ea typeface="SimSun" pitchFamily="2" charset="-122"/>
                <a:sym typeface="+mn-ea"/>
              </a:rPr>
              <a:t>做商</a:t>
            </a:r>
            <a:endParaRPr lang="en-US" altLang="zh-CN" sz="4000" i="1" dirty="0">
              <a:latin typeface="Arial" panose="020B0604020202090204" pitchFamily="34" charset="0"/>
              <a:ea typeface="SimSun" pitchFamily="2" charset="-122"/>
              <a:sym typeface="+mn-ea"/>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nvGrpSpPr>
          <p:cNvPr id="77" name="Group 76"/>
          <p:cNvGrpSpPr/>
          <p:nvPr/>
        </p:nvGrpSpPr>
        <p:grpSpPr>
          <a:xfrm>
            <a:off x="5226050" y="1083945"/>
            <a:ext cx="6965950" cy="5534660"/>
            <a:chOff x="6889" y="1688"/>
            <a:chExt cx="10970" cy="8716"/>
          </a:xfrm>
        </p:grpSpPr>
        <p:grpSp>
          <p:nvGrpSpPr>
            <p:cNvPr id="48" name="Group 47"/>
            <p:cNvGrpSpPr/>
            <p:nvPr/>
          </p:nvGrpSpPr>
          <p:grpSpPr>
            <a:xfrm>
              <a:off x="8095" y="3927"/>
              <a:ext cx="7208" cy="5760"/>
              <a:chOff x="8095" y="3927"/>
              <a:chExt cx="7208" cy="5760"/>
            </a:xfrm>
            <a:solidFill>
              <a:schemeClr val="bg1">
                <a:lumMod val="95000"/>
              </a:schemeClr>
            </a:solidFill>
          </p:grpSpPr>
          <p:sp>
            <p:nvSpPr>
              <p:cNvPr id="13" name="Rectangle 12"/>
              <p:cNvSpPr/>
              <p:nvPr/>
            </p:nvSpPr>
            <p:spPr>
              <a:xfrm>
                <a:off x="810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54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98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42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863" y="824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09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3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97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41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3855" y="680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54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98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42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3863" y="536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10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54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98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242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3863" y="3927"/>
                <a:ext cx="1440" cy="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flipV="1">
              <a:off x="8095" y="1688"/>
              <a:ext cx="0" cy="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122" y="9687"/>
              <a:ext cx="9468" cy="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082" y="1688"/>
              <a:ext cx="895" cy="580"/>
            </a:xfrm>
            <a:prstGeom prst="rect">
              <a:avLst/>
            </a:prstGeom>
            <a:noFill/>
          </p:spPr>
          <p:txBody>
            <a:bodyPr wrap="none" rtlCol="0">
              <a:spAutoFit/>
            </a:bodyPr>
            <a:lstStyle/>
            <a:p>
              <a:r>
                <a:rPr lang="en-US" altLang="zh-CN" dirty="0"/>
                <a:t>okb</a:t>
              </a:r>
            </a:p>
          </p:txBody>
        </p:sp>
        <p:sp>
          <p:nvSpPr>
            <p:cNvPr id="12" name="TextBox 73"/>
            <p:cNvSpPr txBox="1"/>
            <p:nvPr/>
          </p:nvSpPr>
          <p:spPr>
            <a:xfrm>
              <a:off x="16872" y="9824"/>
              <a:ext cx="794" cy="580"/>
            </a:xfrm>
            <a:prstGeom prst="rect">
              <a:avLst/>
            </a:prstGeom>
            <a:noFill/>
          </p:spPr>
          <p:txBody>
            <a:bodyPr wrap="none" rtlCol="0">
              <a:spAutoFit/>
            </a:bodyPr>
            <a:lstStyle/>
            <a:p>
              <a:r>
                <a:rPr lang="en-US" altLang="zh-CN" dirty="0"/>
                <a:t>eth</a:t>
              </a:r>
            </a:p>
          </p:txBody>
        </p:sp>
        <p:sp>
          <p:nvSpPr>
            <p:cNvPr id="23" name="TextBox 73"/>
            <p:cNvSpPr txBox="1"/>
            <p:nvPr/>
          </p:nvSpPr>
          <p:spPr>
            <a:xfrm>
              <a:off x="9153" y="9824"/>
              <a:ext cx="688" cy="580"/>
            </a:xfrm>
            <a:prstGeom prst="rect">
              <a:avLst/>
            </a:prstGeom>
            <a:noFill/>
          </p:spPr>
          <p:txBody>
            <a:bodyPr wrap="none" rtlCol="0">
              <a:spAutoFit/>
            </a:bodyPr>
            <a:lstStyle/>
            <a:p>
              <a:r>
                <a:rPr lang="en-US" altLang="zh-CN" dirty="0"/>
                <a:t>20</a:t>
              </a:r>
            </a:p>
          </p:txBody>
        </p:sp>
        <p:sp>
          <p:nvSpPr>
            <p:cNvPr id="24" name="TextBox 73"/>
            <p:cNvSpPr txBox="1"/>
            <p:nvPr/>
          </p:nvSpPr>
          <p:spPr>
            <a:xfrm>
              <a:off x="10581" y="9824"/>
              <a:ext cx="688" cy="580"/>
            </a:xfrm>
            <a:prstGeom prst="rect">
              <a:avLst/>
            </a:prstGeom>
            <a:noFill/>
          </p:spPr>
          <p:txBody>
            <a:bodyPr wrap="none" rtlCol="0">
              <a:spAutoFit/>
            </a:bodyPr>
            <a:lstStyle/>
            <a:p>
              <a:r>
                <a:rPr lang="en-US" altLang="zh-CN" dirty="0"/>
                <a:t>40</a:t>
              </a:r>
            </a:p>
          </p:txBody>
        </p:sp>
        <p:sp>
          <p:nvSpPr>
            <p:cNvPr id="25" name="TextBox 73"/>
            <p:cNvSpPr txBox="1"/>
            <p:nvPr/>
          </p:nvSpPr>
          <p:spPr>
            <a:xfrm>
              <a:off x="13542" y="9824"/>
              <a:ext cx="688" cy="580"/>
            </a:xfrm>
            <a:prstGeom prst="rect">
              <a:avLst/>
            </a:prstGeom>
            <a:noFill/>
          </p:spPr>
          <p:txBody>
            <a:bodyPr wrap="none" rtlCol="0">
              <a:spAutoFit/>
            </a:bodyPr>
            <a:lstStyle/>
            <a:p>
              <a:r>
                <a:rPr lang="en-US" altLang="zh-CN" dirty="0"/>
                <a:t>80</a:t>
              </a:r>
            </a:p>
          </p:txBody>
        </p:sp>
        <p:sp>
          <p:nvSpPr>
            <p:cNvPr id="49" name="TextBox 73"/>
            <p:cNvSpPr txBox="1"/>
            <p:nvPr/>
          </p:nvSpPr>
          <p:spPr>
            <a:xfrm>
              <a:off x="6993" y="7933"/>
              <a:ext cx="1088" cy="580"/>
            </a:xfrm>
            <a:prstGeom prst="rect">
              <a:avLst/>
            </a:prstGeom>
            <a:noFill/>
          </p:spPr>
          <p:txBody>
            <a:bodyPr wrap="none" rtlCol="0">
              <a:spAutoFit/>
            </a:bodyPr>
            <a:lstStyle/>
            <a:p>
              <a:r>
                <a:rPr lang="en-US" altLang="zh-CN" dirty="0"/>
                <a:t>1000</a:t>
              </a:r>
            </a:p>
          </p:txBody>
        </p:sp>
        <p:sp>
          <p:nvSpPr>
            <p:cNvPr id="50" name="TextBox 73"/>
            <p:cNvSpPr txBox="1"/>
            <p:nvPr/>
          </p:nvSpPr>
          <p:spPr>
            <a:xfrm>
              <a:off x="6987" y="6521"/>
              <a:ext cx="1088" cy="580"/>
            </a:xfrm>
            <a:prstGeom prst="rect">
              <a:avLst/>
            </a:prstGeom>
            <a:noFill/>
          </p:spPr>
          <p:txBody>
            <a:bodyPr wrap="none" rtlCol="0">
              <a:spAutoFit/>
            </a:bodyPr>
            <a:lstStyle/>
            <a:p>
              <a:r>
                <a:rPr lang="en-US" altLang="zh-CN" dirty="0"/>
                <a:t>2000</a:t>
              </a:r>
            </a:p>
          </p:txBody>
        </p:sp>
        <p:sp>
          <p:nvSpPr>
            <p:cNvPr id="51" name="TextBox 73"/>
            <p:cNvSpPr txBox="1"/>
            <p:nvPr/>
          </p:nvSpPr>
          <p:spPr>
            <a:xfrm>
              <a:off x="6889" y="3620"/>
              <a:ext cx="1088" cy="580"/>
            </a:xfrm>
            <a:prstGeom prst="rect">
              <a:avLst/>
            </a:prstGeom>
            <a:noFill/>
          </p:spPr>
          <p:txBody>
            <a:bodyPr wrap="none" rtlCol="0">
              <a:spAutoFit/>
            </a:bodyPr>
            <a:lstStyle/>
            <a:p>
              <a:r>
                <a:rPr lang="en-US" altLang="zh-CN" dirty="0"/>
                <a:t>4000</a:t>
              </a:r>
            </a:p>
          </p:txBody>
        </p:sp>
        <p:sp>
          <p:nvSpPr>
            <p:cNvPr id="66" name="Freeform 65"/>
            <p:cNvSpPr/>
            <p:nvPr/>
          </p:nvSpPr>
          <p:spPr>
            <a:xfrm>
              <a:off x="9054" y="2033"/>
              <a:ext cx="8805" cy="6675"/>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73"/>
            <p:cNvSpPr txBox="1"/>
            <p:nvPr/>
          </p:nvSpPr>
          <p:spPr>
            <a:xfrm>
              <a:off x="9686" y="3145"/>
              <a:ext cx="2055" cy="582"/>
            </a:xfrm>
            <a:prstGeom prst="rect">
              <a:avLst/>
            </a:prstGeom>
            <a:noFill/>
          </p:spPr>
          <p:txBody>
            <a:bodyPr wrap="none" rtlCol="0">
              <a:spAutoFit/>
            </a:bodyPr>
            <a:lstStyle/>
            <a:p>
              <a:r>
                <a:rPr lang="en-US" altLang="zh-CN" dirty="0" smtClean="0"/>
                <a:t>A:</a:t>
              </a:r>
              <a:r>
                <a:rPr lang="zh-CN" altLang="en-US" dirty="0" smtClean="0"/>
                <a:t> </a:t>
              </a:r>
              <a:r>
                <a:rPr lang="en-US" altLang="zh-CN" dirty="0" smtClean="0"/>
                <a:t>price</a:t>
              </a:r>
              <a:r>
                <a:rPr lang="zh-CN" altLang="en-US" dirty="0" smtClean="0"/>
                <a:t> </a:t>
              </a:r>
              <a:r>
                <a:rPr lang="en-US" altLang="zh-CN" dirty="0" smtClean="0"/>
                <a:t>200</a:t>
              </a:r>
              <a:endParaRPr lang="en-US" altLang="zh-CN" dirty="0"/>
            </a:p>
          </p:txBody>
        </p:sp>
        <p:sp>
          <p:nvSpPr>
            <p:cNvPr id="69" name="TextBox 73"/>
            <p:cNvSpPr txBox="1"/>
            <p:nvPr/>
          </p:nvSpPr>
          <p:spPr>
            <a:xfrm>
              <a:off x="10975" y="6184"/>
              <a:ext cx="1858" cy="582"/>
            </a:xfrm>
            <a:prstGeom prst="rect">
              <a:avLst/>
            </a:prstGeom>
            <a:noFill/>
          </p:spPr>
          <p:txBody>
            <a:bodyPr wrap="none" rtlCol="0">
              <a:spAutoFit/>
            </a:bodyPr>
            <a:lstStyle/>
            <a:p>
              <a:r>
                <a:rPr lang="en-US" altLang="zh-CN" dirty="0" smtClean="0"/>
                <a:t>B</a:t>
              </a:r>
              <a:r>
                <a:rPr lang="en-US" altLang="zh-CN" dirty="0" smtClean="0"/>
                <a:t>:</a:t>
              </a:r>
              <a:r>
                <a:rPr lang="zh-CN" altLang="en-US" dirty="0" smtClean="0"/>
                <a:t> </a:t>
              </a:r>
              <a:r>
                <a:rPr lang="en-US" altLang="zh-CN" dirty="0" smtClean="0"/>
                <a:t>price</a:t>
              </a:r>
              <a:r>
                <a:rPr lang="zh-CN" altLang="en-US" dirty="0" smtClean="0"/>
                <a:t> </a:t>
              </a:r>
              <a:r>
                <a:rPr lang="en-US" altLang="zh-CN" dirty="0"/>
                <a:t>5</a:t>
              </a:r>
              <a:r>
                <a:rPr lang="en-US" altLang="zh-CN" dirty="0" smtClean="0"/>
                <a:t>0</a:t>
              </a:r>
              <a:endParaRPr lang="en-US" altLang="zh-CN" dirty="0"/>
            </a:p>
          </p:txBody>
        </p:sp>
        <p:sp>
          <p:nvSpPr>
            <p:cNvPr id="70" name="TextBox 73"/>
            <p:cNvSpPr txBox="1"/>
            <p:nvPr/>
          </p:nvSpPr>
          <p:spPr>
            <a:xfrm>
              <a:off x="13855" y="7667"/>
              <a:ext cx="2131" cy="582"/>
            </a:xfrm>
            <a:prstGeom prst="rect">
              <a:avLst/>
            </a:prstGeom>
            <a:noFill/>
          </p:spPr>
          <p:txBody>
            <a:bodyPr wrap="none" rtlCol="0">
              <a:spAutoFit/>
            </a:bodyPr>
            <a:lstStyle/>
            <a:p>
              <a:r>
                <a:rPr lang="en-US" altLang="zh-CN" dirty="0" smtClean="0"/>
                <a:t>C:</a:t>
              </a:r>
              <a:r>
                <a:rPr lang="zh-CN" altLang="en-US" dirty="0" smtClean="0"/>
                <a:t> </a:t>
              </a:r>
              <a:r>
                <a:rPr lang="en-US" altLang="zh-CN" dirty="0" smtClean="0"/>
                <a:t>price</a:t>
              </a:r>
              <a:r>
                <a:rPr lang="zh-CN" altLang="en-US" dirty="0" smtClean="0"/>
                <a:t> </a:t>
              </a:r>
              <a:r>
                <a:rPr lang="en-US" altLang="zh-CN" dirty="0" smtClean="0"/>
                <a:t>12.5</a:t>
              </a:r>
              <a:endParaRPr lang="en-US" altLang="zh-CN" dirty="0"/>
            </a:p>
          </p:txBody>
        </p:sp>
        <p:sp>
          <p:nvSpPr>
            <p:cNvPr id="71" name="Oval 70"/>
            <p:cNvSpPr/>
            <p:nvPr/>
          </p:nvSpPr>
          <p:spPr>
            <a:xfrm>
              <a:off x="9416" y="3820"/>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0828" y="6645"/>
              <a:ext cx="270" cy="294"/>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751" y="8076"/>
              <a:ext cx="270" cy="2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3"/>
            <p:cNvSpPr txBox="1"/>
            <p:nvPr/>
          </p:nvSpPr>
          <p:spPr>
            <a:xfrm>
              <a:off x="6985" y="5080"/>
              <a:ext cx="1088" cy="580"/>
            </a:xfrm>
            <a:prstGeom prst="rect">
              <a:avLst/>
            </a:prstGeom>
            <a:noFill/>
          </p:spPr>
          <p:txBody>
            <a:bodyPr wrap="none" rtlCol="0">
              <a:spAutoFit/>
            </a:bodyPr>
            <a:lstStyle/>
            <a:p>
              <a:r>
                <a:rPr lang="en-US" altLang="zh-CN" dirty="0"/>
                <a:t>3000</a:t>
              </a:r>
            </a:p>
          </p:txBody>
        </p:sp>
        <p:sp>
          <p:nvSpPr>
            <p:cNvPr id="76" name="TextBox 73"/>
            <p:cNvSpPr txBox="1"/>
            <p:nvPr/>
          </p:nvSpPr>
          <p:spPr>
            <a:xfrm>
              <a:off x="12047" y="9824"/>
              <a:ext cx="688" cy="580"/>
            </a:xfrm>
            <a:prstGeom prst="rect">
              <a:avLst/>
            </a:prstGeom>
            <a:noFill/>
          </p:spPr>
          <p:txBody>
            <a:bodyPr wrap="none" rtlCol="0">
              <a:spAutoFit/>
            </a:bodyPr>
            <a:lstStyle/>
            <a:p>
              <a:r>
                <a:rPr lang="en-US" altLang="zh-CN" dirty="0"/>
                <a:t>60</a:t>
              </a:r>
            </a:p>
          </p:txBody>
        </p:sp>
      </p:grpSp>
      <p:graphicFrame>
        <p:nvGraphicFramePr>
          <p:cNvPr id="3" name="Table 2"/>
          <p:cNvGraphicFramePr>
            <a:graphicFrameLocks noGrp="1"/>
          </p:cNvGraphicFramePr>
          <p:nvPr>
            <p:extLst>
              <p:ext uri="{D42A27DB-BD31-4B8C-83A1-F6EECF244321}">
                <p14:modId xmlns:p14="http://schemas.microsoft.com/office/powerpoint/2010/main" val="1160634241"/>
              </p:ext>
            </p:extLst>
          </p:nvPr>
        </p:nvGraphicFramePr>
        <p:xfrm>
          <a:off x="120251" y="39163"/>
          <a:ext cx="4959750" cy="6784644"/>
        </p:xfrm>
        <a:graphic>
          <a:graphicData uri="http://schemas.openxmlformats.org/drawingml/2006/table">
            <a:tbl>
              <a:tblPr>
                <a:tableStyleId>{5C22544A-7EE6-4342-B048-85BDC9FD1C3A}</a:tableStyleId>
              </a:tblPr>
              <a:tblGrid>
                <a:gridCol w="392353"/>
                <a:gridCol w="814889"/>
                <a:gridCol w="633801"/>
                <a:gridCol w="1016094"/>
                <a:gridCol w="1126759"/>
                <a:gridCol w="975854"/>
              </a:tblGrid>
              <a:tr h="618093">
                <a:tc rowSpan="2">
                  <a:txBody>
                    <a:bodyPr/>
                    <a:lstStyle/>
                    <a:p>
                      <a:pPr algn="ctr" fontAlgn="ctr"/>
                      <a:r>
                        <a:rPr lang="zh-CN" altLang="en-US" sz="1200" u="none" strike="noStrike">
                          <a:effectLst/>
                        </a:rPr>
                        <a:t>坐标</a:t>
                      </a:r>
                      <a:endParaRPr lang="zh-CN" alt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zh-CN" altLang="en-US" sz="1200" u="none" strike="noStrike">
                          <a:effectLst/>
                        </a:rPr>
                        <a:t>实际</a:t>
                      </a:r>
                      <a:br>
                        <a:rPr lang="zh-CN" altLang="en-US" sz="1200" u="none" strike="noStrike">
                          <a:effectLst/>
                        </a:rPr>
                      </a:br>
                      <a:r>
                        <a:rPr lang="zh-CN" altLang="en-US" sz="1200" u="none" strike="noStrike">
                          <a:effectLst/>
                        </a:rPr>
                        <a:t>成交价</a:t>
                      </a:r>
                      <a:endParaRPr lang="zh-CN" altLang="en-US" sz="1200" b="0" i="0" u="none" strike="noStrike">
                        <a:solidFill>
                          <a:srgbClr val="000000"/>
                        </a:solidFill>
                        <a:effectLst/>
                        <a:latin typeface="Calibri" charset="0"/>
                      </a:endParaRPr>
                    </a:p>
                  </a:txBody>
                  <a:tcPr marL="4266" marR="4266" marT="4266" marB="0" anchor="ctr"/>
                </a:tc>
                <a:tc gridSpan="2">
                  <a:txBody>
                    <a:bodyPr/>
                    <a:lstStyle/>
                    <a:p>
                      <a:pPr algn="ctr" fontAlgn="ctr"/>
                      <a:r>
                        <a:rPr lang="zh-CN" altLang="en-US" sz="1200" u="none" strike="noStrike">
                          <a:effectLst/>
                        </a:rPr>
                        <a:t>资金池</a:t>
                      </a:r>
                      <a:r>
                        <a:rPr lang="en-US" altLang="zh-CN" sz="1200" u="none" strike="noStrike">
                          <a:effectLst/>
                        </a:rPr>
                        <a:t>token</a:t>
                      </a:r>
                      <a:r>
                        <a:rPr lang="zh-CN" altLang="en-US" sz="1200" u="none" strike="noStrike">
                          <a:effectLst/>
                        </a:rPr>
                        <a:t>数量</a:t>
                      </a:r>
                      <a:endParaRPr lang="zh-CN" altLang="en-US" sz="1200" b="0" i="0" u="none" strike="noStrike">
                        <a:solidFill>
                          <a:srgbClr val="000000"/>
                        </a:solidFill>
                        <a:effectLst/>
                        <a:latin typeface="Calibri" charset="0"/>
                      </a:endParaRPr>
                    </a:p>
                  </a:txBody>
                  <a:tcPr marL="4266" marR="4266" marT="4266" marB="0" anchor="ctr"/>
                </a:tc>
                <a:tc hMerge="1">
                  <a:txBody>
                    <a:bodyPr/>
                    <a:lstStyle/>
                    <a:p>
                      <a:endParaRPr lang="en-US"/>
                    </a:p>
                  </a:txBody>
                  <a:tcPr/>
                </a:tc>
                <a:tc rowSpan="2">
                  <a:txBody>
                    <a:bodyPr/>
                    <a:lstStyle/>
                    <a:p>
                      <a:pPr algn="ctr" fontAlgn="ctr"/>
                      <a:r>
                        <a:rPr lang="en-US" sz="1200" u="none" strike="noStrike">
                          <a:effectLst/>
                        </a:rPr>
                        <a:t>product=okb*eth</a:t>
                      </a:r>
                      <a:endParaRPr 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en-US" sz="1200" u="none" strike="noStrike" dirty="0">
                          <a:effectLst/>
                        </a:rPr>
                        <a:t>price=</a:t>
                      </a:r>
                      <a:r>
                        <a:rPr lang="en-US" sz="1200" u="none" strike="noStrike" dirty="0" err="1">
                          <a:effectLst/>
                        </a:rPr>
                        <a:t>okb</a:t>
                      </a: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r>
              <a:tr h="365025">
                <a:tc vMerge="1">
                  <a:txBody>
                    <a:bodyPr/>
                    <a:lstStyle/>
                    <a:p>
                      <a:endParaRPr lang="en-US"/>
                    </a:p>
                  </a:txBody>
                  <a:tcPr/>
                </a:tc>
                <a:tc vMerge="1">
                  <a:txBody>
                    <a:bodyPr/>
                    <a:lstStyle/>
                    <a:p>
                      <a:endParaRPr lang="en-US"/>
                    </a:p>
                  </a:txBody>
                  <a:tcPr/>
                </a:tc>
                <a:tc>
                  <a:txBody>
                    <a:bodyPr/>
                    <a:lstStyle/>
                    <a:p>
                      <a:pPr algn="l" fontAlgn="ctr"/>
                      <a:r>
                        <a:rPr lang="en-US" sz="1200" u="none" strike="noStrike">
                          <a:effectLst/>
                        </a:rPr>
                        <a:t>okb</a:t>
                      </a:r>
                      <a:endParaRPr lang="en-US" sz="1200" b="0" i="0" u="none" strike="noStrike">
                        <a:solidFill>
                          <a:srgbClr val="000000"/>
                        </a:solidFill>
                        <a:effectLst/>
                        <a:latin typeface="Calibri" charset="0"/>
                      </a:endParaRPr>
                    </a:p>
                  </a:txBody>
                  <a:tcPr marL="4266" marR="4266" marT="4266" marB="0" anchor="ctr"/>
                </a:tc>
                <a:tc>
                  <a:txBody>
                    <a:bodyPr/>
                    <a:lstStyle/>
                    <a:p>
                      <a:pPr algn="l" fontAlgn="ct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c vMerge="1">
                  <a:txBody>
                    <a:bodyPr/>
                    <a:lstStyle/>
                    <a:p>
                      <a:endParaRPr lang="en-US"/>
                    </a:p>
                  </a:txBody>
                  <a:tcPr/>
                </a:tc>
                <a:tc vMerge="1">
                  <a:txBody>
                    <a:bodyPr/>
                    <a:lstStyle/>
                    <a:p>
                      <a:endParaRPr lang="en-US"/>
                    </a:p>
                  </a:txBody>
                  <a:tcPr/>
                </a:tc>
              </a:tr>
              <a:tr h="182514">
                <a:tc>
                  <a:txBody>
                    <a:bodyPr/>
                    <a:lstStyle/>
                    <a:p>
                      <a:pPr algn="l" fontAlgn="ctr"/>
                      <a:r>
                        <a:rPr lang="en-US" sz="1200" u="none" strike="noStrike">
                          <a:effectLst/>
                        </a:rPr>
                        <a:t>B</a:t>
                      </a:r>
                      <a:endParaRPr lang="en-US" sz="1200" b="0" i="0" u="none" strike="noStrike">
                        <a:solidFill>
                          <a:srgbClr val="FFFFFF"/>
                        </a:solidFill>
                        <a:effectLst/>
                        <a:latin typeface="Calibri" charset="0"/>
                      </a:endParaRPr>
                    </a:p>
                  </a:txBody>
                  <a:tcPr marL="4266" marR="4266" marT="4266" marB="0" anchor="ctr"/>
                </a:tc>
                <a:tc>
                  <a:txBody>
                    <a:bodyPr/>
                    <a:lstStyle/>
                    <a:p>
                      <a:pPr algn="l" fontAlgn="ctr"/>
                      <a:r>
                        <a:rPr lang="sk-SK" sz="1200" u="none" strike="noStrike">
                          <a:effectLst/>
                        </a:rPr>
                        <a:t> </a:t>
                      </a:r>
                      <a:endParaRPr lang="sk-SK"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A</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190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4000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a:t>
                      </a:r>
                      <a:endParaRPr lang="is-IS"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190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B</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C</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1000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80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hr-HR" sz="1200" u="none" strike="noStrike">
                          <a:effectLst/>
                        </a:rPr>
                        <a:t>12.5</a:t>
                      </a:r>
                      <a:endParaRPr lang="hr-HR" sz="1200" b="0" i="0" u="none" strike="noStrike">
                        <a:solidFill>
                          <a:srgbClr val="FFFFFF"/>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l" fontAlgn="ct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l" fontAlgn="ctr"/>
                      <a:r>
                        <a:rPr lang="en-US" sz="1200" u="none" strike="noStrike">
                          <a:effectLst/>
                        </a:rPr>
                        <a:t>B</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2000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a:effectLst/>
                        </a:rPr>
                        <a:t>40</a:t>
                      </a:r>
                      <a:endParaRPr lang="en-US" sz="1200" b="0" i="0" u="none" strike="noStrike">
                        <a:solidFill>
                          <a:srgbClr val="FFFFFF"/>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FFFFFF"/>
                        </a:solidFill>
                        <a:effectLst/>
                        <a:latin typeface="Calibri" charset="0"/>
                      </a:endParaRPr>
                    </a:p>
                  </a:txBody>
                  <a:tcPr marL="4266" marR="4266" marT="4266" marB="0" anchor="ctr"/>
                </a:tc>
                <a:tc>
                  <a:txBody>
                    <a:bodyPr/>
                    <a:lstStyle/>
                    <a:p>
                      <a:pPr algn="r" fontAlgn="ctr"/>
                      <a:r>
                        <a:rPr lang="en-US" sz="1200" u="none" strike="noStrike" dirty="0">
                          <a:effectLst/>
                        </a:rPr>
                        <a:t>50</a:t>
                      </a:r>
                      <a:endParaRPr lang="en-US" sz="1200" b="0" i="0" u="none" strike="noStrike" dirty="0">
                        <a:solidFill>
                          <a:srgbClr val="FFFFFF"/>
                        </a:solidFill>
                        <a:effectLst/>
                        <a:latin typeface="Calibri" charset="0"/>
                      </a:endParaRPr>
                    </a:p>
                  </a:txBody>
                  <a:tcPr marL="4266" marR="4266" marT="4266" marB="0"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以德 </a:t>
            </a:r>
            <a:r>
              <a:rPr lang="en-US" sz="4000" dirty="0" smtClean="0"/>
              <a:t>Ether</a:t>
            </a:r>
            <a:r>
              <a:rPr lang="zh-CN" altLang="en-US" sz="4000" dirty="0" smtClean="0"/>
              <a:t> </a:t>
            </a:r>
            <a:r>
              <a:rPr lang="en-US" sz="4000" dirty="0" smtClean="0"/>
              <a:t>delta</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sz="1600" dirty="0" smtClean="0"/>
              <a:t>Ether</a:t>
            </a:r>
            <a:r>
              <a:rPr lang="zh-CN" altLang="en-US" sz="1600" dirty="0" smtClean="0"/>
              <a:t> </a:t>
            </a:r>
            <a:r>
              <a:rPr lang="en-US" altLang="zh-CN" sz="1600" dirty="0" smtClean="0"/>
              <a:t>delta</a:t>
            </a:r>
            <a:r>
              <a:rPr lang="zh-CN" altLang="en-US" sz="1600" dirty="0"/>
              <a:t>是较为完全的去中心化模式，用户充值、挂单、吃单、结算及提现全部在链上完成</a:t>
            </a:r>
            <a:r>
              <a:rPr lang="zh-CN" altLang="en-US" sz="1600" dirty="0" smtClean="0"/>
              <a:t>。</a:t>
            </a:r>
            <a:endParaRPr lang="en-US" altLang="zh-CN" sz="1600" dirty="0" smtClean="0"/>
          </a:p>
          <a:p>
            <a:pPr lvl="0" eaLnBrk="1" hangingPunct="1">
              <a:lnSpc>
                <a:spcPct val="200000"/>
              </a:lnSpc>
              <a:spcBef>
                <a:spcPct val="0"/>
              </a:spcBef>
            </a:pPr>
            <a:r>
              <a:rPr lang="zh-CN" altLang="en-US" sz="1600" dirty="0"/>
              <a:t>由于所有的交易环节都在链上完成，且每一个挂单、撤单、吃单等操作都会消耗</a:t>
            </a:r>
            <a:r>
              <a:rPr lang="en-US" altLang="zh-CN" sz="1600" dirty="0"/>
              <a:t>GAS</a:t>
            </a:r>
            <a:r>
              <a:rPr lang="zh-CN" altLang="en-US" sz="1600" dirty="0"/>
              <a:t>费用，导致延时高、成本效益低下。</a:t>
            </a:r>
            <a:endParaRPr lang="en-US" altLang="zh-CN" sz="1600" i="1" dirty="0">
              <a:sym typeface="+mn-ea"/>
            </a:endParaRPr>
          </a:p>
        </p:txBody>
      </p:sp>
      <p:pic>
        <p:nvPicPr>
          <p:cNvPr id="1028" name="Picture 4" descr="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036" y="2595880"/>
            <a:ext cx="8758976" cy="3579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7170" name="Picture 2" descr="http://upyun-assets.ethfans.org/uploads/photo/image/03b6274bcb79401ab49e852f1caf0b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400" y="1894416"/>
            <a:ext cx="8864600" cy="3524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p:cNvSpPr txBox="1"/>
          <p:nvPr/>
        </p:nvSpPr>
        <p:spPr>
          <a:xfrm>
            <a:off x="613833" y="1447800"/>
            <a:ext cx="2535767"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速度快</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交易深度</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实名认证</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资金托管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私钥托管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zh-CN" sz="2800"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8194" name="Picture 2" descr="http://upyun-assets.ethfans.org/uploads/photo/image/c932238fbd664d1a9f423528175ed4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461" y="1764426"/>
            <a:ext cx="8985539" cy="46185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
          <p:cNvSpPr txBox="1"/>
          <p:nvPr/>
        </p:nvSpPr>
        <p:spPr>
          <a:xfrm>
            <a:off x="207433" y="1537259"/>
            <a:ext cx="3056467" cy="25545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457200" indent="-457200" eaLnBrk="1" hangingPunct="1">
              <a:lnSpc>
                <a:spcPct val="200000"/>
              </a:lnSpc>
              <a:spcBef>
                <a:spcPct val="0"/>
              </a:spcBef>
              <a:buFont typeface="+mj-lt"/>
              <a:buAutoNum type="arabicPeriod"/>
            </a:pPr>
            <a:r>
              <a:rPr lang="zh-CN" altLang="en-US" sz="2000" dirty="0" smtClean="0"/>
              <a:t>平台钱包</a:t>
            </a:r>
            <a:r>
              <a:rPr lang="zh-CN" altLang="en-US" sz="2000" dirty="0"/>
              <a:t>受到</a:t>
            </a:r>
            <a:r>
              <a:rPr lang="zh-CN" altLang="en-US" sz="2000" dirty="0" smtClean="0"/>
              <a:t>攻击</a:t>
            </a:r>
            <a:endParaRPr lang="en-US" altLang="zh-CN" sz="2000" dirty="0"/>
          </a:p>
          <a:p>
            <a:pPr marL="457200" indent="-457200" eaLnBrk="1" hangingPunct="1">
              <a:lnSpc>
                <a:spcPct val="200000"/>
              </a:lnSpc>
              <a:spcBef>
                <a:spcPct val="0"/>
              </a:spcBef>
              <a:buFont typeface="+mj-lt"/>
              <a:buAutoNum type="arabicPeriod"/>
            </a:pPr>
            <a:r>
              <a:rPr lang="zh-CN" altLang="en-US" sz="2000" dirty="0" smtClean="0"/>
              <a:t>平台</a:t>
            </a:r>
            <a:r>
              <a:rPr lang="zh-CN" altLang="en-US" sz="2000" dirty="0"/>
              <a:t>自身</a:t>
            </a:r>
            <a:r>
              <a:rPr lang="zh-CN" altLang="en-US" sz="2000" dirty="0" smtClean="0"/>
              <a:t>作恶</a:t>
            </a:r>
            <a:endParaRPr lang="en-US" altLang="zh-CN" sz="2000" dirty="0" smtClean="0"/>
          </a:p>
          <a:p>
            <a:pPr marL="457200" indent="-457200" eaLnBrk="1" hangingPunct="1">
              <a:lnSpc>
                <a:spcPct val="200000"/>
              </a:lnSpc>
              <a:spcBef>
                <a:spcPct val="0"/>
              </a:spcBef>
              <a:buFont typeface="+mj-lt"/>
              <a:buAutoNum type="arabicPeriod"/>
            </a:pPr>
            <a:r>
              <a:rPr lang="zh-CN" altLang="en-US" sz="2000" dirty="0" smtClean="0">
                <a:sym typeface="+mn-ea"/>
              </a:rPr>
              <a:t>平台私钥管理者发生意外</a:t>
            </a:r>
            <a:endParaRPr lang="en-US" altLang="zh-CN" sz="2000" dirty="0" smtClean="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685166" y="929216"/>
            <a:ext cx="7463367" cy="29854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en-US" altLang="zh-CN" sz="2000" i="1" dirty="0">
                <a:latin typeface="+mn-ea"/>
              </a:rPr>
              <a:t>2012</a:t>
            </a:r>
            <a:r>
              <a:rPr lang="zh-CN" altLang="en-US" sz="2000" i="1" dirty="0">
                <a:latin typeface="+mn-ea"/>
              </a:rPr>
              <a:t>年到今年</a:t>
            </a:r>
            <a:r>
              <a:rPr lang="en-US" altLang="zh-CN" sz="2000" i="1" dirty="0">
                <a:latin typeface="+mn-ea"/>
              </a:rPr>
              <a:t>8</a:t>
            </a:r>
            <a:r>
              <a:rPr lang="zh-CN" altLang="en-US" sz="2000" i="1" dirty="0">
                <a:latin typeface="+mn-ea"/>
              </a:rPr>
              <a:t>月，数字货币</a:t>
            </a:r>
            <a:r>
              <a:rPr lang="zh-CN" altLang="en-US" sz="2000" i="1" dirty="0" smtClean="0">
                <a:latin typeface="+mn-ea"/>
              </a:rPr>
              <a:t>交易所</a:t>
            </a:r>
            <a:endParaRPr lang="en-US" altLang="zh-CN" sz="2000" i="1" dirty="0" smtClean="0">
              <a:latin typeface="+mn-ea"/>
            </a:endParaRPr>
          </a:p>
          <a:p>
            <a:pPr lvl="1"/>
            <a:r>
              <a:rPr lang="zh-CN" altLang="en-US" sz="2000" i="1" dirty="0" smtClean="0">
                <a:latin typeface="+mn-ea"/>
              </a:rPr>
              <a:t>被</a:t>
            </a:r>
            <a:r>
              <a:rPr lang="zh-CN" altLang="en-US" sz="2000" i="1" dirty="0">
                <a:latin typeface="+mn-ea"/>
              </a:rPr>
              <a:t>盗事件约</a:t>
            </a:r>
            <a:r>
              <a:rPr lang="en-US" altLang="zh-CN" sz="2000" i="1" dirty="0">
                <a:latin typeface="+mn-ea"/>
              </a:rPr>
              <a:t>57</a:t>
            </a:r>
            <a:r>
              <a:rPr lang="zh-CN" altLang="en-US" sz="2000" i="1" dirty="0">
                <a:latin typeface="+mn-ea"/>
              </a:rPr>
              <a:t>起</a:t>
            </a:r>
            <a:endParaRPr lang="en-US" altLang="zh-CN" sz="2000" i="1" dirty="0">
              <a:latin typeface="+mn-ea"/>
            </a:endParaRPr>
          </a:p>
          <a:p>
            <a:pPr lvl="1"/>
            <a:r>
              <a:rPr lang="zh-CN" altLang="en-US" sz="2000" i="1" dirty="0">
                <a:latin typeface="+mn-ea"/>
              </a:rPr>
              <a:t>被盗损失总金额约</a:t>
            </a:r>
            <a:r>
              <a:rPr lang="en-US" altLang="zh-CN" sz="2000" i="1" dirty="0">
                <a:latin typeface="+mn-ea"/>
              </a:rPr>
              <a:t>:</a:t>
            </a:r>
            <a:r>
              <a:rPr lang="zh-CN" altLang="en-US" sz="2000" i="1" dirty="0">
                <a:latin typeface="+mn-ea"/>
              </a:rPr>
              <a:t> </a:t>
            </a:r>
            <a:r>
              <a:rPr lang="en-US" altLang="zh-CN" sz="2000" i="1" dirty="0" smtClean="0">
                <a:latin typeface="+mn-ea"/>
              </a:rPr>
              <a:t>$40</a:t>
            </a:r>
            <a:r>
              <a:rPr lang="zh-CN" altLang="en-US" sz="2000" i="1" dirty="0" smtClean="0">
                <a:latin typeface="+mn-ea"/>
              </a:rPr>
              <a:t>亿</a:t>
            </a:r>
            <a:endParaRPr lang="en-US" altLang="zh-CN" sz="2000" i="1" dirty="0" smtClean="0">
              <a:latin typeface="+mn-ea"/>
            </a:endParaRPr>
          </a:p>
          <a:p>
            <a:r>
              <a:rPr lang="zh-CN" altLang="en-US" sz="2000" i="1" dirty="0" smtClean="0">
                <a:latin typeface="+mn-ea"/>
              </a:rPr>
              <a:t>代表事件</a:t>
            </a:r>
            <a:r>
              <a:rPr lang="en-US" altLang="zh-CN" sz="2000" i="1" dirty="0" smtClean="0">
                <a:latin typeface="+mn-ea"/>
              </a:rPr>
              <a:t>:</a:t>
            </a:r>
          </a:p>
          <a:p>
            <a:pPr lvl="1"/>
            <a:r>
              <a:rPr lang="en-US" altLang="zh-CN" sz="2000" i="1" dirty="0" smtClean="0">
                <a:latin typeface="+mn-ea"/>
              </a:rPr>
              <a:t>2019-05-08</a:t>
            </a:r>
            <a:r>
              <a:rPr lang="en-US" altLang="zh-CN" sz="2000" i="1" dirty="0">
                <a:latin typeface="+mn-ea"/>
              </a:rPr>
              <a:t>: </a:t>
            </a:r>
            <a:r>
              <a:rPr lang="en-US" altLang="zh-CN" sz="2000" i="1" dirty="0" err="1">
                <a:latin typeface="+mn-ea"/>
              </a:rPr>
              <a:t>Binance</a:t>
            </a:r>
            <a:r>
              <a:rPr lang="en-US" altLang="zh-CN" sz="2000" i="1" dirty="0">
                <a:latin typeface="+mn-ea"/>
              </a:rPr>
              <a:t>, 7074 </a:t>
            </a:r>
            <a:r>
              <a:rPr lang="en-US" altLang="zh-CN" sz="2000" i="1" dirty="0" smtClean="0">
                <a:latin typeface="+mn-ea"/>
              </a:rPr>
              <a:t>BTC</a:t>
            </a:r>
          </a:p>
          <a:p>
            <a:pPr lvl="1"/>
            <a:r>
              <a:rPr lang="en-US" altLang="zh-CN" sz="2000" i="1" dirty="0" smtClean="0">
                <a:latin typeface="+mn-ea"/>
              </a:rPr>
              <a:t>2016-08-03</a:t>
            </a:r>
            <a:r>
              <a:rPr lang="en-US" altLang="zh-CN" sz="2000" i="1" dirty="0">
                <a:latin typeface="+mn-ea"/>
              </a:rPr>
              <a:t>: </a:t>
            </a:r>
            <a:r>
              <a:rPr lang="en-US" altLang="zh-CN" sz="2000" i="1" dirty="0" err="1">
                <a:latin typeface="+mn-ea"/>
              </a:rPr>
              <a:t>Bitfinex</a:t>
            </a:r>
            <a:r>
              <a:rPr lang="en-US" altLang="zh-CN" sz="2000" i="1" dirty="0">
                <a:latin typeface="+mn-ea"/>
              </a:rPr>
              <a:t>, 119,756 </a:t>
            </a:r>
            <a:r>
              <a:rPr lang="en-US" altLang="zh-CN" sz="2000" i="1" dirty="0" smtClean="0">
                <a:latin typeface="+mn-ea"/>
              </a:rPr>
              <a:t>BTC</a:t>
            </a:r>
          </a:p>
          <a:p>
            <a:pPr lvl="1"/>
            <a:r>
              <a:rPr lang="en-US" altLang="zh-CN" sz="2000" i="1" dirty="0" smtClean="0">
                <a:latin typeface="+mn-ea"/>
              </a:rPr>
              <a:t>2017-09-10</a:t>
            </a:r>
            <a:r>
              <a:rPr lang="en-US" altLang="zh-CN" sz="2000" i="1" dirty="0">
                <a:latin typeface="+mn-ea"/>
              </a:rPr>
              <a:t>: Control-Finance, 22,858.822 </a:t>
            </a:r>
            <a:r>
              <a:rPr lang="en-US" altLang="zh-CN" sz="2000" i="1" dirty="0" smtClean="0">
                <a:latin typeface="+mn-ea"/>
              </a:rPr>
              <a:t>BTC</a:t>
            </a:r>
          </a:p>
          <a:p>
            <a:pPr lvl="1"/>
            <a:r>
              <a:rPr lang="en-US" altLang="zh-CN" sz="2000" i="1" dirty="0" smtClean="0">
                <a:latin typeface="+mn-ea"/>
              </a:rPr>
              <a:t>2014-02-24</a:t>
            </a:r>
            <a:r>
              <a:rPr lang="en-US" altLang="zh-CN" sz="2000" i="1" dirty="0">
                <a:latin typeface="+mn-ea"/>
              </a:rPr>
              <a:t>: </a:t>
            </a:r>
            <a:r>
              <a:rPr lang="en-US" altLang="zh-CN" sz="2000" i="1" dirty="0" err="1" smtClean="0">
                <a:latin typeface="+mn-ea"/>
              </a:rPr>
              <a:t>Mt.Gox</a:t>
            </a:r>
            <a:r>
              <a:rPr lang="en-US" altLang="zh-CN" sz="2000" i="1" dirty="0">
                <a:latin typeface="+mn-ea"/>
              </a:rPr>
              <a:t>, 850,000 BTC</a:t>
            </a:r>
            <a:endParaRPr lang="mr-IN" sz="2000" i="1" dirty="0">
              <a:latin typeface="+mn-ea"/>
            </a:endParaRPr>
          </a:p>
        </p:txBody>
      </p:sp>
      <p:pic>
        <p:nvPicPr>
          <p:cNvPr id="6" name="Picture 5"/>
          <p:cNvPicPr>
            <a:picLocks noChangeAspect="1"/>
          </p:cNvPicPr>
          <p:nvPr/>
        </p:nvPicPr>
        <p:blipFill>
          <a:blip r:embed="rId4"/>
          <a:stretch>
            <a:fillRect/>
          </a:stretch>
        </p:blipFill>
        <p:spPr>
          <a:xfrm>
            <a:off x="0" y="3802563"/>
            <a:ext cx="12192000" cy="304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919481" y="1229784"/>
            <a:ext cx="8834119"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基于区块链技术</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交易数据完全公开透明</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用户自己管理私钥</a:t>
            </a:r>
            <a:endParaRPr lang="en-US" altLang="zh-CN" sz="2800" i="1" dirty="0" smtClean="0">
              <a:sym typeface="+mn-ea"/>
            </a:endParaRPr>
          </a:p>
          <a:p>
            <a:pPr lvl="0" eaLnBrk="1" hangingPunct="1">
              <a:lnSpc>
                <a:spcPct val="200000"/>
              </a:lnSpc>
              <a:spcBef>
                <a:spcPct val="0"/>
              </a:spcBef>
              <a:buFont typeface="+mj-lt"/>
              <a:buAutoNum type="arabicPeriod"/>
            </a:pPr>
            <a:r>
              <a:rPr lang="zh-CN" altLang="en-US" sz="2800" dirty="0" smtClean="0"/>
              <a:t>降低交易所用户</a:t>
            </a:r>
            <a:r>
              <a:rPr lang="zh-CN" altLang="en-US" sz="2800" dirty="0"/>
              <a:t>的信任</a:t>
            </a:r>
            <a:r>
              <a:rPr lang="zh-CN" altLang="en-US" sz="2800" dirty="0" smtClean="0"/>
              <a:t>成本</a:t>
            </a:r>
            <a:r>
              <a:rPr lang="zh-CN" altLang="en-US" sz="2800" dirty="0"/>
              <a:t>，</a:t>
            </a:r>
            <a:r>
              <a:rPr lang="zh-CN" altLang="en-US" sz="2800" dirty="0" smtClean="0"/>
              <a:t>运营成本和风险</a:t>
            </a:r>
            <a:endParaRPr lang="en-US" altLang="zh-CN" sz="2800" dirty="0" smtClean="0"/>
          </a:p>
          <a:p>
            <a:pPr eaLnBrk="1" hangingPunct="1">
              <a:lnSpc>
                <a:spcPct val="200000"/>
              </a:lnSpc>
              <a:spcBef>
                <a:spcPct val="0"/>
              </a:spcBef>
              <a:buFont typeface="+mj-lt"/>
              <a:buAutoNum type="arabicPeriod"/>
            </a:pPr>
            <a:r>
              <a:rPr lang="zh-CN" altLang="en-US" sz="2800" i="1" dirty="0">
                <a:latin typeface="Arial" panose="020B0604020202090204" pitchFamily="34" charset="0"/>
                <a:ea typeface="SimSun" pitchFamily="2" charset="-122"/>
                <a:sym typeface="+mn-ea"/>
              </a:rPr>
              <a:t>应对合规</a:t>
            </a:r>
            <a:r>
              <a:rPr lang="zh-CN" altLang="en-US" sz="2800" i="1" dirty="0" smtClean="0">
                <a:latin typeface="Arial" panose="020B0604020202090204" pitchFamily="34" charset="0"/>
                <a:ea typeface="SimSun" pitchFamily="2" charset="-122"/>
                <a:sym typeface="+mn-ea"/>
              </a:rPr>
              <a:t>需求</a:t>
            </a:r>
            <a:endParaRPr lang="en-US" altLang="zh-CN" sz="2800"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219200"/>
            <a:ext cx="4997466" cy="39703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eaLnBrk="1" hangingPunct="1">
              <a:lnSpc>
                <a:spcPct val="200000"/>
              </a:lnSpc>
              <a:spcBef>
                <a:spcPct val="0"/>
              </a:spcBef>
            </a:pPr>
            <a:r>
              <a:rPr lang="en-US" i="1" dirty="0" smtClean="0">
                <a:sym typeface="+mn-ea"/>
              </a:rPr>
              <a:t>不断接受外部输</a:t>
            </a:r>
            <a:r>
              <a:rPr lang="zh-CN" altLang="en-US" i="1" dirty="0" smtClean="0">
                <a:sym typeface="+mn-ea"/>
              </a:rPr>
              <a:t>入</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endParaRPr lang="en-US" altLang="zh-CN" i="1" dirty="0" smtClean="0">
              <a:sym typeface="+mn-ea"/>
            </a:endParaRPr>
          </a:p>
          <a:p>
            <a:pPr lvl="1" eaLnBrk="1" hangingPunct="1">
              <a:lnSpc>
                <a:spcPct val="200000"/>
              </a:lnSpc>
              <a:spcBef>
                <a:spcPct val="0"/>
              </a:spcBef>
            </a:pPr>
            <a:r>
              <a:rPr lang="en-US" altLang="zh-CN" sz="1800" i="1" dirty="0" smtClean="0">
                <a:sym typeface="+mn-ea"/>
              </a:rPr>
              <a:t>insert</a:t>
            </a:r>
          </a:p>
          <a:p>
            <a:pPr lvl="1" eaLnBrk="1" hangingPunct="1">
              <a:lnSpc>
                <a:spcPct val="200000"/>
              </a:lnSpc>
              <a:spcBef>
                <a:spcPct val="0"/>
              </a:spcBef>
            </a:pPr>
            <a:r>
              <a:rPr lang="en-US" altLang="zh-CN" sz="1800" i="1" dirty="0" smtClean="0">
                <a:sym typeface="+mn-ea"/>
              </a:rPr>
              <a:t>update</a:t>
            </a:r>
            <a:r>
              <a:rPr lang="zh-CN" altLang="en-US" sz="1800" i="1" dirty="0" smtClean="0">
                <a:sym typeface="+mn-ea"/>
              </a:rPr>
              <a:t> </a:t>
            </a:r>
            <a:endParaRPr lang="en-US" altLang="zh-CN" sz="1800" i="1" dirty="0" smtClean="0">
              <a:sym typeface="+mn-ea"/>
            </a:endParaRPr>
          </a:p>
          <a:p>
            <a:pPr lvl="1" eaLnBrk="1" hangingPunct="1">
              <a:lnSpc>
                <a:spcPct val="200000"/>
              </a:lnSpc>
              <a:spcBef>
                <a:spcPct val="0"/>
              </a:spcBef>
            </a:pPr>
            <a:r>
              <a:rPr lang="en-US" altLang="zh-CN" sz="1800" i="1" dirty="0" smtClean="0">
                <a:sym typeface="+mn-ea"/>
              </a:rPr>
              <a:t>delete</a:t>
            </a:r>
            <a:endParaRPr lang="en-US" sz="1800"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，依此循环</a:t>
            </a:r>
            <a:endParaRPr lang="en-US" i="1" dirty="0">
              <a:sym typeface="+mn-ea"/>
            </a:endParaRPr>
          </a:p>
        </p:txBody>
      </p:sp>
      <p:grpSp>
        <p:nvGrpSpPr>
          <p:cNvPr id="2" name="Group 1"/>
          <p:cNvGrpSpPr/>
          <p:nvPr/>
        </p:nvGrpSpPr>
        <p:grpSpPr>
          <a:xfrm>
            <a:off x="5497587" y="1952772"/>
            <a:ext cx="6694413" cy="3310322"/>
            <a:chOff x="4881750" y="1940072"/>
            <a:chExt cx="6694413" cy="3310322"/>
          </a:xfrm>
        </p:grpSpPr>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(transaction1</a:t>
              </a:r>
              <a:r>
                <a:rPr lang="zh-CN" altLang="en-US" dirty="0" smtClean="0"/>
                <a:t> </a:t>
              </a:r>
              <a:r>
                <a:rPr lang="en-US" altLang="zh-CN" dirty="0" smtClean="0"/>
                <a:t>–</a:t>
              </a:r>
              <a:r>
                <a:rPr lang="zh-CN" altLang="en-US" dirty="0" smtClean="0"/>
                <a:t> </a:t>
              </a:r>
              <a:r>
                <a:rPr lang="en-US" altLang="zh-CN" dirty="0" smtClean="0"/>
                <a:t>transaction10)</a:t>
              </a:r>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(transaction3</a:t>
              </a:r>
              <a:r>
                <a:rPr lang="zh-CN" altLang="en-US" dirty="0" smtClean="0"/>
                <a:t> </a:t>
              </a:r>
              <a:r>
                <a:rPr lang="en-US" altLang="zh-CN" dirty="0" smtClean="0"/>
                <a:t>–</a:t>
              </a:r>
              <a:r>
                <a:rPr lang="zh-CN" altLang="en-US" dirty="0" smtClean="0"/>
                <a:t> </a:t>
              </a:r>
              <a:r>
                <a:rPr lang="en-US" altLang="zh-CN" dirty="0" smtClean="0"/>
                <a:t>transaction30)</a:t>
              </a:r>
            </a:p>
          </p:txBody>
        </p:sp>
        <p:sp>
          <p:nvSpPr>
            <p:cNvPr id="33" name="TextBox 32"/>
            <p:cNvSpPr txBox="1"/>
            <p:nvPr/>
          </p:nvSpPr>
          <p:spPr>
            <a:xfrm>
              <a:off x="7978319" y="3430646"/>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(transaction2</a:t>
              </a:r>
              <a:r>
                <a:rPr lang="zh-CN" altLang="en-US" dirty="0" smtClean="0"/>
                <a:t> </a:t>
              </a:r>
              <a:r>
                <a:rPr lang="en-US" altLang="zh-CN" dirty="0" smtClean="0"/>
                <a:t>–</a:t>
              </a:r>
              <a:r>
                <a:rPr lang="zh-CN" altLang="en-US" dirty="0" smtClean="0"/>
                <a:t> </a:t>
              </a:r>
              <a:r>
                <a:rPr lang="en-US" altLang="zh-CN" dirty="0" smtClean="0"/>
                <a:t>transaction20)</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51710" y="2353164"/>
            <a:ext cx="2103715" cy="2739722"/>
          </a:xfrm>
          <a:prstGeom prst="rect">
            <a:avLst/>
          </a:prstGeom>
        </p:spPr>
      </p:pic>
      <p:pic>
        <p:nvPicPr>
          <p:cNvPr id="39938" name="Ink 1"/>
          <p:cNvPicPr>
            <a:picLocks noChangeAspect="1"/>
          </p:cNvPicPr>
          <p:nvPr/>
        </p:nvPicPr>
        <p:blipFill>
          <a:blip r:embed="rId4"/>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区块</a:t>
            </a:r>
            <a:r>
              <a:rPr lang="zh-CN" altLang="en-US" sz="3735" dirty="0" smtClean="0"/>
              <a:t>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539752" y="1049607"/>
            <a:ext cx="6316886" cy="569386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800" i="1" dirty="0" smtClean="0">
                <a:sym typeface="+mn-ea"/>
              </a:rPr>
              <a:t>World</a:t>
            </a:r>
            <a:r>
              <a:rPr lang="zh-CN" altLang="en-US" sz="1800" i="1" dirty="0" smtClean="0">
                <a:sym typeface="+mn-ea"/>
              </a:rPr>
              <a:t> </a:t>
            </a:r>
            <a:r>
              <a:rPr lang="en-US" altLang="zh-CN" sz="1800" i="1" dirty="0" smtClean="0">
                <a:sym typeface="+mn-ea"/>
              </a:rPr>
              <a:t>wide</a:t>
            </a:r>
            <a:r>
              <a:rPr lang="zh-CN" altLang="en-US" sz="1800" i="1" dirty="0">
                <a:sym typeface="+mn-ea"/>
              </a:rPr>
              <a:t> </a:t>
            </a:r>
            <a:r>
              <a:rPr lang="zh-CN" altLang="en-US" sz="1800" i="1" dirty="0" smtClean="0">
                <a:sym typeface="+mn-ea"/>
              </a:rPr>
              <a:t>数据库</a:t>
            </a:r>
            <a:r>
              <a:rPr lang="en-US" sz="1800" i="1" dirty="0" smtClean="0">
                <a:sym typeface="+mn-ea"/>
              </a:rPr>
              <a:t> </a:t>
            </a:r>
          </a:p>
          <a:p>
            <a:pPr lvl="0" algn="l" eaLnBrk="1" hangingPunct="1">
              <a:lnSpc>
                <a:spcPct val="200000"/>
              </a:lnSpc>
              <a:spcBef>
                <a:spcPct val="0"/>
              </a:spcBef>
              <a:buFont typeface="+mj-lt"/>
              <a:buAutoNum type="arabicPeriod"/>
            </a:pPr>
            <a:r>
              <a:rPr lang="zh-CN" altLang="en-US" sz="1800" i="1" dirty="0">
                <a:sym typeface="+mn-ea"/>
              </a:rPr>
              <a:t>由全球各地的组织</a:t>
            </a:r>
            <a:r>
              <a:rPr lang="en-US" altLang="zh-CN" sz="1800" i="1" dirty="0">
                <a:sym typeface="+mn-ea"/>
              </a:rPr>
              <a:t>&amp;</a:t>
            </a:r>
            <a:r>
              <a:rPr lang="zh-CN" altLang="en-US" sz="1800" i="1" dirty="0">
                <a:sym typeface="+mn-ea"/>
              </a:rPr>
              <a:t>个人维护的</a:t>
            </a:r>
            <a:r>
              <a:rPr lang="zh-CN" altLang="en-US" sz="1800" i="1" dirty="0" smtClean="0">
                <a:sym typeface="+mn-ea"/>
              </a:rPr>
              <a:t>节点组成</a:t>
            </a:r>
            <a:endParaRPr lang="en-US" altLang="zh-CN" sz="1800" i="1" dirty="0">
              <a:sym typeface="+mn-ea"/>
            </a:endParaRPr>
          </a:p>
          <a:p>
            <a:pPr lvl="1" eaLnBrk="1" hangingPunct="1">
              <a:lnSpc>
                <a:spcPct val="200000"/>
              </a:lnSpc>
              <a:spcBef>
                <a:spcPct val="0"/>
              </a:spcBef>
            </a:pPr>
            <a:r>
              <a:rPr lang="zh-CN" altLang="en-US" sz="1800" i="1" dirty="0" smtClean="0">
                <a:sym typeface="+mn-ea"/>
              </a:rPr>
              <a:t>有</a:t>
            </a:r>
            <a:r>
              <a:rPr lang="zh-CN" altLang="en-US" sz="1800" i="1" dirty="0" smtClean="0">
                <a:sym typeface="+mn-ea"/>
              </a:rPr>
              <a:t>完全</a:t>
            </a:r>
            <a:r>
              <a:rPr lang="zh-CN" altLang="en-US" sz="1800" i="1" dirty="0" smtClean="0">
                <a:sym typeface="+mn-ea"/>
              </a:rPr>
              <a:t>一样状态，运行一样的代码</a:t>
            </a:r>
            <a:endParaRPr lang="zh-CN" altLang="en-US" sz="1800" i="1" dirty="0">
              <a:sym typeface="+mn-ea"/>
            </a:endParaRPr>
          </a:p>
          <a:p>
            <a:pPr lvl="1" eaLnBrk="1" hangingPunct="1">
              <a:lnSpc>
                <a:spcPct val="200000"/>
              </a:lnSpc>
              <a:spcBef>
                <a:spcPct val="0"/>
              </a:spcBef>
            </a:pPr>
            <a:r>
              <a:rPr lang="en-US" altLang="zh-CN" sz="1800" i="1" dirty="0" smtClean="0">
                <a:sym typeface="+mn-ea"/>
              </a:rPr>
              <a:t>P2p</a:t>
            </a:r>
            <a:r>
              <a:rPr lang="zh-CN" altLang="en-US" sz="1800" i="1" dirty="0">
                <a:sym typeface="+mn-ea"/>
              </a:rPr>
              <a:t>网络连接 </a:t>
            </a:r>
            <a:r>
              <a:rPr lang="en-US" altLang="zh-CN" sz="1800" i="1" dirty="0">
                <a:sym typeface="+mn-ea"/>
              </a:rPr>
              <a:t>(gossip,</a:t>
            </a:r>
            <a:r>
              <a:rPr lang="zh-CN" altLang="en-US" sz="1800" i="1" dirty="0">
                <a:sym typeface="+mn-ea"/>
              </a:rPr>
              <a:t> </a:t>
            </a:r>
            <a:r>
              <a:rPr lang="en-US" altLang="zh-CN" sz="1800" i="1" dirty="0" err="1">
                <a:sym typeface="+mn-ea"/>
              </a:rPr>
              <a:t>kad</a:t>
            </a:r>
            <a:r>
              <a:rPr lang="en-US" altLang="zh-CN" sz="1800" i="1" dirty="0" smtClean="0">
                <a:sym typeface="+mn-ea"/>
              </a:rPr>
              <a:t>)</a:t>
            </a:r>
            <a:r>
              <a:rPr lang="zh-CN" altLang="en-US" sz="1800" i="1" dirty="0" smtClean="0">
                <a:sym typeface="+mn-ea"/>
              </a:rPr>
              <a:t>，</a:t>
            </a:r>
            <a:r>
              <a:rPr lang="en-US" altLang="zh-CN" sz="1800" i="1" dirty="0" smtClean="0">
                <a:sym typeface="+mn-ea"/>
              </a:rPr>
              <a:t>transactions</a:t>
            </a:r>
            <a:r>
              <a:rPr lang="zh-CN" altLang="en-US" sz="1800" i="1" dirty="0" smtClean="0">
                <a:sym typeface="+mn-ea"/>
              </a:rPr>
              <a:t>全网同步</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通过共识，以相同顺序执行完全一样</a:t>
            </a:r>
            <a:r>
              <a:rPr lang="en-US" altLang="zh-CN" sz="1800" i="1" dirty="0" smtClean="0">
                <a:sym typeface="+mn-ea"/>
              </a:rPr>
              <a:t>transactions(block)</a:t>
            </a:r>
          </a:p>
          <a:p>
            <a:pPr lvl="1" eaLnBrk="1" hangingPunct="1">
              <a:lnSpc>
                <a:spcPct val="200000"/>
              </a:lnSpc>
              <a:spcBef>
                <a:spcPct val="0"/>
              </a:spcBef>
            </a:pPr>
            <a:r>
              <a:rPr lang="zh-CN" altLang="en-US" sz="1800" i="1" dirty="0" smtClean="0">
                <a:sym typeface="+mn-ea"/>
              </a:rPr>
              <a:t>过渡</a:t>
            </a:r>
            <a:r>
              <a:rPr lang="zh-CN" altLang="en-US" sz="1800" i="1" dirty="0">
                <a:sym typeface="+mn-ea"/>
              </a:rPr>
              <a:t>到下一个完全</a:t>
            </a:r>
            <a:r>
              <a:rPr lang="zh-CN" altLang="en-US" sz="1800" i="1" dirty="0" smtClean="0">
                <a:sym typeface="+mn-ea"/>
              </a:rPr>
              <a:t>一样的状态</a:t>
            </a:r>
            <a:r>
              <a:rPr lang="en-US" altLang="zh-CN" sz="1800" i="1" dirty="0" smtClean="0">
                <a:sym typeface="+mn-ea"/>
              </a:rPr>
              <a:t>(</a:t>
            </a:r>
            <a:r>
              <a:rPr lang="zh-CN" altLang="en-US" sz="1800" i="1" dirty="0">
                <a:sym typeface="+mn-ea"/>
              </a:rPr>
              <a:t>出</a:t>
            </a:r>
            <a:r>
              <a:rPr lang="zh-CN" altLang="en-US" sz="1800" i="1" dirty="0" smtClean="0">
                <a:sym typeface="+mn-ea"/>
              </a:rPr>
              <a:t>块</a:t>
            </a:r>
            <a:r>
              <a:rPr lang="en-US" altLang="zh-CN" sz="1800" i="1" dirty="0" smtClean="0">
                <a:sym typeface="+mn-ea"/>
              </a:rPr>
              <a:t>)</a:t>
            </a:r>
            <a:endParaRPr lang="en-US" sz="1800" i="1" dirty="0">
              <a:sym typeface="+mn-ea"/>
            </a:endParaRPr>
          </a:p>
          <a:p>
            <a:pPr eaLnBrk="1" hangingPunct="1">
              <a:lnSpc>
                <a:spcPct val="200000"/>
              </a:lnSpc>
              <a:spcBef>
                <a:spcPct val="0"/>
              </a:spcBef>
              <a:buFont typeface="+mj-lt"/>
              <a:buAutoNum type="arabicPeriod"/>
            </a:pPr>
            <a:r>
              <a:rPr lang="zh-CN" altLang="en-US" sz="1800" i="1" dirty="0">
                <a:latin typeface="Arial" panose="020B0604020202090204" pitchFamily="34" charset="0"/>
                <a:ea typeface="SimSun" pitchFamily="2" charset="-122"/>
                <a:sym typeface="+mn-ea"/>
              </a:rPr>
              <a:t>非对称加密，</a:t>
            </a:r>
            <a:r>
              <a:rPr lang="zh-CN" altLang="en-US" sz="1800" dirty="0"/>
              <a:t>数字签名</a:t>
            </a:r>
            <a:endParaRPr lang="en-US" altLang="zh-CN" sz="1800" i="1" dirty="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800" i="1" dirty="0" smtClean="0">
                <a:sym typeface="+mn-ea"/>
              </a:rPr>
              <a:t>共识，激励</a:t>
            </a:r>
            <a:endParaRPr lang="en-US" altLang="zh-CN" sz="1800" i="1" dirty="0" smtClean="0">
              <a:sym typeface="+mn-ea"/>
            </a:endParaRPr>
          </a:p>
          <a:p>
            <a:pPr lvl="0"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智能</a:t>
            </a:r>
            <a:r>
              <a:rPr lang="zh-CN" altLang="en-US" sz="1800" i="1" dirty="0">
                <a:latin typeface="Arial" panose="020B0604020202090204" pitchFamily="34" charset="0"/>
                <a:ea typeface="SimSun" pitchFamily="2" charset="-122"/>
                <a:sym typeface="+mn-ea"/>
              </a:rPr>
              <a:t>合约</a:t>
            </a:r>
            <a:endParaRPr lang="en-US" altLang="zh-CN" sz="1800" i="1" dirty="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en-US" sz="2000" i="1" dirty="0">
              <a:latin typeface="Arial" panose="020B0604020202090204" pitchFamily="34" charset="0"/>
              <a:ea typeface="SimSun" pitchFamily="2" charset="-122"/>
              <a:sym typeface="+mn-ea"/>
            </a:endParaRP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55425" y="1291003"/>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939655"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1800" i="1" dirty="0"/>
              <a:t>非对称</a:t>
            </a:r>
            <a:r>
              <a:rPr lang="zh-CN" altLang="en-US" sz="1800" i="1" dirty="0" smtClean="0"/>
              <a:t>加密需要</a:t>
            </a:r>
            <a:r>
              <a:rPr lang="zh-CN" altLang="en-US" sz="1800" i="1" dirty="0"/>
              <a:t>两个密钥：公开密钥</a:t>
            </a:r>
            <a:r>
              <a:rPr lang="en-US" altLang="zh-CN" sz="1800" i="1" dirty="0"/>
              <a:t>(</a:t>
            </a:r>
            <a:r>
              <a:rPr lang="en-US" altLang="zh-CN" sz="1800" i="1" dirty="0" err="1"/>
              <a:t>publickey</a:t>
            </a:r>
            <a:r>
              <a:rPr lang="en-US" altLang="zh-CN" sz="1800" i="1" dirty="0"/>
              <a:t>) </a:t>
            </a:r>
            <a:r>
              <a:rPr lang="zh-CN" altLang="en-US" sz="1800" i="1" dirty="0"/>
              <a:t>和私有密</a:t>
            </a:r>
            <a:r>
              <a:rPr lang="en-US" altLang="zh-CN" sz="1800" i="1" dirty="0"/>
              <a:t>(</a:t>
            </a:r>
            <a:r>
              <a:rPr lang="en-US" altLang="zh-CN" sz="1800" i="1" dirty="0" err="1"/>
              <a:t>privatekey</a:t>
            </a:r>
            <a:r>
              <a:rPr lang="en-US" altLang="zh-CN" sz="1800" i="1" dirty="0"/>
              <a:t>) </a:t>
            </a:r>
            <a:endParaRPr lang="en-US" altLang="zh-CN" sz="1800" i="1" dirty="0" smtClean="0"/>
          </a:p>
          <a:p>
            <a:r>
              <a:rPr lang="zh-CN" altLang="en-US" sz="1800" i="1" dirty="0" smtClean="0"/>
              <a:t>公开</a:t>
            </a:r>
            <a:r>
              <a:rPr lang="zh-CN" altLang="en-US" sz="1800" i="1" dirty="0"/>
              <a:t>密钥和私有密钥是一对 </a:t>
            </a:r>
            <a:endParaRPr lang="en-US" altLang="zh-CN" sz="1800" i="1" dirty="0" smtClean="0"/>
          </a:p>
          <a:p>
            <a:r>
              <a:rPr lang="zh-CN" altLang="en-US" sz="1800" i="1" dirty="0" smtClean="0"/>
              <a:t>如果</a:t>
            </a:r>
            <a:r>
              <a:rPr lang="zh-CN" altLang="en-US" sz="1800" i="1" dirty="0"/>
              <a:t>用公开密钥对数据进行加密，只有用对应的私有密钥才能解密。 </a:t>
            </a:r>
            <a:endParaRPr lang="en-US" altLang="zh-CN" sz="1800" i="1" dirty="0" smtClean="0"/>
          </a:p>
          <a:p>
            <a:r>
              <a:rPr lang="zh-CN" altLang="en-US" sz="1800" i="1" dirty="0" smtClean="0"/>
              <a:t>如果</a:t>
            </a:r>
            <a:r>
              <a:rPr lang="zh-CN" altLang="en-US" sz="1800" i="1" dirty="0"/>
              <a:t>用私有密钥对数据进行加密，只有用对应的公开密钥才能解密。 </a:t>
            </a:r>
            <a:endParaRPr lang="en-US" altLang="zh-CN" sz="1800" i="1" dirty="0" smtClean="0"/>
          </a:p>
          <a:p>
            <a:r>
              <a:rPr lang="zh-CN" altLang="en-US" sz="1800" i="1" dirty="0" smtClean="0"/>
              <a:t>因为</a:t>
            </a:r>
            <a:r>
              <a:rPr lang="zh-CN" altLang="en-US" sz="1800" i="1" dirty="0"/>
              <a:t>加密和解密使用的是两个不同的密钥，所以这种算法叫作非对称加密</a:t>
            </a:r>
            <a:r>
              <a:rPr lang="zh-CN" altLang="en-US" sz="1800" i="1" dirty="0" smtClean="0"/>
              <a:t>算法</a:t>
            </a:r>
            <a:endParaRPr lang="en-US" altLang="zh-CN" sz="1800" i="1" dirty="0" smtClean="0"/>
          </a:p>
          <a:p>
            <a:r>
              <a:rPr lang="zh-CN" altLang="en-US" sz="1800" i="1" dirty="0"/>
              <a:t>主要算法有：</a:t>
            </a:r>
            <a:r>
              <a:rPr lang="en-US" altLang="zh-CN" sz="1800" i="1" dirty="0"/>
              <a:t>RSA</a:t>
            </a:r>
            <a:r>
              <a:rPr lang="zh-CN" altLang="en-US" sz="1800" i="1" dirty="0"/>
              <a:t>、</a:t>
            </a:r>
            <a:r>
              <a:rPr lang="en-US" altLang="zh-CN" sz="1800" i="1" dirty="0" err="1"/>
              <a:t>Elgamal</a:t>
            </a:r>
            <a:r>
              <a:rPr lang="zh-CN" altLang="en-US" sz="1800" i="1" dirty="0"/>
              <a:t>、</a:t>
            </a:r>
            <a:r>
              <a:rPr lang="en-US" altLang="zh-CN" sz="1800" i="1" dirty="0"/>
              <a:t>ESA</a:t>
            </a:r>
            <a:r>
              <a:rPr lang="zh-CN" altLang="en-US" sz="1800" i="1" dirty="0"/>
              <a:t>、背包算法、</a:t>
            </a:r>
            <a:r>
              <a:rPr lang="en-US" altLang="zh-CN" sz="1800" i="1" dirty="0"/>
              <a:t>Rabin</a:t>
            </a:r>
            <a:r>
              <a:rPr lang="zh-CN" altLang="en-US" sz="1800" i="1" dirty="0"/>
              <a:t>、</a:t>
            </a:r>
            <a:r>
              <a:rPr lang="en-US" altLang="zh-CN" sz="1800" i="1" dirty="0"/>
              <a:t>D-H</a:t>
            </a:r>
            <a:r>
              <a:rPr lang="zh-CN" altLang="en-US" sz="1800" i="1" dirty="0"/>
              <a:t>、</a:t>
            </a:r>
            <a:r>
              <a:rPr lang="en-US" altLang="zh-CN" sz="1800" i="1" dirty="0"/>
              <a:t>ECC</a:t>
            </a:r>
            <a:r>
              <a:rPr lang="zh-CN" altLang="en-US" sz="1800" i="1" dirty="0"/>
              <a:t>（椭圆曲线加密算法）</a:t>
            </a:r>
            <a:br>
              <a:rPr lang="zh-CN" altLang="en-US" sz="1800" i="1" dirty="0"/>
            </a:br>
            <a:endParaRPr lang="zh-CN" altLang="en-US" sz="1800" i="1" dirty="0"/>
          </a:p>
          <a:p>
            <a:pPr lvl="1" eaLnBrk="1" hangingPunct="1">
              <a:lnSpc>
                <a:spcPct val="200000"/>
              </a:lnSpc>
              <a:spcBef>
                <a:spcPct val="0"/>
              </a:spcBef>
              <a:buFont typeface="Arial" panose="020B0604020202090204" pitchFamily="34" charset="0"/>
              <a:buChar char="•"/>
            </a:pPr>
            <a:endParaRPr lang="en-US" altLang="zh-CN"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i="1" dirty="0">
              <a:latin typeface="Arial" panose="020B0604020202090204" pitchFamily="34" charset="0"/>
              <a:ea typeface="SimSun" pitchFamily="2" charset="-122"/>
              <a:sym typeface="+mn-ea"/>
            </a:endParaRPr>
          </a:p>
        </p:txBody>
      </p:sp>
      <p:pic>
        <p:nvPicPr>
          <p:cNvPr id="4098" name="Picture 2" descr="https://upload-images.jianshu.io/upload_images/4134622-2d252ffc023f7ffc.png?imageMogr2/auto-orient/strip|imageView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80" y="3987800"/>
            <a:ext cx="9797414" cy="2001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3823</Words>
  <Application>Microsoft Macintosh PowerPoint</Application>
  <PresentationFormat>Widescreen</PresentationFormat>
  <Paragraphs>959</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Calibri</vt:lpstr>
      <vt:lpstr>Calibri Light</vt:lpstr>
      <vt:lpstr>Mangal</vt:lpstr>
      <vt:lpstr>Microsoft YaHei</vt:lpstr>
      <vt:lpstr>SimSun</vt:lpstr>
      <vt:lpstr>Wingdings</vt:lpstr>
      <vt:lpstr>宋体</vt:lpstr>
      <vt:lpstr>Arial</vt:lpstr>
      <vt:lpstr>Office Theme</vt:lpstr>
      <vt:lpstr>去中心化交易所 &amp; OKDex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Microsoft Office User</cp:lastModifiedBy>
  <cp:revision>241</cp:revision>
  <dcterms:created xsi:type="dcterms:W3CDTF">2019-11-11T11:15:35Z</dcterms:created>
  <dcterms:modified xsi:type="dcterms:W3CDTF">2019-11-12T01:04:58Z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