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9" r:id="rId3"/>
    <p:sldId id="304" r:id="rId4"/>
    <p:sldId id="309" r:id="rId5"/>
    <p:sldId id="310" r:id="rId6"/>
    <p:sldId id="305" r:id="rId7"/>
    <p:sldId id="281" r:id="rId8"/>
    <p:sldId id="298" r:id="rId9"/>
    <p:sldId id="308" r:id="rId10"/>
    <p:sldId id="313" r:id="rId11"/>
    <p:sldId id="335" r:id="rId12"/>
    <p:sldId id="314" r:id="rId13"/>
    <p:sldId id="306" r:id="rId14"/>
    <p:sldId id="299" r:id="rId15"/>
    <p:sldId id="302" r:id="rId16"/>
    <p:sldId id="338" r:id="rId17"/>
    <p:sldId id="315" r:id="rId18"/>
    <p:sldId id="341" r:id="rId19"/>
    <p:sldId id="340" r:id="rId20"/>
    <p:sldId id="336" r:id="rId21"/>
    <p:sldId id="318" r:id="rId22"/>
    <p:sldId id="317" r:id="rId23"/>
    <p:sldId id="316" r:id="rId24"/>
    <p:sldId id="296" r:id="rId25"/>
    <p:sldId id="294" r:id="rId26"/>
    <p:sldId id="339" r:id="rId27"/>
    <p:sldId id="295" r:id="rId28"/>
    <p:sldId id="311" r:id="rId2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53" autoAdjust="0"/>
    <p:restoredTop sz="65888"/>
  </p:normalViewPr>
  <p:slideViewPr>
    <p:cSldViewPr snapToGrid="0">
      <p:cViewPr>
        <p:scale>
          <a:sx n="100" d="100"/>
          <a:sy n="100" d="100"/>
        </p:scale>
        <p:origin x="776" y="15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8T06:35:17.387"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11/11/19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a:t>
            </a:fld>
            <a:endParaRPr lang="en-US" altLang="zh-CN" dirty="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effectLst/>
                <a:sym typeface="+mn-ea"/>
              </a:rPr>
              <a:t>数据库： </a:t>
            </a:r>
            <a:r>
              <a:rPr lang="en-US" dirty="0" smtClean="0">
                <a:effectLst/>
                <a:sym typeface="+mn-ea"/>
              </a:rPr>
              <a:t>Spanner</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Megastore</a:t>
            </a:r>
          </a:p>
          <a:p>
            <a:r>
              <a:rPr lang="zh-CN" altLang="en-US" dirty="0" smtClean="0">
                <a:effectLst/>
                <a:ea typeface="SimSun" pitchFamily="2" charset="-122"/>
                <a:sym typeface="+mn-ea"/>
              </a:rPr>
              <a:t>分布式协调： </a:t>
            </a:r>
            <a:r>
              <a:rPr lang="en-US" dirty="0" smtClean="0">
                <a:effectLst/>
                <a:sym typeface="+mn-ea"/>
              </a:rPr>
              <a:t>Chubby</a:t>
            </a:r>
            <a:r>
              <a:rPr lang="zh-CN" altLang="en-US" dirty="0" smtClean="0">
                <a:effectLst/>
                <a:sym typeface="+mn-ea"/>
              </a:rPr>
              <a:t>，</a:t>
            </a:r>
            <a:r>
              <a:rPr lang="en-US" altLang="zh-CN" dirty="0" err="1" smtClean="0">
                <a:effectLst/>
                <a:sym typeface="+mn-ea"/>
              </a:rPr>
              <a:t>zk</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10</a:t>
            </a:fld>
            <a:endParaRPr lang="en-US" altLang="zh-CN" dirty="0">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11</a:t>
            </a:fld>
            <a:endParaRPr lang="en-US" altLang="zh-CN" dirty="0">
              <a:ea typeface="SimSun"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合约地址由合约创建者的地址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r>
              <a:rPr lang="en-US" dirty="0" smtClean="0"/>
              <a:t>  //获取总的发行量</a:t>
            </a:r>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endParaRPr lang="en-US" dirty="0" smtClean="0"/>
          </a:p>
          <a:p>
            <a:r>
              <a:rPr lang="en-US" dirty="0" smtClean="0"/>
              <a:t>contract ERC20Interface {</a:t>
            </a:r>
          </a:p>
          <a:p>
            <a:r>
              <a:rPr lang="en-US" dirty="0" smtClean="0"/>
              <a:t>function </a:t>
            </a:r>
            <a:r>
              <a:rPr lang="en-US" dirty="0" err="1" smtClean="0"/>
              <a:t>totalSupply</a:t>
            </a:r>
            <a:r>
              <a:rPr lang="en-US" dirty="0" smtClean="0"/>
              <a:t>() public view returns (</a:t>
            </a:r>
            <a:r>
              <a:rPr lang="en-US" dirty="0" err="1" smtClean="0"/>
              <a:t>uint</a:t>
            </a:r>
            <a:r>
              <a:rPr lang="en-US" dirty="0" smtClean="0"/>
              <a:t>);</a:t>
            </a:r>
          </a:p>
          <a:p>
            <a:r>
              <a:rPr lang="en-US" dirty="0" smtClean="0"/>
              <a:t>function </a:t>
            </a:r>
            <a:r>
              <a:rPr lang="en-US" dirty="0" err="1" smtClean="0"/>
              <a:t>balanceOf</a:t>
            </a:r>
            <a:r>
              <a:rPr lang="en-US" dirty="0" smtClean="0"/>
              <a:t>(address </a:t>
            </a:r>
            <a:r>
              <a:rPr lang="en-US" dirty="0" err="1" smtClean="0"/>
              <a:t>tokenOwner</a:t>
            </a:r>
            <a:r>
              <a:rPr lang="en-US" dirty="0" smtClean="0"/>
              <a:t>) public view returns (</a:t>
            </a:r>
            <a:r>
              <a:rPr lang="en-US" dirty="0" err="1" smtClean="0"/>
              <a:t>uint</a:t>
            </a:r>
            <a:r>
              <a:rPr lang="en-US" dirty="0" smtClean="0"/>
              <a:t> balance);</a:t>
            </a:r>
          </a:p>
          <a:p>
            <a:r>
              <a:rPr lang="en-US" dirty="0" smtClean="0"/>
              <a:t>function allowance(address </a:t>
            </a:r>
            <a:r>
              <a:rPr lang="en-US" dirty="0" err="1" smtClean="0"/>
              <a:t>tokenOwner</a:t>
            </a:r>
            <a:r>
              <a:rPr lang="en-US" dirty="0" smtClean="0"/>
              <a:t>, address spender) public view returns (</a:t>
            </a:r>
            <a:r>
              <a:rPr lang="en-US" dirty="0" err="1" smtClean="0"/>
              <a:t>uint</a:t>
            </a:r>
            <a:r>
              <a:rPr lang="en-US" dirty="0" smtClean="0"/>
              <a:t> remaining);</a:t>
            </a:r>
          </a:p>
          <a:p>
            <a:r>
              <a:rPr lang="en-US" dirty="0" smtClean="0"/>
              <a:t>function transfer(address to, </a:t>
            </a:r>
            <a:r>
              <a:rPr lang="en-US" dirty="0" err="1" smtClean="0"/>
              <a:t>uint</a:t>
            </a:r>
            <a:r>
              <a:rPr lang="en-US" dirty="0" smtClean="0"/>
              <a:t> tokens) public returns (bool success);</a:t>
            </a:r>
          </a:p>
          <a:p>
            <a:r>
              <a:rPr lang="en-US" dirty="0" smtClean="0"/>
              <a:t>function approve(address spender, </a:t>
            </a:r>
            <a:r>
              <a:rPr lang="en-US" dirty="0" err="1" smtClean="0"/>
              <a:t>uint</a:t>
            </a:r>
            <a:r>
              <a:rPr lang="en-US" dirty="0" smtClean="0"/>
              <a:t> tokens) public returns (bool success);</a:t>
            </a:r>
          </a:p>
          <a:p>
            <a:r>
              <a:rPr lang="en-US" dirty="0" smtClean="0"/>
              <a:t>function </a:t>
            </a:r>
            <a:r>
              <a:rPr lang="en-US" dirty="0" err="1" smtClean="0"/>
              <a:t>transferFrom</a:t>
            </a:r>
            <a:r>
              <a:rPr lang="en-US" dirty="0" smtClean="0"/>
              <a:t>(address from, address to, </a:t>
            </a:r>
            <a:r>
              <a:rPr lang="en-US" dirty="0" err="1" smtClean="0"/>
              <a:t>uint</a:t>
            </a:r>
            <a:r>
              <a:rPr lang="en-US" dirty="0" smtClean="0"/>
              <a:t> tokens) public returns (bool success);</a:t>
            </a:r>
          </a:p>
          <a:p>
            <a:r>
              <a:rPr lang="en-US" dirty="0" smtClean="0"/>
              <a:t>// optional</a:t>
            </a:r>
          </a:p>
          <a:p>
            <a:r>
              <a:rPr lang="en-US" dirty="0" smtClean="0"/>
              <a:t>function name() external view returns (string);</a:t>
            </a:r>
          </a:p>
          <a:p>
            <a:r>
              <a:rPr lang="en-US" dirty="0" smtClean="0"/>
              <a:t>function symbol() external view returns (string);</a:t>
            </a:r>
          </a:p>
          <a:p>
            <a:r>
              <a:rPr lang="en-US" dirty="0" smtClean="0"/>
              <a:t>function decimals() external view returns (string);</a:t>
            </a:r>
          </a:p>
          <a:p>
            <a:r>
              <a:rPr lang="en-US" dirty="0" smtClean="0"/>
              <a:t>}</a:t>
            </a:r>
          </a:p>
          <a:p>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12</a:t>
            </a:fld>
            <a:endParaRPr lang="en-US" altLang="zh-CN" dirty="0">
              <a:ea typeface="SimSun"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中心化交易所是用户发送请求到一个服务器，撮合后结果写入一个数据库</a:t>
            </a:r>
            <a:endParaRPr lang="en-US" altLang="zh-CN" dirty="0" smtClean="0"/>
          </a:p>
          <a:p>
            <a:r>
              <a:rPr lang="zh-CN" altLang="en-US" dirty="0" smtClean="0"/>
              <a:t>去中心化交易所是用户发送请求到区块链网络，</a:t>
            </a:r>
            <a:r>
              <a:rPr lang="en-US" altLang="zh-CN" dirty="0" smtClean="0"/>
              <a:t>	p2p</a:t>
            </a:r>
            <a:r>
              <a:rPr lang="zh-CN" altLang="en-US" dirty="0" smtClean="0"/>
              <a:t>网络先同步这个请求到所有节点，然后每个节点撮合后把结果写入自己维护的数据库</a:t>
            </a:r>
            <a:endParaRPr lang="en-US" altLang="zh-CN" dirty="0" smtClean="0"/>
          </a:p>
          <a:p>
            <a:endParaRPr lang="en-US" altLang="zh-CN" dirty="0" smtClean="0"/>
          </a:p>
          <a:p>
            <a:r>
              <a:rPr lang="en-US" altLang="zh-CN" dirty="0" err="1" smtClean="0"/>
              <a:t>Loopring</a:t>
            </a:r>
            <a:r>
              <a:rPr lang="en-US" altLang="zh-CN" dirty="0" smtClean="0"/>
              <a:t> </a:t>
            </a:r>
            <a:r>
              <a:rPr lang="zh-CN" altLang="en-US" dirty="0" smtClean="0"/>
              <a:t>是类</a:t>
            </a:r>
            <a:r>
              <a:rPr lang="en-US" altLang="zh-CN" dirty="0" smtClean="0"/>
              <a:t>0x</a:t>
            </a:r>
            <a:r>
              <a:rPr lang="zh-CN" altLang="en-US" dirty="0" smtClean="0"/>
              <a:t>的去中心化的交易协议，从整体思路上与</a:t>
            </a:r>
            <a:r>
              <a:rPr lang="en-US" altLang="zh-CN" dirty="0" smtClean="0"/>
              <a:t>0x Project</a:t>
            </a:r>
            <a:r>
              <a:rPr lang="zh-CN" altLang="en-US" dirty="0" smtClean="0"/>
              <a:t>是非常类似的，也主要是受到</a:t>
            </a:r>
            <a:r>
              <a:rPr lang="en-US" altLang="zh-CN" dirty="0" smtClean="0"/>
              <a:t>0x</a:t>
            </a:r>
            <a:r>
              <a:rPr lang="zh-CN" altLang="en-US" dirty="0" smtClean="0"/>
              <a:t>的启发。</a:t>
            </a:r>
            <a:br>
              <a:rPr lang="zh-CN" altLang="en-US" dirty="0" smtClean="0"/>
            </a:br>
            <a:r>
              <a:rPr lang="en-US" altLang="zh-CN" dirty="0" err="1" smtClean="0"/>
              <a:t>Loopring</a:t>
            </a:r>
            <a:r>
              <a:rPr lang="zh-CN" altLang="en-US" dirty="0" smtClean="0"/>
              <a:t>与</a:t>
            </a:r>
            <a:r>
              <a:rPr lang="en-US" altLang="zh-CN" dirty="0" smtClean="0"/>
              <a:t>0x</a:t>
            </a:r>
            <a:r>
              <a:rPr lang="zh-CN" altLang="en-US" dirty="0" smtClean="0"/>
              <a:t>一样的地方是，链上智能合约负责资产托管、实施撮合成交，链下负责订单匹配。具体技术实现上的不同点，其一是，</a:t>
            </a:r>
            <a:r>
              <a:rPr lang="en-US" altLang="zh-CN" dirty="0" err="1" smtClean="0"/>
              <a:t>Loopring</a:t>
            </a:r>
            <a:r>
              <a:rPr lang="zh-CN" altLang="en-US" dirty="0" smtClean="0"/>
              <a:t>将撮合扩展到了多币种多订单上，既白皮书所说的链上交易环路撮合技术，鼓励交易所匹配最大折扣的成交路径，为用户节省交易成本的同时交易所也有利可图。但另一方面也增加了智能合约的复杂度和以太坊交易的执行成本，在实际应用中效果如何还有待观察。</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b="1" dirty="0" smtClean="0"/>
              <a:t>问：</a:t>
            </a:r>
            <a:r>
              <a:rPr lang="en-US" altLang="zh-CN" b="1" dirty="0" err="1" smtClean="0"/>
              <a:t>Bancor</a:t>
            </a:r>
            <a:r>
              <a:rPr lang="zh-CN" altLang="en-US" b="1" dirty="0" smtClean="0"/>
              <a:t>是又一种去中心化交易所吗？</a:t>
            </a:r>
            <a:endParaRPr lang="zh-CN" altLang="en-US" dirty="0" smtClean="0"/>
          </a:p>
          <a:p>
            <a:r>
              <a:rPr lang="zh-CN" altLang="en-US" dirty="0" smtClean="0"/>
              <a:t>答：不是，</a:t>
            </a:r>
            <a:r>
              <a:rPr lang="en-US" altLang="zh-CN" dirty="0" err="1" smtClean="0"/>
              <a:t>Bancor</a:t>
            </a:r>
            <a:r>
              <a:rPr lang="zh-CN" altLang="en-US" dirty="0" smtClean="0"/>
              <a:t>是一种货币系统，可以在无需交易所的情况下自动转换加密资产。因为</a:t>
            </a:r>
            <a:r>
              <a:rPr lang="en-US" altLang="zh-CN" dirty="0" err="1" smtClean="0"/>
              <a:t>Bancor</a:t>
            </a:r>
            <a:r>
              <a:rPr lang="zh-CN" altLang="en-US" dirty="0" smtClean="0"/>
              <a:t>兼容代币被编程规定持有一种储备金，它们是本质可交易的，通过智能合约自治定价。交易所的主要功能是在两个参与者之间进行匹配，而</a:t>
            </a:r>
            <a:r>
              <a:rPr lang="en-US" altLang="zh-CN" dirty="0" err="1" smtClean="0"/>
              <a:t>Bancor</a:t>
            </a:r>
            <a:r>
              <a:rPr lang="zh-CN" altLang="en-US" dirty="0" smtClean="0"/>
              <a:t>协议可以让代币间直接转换，无需第二方参与交易，或第三方来撮合交易。</a:t>
            </a:r>
          </a:p>
          <a:p>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13</a:t>
            </a:fld>
            <a:endParaRPr lang="en-US" altLang="zh-CN" dirty="0">
              <a:ea typeface="SimSun"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2-3</a:t>
            </a:r>
            <a:r>
              <a:rPr lang="zh-CN" altLang="en-US" dirty="0" smtClean="0"/>
              <a:t>、</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4</a:t>
            </a:r>
            <a:r>
              <a:rPr lang="zh-CN" altLang="en-US" dirty="0" smtClean="0"/>
              <a:t>、</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r>
              <a:rPr lang="zh-CN" altLang="en-US" dirty="0" smtClean="0"/>
              <a:t>。</a:t>
            </a:r>
            <a:endParaRPr lang="en-US" altLang="zh-CN" dirty="0" smtClean="0"/>
          </a:p>
          <a:p>
            <a:endParaRPr lang="en-US" altLang="zh-CN" dirty="0" smtClean="0"/>
          </a:p>
          <a:p>
            <a:pPr fontAlgn="base"/>
            <a:r>
              <a:rPr lang="zh-CN" altLang="en-US" b="1" dirty="0" smtClean="0">
                <a:effectLst/>
              </a:rPr>
              <a:t>取消缓慢：</a:t>
            </a:r>
            <a:r>
              <a:rPr lang="zh-CN" altLang="en-US" dirty="0" smtClean="0">
                <a:effectLst/>
              </a:rPr>
              <a:t> 虽然它在“取消订单”被记录到区块链上后处理取消看起来延迟很小，对实时交易来说必须等到下一个区块的产生附带了很大的障碍，锁定用户资产并且允许矿工对大额订单套利。</a:t>
            </a:r>
          </a:p>
          <a:p>
            <a:pPr fontAlgn="base"/>
            <a:r>
              <a:rPr lang="zh-CN" altLang="en-US" b="1" dirty="0" smtClean="0">
                <a:effectLst/>
              </a:rPr>
              <a:t>订单处理缓慢： </a:t>
            </a:r>
            <a:r>
              <a:rPr lang="zh-CN" altLang="en-US" dirty="0" smtClean="0">
                <a:effectLst/>
              </a:rPr>
              <a:t>在我们在</a:t>
            </a:r>
            <a:r>
              <a:rPr lang="en-US" altLang="zh-CN" dirty="0" err="1" smtClean="0">
                <a:effectLst/>
              </a:rPr>
              <a:t>EtherDelta</a:t>
            </a:r>
            <a:r>
              <a:rPr lang="zh-CN" altLang="en-US" dirty="0" smtClean="0">
                <a:effectLst/>
              </a:rPr>
              <a:t>上发布实验交易时，我们观察到明显的延迟。这个操作不需要链上处理，对于我们来说不知道为什么系统会有这么高的延迟。</a:t>
            </a:r>
          </a:p>
          <a:p>
            <a:pPr fontAlgn="base"/>
            <a:r>
              <a:rPr lang="zh-CN" altLang="en-US" b="1" dirty="0" smtClean="0">
                <a:effectLst/>
              </a:rPr>
              <a:t>竞争交易导致高</a:t>
            </a:r>
            <a:r>
              <a:rPr lang="en-US" altLang="zh-CN" b="1" dirty="0" smtClean="0">
                <a:effectLst/>
              </a:rPr>
              <a:t>gas</a:t>
            </a:r>
            <a:r>
              <a:rPr lang="zh-CN" altLang="en-US" b="1" dirty="0" smtClean="0">
                <a:effectLst/>
              </a:rPr>
              <a:t>成本：</a:t>
            </a:r>
            <a:r>
              <a:rPr lang="zh-CN" altLang="en-US" dirty="0" smtClean="0">
                <a:effectLst/>
              </a:rPr>
              <a:t> 因为</a:t>
            </a:r>
            <a:r>
              <a:rPr lang="en-US" altLang="zh-CN" dirty="0" err="1" smtClean="0">
                <a:effectLst/>
              </a:rPr>
              <a:t>EtherDelta</a:t>
            </a:r>
            <a:r>
              <a:rPr lang="zh-CN" altLang="en-US" dirty="0" smtClean="0">
                <a:effectLst/>
              </a:rPr>
              <a:t>订单簿的高延迟，有些接收方可能看不到彼此的订单。这会导致多个接收方竞争同一个订单，导致除了成功交易的接收方以外的其他接收方的订单失败，而产生高</a:t>
            </a:r>
            <a:r>
              <a:rPr lang="en-US" altLang="zh-CN" dirty="0" smtClean="0">
                <a:effectLst/>
              </a:rPr>
              <a:t>gas</a:t>
            </a:r>
            <a:r>
              <a:rPr lang="zh-CN" altLang="en-US" dirty="0" smtClean="0">
                <a:effectLst/>
              </a:rPr>
              <a:t>成本。当系统变大时，有吸引力的订单可能会产生问题，特别是有矿工参与非法提前交易。</a:t>
            </a:r>
          </a:p>
          <a:p>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14</a:t>
            </a:fld>
            <a:endParaRPr lang="en-US" altLang="zh-CN" dirty="0">
              <a:ea typeface="SimSun"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深度表碎片化</a:t>
            </a:r>
            <a:endParaRPr lang="en-US" altLang="zh-CN" dirty="0" smtClean="0"/>
          </a:p>
          <a:p>
            <a:r>
              <a:rPr lang="zh-CN" altLang="en-US" dirty="0" smtClean="0"/>
              <a:t>多个交易平台的竞争将导致市场流动性的分割，进而导致单个交易市场的深度不足，影响到参与用户的交易机会成本，也会带来价格不稳定的因素</a:t>
            </a:r>
            <a:endParaRPr lang="en-US" altLang="zh-CN" dirty="0" smtClean="0"/>
          </a:p>
          <a:p>
            <a:endParaRPr lang="en-US" altLang="zh-CN" dirty="0" smtClean="0">
              <a:ea typeface="SimSun" pitchFamily="2" charset="-122"/>
            </a:endParaRPr>
          </a:p>
          <a:p>
            <a:r>
              <a:rPr lang="zh-CN" altLang="en-US" dirty="0" smtClean="0"/>
              <a:t>官网上虽然有落地项目，</a:t>
            </a:r>
            <a:r>
              <a:rPr lang="en-US" altLang="zh-CN" dirty="0" err="1" smtClean="0"/>
              <a:t>relayer</a:t>
            </a:r>
            <a:r>
              <a:rPr lang="zh-CN" altLang="en-US" dirty="0" smtClean="0"/>
              <a:t>数量有增加，但是对于整个生态系统来说还是过少，点进去查看各项目官网，</a:t>
            </a:r>
            <a:endParaRPr lang="en-US" altLang="zh-CN" dirty="0" smtClean="0"/>
          </a:p>
          <a:p>
            <a:r>
              <a:rPr lang="zh-CN" altLang="en-US" dirty="0" smtClean="0"/>
              <a:t>订单池还未形成规模，订单零散稀少，且现落地项目并无突出知名的，毕竟还缺少资本的推动，去中心化交易所的未来发展还有很长一段路要走。</a:t>
            </a:r>
            <a:endParaRPr lang="en-US" altLang="zh-CN" dirty="0" smtClean="0"/>
          </a:p>
          <a:p>
            <a:endParaRPr lang="zh-CN" altLang="en-US" dirty="0" smtClean="0"/>
          </a:p>
          <a:p>
            <a:r>
              <a:rPr lang="en-US" altLang="zh-CN" dirty="0" smtClean="0"/>
              <a:t>(3) </a:t>
            </a:r>
            <a:r>
              <a:rPr lang="zh-CN" altLang="en-US" dirty="0" smtClean="0"/>
              <a:t>仅支持</a:t>
            </a:r>
            <a:r>
              <a:rPr lang="en-US" altLang="zh-CN" dirty="0" smtClean="0"/>
              <a:t>ERC20</a:t>
            </a:r>
            <a:r>
              <a:rPr lang="zh-CN" altLang="en-US" dirty="0" smtClean="0"/>
              <a:t>代币交易</a:t>
            </a:r>
          </a:p>
          <a:p>
            <a:r>
              <a:rPr lang="zh-CN" altLang="en-US" dirty="0" smtClean="0"/>
              <a:t>由于</a:t>
            </a:r>
            <a:r>
              <a:rPr lang="en-US" altLang="zh-CN" dirty="0" smtClean="0"/>
              <a:t>0x</a:t>
            </a:r>
            <a:r>
              <a:rPr lang="zh-CN" altLang="en-US" dirty="0" smtClean="0"/>
              <a:t>协议仅支持</a:t>
            </a:r>
            <a:r>
              <a:rPr lang="en-US" altLang="zh-CN" dirty="0" smtClean="0"/>
              <a:t>ERC20</a:t>
            </a:r>
            <a:r>
              <a:rPr lang="zh-CN" altLang="en-US" dirty="0" smtClean="0"/>
              <a:t>代币交易，因此未来的发展完全依附在以太坊生态能否继续健康发展，如果以太坊的生态系统被完全替代，则</a:t>
            </a:r>
            <a:r>
              <a:rPr lang="en-US" altLang="zh-CN" dirty="0" smtClean="0"/>
              <a:t>0x</a:t>
            </a:r>
            <a:r>
              <a:rPr lang="zh-CN" altLang="en-US" dirty="0" smtClean="0"/>
              <a:t>协议也会跟着陨落。</a:t>
            </a:r>
            <a:endParaRPr lang="en-US" altLang="zh-CN" dirty="0" smtClean="0"/>
          </a:p>
          <a:p>
            <a:endParaRPr lang="en-US" altLang="zh-CN" dirty="0" smtClean="0"/>
          </a:p>
          <a:p>
            <a:endParaRPr lang="en-US" altLang="zh-CN" dirty="0" smtClean="0">
              <a:ea typeface="SimSun" pitchFamily="2" charset="-122"/>
            </a:endParaRPr>
          </a:p>
          <a:p>
            <a:r>
              <a:rPr lang="zh-CN" altLang="en-US" dirty="0" smtClean="0"/>
              <a:t>支付代理商展示订单簿的费用必须是</a:t>
            </a:r>
            <a:r>
              <a:rPr lang="en-US" altLang="zh-CN" dirty="0" smtClean="0"/>
              <a:t>ZRX</a:t>
            </a:r>
            <a:r>
              <a:rPr lang="zh-CN" altLang="en-US" dirty="0" smtClean="0"/>
              <a:t>代币</a:t>
            </a:r>
            <a:endParaRPr lang="en-US" altLang="zh-CN" dirty="0" smtClean="0">
              <a:ea typeface="SimSun" pitchFamily="2" charset="-122"/>
            </a:endParaRPr>
          </a:p>
          <a:p>
            <a:endParaRPr lang="zh-CN" altLang="en-US"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15</a:t>
            </a:fld>
            <a:endParaRPr lang="en-US" altLang="zh-CN" dirty="0">
              <a:ea typeface="SimSun"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16</a:t>
            </a:fld>
            <a:endParaRPr lang="en-US"/>
          </a:p>
        </p:txBody>
      </p:sp>
    </p:spTree>
    <p:extLst>
      <p:ext uri="{BB962C8B-B14F-4D97-AF65-F5344CB8AC3E}">
        <p14:creationId xmlns:p14="http://schemas.microsoft.com/office/powerpoint/2010/main" val="968553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smtClean="0">
              <a:ea typeface="SimSun" pitchFamily="2" charset="-122"/>
            </a:endParaRPr>
          </a:p>
          <a:p>
            <a:endParaRPr lang="en-US" altLang="zh-CN" sz="1200" kern="1200" dirty="0" smtClean="0">
              <a:solidFill>
                <a:schemeClr val="tx1"/>
              </a:solidFill>
              <a:effectLst/>
              <a:latin typeface="+mn-lt"/>
              <a:ea typeface="+mn-ea"/>
              <a:cs typeface="+mn-cs"/>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17</a:t>
            </a:fld>
            <a:endParaRPr lang="en-US" altLang="zh-CN" dirty="0">
              <a:ea typeface="SimSun"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18</a:t>
            </a:fld>
            <a:endParaRPr lang="en-US"/>
          </a:p>
        </p:txBody>
      </p:sp>
    </p:spTree>
    <p:extLst>
      <p:ext uri="{BB962C8B-B14F-4D97-AF65-F5344CB8AC3E}">
        <p14:creationId xmlns:p14="http://schemas.microsoft.com/office/powerpoint/2010/main" val="167910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zh-CN" dirty="0" smtClean="0">
                <a:ea typeface="SimSun" pitchFamily="2" charset="-122"/>
              </a:rPr>
              <a:t>http://www.btb8.com/eth/1812/25165.html</a:t>
            </a:r>
          </a:p>
          <a:p>
            <a:r>
              <a:rPr lang="zh-CN" altLang="en-US" b="1" dirty="0" smtClean="0"/>
              <a:t>在 </a:t>
            </a:r>
            <a:r>
              <a:rPr lang="en-US" altLang="zh-CN" b="1" dirty="0" err="1" smtClean="0"/>
              <a:t>Coinbase</a:t>
            </a:r>
            <a:r>
              <a:rPr lang="en-US" altLang="zh-CN" b="1" dirty="0" smtClean="0"/>
              <a:t> </a:t>
            </a:r>
            <a:r>
              <a:rPr lang="zh-CN" altLang="en-US" b="1" dirty="0" smtClean="0"/>
              <a:t>这样典型的传统交易所上，做市商常常按不同价位提供不同的流动性</a:t>
            </a:r>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19</a:t>
            </a:fld>
            <a:endParaRPr lang="en-US"/>
          </a:p>
        </p:txBody>
      </p:sp>
    </p:spTree>
    <p:extLst>
      <p:ext uri="{BB962C8B-B14F-4D97-AF65-F5344CB8AC3E}">
        <p14:creationId xmlns:p14="http://schemas.microsoft.com/office/powerpoint/2010/main" val="1334430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a:t>
            </a:fld>
            <a:endParaRPr lang="en-US" altLang="zh-CN" dirty="0">
              <a:ea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i="1" dirty="0" smtClean="0">
                <a:effectLst/>
              </a:rPr>
              <a:t>在大部分人忙着打造公链、一统江湖的时候，</a:t>
            </a:r>
            <a:r>
              <a:rPr lang="en-US" altLang="zh-CN" i="1" dirty="0" smtClean="0">
                <a:effectLst/>
              </a:rPr>
              <a:t>cosmos </a:t>
            </a:r>
            <a:r>
              <a:rPr lang="zh-CN" altLang="en-US" i="1" dirty="0" smtClean="0">
                <a:effectLst/>
              </a:rPr>
              <a:t>的创始人 </a:t>
            </a:r>
            <a:r>
              <a:rPr lang="en-US" altLang="zh-CN" i="1" dirty="0" err="1" smtClean="0">
                <a:effectLst/>
              </a:rPr>
              <a:t>jae</a:t>
            </a:r>
            <a:r>
              <a:rPr lang="en-US" altLang="zh-CN" i="1" dirty="0" smtClean="0">
                <a:effectLst/>
              </a:rPr>
              <a:t> </a:t>
            </a:r>
            <a:r>
              <a:rPr lang="zh-CN" altLang="en-US" i="1" dirty="0" smtClean="0">
                <a:effectLst/>
              </a:rPr>
              <a:t>有一些自己独特的想法。他相信在大一统的公链之外，人们仍然需要有可替代的选择，总有一部分人希望拥有一条属于自己的链。甚至从其他角度来说，许多去中心化的应用本身也应该是一条独立的链</a:t>
            </a:r>
            <a:r>
              <a:rPr lang="en-US" altLang="zh-CN" i="1" dirty="0" smtClean="0">
                <a:effectLst/>
              </a:rPr>
              <a:t>——</a:t>
            </a:r>
            <a:r>
              <a:rPr lang="zh-CN" altLang="en-US" i="1" dirty="0" smtClean="0">
                <a:effectLst/>
              </a:rPr>
              <a:t>比如，加密猫应该是一条链，</a:t>
            </a:r>
            <a:r>
              <a:rPr lang="en-US" altLang="zh-CN" i="1" dirty="0" smtClean="0">
                <a:effectLst/>
              </a:rPr>
              <a:t>fomo3d</a:t>
            </a:r>
            <a:r>
              <a:rPr lang="zh-CN" altLang="en-US" i="1" dirty="0" smtClean="0">
                <a:effectLst/>
              </a:rPr>
              <a:t>也应该是一条链，而不是公链上的应用。</a:t>
            </a:r>
            <a:endParaRPr lang="en-US" altLang="zh-CN" i="1" dirty="0" smtClean="0">
              <a:effectLst/>
            </a:endParaRPr>
          </a:p>
          <a:p>
            <a:endParaRPr lang="en-US" i="1" dirty="0" smtClean="0">
              <a:effectLst/>
            </a:endParaRPr>
          </a:p>
          <a:p>
            <a:r>
              <a:rPr lang="zh-CN" altLang="en-US" dirty="0" smtClean="0"/>
              <a:t>一个圈就是一家公司，</a:t>
            </a:r>
            <a:r>
              <a:rPr lang="en-US" altLang="zh-CN" dirty="0" smtClean="0"/>
              <a:t>hub</a:t>
            </a:r>
            <a:r>
              <a:rPr lang="zh-CN" altLang="en-US" dirty="0" smtClean="0"/>
              <a:t>是主营产品，可以跟其他公司互通，</a:t>
            </a:r>
            <a:r>
              <a:rPr lang="en-US" altLang="zh-CN" dirty="0" smtClean="0"/>
              <a:t>zone</a:t>
            </a:r>
            <a:r>
              <a:rPr lang="zh-CN" altLang="en-US" dirty="0" smtClean="0"/>
              <a:t>是其他的产品，可以有多个，</a:t>
            </a:r>
            <a:endParaRPr lang="en-US" altLang="zh-CN" dirty="0" smtClean="0"/>
          </a:p>
          <a:p>
            <a:r>
              <a:rPr lang="zh-CN" altLang="en-US" dirty="0" smtClean="0"/>
              <a:t>类似咱的币币，合约，期权这样的划分。可以只连接自己的</a:t>
            </a:r>
            <a:r>
              <a:rPr lang="en-US" altLang="zh-CN" dirty="0" smtClean="0"/>
              <a:t>hub</a:t>
            </a:r>
            <a:r>
              <a:rPr lang="zh-CN" altLang="en-US" dirty="0" smtClean="0"/>
              <a:t>，而不一定需要连接别人的</a:t>
            </a:r>
            <a:r>
              <a:rPr lang="en-US" altLang="zh-CN" dirty="0" smtClean="0"/>
              <a:t>hub</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zh-CN" dirty="0" err="1" smtClean="0"/>
              <a:t>tendermint</a:t>
            </a:r>
            <a:r>
              <a:rPr lang="en-US" altLang="zh-CN" dirty="0" smtClean="0"/>
              <a:t> </a:t>
            </a:r>
            <a:r>
              <a:rPr lang="zh-CN" altLang="en-US" dirty="0" smtClean="0"/>
              <a:t>是 </a:t>
            </a:r>
            <a:r>
              <a:rPr lang="en-US" altLang="zh-CN" dirty="0" smtClean="0"/>
              <a:t>cosmos </a:t>
            </a:r>
            <a:r>
              <a:rPr lang="zh-CN" altLang="en-US" dirty="0" smtClean="0"/>
              <a:t>里面最重要的组成部分之一，它也是整个 </a:t>
            </a:r>
            <a:r>
              <a:rPr lang="en-US" altLang="zh-CN" dirty="0" smtClean="0"/>
              <a:t>cosmos </a:t>
            </a:r>
            <a:r>
              <a:rPr lang="zh-CN" altLang="en-US" dirty="0" smtClean="0"/>
              <a:t>生态的基础。要理解 </a:t>
            </a:r>
            <a:r>
              <a:rPr lang="en-US" altLang="zh-CN" dirty="0" smtClean="0"/>
              <a:t>cosmos</a:t>
            </a:r>
            <a:r>
              <a:rPr lang="zh-CN" altLang="en-US" dirty="0" smtClean="0"/>
              <a:t>，需要先弄懂 </a:t>
            </a:r>
            <a:r>
              <a:rPr lang="en-US" altLang="zh-CN" dirty="0" err="1" smtClean="0"/>
              <a:t>tendermint</a:t>
            </a:r>
            <a:r>
              <a:rPr lang="zh-CN" altLang="en-US" dirty="0" smtClean="0"/>
              <a:t>。</a:t>
            </a:r>
          </a:p>
          <a:p>
            <a:r>
              <a:rPr lang="zh-CN" altLang="en-US" dirty="0" smtClean="0"/>
              <a:t>简单的说，</a:t>
            </a:r>
            <a:r>
              <a:rPr lang="en-US" altLang="zh-CN" dirty="0" err="1" smtClean="0"/>
              <a:t>tendermint</a:t>
            </a:r>
            <a:r>
              <a:rPr lang="zh-CN" altLang="en-US" dirty="0" smtClean="0"/>
              <a:t>是一个通用的区块链开发框架。你可以借助这个框架，快速定制开发自己的链。</a:t>
            </a:r>
          </a:p>
          <a:p>
            <a:endParaRPr lang="en-US" altLang="zh-CN" dirty="0" smtClean="0"/>
          </a:p>
          <a:p>
            <a:r>
              <a:rPr lang="zh-CN" altLang="en-US" dirty="0" smtClean="0"/>
              <a:t>网络层：用来确保，在一个点对点的网络里，每个节点都能接收和传输一笔交易。</a:t>
            </a:r>
          </a:p>
          <a:p>
            <a:r>
              <a:rPr lang="zh-CN" altLang="en-US" dirty="0" smtClean="0"/>
              <a:t>共识层：用来确保每个节点选出同一笔交易，这个交易将被允许对节点的状态进行修改。在比特币里面，所谓“状态”就是一系列账户的余额（虽然是</a:t>
            </a:r>
            <a:r>
              <a:rPr lang="en-US" altLang="zh-CN" dirty="0" err="1" smtClean="0"/>
              <a:t>utxo</a:t>
            </a:r>
            <a:r>
              <a:rPr lang="zh-CN" altLang="en-US" dirty="0" smtClean="0"/>
              <a:t>模型，但为了简化理解，我们可以这样认为），矿工们就一笔交易达成共识，如果有效，这笔交易就会修改所有账户的余额。</a:t>
            </a:r>
          </a:p>
          <a:p>
            <a:r>
              <a:rPr lang="zh-CN" altLang="en-US" dirty="0" smtClean="0"/>
              <a:t>应用层：用来确保交易的处理。所谓“交易的处理”指的是：输入一笔交易和一个状态，这个应用就会返回一个新的状态。在以太坊上，应用层其实就是所谓的 </a:t>
            </a:r>
            <a:r>
              <a:rPr lang="en-US" altLang="zh-CN" dirty="0" err="1" smtClean="0"/>
              <a:t>evm</a:t>
            </a:r>
            <a:r>
              <a:rPr lang="en-US" altLang="zh-CN" dirty="0" smtClean="0"/>
              <a:t> </a:t>
            </a:r>
            <a:r>
              <a:rPr lang="zh-CN" altLang="en-US" dirty="0" smtClean="0"/>
              <a:t>虚拟机。所有的交易进入虚拟机，虚拟机会根据调用这笔交易的智能合约的指示来修改状态。</a:t>
            </a:r>
          </a:p>
          <a:p>
            <a:r>
              <a:rPr lang="en-US" altLang="zh-CN" i="1" dirty="0" smtClean="0"/>
              <a:t>cosmos </a:t>
            </a:r>
            <a:r>
              <a:rPr lang="zh-CN" altLang="en-US" i="1" dirty="0" smtClean="0"/>
              <a:t>团队创造了许多工具，让开发者可以像开发 </a:t>
            </a:r>
            <a:r>
              <a:rPr lang="en-US" altLang="zh-CN" i="1" dirty="0" err="1" smtClean="0"/>
              <a:t>dapp</a:t>
            </a:r>
            <a:r>
              <a:rPr lang="en-US" altLang="zh-CN" i="1" dirty="0" smtClean="0"/>
              <a:t> </a:t>
            </a:r>
            <a:r>
              <a:rPr lang="zh-CN" altLang="en-US" i="1" dirty="0" smtClean="0"/>
              <a:t>那样轻松开发自己的链。最终，当许多“小而美”、“定制化”、“专业化”、“针对性特别强”的链</a:t>
            </a:r>
            <a:endParaRPr lang="en-US" altLang="zh-CN" i="1" dirty="0" smtClean="0"/>
          </a:p>
          <a:p>
            <a:endParaRPr lang="en-US" i="1" dirty="0" smtClean="0"/>
          </a:p>
          <a:p>
            <a:r>
              <a:rPr lang="zh-CN" altLang="en-US" dirty="0" smtClean="0"/>
              <a:t>在技术发展早期，人们对如何开发一个去中心化的公共账本并不会有太多的认识和思考。比特币和以太坊的设计就像一块单片电路板，上面所有的元件都集成在一起，其中的逻辑错综复杂，没有任何分层的技术栈可言。如果你写过代码的话就会知道，解耦是设计复杂系统的第一要义。只有把各个功能分开，把一个系统拆解成干净的层级、模块和接口，代码才能复用，以及更好的做修改，为未来留下灵活的扩展空间。</a:t>
            </a:r>
          </a:p>
          <a:p>
            <a:r>
              <a:rPr lang="zh-CN" altLang="en-US" dirty="0" smtClean="0"/>
              <a:t>比特币和以太坊就像一台整体焊死的电脑，你很难对他进行改动，里面的零件也没法拔出来做升级。当人们对公链有各种各样完全不同的想法之后，人们发现把所有东西都做在一条链上是不对的，于是很多人开始想开发自己的链。这个时候你会发现，即使比特币和以太坊开源了，你也很难进行代码的复用。除了把比特币代码拷过来，改个参数，换个名称，弄出一个山寨币之外，做不了太多事情。</a:t>
            </a:r>
          </a:p>
          <a:p>
            <a:r>
              <a:rPr lang="zh-CN" altLang="en-US" dirty="0" smtClean="0"/>
              <a:t>在这样的背景下，有人就想，我能不能做一个工具，让大家使用这个工具能更好更快的开发自己的链呢？就好像组装电脑一样，键盘、鼠标、显示器、内存条，这些东西都是现成的、可独立拆卸的，一个不懂计算机原理的人也能像拼积木一样，制造各种各样不同性能的电脑。</a:t>
            </a:r>
            <a:endParaRPr lang="en-US" altLang="zh-CN" dirty="0" smtClean="0"/>
          </a:p>
          <a:p>
            <a:endParaRPr lang="en-US" altLang="zh-CN" dirty="0" smtClean="0"/>
          </a:p>
          <a:p>
            <a:r>
              <a:rPr lang="en-US" altLang="zh-CN" dirty="0" err="1" smtClean="0"/>
              <a:t>tendermint</a:t>
            </a:r>
            <a:r>
              <a:rPr lang="en-US" altLang="zh-CN" dirty="0" smtClean="0"/>
              <a:t> </a:t>
            </a:r>
            <a:r>
              <a:rPr lang="zh-CN" altLang="en-US" dirty="0" smtClean="0"/>
              <a:t>是 </a:t>
            </a:r>
            <a:r>
              <a:rPr lang="en-US" altLang="zh-CN" dirty="0" smtClean="0"/>
              <a:t>cosmos </a:t>
            </a:r>
            <a:r>
              <a:rPr lang="zh-CN" altLang="en-US" dirty="0" smtClean="0"/>
              <a:t>里面最重要的组成部分之一，它也是整个 </a:t>
            </a:r>
            <a:r>
              <a:rPr lang="en-US" altLang="zh-CN" dirty="0" smtClean="0"/>
              <a:t>cosmos </a:t>
            </a:r>
            <a:r>
              <a:rPr lang="zh-CN" altLang="en-US" dirty="0" smtClean="0"/>
              <a:t>生态的基础。要理解 </a:t>
            </a:r>
            <a:r>
              <a:rPr lang="en-US" altLang="zh-CN" dirty="0" smtClean="0"/>
              <a:t>cosmos</a:t>
            </a:r>
            <a:r>
              <a:rPr lang="zh-CN" altLang="en-US" dirty="0" smtClean="0"/>
              <a:t>，需要先弄懂 </a:t>
            </a:r>
            <a:r>
              <a:rPr lang="en-US" altLang="zh-CN" dirty="0" err="1" smtClean="0"/>
              <a:t>tendermint</a:t>
            </a:r>
            <a:r>
              <a:rPr lang="zh-CN" altLang="en-US" dirty="0" smtClean="0"/>
              <a:t>。</a:t>
            </a:r>
          </a:p>
          <a:p>
            <a:r>
              <a:rPr lang="zh-CN" altLang="en-US" dirty="0" smtClean="0"/>
              <a:t>简单的说，</a:t>
            </a:r>
            <a:r>
              <a:rPr lang="en-US" altLang="zh-CN" dirty="0" err="1" smtClean="0"/>
              <a:t>tendermint</a:t>
            </a:r>
            <a:r>
              <a:rPr lang="zh-CN" altLang="en-US" dirty="0" smtClean="0"/>
              <a:t>是一个通用的区块链开发框架。你可以借助这个框架，快速定制开发自己的链。</a:t>
            </a:r>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25</a:t>
            </a:fld>
            <a:endParaRPr lang="en-US" altLang="zh-CN" dirty="0">
              <a:ea typeface="SimSun"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i="1" dirty="0" smtClean="0">
                <a:effectLst/>
              </a:rPr>
              <a:t>在大部分人忙着打造公链、一统江湖的时候，</a:t>
            </a:r>
            <a:r>
              <a:rPr lang="en-US" altLang="zh-CN" i="1" dirty="0" smtClean="0">
                <a:effectLst/>
              </a:rPr>
              <a:t>cosmos </a:t>
            </a:r>
            <a:r>
              <a:rPr lang="zh-CN" altLang="en-US" i="1" dirty="0" smtClean="0">
                <a:effectLst/>
              </a:rPr>
              <a:t>的创始人 </a:t>
            </a:r>
            <a:r>
              <a:rPr lang="en-US" altLang="zh-CN" i="1" dirty="0" err="1" smtClean="0">
                <a:effectLst/>
              </a:rPr>
              <a:t>jae</a:t>
            </a:r>
            <a:r>
              <a:rPr lang="en-US" altLang="zh-CN" i="1" dirty="0" smtClean="0">
                <a:effectLst/>
              </a:rPr>
              <a:t> </a:t>
            </a:r>
            <a:r>
              <a:rPr lang="zh-CN" altLang="en-US" i="1" dirty="0" smtClean="0">
                <a:effectLst/>
              </a:rPr>
              <a:t>有一些自己独特的想法。他相信在大一统的公链之外，人们仍然需要有可替代的选择，总有一部分人希望拥有一条属于自己的链。甚至从其他角度来说，许多去中心化的应用本身也应该是一条独立的链</a:t>
            </a:r>
            <a:r>
              <a:rPr lang="en-US" altLang="zh-CN" i="1" dirty="0" smtClean="0">
                <a:effectLst/>
              </a:rPr>
              <a:t>——</a:t>
            </a:r>
            <a:r>
              <a:rPr lang="zh-CN" altLang="en-US" i="1" dirty="0" smtClean="0">
                <a:effectLst/>
              </a:rPr>
              <a:t>比如，加密猫应该是一条链，</a:t>
            </a:r>
            <a:r>
              <a:rPr lang="en-US" altLang="zh-CN" i="1" dirty="0" smtClean="0">
                <a:effectLst/>
              </a:rPr>
              <a:t>fomo3d</a:t>
            </a:r>
            <a:r>
              <a:rPr lang="zh-CN" altLang="en-US" i="1" dirty="0" smtClean="0">
                <a:effectLst/>
              </a:rPr>
              <a:t>也应该是一条链，而不是公链上的应用。</a:t>
            </a:r>
            <a:endParaRPr lang="en-US" altLang="zh-CN" i="1" dirty="0" smtClean="0">
              <a:effectLst/>
            </a:endParaRPr>
          </a:p>
          <a:p>
            <a:endParaRPr lang="en-US" i="1" dirty="0" smtClean="0">
              <a:effectLst/>
            </a:endParaRPr>
          </a:p>
          <a:p>
            <a:r>
              <a:rPr lang="zh-CN" altLang="en-US" dirty="0" smtClean="0"/>
              <a:t>一个圈就是一家公司，</a:t>
            </a:r>
            <a:r>
              <a:rPr lang="en-US" altLang="zh-CN" dirty="0" smtClean="0"/>
              <a:t>hub</a:t>
            </a:r>
            <a:r>
              <a:rPr lang="zh-CN" altLang="en-US" dirty="0" smtClean="0"/>
              <a:t>是主营产品，可以跟其他公司互通，</a:t>
            </a:r>
            <a:r>
              <a:rPr lang="en-US" altLang="zh-CN" dirty="0" smtClean="0"/>
              <a:t>zone</a:t>
            </a:r>
            <a:r>
              <a:rPr lang="zh-CN" altLang="en-US" dirty="0" smtClean="0"/>
              <a:t>是其他的产品，可以有多个，</a:t>
            </a:r>
            <a:endParaRPr lang="en-US" altLang="zh-CN" dirty="0" smtClean="0"/>
          </a:p>
          <a:p>
            <a:r>
              <a:rPr lang="zh-CN" altLang="en-US" dirty="0" smtClean="0"/>
              <a:t>类似咱的币币，合约，期权这样的划分。可以只连接自己的</a:t>
            </a:r>
            <a:r>
              <a:rPr lang="en-US" altLang="zh-CN" dirty="0" smtClean="0"/>
              <a:t>hub</a:t>
            </a:r>
            <a:r>
              <a:rPr lang="zh-CN" altLang="en-US" dirty="0" smtClean="0"/>
              <a:t>，而不一定需要连接别人的</a:t>
            </a:r>
            <a:r>
              <a:rPr lang="en-US" altLang="zh-CN" dirty="0" smtClean="0"/>
              <a:t>hub</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26</a:t>
            </a:fld>
            <a:endParaRPr lang="en-US"/>
          </a:p>
        </p:txBody>
      </p:sp>
    </p:spTree>
    <p:extLst>
      <p:ext uri="{BB962C8B-B14F-4D97-AF65-F5344CB8AC3E}">
        <p14:creationId xmlns:p14="http://schemas.microsoft.com/office/powerpoint/2010/main" val="1898019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i="1" dirty="0" smtClean="0">
                <a:effectLst/>
              </a:rPr>
              <a:t>在大部分人忙着打造公链、一统江湖的时候，</a:t>
            </a:r>
            <a:r>
              <a:rPr lang="en-US" altLang="zh-CN" i="1" dirty="0" smtClean="0">
                <a:effectLst/>
              </a:rPr>
              <a:t>cosmos </a:t>
            </a:r>
            <a:r>
              <a:rPr lang="zh-CN" altLang="en-US" i="1" dirty="0" smtClean="0">
                <a:effectLst/>
              </a:rPr>
              <a:t>的创始人 </a:t>
            </a:r>
            <a:r>
              <a:rPr lang="en-US" altLang="zh-CN" i="1" dirty="0" err="1" smtClean="0">
                <a:effectLst/>
              </a:rPr>
              <a:t>jae</a:t>
            </a:r>
            <a:r>
              <a:rPr lang="en-US" altLang="zh-CN" i="1" dirty="0" smtClean="0">
                <a:effectLst/>
              </a:rPr>
              <a:t> </a:t>
            </a:r>
            <a:r>
              <a:rPr lang="zh-CN" altLang="en-US" i="1" dirty="0" smtClean="0">
                <a:effectLst/>
              </a:rPr>
              <a:t>有一些自己独特的想法。他相信在大一统的公链之外，人们仍然需要有可替代的选择，总有一部分人希望拥有一条属于自己的链。甚至从其他角度来说，许多去中心化的应用本身也应该是一条独立的链</a:t>
            </a:r>
            <a:r>
              <a:rPr lang="en-US" altLang="zh-CN" i="1" dirty="0" smtClean="0">
                <a:effectLst/>
              </a:rPr>
              <a:t>——</a:t>
            </a:r>
            <a:r>
              <a:rPr lang="zh-CN" altLang="en-US" i="1" dirty="0" smtClean="0">
                <a:effectLst/>
              </a:rPr>
              <a:t>比如，加密猫应该是一条链，</a:t>
            </a:r>
            <a:r>
              <a:rPr lang="en-US" altLang="zh-CN" i="1" dirty="0" smtClean="0">
                <a:effectLst/>
              </a:rPr>
              <a:t>fomo3d</a:t>
            </a:r>
            <a:r>
              <a:rPr lang="zh-CN" altLang="en-US" i="1" dirty="0" smtClean="0">
                <a:effectLst/>
              </a:rPr>
              <a:t>也应该是一条链，而不是公链上的应用。</a:t>
            </a:r>
            <a:endParaRPr lang="en-US" altLang="zh-CN" i="1" dirty="0" smtClean="0">
              <a:effectLst/>
            </a:endParaRPr>
          </a:p>
          <a:p>
            <a:endParaRPr lang="en-US" i="1" dirty="0" smtClean="0">
              <a:effectLst/>
            </a:endParaRPr>
          </a:p>
          <a:p>
            <a:r>
              <a:rPr lang="zh-CN" altLang="en-US" dirty="0" smtClean="0"/>
              <a:t>一个圈就是一家公司，</a:t>
            </a:r>
            <a:r>
              <a:rPr lang="en-US" altLang="zh-CN" dirty="0" smtClean="0"/>
              <a:t>hub</a:t>
            </a:r>
            <a:r>
              <a:rPr lang="zh-CN" altLang="en-US" dirty="0" smtClean="0"/>
              <a:t>是主营产品，可以跟其他公司互通，</a:t>
            </a:r>
            <a:r>
              <a:rPr lang="en-US" altLang="zh-CN" dirty="0" smtClean="0"/>
              <a:t>zone</a:t>
            </a:r>
            <a:r>
              <a:rPr lang="zh-CN" altLang="en-US" dirty="0" smtClean="0"/>
              <a:t>是其他的产品，可以有多个，</a:t>
            </a:r>
            <a:endParaRPr lang="en-US" altLang="zh-CN" dirty="0" smtClean="0"/>
          </a:p>
          <a:p>
            <a:r>
              <a:rPr lang="zh-CN" altLang="en-US" dirty="0" smtClean="0"/>
              <a:t>类似咱的币币，合约，期权这样的划分。可以只连接自己的</a:t>
            </a:r>
            <a:r>
              <a:rPr lang="en-US" altLang="zh-CN" dirty="0" smtClean="0"/>
              <a:t>hub</a:t>
            </a:r>
            <a:r>
              <a:rPr lang="zh-CN" altLang="en-US" dirty="0" smtClean="0"/>
              <a:t>，而不一定需要连接别人的</a:t>
            </a:r>
            <a:r>
              <a:rPr lang="en-US" altLang="zh-CN" dirty="0" smtClean="0"/>
              <a:t>hub</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3</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28</a:t>
            </a:fld>
            <a:endParaRPr lang="en-US" altLang="zh-CN" dirty="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3</a:t>
            </a:fld>
            <a:endParaRPr lang="en-US" altLang="zh-CN" dirty="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4</a:t>
            </a:fld>
            <a:endParaRPr lang="en-US" altLang="zh-CN" dirty="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lnSpc>
                <a:spcPct val="200000"/>
              </a:lnSpc>
              <a:spcBef>
                <a:spcPct val="0"/>
              </a:spcBef>
              <a:buFont typeface="+mj-lt"/>
              <a:buAutoNum type="arabicPeriod"/>
            </a:pPr>
            <a:r>
              <a:rPr lang="en-US" altLang="zh-CN" sz="1200" i="1" dirty="0" smtClean="0">
                <a:latin typeface="Arial" panose="020B0604020202090204" pitchFamily="34" charset="0"/>
                <a:ea typeface="SimSun" pitchFamily="2" charset="-122"/>
                <a:sym typeface="+mn-ea"/>
              </a:rPr>
              <a:t>https://</a:t>
            </a:r>
            <a:r>
              <a:rPr lang="en-US" altLang="zh-CN" sz="1200" i="1" dirty="0" err="1" smtClean="0">
                <a:latin typeface="Arial" panose="020B0604020202090204" pitchFamily="34" charset="0"/>
                <a:ea typeface="SimSun" pitchFamily="2" charset="-122"/>
                <a:sym typeface="+mn-ea"/>
              </a:rPr>
              <a:t>hacked.slowmist.io</a:t>
            </a:r>
            <a:r>
              <a:rPr lang="en-US" altLang="zh-CN" sz="1200" i="1" dirty="0" smtClean="0">
                <a:latin typeface="Arial" panose="020B0604020202090204" pitchFamily="34" charset="0"/>
                <a:ea typeface="SimSun" pitchFamily="2" charset="-122"/>
                <a:sym typeface="+mn-ea"/>
              </a:rPr>
              <a:t>/?c=Exchange</a:t>
            </a:r>
            <a:endParaRPr lang="en-US" altLang="zh-CN" sz="1200" i="1" dirty="0">
              <a:latin typeface="Arial" panose="020B0604020202090204" pitchFamily="34" charset="0"/>
              <a:ea typeface="SimSun" pitchFamily="2" charset="-122"/>
              <a:sym typeface="+mn-ea"/>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5</a:t>
            </a:fld>
            <a:endParaRPr lang="en-US" altLang="zh-CN" dirty="0">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b="1" dirty="0" smtClean="0">
                <a:effectLst/>
              </a:rPr>
              <a:t>去中心化交易所，一般都采用智能合约方式编写交易撮合和清结算逻辑，</a:t>
            </a:r>
            <a:r>
              <a:rPr lang="zh-CN" altLang="en-US" dirty="0" smtClean="0"/>
              <a:t>并且将合约代码开源出来供所有人查看。</a:t>
            </a:r>
            <a:endParaRPr lang="en-US" altLang="zh-CN" dirty="0" smtClean="0"/>
          </a:p>
          <a:p>
            <a:pPr lvl="0" eaLnBrk="1" hangingPunct="1">
              <a:spcBef>
                <a:spcPct val="0"/>
              </a:spcBef>
            </a:pPr>
            <a:r>
              <a:rPr lang="zh-CN" altLang="en-US" dirty="0" smtClean="0"/>
              <a:t>这样的话，代码是公开的，又是运行在链上，就可以在一定程度上保障用户的资金安全，防止内部交易</a:t>
            </a:r>
            <a:endParaRPr lang="en-US" altLang="zh-CN" dirty="0" smtClean="0"/>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dirty="0" smtClean="0"/>
              <a:t>不需要用户将资金放到交易所进行资金托管，因此杜绝了交易所被黑客入侵导致的财产损失，交易所也降低了用户的信任成本和自身运营风险</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6</a:t>
            </a:fld>
            <a:endParaRPr lang="en-US" altLang="zh-CN" dirty="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smtClean="0"/>
              <a:t>the state machine is deterministic. This means that if you start at a given state and replay the same sequence of transactions, you will always end up with the same final state</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7</a:t>
            </a:fld>
            <a:endParaRPr lang="en-US" altLang="zh-CN" dirty="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defRPr/>
            </a:pPr>
            <a:endParaRPr lang="en-US" altLang="zh-CN" dirty="0" smtClean="0">
              <a:ea typeface="SimSun" pitchFamily="2" charset="-122"/>
            </a:endParaRPr>
          </a:p>
          <a:p>
            <a:pPr marL="0" marR="0" lvl="0" indent="0" algn="l" defTabSz="914400" rtl="0" eaLnBrk="1" fontAlgn="auto" latinLnBrk="0" hangingPunct="1">
              <a:lnSpc>
                <a:spcPct val="100000"/>
              </a:lnSpc>
              <a:spcBef>
                <a:spcPct val="0"/>
              </a:spcBef>
              <a:spcAft>
                <a:spcPts val="0"/>
              </a:spcAft>
              <a:buClrTx/>
              <a:buSzTx/>
              <a:buFontTx/>
              <a:buNone/>
              <a:defRPr/>
            </a:pPr>
            <a:r>
              <a:rPr lang="en-US" sz="1200" i="1" dirty="0" smtClean="0">
                <a:sym typeface="+mn-ea"/>
              </a:rPr>
              <a:t>提高了储存的成本</a:t>
            </a:r>
            <a:r>
              <a:rPr lang="zh-CN" altLang="en-US" sz="1200" i="1" dirty="0" smtClean="0">
                <a:sym typeface="+mn-ea"/>
              </a:rPr>
              <a:t>，</a:t>
            </a:r>
            <a:r>
              <a:rPr lang="en-US" sz="1200" i="1" dirty="0" smtClean="0">
                <a:sym typeface="+mn-ea"/>
              </a:rPr>
              <a:t>降低了记录的效率</a:t>
            </a:r>
            <a:r>
              <a:rPr lang="zh-CN" altLang="en-US" sz="1200" i="1" dirty="0" smtClean="0">
                <a:sym typeface="+mn-ea"/>
              </a:rPr>
              <a:t>，保障数据的一致性</a:t>
            </a:r>
            <a:endParaRPr lang="en-US" altLang="zh-CN" sz="1200" i="1" dirty="0" smtClean="0">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lang="en-US" altLang="zh-CN" dirty="0" smtClean="0">
              <a:ea typeface="SimSun" pitchFamily="2" charset="-122"/>
            </a:endParaRPr>
          </a:p>
          <a:p>
            <a:pPr lvl="0" eaLnBrk="1" hangingPunct="1">
              <a:spcBef>
                <a:spcPct val="0"/>
              </a:spcBef>
            </a:pPr>
            <a:r>
              <a:rPr lang="zh-CN" altLang="en-US" dirty="0" smtClean="0">
                <a:ea typeface="SimSun" pitchFamily="2" charset="-122"/>
              </a:rPr>
              <a:t>维护节点的点彼此不认识，没有见过面，</a:t>
            </a:r>
            <a:endParaRPr lang="en-US" altLang="zh-CN" dirty="0" smtClean="0">
              <a:ea typeface="SimSun" pitchFamily="2" charset="-122"/>
            </a:endParaRPr>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sz="1200" kern="1200" dirty="0" smtClean="0">
                <a:solidFill>
                  <a:schemeClr val="tx1"/>
                </a:solidFill>
                <a:effectLst/>
                <a:latin typeface="+mn-lt"/>
                <a:ea typeface="+mn-ea"/>
                <a:cs typeface="+mn-cs"/>
              </a:rPr>
              <a:t>而区块链技术框架中非常重要的一部分是</a:t>
            </a:r>
            <a:r>
              <a:rPr lang="zh-CN" altLang="en-US" sz="1200" b="1" kern="1200" dirty="0" smtClean="0">
                <a:solidFill>
                  <a:schemeClr val="tx1"/>
                </a:solidFill>
                <a:effectLst/>
                <a:latin typeface="+mn-lt"/>
                <a:ea typeface="+mn-ea"/>
                <a:cs typeface="+mn-cs"/>
              </a:rPr>
              <a:t>共识机制，是在不可信的分布式环境下实现数据一致性的关键</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8</a:t>
            </a:fld>
            <a:endParaRPr lang="en-US" altLang="zh-CN" dirty="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资金的释放是由用户通过数字签名直接授权的，原则上讲是不可能被盗的。</a:t>
            </a:r>
            <a:endParaRPr lang="en-US" altLang="zh-CN"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9</a:t>
            </a:fld>
            <a:endParaRPr lang="en-US" altLang="zh-CN" dirty="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11/11/19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9.jpe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10846"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2" name="Title 1"/>
          <p:cNvSpPr>
            <a:spLocks noGrp="1"/>
          </p:cNvSpPr>
          <p:nvPr>
            <p:ph type="ctrTitle"/>
          </p:nvPr>
        </p:nvSpPr>
        <p:spPr>
          <a:xfrm>
            <a:off x="537845" y="1833245"/>
            <a:ext cx="11208385" cy="1117600"/>
          </a:xfrm>
        </p:spPr>
        <p:txBody>
          <a:bodyPr>
            <a:noAutofit/>
          </a:bodyPr>
          <a:lstStyle/>
          <a:p>
            <a:r>
              <a:rPr lang="zh-CN" altLang="en-US" sz="7200" dirty="0" smtClean="0"/>
              <a:t>去中心化交易所 </a:t>
            </a:r>
            <a:r>
              <a:rPr lang="en-US" altLang="zh-CN" sz="7200" dirty="0" smtClean="0"/>
              <a:t>&amp;</a:t>
            </a:r>
            <a:r>
              <a:rPr lang="zh-CN" altLang="en-US" sz="7200" dirty="0" smtClean="0"/>
              <a:t> </a:t>
            </a:r>
            <a:r>
              <a:rPr lang="en-US" altLang="zh-CN" sz="7200" dirty="0" err="1" smtClean="0"/>
              <a:t>OKDex</a:t>
            </a:r>
            <a:endParaRPr lang="en-US" sz="7200" dirty="0"/>
          </a:p>
        </p:txBody>
      </p:sp>
      <p:sp>
        <p:nvSpPr>
          <p:cNvPr id="3" name="Subtitle 2"/>
          <p:cNvSpPr>
            <a:spLocks noGrp="1"/>
          </p:cNvSpPr>
          <p:nvPr>
            <p:ph type="subTitle" idx="1"/>
          </p:nvPr>
        </p:nvSpPr>
        <p:spPr>
          <a:xfrm>
            <a:off x="3787755" y="3669010"/>
            <a:ext cx="3896323" cy="452159"/>
          </a:xfrm>
        </p:spPr>
        <p:txBody>
          <a:bodyPr>
            <a:noAutofit/>
          </a:bodyPr>
          <a:lstStyle/>
          <a:p>
            <a:r>
              <a:rPr lang="zh-CN" altLang="en-US" sz="3200" smtClean="0">
                <a:sym typeface="+mn-ea"/>
              </a:rPr>
              <a:t>区块</a:t>
            </a:r>
            <a:r>
              <a:rPr lang="zh-CN" altLang="en-US" sz="3200" dirty="0" smtClean="0">
                <a:sym typeface="+mn-ea"/>
              </a:rPr>
              <a:t>链工程院</a:t>
            </a:r>
            <a:endParaRPr lang="en-US" sz="3200" dirty="0"/>
          </a:p>
        </p:txBody>
      </p:sp>
      <p:sp>
        <p:nvSpPr>
          <p:cNvPr id="4" name="Text Box 3"/>
          <p:cNvSpPr txBox="1"/>
          <p:nvPr/>
        </p:nvSpPr>
        <p:spPr>
          <a:xfrm>
            <a:off x="48869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4000" i="1" dirty="0" smtClean="0">
                <a:sym typeface="+mn-ea"/>
              </a:rPr>
              <a:t>可信</a:t>
            </a:r>
            <a:r>
              <a:rPr lang="zh-CN" altLang="en-US" sz="4000" i="1" dirty="0" smtClean="0">
                <a:sym typeface="+mn-ea"/>
              </a:rPr>
              <a:t>环境的</a:t>
            </a:r>
            <a:r>
              <a:rPr lang="zh-CN" altLang="en-US" sz="4000" i="1" dirty="0" smtClean="0">
                <a:latin typeface="Arial" panose="020B0604020202090204" pitchFamily="34" charset="0"/>
                <a:ea typeface="SimSun" pitchFamily="2" charset="-122"/>
                <a:sym typeface="+mn-ea"/>
              </a:rPr>
              <a:t>共识算法</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919480" y="1235075"/>
            <a:ext cx="10182860"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i="1" dirty="0" err="1" smtClean="0">
                <a:sym typeface="+mn-ea"/>
              </a:rPr>
              <a:t>Paxos</a:t>
            </a:r>
            <a:r>
              <a:rPr lang="en-US" altLang="zh-CN" i="1" dirty="0" smtClean="0">
                <a:sym typeface="+mn-ea"/>
              </a:rPr>
              <a:t>: </a:t>
            </a:r>
            <a:r>
              <a:rPr lang="en-US" dirty="0" err="1" smtClean="0">
                <a:effectLst/>
                <a:sym typeface="+mn-ea"/>
              </a:rPr>
              <a:t>Google</a:t>
            </a:r>
            <a:r>
              <a:rPr lang="en-US" dirty="0" err="1" smtClean="0">
                <a:solidFill>
                  <a:schemeClr val="dk1"/>
                </a:solidFill>
                <a:effectLst/>
                <a:sym typeface="+mn-ea"/>
              </a:rPr>
              <a:t>的</a:t>
            </a:r>
            <a:r>
              <a:rPr lang="en-US" dirty="0" err="1" smtClean="0">
                <a:effectLst/>
                <a:sym typeface="+mn-ea"/>
              </a:rPr>
              <a:t>Spanner</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Chubby</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Megastore,</a:t>
            </a:r>
            <a:r>
              <a:rPr lang="zh-CN" altLang="en-US" dirty="0" smtClean="0">
                <a:effectLst/>
                <a:sym typeface="+mn-ea"/>
              </a:rPr>
              <a:t> </a:t>
            </a:r>
            <a:r>
              <a:rPr lang="en-US" dirty="0" err="1" smtClean="0">
                <a:effectLst/>
                <a:sym typeface="+mn-ea"/>
              </a:rPr>
              <a:t>ZooKeeper</a:t>
            </a:r>
            <a:endParaRPr lang="en-US" dirty="0"/>
          </a:p>
          <a:p>
            <a:pPr lvl="0" algn="l" eaLnBrk="1" hangingPunct="1">
              <a:lnSpc>
                <a:spcPct val="200000"/>
              </a:lnSpc>
              <a:spcBef>
                <a:spcPct val="0"/>
              </a:spcBef>
              <a:buFont typeface="Arial" panose="020B0604020202090204" pitchFamily="34" charset="0"/>
              <a:buChar char="•"/>
            </a:pPr>
            <a:r>
              <a:rPr lang="en-US" altLang="zh-CN" dirty="0" smtClean="0">
                <a:sym typeface="+mn-ea"/>
              </a:rPr>
              <a:t>Raft:</a:t>
            </a:r>
            <a:r>
              <a:rPr lang="zh-CN" altLang="en-US" dirty="0" smtClean="0">
                <a:sym typeface="+mn-ea"/>
              </a:rPr>
              <a:t> </a:t>
            </a:r>
            <a:r>
              <a:rPr lang="en-US" altLang="zh-CN" dirty="0" err="1" smtClean="0">
                <a:sym typeface="+mn-ea"/>
              </a:rPr>
              <a:t>Etcd</a:t>
            </a:r>
            <a:r>
              <a:rPr lang="en-US" altLang="zh-CN" dirty="0" smtClean="0">
                <a:sym typeface="+mn-ea"/>
              </a:rPr>
              <a:t>,</a:t>
            </a:r>
            <a:r>
              <a:rPr lang="zh-CN" altLang="en-US" dirty="0" smtClean="0">
                <a:sym typeface="+mn-ea"/>
              </a:rPr>
              <a:t> </a:t>
            </a:r>
            <a:r>
              <a:rPr lang="en-US" altLang="zh-CN" dirty="0" err="1" smtClean="0">
                <a:sym typeface="+mn-ea"/>
              </a:rPr>
              <a:t>Redis</a:t>
            </a:r>
            <a:r>
              <a:rPr lang="en-US" altLang="zh-CN" dirty="0" smtClean="0">
                <a:sym typeface="+mn-ea"/>
              </a:rPr>
              <a:t>,</a:t>
            </a:r>
            <a:r>
              <a:rPr lang="zh-CN" altLang="en-US" dirty="0" smtClean="0">
                <a:sym typeface="+mn-ea"/>
              </a:rPr>
              <a:t> </a:t>
            </a:r>
            <a:r>
              <a:rPr lang="en-US" altLang="zh-CN" dirty="0" smtClean="0">
                <a:sym typeface="+mn-ea"/>
              </a:rPr>
              <a:t>MongoDB</a:t>
            </a:r>
            <a:endParaRPr lang="en-US" i="1" dirty="0">
              <a:sym typeface="+mn-ea"/>
            </a:endParaRPr>
          </a:p>
          <a:p>
            <a:pPr lvl="0" algn="l" eaLnBrk="1" hangingPunct="1">
              <a:lnSpc>
                <a:spcPct val="200000"/>
              </a:lnSpc>
              <a:spcBef>
                <a:spcPct val="0"/>
              </a:spcBef>
            </a:pPr>
            <a:r>
              <a:rPr lang="en-US" i="1" dirty="0">
                <a:sym typeface="+mn-ea"/>
              </a:rPr>
              <a:t>Two-phase Commit: Mysql binlog</a:t>
            </a:r>
          </a:p>
          <a:p>
            <a:pPr lvl="0" algn="l" eaLnBrk="1" hangingPunct="1">
              <a:lnSpc>
                <a:spcPct val="200000"/>
              </a:lnSpc>
              <a:spcBef>
                <a:spcPct val="0"/>
              </a:spcBef>
              <a:buFont typeface="Arial" panose="020B0604020202090204" pitchFamily="34" charset="0"/>
              <a:buChar char="•"/>
            </a:pPr>
            <a:r>
              <a:rPr lang="zh-CN" altLang="en-US" i="1" dirty="0" smtClean="0">
                <a:sym typeface="+mn-ea"/>
              </a:rPr>
              <a:t>一致性</a:t>
            </a:r>
            <a:r>
              <a:rPr lang="en-US" altLang="zh-CN" i="1" dirty="0" smtClean="0">
                <a:sym typeface="+mn-ea"/>
              </a:rPr>
              <a:t>hash</a:t>
            </a:r>
            <a:r>
              <a:rPr lang="zh-CN" altLang="en-US" i="1" dirty="0" smtClean="0">
                <a:sym typeface="+mn-ea"/>
              </a:rPr>
              <a:t>算法</a:t>
            </a:r>
            <a:r>
              <a:rPr lang="en-US" altLang="zh-CN" i="1" dirty="0" smtClean="0">
                <a:sym typeface="+mn-ea"/>
              </a:rPr>
              <a:t>: </a:t>
            </a:r>
            <a:r>
              <a:rPr lang="en-US" altLang="zh-CN" dirty="0" smtClean="0">
                <a:effectLst/>
                <a:sym typeface="+mn-ea"/>
              </a:rPr>
              <a:t>Cassandra</a:t>
            </a:r>
            <a:endParaRPr lang="en-US" altLang="zh-CN" dirty="0" smtClean="0">
              <a:effectLst/>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4000" i="1" dirty="0" smtClean="0">
                <a:sym typeface="+mn-ea"/>
              </a:rPr>
              <a:t>不可信</a:t>
            </a:r>
            <a:r>
              <a:rPr lang="zh-CN" altLang="en-US" sz="4000" i="1" dirty="0" smtClean="0">
                <a:sym typeface="+mn-ea"/>
              </a:rPr>
              <a:t>环境的</a:t>
            </a:r>
            <a:r>
              <a:rPr lang="zh-CN" altLang="en-US" sz="4000" i="1" dirty="0" smtClean="0">
                <a:latin typeface="Arial" panose="020B0604020202090204" pitchFamily="34" charset="0"/>
                <a:ea typeface="SimSun" pitchFamily="2" charset="-122"/>
                <a:sym typeface="+mn-ea"/>
              </a:rPr>
              <a:t>共识算法</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919480" y="1235075"/>
            <a:ext cx="10182860" cy="4524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i="1" dirty="0" smtClean="0">
                <a:sym typeface="+mn-ea"/>
              </a:rPr>
              <a:t>Proof Of Work: </a:t>
            </a:r>
            <a:r>
              <a:rPr lang="en-US" i="1" dirty="0" smtClean="0">
                <a:effectLst/>
                <a:sym typeface="+mn-ea"/>
              </a:rPr>
              <a:t>BTC, ETH, BCH, LTC</a:t>
            </a:r>
            <a:r>
              <a:rPr lang="en-US" i="1" dirty="0" smtClean="0">
                <a:effectLst/>
                <a:sym typeface="+mn-ea"/>
              </a:rPr>
              <a:t>...</a:t>
            </a:r>
            <a:endParaRPr lang="en-US" i="1" dirty="0">
              <a:sym typeface="+mn-ea"/>
            </a:endParaRPr>
          </a:p>
          <a:p>
            <a:pPr lvl="0" algn="l" eaLnBrk="1" hangingPunct="1">
              <a:lnSpc>
                <a:spcPct val="200000"/>
              </a:lnSpc>
              <a:spcBef>
                <a:spcPct val="0"/>
              </a:spcBef>
              <a:buFont typeface="Arial" panose="020B0604020202090204" pitchFamily="34" charset="0"/>
              <a:buChar char="•"/>
            </a:pPr>
            <a:r>
              <a:rPr i="1" dirty="0" smtClean="0">
                <a:sym typeface="+mn-ea"/>
              </a:rPr>
              <a:t>Proof Of </a:t>
            </a:r>
            <a:r>
              <a:rPr lang="en-US" i="1" dirty="0" smtClean="0">
                <a:sym typeface="+mn-ea"/>
              </a:rPr>
              <a:t>Stack</a:t>
            </a:r>
            <a:r>
              <a:rPr lang="en-US" altLang="zh-CN" i="1" dirty="0" smtClean="0">
                <a:sym typeface="+mn-ea"/>
              </a:rPr>
              <a:t>: </a:t>
            </a:r>
            <a:r>
              <a:rPr lang="en-US" altLang="zh-CN" i="1" dirty="0" smtClean="0">
                <a:sym typeface="+mn-ea"/>
              </a:rPr>
              <a:t>PeerCoin</a:t>
            </a:r>
          </a:p>
          <a:p>
            <a:pPr lvl="0" algn="l" eaLnBrk="1" hangingPunct="1">
              <a:lnSpc>
                <a:spcPct val="200000"/>
              </a:lnSpc>
              <a:spcBef>
                <a:spcPct val="0"/>
              </a:spcBef>
              <a:buFont typeface="Arial" panose="020B0604020202090204" pitchFamily="34" charset="0"/>
              <a:buChar char="•"/>
            </a:pPr>
            <a:r>
              <a:rPr lang="en-US" altLang="zh-CN" i="1" dirty="0" smtClean="0">
                <a:sym typeface="+mn-ea"/>
              </a:rPr>
              <a:t>DPOS:</a:t>
            </a:r>
            <a:r>
              <a:rPr lang="zh-CN" altLang="en-US" i="1" dirty="0" smtClean="0">
                <a:sym typeface="+mn-ea"/>
              </a:rPr>
              <a:t> </a:t>
            </a:r>
            <a:r>
              <a:rPr lang="en-US" altLang="zh-CN" i="1" dirty="0" smtClean="0">
                <a:sym typeface="+mn-ea"/>
              </a:rPr>
              <a:t>EOS</a:t>
            </a:r>
          </a:p>
          <a:p>
            <a:pPr lvl="0" eaLnBrk="1" hangingPunct="1">
              <a:lnSpc>
                <a:spcPct val="200000"/>
              </a:lnSpc>
              <a:spcBef>
                <a:spcPct val="0"/>
              </a:spcBef>
            </a:pPr>
            <a:r>
              <a:rPr lang="en-US" i="1" dirty="0" smtClean="0"/>
              <a:t>PBFT</a:t>
            </a:r>
            <a:r>
              <a:rPr lang="en-US" altLang="zh-CN" i="1" dirty="0" smtClean="0"/>
              <a:t>:</a:t>
            </a:r>
            <a:r>
              <a:rPr lang="zh-CN" altLang="en-US" i="1" dirty="0" smtClean="0"/>
              <a:t> </a:t>
            </a:r>
            <a:r>
              <a:rPr lang="en-US" altLang="zh-CN" i="1" dirty="0" smtClean="0"/>
              <a:t>Fabric</a:t>
            </a:r>
            <a:r>
              <a:rPr lang="zh-CN" altLang="en-US" i="1" dirty="0" smtClean="0"/>
              <a:t> </a:t>
            </a:r>
            <a:r>
              <a:rPr lang="en-US" altLang="zh-CN" i="1" dirty="0" smtClean="0"/>
              <a:t>v0.6</a:t>
            </a:r>
            <a:endParaRPr lang="en-US" i="1" dirty="0">
              <a:sym typeface="+mn-ea"/>
            </a:endParaRPr>
          </a:p>
          <a:p>
            <a:pPr lvl="0" eaLnBrk="1" hangingPunct="1">
              <a:lnSpc>
                <a:spcPct val="200000"/>
              </a:lnSpc>
              <a:spcBef>
                <a:spcPct val="0"/>
              </a:spcBef>
            </a:pPr>
            <a:r>
              <a:rPr lang="en-US" altLang="zh-CN" i="1" dirty="0">
                <a:sym typeface="+mn-ea"/>
              </a:rPr>
              <a:t>BFT</a:t>
            </a:r>
            <a:r>
              <a:rPr lang="zh-CN" altLang="en-US" i="1" dirty="0">
                <a:sym typeface="+mn-ea"/>
              </a:rPr>
              <a:t> </a:t>
            </a:r>
            <a:r>
              <a:rPr lang="en-US" altLang="zh-CN" i="1" dirty="0">
                <a:sym typeface="+mn-ea"/>
              </a:rPr>
              <a:t>+</a:t>
            </a:r>
            <a:r>
              <a:rPr lang="zh-CN" altLang="en-US" i="1" dirty="0">
                <a:sym typeface="+mn-ea"/>
              </a:rPr>
              <a:t> </a:t>
            </a:r>
            <a:r>
              <a:rPr lang="en-US" altLang="zh-CN" i="1" dirty="0">
                <a:sym typeface="+mn-ea"/>
              </a:rPr>
              <a:t>DPOS:</a:t>
            </a:r>
            <a:r>
              <a:rPr lang="zh-CN" altLang="en-US" i="1" dirty="0">
                <a:sym typeface="+mn-ea"/>
              </a:rPr>
              <a:t> </a:t>
            </a:r>
            <a:r>
              <a:rPr lang="en-US" altLang="zh-CN" i="1" dirty="0">
                <a:sym typeface="+mn-ea"/>
              </a:rPr>
              <a:t>Cosmos,</a:t>
            </a:r>
            <a:r>
              <a:rPr lang="zh-CN" altLang="en-US" i="1" dirty="0">
                <a:sym typeface="+mn-ea"/>
              </a:rPr>
              <a:t> </a:t>
            </a:r>
            <a:r>
              <a:rPr lang="en-US" altLang="zh-CN" i="1" dirty="0" err="1">
                <a:sym typeface="+mn-ea"/>
              </a:rPr>
              <a:t>OKChain</a:t>
            </a:r>
            <a:r>
              <a:rPr lang="en-US" altLang="zh-CN" i="1" dirty="0">
                <a:sym typeface="+mn-ea"/>
              </a:rPr>
              <a:t>,</a:t>
            </a:r>
            <a:r>
              <a:rPr lang="zh-CN" altLang="en-US" i="1" dirty="0">
                <a:sym typeface="+mn-ea"/>
              </a:rPr>
              <a:t> </a:t>
            </a:r>
            <a:r>
              <a:rPr lang="en-US" altLang="zh-CN" i="1" dirty="0" smtClean="0">
                <a:sym typeface="+mn-ea"/>
              </a:rPr>
              <a:t>BNB</a:t>
            </a:r>
            <a:endParaRPr lang="en-US" altLang="zh-CN" i="1" dirty="0" smtClean="0"/>
          </a:p>
          <a:p>
            <a:pPr lvl="0" eaLnBrk="1" hangingPunct="1">
              <a:lnSpc>
                <a:spcPct val="200000"/>
              </a:lnSpc>
              <a:spcBef>
                <a:spcPct val="0"/>
              </a:spcBef>
            </a:pPr>
            <a:r>
              <a:rPr lang="en-US" i="1" dirty="0" smtClean="0">
                <a:sym typeface="+mn-ea"/>
              </a:rPr>
              <a:t>Verifiable </a:t>
            </a:r>
            <a:r>
              <a:rPr lang="en-US" i="1" dirty="0">
                <a:sym typeface="+mn-ea"/>
              </a:rPr>
              <a:t>Random </a:t>
            </a:r>
            <a:r>
              <a:rPr lang="en-US" i="1" dirty="0" smtClean="0">
                <a:sym typeface="+mn-ea"/>
              </a:rPr>
              <a:t>Function</a:t>
            </a:r>
            <a:r>
              <a:rPr lang="en-US" altLang="zh-CN" i="1" dirty="0" smtClean="0">
                <a:sym typeface="+mn-ea"/>
              </a:rPr>
              <a:t>:</a:t>
            </a:r>
            <a:r>
              <a:rPr lang="zh-CN" altLang="en-US" i="1" dirty="0" smtClean="0">
                <a:sym typeface="+mn-ea"/>
              </a:rPr>
              <a:t> </a:t>
            </a:r>
            <a:r>
              <a:rPr lang="en-US" altLang="zh-CN" i="1" dirty="0" err="1" smtClean="0">
                <a:sym typeface="+mn-ea"/>
              </a:rPr>
              <a:t>Alogrand</a:t>
            </a:r>
            <a:r>
              <a:rPr lang="en-US" altLang="zh-CN" i="1" dirty="0" smtClean="0">
                <a:sym typeface="+mn-ea"/>
              </a:rPr>
              <a:t>,</a:t>
            </a:r>
            <a:r>
              <a:rPr lang="zh-CN" altLang="en-US" i="1" dirty="0" smtClean="0">
                <a:sym typeface="+mn-ea"/>
              </a:rPr>
              <a:t> </a:t>
            </a:r>
            <a:r>
              <a:rPr lang="en-US" altLang="zh-CN" i="1" dirty="0" err="1" smtClean="0">
                <a:sym typeface="+mn-ea"/>
              </a:rPr>
              <a:t>Difinity</a:t>
            </a:r>
            <a:r>
              <a:rPr lang="en-US" altLang="zh-CN" i="1" dirty="0" smtClean="0">
                <a:sym typeface="+mn-ea"/>
              </a:rPr>
              <a:t>,</a:t>
            </a:r>
            <a:r>
              <a:rPr lang="zh-CN" altLang="en-US" i="1" dirty="0" smtClean="0">
                <a:sym typeface="+mn-ea"/>
              </a:rPr>
              <a:t> </a:t>
            </a:r>
            <a:r>
              <a:rPr lang="en-US" altLang="zh-CN" i="1" dirty="0" err="1" smtClean="0">
                <a:sym typeface="+mn-ea"/>
              </a:rPr>
              <a:t>Youchain</a:t>
            </a:r>
            <a:endParaRPr lang="en-US" i="1"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smtClean="0">
                <a:latin typeface="Arial" panose="020B0604020202090204" pitchFamily="34" charset="0"/>
                <a:ea typeface="SimSun" pitchFamily="2" charset="-122"/>
                <a:sym typeface="+mn-ea"/>
              </a:rPr>
              <a:t>智能合约</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8" name="TextBox 3"/>
          <p:cNvSpPr txBox="1"/>
          <p:nvPr/>
        </p:nvSpPr>
        <p:spPr>
          <a:xfrm>
            <a:off x="614045" y="1397000"/>
            <a:ext cx="9190355" cy="383233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智能合约</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zh-CN" altLang="en-US" sz="1600" dirty="0"/>
              <a:t>合约地址由合约创建者的地址</a:t>
            </a:r>
            <a:r>
              <a:rPr lang="en-US" altLang="zh-CN" sz="1600" dirty="0"/>
              <a:t>(sender address)</a:t>
            </a:r>
            <a:r>
              <a:rPr lang="zh-CN" altLang="en-US" sz="1600" dirty="0" smtClean="0"/>
              <a:t>和交易的</a:t>
            </a:r>
            <a:r>
              <a:rPr lang="en-US" altLang="zh-CN" sz="1600" dirty="0" smtClean="0"/>
              <a:t>nonce</a:t>
            </a:r>
            <a:r>
              <a:rPr lang="zh-CN" altLang="en-US" sz="1600" dirty="0" smtClean="0"/>
              <a:t>决定</a:t>
            </a:r>
            <a:r>
              <a:rPr lang="zh-CN" altLang="en-US" sz="1600" dirty="0"/>
              <a:t>，将</a:t>
            </a:r>
            <a:r>
              <a:rPr lang="en-US" altLang="zh-CN" sz="1600" dirty="0"/>
              <a:t>sender</a:t>
            </a:r>
            <a:r>
              <a:rPr lang="zh-CN" altLang="en-US" sz="1600" dirty="0"/>
              <a:t>和</a:t>
            </a:r>
            <a:r>
              <a:rPr lang="en-US" altLang="zh-CN" sz="1600" dirty="0"/>
              <a:t>nonce</a:t>
            </a:r>
            <a:r>
              <a:rPr lang="zh-CN" altLang="en-US" sz="1600" dirty="0"/>
              <a:t>经过</a:t>
            </a:r>
            <a:r>
              <a:rPr lang="en-US" altLang="zh-CN" sz="1600" dirty="0"/>
              <a:t>RLP</a:t>
            </a:r>
            <a:r>
              <a:rPr lang="zh-CN" altLang="en-US" sz="1600" dirty="0"/>
              <a:t>编码后，再进行</a:t>
            </a:r>
            <a:r>
              <a:rPr lang="en-US" altLang="zh-CN" sz="1600" dirty="0"/>
              <a:t>Keccak-256(SHA3)</a:t>
            </a:r>
            <a:r>
              <a:rPr lang="zh-CN" altLang="en-US" sz="1600" dirty="0"/>
              <a:t>散列， 最后裁掉前面</a:t>
            </a:r>
            <a:r>
              <a:rPr lang="en-US" altLang="zh-CN" sz="1600" dirty="0"/>
              <a:t>12</a:t>
            </a:r>
            <a:r>
              <a:rPr lang="zh-CN" altLang="en-US" sz="1600" dirty="0"/>
              <a:t>个字节即得到合约</a:t>
            </a:r>
            <a:r>
              <a:rPr lang="zh-CN" altLang="en-US" sz="1600" dirty="0" smtClean="0"/>
              <a:t>地址</a:t>
            </a:r>
            <a:endParaRPr lang="en-US" altLang="zh-CN" sz="1600" dirty="0"/>
          </a:p>
          <a:p>
            <a:pPr lvl="1" eaLnBrk="1" hangingPunct="1">
              <a:lnSpc>
                <a:spcPct val="200000"/>
              </a:lnSpc>
              <a:spcBef>
                <a:spcPct val="0"/>
              </a:spcBef>
            </a:pPr>
            <a:r>
              <a:rPr lang="en-US" altLang="zh-CN" sz="1600" dirty="0" smtClean="0"/>
              <a:t>ERC20</a:t>
            </a:r>
          </a:p>
          <a:p>
            <a:pPr lvl="2" eaLnBrk="1" hangingPunct="1">
              <a:lnSpc>
                <a:spcPct val="200000"/>
              </a:lnSpc>
              <a:spcBef>
                <a:spcPct val="0"/>
              </a:spcBef>
            </a:pPr>
            <a:r>
              <a:rPr lang="zh-CN" altLang="en-US" sz="1600" dirty="0" smtClean="0"/>
              <a:t>合约创建者第一次执行合约就会在账户里生成该币总数</a:t>
            </a:r>
            <a:endParaRPr lang="en-US" altLang="zh-CN" sz="1600" dirty="0" smtClean="0"/>
          </a:p>
          <a:p>
            <a:pPr lvl="2" eaLnBrk="1" hangingPunct="1">
              <a:lnSpc>
                <a:spcPct val="200000"/>
              </a:lnSpc>
              <a:spcBef>
                <a:spcPct val="0"/>
              </a:spcBef>
            </a:pPr>
            <a:r>
              <a:rPr lang="en-US" altLang="zh-CN" sz="1200" dirty="0"/>
              <a:t>https://</a:t>
            </a:r>
            <a:r>
              <a:rPr lang="en-US" altLang="zh-CN" sz="1200" dirty="0" err="1"/>
              <a:t>eips.ethereum.org</a:t>
            </a:r>
            <a:r>
              <a:rPr lang="en-US" altLang="zh-CN" sz="1200" dirty="0"/>
              <a:t>/EIPS/eip-20</a:t>
            </a:r>
            <a:endParaRPr lang="zh-CN" altLang="en-US" sz="1200" dirty="0"/>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主流的去中心化交易所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1503640476"/>
              </p:ext>
            </p:extLst>
          </p:nvPr>
        </p:nvGraphicFramePr>
        <p:xfrm>
          <a:off x="944033" y="1295400"/>
          <a:ext cx="9800167" cy="4724400"/>
        </p:xfrm>
        <a:graphic>
          <a:graphicData uri="http://schemas.openxmlformats.org/drawingml/2006/table">
            <a:tbl>
              <a:tblPr firstRow="1" bandRow="1">
                <a:tableStyleId>{5C22544A-7EE6-4342-B048-85BDC9FD1C3A}</a:tableStyleId>
              </a:tblPr>
              <a:tblGrid>
                <a:gridCol w="2531237"/>
                <a:gridCol w="3742724"/>
                <a:gridCol w="3526206"/>
              </a:tblGrid>
              <a:tr h="370840">
                <a:tc>
                  <a:txBody>
                    <a:bodyPr/>
                    <a:lstStyle/>
                    <a:p>
                      <a:pPr marL="0" indent="0">
                        <a:buFont typeface="Arial" panose="020B0604020202090204" pitchFamily="34" charset="0"/>
                        <a:buNone/>
                      </a:pPr>
                      <a:r>
                        <a:rPr lang="zh-CN" altLang="en-US" sz="2800" dirty="0" smtClean="0"/>
                        <a:t>厂商</a:t>
                      </a:r>
                      <a:endParaRPr lang="en-US" sz="2800" dirty="0"/>
                    </a:p>
                  </a:txBody>
                  <a:tcPr/>
                </a:tc>
                <a:tc>
                  <a:txBody>
                    <a:bodyPr/>
                    <a:lstStyle/>
                    <a:p>
                      <a:r>
                        <a:rPr lang="zh-CN" altLang="en-US" sz="2800" dirty="0" smtClean="0"/>
                        <a:t>特点</a:t>
                      </a:r>
                      <a:endParaRPr lang="en-US" sz="2800" dirty="0"/>
                    </a:p>
                  </a:txBody>
                  <a:tcPr/>
                </a:tc>
                <a:tc>
                  <a:txBody>
                    <a:bodyPr/>
                    <a:lstStyle/>
                    <a:p>
                      <a:r>
                        <a:rPr lang="zh-CN" altLang="en-US" sz="2800" dirty="0" smtClean="0"/>
                        <a:t>缺点</a:t>
                      </a:r>
                      <a:endParaRPr lang="en-US" sz="2800"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smtClean="0"/>
                        <a:t>Ether</a:t>
                      </a:r>
                      <a:r>
                        <a:rPr lang="zh-CN" altLang="en-US" sz="1800" dirty="0" smtClean="0"/>
                        <a:t> </a:t>
                      </a:r>
                      <a:r>
                        <a:rPr lang="en-US" altLang="zh-CN" sz="1800" dirty="0" smtClean="0"/>
                        <a:t>delta(</a:t>
                      </a:r>
                      <a:r>
                        <a:rPr lang="zh-CN" altLang="en-US" sz="1800" i="1" dirty="0" smtClean="0">
                          <a:sym typeface="+mn-ea"/>
                        </a:rPr>
                        <a:t>以德</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dirty="0" err="1" smtClean="0"/>
                        <a:t>ForkDelta</a:t>
                      </a:r>
                      <a:endParaRPr lang="en-US" altLang="zh-CN" sz="1800" i="1" dirty="0" smtClean="0">
                        <a:sym typeface="+mn-ea"/>
                      </a:endParaRPr>
                    </a:p>
                    <a:p>
                      <a:pPr marL="285750" indent="-285750">
                        <a:buFont typeface="Arial" panose="020B0604020202090204" pitchFamily="34"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订单表更新和交易结算都在链</a:t>
                      </a:r>
                      <a:r>
                        <a:rPr lang="zh-CN" altLang="en-US" sz="1800" i="1" dirty="0" smtClean="0">
                          <a:sym typeface="+mn-ea"/>
                        </a:rPr>
                        <a:t>上</a:t>
                      </a:r>
                      <a:endParaRPr lang="en-US" altLang="zh-CN" sz="1800" i="1" dirty="0" smtClean="0">
                        <a:sym typeface="+mn-ea"/>
                      </a:endParaRPr>
                    </a:p>
                  </a:txBody>
                  <a:tcPr/>
                </a:tc>
                <a:tc>
                  <a:txBody>
                    <a:bodyPr/>
                    <a:lstStyle/>
                    <a:p>
                      <a:r>
                        <a:rPr lang="zh-CN" altLang="en-US" sz="1800" i="1" dirty="0" smtClean="0"/>
                        <a:t>挂单、撤单、吃单等操作都有手续费，延时高、成本效益低下</a:t>
                      </a:r>
                      <a:endParaRPr lang="en-US" sz="1800" i="1"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smtClean="0">
                          <a:sym typeface="+mn-ea"/>
                        </a:rPr>
                        <a:t>0X</a:t>
                      </a:r>
                      <a:r>
                        <a:rPr lang="zh-CN" altLang="en-US" sz="1800" i="1" dirty="0" smtClean="0">
                          <a:sym typeface="+mn-ea"/>
                        </a:rPr>
                        <a:t> </a:t>
                      </a:r>
                      <a:r>
                        <a:rPr lang="en-US" altLang="zh-CN" sz="1800" i="1" dirty="0" smtClean="0">
                          <a:sym typeface="+mn-ea"/>
                        </a:rPr>
                        <a:t>Protocol</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Loopring</a:t>
                      </a:r>
                      <a:r>
                        <a:rPr lang="zh-CN" altLang="en-US" sz="1800" i="1" dirty="0" smtClean="0">
                          <a:sym typeface="+mn-ea"/>
                        </a:rPr>
                        <a:t> </a:t>
                      </a:r>
                      <a:r>
                        <a:rPr lang="en-US" altLang="zh-CN" sz="1800" i="1" dirty="0" smtClean="0">
                          <a:sym typeface="+mn-ea"/>
                        </a:rPr>
                        <a:t>(</a:t>
                      </a:r>
                      <a:r>
                        <a:rPr lang="zh-CN" altLang="en-US" sz="1800" i="1" dirty="0" smtClean="0">
                          <a:sym typeface="+mn-ea"/>
                        </a:rPr>
                        <a:t>路印</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smtClean="0">
                          <a:sym typeface="+mn-ea"/>
                        </a:rPr>
                        <a:t>IDEX</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订单表更新在链下</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交易结算在链上</a:t>
                      </a:r>
                      <a:endParaRPr lang="en-US" altLang="zh-CN" sz="1800" i="1" dirty="0" smtClean="0">
                        <a:sym typeface="+mn-ea"/>
                      </a:endParaRPr>
                    </a:p>
                  </a:txBody>
                  <a:tcPr/>
                </a:tc>
                <a:tc>
                  <a:txBody>
                    <a:bodyPr/>
                    <a:lstStyle/>
                    <a:p>
                      <a:r>
                        <a:rPr lang="zh-CN" altLang="en-US" sz="1800" dirty="0" smtClean="0"/>
                        <a:t>订单表深度不够</a:t>
                      </a:r>
                      <a:r>
                        <a:rPr lang="en-US" altLang="zh-CN" sz="1800" dirty="0" smtClean="0"/>
                        <a:t>,</a:t>
                      </a:r>
                      <a:r>
                        <a:rPr lang="zh-CN" altLang="en-US" sz="1800" dirty="0" smtClean="0"/>
                        <a:t> 或者容易被操控</a:t>
                      </a:r>
                      <a:endParaRPr lang="en-US" altLang="zh-CN" sz="1800" dirty="0" smtClean="0"/>
                    </a:p>
                    <a:p>
                      <a:r>
                        <a:rPr lang="zh-CN" altLang="en-US" sz="1800" dirty="0" smtClean="0"/>
                        <a:t>交易速度受</a:t>
                      </a:r>
                      <a:r>
                        <a:rPr lang="en-US" altLang="zh-CN" sz="1800" dirty="0" smtClean="0"/>
                        <a:t>ETH</a:t>
                      </a:r>
                      <a:r>
                        <a:rPr lang="zh-CN" altLang="en-US" sz="1800" dirty="0" smtClean="0"/>
                        <a:t>网络影响</a:t>
                      </a:r>
                      <a:endParaRPr lang="en-US" sz="1800" dirty="0"/>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sz="1800" dirty="0" err="1" smtClean="0"/>
                        <a:t>Uniswap</a:t>
                      </a:r>
                      <a:endParaRPr lang="en-US" sz="18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err="1" smtClean="0"/>
                        <a:t>Bancor</a:t>
                      </a:r>
                      <a:r>
                        <a:rPr lang="en-US" altLang="zh-CN" sz="1800" dirty="0" smtClean="0"/>
                        <a:t>(</a:t>
                      </a:r>
                      <a:r>
                        <a:rPr lang="zh-CN" altLang="en-US" sz="1800" dirty="0" smtClean="0"/>
                        <a:t>班科</a:t>
                      </a:r>
                      <a:r>
                        <a:rPr lang="en-US" altLang="zh-CN" sz="1800" dirty="0" smtClean="0"/>
                        <a:t>)</a:t>
                      </a:r>
                      <a:endParaRPr lang="en-US" altLang="zh-CN" sz="1800" i="1" dirty="0" smtClean="0">
                        <a:sym typeface="+mn-ea"/>
                      </a:endParaRPr>
                    </a:p>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Kyber</a:t>
                      </a:r>
                      <a:r>
                        <a:rPr lang="zh-CN" altLang="en-US" sz="1800" i="1" dirty="0" smtClean="0">
                          <a:sym typeface="+mn-ea"/>
                        </a:rPr>
                        <a:t> </a:t>
                      </a:r>
                      <a:r>
                        <a:rPr lang="en-US" altLang="zh-CN" sz="1800" i="1" dirty="0" smtClean="0">
                          <a:sym typeface="+mn-ea"/>
                        </a:rPr>
                        <a:t>network</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ETH/EOS</a:t>
                      </a:r>
                      <a:r>
                        <a:rPr lang="zh-CN" altLang="en-US" sz="1800" i="1" dirty="0" smtClean="0">
                          <a:sym typeface="+mn-ea"/>
                        </a:rPr>
                        <a:t>等智能合约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无订单表</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交易结算都发生在链上</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t>去中心化程度高</a:t>
                      </a:r>
                      <a:endParaRPr lang="en-US" sz="1800" i="1" dirty="0" smtClean="0"/>
                    </a:p>
                  </a:txBody>
                  <a:tcPr/>
                </a:tc>
                <a:tc>
                  <a:txBody>
                    <a:bodyPr/>
                    <a:lstStyle/>
                    <a:p>
                      <a:r>
                        <a:rPr lang="zh-CN" altLang="en-US" sz="1800" kern="1200" dirty="0" smtClean="0">
                          <a:solidFill>
                            <a:schemeClr val="tx1"/>
                          </a:solidFill>
                          <a:effectLst/>
                          <a:latin typeface="+mn-lt"/>
                          <a:ea typeface="+mn-ea"/>
                          <a:cs typeface="+mn-cs"/>
                        </a:rPr>
                        <a:t>不能挂单自行决定买卖价格</a:t>
                      </a:r>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交易速度受</a:t>
                      </a:r>
                      <a:r>
                        <a:rPr lang="en-US" altLang="zh-CN" sz="1800" dirty="0" smtClean="0"/>
                        <a:t>ETH</a:t>
                      </a:r>
                      <a:r>
                        <a:rPr lang="zh-CN" altLang="en-US" sz="1800" dirty="0" smtClean="0"/>
                        <a:t>网络影响</a:t>
                      </a:r>
                      <a:endParaRPr lang="en-US" sz="1800" dirty="0" smtClean="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OKDex</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币安</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Bitshares</a:t>
                      </a:r>
                      <a:r>
                        <a:rPr lang="en-US" altLang="zh-CN" sz="1800" i="1" dirty="0" smtClean="0">
                          <a:sym typeface="+mn-ea"/>
                        </a:rPr>
                        <a:t>(</a:t>
                      </a:r>
                      <a:r>
                        <a:rPr lang="zh-CN" altLang="en-US" sz="1800" i="1" dirty="0" smtClean="0">
                          <a:sym typeface="+mn-ea"/>
                        </a:rPr>
                        <a:t>比特股</a:t>
                      </a:r>
                      <a:r>
                        <a:rPr lang="en-US" altLang="zh-CN" sz="1800" i="1" dirty="0" smtClean="0">
                          <a:sym typeface="+mn-ea"/>
                        </a:rPr>
                        <a:t>)</a:t>
                      </a:r>
                      <a:endParaRPr lang="zh-CN" altLang="en-US" sz="1800" i="1" dirty="0" smtClean="0">
                        <a:sym typeface="+mn-ea"/>
                      </a:endParaRPr>
                    </a:p>
                    <a:p>
                      <a:pPr marL="285750" indent="-285750">
                        <a:buFont typeface="Arial" panose="020B0604020202090204" pitchFamily="34"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基于专有链的系统合约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订单表更新和交易结算都在链上</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smtClean="0"/>
                        <a:t>TPS</a:t>
                      </a:r>
                      <a:r>
                        <a:rPr lang="zh-CN" altLang="en-US" sz="1800" dirty="0" smtClean="0"/>
                        <a:t>高</a:t>
                      </a:r>
                      <a:endParaRPr lang="en-US" sz="1800" dirty="0" smtClean="0"/>
                    </a:p>
                  </a:txBody>
                  <a:tcPr/>
                </a:tc>
                <a:tc>
                  <a:txBody>
                    <a:bodyPr/>
                    <a:lstStyle/>
                    <a:p>
                      <a:r>
                        <a:rPr lang="zh-CN" altLang="en-US" sz="1800" dirty="0" smtClean="0"/>
                        <a:t>承兑商跑路风险</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sz="4000" dirty="0" smtClean="0"/>
              <a:t>Ether</a:t>
            </a:r>
            <a:r>
              <a:rPr lang="zh-CN" altLang="en-US" sz="4000" dirty="0" smtClean="0"/>
              <a:t> </a:t>
            </a:r>
            <a:r>
              <a:rPr lang="en-US" sz="4000" dirty="0" smtClean="0"/>
              <a:t>delta</a:t>
            </a:r>
            <a:r>
              <a:rPr lang="en-US" altLang="zh-CN" sz="4000" dirty="0" smtClean="0"/>
              <a:t>(</a:t>
            </a:r>
            <a:r>
              <a:rPr lang="zh-CN" altLang="en-US" sz="4000" dirty="0"/>
              <a:t>以德 </a:t>
            </a:r>
            <a:r>
              <a:rPr lang="en-US" altLang="zh-CN" sz="4000" dirty="0" smtClean="0"/>
              <a: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i="1" dirty="0" smtClean="0"/>
              <a:t>Ether</a:t>
            </a:r>
            <a:r>
              <a:rPr lang="zh-CN" altLang="en-US" sz="1600" i="1" dirty="0" smtClean="0"/>
              <a:t> </a:t>
            </a:r>
            <a:r>
              <a:rPr lang="en-US" altLang="zh-CN" sz="1600" i="1" dirty="0" smtClean="0"/>
              <a:t>delta</a:t>
            </a:r>
            <a:r>
              <a:rPr lang="zh-CN" altLang="en-US" sz="1600" i="1" dirty="0"/>
              <a:t>是较为完全的去中心化模式，用户充值、挂单、吃单、结算及提现全部在链上完成</a:t>
            </a:r>
            <a:r>
              <a:rPr lang="zh-CN" altLang="en-US" sz="1600" i="1" dirty="0" smtClean="0"/>
              <a:t>。</a:t>
            </a:r>
            <a:endParaRPr lang="en-US" altLang="zh-CN" sz="1600" i="1" dirty="0" smtClean="0"/>
          </a:p>
          <a:p>
            <a:pPr lvl="0" eaLnBrk="1" hangingPunct="1">
              <a:lnSpc>
                <a:spcPct val="200000"/>
              </a:lnSpc>
              <a:spcBef>
                <a:spcPct val="0"/>
              </a:spcBef>
            </a:pPr>
            <a:r>
              <a:rPr lang="zh-CN" altLang="en-US" sz="1600" i="1" dirty="0"/>
              <a:t>由于所有的交易环节都在链上完成，且每一个挂单、撤单、吃单等操作都会消耗</a:t>
            </a:r>
            <a:r>
              <a:rPr lang="en-US" altLang="zh-CN" sz="1600" i="1" dirty="0"/>
              <a:t>GAS</a:t>
            </a:r>
            <a:r>
              <a:rPr lang="zh-CN" altLang="en-US" sz="1600" i="1" dirty="0"/>
              <a:t>费用，导致延时高、成本效益低下。</a:t>
            </a:r>
            <a:endParaRPr lang="en-US" altLang="zh-CN" sz="1600" i="1" dirty="0">
              <a:sym typeface="+mn-ea"/>
            </a:endParaRPr>
          </a:p>
        </p:txBody>
      </p:sp>
      <p:sp>
        <p:nvSpPr>
          <p:cNvPr id="28" name="圆角矩形 10"/>
          <p:cNvSpPr/>
          <p:nvPr/>
        </p:nvSpPr>
        <p:spPr>
          <a:xfrm>
            <a:off x="8977407" y="2114814"/>
            <a:ext cx="2857253" cy="417168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33" name="TextBox 32"/>
          <p:cNvSpPr txBox="1"/>
          <p:nvPr/>
        </p:nvSpPr>
        <p:spPr>
          <a:xfrm>
            <a:off x="6999359" y="4637939"/>
            <a:ext cx="873957" cy="369332"/>
          </a:xfrm>
          <a:prstGeom prst="rect">
            <a:avLst/>
          </a:prstGeom>
          <a:noFill/>
        </p:spPr>
        <p:txBody>
          <a:bodyPr wrap="none" rtlCol="0">
            <a:spAutoFit/>
          </a:bodyPr>
          <a:lstStyle/>
          <a:p>
            <a:r>
              <a:rPr lang="en-US" altLang="zh-CN" dirty="0" smtClean="0"/>
              <a:t>1.</a:t>
            </a:r>
            <a:r>
              <a:rPr lang="zh-CN" altLang="en-US" dirty="0" smtClean="0"/>
              <a:t> 充值</a:t>
            </a:r>
            <a:endParaRPr lang="en-US" dirty="0"/>
          </a:p>
        </p:txBody>
      </p:sp>
      <p:sp>
        <p:nvSpPr>
          <p:cNvPr id="27" name="圆角矩形 10"/>
          <p:cNvSpPr/>
          <p:nvPr/>
        </p:nvSpPr>
        <p:spPr>
          <a:xfrm>
            <a:off x="9394699" y="2498220"/>
            <a:ext cx="2121771" cy="31665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Ether</a:t>
            </a:r>
            <a:r>
              <a:rPr lang="zh-CN" altLang="en-US" sz="1600" dirty="0" smtClean="0">
                <a:solidFill>
                  <a:schemeClr val="bg1"/>
                </a:solidFill>
              </a:rPr>
              <a:t> </a:t>
            </a:r>
            <a:r>
              <a:rPr lang="en-US" altLang="zh-CN" sz="1600" dirty="0" smtClean="0">
                <a:solidFill>
                  <a:schemeClr val="bg1"/>
                </a:solidFill>
              </a:rPr>
              <a:t>Delta</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lang="en-US" altLang="zh-CN" sz="1600" dirty="0" smtClean="0">
              <a:solidFill>
                <a:schemeClr val="bg1"/>
              </a:solidFill>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1" name="圆角矩形 10"/>
          <p:cNvSpPr/>
          <p:nvPr/>
        </p:nvSpPr>
        <p:spPr>
          <a:xfrm>
            <a:off x="9619532" y="3509498"/>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42" name="圆角矩形 10"/>
          <p:cNvSpPr/>
          <p:nvPr/>
        </p:nvSpPr>
        <p:spPr>
          <a:xfrm>
            <a:off x="9603381" y="4587146"/>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用户资产表</a:t>
            </a:r>
            <a:endParaRPr kumimoji="1" lang="en-US" altLang="zh-CN" sz="1600" dirty="0" smtClean="0">
              <a:solidFill>
                <a:schemeClr val="bg1"/>
              </a:solidFill>
              <a:latin typeface="Microsoft YaHei" charset="-122"/>
              <a:ea typeface="Microsoft YaHei" charset="-122"/>
              <a:cs typeface="Microsoft YaHei" charset="-122"/>
            </a:endParaRPr>
          </a:p>
        </p:txBody>
      </p:sp>
      <p:cxnSp>
        <p:nvCxnSpPr>
          <p:cNvPr id="36" name="Straight Arrow Connector 35"/>
          <p:cNvCxnSpPr>
            <a:endCxn id="42" idx="1"/>
          </p:cNvCxnSpPr>
          <p:nvPr/>
        </p:nvCxnSpPr>
        <p:spPr>
          <a:xfrm>
            <a:off x="5709424" y="5007271"/>
            <a:ext cx="3893957"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6999359" y="5014058"/>
            <a:ext cx="873957" cy="369332"/>
          </a:xfrm>
          <a:prstGeom prst="rect">
            <a:avLst/>
          </a:prstGeom>
          <a:noFill/>
        </p:spPr>
        <p:txBody>
          <a:bodyPr wrap="none" rtlCol="0">
            <a:spAutoFit/>
          </a:bodyPr>
          <a:lstStyle/>
          <a:p>
            <a:r>
              <a:rPr lang="en-US" altLang="zh-CN" dirty="0"/>
              <a:t>4</a:t>
            </a:r>
            <a:r>
              <a:rPr lang="en-US" altLang="zh-CN" dirty="0" smtClean="0"/>
              <a:t>.</a:t>
            </a:r>
            <a:r>
              <a:rPr lang="zh-CN" altLang="en-US" dirty="0" smtClean="0"/>
              <a:t> 提现</a:t>
            </a:r>
            <a:endParaRPr lang="en-US" dirty="0"/>
          </a:p>
        </p:txBody>
      </p:sp>
      <p:sp>
        <p:nvSpPr>
          <p:cNvPr id="46" name="圆角矩形 10"/>
          <p:cNvSpPr/>
          <p:nvPr/>
        </p:nvSpPr>
        <p:spPr>
          <a:xfrm>
            <a:off x="6249046" y="1258333"/>
            <a:ext cx="1704405" cy="17129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j-lt"/>
              </a:rPr>
              <a:t>Ether</a:t>
            </a:r>
            <a:r>
              <a:rPr lang="zh-CN" altLang="en-US" b="1" dirty="0">
                <a:latin typeface="+mj-lt"/>
              </a:rPr>
              <a:t> </a:t>
            </a:r>
            <a:r>
              <a:rPr lang="en-US" altLang="zh-CN" b="1" dirty="0">
                <a:latin typeface="+mj-lt"/>
              </a:rPr>
              <a:t>Delta</a:t>
            </a:r>
            <a:r>
              <a:rPr lang="zh-CN" altLang="en-US" b="1" dirty="0">
                <a:latin typeface="+mj-lt"/>
              </a:rPr>
              <a:t> </a:t>
            </a:r>
            <a:endParaRPr lang="en-US" altLang="zh-CN" b="1" dirty="0">
              <a:latin typeface="+mj-lt"/>
            </a:endParaRPr>
          </a:p>
          <a:p>
            <a:pPr algn="ctr"/>
            <a:r>
              <a:rPr kumimoji="1" lang="en-US" altLang="zh-CN" b="1" dirty="0" smtClean="0">
                <a:latin typeface="+mj-lt"/>
                <a:ea typeface="Microsoft YaHei" charset="-122"/>
                <a:cs typeface="Microsoft YaHei" charset="-122"/>
              </a:rPr>
              <a:t>Website</a:t>
            </a:r>
          </a:p>
          <a:p>
            <a:pPr algn="ctr"/>
            <a:endParaRPr kumimoji="1" lang="en-US" altLang="zh-CN" b="1" dirty="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p:txBody>
      </p:sp>
      <p:cxnSp>
        <p:nvCxnSpPr>
          <p:cNvPr id="37" name="Straight Arrow Connector 36"/>
          <p:cNvCxnSpPr>
            <a:stCxn id="46" idx="2"/>
            <a:endCxn id="41" idx="1"/>
          </p:cNvCxnSpPr>
          <p:nvPr/>
        </p:nvCxnSpPr>
        <p:spPr>
          <a:xfrm>
            <a:off x="7101249" y="2971295"/>
            <a:ext cx="2518283" cy="95832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46" idx="2"/>
          </p:cNvCxnSpPr>
          <p:nvPr/>
        </p:nvCxnSpPr>
        <p:spPr>
          <a:xfrm flipV="1">
            <a:off x="5499169" y="2971295"/>
            <a:ext cx="1602080" cy="1747787"/>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5056650" y="3272635"/>
            <a:ext cx="1425390" cy="369332"/>
          </a:xfrm>
          <a:prstGeom prst="rect">
            <a:avLst/>
          </a:prstGeom>
          <a:noFill/>
        </p:spPr>
        <p:txBody>
          <a:bodyPr wrap="none" rtlCol="0">
            <a:spAutoFit/>
          </a:bodyPr>
          <a:lstStyle/>
          <a:p>
            <a:r>
              <a:rPr lang="en-US" altLang="zh-CN" dirty="0"/>
              <a:t>2</a:t>
            </a:r>
            <a:r>
              <a:rPr lang="en-US" altLang="zh-CN" dirty="0" smtClean="0"/>
              <a:t>.</a:t>
            </a:r>
            <a:r>
              <a:rPr lang="zh-CN" altLang="en-US" dirty="0" smtClean="0"/>
              <a:t> 挂单</a:t>
            </a:r>
            <a:r>
              <a:rPr lang="en-US" altLang="zh-CN" dirty="0" smtClean="0"/>
              <a:t>/</a:t>
            </a:r>
            <a:r>
              <a:rPr lang="zh-CN" altLang="en-US" dirty="0" smtClean="0"/>
              <a:t>吃单</a:t>
            </a:r>
            <a:endParaRPr lang="en-US" dirty="0"/>
          </a:p>
        </p:txBody>
      </p:sp>
      <p:grpSp>
        <p:nvGrpSpPr>
          <p:cNvPr id="24" name="Group 23"/>
          <p:cNvGrpSpPr/>
          <p:nvPr/>
        </p:nvGrpSpPr>
        <p:grpSpPr>
          <a:xfrm>
            <a:off x="4824182" y="4730998"/>
            <a:ext cx="827387" cy="695959"/>
            <a:chOff x="4824182" y="4730998"/>
            <a:chExt cx="827387" cy="695959"/>
          </a:xfrm>
        </p:grpSpPr>
        <p:sp>
          <p:nvSpPr>
            <p:cNvPr id="30" name="Smiley Face 2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543768" y="3585688"/>
            <a:ext cx="1425390" cy="369332"/>
          </a:xfrm>
          <a:prstGeom prst="rect">
            <a:avLst/>
          </a:prstGeom>
          <a:noFill/>
        </p:spPr>
        <p:txBody>
          <a:bodyPr wrap="none" rtlCol="0">
            <a:spAutoFit/>
          </a:bodyPr>
          <a:lstStyle/>
          <a:p>
            <a:r>
              <a:rPr lang="en-US" altLang="zh-CN" dirty="0" smtClean="0"/>
              <a:t>3.</a:t>
            </a:r>
            <a:r>
              <a:rPr lang="zh-CN" altLang="en-US" dirty="0" smtClean="0"/>
              <a:t> 挂单</a:t>
            </a:r>
            <a:r>
              <a:rPr lang="en-US" altLang="zh-CN" dirty="0" smtClean="0"/>
              <a:t>/</a:t>
            </a:r>
            <a:r>
              <a:rPr lang="zh-CN" altLang="en-US" dirty="0" smtClean="0"/>
              <a:t>吃单</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a:t> </a:t>
            </a:r>
            <a:r>
              <a:rPr lang="en-US" altLang="zh-CN" sz="3735" dirty="0" smtClean="0"/>
              <a:t>Project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grpSp>
        <p:nvGrpSpPr>
          <p:cNvPr id="54" name="Group 53"/>
          <p:cNvGrpSpPr/>
          <p:nvPr/>
        </p:nvGrpSpPr>
        <p:grpSpPr>
          <a:xfrm>
            <a:off x="5675917" y="1035502"/>
            <a:ext cx="5917312" cy="5657855"/>
            <a:chOff x="5015517" y="1035502"/>
            <a:chExt cx="5917312" cy="5657855"/>
          </a:xfrm>
        </p:grpSpPr>
        <p:sp>
          <p:nvSpPr>
            <p:cNvPr id="10" name="圆角矩形 10"/>
            <p:cNvSpPr/>
            <p:nvPr/>
          </p:nvSpPr>
          <p:spPr>
            <a:xfrm>
              <a:off x="5855686" y="4456387"/>
              <a:ext cx="4883291" cy="223697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Ethereum</a:t>
              </a:r>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Blockchain</a:t>
              </a:r>
              <a:r>
                <a:rPr kumimoji="1" lang="zh-CN" altLang="en-US" sz="1400" dirty="0" smtClean="0">
                  <a:latin typeface="Microsoft YaHei" charset="-122"/>
                  <a:ea typeface="Microsoft YaHei" charset="-122"/>
                  <a:cs typeface="Microsoft YaHei" charset="-122"/>
                </a:rPr>
                <a:t>   </a:t>
              </a:r>
              <a:endParaRPr kumimoji="1" lang="en-US" altLang="zh-CN" sz="1400" dirty="0">
                <a:latin typeface="Microsoft YaHei" charset="-122"/>
                <a:ea typeface="Microsoft YaHei" charset="-122"/>
                <a:cs typeface="Microsoft YaHei" charset="-122"/>
              </a:endParaRPr>
            </a:p>
          </p:txBody>
        </p:sp>
        <p:sp>
          <p:nvSpPr>
            <p:cNvPr id="14" name="Smiley Face 13"/>
            <p:cNvSpPr/>
            <p:nvPr/>
          </p:nvSpPr>
          <p:spPr>
            <a:xfrm>
              <a:off x="5110083" y="1938607"/>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9654986" y="3819356"/>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5749769" y="2010491"/>
              <a:ext cx="1618709" cy="152786"/>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 name="TextBox 1"/>
            <p:cNvSpPr txBox="1"/>
            <p:nvPr/>
          </p:nvSpPr>
          <p:spPr>
            <a:xfrm>
              <a:off x="6404478" y="1355296"/>
              <a:ext cx="266780" cy="369332"/>
            </a:xfrm>
            <a:prstGeom prst="rect">
              <a:avLst/>
            </a:prstGeom>
            <a:noFill/>
          </p:spPr>
          <p:txBody>
            <a:bodyPr wrap="square" rtlCol="0">
              <a:spAutoFit/>
            </a:bodyPr>
            <a:lstStyle/>
            <a:p>
              <a:r>
                <a:rPr lang="en-US" altLang="zh-CN"/>
                <a:t>3</a:t>
              </a:r>
              <a:endParaRPr lang="en-US" dirty="0"/>
            </a:p>
          </p:txBody>
        </p:sp>
        <p:cxnSp>
          <p:nvCxnSpPr>
            <p:cNvPr id="18" name="Straight Arrow Connector 17"/>
            <p:cNvCxnSpPr>
              <a:endCxn id="16" idx="0"/>
            </p:cNvCxnSpPr>
            <p:nvPr/>
          </p:nvCxnSpPr>
          <p:spPr>
            <a:xfrm>
              <a:off x="9883586" y="3002564"/>
              <a:ext cx="0" cy="816792"/>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9980876" y="3199612"/>
              <a:ext cx="301686" cy="369332"/>
            </a:xfrm>
            <a:prstGeom prst="rect">
              <a:avLst/>
            </a:prstGeom>
            <a:noFill/>
          </p:spPr>
          <p:txBody>
            <a:bodyPr wrap="none" rtlCol="0">
              <a:spAutoFit/>
            </a:bodyPr>
            <a:lstStyle/>
            <a:p>
              <a:r>
                <a:rPr lang="en-US" altLang="zh-CN" dirty="0"/>
                <a:t>4</a:t>
              </a:r>
              <a:endParaRPr lang="en-US" dirty="0"/>
            </a:p>
          </p:txBody>
        </p:sp>
        <p:cxnSp>
          <p:nvCxnSpPr>
            <p:cNvPr id="22" name="Straight Arrow Connector 21"/>
            <p:cNvCxnSpPr/>
            <p:nvPr/>
          </p:nvCxnSpPr>
          <p:spPr>
            <a:xfrm>
              <a:off x="5749769" y="2372773"/>
              <a:ext cx="1931046" cy="17942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5683434" y="1577340"/>
              <a:ext cx="1478121" cy="376119"/>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5015517" y="2466698"/>
              <a:ext cx="784830" cy="369332"/>
            </a:xfrm>
            <a:prstGeom prst="rect">
              <a:avLst/>
            </a:prstGeom>
            <a:noFill/>
          </p:spPr>
          <p:txBody>
            <a:bodyPr wrap="none" rtlCol="0">
              <a:spAutoFit/>
            </a:bodyPr>
            <a:lstStyle/>
            <a:p>
              <a:r>
                <a:rPr lang="en-US" altLang="zh-CN" dirty="0" smtClean="0"/>
                <a:t>Maker</a:t>
              </a:r>
              <a:endParaRPr lang="en-US" dirty="0"/>
            </a:p>
          </p:txBody>
        </p:sp>
        <p:sp>
          <p:nvSpPr>
            <p:cNvPr id="31" name="TextBox 30"/>
            <p:cNvSpPr txBox="1"/>
            <p:nvPr/>
          </p:nvSpPr>
          <p:spPr>
            <a:xfrm>
              <a:off x="8982290" y="3864285"/>
              <a:ext cx="755827" cy="369332"/>
            </a:xfrm>
            <a:prstGeom prst="rect">
              <a:avLst/>
            </a:prstGeom>
            <a:noFill/>
          </p:spPr>
          <p:txBody>
            <a:bodyPr wrap="square" rtlCol="0">
              <a:spAutoFit/>
            </a:bodyPr>
            <a:lstStyle/>
            <a:p>
              <a:r>
                <a:rPr lang="en-US" altLang="zh-CN" dirty="0" smtClean="0"/>
                <a:t>Taker</a:t>
              </a:r>
              <a:endParaRPr lang="en-US" dirty="0"/>
            </a:p>
          </p:txBody>
        </p:sp>
        <p:grpSp>
          <p:nvGrpSpPr>
            <p:cNvPr id="23" name="Group 22"/>
            <p:cNvGrpSpPr/>
            <p:nvPr/>
          </p:nvGrpSpPr>
          <p:grpSpPr>
            <a:xfrm>
              <a:off x="7364755" y="1035502"/>
              <a:ext cx="2854962" cy="560705"/>
              <a:chOff x="7364755" y="1353002"/>
              <a:chExt cx="2854962" cy="560705"/>
            </a:xfrm>
          </p:grpSpPr>
          <p:sp>
            <p:nvSpPr>
              <p:cNvPr id="11"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A</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2"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4" name="Group 33"/>
            <p:cNvGrpSpPr/>
            <p:nvPr/>
          </p:nvGrpSpPr>
          <p:grpSpPr>
            <a:xfrm>
              <a:off x="7778228" y="1710557"/>
              <a:ext cx="2854962" cy="560705"/>
              <a:chOff x="7364755" y="1353002"/>
              <a:chExt cx="2854962" cy="560705"/>
            </a:xfrm>
          </p:grpSpPr>
          <p:sp>
            <p:nvSpPr>
              <p:cNvPr id="35"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B</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6"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7" name="Group 36"/>
            <p:cNvGrpSpPr/>
            <p:nvPr/>
          </p:nvGrpSpPr>
          <p:grpSpPr>
            <a:xfrm>
              <a:off x="8077867" y="2383586"/>
              <a:ext cx="2854962" cy="560705"/>
              <a:chOff x="7364755" y="1353002"/>
              <a:chExt cx="2854962" cy="560705"/>
            </a:xfrm>
          </p:grpSpPr>
          <p:sp>
            <p:nvSpPr>
              <p:cNvPr id="38"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C</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9"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41" name="圆角矩形 10"/>
            <p:cNvSpPr/>
            <p:nvPr/>
          </p:nvSpPr>
          <p:spPr>
            <a:xfrm>
              <a:off x="7750836" y="5146962"/>
              <a:ext cx="1041400" cy="65519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DEX</a:t>
              </a:r>
              <a:endParaRPr lang="en-US" altLang="zh-CN" sz="1400" b="1" dirty="0">
                <a:latin typeface="+mj-lt"/>
              </a:endParaRPr>
            </a:p>
            <a:p>
              <a:pPr algn="ctr"/>
              <a:r>
                <a:rPr lang="zh-CN" altLang="en-US" sz="1400" b="1" dirty="0" smtClean="0">
                  <a:latin typeface="+mj-lt"/>
                </a:rPr>
                <a:t> 智能合约</a:t>
              </a:r>
              <a:endParaRPr kumimoji="1" lang="en-US" altLang="zh-CN" sz="1400" b="1" dirty="0" smtClean="0">
                <a:latin typeface="+mj-lt"/>
                <a:ea typeface="Microsoft YaHei" charset="-122"/>
                <a:cs typeface="Microsoft YaHei" charset="-122"/>
              </a:endParaRPr>
            </a:p>
          </p:txBody>
        </p:sp>
        <p:sp>
          <p:nvSpPr>
            <p:cNvPr id="42" name="圆角矩形 10"/>
            <p:cNvSpPr/>
            <p:nvPr/>
          </p:nvSpPr>
          <p:spPr>
            <a:xfrm>
              <a:off x="6094381" y="5994858"/>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A</a:t>
              </a:r>
              <a:endParaRPr kumimoji="1" lang="en-US" altLang="zh-CN" sz="1400" b="1" dirty="0" smtClean="0">
                <a:latin typeface="+mj-lt"/>
                <a:ea typeface="Microsoft YaHei" charset="-122"/>
                <a:cs typeface="Microsoft YaHei" charset="-122"/>
              </a:endParaRPr>
            </a:p>
          </p:txBody>
        </p:sp>
        <p:sp>
          <p:nvSpPr>
            <p:cNvPr id="43" name="圆角矩形 10"/>
            <p:cNvSpPr/>
            <p:nvPr/>
          </p:nvSpPr>
          <p:spPr>
            <a:xfrm>
              <a:off x="9484916" y="5982822"/>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B</a:t>
              </a:r>
              <a:endParaRPr kumimoji="1" lang="en-US" altLang="zh-CN" sz="1400" b="1" dirty="0" smtClean="0">
                <a:latin typeface="+mj-lt"/>
                <a:ea typeface="Microsoft YaHei" charset="-122"/>
                <a:cs typeface="Microsoft YaHei" charset="-122"/>
              </a:endParaRPr>
            </a:p>
          </p:txBody>
        </p:sp>
        <p:sp>
          <p:nvSpPr>
            <p:cNvPr id="45" name="圆角矩形 10"/>
            <p:cNvSpPr/>
            <p:nvPr/>
          </p:nvSpPr>
          <p:spPr>
            <a:xfrm>
              <a:off x="6094381" y="4663033"/>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Maker</a:t>
              </a: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sp>
          <p:nvSpPr>
            <p:cNvPr id="46" name="圆角矩形 10"/>
            <p:cNvSpPr/>
            <p:nvPr/>
          </p:nvSpPr>
          <p:spPr>
            <a:xfrm>
              <a:off x="9484916" y="4663032"/>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mj-lt"/>
                </a:rPr>
                <a:t>T</a:t>
              </a:r>
              <a:r>
                <a:rPr lang="en-US" altLang="zh-CN" sz="1400" b="1" dirty="0" smtClean="0">
                  <a:latin typeface="+mj-lt"/>
                </a:rPr>
                <a:t>aker</a:t>
              </a: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cxnSp>
          <p:nvCxnSpPr>
            <p:cNvPr id="48" name="Straight Arrow Connector 47"/>
            <p:cNvCxnSpPr>
              <a:endCxn id="42" idx="0"/>
            </p:cNvCxnSpPr>
            <p:nvPr/>
          </p:nvCxnSpPr>
          <p:spPr>
            <a:xfrm flipH="1">
              <a:off x="6571934" y="5146962"/>
              <a:ext cx="6666" cy="84789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a:endCxn id="43" idx="1"/>
            </p:cNvCxnSpPr>
            <p:nvPr/>
          </p:nvCxnSpPr>
          <p:spPr>
            <a:xfrm>
              <a:off x="8297331" y="5802157"/>
              <a:ext cx="1187585" cy="42263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stCxn id="41" idx="2"/>
              <a:endCxn id="42" idx="3"/>
            </p:cNvCxnSpPr>
            <p:nvPr/>
          </p:nvCxnSpPr>
          <p:spPr>
            <a:xfrm flipH="1">
              <a:off x="7049486" y="5802157"/>
              <a:ext cx="1222050" cy="43466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a:stCxn id="46" idx="2"/>
              <a:endCxn id="43" idx="0"/>
            </p:cNvCxnSpPr>
            <p:nvPr/>
          </p:nvCxnSpPr>
          <p:spPr>
            <a:xfrm>
              <a:off x="9962469" y="5146961"/>
              <a:ext cx="0" cy="83586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a:stCxn id="46" idx="2"/>
            </p:cNvCxnSpPr>
            <p:nvPr/>
          </p:nvCxnSpPr>
          <p:spPr>
            <a:xfrm flipH="1">
              <a:off x="8792236" y="5146961"/>
              <a:ext cx="1170233" cy="33943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59" name="TextBox 58"/>
            <p:cNvSpPr txBox="1"/>
            <p:nvPr/>
          </p:nvSpPr>
          <p:spPr>
            <a:xfrm>
              <a:off x="6571933" y="5344510"/>
              <a:ext cx="273367" cy="369332"/>
            </a:xfrm>
            <a:prstGeom prst="rect">
              <a:avLst/>
            </a:prstGeom>
            <a:noFill/>
          </p:spPr>
          <p:txBody>
            <a:bodyPr wrap="square" rtlCol="0">
              <a:spAutoFit/>
            </a:bodyPr>
            <a:lstStyle/>
            <a:p>
              <a:r>
                <a:rPr lang="en-US" altLang="zh-CN" smtClean="0"/>
                <a:t>1</a:t>
              </a:r>
              <a:endParaRPr lang="en-US" dirty="0"/>
            </a:p>
          </p:txBody>
        </p:sp>
        <p:sp>
          <p:nvSpPr>
            <p:cNvPr id="60" name="TextBox 59"/>
            <p:cNvSpPr txBox="1"/>
            <p:nvPr/>
          </p:nvSpPr>
          <p:spPr>
            <a:xfrm>
              <a:off x="5218697" y="1605169"/>
              <a:ext cx="273367" cy="369332"/>
            </a:xfrm>
            <a:prstGeom prst="rect">
              <a:avLst/>
            </a:prstGeom>
            <a:noFill/>
          </p:spPr>
          <p:txBody>
            <a:bodyPr wrap="square" rtlCol="0">
              <a:spAutoFit/>
            </a:bodyPr>
            <a:lstStyle/>
            <a:p>
              <a:r>
                <a:rPr lang="en-US" altLang="zh-CN" dirty="0"/>
                <a:t>2</a:t>
              </a:r>
              <a:endParaRPr lang="en-US" dirty="0"/>
            </a:p>
          </p:txBody>
        </p:sp>
        <p:sp>
          <p:nvSpPr>
            <p:cNvPr id="63" name="TextBox 62"/>
            <p:cNvSpPr txBox="1"/>
            <p:nvPr/>
          </p:nvSpPr>
          <p:spPr>
            <a:xfrm>
              <a:off x="9980876" y="5371563"/>
              <a:ext cx="301686" cy="369332"/>
            </a:xfrm>
            <a:prstGeom prst="rect">
              <a:avLst/>
            </a:prstGeom>
            <a:noFill/>
          </p:spPr>
          <p:txBody>
            <a:bodyPr wrap="none" rtlCol="0">
              <a:spAutoFit/>
            </a:bodyPr>
            <a:lstStyle/>
            <a:p>
              <a:r>
                <a:rPr lang="en-US" altLang="zh-CN" dirty="0"/>
                <a:t>5</a:t>
              </a:r>
              <a:endParaRPr lang="en-US" dirty="0"/>
            </a:p>
          </p:txBody>
        </p:sp>
        <p:sp>
          <p:nvSpPr>
            <p:cNvPr id="64" name="TextBox 63"/>
            <p:cNvSpPr txBox="1"/>
            <p:nvPr/>
          </p:nvSpPr>
          <p:spPr>
            <a:xfrm>
              <a:off x="9042649" y="4975178"/>
              <a:ext cx="301686" cy="369332"/>
            </a:xfrm>
            <a:prstGeom prst="rect">
              <a:avLst/>
            </a:prstGeom>
            <a:noFill/>
          </p:spPr>
          <p:txBody>
            <a:bodyPr wrap="none" rtlCol="0">
              <a:spAutoFit/>
            </a:bodyPr>
            <a:lstStyle/>
            <a:p>
              <a:r>
                <a:rPr lang="en-US" altLang="zh-CN" dirty="0" smtClean="0"/>
                <a:t>6</a:t>
              </a:r>
              <a:endParaRPr lang="en-US" dirty="0"/>
            </a:p>
          </p:txBody>
        </p:sp>
        <p:sp>
          <p:nvSpPr>
            <p:cNvPr id="65" name="TextBox 64"/>
            <p:cNvSpPr txBox="1"/>
            <p:nvPr/>
          </p:nvSpPr>
          <p:spPr>
            <a:xfrm>
              <a:off x="8128082" y="5791720"/>
              <a:ext cx="301686" cy="369332"/>
            </a:xfrm>
            <a:prstGeom prst="rect">
              <a:avLst/>
            </a:prstGeom>
            <a:noFill/>
          </p:spPr>
          <p:txBody>
            <a:bodyPr wrap="none" rtlCol="0">
              <a:spAutoFit/>
            </a:bodyPr>
            <a:lstStyle/>
            <a:p>
              <a:r>
                <a:rPr lang="en-US" altLang="zh-CN" dirty="0"/>
                <a:t>7</a:t>
              </a:r>
              <a:endParaRPr lang="en-US" dirty="0"/>
            </a:p>
          </p:txBody>
        </p:sp>
      </p:grpSp>
      <p:sp>
        <p:nvSpPr>
          <p:cNvPr id="67" name="内容占位符 2"/>
          <p:cNvSpPr txBox="1"/>
          <p:nvPr/>
        </p:nvSpPr>
        <p:spPr>
          <a:xfrm>
            <a:off x="214893" y="1617133"/>
            <a:ext cx="5114772" cy="43518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zh-CN" altLang="en-US" sz="1600" i="1" dirty="0">
                <a:latin typeface="+mn-ea"/>
                <a:cs typeface="Microsoft YaHei" charset="-122"/>
              </a:rPr>
              <a:t>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A</a:t>
            </a: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创建一笔订单</a:t>
            </a:r>
            <a:r>
              <a:rPr lang="en-US" altLang="zh-CN" sz="1600" i="1" dirty="0" smtClean="0">
                <a:latin typeface="+mn-ea"/>
                <a:cs typeface="Microsoft YaHei" charset="-122"/>
              </a:rPr>
              <a:t>(A-&gt;B)</a:t>
            </a:r>
            <a:r>
              <a:rPr lang="zh-CN" altLang="en-US" sz="1600" i="1" dirty="0" smtClean="0">
                <a:latin typeface="+mn-ea"/>
                <a:cs typeface="Microsoft YaHei" charset="-122"/>
              </a:rPr>
              <a:t>，指定汇率和过期时间，并使用私钥签名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挑选一个</a:t>
            </a:r>
            <a:r>
              <a:rPr lang="en-US" altLang="zh-CN" sz="1600" i="1" dirty="0" err="1" smtClean="0">
                <a:latin typeface="+mn-ea"/>
                <a:cs typeface="Microsoft YaHei" charset="-122"/>
              </a:rPr>
              <a:t>Relayer</a:t>
            </a:r>
            <a:r>
              <a:rPr lang="zh-CN" altLang="en-US" sz="1600" i="1" dirty="0" smtClean="0">
                <a:latin typeface="+mn-ea"/>
                <a:cs typeface="Microsoft YaHei" charset="-122"/>
              </a:rPr>
              <a:t>提交该订单</a:t>
            </a:r>
            <a:r>
              <a:rPr lang="en-US" altLang="zh-CN" sz="1600" i="1" dirty="0" smtClean="0">
                <a:latin typeface="+mn-ea"/>
                <a:cs typeface="Microsoft YaHei" charset="-122"/>
              </a:rPr>
              <a:t>(</a:t>
            </a:r>
            <a:r>
              <a:rPr lang="zh-CN" altLang="en-US" sz="1600" i="1" dirty="0" smtClean="0">
                <a:latin typeface="+mn-ea"/>
                <a:cs typeface="Microsoft YaHei" charset="-122"/>
              </a:rPr>
              <a:t>或修改已有订单</a:t>
            </a:r>
            <a:r>
              <a:rPr lang="en-US" altLang="zh-CN" sz="1600" i="1" dirty="0" smtClean="0">
                <a:latin typeface="+mn-ea"/>
                <a:cs typeface="Microsoft YaHei" charset="-122"/>
              </a:rPr>
              <a:t>)</a:t>
            </a:r>
          </a:p>
          <a:p>
            <a:pPr marL="800100" lvl="1" indent="-342900" algn="l">
              <a:buFont typeface="+mj-lt"/>
              <a:buAutoNum type="arabicPeriod"/>
            </a:pPr>
            <a:r>
              <a:rPr lang="zh-CN" altLang="en-US" sz="1200" i="1" dirty="0" smtClean="0">
                <a:latin typeface="+mn-ea"/>
                <a:cs typeface="Microsoft YaHei" charset="-122"/>
              </a:rPr>
              <a:t>手续费</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订单深度</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体验</a:t>
            </a:r>
            <a:endParaRPr lang="en-US" altLang="zh-CN" sz="12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获取订单信息，选择价格合适的订单</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B</a:t>
            </a: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提交</a:t>
            </a:r>
            <a:r>
              <a:rPr lang="en-US" altLang="zh-CN" sz="1600" i="1" dirty="0" smtClean="0">
                <a:latin typeface="+mn-ea"/>
                <a:cs typeface="Microsoft YaHei" charset="-122"/>
              </a:rPr>
              <a:t>Maker</a:t>
            </a:r>
            <a:r>
              <a:rPr lang="zh-CN" altLang="en-US" sz="1600" i="1" dirty="0" smtClean="0">
                <a:latin typeface="+mn-ea"/>
                <a:cs typeface="Microsoft YaHei" charset="-122"/>
              </a:rPr>
              <a:t>签名的订单给合约</a:t>
            </a:r>
            <a:r>
              <a:rPr lang="en-US" altLang="zh-CN" sz="1600" i="1" dirty="0" smtClean="0">
                <a:latin typeface="+mn-ea"/>
                <a:cs typeface="Microsoft YaHei" charset="-122"/>
              </a:rPr>
              <a:t>DEX</a:t>
            </a:r>
            <a:r>
              <a:rPr lang="zh-CN" altLang="en-US" sz="1600" i="1" dirty="0" smtClean="0">
                <a:latin typeface="+mn-ea"/>
                <a:cs typeface="Microsoft YaHei" charset="-122"/>
              </a:rPr>
              <a:t>，指定交易的金额，</a:t>
            </a:r>
            <a:r>
              <a:rPr lang="zh-CN" altLang="en-US" sz="1600" i="1" dirty="0">
                <a:latin typeface="+mn-ea"/>
                <a:cs typeface="Microsoft YaHei" charset="-122"/>
              </a:rPr>
              <a:t>并签名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DEX</a:t>
            </a:r>
            <a:r>
              <a:rPr lang="zh-CN" altLang="en-US" sz="1600" i="1" dirty="0" smtClean="0">
                <a:latin typeface="+mn-ea"/>
                <a:cs typeface="Microsoft YaHei" charset="-122"/>
              </a:rPr>
              <a:t>合约校验订单签名，是否过期，验证通过则完成代币转移</a:t>
            </a:r>
            <a:endParaRPr lang="en-US" altLang="zh-CN" sz="1600" i="1" dirty="0" smtClean="0">
              <a:latin typeface="+mn-ea"/>
              <a:cs typeface="Microsoft YaHei" charset="-122"/>
            </a:endParaRPr>
          </a:p>
          <a:p>
            <a:pPr marL="800100" lvl="1" indent="-342900" algn="l">
              <a:buFont typeface="+mj-lt"/>
              <a:buAutoNum type="arabicPeriod"/>
            </a:pPr>
            <a:r>
              <a:rPr lang="en-US" altLang="zh-CN" sz="1600" i="1" dirty="0" smtClean="0">
                <a:latin typeface="+mn-ea"/>
                <a:cs typeface="Microsoft YaHei" charset="-122"/>
              </a:rPr>
              <a:t>A-&gt;Taker</a:t>
            </a:r>
          </a:p>
          <a:p>
            <a:pPr marL="800100" lvl="1" indent="-342900" algn="l">
              <a:buFont typeface="+mj-lt"/>
              <a:buAutoNum type="arabicPeriod"/>
            </a:pPr>
            <a:r>
              <a:rPr lang="en-US" altLang="zh-CN" sz="1600" i="1" dirty="0" smtClean="0">
                <a:latin typeface="+mn-ea"/>
                <a:cs typeface="Microsoft YaHei" charset="-122"/>
              </a:rPr>
              <a:t>B-&gt;Maker</a:t>
            </a:r>
            <a:endParaRPr lang="zh-CN" altLang="en-US" sz="1600" i="1" dirty="0">
              <a:latin typeface="+mn-ea"/>
              <a:cs typeface="Microsoft YaHei"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smtClean="0">
                <a:sym typeface="+mn-ea"/>
              </a:rPr>
              <a:t>Uniswap</a:t>
            </a:r>
            <a:endParaRPr lang="en-US" altLang="zh-CN" sz="4000" i="1" dirty="0">
              <a:latin typeface="Arial" panose="020B0604020202090204" pitchFamily="34" charset="0"/>
              <a:ea typeface="SimSun" pitchFamily="2" charset="-122"/>
              <a:sym typeface="+mn-ea"/>
            </a:endParaRPr>
          </a:p>
        </p:txBody>
      </p:sp>
      <p:sp>
        <p:nvSpPr>
          <p:cNvPr id="68" name="TextBox 3"/>
          <p:cNvSpPr txBox="1"/>
          <p:nvPr/>
        </p:nvSpPr>
        <p:spPr>
          <a:xfrm>
            <a:off x="664845" y="1409700"/>
            <a:ext cx="10866755"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sz="2000" i="1" dirty="0" smtClean="0"/>
              <a:t>基于</a:t>
            </a:r>
            <a:r>
              <a:rPr lang="en-US" altLang="zh-CN" sz="2000" i="1" dirty="0" smtClean="0"/>
              <a:t>ETH</a:t>
            </a:r>
            <a:r>
              <a:rPr lang="zh-CN" altLang="en-US" sz="2000" i="1" dirty="0" smtClean="0"/>
              <a:t>智能合约，</a:t>
            </a:r>
            <a:r>
              <a:rPr lang="zh-CN" altLang="en-US" sz="2000" i="1" dirty="0"/>
              <a:t>设计简洁</a:t>
            </a:r>
            <a:r>
              <a:rPr lang="en-US" altLang="zh-CN" sz="2000" i="1" dirty="0"/>
              <a:t>,</a:t>
            </a:r>
            <a:r>
              <a:rPr lang="zh-CN" altLang="en-US" sz="2000" i="1" dirty="0"/>
              <a:t> 构思</a:t>
            </a:r>
            <a:r>
              <a:rPr lang="zh-CN" altLang="en-US" sz="2000" i="1" dirty="0" smtClean="0"/>
              <a:t>巧妙</a:t>
            </a:r>
            <a:endParaRPr lang="en-US" altLang="zh-CN" sz="2000" i="1" dirty="0" smtClean="0"/>
          </a:p>
          <a:p>
            <a:pPr eaLnBrk="1" hangingPunct="1">
              <a:lnSpc>
                <a:spcPct val="200000"/>
              </a:lnSpc>
              <a:spcBef>
                <a:spcPct val="0"/>
              </a:spcBef>
            </a:pPr>
            <a:r>
              <a:rPr lang="zh-CN" altLang="en-US" sz="2000" i="1" dirty="0"/>
              <a:t>近</a:t>
            </a:r>
            <a:r>
              <a:rPr lang="en-US" altLang="zh-CN" sz="2000" i="1" dirty="0"/>
              <a:t>600</a:t>
            </a:r>
            <a:r>
              <a:rPr lang="en-US" sz="2000" i="1" dirty="0"/>
              <a:t>种ERC20 Token</a:t>
            </a:r>
            <a:r>
              <a:rPr lang="zh-CN" altLang="en-US" sz="2000" i="1" dirty="0"/>
              <a:t> </a:t>
            </a:r>
            <a:r>
              <a:rPr lang="en-US" altLang="zh-CN" sz="2000" i="1" dirty="0"/>
              <a:t>&lt;-&gt;</a:t>
            </a:r>
            <a:r>
              <a:rPr lang="zh-CN" altLang="en-US" sz="2000" i="1" dirty="0"/>
              <a:t> </a:t>
            </a:r>
            <a:r>
              <a:rPr lang="en-US" altLang="zh-CN" sz="2000" i="1" dirty="0"/>
              <a:t>EHT</a:t>
            </a:r>
            <a:r>
              <a:rPr lang="zh-CN" altLang="en-US" sz="2000" i="1" dirty="0"/>
              <a:t>交易币</a:t>
            </a:r>
            <a:r>
              <a:rPr lang="zh-CN" altLang="en-US" sz="2000" i="1" dirty="0" smtClean="0"/>
              <a:t>对</a:t>
            </a:r>
            <a:endParaRPr lang="en-US" altLang="zh-CN" sz="2000" i="1" dirty="0" smtClean="0"/>
          </a:p>
          <a:p>
            <a:pPr lvl="0" eaLnBrk="1" hangingPunct="1">
              <a:lnSpc>
                <a:spcPct val="200000"/>
              </a:lnSpc>
              <a:spcBef>
                <a:spcPct val="0"/>
              </a:spcBef>
            </a:pPr>
            <a:r>
              <a:rPr lang="zh-CN" altLang="en-US" sz="2000" i="1" dirty="0" smtClean="0"/>
              <a:t>无运营机构，去中心化程度非常高，所有生态参与者都有获利空间</a:t>
            </a:r>
            <a:endParaRPr lang="en-US" altLang="zh-CN" sz="2000" i="1" dirty="0" smtClean="0"/>
          </a:p>
          <a:p>
            <a:pPr eaLnBrk="1" hangingPunct="1">
              <a:lnSpc>
                <a:spcPct val="200000"/>
              </a:lnSpc>
              <a:spcBef>
                <a:spcPct val="0"/>
              </a:spcBef>
            </a:pPr>
            <a:r>
              <a:rPr lang="zh-CN" altLang="en-US" sz="2000" i="1" dirty="0" smtClean="0">
                <a:latin typeface="Arial" panose="020B0604020202090204" pitchFamily="34" charset="0"/>
                <a:ea typeface="SimSun" pitchFamily="2" charset="-122"/>
                <a:sym typeface="+mn-ea"/>
              </a:rPr>
              <a:t>无深度表，币</a:t>
            </a:r>
            <a:r>
              <a:rPr lang="zh-CN" altLang="en-US" sz="2000" i="1" dirty="0">
                <a:latin typeface="Arial" panose="020B0604020202090204" pitchFamily="34" charset="0"/>
                <a:ea typeface="SimSun" pitchFamily="2" charset="-122"/>
                <a:sym typeface="+mn-ea"/>
              </a:rPr>
              <a:t>价</a:t>
            </a:r>
            <a:r>
              <a:rPr lang="zh-CN" altLang="en-US" sz="2000" i="1" dirty="0" smtClean="0">
                <a:latin typeface="Arial" panose="020B0604020202090204" pitchFamily="34" charset="0"/>
                <a:ea typeface="SimSun" pitchFamily="2" charset="-122"/>
                <a:sym typeface="+mn-ea"/>
              </a:rPr>
              <a:t>由合约的恒定</a:t>
            </a:r>
            <a:r>
              <a:rPr lang="zh-CN" altLang="en-US" sz="2000" i="1" dirty="0">
                <a:latin typeface="Arial" panose="020B0604020202090204" pitchFamily="34" charset="0"/>
                <a:ea typeface="SimSun" pitchFamily="2" charset="-122"/>
                <a:sym typeface="+mn-ea"/>
              </a:rPr>
              <a:t>乘积算法</a:t>
            </a:r>
            <a:r>
              <a:rPr lang="zh-CN" altLang="en-US" sz="2000" i="1" dirty="0" smtClean="0">
                <a:latin typeface="Arial" panose="020B0604020202090204" pitchFamily="34" charset="0"/>
                <a:ea typeface="SimSun" pitchFamily="2" charset="-122"/>
                <a:sym typeface="+mn-ea"/>
              </a:rPr>
              <a:t>决定</a:t>
            </a:r>
            <a:endParaRPr lang="en-US" altLang="zh-CN" sz="2000" i="1" dirty="0" smtClean="0">
              <a:latin typeface="Arial" panose="020B0604020202090204" pitchFamily="34" charset="0"/>
              <a:ea typeface="SimSun" pitchFamily="2" charset="-122"/>
              <a:sym typeface="+mn-ea"/>
            </a:endParaRPr>
          </a:p>
          <a:p>
            <a:pPr eaLnBrk="1" hangingPunct="1">
              <a:lnSpc>
                <a:spcPct val="200000"/>
              </a:lnSpc>
              <a:spcBef>
                <a:spcPct val="0"/>
              </a:spcBef>
            </a:pPr>
            <a:r>
              <a:rPr lang="zh-CN" altLang="en-US" sz="2000" i="1" dirty="0" smtClean="0">
                <a:latin typeface="Arial" panose="020B0604020202090204" pitchFamily="34" charset="0"/>
                <a:ea typeface="SimSun" pitchFamily="2" charset="-122"/>
                <a:sym typeface="+mn-ea"/>
              </a:rPr>
              <a:t>不</a:t>
            </a:r>
            <a:r>
              <a:rPr lang="zh-CN" altLang="en-US" sz="2000" i="1" dirty="0">
                <a:latin typeface="Arial" panose="020B0604020202090204" pitchFamily="34" charset="0"/>
                <a:ea typeface="SimSun" pitchFamily="2" charset="-122"/>
                <a:sym typeface="+mn-ea"/>
              </a:rPr>
              <a:t>能</a:t>
            </a:r>
            <a:r>
              <a:rPr lang="zh-CN" altLang="en-US" sz="2000" i="1" dirty="0" smtClean="0">
                <a:latin typeface="Arial" panose="020B0604020202090204" pitchFamily="34" charset="0"/>
                <a:ea typeface="SimSun" pitchFamily="2" charset="-122"/>
                <a:sym typeface="+mn-ea"/>
              </a:rPr>
              <a:t>挂单</a:t>
            </a:r>
            <a:r>
              <a:rPr lang="en-US" altLang="zh-CN" sz="2000" i="1" dirty="0" smtClean="0">
                <a:latin typeface="Arial" panose="020B0604020202090204" pitchFamily="34" charset="0"/>
                <a:ea typeface="SimSun" pitchFamily="2" charset="-122"/>
                <a:sym typeface="+mn-ea"/>
              </a:rPr>
              <a:t>,</a:t>
            </a:r>
            <a:r>
              <a:rPr lang="zh-CN" altLang="en-US" sz="2000" i="1" dirty="0" smtClean="0">
                <a:latin typeface="Arial" panose="020B0604020202090204" pitchFamily="34" charset="0"/>
                <a:ea typeface="SimSun" pitchFamily="2" charset="-122"/>
                <a:sym typeface="+mn-ea"/>
              </a:rPr>
              <a:t> 无法按照限价买入</a:t>
            </a:r>
            <a:r>
              <a:rPr lang="en-US" altLang="zh-CN" sz="2000" i="1" dirty="0" smtClean="0">
                <a:latin typeface="Arial" panose="020B0604020202090204" pitchFamily="34" charset="0"/>
                <a:ea typeface="SimSun" pitchFamily="2" charset="-122"/>
                <a:sym typeface="+mn-ea"/>
              </a:rPr>
              <a:t>(</a:t>
            </a:r>
            <a:r>
              <a:rPr lang="zh-CN" altLang="en-US" sz="2000" i="1" dirty="0" smtClean="0">
                <a:latin typeface="Arial" panose="020B0604020202090204" pitchFamily="34" charset="0"/>
                <a:ea typeface="SimSun" pitchFamily="2" charset="-122"/>
                <a:sym typeface="+mn-ea"/>
              </a:rPr>
              <a:t>只能按照类似</a:t>
            </a:r>
            <a:r>
              <a:rPr lang="en-US" altLang="zh-CN" sz="2000" i="1" dirty="0" smtClean="0">
                <a:latin typeface="Arial" panose="020B0604020202090204" pitchFamily="34" charset="0"/>
                <a:ea typeface="SimSun" pitchFamily="2" charset="-122"/>
                <a:sym typeface="+mn-ea"/>
              </a:rPr>
              <a:t>OKEX</a:t>
            </a:r>
            <a:r>
              <a:rPr lang="zh-CN" altLang="en-US" sz="2000" i="1" dirty="0" smtClean="0">
                <a:latin typeface="Arial" panose="020B0604020202090204" pitchFamily="34" charset="0"/>
                <a:ea typeface="SimSun" pitchFamily="2" charset="-122"/>
                <a:sym typeface="+mn-ea"/>
              </a:rPr>
              <a:t>的市价快速买入</a:t>
            </a:r>
            <a:r>
              <a:rPr lang="en-US" altLang="zh-CN" sz="2000" i="1" dirty="0" smtClean="0">
                <a:latin typeface="Arial" panose="020B0604020202090204" pitchFamily="34" charset="0"/>
                <a:ea typeface="SimSun" pitchFamily="2" charset="-122"/>
                <a:sym typeface="+mn-ea"/>
              </a:rPr>
              <a:t>)</a:t>
            </a:r>
          </a:p>
          <a:p>
            <a:pPr eaLnBrk="1" hangingPunct="1">
              <a:lnSpc>
                <a:spcPct val="200000"/>
              </a:lnSpc>
              <a:spcBef>
                <a:spcPct val="0"/>
              </a:spcBef>
            </a:pPr>
            <a:r>
              <a:rPr lang="zh-CN" altLang="en-US" sz="2000" i="1" dirty="0">
                <a:latin typeface="Arial" panose="020B0604020202090204" pitchFamily="34" charset="0"/>
                <a:ea typeface="SimSun" pitchFamily="2" charset="-122"/>
                <a:sym typeface="+mn-ea"/>
              </a:rPr>
              <a:t>因为没有深度表</a:t>
            </a:r>
            <a:r>
              <a:rPr lang="en-US" altLang="zh-CN" sz="2000" i="1" dirty="0">
                <a:latin typeface="Arial" panose="020B0604020202090204" pitchFamily="34" charset="0"/>
                <a:ea typeface="SimSun" pitchFamily="2" charset="-122"/>
                <a:sym typeface="+mn-ea"/>
              </a:rPr>
              <a:t>,</a:t>
            </a:r>
            <a:r>
              <a:rPr lang="zh-CN" altLang="en-US" sz="2000" i="1" dirty="0">
                <a:latin typeface="Arial" panose="020B0604020202090204" pitchFamily="34" charset="0"/>
                <a:ea typeface="SimSun" pitchFamily="2" charset="-122"/>
                <a:sym typeface="+mn-ea"/>
              </a:rPr>
              <a:t> 链上没有复杂的匹配计算</a:t>
            </a:r>
            <a:r>
              <a:rPr lang="en-US" altLang="zh-CN" sz="2000" i="1" dirty="0">
                <a:latin typeface="Arial" panose="020B0604020202090204" pitchFamily="34" charset="0"/>
                <a:ea typeface="SimSun" pitchFamily="2" charset="-122"/>
                <a:sym typeface="+mn-ea"/>
              </a:rPr>
              <a:t>,</a:t>
            </a:r>
            <a:r>
              <a:rPr lang="zh-CN" altLang="en-US" sz="2000" i="1" dirty="0">
                <a:latin typeface="Arial" panose="020B0604020202090204" pitchFamily="34" charset="0"/>
                <a:ea typeface="SimSun" pitchFamily="2" charset="-122"/>
                <a:sym typeface="+mn-ea"/>
              </a:rPr>
              <a:t> 付给矿工的手续费</a:t>
            </a:r>
            <a:r>
              <a:rPr lang="zh-CN" altLang="en-US" sz="2000" i="1" dirty="0" smtClean="0">
                <a:latin typeface="Arial" panose="020B0604020202090204" pitchFamily="34" charset="0"/>
                <a:ea typeface="SimSun" pitchFamily="2" charset="-122"/>
                <a:sym typeface="+mn-ea"/>
              </a:rPr>
              <a:t>低</a:t>
            </a:r>
            <a:endParaRPr lang="en-US" altLang="zh-CN" sz="20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20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1615238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err="1" smtClean="0"/>
              <a:t>Uniswap</a:t>
            </a:r>
            <a:r>
              <a:rPr lang="en-US" altLang="zh-CN" sz="3735" dirty="0" smtClean="0"/>
              <a:t>:</a:t>
            </a:r>
            <a:r>
              <a:rPr lang="zh-CN" altLang="en-US" sz="3735" dirty="0" smtClean="0"/>
              <a:t> 生态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pSp>
        <p:nvGrpSpPr>
          <p:cNvPr id="20" name="Group 19"/>
          <p:cNvGrpSpPr/>
          <p:nvPr/>
        </p:nvGrpSpPr>
        <p:grpSpPr>
          <a:xfrm>
            <a:off x="4711700" y="3251773"/>
            <a:ext cx="5397500" cy="3161723"/>
            <a:chOff x="5410200" y="3200973"/>
            <a:chExt cx="5397500" cy="3161723"/>
          </a:xfrm>
        </p:grpSpPr>
        <p:grpSp>
          <p:nvGrpSpPr>
            <p:cNvPr id="5" name="Group 4"/>
            <p:cNvGrpSpPr/>
            <p:nvPr/>
          </p:nvGrpSpPr>
          <p:grpSpPr>
            <a:xfrm>
              <a:off x="5410200" y="3200973"/>
              <a:ext cx="5397500" cy="3161723"/>
              <a:chOff x="9013213" y="1960277"/>
              <a:chExt cx="2857253" cy="3680973"/>
            </a:xfrm>
          </p:grpSpPr>
          <p:sp>
            <p:nvSpPr>
              <p:cNvPr id="41" name="圆角矩形 10"/>
              <p:cNvSpPr/>
              <p:nvPr/>
            </p:nvSpPr>
            <p:spPr>
              <a:xfrm>
                <a:off x="9013213" y="1960277"/>
                <a:ext cx="2857253" cy="368097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2" name="圆角矩形 10"/>
              <p:cNvSpPr/>
              <p:nvPr/>
            </p:nvSpPr>
            <p:spPr>
              <a:xfrm>
                <a:off x="10652982" y="2687641"/>
                <a:ext cx="1049489" cy="2137528"/>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OKB/ETH</a:t>
                </a:r>
              </a:p>
              <a:p>
                <a:pPr algn="ctr"/>
                <a:r>
                  <a:rPr lang="en-US" altLang="zh-CN" sz="1600" dirty="0" smtClean="0">
                    <a:solidFill>
                      <a:schemeClr val="bg1"/>
                    </a:solidFill>
                  </a:rPr>
                  <a:t>Exchange</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4" name="圆角矩形 10"/>
              <p:cNvSpPr/>
              <p:nvPr/>
            </p:nvSpPr>
            <p:spPr>
              <a:xfrm>
                <a:off x="10902085" y="3868215"/>
                <a:ext cx="587496" cy="84025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资金池</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50" name="圆角矩形 10"/>
            <p:cNvSpPr/>
            <p:nvPr/>
          </p:nvSpPr>
          <p:spPr>
            <a:xfrm>
              <a:off x="5787817" y="3863833"/>
              <a:ext cx="1400383" cy="771667"/>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bg1"/>
                </a:solidFill>
              </a:endParaRPr>
            </a:p>
            <a:p>
              <a:pPr algn="ctr"/>
              <a:r>
                <a:rPr lang="en-US" altLang="zh-CN" sz="1600" dirty="0" smtClean="0">
                  <a:solidFill>
                    <a:schemeClr val="bg1"/>
                  </a:solidFill>
                </a:rPr>
                <a:t>Factory</a:t>
              </a: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51" name="圆角矩形 10"/>
            <p:cNvSpPr/>
            <p:nvPr/>
          </p:nvSpPr>
          <p:spPr>
            <a:xfrm>
              <a:off x="5788335" y="4946446"/>
              <a:ext cx="1399865" cy="779719"/>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smtClean="0">
                  <a:solidFill>
                    <a:schemeClr val="bg1"/>
                  </a:solidFill>
                  <a:latin typeface="Microsoft YaHei" charset="-122"/>
                  <a:ea typeface="Microsoft YaHei" charset="-122"/>
                  <a:cs typeface="Microsoft YaHei" charset="-122"/>
                </a:rPr>
                <a:t>OKB</a:t>
              </a:r>
            </a:p>
            <a:p>
              <a:pPr algn="ctr"/>
              <a:r>
                <a:rPr kumimoji="1" lang="en-US" altLang="zh-CN" sz="1600" dirty="0" smtClean="0">
                  <a:solidFill>
                    <a:schemeClr val="bg1"/>
                  </a:solidFill>
                  <a:latin typeface="Microsoft YaHei" charset="-122"/>
                  <a:ea typeface="Microsoft YaHei" charset="-122"/>
                  <a:cs typeface="Microsoft YaHei" charset="-122"/>
                </a:rPr>
                <a:t>ERC20</a:t>
              </a:r>
              <a:endParaRPr lang="en-US" altLang="zh-CN" sz="1600" dirty="0" smtClean="0">
                <a:solidFill>
                  <a:schemeClr val="bg1"/>
                </a:solidFill>
              </a:endParaRPr>
            </a:p>
          </p:txBody>
        </p:sp>
      </p:grpSp>
      <p:grpSp>
        <p:nvGrpSpPr>
          <p:cNvPr id="53" name="Group 52"/>
          <p:cNvGrpSpPr/>
          <p:nvPr/>
        </p:nvGrpSpPr>
        <p:grpSpPr>
          <a:xfrm>
            <a:off x="8326985" y="1374427"/>
            <a:ext cx="827387" cy="695959"/>
            <a:chOff x="4824182" y="4730998"/>
            <a:chExt cx="827387" cy="695959"/>
          </a:xfrm>
        </p:grpSpPr>
        <p:sp>
          <p:nvSpPr>
            <p:cNvPr id="54" name="Smiley Face 5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5023929" y="1373530"/>
            <a:ext cx="827387" cy="695959"/>
            <a:chOff x="4824182" y="4730998"/>
            <a:chExt cx="827387" cy="695959"/>
          </a:xfrm>
        </p:grpSpPr>
        <p:sp>
          <p:nvSpPr>
            <p:cNvPr id="58" name="Smiley Face 5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1" name="Straight Arrow Connector 60"/>
          <p:cNvCxnSpPr/>
          <p:nvPr/>
        </p:nvCxnSpPr>
        <p:spPr>
          <a:xfrm flipV="1">
            <a:off x="6489700" y="4305300"/>
            <a:ext cx="1319609"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4" name="TextBox 63"/>
          <p:cNvSpPr txBox="1"/>
          <p:nvPr/>
        </p:nvSpPr>
        <p:spPr>
          <a:xfrm>
            <a:off x="6998661" y="3924301"/>
            <a:ext cx="301686" cy="369332"/>
          </a:xfrm>
          <a:prstGeom prst="rect">
            <a:avLst/>
          </a:prstGeom>
          <a:noFill/>
        </p:spPr>
        <p:txBody>
          <a:bodyPr wrap="none" rtlCol="0">
            <a:spAutoFit/>
          </a:bodyPr>
          <a:lstStyle/>
          <a:p>
            <a:r>
              <a:rPr lang="en-US" altLang="zh-CN" dirty="0"/>
              <a:t>2</a:t>
            </a:r>
            <a:endParaRPr lang="en-US" dirty="0"/>
          </a:p>
        </p:txBody>
      </p:sp>
      <p:cxnSp>
        <p:nvCxnSpPr>
          <p:cNvPr id="49" name="Straight Arrow Connector 48"/>
          <p:cNvCxnSpPr/>
          <p:nvPr/>
        </p:nvCxnSpPr>
        <p:spPr>
          <a:xfrm>
            <a:off x="8800578" y="2260993"/>
            <a:ext cx="0" cy="146050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8852686" y="2634473"/>
            <a:ext cx="301686" cy="369332"/>
          </a:xfrm>
          <a:prstGeom prst="rect">
            <a:avLst/>
          </a:prstGeom>
          <a:noFill/>
        </p:spPr>
        <p:txBody>
          <a:bodyPr wrap="none" rtlCol="0">
            <a:spAutoFit/>
          </a:bodyPr>
          <a:lstStyle/>
          <a:p>
            <a:r>
              <a:rPr lang="en-US" altLang="zh-CN" dirty="0" smtClean="0"/>
              <a:t>3</a:t>
            </a:r>
            <a:endParaRPr lang="en-US" dirty="0"/>
          </a:p>
        </p:txBody>
      </p:sp>
      <p:sp>
        <p:nvSpPr>
          <p:cNvPr id="66" name="TextBox 3"/>
          <p:cNvSpPr txBox="1"/>
          <p:nvPr/>
        </p:nvSpPr>
        <p:spPr>
          <a:xfrm>
            <a:off x="272519" y="1138953"/>
            <a:ext cx="4002659" cy="47632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zh-CN" altLang="en-US" sz="1400" i="1" dirty="0" smtClean="0"/>
              <a:t>创建</a:t>
            </a:r>
            <a:r>
              <a:rPr lang="en-US" altLang="zh-CN" sz="1400" i="1" dirty="0" smtClean="0"/>
              <a:t>OKB</a:t>
            </a:r>
            <a:r>
              <a:rPr lang="zh-CN" altLang="en-US" sz="1400" i="1" dirty="0" smtClean="0"/>
              <a:t> </a:t>
            </a:r>
            <a:r>
              <a:rPr lang="en-US" altLang="zh-CN" sz="1400" i="1" dirty="0" smtClean="0"/>
              <a:t>ERC20</a:t>
            </a:r>
            <a:r>
              <a:rPr lang="zh-CN" altLang="en-US" sz="1400" i="1" dirty="0" smtClean="0"/>
              <a:t>智能合约</a:t>
            </a:r>
            <a:endParaRPr lang="de-DE" sz="1400" i="1" dirty="0" smtClean="0"/>
          </a:p>
          <a:p>
            <a:pPr lvl="0" eaLnBrk="1" hangingPunct="1">
              <a:lnSpc>
                <a:spcPct val="200000"/>
              </a:lnSpc>
              <a:spcBef>
                <a:spcPct val="0"/>
              </a:spcBef>
              <a:buFont typeface="+mj-lt"/>
              <a:buAutoNum type="arabicPeriod"/>
            </a:pPr>
            <a:r>
              <a:rPr lang="de-DE" sz="1400" i="1" dirty="0" err="1" smtClean="0"/>
              <a:t>任何</a:t>
            </a:r>
            <a:r>
              <a:rPr lang="zh-CN" altLang="en-US" sz="1400" i="1" dirty="0" smtClean="0"/>
              <a:t>人</a:t>
            </a:r>
            <a:r>
              <a:rPr lang="de-DE" sz="1400" i="1" dirty="0" err="1" smtClean="0"/>
              <a:t>都能上架</a:t>
            </a:r>
            <a:r>
              <a:rPr lang="zh-CN" altLang="en-US" sz="1400" i="1" dirty="0" smtClean="0"/>
              <a:t> </a:t>
            </a:r>
            <a:r>
              <a:rPr lang="en-US" altLang="zh-CN" sz="1400" i="1" dirty="0" smtClean="0"/>
              <a:t>OKB-&gt;ETH</a:t>
            </a:r>
            <a:r>
              <a:rPr lang="zh-CN" altLang="en-US" sz="1400" i="1" dirty="0" smtClean="0"/>
              <a:t>交易币对</a:t>
            </a:r>
            <a:endParaRPr lang="de-DE" sz="1400" i="1" dirty="0" smtClean="0"/>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流动性提供者授权把自己账户的</a:t>
            </a:r>
            <a:r>
              <a:rPr lang="en-US" altLang="zh-CN" sz="1400" i="1" dirty="0" smtClean="0"/>
              <a:t>OKB</a:t>
            </a:r>
            <a:r>
              <a:rPr lang="zh-CN" altLang="en-US" sz="1400" i="1" dirty="0" smtClean="0"/>
              <a:t>和</a:t>
            </a:r>
            <a:r>
              <a:rPr lang="en-US" altLang="zh-CN" sz="1400" i="1" dirty="0" smtClean="0"/>
              <a:t>ETH</a:t>
            </a:r>
            <a:r>
              <a:rPr lang="zh-CN" altLang="en-US" sz="1400" i="1" dirty="0" smtClean="0">
                <a:latin typeface="Arial" panose="020B0604020202090204" pitchFamily="34" charset="0"/>
                <a:ea typeface="SimSun" pitchFamily="2" charset="-122"/>
                <a:sym typeface="+mn-ea"/>
              </a:rPr>
              <a:t>按照当前汇率等比例存入资金池</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en-US" altLang="zh-CN" sz="1400" i="1" dirty="0" smtClean="0">
                <a:latin typeface="Arial" panose="020B0604020202090204" pitchFamily="34" charset="0"/>
                <a:ea typeface="SimSun" pitchFamily="2" charset="-122"/>
                <a:sym typeface="+mn-ea"/>
              </a:rPr>
              <a:t>Exchange</a:t>
            </a:r>
            <a:r>
              <a:rPr lang="zh-CN" altLang="en-US" sz="1400" i="1" dirty="0" smtClean="0">
                <a:latin typeface="Arial" panose="020B0604020202090204" pitchFamily="34" charset="0"/>
                <a:ea typeface="SimSun" pitchFamily="2" charset="-122"/>
                <a:sym typeface="+mn-ea"/>
              </a:rPr>
              <a:t>合约调用</a:t>
            </a:r>
            <a:r>
              <a:rPr lang="en-US" altLang="zh-CN" sz="1400" i="1" dirty="0" smtClean="0"/>
              <a:t>OKB</a:t>
            </a:r>
            <a:r>
              <a:rPr lang="zh-CN" altLang="en-US" sz="1400" i="1" dirty="0" smtClean="0"/>
              <a:t> </a:t>
            </a:r>
            <a:r>
              <a:rPr lang="en-US" altLang="zh-CN" sz="1400" i="1" dirty="0" smtClean="0"/>
              <a:t>ERC20</a:t>
            </a:r>
            <a:r>
              <a:rPr lang="zh-CN" altLang="en-US" sz="1400" i="1" dirty="0" smtClean="0"/>
              <a:t>合约方法转移</a:t>
            </a:r>
            <a:r>
              <a:rPr lang="en-US" altLang="zh-CN" sz="1400" i="1" dirty="0" smtClean="0"/>
              <a:t>OKB</a:t>
            </a:r>
            <a:r>
              <a:rPr lang="zh-CN" altLang="en-US" sz="1400" i="1" dirty="0" smtClean="0"/>
              <a:t>到资金池</a:t>
            </a:r>
            <a:endParaRPr lang="en-US" altLang="zh-CN" sz="1400" i="1" dirty="0" smtClean="0"/>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调用</a:t>
            </a:r>
            <a:r>
              <a:rPr lang="en-US" altLang="zh-CN" sz="1400" i="1" dirty="0">
                <a:latin typeface="Arial" panose="020B0604020202090204" pitchFamily="34" charset="0"/>
                <a:ea typeface="SimSun" pitchFamily="2" charset="-122"/>
                <a:sym typeface="+mn-ea"/>
              </a:rPr>
              <a:t>Exchange</a:t>
            </a:r>
            <a:r>
              <a:rPr lang="zh-CN" altLang="en-US" sz="1400" i="1" dirty="0" smtClean="0">
                <a:latin typeface="Arial" panose="020B0604020202090204" pitchFamily="34" charset="0"/>
                <a:ea typeface="SimSun" pitchFamily="2" charset="-122"/>
                <a:sym typeface="+mn-ea"/>
              </a:rPr>
              <a:t>合约兑换</a:t>
            </a:r>
            <a:r>
              <a:rPr lang="en-US" altLang="zh-CN" sz="1400" i="1" dirty="0" smtClean="0"/>
              <a:t>OKB/ETH,</a:t>
            </a:r>
            <a:r>
              <a:rPr lang="zh-CN" altLang="en-US" sz="1400" i="1" dirty="0" smtClean="0"/>
              <a:t> 成交后</a:t>
            </a:r>
            <a:r>
              <a:rPr lang="zh-CN" altLang="en-US" sz="1400" i="1" dirty="0">
                <a:latin typeface="Arial" panose="020B0604020202090204" pitchFamily="34" charset="0"/>
                <a:ea typeface="SimSun" pitchFamily="2" charset="-122"/>
                <a:sym typeface="+mn-ea"/>
              </a:rPr>
              <a:t>流动性</a:t>
            </a:r>
            <a:r>
              <a:rPr lang="zh-CN" altLang="en-US" sz="1400" i="1" dirty="0" smtClean="0">
                <a:latin typeface="Arial" panose="020B0604020202090204" pitchFamily="34" charset="0"/>
                <a:ea typeface="SimSun" pitchFamily="2" charset="-122"/>
                <a:sym typeface="+mn-ea"/>
              </a:rPr>
              <a:t>提供者会得到</a:t>
            </a:r>
            <a:r>
              <a:rPr lang="en-US" altLang="zh-CN" sz="1400" i="1" dirty="0" smtClean="0">
                <a:latin typeface="Arial" panose="020B0604020202090204" pitchFamily="34" charset="0"/>
                <a:ea typeface="SimSun" pitchFamily="2" charset="-122"/>
                <a:sym typeface="+mn-ea"/>
              </a:rPr>
              <a:t>0.3%</a:t>
            </a:r>
            <a:r>
              <a:rPr lang="zh-CN" altLang="en-US" sz="1400" i="1" dirty="0" smtClean="0">
                <a:latin typeface="Arial" panose="020B0604020202090204" pitchFamily="34" charset="0"/>
                <a:ea typeface="SimSun" pitchFamily="2" charset="-122"/>
                <a:sym typeface="+mn-ea"/>
              </a:rPr>
              <a:t>的</a:t>
            </a:r>
            <a:r>
              <a:rPr lang="zh-CN" altLang="en-US" sz="1400" i="1" dirty="0" smtClean="0">
                <a:latin typeface="Arial" panose="020B0604020202090204" pitchFamily="34" charset="0"/>
                <a:ea typeface="SimSun" pitchFamily="2" charset="-122"/>
                <a:sym typeface="+mn-ea"/>
              </a:rPr>
              <a:t>手续费</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搬砖者发现</a:t>
            </a:r>
            <a:r>
              <a:rPr lang="en-US" altLang="zh-CN" sz="1400" i="1" dirty="0" err="1" smtClean="0">
                <a:latin typeface="Arial" panose="020B0604020202090204" pitchFamily="34" charset="0"/>
                <a:ea typeface="SimSun" pitchFamily="2" charset="-122"/>
                <a:sym typeface="+mn-ea"/>
              </a:rPr>
              <a:t>uniswap</a:t>
            </a:r>
            <a:r>
              <a:rPr lang="zh-CN" altLang="en-US" sz="1400" i="1" dirty="0" smtClean="0">
                <a:latin typeface="Arial" panose="020B0604020202090204" pitchFamily="34" charset="0"/>
                <a:ea typeface="SimSun" pitchFamily="2" charset="-122"/>
                <a:sym typeface="+mn-ea"/>
              </a:rPr>
              <a:t>和</a:t>
            </a:r>
            <a:r>
              <a:rPr lang="en-US" altLang="zh-CN" sz="1400" i="1" dirty="0" err="1" smtClean="0">
                <a:latin typeface="Arial" panose="020B0604020202090204" pitchFamily="34" charset="0"/>
                <a:ea typeface="SimSun" pitchFamily="2" charset="-122"/>
                <a:sym typeface="+mn-ea"/>
              </a:rPr>
              <a:t>okex</a:t>
            </a:r>
            <a:r>
              <a:rPr lang="zh-CN" altLang="en-US" sz="1400" i="1" dirty="0" smtClean="0">
                <a:latin typeface="Arial" panose="020B0604020202090204" pitchFamily="34" charset="0"/>
                <a:ea typeface="SimSun" pitchFamily="2" charset="-122"/>
                <a:sym typeface="+mn-ea"/>
              </a:rPr>
              <a:t>有价差</a:t>
            </a:r>
            <a:r>
              <a:rPr lang="en-US" altLang="zh-CN" sz="1400" i="1" dirty="0" smtClean="0">
                <a:latin typeface="Arial" panose="020B0604020202090204" pitchFamily="34" charset="0"/>
                <a:ea typeface="SimSun" pitchFamily="2" charset="-122"/>
                <a:sym typeface="+mn-ea"/>
              </a:rPr>
              <a:t>,</a:t>
            </a:r>
            <a:r>
              <a:rPr lang="zh-CN" altLang="en-US" sz="1400" i="1" dirty="0" smtClean="0">
                <a:latin typeface="Arial" panose="020B0604020202090204" pitchFamily="34" charset="0"/>
                <a:ea typeface="SimSun" pitchFamily="2" charset="-122"/>
                <a:sym typeface="+mn-ea"/>
              </a:rPr>
              <a:t> 兑换出可获取差价的币</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400" i="1" dirty="0">
                <a:latin typeface="Arial" panose="020B0604020202090204" pitchFamily="34" charset="0"/>
                <a:ea typeface="SimSun" pitchFamily="2" charset="-122"/>
                <a:sym typeface="+mn-ea"/>
              </a:rPr>
              <a:t>搬砖者</a:t>
            </a:r>
            <a:r>
              <a:rPr lang="zh-CN" altLang="en-US" sz="1400" i="1" dirty="0" smtClean="0">
                <a:latin typeface="Arial" panose="020B0604020202090204" pitchFamily="34" charset="0"/>
                <a:ea typeface="SimSun" pitchFamily="2" charset="-122"/>
                <a:sym typeface="+mn-ea"/>
              </a:rPr>
              <a:t>在中心化交易所变现赚差价</a:t>
            </a:r>
            <a:endParaRPr lang="en-US" altLang="zh-CN" sz="1400" i="1" dirty="0" smtClean="0">
              <a:latin typeface="Arial" panose="020B0604020202090204" pitchFamily="34" charset="0"/>
              <a:ea typeface="SimSun" pitchFamily="2" charset="-122"/>
              <a:sym typeface="+mn-ea"/>
            </a:endParaRPr>
          </a:p>
        </p:txBody>
      </p:sp>
      <p:sp>
        <p:nvSpPr>
          <p:cNvPr id="67" name="TextBox 66"/>
          <p:cNvSpPr txBox="1"/>
          <p:nvPr/>
        </p:nvSpPr>
        <p:spPr>
          <a:xfrm>
            <a:off x="4787631" y="5164494"/>
            <a:ext cx="301686" cy="369332"/>
          </a:xfrm>
          <a:prstGeom prst="rect">
            <a:avLst/>
          </a:prstGeom>
          <a:noFill/>
        </p:spPr>
        <p:txBody>
          <a:bodyPr wrap="none" rtlCol="0">
            <a:spAutoFit/>
          </a:bodyPr>
          <a:lstStyle/>
          <a:p>
            <a:r>
              <a:rPr lang="en-US" altLang="zh-CN" smtClean="0"/>
              <a:t>1</a:t>
            </a:r>
            <a:endParaRPr lang="en-US" dirty="0"/>
          </a:p>
        </p:txBody>
      </p:sp>
      <p:cxnSp>
        <p:nvCxnSpPr>
          <p:cNvPr id="68" name="Straight Arrow Connector 67"/>
          <p:cNvCxnSpPr/>
          <p:nvPr/>
        </p:nvCxnSpPr>
        <p:spPr>
          <a:xfrm flipH="1">
            <a:off x="6489700" y="5387105"/>
            <a:ext cx="1319609" cy="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1" name="TextBox 70"/>
          <p:cNvSpPr txBox="1"/>
          <p:nvPr/>
        </p:nvSpPr>
        <p:spPr>
          <a:xfrm>
            <a:off x="7009208" y="4989496"/>
            <a:ext cx="301686" cy="369332"/>
          </a:xfrm>
          <a:prstGeom prst="rect">
            <a:avLst/>
          </a:prstGeom>
          <a:noFill/>
        </p:spPr>
        <p:txBody>
          <a:bodyPr wrap="none" rtlCol="0">
            <a:spAutoFit/>
          </a:bodyPr>
          <a:lstStyle/>
          <a:p>
            <a:r>
              <a:rPr lang="en-US" altLang="zh-CN" dirty="0" smtClean="0"/>
              <a:t>4</a:t>
            </a:r>
            <a:endParaRPr lang="en-US" dirty="0"/>
          </a:p>
        </p:txBody>
      </p:sp>
      <p:cxnSp>
        <p:nvCxnSpPr>
          <p:cNvPr id="45" name="Straight Arrow Connector 44"/>
          <p:cNvCxnSpPr/>
          <p:nvPr/>
        </p:nvCxnSpPr>
        <p:spPr>
          <a:xfrm>
            <a:off x="5839983" y="2260993"/>
            <a:ext cx="2097517" cy="1477568"/>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4" name="TextBox 73"/>
          <p:cNvSpPr txBox="1"/>
          <p:nvPr/>
        </p:nvSpPr>
        <p:spPr>
          <a:xfrm>
            <a:off x="6338857" y="2740854"/>
            <a:ext cx="301686" cy="369332"/>
          </a:xfrm>
          <a:prstGeom prst="rect">
            <a:avLst/>
          </a:prstGeom>
          <a:noFill/>
        </p:spPr>
        <p:txBody>
          <a:bodyPr wrap="none" rtlCol="0">
            <a:spAutoFit/>
          </a:bodyPr>
          <a:lstStyle/>
          <a:p>
            <a:r>
              <a:rPr lang="en-US" altLang="zh-CN" dirty="0"/>
              <a:t>5</a:t>
            </a:r>
            <a:endParaRPr lang="en-US" dirty="0"/>
          </a:p>
        </p:txBody>
      </p:sp>
      <p:sp>
        <p:nvSpPr>
          <p:cNvPr id="75" name="TextBox 74"/>
          <p:cNvSpPr txBox="1"/>
          <p:nvPr/>
        </p:nvSpPr>
        <p:spPr>
          <a:xfrm>
            <a:off x="7711770" y="1005095"/>
            <a:ext cx="2364750" cy="369332"/>
          </a:xfrm>
          <a:prstGeom prst="rect">
            <a:avLst/>
          </a:prstGeom>
          <a:noFill/>
        </p:spPr>
        <p:txBody>
          <a:bodyPr wrap="none" rtlCol="0">
            <a:spAutoFit/>
          </a:bodyPr>
          <a:lstStyle/>
          <a:p>
            <a:r>
              <a:rPr lang="zh-CN" altLang="en-US" i="1" dirty="0">
                <a:latin typeface="Arial" panose="020B0604020202090204" pitchFamily="34" charset="0"/>
                <a:ea typeface="SimSun" pitchFamily="2" charset="-122"/>
                <a:sym typeface="+mn-ea"/>
              </a:rPr>
              <a:t>流动性</a:t>
            </a:r>
            <a:r>
              <a:rPr lang="zh-CN" altLang="en-US" i="1" dirty="0" smtClean="0">
                <a:latin typeface="Arial" panose="020B0604020202090204" pitchFamily="34" charset="0"/>
                <a:ea typeface="SimSun" pitchFamily="2" charset="-122"/>
                <a:sym typeface="+mn-ea"/>
              </a:rPr>
              <a:t>提供者</a:t>
            </a:r>
            <a:r>
              <a:rPr lang="en-US" altLang="zh-CN" i="1" dirty="0" smtClean="0">
                <a:latin typeface="Arial" panose="020B0604020202090204" pitchFamily="34" charset="0"/>
                <a:ea typeface="SimSun" pitchFamily="2" charset="-122"/>
                <a:sym typeface="+mn-ea"/>
              </a:rPr>
              <a:t>(maker)</a:t>
            </a:r>
            <a:endParaRPr lang="en-US" dirty="0"/>
          </a:p>
        </p:txBody>
      </p:sp>
      <p:sp>
        <p:nvSpPr>
          <p:cNvPr id="2" name="TextBox 74"/>
          <p:cNvSpPr txBox="1"/>
          <p:nvPr/>
        </p:nvSpPr>
        <p:spPr>
          <a:xfrm>
            <a:off x="4844596" y="1003358"/>
            <a:ext cx="1544012" cy="369332"/>
          </a:xfrm>
          <a:prstGeom prst="rect">
            <a:avLst/>
          </a:prstGeom>
          <a:noFill/>
        </p:spPr>
        <p:txBody>
          <a:bodyPr wrap="none" rtlCol="0">
            <a:spAutoFit/>
          </a:bodyPr>
          <a:lstStyle/>
          <a:p>
            <a:r>
              <a:rPr lang="zh-CN" altLang="en-US" i="1" dirty="0">
                <a:latin typeface="Arial" panose="020B0604020202090204" pitchFamily="34" charset="0"/>
                <a:ea typeface="SimSun" pitchFamily="2" charset="-122"/>
                <a:sym typeface="+mn-ea"/>
              </a:rPr>
              <a:t>兑换</a:t>
            </a:r>
            <a:r>
              <a:rPr lang="zh-CN" altLang="en-US" i="1" dirty="0" smtClean="0">
                <a:latin typeface="Arial" panose="020B0604020202090204" pitchFamily="34" charset="0"/>
                <a:ea typeface="SimSun" pitchFamily="2" charset="-122"/>
                <a:sym typeface="+mn-ea"/>
              </a:rPr>
              <a:t>者</a:t>
            </a:r>
            <a:r>
              <a:rPr lang="en-US" altLang="zh-CN" i="1" dirty="0" smtClean="0">
                <a:latin typeface="Arial" panose="020B0604020202090204" pitchFamily="34" charset="0"/>
                <a:ea typeface="SimSun" pitchFamily="2" charset="-122"/>
                <a:sym typeface="+mn-ea"/>
              </a:rPr>
              <a:t>(taker)</a:t>
            </a:r>
            <a:endParaRPr lang="en-US" dirty="0"/>
          </a:p>
        </p:txBody>
      </p:sp>
      <p:grpSp>
        <p:nvGrpSpPr>
          <p:cNvPr id="35" name="Group 34"/>
          <p:cNvGrpSpPr/>
          <p:nvPr/>
        </p:nvGrpSpPr>
        <p:grpSpPr>
          <a:xfrm>
            <a:off x="10751940" y="1377840"/>
            <a:ext cx="827387" cy="695959"/>
            <a:chOff x="4824182" y="4730998"/>
            <a:chExt cx="827387" cy="695959"/>
          </a:xfrm>
        </p:grpSpPr>
        <p:sp>
          <p:nvSpPr>
            <p:cNvPr id="36" name="Smiley Face 3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10592936" y="1025104"/>
            <a:ext cx="877163" cy="369332"/>
          </a:xfrm>
          <a:prstGeom prst="rect">
            <a:avLst/>
          </a:prstGeom>
          <a:noFill/>
        </p:spPr>
        <p:txBody>
          <a:bodyPr wrap="none" rtlCol="0">
            <a:spAutoFit/>
          </a:bodyPr>
          <a:lstStyle/>
          <a:p>
            <a:r>
              <a:rPr lang="zh-CN" altLang="en-US" i="1" dirty="0" smtClean="0">
                <a:latin typeface="Arial" panose="020B0604020202090204" pitchFamily="34" charset="0"/>
                <a:ea typeface="SimSun" pitchFamily="2" charset="-122"/>
                <a:sym typeface="+mn-ea"/>
              </a:rPr>
              <a:t>搬砖者</a:t>
            </a:r>
            <a:endParaRPr lang="en-US" dirty="0"/>
          </a:p>
        </p:txBody>
      </p:sp>
      <p:sp>
        <p:nvSpPr>
          <p:cNvPr id="43" name="圆角矩形 10"/>
          <p:cNvSpPr/>
          <p:nvPr/>
        </p:nvSpPr>
        <p:spPr>
          <a:xfrm>
            <a:off x="10451725" y="3226372"/>
            <a:ext cx="1605923" cy="3187123"/>
          </a:xfrm>
          <a:prstGeom prst="round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rPr>
              <a:t>OKEX</a:t>
            </a:r>
            <a:endParaRPr kumimoji="1" lang="en-US" altLang="zh-CN" sz="2000" dirty="0" smtClean="0">
              <a:solidFill>
                <a:schemeClr val="bg1"/>
              </a:solidFill>
              <a:latin typeface="Microsoft YaHei" charset="-122"/>
              <a:ea typeface="Microsoft YaHei" charset="-122"/>
              <a:cs typeface="Microsoft YaHei" charset="-122"/>
            </a:endParaRPr>
          </a:p>
        </p:txBody>
      </p:sp>
      <p:cxnSp>
        <p:nvCxnSpPr>
          <p:cNvPr id="46" name="Straight Arrow Connector 45"/>
          <p:cNvCxnSpPr/>
          <p:nvPr/>
        </p:nvCxnSpPr>
        <p:spPr>
          <a:xfrm>
            <a:off x="11165634" y="2195270"/>
            <a:ext cx="25922" cy="91491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7" name="Straight Arrow Connector 46"/>
          <p:cNvCxnSpPr/>
          <p:nvPr/>
        </p:nvCxnSpPr>
        <p:spPr>
          <a:xfrm flipH="1">
            <a:off x="9791848" y="2195270"/>
            <a:ext cx="1084739" cy="154329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8" name="TextBox 47"/>
          <p:cNvSpPr txBox="1"/>
          <p:nvPr/>
        </p:nvSpPr>
        <p:spPr>
          <a:xfrm>
            <a:off x="10150039" y="2550799"/>
            <a:ext cx="301686" cy="369332"/>
          </a:xfrm>
          <a:prstGeom prst="rect">
            <a:avLst/>
          </a:prstGeom>
          <a:noFill/>
        </p:spPr>
        <p:txBody>
          <a:bodyPr wrap="none" rtlCol="0">
            <a:spAutoFit/>
          </a:bodyPr>
          <a:lstStyle/>
          <a:p>
            <a:r>
              <a:rPr lang="en-US" altLang="zh-CN" dirty="0"/>
              <a:t>6</a:t>
            </a:r>
            <a:endParaRPr lang="en-US" dirty="0"/>
          </a:p>
        </p:txBody>
      </p:sp>
      <p:sp>
        <p:nvSpPr>
          <p:cNvPr id="52" name="TextBox 51"/>
          <p:cNvSpPr txBox="1"/>
          <p:nvPr/>
        </p:nvSpPr>
        <p:spPr>
          <a:xfrm>
            <a:off x="11316274" y="2519254"/>
            <a:ext cx="301686" cy="369332"/>
          </a:xfrm>
          <a:prstGeom prst="rect">
            <a:avLst/>
          </a:prstGeom>
          <a:noFill/>
        </p:spPr>
        <p:txBody>
          <a:bodyPr wrap="none" rtlCol="0">
            <a:spAutoFit/>
          </a:bodyPr>
          <a:lstStyle/>
          <a:p>
            <a:r>
              <a:rPr lang="en-US" altLang="zh-CN" dirty="0" smtClean="0"/>
              <a:t>7</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a:sym typeface="+mn-ea"/>
              </a:rPr>
              <a:t>Uniswap</a:t>
            </a:r>
            <a:r>
              <a:rPr lang="en-US" altLang="zh-CN" sz="4000" dirty="0">
                <a:sym typeface="+mn-ea"/>
              </a:rPr>
              <a:t>:</a:t>
            </a:r>
            <a:r>
              <a:rPr lang="zh-CN" altLang="en-US" sz="4000" i="1" dirty="0">
                <a:latin typeface="Arial" panose="020B0604020202090204" pitchFamily="34" charset="0"/>
                <a:ea typeface="SimSun" pitchFamily="2" charset="-122"/>
                <a:sym typeface="+mn-ea"/>
              </a:rPr>
              <a:t>恒定乘积做市算法</a:t>
            </a:r>
            <a:endParaRPr lang="en-US" altLang="zh-CN" sz="4000" i="1" dirty="0">
              <a:latin typeface="Arial" panose="020B0604020202090204" pitchFamily="34" charset="0"/>
              <a:ea typeface="SimSun" pitchFamily="2" charset="-122"/>
              <a:sym typeface="+mn-ea"/>
            </a:endParaRPr>
          </a:p>
        </p:txBody>
      </p:sp>
      <p:sp>
        <p:nvSpPr>
          <p:cNvPr id="68" name="TextBox 3"/>
          <p:cNvSpPr txBox="1"/>
          <p:nvPr/>
        </p:nvSpPr>
        <p:spPr>
          <a:xfrm>
            <a:off x="664845" y="977900"/>
            <a:ext cx="10866755"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2000" i="1" dirty="0" smtClean="0"/>
              <a:t>合约资金池子里的</a:t>
            </a:r>
            <a:r>
              <a:rPr lang="en-US" altLang="zh-CN" sz="2000" i="1" dirty="0" smtClean="0"/>
              <a:t>Token</a:t>
            </a:r>
            <a:r>
              <a:rPr lang="zh-CN" altLang="en-US" sz="2000" i="1" dirty="0" smtClean="0"/>
              <a:t> </a:t>
            </a:r>
            <a:r>
              <a:rPr lang="en-US" altLang="zh-CN" sz="2000" i="1" dirty="0" smtClean="0"/>
              <a:t>A</a:t>
            </a:r>
            <a:r>
              <a:rPr lang="zh-CN" altLang="en-US" sz="2000" i="1" dirty="0" smtClean="0"/>
              <a:t>和</a:t>
            </a:r>
            <a:r>
              <a:rPr lang="en-US" altLang="zh-CN" sz="2000" i="1" dirty="0" smtClean="0"/>
              <a:t>ETH</a:t>
            </a:r>
            <a:r>
              <a:rPr lang="zh-CN" altLang="en-US" sz="2000" i="1" dirty="0" smtClean="0"/>
              <a:t>数量的乘积和比例必须满足特定规则</a:t>
            </a:r>
            <a:endParaRPr lang="en-US" altLang="zh-CN" sz="2000" i="1" dirty="0" smtClean="0"/>
          </a:p>
        </p:txBody>
      </p:sp>
      <p:graphicFrame>
        <p:nvGraphicFramePr>
          <p:cNvPr id="2" name="Table 1"/>
          <p:cNvGraphicFramePr>
            <a:graphicFrameLocks noGrp="1"/>
          </p:cNvGraphicFramePr>
          <p:nvPr>
            <p:extLst>
              <p:ext uri="{D42A27DB-BD31-4B8C-83A1-F6EECF244321}">
                <p14:modId xmlns:p14="http://schemas.microsoft.com/office/powerpoint/2010/main" val="1055735965"/>
              </p:ext>
            </p:extLst>
          </p:nvPr>
        </p:nvGraphicFramePr>
        <p:xfrm>
          <a:off x="982344" y="1748366"/>
          <a:ext cx="10358755" cy="4482406"/>
        </p:xfrm>
        <a:graphic>
          <a:graphicData uri="http://schemas.openxmlformats.org/drawingml/2006/table">
            <a:tbl>
              <a:tblPr firstRow="1" bandRow="1">
                <a:tableStyleId>{5C22544A-7EE6-4342-B048-85BDC9FD1C3A}</a:tableStyleId>
              </a:tblPr>
              <a:tblGrid>
                <a:gridCol w="1443356"/>
                <a:gridCol w="5778500"/>
                <a:gridCol w="3136899"/>
              </a:tblGrid>
              <a:tr h="6419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市场行为</a:t>
                      </a:r>
                      <a:endParaRPr lang="en-US" sz="2800" dirty="0" smtClean="0"/>
                    </a:p>
                  </a:txBody>
                  <a:tcPr/>
                </a:tc>
                <a:tc>
                  <a:txBody>
                    <a:bodyPr/>
                    <a:lstStyle/>
                    <a:p>
                      <a:pPr algn="ctr"/>
                      <a:r>
                        <a:rPr lang="zh-CN" altLang="en-US" sz="2800" dirty="0" smtClean="0"/>
                        <a:t>合约规则</a:t>
                      </a:r>
                      <a:endParaRPr lang="en-US" sz="2800" dirty="0"/>
                    </a:p>
                  </a:txBody>
                  <a:tcPr/>
                </a:tc>
              </a:tr>
              <a:tr h="1107983">
                <a:tc>
                  <a:txBody>
                    <a:bodyPr/>
                    <a:lstStyle/>
                    <a:p>
                      <a:r>
                        <a:rPr lang="zh-CN" altLang="en-US" dirty="0" smtClean="0"/>
                        <a:t>等效于挂单</a:t>
                      </a:r>
                      <a:endParaRPr lang="en-US" dirty="0"/>
                    </a:p>
                  </a:txBody>
                  <a:tcPr/>
                </a:tc>
                <a:tc>
                  <a:txBody>
                    <a:bodyPr/>
                    <a:lstStyle/>
                    <a:p>
                      <a:r>
                        <a:rPr lang="zh-CN" altLang="en-US" dirty="0" smtClean="0"/>
                        <a:t>流动性提供者</a:t>
                      </a:r>
                      <a:r>
                        <a:rPr lang="en-US" altLang="zh-CN" dirty="0" smtClean="0"/>
                        <a:t>(maker)</a:t>
                      </a:r>
                      <a:r>
                        <a:rPr lang="zh-CN" altLang="en-US" dirty="0" smtClean="0"/>
                        <a:t>向资金池注入流动性</a:t>
                      </a:r>
                      <a:r>
                        <a:rPr lang="en-US" altLang="zh-CN" dirty="0" smtClean="0"/>
                        <a:t> (</a:t>
                      </a:r>
                      <a:r>
                        <a:rPr lang="zh-CN" altLang="en-US" dirty="0" smtClean="0"/>
                        <a:t>必须同时注入</a:t>
                      </a:r>
                      <a:r>
                        <a:rPr lang="en-US" altLang="zh-CN" dirty="0" smtClean="0"/>
                        <a:t>OKB</a:t>
                      </a:r>
                      <a:r>
                        <a:rPr lang="zh-CN" altLang="en-US" dirty="0" smtClean="0"/>
                        <a:t>和</a:t>
                      </a:r>
                      <a:r>
                        <a:rPr lang="en-US" altLang="zh-CN" dirty="0" smtClean="0"/>
                        <a:t>ETH)</a:t>
                      </a:r>
                      <a:r>
                        <a:rPr lang="en-US" altLang="zh-CN" dirty="0" smtClean="0"/>
                        <a:t>:</a:t>
                      </a:r>
                    </a:p>
                    <a:p>
                      <a:pPr marL="285750" indent="-285750">
                        <a:buFont typeface="Arial" charset="0"/>
                        <a:buChar char="•"/>
                      </a:pPr>
                      <a:r>
                        <a:rPr lang="en-US" altLang="zh-CN" dirty="0" smtClean="0"/>
                        <a:t>N</a:t>
                      </a:r>
                      <a:r>
                        <a:rPr lang="zh-CN" altLang="en-US" dirty="0" smtClean="0"/>
                        <a:t>个</a:t>
                      </a:r>
                      <a:r>
                        <a:rPr lang="en-US" altLang="zh-CN" dirty="0" smtClean="0"/>
                        <a:t>OKB</a:t>
                      </a:r>
                    </a:p>
                    <a:p>
                      <a:pPr marL="285750" indent="-285750">
                        <a:buFont typeface="Arial" charset="0"/>
                        <a:buChar char="•"/>
                      </a:pPr>
                      <a:r>
                        <a:rPr lang="en-US" altLang="zh-CN" dirty="0" smtClean="0"/>
                        <a:t>M</a:t>
                      </a:r>
                      <a:r>
                        <a:rPr lang="zh-CN" altLang="en-US" dirty="0" smtClean="0"/>
                        <a:t>个</a:t>
                      </a:r>
                      <a:r>
                        <a:rPr lang="en-US" altLang="zh-CN" dirty="0" smtClean="0"/>
                        <a:t>ETH</a:t>
                      </a:r>
                    </a:p>
                    <a:p>
                      <a:pPr marL="285750" indent="-285750">
                        <a:buFont typeface="Arial" charset="0"/>
                        <a:buChar char="•"/>
                      </a:pPr>
                      <a:r>
                        <a:rPr lang="en-US" altLang="zh-CN" dirty="0" smtClean="0"/>
                        <a:t>N/M</a:t>
                      </a:r>
                      <a:r>
                        <a:rPr lang="zh-CN" altLang="en-US" dirty="0" smtClean="0"/>
                        <a:t> </a:t>
                      </a:r>
                      <a:r>
                        <a:rPr lang="en-US" altLang="zh-CN" dirty="0" smtClean="0"/>
                        <a:t>==</a:t>
                      </a:r>
                      <a:r>
                        <a:rPr lang="zh-CN" altLang="en-US" dirty="0" smtClean="0"/>
                        <a:t> 池子内的</a:t>
                      </a:r>
                      <a:r>
                        <a:rPr lang="en-US" altLang="zh-CN" dirty="0" smtClean="0"/>
                        <a:t>OKB/</a:t>
                      </a:r>
                      <a:r>
                        <a:rPr lang="zh-CN" altLang="en-US" dirty="0" smtClean="0"/>
                        <a:t>池子内的</a:t>
                      </a:r>
                      <a:r>
                        <a:rPr lang="en-US" altLang="zh-CN" dirty="0" smtClean="0"/>
                        <a:t>ETH</a:t>
                      </a:r>
                    </a:p>
                  </a:txBody>
                  <a:tcPr/>
                </a:tc>
                <a:tc>
                  <a:txBody>
                    <a:bodyPr/>
                    <a:lstStyle/>
                    <a:p>
                      <a:r>
                        <a:rPr lang="zh-CN" altLang="en-US" dirty="0" smtClean="0"/>
                        <a:t>注入后</a:t>
                      </a:r>
                      <a:r>
                        <a:rPr lang="zh-CN" altLang="en-US" dirty="0" smtClean="0"/>
                        <a:t>池子内的</a:t>
                      </a:r>
                      <a:r>
                        <a:rPr lang="en-US" altLang="zh-CN" dirty="0" smtClean="0"/>
                        <a:t>OKB</a:t>
                      </a:r>
                      <a:r>
                        <a:rPr lang="zh-CN" altLang="en-US" dirty="0" smtClean="0"/>
                        <a:t> </a:t>
                      </a:r>
                      <a:r>
                        <a:rPr lang="en-US" altLang="zh-CN" dirty="0" smtClean="0"/>
                        <a:t>/</a:t>
                      </a:r>
                      <a:r>
                        <a:rPr lang="zh-CN" altLang="en-US" dirty="0" smtClean="0"/>
                        <a:t> </a:t>
                      </a:r>
                      <a:r>
                        <a:rPr lang="en-US" altLang="zh-CN" dirty="0" smtClean="0"/>
                        <a:t>ETH</a:t>
                      </a:r>
                      <a:r>
                        <a:rPr lang="zh-CN" altLang="en-US" dirty="0" smtClean="0"/>
                        <a:t>的值</a:t>
                      </a:r>
                      <a:r>
                        <a:rPr lang="zh-CN" altLang="en-US" dirty="0" smtClean="0"/>
                        <a:t>不变</a:t>
                      </a:r>
                      <a:endParaRPr lang="en-US" dirty="0"/>
                    </a:p>
                  </a:txBody>
                  <a:tcPr/>
                </a:tc>
              </a:tr>
              <a:tr h="641926">
                <a:tc>
                  <a:txBody>
                    <a:bodyPr/>
                    <a:lstStyle/>
                    <a:p>
                      <a:r>
                        <a:rPr lang="zh-CN" altLang="en-US" dirty="0" smtClean="0"/>
                        <a:t>等效于吃单</a:t>
                      </a:r>
                      <a:endParaRPr lang="en-US" dirty="0"/>
                    </a:p>
                  </a:txBody>
                  <a:tcPr/>
                </a:tc>
                <a:tc>
                  <a:txBody>
                    <a:bodyPr/>
                    <a:lstStyle/>
                    <a:p>
                      <a:r>
                        <a:rPr lang="zh-CN" altLang="en-US" dirty="0" smtClean="0"/>
                        <a:t>兑换者</a:t>
                      </a:r>
                      <a:r>
                        <a:rPr lang="en-US" altLang="zh-CN" dirty="0" smtClean="0"/>
                        <a:t>(taker)</a:t>
                      </a:r>
                      <a:r>
                        <a:rPr lang="zh-CN" altLang="en-US" dirty="0" smtClean="0"/>
                        <a:t>提交兑换请求</a:t>
                      </a:r>
                      <a:r>
                        <a:rPr lang="en-US" altLang="zh-CN" dirty="0" smtClean="0"/>
                        <a:t>:</a:t>
                      </a:r>
                    </a:p>
                    <a:p>
                      <a:pPr marL="285750" indent="-285750">
                        <a:buFont typeface="Arial" charset="0"/>
                        <a:buChar char="•"/>
                      </a:pPr>
                      <a:r>
                        <a:rPr lang="en-US" altLang="zh-CN" dirty="0" smtClean="0"/>
                        <a:t>N</a:t>
                      </a:r>
                      <a:r>
                        <a:rPr lang="zh-CN" altLang="en-US" dirty="0" smtClean="0"/>
                        <a:t>个</a:t>
                      </a:r>
                      <a:r>
                        <a:rPr lang="en-US" altLang="zh-CN" dirty="0" smtClean="0"/>
                        <a:t>OKB</a:t>
                      </a:r>
                    </a:p>
                    <a:p>
                      <a:pPr marL="285750" indent="-285750">
                        <a:buFont typeface="Arial" charset="0"/>
                        <a:buChar char="•"/>
                      </a:pPr>
                      <a:r>
                        <a:rPr lang="zh-CN" altLang="en-US" dirty="0" smtClean="0"/>
                        <a:t>兑换目标</a:t>
                      </a:r>
                      <a:r>
                        <a:rPr lang="en-US" altLang="zh-CN" dirty="0" smtClean="0"/>
                        <a:t>:</a:t>
                      </a:r>
                      <a:r>
                        <a:rPr lang="zh-CN" altLang="en-US" dirty="0" smtClean="0"/>
                        <a:t> </a:t>
                      </a:r>
                      <a:r>
                        <a:rPr lang="en-US" altLang="zh-CN" dirty="0" smtClean="0"/>
                        <a:t>ETH</a:t>
                      </a:r>
                    </a:p>
                  </a:txBody>
                  <a:tcPr/>
                </a:tc>
                <a:tc>
                  <a:txBody>
                    <a:bodyPr/>
                    <a:lstStyle/>
                    <a:p>
                      <a:r>
                        <a:rPr lang="zh-CN" altLang="en-US" dirty="0" smtClean="0"/>
                        <a:t>兑换后</a:t>
                      </a:r>
                      <a:r>
                        <a:rPr lang="zh-CN" altLang="en-US" dirty="0" smtClean="0"/>
                        <a:t>池子内的</a:t>
                      </a:r>
                      <a:r>
                        <a:rPr lang="en-US" altLang="zh-CN" dirty="0" smtClean="0"/>
                        <a:t>OKB</a:t>
                      </a:r>
                      <a:r>
                        <a:rPr lang="zh-CN" altLang="en-US" dirty="0" smtClean="0"/>
                        <a:t> * </a:t>
                      </a:r>
                      <a:r>
                        <a:rPr lang="en-US" altLang="zh-CN" dirty="0" smtClean="0"/>
                        <a:t>ETH</a:t>
                      </a:r>
                      <a:r>
                        <a:rPr lang="zh-CN" altLang="en-US" dirty="0" smtClean="0"/>
                        <a:t>的值不变</a:t>
                      </a:r>
                      <a:endParaRPr lang="en-US" dirty="0"/>
                    </a:p>
                  </a:txBody>
                  <a:tcPr/>
                </a:tc>
              </a:tr>
              <a:tr h="641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等效于撤单</a:t>
                      </a:r>
                      <a:endParaRPr lang="en-US" dirty="0" smtClean="0"/>
                    </a:p>
                  </a:txBody>
                  <a:tcPr/>
                </a:tc>
                <a:tc>
                  <a:txBody>
                    <a:bodyPr/>
                    <a:lstStyle/>
                    <a:p>
                      <a:r>
                        <a:rPr lang="zh-CN" altLang="en-US" dirty="0" smtClean="0"/>
                        <a:t>流动性提供者</a:t>
                      </a:r>
                      <a:r>
                        <a:rPr lang="en-US" altLang="zh-CN" dirty="0" smtClean="0"/>
                        <a:t>(maker)</a:t>
                      </a:r>
                      <a:r>
                        <a:rPr lang="zh-CN" altLang="en-US" dirty="0" smtClean="0"/>
                        <a:t>从资金池提取流动性</a:t>
                      </a:r>
                      <a:r>
                        <a:rPr lang="en-US" altLang="zh-CN" dirty="0" smtClean="0"/>
                        <a:t> (</a:t>
                      </a:r>
                      <a:r>
                        <a:rPr lang="zh-CN" altLang="en-US" dirty="0" smtClean="0"/>
                        <a:t>必须同时提取</a:t>
                      </a:r>
                      <a:r>
                        <a:rPr lang="en-US" altLang="zh-CN" dirty="0" smtClean="0"/>
                        <a:t>OKB</a:t>
                      </a:r>
                      <a:r>
                        <a:rPr lang="zh-CN" altLang="en-US" dirty="0" smtClean="0"/>
                        <a:t>和</a:t>
                      </a:r>
                      <a:r>
                        <a:rPr lang="en-US" altLang="zh-CN" dirty="0" smtClean="0"/>
                        <a:t>ETH):</a:t>
                      </a:r>
                    </a:p>
                    <a:p>
                      <a:pPr marL="285750" indent="-285750">
                        <a:buFont typeface="Arial" charset="0"/>
                        <a:buChar char="•"/>
                      </a:pPr>
                      <a:r>
                        <a:rPr lang="en-US" altLang="zh-CN" dirty="0" smtClean="0"/>
                        <a:t>N</a:t>
                      </a:r>
                      <a:r>
                        <a:rPr lang="zh-CN" altLang="en-US" dirty="0" smtClean="0"/>
                        <a:t>个</a:t>
                      </a:r>
                      <a:r>
                        <a:rPr lang="en-US" altLang="zh-CN" dirty="0" smtClean="0"/>
                        <a:t>OKB</a:t>
                      </a:r>
                    </a:p>
                    <a:p>
                      <a:pPr marL="285750" indent="-285750">
                        <a:buFont typeface="Arial" charset="0"/>
                        <a:buChar char="•"/>
                      </a:pPr>
                      <a:r>
                        <a:rPr lang="en-US" altLang="zh-CN" dirty="0" smtClean="0"/>
                        <a:t>M</a:t>
                      </a:r>
                      <a:r>
                        <a:rPr lang="zh-CN" altLang="en-US" dirty="0" smtClean="0"/>
                        <a:t>个</a:t>
                      </a:r>
                      <a:r>
                        <a:rPr lang="en-US" altLang="zh-CN" dirty="0" smtClean="0"/>
                        <a:t>ETH</a:t>
                      </a:r>
                    </a:p>
                    <a:p>
                      <a:pPr marL="285750" indent="-285750">
                        <a:buFont typeface="Arial" charset="0"/>
                        <a:buChar char="•"/>
                      </a:pPr>
                      <a:r>
                        <a:rPr lang="en-US" altLang="zh-CN" dirty="0" smtClean="0"/>
                        <a:t>N/M</a:t>
                      </a:r>
                      <a:r>
                        <a:rPr lang="zh-CN" altLang="en-US" dirty="0" smtClean="0"/>
                        <a:t> </a:t>
                      </a:r>
                      <a:r>
                        <a:rPr lang="en-US" altLang="zh-CN" dirty="0" smtClean="0"/>
                        <a:t>==</a:t>
                      </a:r>
                      <a:r>
                        <a:rPr lang="zh-CN" altLang="en-US" dirty="0" smtClean="0"/>
                        <a:t> 池子内的</a:t>
                      </a:r>
                      <a:r>
                        <a:rPr lang="en-US" altLang="zh-CN" dirty="0" smtClean="0"/>
                        <a:t>OKB/</a:t>
                      </a:r>
                      <a:r>
                        <a:rPr lang="zh-CN" altLang="en-US" dirty="0" smtClean="0"/>
                        <a:t>池子内的</a:t>
                      </a:r>
                      <a:r>
                        <a:rPr lang="en-US" altLang="zh-CN" dirty="0" smtClean="0"/>
                        <a:t>ETH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提取后池子内的</a:t>
                      </a:r>
                      <a:r>
                        <a:rPr lang="en-US" altLang="zh-CN" dirty="0" smtClean="0"/>
                        <a:t>OKB</a:t>
                      </a:r>
                      <a:r>
                        <a:rPr lang="zh-CN" altLang="en-US" dirty="0" smtClean="0"/>
                        <a:t> </a:t>
                      </a:r>
                      <a:r>
                        <a:rPr lang="en-US" altLang="zh-CN" dirty="0" smtClean="0"/>
                        <a:t>/</a:t>
                      </a:r>
                      <a:r>
                        <a:rPr lang="zh-CN" altLang="en-US" dirty="0" smtClean="0"/>
                        <a:t> </a:t>
                      </a:r>
                      <a:r>
                        <a:rPr lang="en-US" altLang="zh-CN" dirty="0" smtClean="0"/>
                        <a:t>ETH</a:t>
                      </a:r>
                      <a:r>
                        <a:rPr lang="zh-CN" altLang="en-US" dirty="0" smtClean="0"/>
                        <a:t>的值不变</a:t>
                      </a:r>
                      <a:endParaRPr lang="en-US" dirty="0" smtClean="0"/>
                    </a:p>
                    <a:p>
                      <a:endParaRPr lang="en-US" dirty="0"/>
                    </a:p>
                  </a:txBody>
                  <a:tcPr/>
                </a:tc>
              </a:tr>
            </a:tbl>
          </a:graphicData>
        </a:graphic>
      </p:graphicFrame>
    </p:spTree>
    <p:extLst>
      <p:ext uri="{BB962C8B-B14F-4D97-AF65-F5344CB8AC3E}">
        <p14:creationId xmlns:p14="http://schemas.microsoft.com/office/powerpoint/2010/main" val="1628824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029023659"/>
              </p:ext>
            </p:extLst>
          </p:nvPr>
        </p:nvGraphicFramePr>
        <p:xfrm>
          <a:off x="7016351" y="-6859"/>
          <a:ext cx="4959750" cy="6784644"/>
        </p:xfrm>
        <a:graphic>
          <a:graphicData uri="http://schemas.openxmlformats.org/drawingml/2006/table">
            <a:tbl>
              <a:tblPr>
                <a:tableStyleId>{5C22544A-7EE6-4342-B048-85BDC9FD1C3A}</a:tableStyleId>
              </a:tblPr>
              <a:tblGrid>
                <a:gridCol w="324249"/>
                <a:gridCol w="882993"/>
                <a:gridCol w="633801"/>
                <a:gridCol w="1016094"/>
                <a:gridCol w="1126759"/>
                <a:gridCol w="975854"/>
              </a:tblGrid>
              <a:tr h="618093">
                <a:tc rowSpan="2">
                  <a:txBody>
                    <a:bodyPr/>
                    <a:lstStyle/>
                    <a:p>
                      <a:pPr algn="ctr" fontAlgn="ctr"/>
                      <a:r>
                        <a:rPr lang="zh-CN" altLang="en-US" sz="1200" b="1" u="none" strike="noStrike">
                          <a:effectLst/>
                        </a:rPr>
                        <a:t>坐标</a:t>
                      </a:r>
                      <a:endParaRPr lang="zh-CN" altLang="en-US" sz="1200" b="1" i="0" u="none" strike="noStrike">
                        <a:solidFill>
                          <a:srgbClr val="000000"/>
                        </a:solidFill>
                        <a:effectLst/>
                        <a:latin typeface="Calibri" charset="0"/>
                      </a:endParaRPr>
                    </a:p>
                  </a:txBody>
                  <a:tcPr marL="4266" marR="4266" marT="4266" marB="0" anchor="ctr"/>
                </a:tc>
                <a:tc rowSpan="2">
                  <a:txBody>
                    <a:bodyPr/>
                    <a:lstStyle/>
                    <a:p>
                      <a:pPr algn="ctr" fontAlgn="ctr"/>
                      <a:r>
                        <a:rPr lang="zh-CN" altLang="en-US" sz="1200" u="none" strike="noStrike" dirty="0">
                          <a:effectLst/>
                        </a:rPr>
                        <a:t>实际</a:t>
                      </a:r>
                      <a:br>
                        <a:rPr lang="zh-CN" altLang="en-US" sz="1200" u="none" strike="noStrike" dirty="0">
                          <a:effectLst/>
                        </a:rPr>
                      </a:br>
                      <a:r>
                        <a:rPr lang="zh-CN" altLang="en-US" sz="1200" u="none" strike="noStrike" dirty="0" smtClean="0">
                          <a:effectLst/>
                        </a:rPr>
                        <a:t>成交均价</a:t>
                      </a:r>
                      <a:endParaRPr lang="zh-CN" altLang="en-US" sz="1200" b="0" i="0" u="none" strike="noStrike" dirty="0">
                        <a:solidFill>
                          <a:srgbClr val="000000"/>
                        </a:solidFill>
                        <a:effectLst/>
                        <a:latin typeface="Calibri" charset="0"/>
                      </a:endParaRPr>
                    </a:p>
                  </a:txBody>
                  <a:tcPr marL="4266" marR="4266" marT="4266" marB="0" anchor="ctr"/>
                </a:tc>
                <a:tc gridSpan="2">
                  <a:txBody>
                    <a:bodyPr/>
                    <a:lstStyle/>
                    <a:p>
                      <a:pPr algn="ctr" fontAlgn="ctr"/>
                      <a:r>
                        <a:rPr lang="zh-CN" altLang="en-US" sz="1200" u="none" strike="noStrike">
                          <a:effectLst/>
                        </a:rPr>
                        <a:t>资金池</a:t>
                      </a:r>
                      <a:r>
                        <a:rPr lang="en-US" altLang="zh-CN" sz="1200" u="none" strike="noStrike">
                          <a:effectLst/>
                        </a:rPr>
                        <a:t>token</a:t>
                      </a:r>
                      <a:r>
                        <a:rPr lang="zh-CN" altLang="en-US" sz="1200" u="none" strike="noStrike">
                          <a:effectLst/>
                        </a:rPr>
                        <a:t>数量</a:t>
                      </a:r>
                      <a:endParaRPr lang="zh-CN" altLang="en-US" sz="1200" b="0" i="0" u="none" strike="noStrike">
                        <a:solidFill>
                          <a:srgbClr val="000000"/>
                        </a:solidFill>
                        <a:effectLst/>
                        <a:latin typeface="Calibri" charset="0"/>
                      </a:endParaRPr>
                    </a:p>
                  </a:txBody>
                  <a:tcPr marL="4266" marR="4266" marT="4266" marB="0" anchor="ctr"/>
                </a:tc>
                <a:tc hMerge="1">
                  <a:txBody>
                    <a:bodyPr/>
                    <a:lstStyle/>
                    <a:p>
                      <a:endParaRPr lang="en-US"/>
                    </a:p>
                  </a:txBody>
                  <a:tcPr/>
                </a:tc>
                <a:tc rowSpan="2">
                  <a:txBody>
                    <a:bodyPr/>
                    <a:lstStyle/>
                    <a:p>
                      <a:pPr algn="ctr" fontAlgn="ctr"/>
                      <a:r>
                        <a:rPr lang="en-US" sz="1200" u="none" strike="noStrike">
                          <a:effectLst/>
                        </a:rPr>
                        <a:t>product=okb*eth</a:t>
                      </a:r>
                      <a:endParaRPr lang="en-US" sz="1200" b="0" i="0" u="none" strike="noStrike">
                        <a:solidFill>
                          <a:srgbClr val="000000"/>
                        </a:solidFill>
                        <a:effectLst/>
                        <a:latin typeface="Calibri" charset="0"/>
                      </a:endParaRPr>
                    </a:p>
                  </a:txBody>
                  <a:tcPr marL="4266" marR="4266" marT="4266" marB="0" anchor="ctr"/>
                </a:tc>
                <a:tc rowSpan="2">
                  <a:txBody>
                    <a:bodyPr/>
                    <a:lstStyle/>
                    <a:p>
                      <a:pPr algn="ctr" fontAlgn="ctr"/>
                      <a:r>
                        <a:rPr lang="en-US" sz="1200" u="none" strike="noStrike" dirty="0" err="1" smtClean="0">
                          <a:effectLst/>
                        </a:rPr>
                        <a:t>okb</a:t>
                      </a:r>
                      <a:r>
                        <a:rPr lang="en-US" sz="1200" u="none" strike="noStrike" dirty="0" smtClean="0">
                          <a:effectLst/>
                        </a:rPr>
                        <a:t>/eth</a:t>
                      </a:r>
                      <a:endParaRPr lang="en-US" sz="1200" b="0" i="0" u="none" strike="noStrike" dirty="0">
                        <a:solidFill>
                          <a:srgbClr val="000000"/>
                        </a:solidFill>
                        <a:effectLst/>
                        <a:latin typeface="Calibri" charset="0"/>
                      </a:endParaRPr>
                    </a:p>
                  </a:txBody>
                  <a:tcPr marL="4266" marR="4266" marT="4266" marB="0" anchor="ctr"/>
                </a:tc>
              </a:tr>
              <a:tr h="365025">
                <a:tc vMerge="1">
                  <a:txBody>
                    <a:bodyPr/>
                    <a:lstStyle/>
                    <a:p>
                      <a:endParaRPr lang="en-US"/>
                    </a:p>
                  </a:txBody>
                  <a:tcPr/>
                </a:tc>
                <a:tc vMerge="1">
                  <a:txBody>
                    <a:bodyPr/>
                    <a:lstStyle/>
                    <a:p>
                      <a:endParaRPr lang="en-US"/>
                    </a:p>
                  </a:txBody>
                  <a:tcPr/>
                </a:tc>
                <a:tc>
                  <a:txBody>
                    <a:bodyPr/>
                    <a:lstStyle/>
                    <a:p>
                      <a:pPr algn="ctr" fontAlgn="ctr"/>
                      <a:r>
                        <a:rPr lang="en-US" sz="1200" u="none" strike="noStrike" dirty="0" err="1">
                          <a:effectLst/>
                        </a:rPr>
                        <a:t>okb</a:t>
                      </a:r>
                      <a:endParaRPr lang="en-US" sz="1200" b="0" i="0" u="none" strike="noStrike" dirty="0">
                        <a:solidFill>
                          <a:srgbClr val="000000"/>
                        </a:solidFill>
                        <a:effectLst/>
                        <a:latin typeface="Calibri" charset="0"/>
                      </a:endParaRPr>
                    </a:p>
                  </a:txBody>
                  <a:tcPr marL="4266" marR="4266" marT="4266" marB="0" anchor="ctr"/>
                </a:tc>
                <a:tc>
                  <a:txBody>
                    <a:bodyPr/>
                    <a:lstStyle/>
                    <a:p>
                      <a:pPr algn="ctr" fontAlgn="ctr"/>
                      <a:r>
                        <a:rPr lang="en-US" sz="1200" u="none" strike="noStrike" dirty="0">
                          <a:effectLst/>
                        </a:rPr>
                        <a:t>eth</a:t>
                      </a:r>
                      <a:endParaRPr lang="en-US" sz="1200" b="0" i="0" u="none" strike="noStrike" dirty="0">
                        <a:solidFill>
                          <a:srgbClr val="000000"/>
                        </a:solidFill>
                        <a:effectLst/>
                        <a:latin typeface="Calibri" charset="0"/>
                      </a:endParaRPr>
                    </a:p>
                  </a:txBody>
                  <a:tcPr marL="4266" marR="4266" marT="4266" marB="0" anchor="ctr"/>
                </a:tc>
                <a:tc vMerge="1">
                  <a:txBody>
                    <a:bodyPr/>
                    <a:lstStyle/>
                    <a:p>
                      <a:endParaRPr lang="en-US"/>
                    </a:p>
                  </a:txBody>
                  <a:tcPr/>
                </a:tc>
                <a:tc vMerge="1">
                  <a:txBody>
                    <a:bodyPr/>
                    <a:lstStyle/>
                    <a:p>
                      <a:endParaRPr lang="en-US"/>
                    </a:p>
                  </a:txBody>
                  <a:tcPr/>
                </a:tc>
              </a:tr>
              <a:tr h="182514">
                <a:tc>
                  <a:txBody>
                    <a:bodyPr/>
                    <a:lstStyle/>
                    <a:p>
                      <a:pPr algn="ctr" fontAlgn="ctr"/>
                      <a:r>
                        <a:rPr lang="en-US" sz="1200" b="1" u="none" strike="noStrike">
                          <a:solidFill>
                            <a:schemeClr val="bg1"/>
                          </a:solidFill>
                          <a:effectLst/>
                        </a:rPr>
                        <a:t>B</a:t>
                      </a:r>
                      <a:endParaRPr lang="en-US" sz="1200" b="1"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l" fontAlgn="ctr"/>
                      <a:r>
                        <a:rPr lang="sk-SK" sz="1200" u="none" strike="noStrike">
                          <a:solidFill>
                            <a:schemeClr val="bg1"/>
                          </a:solidFill>
                          <a:effectLst/>
                        </a:rPr>
                        <a:t> </a:t>
                      </a:r>
                      <a:endParaRPr lang="sk-SK"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72</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128</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A</a:t>
                      </a:r>
                      <a:endParaRPr lang="en-US" sz="1200" b="1"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en-US" sz="1200" u="none" strike="noStrike">
                          <a:solidFill>
                            <a:schemeClr val="bg1"/>
                          </a:solidFill>
                          <a:effectLst/>
                        </a:rPr>
                        <a:t>190</a:t>
                      </a:r>
                      <a:endParaRPr lang="en-U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4000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20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dirty="0">
                          <a:solidFill>
                            <a:schemeClr val="bg1"/>
                          </a:solidFill>
                          <a:effectLst/>
                        </a:rPr>
                        <a:t>200</a:t>
                      </a:r>
                      <a:endParaRPr lang="is-IS" sz="1200" b="0" i="0" u="none" strike="noStrike" dirty="0">
                        <a:solidFill>
                          <a:schemeClr val="bg1"/>
                        </a:solidFill>
                        <a:effectLst/>
                        <a:latin typeface="Calibri" charset="0"/>
                      </a:endParaRPr>
                    </a:p>
                  </a:txBody>
                  <a:tcPr marL="4266" marR="4266" marT="4266" marB="0" anchor="ctr">
                    <a:solidFill>
                      <a:schemeClr val="accent6"/>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190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128</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B</a:t>
                      </a:r>
                      <a:endParaRPr lang="en-US" sz="1200" b="1"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55</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45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C</a:t>
                      </a:r>
                      <a:endParaRPr lang="en-US" sz="1200" b="1"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en-US" sz="1200" u="none" strike="noStrike">
                          <a:solidFill>
                            <a:schemeClr val="bg1"/>
                          </a:solidFill>
                          <a:effectLst/>
                        </a:rPr>
                        <a:t>15</a:t>
                      </a:r>
                      <a:endParaRPr lang="en-U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1000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en-US" sz="1200" u="none" strike="noStrike">
                          <a:solidFill>
                            <a:schemeClr val="bg1"/>
                          </a:solidFill>
                          <a:effectLst/>
                        </a:rPr>
                        <a:t>80</a:t>
                      </a:r>
                      <a:endParaRPr lang="en-U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hr-HR" sz="1200" u="none" strike="noStrike" dirty="0">
                          <a:solidFill>
                            <a:schemeClr val="bg1"/>
                          </a:solidFill>
                          <a:effectLst/>
                        </a:rPr>
                        <a:t>12.5</a:t>
                      </a:r>
                      <a:endParaRPr lang="hr-HR" sz="1200" b="0" i="0" u="none" strike="noStrike" dirty="0">
                        <a:solidFill>
                          <a:schemeClr val="bg1"/>
                        </a:solidFill>
                        <a:effectLst/>
                        <a:latin typeface="Calibri" charset="0"/>
                      </a:endParaRPr>
                    </a:p>
                  </a:txBody>
                  <a:tcPr marL="4266" marR="4266" marT="4266" marB="0" anchor="ctr">
                    <a:solidFill>
                      <a:schemeClr val="accent6"/>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dirty="0">
                          <a:solidFill>
                            <a:schemeClr val="bg1"/>
                          </a:solidFill>
                          <a:effectLst/>
                        </a:rPr>
                        <a:t>B</a:t>
                      </a:r>
                      <a:endParaRPr lang="en-US" sz="1200" b="1" i="0" u="none" strike="noStrike" dirty="0">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45</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dirty="0">
                          <a:solidFill>
                            <a:schemeClr val="bg1"/>
                          </a:solidFill>
                          <a:effectLst/>
                        </a:rPr>
                        <a:t>80000</a:t>
                      </a:r>
                      <a:endParaRPr lang="is-I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bl>
          </a:graphicData>
        </a:graphic>
      </p:graphicFrame>
      <p:sp>
        <p:nvSpPr>
          <p:cNvPr id="52" name="Rectangle 51"/>
          <p:cNvSpPr/>
          <p:nvPr/>
        </p:nvSpPr>
        <p:spPr>
          <a:xfrm>
            <a:off x="-1" y="5841"/>
            <a:ext cx="7016351"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smtClean="0">
                <a:sym typeface="+mn-ea"/>
              </a:rPr>
              <a:t>Uniswap</a:t>
            </a:r>
            <a:r>
              <a:rPr lang="en-US" altLang="zh-CN" sz="4000" dirty="0" smtClean="0">
                <a:sym typeface="+mn-ea"/>
              </a:rPr>
              <a:t>:</a:t>
            </a:r>
            <a:r>
              <a:rPr lang="zh-CN" altLang="en-US" sz="4000" dirty="0" smtClean="0">
                <a:sym typeface="+mn-ea"/>
              </a:rPr>
              <a:t> </a:t>
            </a:r>
            <a:r>
              <a:rPr lang="zh-CN" altLang="en-US" sz="4000" dirty="0" smtClean="0">
                <a:sym typeface="+mn-ea"/>
              </a:rPr>
              <a:t>资金池数量变化规律</a:t>
            </a:r>
            <a:endParaRPr lang="en-US" altLang="zh-CN" sz="4000" i="1" dirty="0">
              <a:latin typeface="Arial" panose="020B0604020202090204" pitchFamily="34" charset="0"/>
              <a:ea typeface="SimSun" pitchFamily="2" charset="-122"/>
              <a:sym typeface="+mn-ea"/>
            </a:endParaRPr>
          </a:p>
        </p:txBody>
      </p:sp>
      <p:grpSp>
        <p:nvGrpSpPr>
          <p:cNvPr id="8" name="Group 7"/>
          <p:cNvGrpSpPr/>
          <p:nvPr/>
        </p:nvGrpSpPr>
        <p:grpSpPr>
          <a:xfrm>
            <a:off x="127000" y="1333500"/>
            <a:ext cx="6673850" cy="5386196"/>
            <a:chOff x="127000" y="1333500"/>
            <a:chExt cx="6673850" cy="5386196"/>
          </a:xfrm>
        </p:grpSpPr>
        <p:grpSp>
          <p:nvGrpSpPr>
            <p:cNvPr id="107" name="Group 106"/>
            <p:cNvGrpSpPr/>
            <p:nvPr/>
          </p:nvGrpSpPr>
          <p:grpSpPr>
            <a:xfrm>
              <a:off x="865564" y="4498876"/>
              <a:ext cx="4380285" cy="889872"/>
              <a:chOff x="865564" y="5386742"/>
              <a:chExt cx="4380285" cy="889872"/>
            </a:xfrm>
          </p:grpSpPr>
          <p:sp>
            <p:nvSpPr>
              <p:cNvPr id="108" name="Rectangle 107"/>
              <p:cNvSpPr/>
              <p:nvPr/>
            </p:nvSpPr>
            <p:spPr>
              <a:xfrm>
                <a:off x="865564"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41621"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17678"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3493735"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369792"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865564" y="5386742"/>
              <a:ext cx="4380285" cy="889872"/>
              <a:chOff x="865564" y="5386742"/>
              <a:chExt cx="4380285" cy="889872"/>
            </a:xfrm>
          </p:grpSpPr>
          <p:sp>
            <p:nvSpPr>
              <p:cNvPr id="87" name="Rectangle 86"/>
              <p:cNvSpPr/>
              <p:nvPr/>
            </p:nvSpPr>
            <p:spPr>
              <a:xfrm>
                <a:off x="865564"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741621"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617678"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493735"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369792"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96"/>
            <p:cNvSpPr/>
            <p:nvPr/>
          </p:nvSpPr>
          <p:spPr>
            <a:xfrm>
              <a:off x="865564"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1741621"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617678"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493735"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369792"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865564"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741621"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617678"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493735"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369792"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V="1">
              <a:off x="860698" y="1333500"/>
              <a:ext cx="0" cy="4954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77124" y="6276614"/>
              <a:ext cx="5760074" cy="5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44416" y="1333500"/>
              <a:ext cx="544494" cy="358421"/>
            </a:xfrm>
            <a:prstGeom prst="rect">
              <a:avLst/>
            </a:prstGeom>
            <a:noFill/>
          </p:spPr>
          <p:txBody>
            <a:bodyPr wrap="none" rtlCol="0">
              <a:spAutoFit/>
            </a:bodyPr>
            <a:lstStyle/>
            <a:p>
              <a:r>
                <a:rPr lang="en-US" altLang="zh-CN" dirty="0"/>
                <a:t>okb</a:t>
              </a:r>
            </a:p>
          </p:txBody>
        </p:sp>
        <p:sp>
          <p:nvSpPr>
            <p:cNvPr id="58" name="TextBox 73"/>
            <p:cNvSpPr txBox="1"/>
            <p:nvPr/>
          </p:nvSpPr>
          <p:spPr>
            <a:xfrm>
              <a:off x="6200386" y="6361275"/>
              <a:ext cx="483048" cy="358421"/>
            </a:xfrm>
            <a:prstGeom prst="rect">
              <a:avLst/>
            </a:prstGeom>
            <a:noFill/>
          </p:spPr>
          <p:txBody>
            <a:bodyPr wrap="none" rtlCol="0">
              <a:spAutoFit/>
            </a:bodyPr>
            <a:lstStyle/>
            <a:p>
              <a:r>
                <a:rPr lang="en-US" altLang="zh-CN" dirty="0"/>
                <a:t>eth</a:t>
              </a:r>
            </a:p>
          </p:txBody>
        </p:sp>
        <p:sp>
          <p:nvSpPr>
            <p:cNvPr id="59" name="TextBox 73"/>
            <p:cNvSpPr txBox="1"/>
            <p:nvPr/>
          </p:nvSpPr>
          <p:spPr>
            <a:xfrm>
              <a:off x="1504356" y="6361275"/>
              <a:ext cx="418561" cy="358421"/>
            </a:xfrm>
            <a:prstGeom prst="rect">
              <a:avLst/>
            </a:prstGeom>
            <a:noFill/>
          </p:spPr>
          <p:txBody>
            <a:bodyPr wrap="none" rtlCol="0">
              <a:spAutoFit/>
            </a:bodyPr>
            <a:lstStyle/>
            <a:p>
              <a:r>
                <a:rPr lang="en-US" altLang="zh-CN" dirty="0"/>
                <a:t>20</a:t>
              </a:r>
            </a:p>
          </p:txBody>
        </p:sp>
        <p:sp>
          <p:nvSpPr>
            <p:cNvPr id="60" name="TextBox 73"/>
            <p:cNvSpPr txBox="1"/>
            <p:nvPr/>
          </p:nvSpPr>
          <p:spPr>
            <a:xfrm>
              <a:off x="2373113" y="6361275"/>
              <a:ext cx="418561" cy="358421"/>
            </a:xfrm>
            <a:prstGeom prst="rect">
              <a:avLst/>
            </a:prstGeom>
            <a:noFill/>
          </p:spPr>
          <p:txBody>
            <a:bodyPr wrap="none" rtlCol="0">
              <a:spAutoFit/>
            </a:bodyPr>
            <a:lstStyle/>
            <a:p>
              <a:r>
                <a:rPr lang="en-US" altLang="zh-CN" dirty="0"/>
                <a:t>40</a:t>
              </a:r>
            </a:p>
          </p:txBody>
        </p:sp>
        <p:sp>
          <p:nvSpPr>
            <p:cNvPr id="61" name="TextBox 73"/>
            <p:cNvSpPr txBox="1"/>
            <p:nvPr/>
          </p:nvSpPr>
          <p:spPr>
            <a:xfrm>
              <a:off x="4174504" y="6361275"/>
              <a:ext cx="418561" cy="358421"/>
            </a:xfrm>
            <a:prstGeom prst="rect">
              <a:avLst/>
            </a:prstGeom>
            <a:noFill/>
          </p:spPr>
          <p:txBody>
            <a:bodyPr wrap="none" rtlCol="0">
              <a:spAutoFit/>
            </a:bodyPr>
            <a:lstStyle/>
            <a:p>
              <a:r>
                <a:rPr lang="en-US" altLang="zh-CN" dirty="0"/>
                <a:t>80</a:t>
              </a:r>
            </a:p>
          </p:txBody>
        </p:sp>
        <p:sp>
          <p:nvSpPr>
            <p:cNvPr id="64" name="TextBox 73"/>
            <p:cNvSpPr txBox="1"/>
            <p:nvPr/>
          </p:nvSpPr>
          <p:spPr>
            <a:xfrm>
              <a:off x="190271" y="5192701"/>
              <a:ext cx="661910" cy="358421"/>
            </a:xfrm>
            <a:prstGeom prst="rect">
              <a:avLst/>
            </a:prstGeom>
            <a:noFill/>
          </p:spPr>
          <p:txBody>
            <a:bodyPr wrap="none" rtlCol="0">
              <a:spAutoFit/>
            </a:bodyPr>
            <a:lstStyle/>
            <a:p>
              <a:r>
                <a:rPr lang="en-US" altLang="zh-CN" dirty="0"/>
                <a:t>1000</a:t>
              </a:r>
            </a:p>
          </p:txBody>
        </p:sp>
        <p:sp>
          <p:nvSpPr>
            <p:cNvPr id="65" name="TextBox 73"/>
            <p:cNvSpPr txBox="1"/>
            <p:nvPr/>
          </p:nvSpPr>
          <p:spPr>
            <a:xfrm>
              <a:off x="186621" y="4320132"/>
              <a:ext cx="661910" cy="358421"/>
            </a:xfrm>
            <a:prstGeom prst="rect">
              <a:avLst/>
            </a:prstGeom>
            <a:noFill/>
          </p:spPr>
          <p:txBody>
            <a:bodyPr wrap="none" rtlCol="0">
              <a:spAutoFit/>
            </a:bodyPr>
            <a:lstStyle/>
            <a:p>
              <a:r>
                <a:rPr lang="en-US" altLang="zh-CN" dirty="0"/>
                <a:t>2000</a:t>
              </a:r>
            </a:p>
          </p:txBody>
        </p:sp>
        <p:sp>
          <p:nvSpPr>
            <p:cNvPr id="68" name="TextBox 73"/>
            <p:cNvSpPr txBox="1"/>
            <p:nvPr/>
          </p:nvSpPr>
          <p:spPr>
            <a:xfrm>
              <a:off x="127000" y="2527411"/>
              <a:ext cx="661910" cy="358421"/>
            </a:xfrm>
            <a:prstGeom prst="rect">
              <a:avLst/>
            </a:prstGeom>
            <a:noFill/>
          </p:spPr>
          <p:txBody>
            <a:bodyPr wrap="none" rtlCol="0">
              <a:spAutoFit/>
            </a:bodyPr>
            <a:lstStyle/>
            <a:p>
              <a:r>
                <a:rPr lang="en-US" altLang="zh-CN" dirty="0"/>
                <a:t>4000</a:t>
              </a:r>
            </a:p>
          </p:txBody>
        </p:sp>
        <p:sp>
          <p:nvSpPr>
            <p:cNvPr id="78" name="Freeform 77"/>
            <p:cNvSpPr/>
            <p:nvPr/>
          </p:nvSpPr>
          <p:spPr>
            <a:xfrm>
              <a:off x="1444127" y="1546698"/>
              <a:ext cx="5356723" cy="4124926"/>
            </a:xfrm>
            <a:custGeom>
              <a:avLst/>
              <a:gdLst>
                <a:gd name="connisteX0" fmla="*/ 0 w 5591175"/>
                <a:gd name="connsiteY0" fmla="*/ 0 h 4238625"/>
                <a:gd name="connisteX1" fmla="*/ 304165 w 5591175"/>
                <a:gd name="connsiteY1" fmla="*/ 1193800 h 4238625"/>
                <a:gd name="connisteX2" fmla="*/ 1229995 w 5591175"/>
                <a:gd name="connsiteY2" fmla="*/ 3032760 h 4238625"/>
                <a:gd name="connisteX3" fmla="*/ 3057525 w 5591175"/>
                <a:gd name="connsiteY3" fmla="*/ 3934460 h 4238625"/>
                <a:gd name="connisteX4" fmla="*/ 5591175 w 5591175"/>
                <a:gd name="connsiteY4" fmla="*/ 4238625 h 4238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591175" h="4238625">
                  <a:moveTo>
                    <a:pt x="0" y="0"/>
                  </a:moveTo>
                  <a:cubicBezTo>
                    <a:pt x="42545" y="201930"/>
                    <a:pt x="58420" y="587375"/>
                    <a:pt x="304165" y="1193800"/>
                  </a:cubicBezTo>
                  <a:cubicBezTo>
                    <a:pt x="549910" y="1800225"/>
                    <a:pt x="679450" y="2484755"/>
                    <a:pt x="1229995" y="3032760"/>
                  </a:cubicBezTo>
                  <a:cubicBezTo>
                    <a:pt x="1780540" y="3580765"/>
                    <a:pt x="2185035" y="3693160"/>
                    <a:pt x="3057525" y="3934460"/>
                  </a:cubicBezTo>
                  <a:cubicBezTo>
                    <a:pt x="3930015" y="4175760"/>
                    <a:pt x="5121275" y="4196080"/>
                    <a:pt x="5591175" y="4238625"/>
                  </a:cubicBezTo>
                </a:path>
              </a:pathLst>
            </a:custGeom>
            <a:no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3"/>
            <p:cNvSpPr txBox="1"/>
            <p:nvPr/>
          </p:nvSpPr>
          <p:spPr>
            <a:xfrm>
              <a:off x="1828619" y="2233877"/>
              <a:ext cx="1678501" cy="359657"/>
            </a:xfrm>
            <a:prstGeom prst="rect">
              <a:avLst/>
            </a:prstGeom>
            <a:noFill/>
          </p:spPr>
          <p:txBody>
            <a:bodyPr wrap="none" rtlCol="0">
              <a:spAutoFit/>
            </a:bodyPr>
            <a:lstStyle/>
            <a:p>
              <a:r>
                <a:rPr lang="en-US" altLang="zh-CN" dirty="0" smtClean="0"/>
                <a:t>A:</a:t>
              </a:r>
              <a:r>
                <a:rPr lang="zh-CN" altLang="en-US" dirty="0" smtClean="0"/>
                <a:t> </a:t>
              </a:r>
              <a:r>
                <a:rPr lang="en-US" altLang="zh-CN" dirty="0" err="1" smtClean="0"/>
                <a:t>okb</a:t>
              </a:r>
              <a:r>
                <a:rPr lang="en-US" altLang="zh-CN" dirty="0" smtClean="0"/>
                <a:t>/eth</a:t>
              </a:r>
              <a:r>
                <a:rPr lang="zh-CN" altLang="en-US" dirty="0" smtClean="0"/>
                <a:t> </a:t>
              </a:r>
              <a:r>
                <a:rPr lang="en-US" altLang="zh-CN" dirty="0" smtClean="0"/>
                <a:t>=</a:t>
              </a:r>
              <a:r>
                <a:rPr lang="zh-CN" altLang="en-US" dirty="0" smtClean="0"/>
                <a:t> </a:t>
              </a:r>
              <a:r>
                <a:rPr lang="en-US" altLang="zh-CN" dirty="0" smtClean="0"/>
                <a:t>200</a:t>
              </a:r>
              <a:endParaRPr lang="en-US" altLang="zh-CN" dirty="0"/>
            </a:p>
          </p:txBody>
        </p:sp>
        <p:sp>
          <p:nvSpPr>
            <p:cNvPr id="80" name="TextBox 73"/>
            <p:cNvSpPr txBox="1"/>
            <p:nvPr/>
          </p:nvSpPr>
          <p:spPr>
            <a:xfrm>
              <a:off x="2612811" y="4111877"/>
              <a:ext cx="2704074" cy="369332"/>
            </a:xfrm>
            <a:prstGeom prst="rect">
              <a:avLst/>
            </a:prstGeom>
            <a:noFill/>
          </p:spPr>
          <p:txBody>
            <a:bodyPr wrap="none" rtlCol="0">
              <a:spAutoFit/>
            </a:bodyPr>
            <a:lstStyle/>
            <a:p>
              <a:r>
                <a:rPr lang="en-US" altLang="zh-CN" dirty="0" smtClean="0"/>
                <a:t>B</a:t>
              </a:r>
              <a:r>
                <a:rPr lang="en-US" altLang="zh-CN" dirty="0" smtClean="0"/>
                <a:t>:</a:t>
              </a:r>
              <a:r>
                <a:rPr lang="zh-CN" altLang="en-US" dirty="0" smtClean="0"/>
                <a:t> </a:t>
              </a:r>
              <a:r>
                <a:rPr lang="en-US" altLang="zh-CN" dirty="0" err="1"/>
                <a:t>okb</a:t>
              </a:r>
              <a:r>
                <a:rPr lang="en-US" altLang="zh-CN" dirty="0"/>
                <a:t>/eth</a:t>
              </a:r>
              <a:r>
                <a:rPr lang="zh-CN" altLang="en-US" dirty="0"/>
                <a:t> </a:t>
              </a:r>
              <a:r>
                <a:rPr lang="en-US" altLang="zh-CN" dirty="0"/>
                <a:t>=</a:t>
              </a:r>
              <a:r>
                <a:rPr lang="zh-CN" altLang="en-US" dirty="0" smtClean="0"/>
                <a:t> </a:t>
              </a:r>
              <a:r>
                <a:rPr lang="en-US" altLang="zh-CN" dirty="0" smtClean="0"/>
                <a:t>50,</a:t>
              </a:r>
              <a:r>
                <a:rPr lang="zh-CN" altLang="en-US" dirty="0" smtClean="0"/>
                <a:t> </a:t>
              </a:r>
              <a:r>
                <a:rPr lang="en-US" altLang="zh-CN" dirty="0" smtClean="0"/>
                <a:t>OKEX</a:t>
              </a:r>
              <a:r>
                <a:rPr lang="zh-CN" altLang="en-US" dirty="0" smtClean="0"/>
                <a:t>市价</a:t>
              </a:r>
              <a:endParaRPr lang="en-US" altLang="zh-CN" dirty="0"/>
            </a:p>
          </p:txBody>
        </p:sp>
        <p:sp>
          <p:nvSpPr>
            <p:cNvPr id="81" name="TextBox 73"/>
            <p:cNvSpPr txBox="1"/>
            <p:nvPr/>
          </p:nvSpPr>
          <p:spPr>
            <a:xfrm>
              <a:off x="4352758" y="5028322"/>
              <a:ext cx="1724737" cy="359657"/>
            </a:xfrm>
            <a:prstGeom prst="rect">
              <a:avLst/>
            </a:prstGeom>
            <a:noFill/>
          </p:spPr>
          <p:txBody>
            <a:bodyPr wrap="none" rtlCol="0">
              <a:spAutoFit/>
            </a:bodyPr>
            <a:lstStyle/>
            <a:p>
              <a:r>
                <a:rPr lang="en-US" altLang="zh-CN" dirty="0" smtClean="0"/>
                <a:t>C:</a:t>
              </a:r>
              <a:r>
                <a:rPr lang="zh-CN" altLang="en-US" dirty="0" smtClean="0"/>
                <a:t> </a:t>
              </a:r>
              <a:r>
                <a:rPr lang="en-US" altLang="zh-CN" dirty="0" err="1"/>
                <a:t>okb</a:t>
              </a:r>
              <a:r>
                <a:rPr lang="en-US" altLang="zh-CN" dirty="0"/>
                <a:t>/eth</a:t>
              </a:r>
              <a:r>
                <a:rPr lang="zh-CN" altLang="en-US" dirty="0"/>
                <a:t> </a:t>
              </a:r>
              <a:r>
                <a:rPr lang="en-US" altLang="zh-CN" dirty="0"/>
                <a:t>=</a:t>
              </a:r>
              <a:r>
                <a:rPr lang="zh-CN" altLang="en-US" dirty="0" smtClean="0"/>
                <a:t> </a:t>
              </a:r>
              <a:r>
                <a:rPr lang="en-US" altLang="zh-CN" dirty="0" smtClean="0"/>
                <a:t>12.5</a:t>
              </a:r>
              <a:endParaRPr lang="en-US" altLang="zh-CN" dirty="0"/>
            </a:p>
          </p:txBody>
        </p:sp>
        <p:sp>
          <p:nvSpPr>
            <p:cNvPr id="82" name="Oval 81"/>
            <p:cNvSpPr/>
            <p:nvPr/>
          </p:nvSpPr>
          <p:spPr>
            <a:xfrm>
              <a:off x="1664358" y="2651005"/>
              <a:ext cx="164261" cy="18168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523381" y="4396760"/>
              <a:ext cx="164261" cy="18168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301654" y="5281070"/>
              <a:ext cx="164261" cy="18168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73"/>
            <p:cNvSpPr txBox="1"/>
            <p:nvPr/>
          </p:nvSpPr>
          <p:spPr>
            <a:xfrm>
              <a:off x="185404" y="3429642"/>
              <a:ext cx="661910" cy="358421"/>
            </a:xfrm>
            <a:prstGeom prst="rect">
              <a:avLst/>
            </a:prstGeom>
            <a:noFill/>
          </p:spPr>
          <p:txBody>
            <a:bodyPr wrap="none" rtlCol="0">
              <a:spAutoFit/>
            </a:bodyPr>
            <a:lstStyle/>
            <a:p>
              <a:r>
                <a:rPr lang="en-US" altLang="zh-CN" dirty="0"/>
                <a:t>3000</a:t>
              </a:r>
            </a:p>
          </p:txBody>
        </p:sp>
        <p:sp>
          <p:nvSpPr>
            <p:cNvPr id="86" name="TextBox 73"/>
            <p:cNvSpPr txBox="1"/>
            <p:nvPr/>
          </p:nvSpPr>
          <p:spPr>
            <a:xfrm>
              <a:off x="3264987" y="6361275"/>
              <a:ext cx="418561" cy="358421"/>
            </a:xfrm>
            <a:prstGeom prst="rect">
              <a:avLst/>
            </a:prstGeom>
            <a:noFill/>
          </p:spPr>
          <p:txBody>
            <a:bodyPr wrap="none" rtlCol="0">
              <a:spAutoFit/>
            </a:bodyPr>
            <a:lstStyle/>
            <a:p>
              <a:r>
                <a:rPr lang="en-US" altLang="zh-CN" dirty="0"/>
                <a:t>60</a:t>
              </a:r>
            </a:p>
          </p:txBody>
        </p:sp>
      </p:grpSp>
      <p:cxnSp>
        <p:nvCxnSpPr>
          <p:cNvPr id="10" name="Straight Connector 9"/>
          <p:cNvCxnSpPr/>
          <p:nvPr/>
        </p:nvCxnSpPr>
        <p:spPr>
          <a:xfrm flipV="1">
            <a:off x="847314" y="1546698"/>
            <a:ext cx="4715286" cy="47299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103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提纲</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8" name="TextBox 3"/>
          <p:cNvSpPr txBox="1"/>
          <p:nvPr/>
        </p:nvSpPr>
        <p:spPr>
          <a:xfrm>
            <a:off x="1376681" y="1081616"/>
            <a:ext cx="7283861"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中心化交易所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为什么</a:t>
            </a:r>
            <a:r>
              <a:rPr lang="zh-CN" altLang="en-US" sz="3200" b="1" dirty="0">
                <a:latin typeface="Arial" panose="020B0604020202090204" pitchFamily="34" charset="0"/>
                <a:ea typeface="SimSun" pitchFamily="2" charset="-122"/>
                <a:sym typeface="+mn-ea"/>
              </a:rPr>
              <a:t>要有去中心化</a:t>
            </a:r>
            <a:r>
              <a:rPr lang="zh-CN" altLang="en-US" sz="3200" b="1" dirty="0" smtClean="0">
                <a:latin typeface="Arial" panose="020B0604020202090204" pitchFamily="34" charset="0"/>
                <a:ea typeface="SimSun" pitchFamily="2" charset="-122"/>
                <a:sym typeface="+mn-ea"/>
              </a:rPr>
              <a:t>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区块链技术</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rPr>
              <a:t>几种主流去</a:t>
            </a:r>
            <a:r>
              <a:rPr lang="zh-CN" altLang="en-US" sz="3200" b="1" dirty="0">
                <a:latin typeface="Arial" panose="020B0604020202090204" pitchFamily="34" charset="0"/>
                <a:ea typeface="SimSun" pitchFamily="2" charset="-122"/>
              </a:rPr>
              <a:t>中心化</a:t>
            </a:r>
            <a:r>
              <a:rPr lang="zh-CN" altLang="en-US" sz="3200" b="1" dirty="0" smtClean="0">
                <a:latin typeface="Arial" panose="020B0604020202090204" pitchFamily="34" charset="0"/>
                <a:ea typeface="SimSun" pitchFamily="2" charset="-122"/>
              </a:rPr>
              <a:t>交易所</a:t>
            </a:r>
            <a:endParaRPr lang="en-US" altLang="zh-CN" sz="3200" b="1" dirty="0" smtClean="0">
              <a:latin typeface="Arial" panose="020B0604020202090204" pitchFamily="34" charset="0"/>
              <a:ea typeface="SimSun" pitchFamily="2" charset="-122"/>
            </a:endParaRPr>
          </a:p>
          <a:p>
            <a:pPr marL="514350" lvl="0" indent="-514350" eaLnBrk="1" hangingPunct="1">
              <a:lnSpc>
                <a:spcPct val="200000"/>
              </a:lnSpc>
              <a:spcBef>
                <a:spcPct val="0"/>
              </a:spcBef>
              <a:buFont typeface="+mj-lt"/>
              <a:buAutoNum type="arabicPeriod"/>
            </a:pPr>
            <a:r>
              <a:rPr lang="en-US" altLang="zh-CN" sz="3200" b="1" dirty="0" err="1" smtClean="0">
                <a:latin typeface="Arial" panose="020B0604020202090204" pitchFamily="34" charset="0"/>
                <a:ea typeface="SimSun" pitchFamily="2" charset="-122"/>
              </a:rPr>
              <a:t>OKChain</a:t>
            </a:r>
            <a:r>
              <a:rPr lang="zh-CN" altLang="en-US" sz="3200" b="1" dirty="0" smtClean="0">
                <a:latin typeface="Arial" panose="020B0604020202090204" pitchFamily="34" charset="0"/>
                <a:ea typeface="SimSun" pitchFamily="2" charset="-122"/>
              </a:rPr>
              <a:t> </a:t>
            </a:r>
            <a:r>
              <a:rPr lang="en-US" altLang="zh-CN" sz="3200" b="1" dirty="0">
                <a:latin typeface="Arial" panose="020B0604020202090204" pitchFamily="34" charset="0"/>
                <a:ea typeface="SimSun" pitchFamily="2" charset="-122"/>
              </a:rPr>
              <a:t>&amp;</a:t>
            </a:r>
            <a:r>
              <a:rPr lang="zh-CN" altLang="en-US" sz="3200" b="1" dirty="0">
                <a:latin typeface="Arial" panose="020B0604020202090204" pitchFamily="34" charset="0"/>
                <a:ea typeface="SimSun" pitchFamily="2" charset="-122"/>
              </a:rPr>
              <a:t> </a:t>
            </a:r>
            <a:r>
              <a:rPr lang="en-US" altLang="zh-CN" sz="3200" b="1" dirty="0" err="1" smtClean="0">
                <a:latin typeface="Arial" panose="020B0604020202090204" pitchFamily="34" charset="0"/>
                <a:ea typeface="SimSun" pitchFamily="2" charset="-122"/>
              </a:rPr>
              <a:t>OKDex</a:t>
            </a:r>
            <a:endParaRPr lang="en-US" altLang="en-US" sz="3200" b="1"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smtClean="0">
                <a:solidFill>
                  <a:schemeClr val="bg1"/>
                </a:solidFill>
              </a:rPr>
              <a:t>Cosmos</a:t>
            </a:r>
            <a:r>
              <a:rPr lang="zh-CN" altLang="en-US" sz="4000" dirty="0" smtClean="0">
                <a:solidFill>
                  <a:schemeClr val="bg1"/>
                </a:solidFill>
              </a:rPr>
              <a:t> 宇宙</a:t>
            </a:r>
            <a:endParaRPr lang="en-US" altLang="zh-CN" sz="4000" dirty="0">
              <a:solidFill>
                <a:schemeClr val="bg1"/>
              </a:solidFill>
            </a:endParaRPr>
          </a:p>
        </p:txBody>
      </p:sp>
      <p:sp>
        <p:nvSpPr>
          <p:cNvPr id="68" name="TextBox 3"/>
          <p:cNvSpPr txBox="1"/>
          <p:nvPr/>
        </p:nvSpPr>
        <p:spPr>
          <a:xfrm>
            <a:off x="614045" y="990600"/>
            <a:ext cx="4226926" cy="5509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2800" i="1" dirty="0">
                <a:latin typeface="Arial" panose="020B0604020202090204" pitchFamily="34" charset="0"/>
                <a:ea typeface="SimSun" pitchFamily="2" charset="-122"/>
                <a:sym typeface="+mn-ea"/>
              </a:rPr>
              <a:t>合久必分，分久必合</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r>
              <a:rPr lang="zh-CN" altLang="en-US" sz="2800" i="1" u="sng" dirty="0" smtClean="0">
                <a:latin typeface="Arial" panose="020B0604020202090204" pitchFamily="34" charset="0"/>
                <a:ea typeface="SimSun" pitchFamily="2" charset="-122"/>
                <a:sym typeface="+mn-ea"/>
              </a:rPr>
              <a:t>大一统</a:t>
            </a:r>
            <a:r>
              <a:rPr lang="zh-CN" altLang="en-US" sz="2800" i="1" dirty="0" smtClean="0">
                <a:latin typeface="Arial" panose="020B0604020202090204" pitchFamily="34" charset="0"/>
                <a:ea typeface="SimSun" pitchFamily="2" charset="-122"/>
                <a:sym typeface="+mn-ea"/>
              </a:rPr>
              <a:t> </a:t>
            </a:r>
            <a:r>
              <a:rPr lang="zh-CN" altLang="en-US" sz="2800" i="1" dirty="0" smtClean="0">
                <a:latin typeface="Arial" panose="020B0604020202090204" pitchFamily="34" charset="0"/>
                <a:ea typeface="SimSun" pitchFamily="2" charset="-122"/>
                <a:sym typeface="+mn-ea"/>
              </a:rPr>
              <a:t>向</a:t>
            </a:r>
            <a:r>
              <a:rPr lang="zh-CN" altLang="en-US" sz="2800" i="1" u="sng" dirty="0" smtClean="0">
                <a:latin typeface="Arial" panose="020B0604020202090204" pitchFamily="34" charset="0"/>
                <a:ea typeface="SimSun" pitchFamily="2" charset="-122"/>
                <a:sym typeface="+mn-ea"/>
              </a:rPr>
              <a:t>小</a:t>
            </a:r>
            <a:r>
              <a:rPr lang="zh-CN" altLang="en-US" sz="2800" i="1" u="sng" dirty="0" smtClean="0">
                <a:latin typeface="Arial" panose="020B0604020202090204" pitchFamily="34" charset="0"/>
                <a:ea typeface="SimSun" pitchFamily="2" charset="-122"/>
                <a:sym typeface="+mn-ea"/>
              </a:rPr>
              <a:t>而</a:t>
            </a:r>
            <a:r>
              <a:rPr lang="zh-CN" altLang="en-US" sz="2800" i="1" u="sng" dirty="0" smtClean="0">
                <a:latin typeface="Arial" panose="020B0604020202090204" pitchFamily="34" charset="0"/>
                <a:ea typeface="SimSun" pitchFamily="2" charset="-122"/>
                <a:sym typeface="+mn-ea"/>
              </a:rPr>
              <a:t>专</a:t>
            </a:r>
            <a:r>
              <a:rPr lang="zh-CN" altLang="en-US" sz="2800" i="1" dirty="0" smtClean="0">
                <a:latin typeface="Arial" panose="020B0604020202090204" pitchFamily="34" charset="0"/>
                <a:ea typeface="SimSun" pitchFamily="2" charset="-122"/>
                <a:sym typeface="+mn-ea"/>
              </a:rPr>
              <a:t>过渡</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2800" i="1" dirty="0">
                <a:latin typeface="Arial" panose="020B0604020202090204" pitchFamily="34" charset="0"/>
                <a:ea typeface="SimSun" pitchFamily="2" charset="-122"/>
                <a:sym typeface="+mn-ea"/>
              </a:rPr>
              <a:t>互联互通， 通兑</a:t>
            </a:r>
            <a:r>
              <a:rPr lang="zh-CN" altLang="en-US" sz="2800" i="1" dirty="0" smtClean="0">
                <a:latin typeface="Arial" panose="020B0604020202090204" pitchFamily="34" charset="0"/>
                <a:ea typeface="SimSun" pitchFamily="2" charset="-122"/>
                <a:sym typeface="+mn-ea"/>
              </a:rPr>
              <a:t>天下</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2800" i="1" dirty="0" smtClean="0">
                <a:latin typeface="Arial" panose="020B0604020202090204" pitchFamily="34" charset="0"/>
                <a:ea typeface="SimSun" pitchFamily="2" charset="-122"/>
                <a:sym typeface="+mn-ea"/>
              </a:rPr>
              <a:t>即将</a:t>
            </a:r>
            <a:r>
              <a:rPr lang="zh-CN" altLang="en-US" sz="2800" i="1" dirty="0" smtClean="0">
                <a:latin typeface="Arial" panose="020B0604020202090204" pitchFamily="34" charset="0"/>
                <a:ea typeface="SimSun" pitchFamily="2" charset="-122"/>
                <a:sym typeface="+mn-ea"/>
              </a:rPr>
              <a:t>实现互通的项目</a:t>
            </a:r>
            <a:endParaRPr lang="en-US" altLang="zh-CN" sz="28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ATOM</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BNB</a:t>
            </a: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IRIS</a:t>
            </a: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KAVA</a:t>
            </a:r>
            <a:endParaRPr lang="en-US" altLang="zh-CN" sz="1600" i="1" dirty="0" smtClean="0">
              <a:latin typeface="Arial" panose="020B0604020202090204" pitchFamily="34" charset="0"/>
              <a:ea typeface="SimSun" pitchFamily="2" charset="-122"/>
              <a:sym typeface="+mn-ea"/>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871" y="1116300"/>
            <a:ext cx="6979381" cy="5257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smtClean="0">
                <a:solidFill>
                  <a:schemeClr val="bg1"/>
                </a:solidFill>
              </a:rPr>
              <a:t>Cosmos:</a:t>
            </a:r>
            <a:r>
              <a:rPr lang="zh-CN" altLang="en-US" sz="4000" dirty="0" smtClean="0">
                <a:solidFill>
                  <a:schemeClr val="bg1"/>
                </a:solidFill>
              </a:rPr>
              <a:t> </a:t>
            </a:r>
            <a:r>
              <a:rPr lang="en-US" altLang="zh-CN" sz="4000" dirty="0" err="1" smtClean="0">
                <a:solidFill>
                  <a:schemeClr val="bg1"/>
                </a:solidFill>
              </a:rPr>
              <a:t>Tendermint</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8" name="TextBox 3"/>
          <p:cNvSpPr txBox="1"/>
          <p:nvPr/>
        </p:nvSpPr>
        <p:spPr>
          <a:xfrm>
            <a:off x="614045" y="1397000"/>
            <a:ext cx="2929255" cy="206210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分久必合合久必分</a:t>
            </a: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大一统 </a:t>
            </a:r>
            <a:r>
              <a:rPr lang="en-US" altLang="zh-CN" sz="1600" i="1" dirty="0" smtClean="0">
                <a:latin typeface="Arial" panose="020B0604020202090204" pitchFamily="34" charset="0"/>
                <a:ea typeface="SimSun" pitchFamily="2" charset="-122"/>
                <a:sym typeface="+mn-ea"/>
              </a:rPr>
              <a:t>-&gt;</a:t>
            </a:r>
            <a:r>
              <a:rPr lang="zh-CN" altLang="en-US" sz="1600" i="1" dirty="0" smtClean="0">
                <a:latin typeface="Arial" panose="020B0604020202090204" pitchFamily="34" charset="0"/>
                <a:ea typeface="SimSun" pitchFamily="2" charset="-122"/>
                <a:sym typeface="+mn-ea"/>
              </a:rPr>
              <a:t> 小而专</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grpSp>
        <p:nvGrpSpPr>
          <p:cNvPr id="2" name="Group 1"/>
          <p:cNvGrpSpPr/>
          <p:nvPr/>
        </p:nvGrpSpPr>
        <p:grpSpPr>
          <a:xfrm>
            <a:off x="6344274" y="1843172"/>
            <a:ext cx="4317465" cy="4523188"/>
            <a:chOff x="6598274" y="1665372"/>
            <a:chExt cx="4317465" cy="4523188"/>
          </a:xfrm>
        </p:grpSpPr>
        <p:sp>
          <p:nvSpPr>
            <p:cNvPr id="11" name="圆角矩形 10"/>
            <p:cNvSpPr/>
            <p:nvPr/>
          </p:nvSpPr>
          <p:spPr>
            <a:xfrm>
              <a:off x="6598274" y="1665372"/>
              <a:ext cx="4317465" cy="4523188"/>
            </a:xfrm>
            <a:prstGeom prst="roundRect">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2000" dirty="0" smtClean="0">
                <a:solidFill>
                  <a:schemeClr val="bg1"/>
                </a:solidFill>
                <a:latin typeface="Microsoft YaHei" charset="-122"/>
                <a:ea typeface="Microsoft YaHei" charset="-122"/>
                <a:cs typeface="Microsoft YaHei" charset="-122"/>
              </a:endParaRPr>
            </a:p>
            <a:p>
              <a:pPr algn="ctr"/>
              <a:endParaRPr kumimoji="1" lang="en-US" altLang="zh-CN" sz="2000" dirty="0">
                <a:solidFill>
                  <a:schemeClr val="bg1"/>
                </a:solidFill>
                <a:latin typeface="Microsoft YaHei" charset="-122"/>
                <a:ea typeface="Microsoft YaHei" charset="-122"/>
                <a:cs typeface="Microsoft YaHei" charset="-122"/>
              </a:endParaRPr>
            </a:p>
            <a:p>
              <a:pPr algn="ctr"/>
              <a:endParaRPr kumimoji="1" lang="en-US" altLang="zh-CN" sz="2000" dirty="0" smtClean="0">
                <a:solidFill>
                  <a:schemeClr val="bg1"/>
                </a:solidFill>
                <a:latin typeface="Microsoft YaHei" charset="-122"/>
                <a:ea typeface="Microsoft YaHei" charset="-122"/>
                <a:cs typeface="Microsoft YaHei" charset="-122"/>
              </a:endParaRPr>
            </a:p>
            <a:p>
              <a:pPr algn="ctr"/>
              <a:endParaRPr kumimoji="1" lang="en-US" altLang="zh-CN" sz="2000" dirty="0" smtClean="0">
                <a:solidFill>
                  <a:schemeClr val="bg1"/>
                </a:solidFill>
                <a:latin typeface="Microsoft YaHei" charset="-122"/>
                <a:ea typeface="Microsoft YaHei" charset="-122"/>
                <a:cs typeface="Microsoft YaHei" charset="-122"/>
              </a:endParaRPr>
            </a:p>
            <a:p>
              <a:pPr algn="ctr"/>
              <a:endParaRPr kumimoji="1" lang="en-US" altLang="zh-CN" sz="2000" dirty="0">
                <a:solidFill>
                  <a:schemeClr val="bg1"/>
                </a:solidFill>
                <a:latin typeface="Microsoft YaHei" charset="-122"/>
                <a:ea typeface="Microsoft YaHei" charset="-122"/>
                <a:cs typeface="Microsoft YaHei" charset="-122"/>
              </a:endParaRPr>
            </a:p>
            <a:p>
              <a:pPr algn="ctr"/>
              <a:endParaRPr kumimoji="1" lang="en-US" altLang="zh-CN" sz="2000" dirty="0" smtClean="0">
                <a:solidFill>
                  <a:schemeClr val="bg1"/>
                </a:solidFill>
                <a:latin typeface="Microsoft YaHei" charset="-122"/>
                <a:ea typeface="Microsoft YaHei" charset="-122"/>
                <a:cs typeface="Microsoft YaHei" charset="-122"/>
              </a:endParaRPr>
            </a:p>
            <a:p>
              <a:pPr algn="ctr"/>
              <a:endParaRPr kumimoji="1" lang="en-US" altLang="zh-CN" sz="2000" dirty="0">
                <a:solidFill>
                  <a:schemeClr val="bg1"/>
                </a:solidFill>
                <a:latin typeface="Microsoft YaHei" charset="-122"/>
                <a:ea typeface="Microsoft YaHei" charset="-122"/>
                <a:cs typeface="Microsoft YaHei" charset="-122"/>
              </a:endParaRPr>
            </a:p>
            <a:p>
              <a:pPr algn="ctr"/>
              <a:endParaRPr kumimoji="1" lang="en-US" altLang="zh-CN" sz="2000" dirty="0" smtClean="0">
                <a:solidFill>
                  <a:schemeClr val="bg1"/>
                </a:solidFill>
                <a:latin typeface="Microsoft YaHei" charset="-122"/>
                <a:ea typeface="Microsoft YaHei" charset="-122"/>
                <a:cs typeface="Microsoft YaHei" charset="-122"/>
              </a:endParaRPr>
            </a:p>
            <a:p>
              <a:pPr algn="ctr"/>
              <a:endParaRPr kumimoji="1" lang="en-US" altLang="zh-CN" sz="2000" dirty="0">
                <a:solidFill>
                  <a:schemeClr val="bg1"/>
                </a:solidFill>
                <a:latin typeface="Microsoft YaHei" charset="-122"/>
                <a:ea typeface="Microsoft YaHei" charset="-122"/>
                <a:cs typeface="Microsoft YaHei" charset="-122"/>
              </a:endParaRPr>
            </a:p>
            <a:p>
              <a:pPr algn="ctr"/>
              <a:endParaRPr kumimoji="1" lang="en-US" altLang="zh-CN" sz="2000" dirty="0" smtClean="0">
                <a:solidFill>
                  <a:schemeClr val="bg1"/>
                </a:solidFill>
                <a:latin typeface="Microsoft YaHei" charset="-122"/>
                <a:ea typeface="Microsoft YaHei" charset="-122"/>
                <a:cs typeface="Microsoft YaHei" charset="-122"/>
              </a:endParaRPr>
            </a:p>
            <a:p>
              <a:pPr algn="ctr"/>
              <a:endParaRPr kumimoji="1" lang="en-US" altLang="zh-CN" sz="2000" dirty="0">
                <a:solidFill>
                  <a:schemeClr val="bg1"/>
                </a:solidFill>
                <a:latin typeface="Microsoft YaHei" charset="-122"/>
                <a:ea typeface="Microsoft YaHei" charset="-122"/>
                <a:cs typeface="Microsoft YaHei" charset="-122"/>
              </a:endParaRPr>
            </a:p>
            <a:p>
              <a:pPr algn="ctr"/>
              <a:endParaRPr kumimoji="1" lang="en-US" altLang="zh-CN" sz="2000" dirty="0" smtClean="0">
                <a:solidFill>
                  <a:schemeClr val="bg1"/>
                </a:solidFill>
                <a:latin typeface="Microsoft YaHei" charset="-122"/>
                <a:ea typeface="Microsoft YaHei" charset="-122"/>
                <a:cs typeface="Microsoft YaHei" charset="-122"/>
              </a:endParaRPr>
            </a:p>
            <a:p>
              <a:pPr algn="ctr"/>
              <a:endParaRPr kumimoji="1" lang="en-US" altLang="zh-CN" sz="2000" dirty="0">
                <a:solidFill>
                  <a:schemeClr val="bg1"/>
                </a:solidFill>
                <a:latin typeface="Microsoft YaHei" charset="-122"/>
                <a:ea typeface="Microsoft YaHei" charset="-122"/>
                <a:cs typeface="Microsoft YaHei" charset="-122"/>
              </a:endParaRPr>
            </a:p>
            <a:p>
              <a:pPr algn="ctr"/>
              <a:r>
                <a:rPr kumimoji="1" lang="en-US" altLang="zh-CN" sz="2000" dirty="0" smtClean="0">
                  <a:solidFill>
                    <a:schemeClr val="bg1"/>
                  </a:solidFill>
                  <a:latin typeface="Microsoft YaHei" charset="-122"/>
                  <a:ea typeface="Microsoft YaHei" charset="-122"/>
                  <a:cs typeface="Microsoft YaHei" charset="-122"/>
                </a:rPr>
                <a:t>Cosmos</a:t>
              </a:r>
              <a:endParaRPr kumimoji="1" lang="en-US" altLang="zh-CN" sz="2000" dirty="0">
                <a:solidFill>
                  <a:schemeClr val="bg1"/>
                </a:solidFill>
                <a:latin typeface="Microsoft YaHei" charset="-122"/>
                <a:ea typeface="Microsoft YaHei" charset="-122"/>
                <a:cs typeface="Microsoft YaHei" charset="-122"/>
              </a:endParaRPr>
            </a:p>
          </p:txBody>
        </p:sp>
        <p:sp>
          <p:nvSpPr>
            <p:cNvPr id="13" name="圆角矩形 10"/>
            <p:cNvSpPr/>
            <p:nvPr/>
          </p:nvSpPr>
          <p:spPr>
            <a:xfrm>
              <a:off x="7417880" y="3251201"/>
              <a:ext cx="2678262" cy="2202074"/>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r>
                <a:rPr lang="en-US" altLang="zh-CN" sz="1600" dirty="0" err="1" smtClean="0">
                  <a:solidFill>
                    <a:schemeClr val="bg1"/>
                  </a:solidFill>
                </a:rPr>
                <a:t>Tendermint</a:t>
              </a:r>
              <a:r>
                <a:rPr lang="zh-CN" altLang="en-US" sz="1600" dirty="0" smtClean="0">
                  <a:solidFill>
                    <a:schemeClr val="bg1"/>
                  </a:solidFill>
                </a:rPr>
                <a:t> </a:t>
              </a:r>
              <a:r>
                <a:rPr lang="en-US" altLang="zh-CN" sz="1600" dirty="0" smtClean="0">
                  <a:solidFill>
                    <a:schemeClr val="bg1"/>
                  </a:solidFill>
                </a:rPr>
                <a:t>Core</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14" name="圆角矩形 10"/>
            <p:cNvSpPr/>
            <p:nvPr/>
          </p:nvSpPr>
          <p:spPr>
            <a:xfrm>
              <a:off x="7417878" y="2364397"/>
              <a:ext cx="2678262" cy="721723"/>
            </a:xfrm>
            <a:prstGeom prst="roundRect">
              <a:avLst/>
            </a:prstGeom>
            <a:solidFill>
              <a:schemeClr val="accent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应用</a:t>
              </a:r>
              <a:endParaRPr kumimoji="1" lang="en-US" altLang="zh-CN" sz="2400" dirty="0" smtClean="0">
                <a:solidFill>
                  <a:schemeClr val="bg1"/>
                </a:solidFill>
                <a:latin typeface="Microsoft YaHei" charset="-122"/>
                <a:ea typeface="Microsoft YaHei" charset="-122"/>
                <a:cs typeface="Microsoft YaHei" charset="-122"/>
              </a:endParaRPr>
            </a:p>
          </p:txBody>
        </p:sp>
        <p:sp>
          <p:nvSpPr>
            <p:cNvPr id="15" name="圆角矩形 10"/>
            <p:cNvSpPr/>
            <p:nvPr/>
          </p:nvSpPr>
          <p:spPr>
            <a:xfrm>
              <a:off x="7570553" y="3480927"/>
              <a:ext cx="2374181" cy="721723"/>
            </a:xfrm>
            <a:prstGeom prst="roundRect">
              <a:avLst/>
            </a:prstGeom>
            <a:solidFill>
              <a:schemeClr val="accent5">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共识</a:t>
              </a:r>
              <a:endParaRPr kumimoji="1" lang="en-US" altLang="zh-CN" sz="2400" dirty="0" smtClean="0">
                <a:solidFill>
                  <a:schemeClr val="bg1"/>
                </a:solidFill>
                <a:latin typeface="Microsoft YaHei" charset="-122"/>
                <a:ea typeface="Microsoft YaHei" charset="-122"/>
                <a:cs typeface="Microsoft YaHei" charset="-122"/>
              </a:endParaRPr>
            </a:p>
          </p:txBody>
        </p:sp>
        <p:sp>
          <p:nvSpPr>
            <p:cNvPr id="16" name="圆角矩形 10"/>
            <p:cNvSpPr/>
            <p:nvPr/>
          </p:nvSpPr>
          <p:spPr>
            <a:xfrm>
              <a:off x="7569917" y="4301224"/>
              <a:ext cx="2374181" cy="721723"/>
            </a:xfrm>
            <a:prstGeom prst="roundRect">
              <a:avLst/>
            </a:prstGeom>
            <a:solidFill>
              <a:schemeClr val="accent5">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网络</a:t>
              </a:r>
              <a:endParaRPr kumimoji="1" lang="en-US" altLang="zh-CN" sz="2400" dirty="0" smtClean="0">
                <a:solidFill>
                  <a:schemeClr val="bg1"/>
                </a:solidFill>
                <a:latin typeface="Microsoft YaHei" charset="-122"/>
                <a:ea typeface="Microsoft YaHei" charset="-122"/>
                <a:cs typeface="Microsoft YaHei"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OKChain</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7" name="Picture 66"/>
          <p:cNvPicPr/>
          <p:nvPr/>
        </p:nvPicPr>
        <p:blipFill>
          <a:blip r:embed="rId3"/>
          <a:stretch>
            <a:fillRect/>
          </a:stretch>
        </p:blipFill>
        <p:spPr>
          <a:xfrm>
            <a:off x="3386454" y="1105534"/>
            <a:ext cx="8157846" cy="5384166"/>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0"/>
          <p:cNvSpPr/>
          <p:nvPr/>
        </p:nvSpPr>
        <p:spPr>
          <a:xfrm>
            <a:off x="321507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3" name="圆角矩形 10"/>
          <p:cNvSpPr/>
          <p:nvPr/>
        </p:nvSpPr>
        <p:spPr>
          <a:xfrm>
            <a:off x="4470472"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5" name="圆角矩形 10"/>
          <p:cNvSpPr/>
          <p:nvPr/>
        </p:nvSpPr>
        <p:spPr>
          <a:xfrm>
            <a:off x="5548702" y="224392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rPr>
              <a:t>Validator Node</a:t>
            </a:r>
          </a:p>
        </p:txBody>
      </p:sp>
      <p:sp>
        <p:nvSpPr>
          <p:cNvPr id="16" name="圆角矩形 10"/>
          <p:cNvSpPr/>
          <p:nvPr/>
        </p:nvSpPr>
        <p:spPr>
          <a:xfrm>
            <a:off x="774516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7" name="圆角矩形 10"/>
          <p:cNvSpPr/>
          <p:nvPr/>
        </p:nvSpPr>
        <p:spPr>
          <a:xfrm>
            <a:off x="6571687"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cxnSp>
        <p:nvCxnSpPr>
          <p:cNvPr id="22" name="Straight Arrow Connector 21"/>
          <p:cNvCxnSpPr>
            <a:stCxn id="15" idx="3"/>
            <a:endCxn id="16" idx="0"/>
          </p:cNvCxnSpPr>
          <p:nvPr/>
        </p:nvCxnSpPr>
        <p:spPr>
          <a:xfrm>
            <a:off x="6546849" y="2614528"/>
            <a:ext cx="1697392"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3714151" y="4269105"/>
            <a:ext cx="1255395"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3714151" y="2614528"/>
            <a:ext cx="1834551"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7070761" y="4269105"/>
            <a:ext cx="1173480"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5468619" y="5720313"/>
            <a:ext cx="110306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a:off x="4213224" y="3898498"/>
            <a:ext cx="353194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4969546" y="3898498"/>
            <a:ext cx="2775621"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4969546" y="2985135"/>
            <a:ext cx="1078230"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6047776" y="2985135"/>
            <a:ext cx="1022985"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4213224" y="3898498"/>
            <a:ext cx="2857537"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圆角矩形 10"/>
          <p:cNvSpPr/>
          <p:nvPr/>
        </p:nvSpPr>
        <p:spPr>
          <a:xfrm>
            <a:off x="8782959" y="4542929"/>
            <a:ext cx="812855" cy="551561"/>
          </a:xfrm>
          <a:prstGeom prst="roundRect">
            <a:avLst/>
          </a:prstGeom>
          <a:solidFill>
            <a:schemeClr val="accent5">
              <a:lumMod val="7500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sp>
        <p:nvSpPr>
          <p:cNvPr id="27" name="圆角矩形 10"/>
          <p:cNvSpPr/>
          <p:nvPr/>
        </p:nvSpPr>
        <p:spPr>
          <a:xfrm>
            <a:off x="8055553" y="193255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smtClean="0">
                <a:latin typeface="Microsoft YaHei" charset="-122"/>
                <a:ea typeface="Microsoft YaHei" charset="-122"/>
                <a:cs typeface="Microsoft YaHei" charset="-122"/>
              </a:rPr>
              <a:t>Fullnode</a:t>
            </a:r>
            <a:endParaRPr kumimoji="1" lang="en-US" altLang="zh-CN" sz="900" dirty="0">
              <a:latin typeface="Microsoft YaHei" charset="-122"/>
              <a:ea typeface="Microsoft YaHei" charset="-122"/>
              <a:cs typeface="Microsoft YaHei" charset="-122"/>
            </a:endParaRPr>
          </a:p>
        </p:txBody>
      </p:sp>
      <p:sp>
        <p:nvSpPr>
          <p:cNvPr id="28" name="圆角矩形 10"/>
          <p:cNvSpPr/>
          <p:nvPr/>
        </p:nvSpPr>
        <p:spPr>
          <a:xfrm>
            <a:off x="3282893" y="1822069"/>
            <a:ext cx="812855" cy="551561"/>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cxnSp>
        <p:nvCxnSpPr>
          <p:cNvPr id="33" name="Straight Arrow Connector 32"/>
          <p:cNvCxnSpPr>
            <a:stCxn id="2" idx="1"/>
            <a:endCxn id="70" idx="7"/>
          </p:cNvCxnSpPr>
          <p:nvPr/>
        </p:nvCxnSpPr>
        <p:spPr>
          <a:xfrm flipH="1">
            <a:off x="2515446" y="3898498"/>
            <a:ext cx="699631" cy="60533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1"/>
            <a:endCxn id="75" idx="7"/>
          </p:cNvCxnSpPr>
          <p:nvPr/>
        </p:nvCxnSpPr>
        <p:spPr>
          <a:xfrm flipH="1">
            <a:off x="2871694" y="5720313"/>
            <a:ext cx="1598778" cy="3933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7" idx="3"/>
            <a:endCxn id="80" idx="2"/>
          </p:cNvCxnSpPr>
          <p:nvPr/>
        </p:nvCxnSpPr>
        <p:spPr>
          <a:xfrm>
            <a:off x="7569834" y="5720313"/>
            <a:ext cx="1192914" cy="5337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4" idx="3"/>
            <a:endCxn id="16" idx="3"/>
          </p:cNvCxnSpPr>
          <p:nvPr/>
        </p:nvCxnSpPr>
        <p:spPr>
          <a:xfrm flipH="1">
            <a:off x="8743314" y="3349429"/>
            <a:ext cx="970182" cy="5490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88" idx="4"/>
            <a:endCxn id="15" idx="0"/>
          </p:cNvCxnSpPr>
          <p:nvPr/>
        </p:nvCxnSpPr>
        <p:spPr>
          <a:xfrm>
            <a:off x="5758569" y="1777945"/>
            <a:ext cx="289207" cy="4659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8" idx="1"/>
            <a:endCxn id="91" idx="6"/>
          </p:cNvCxnSpPr>
          <p:nvPr/>
        </p:nvCxnSpPr>
        <p:spPr>
          <a:xfrm flipH="1">
            <a:off x="2541118" y="2097850"/>
            <a:ext cx="741775" cy="7510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96" idx="2"/>
            <a:endCxn id="25" idx="3"/>
          </p:cNvCxnSpPr>
          <p:nvPr/>
        </p:nvCxnSpPr>
        <p:spPr>
          <a:xfrm flipH="1" flipV="1">
            <a:off x="9595814" y="4818710"/>
            <a:ext cx="1112472" cy="2654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 idx="0"/>
            <a:endCxn id="28" idx="2"/>
          </p:cNvCxnSpPr>
          <p:nvPr/>
        </p:nvCxnSpPr>
        <p:spPr>
          <a:xfrm flipH="1" flipV="1">
            <a:off x="3689321" y="2373630"/>
            <a:ext cx="24830" cy="11542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0"/>
            <a:endCxn id="27" idx="2"/>
          </p:cNvCxnSpPr>
          <p:nvPr/>
        </p:nvCxnSpPr>
        <p:spPr>
          <a:xfrm flipV="1">
            <a:off x="8244241" y="2484120"/>
            <a:ext cx="217740" cy="10437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5" idx="0"/>
            <a:endCxn id="16" idx="2"/>
          </p:cNvCxnSpPr>
          <p:nvPr/>
        </p:nvCxnSpPr>
        <p:spPr>
          <a:xfrm flipH="1" flipV="1">
            <a:off x="8244241" y="4269105"/>
            <a:ext cx="945146" cy="2738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5" idx="1"/>
            <a:endCxn id="28" idx="3"/>
          </p:cNvCxnSpPr>
          <p:nvPr/>
        </p:nvCxnSpPr>
        <p:spPr>
          <a:xfrm flipH="1" flipV="1">
            <a:off x="4095748" y="2097850"/>
            <a:ext cx="1452954" cy="5166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3"/>
            <a:endCxn id="27" idx="1"/>
          </p:cNvCxnSpPr>
          <p:nvPr/>
        </p:nvCxnSpPr>
        <p:spPr>
          <a:xfrm flipV="1">
            <a:off x="6546849" y="2208340"/>
            <a:ext cx="1508704" cy="406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0"/>
            <a:endCxn id="25" idx="1"/>
          </p:cNvCxnSpPr>
          <p:nvPr/>
        </p:nvCxnSpPr>
        <p:spPr>
          <a:xfrm flipV="1">
            <a:off x="7070761" y="4818710"/>
            <a:ext cx="1712198" cy="5309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a:solidFill>
                  <a:schemeClr val="bg1"/>
                </a:solidFill>
              </a:rPr>
              <a:t>OKChain</a:t>
            </a:r>
            <a:r>
              <a:rPr lang="zh-CN" altLang="en-US" sz="4000" dirty="0">
                <a:solidFill>
                  <a:schemeClr val="bg1"/>
                </a:solidFill>
              </a:rPr>
              <a:t> </a:t>
            </a:r>
            <a:r>
              <a:rPr lang="zh-CN" altLang="en-US" sz="4000" dirty="0" smtClean="0">
                <a:solidFill>
                  <a:schemeClr val="bg1"/>
                </a:solidFill>
              </a:rPr>
              <a:t>矿工网络</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nvGrpSpPr>
          <p:cNvPr id="67" name="Group 66"/>
          <p:cNvGrpSpPr/>
          <p:nvPr/>
        </p:nvGrpSpPr>
        <p:grpSpPr>
          <a:xfrm>
            <a:off x="1755014" y="4243576"/>
            <a:ext cx="827387" cy="695959"/>
            <a:chOff x="4824182" y="4730998"/>
            <a:chExt cx="827387" cy="695959"/>
          </a:xfrm>
        </p:grpSpPr>
        <p:sp>
          <p:nvSpPr>
            <p:cNvPr id="68" name="Smiley Face 6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miley Face 69"/>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miley Face 70"/>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2111262" y="5853423"/>
            <a:ext cx="827387" cy="695959"/>
            <a:chOff x="4824182" y="4730998"/>
            <a:chExt cx="827387" cy="695959"/>
          </a:xfrm>
        </p:grpSpPr>
        <p:sp>
          <p:nvSpPr>
            <p:cNvPr id="74" name="Smiley Face 7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762748" y="5796304"/>
            <a:ext cx="827387" cy="695959"/>
            <a:chOff x="4824182" y="4730998"/>
            <a:chExt cx="827387" cy="695959"/>
          </a:xfrm>
        </p:grpSpPr>
        <p:sp>
          <p:nvSpPr>
            <p:cNvPr id="78" name="Smiley Face 7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miley Face 7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miley Face 7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9646541" y="2723229"/>
            <a:ext cx="827387" cy="695959"/>
            <a:chOff x="4824182" y="4730998"/>
            <a:chExt cx="827387" cy="695959"/>
          </a:xfrm>
        </p:grpSpPr>
        <p:sp>
          <p:nvSpPr>
            <p:cNvPr id="82" name="Smiley Face 81"/>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miley Face 82"/>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Smiley Face 83"/>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529969" y="1081986"/>
            <a:ext cx="827387" cy="695959"/>
            <a:chOff x="4824182" y="4730998"/>
            <a:chExt cx="827387" cy="695959"/>
          </a:xfrm>
        </p:grpSpPr>
        <p:sp>
          <p:nvSpPr>
            <p:cNvPr id="86" name="Smiley Face 8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miley Face 8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Smiley Face 8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1713731" y="1744280"/>
            <a:ext cx="827387" cy="695959"/>
            <a:chOff x="4824182" y="4730998"/>
            <a:chExt cx="827387" cy="695959"/>
          </a:xfrm>
        </p:grpSpPr>
        <p:sp>
          <p:nvSpPr>
            <p:cNvPr id="90" name="Smiley Face 8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miley Face 90"/>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miley Face 91"/>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Smiley Face 95"/>
          <p:cNvSpPr/>
          <p:nvPr/>
        </p:nvSpPr>
        <p:spPr>
          <a:xfrm>
            <a:off x="10708286" y="4846035"/>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0"/>
          <p:cNvSpPr/>
          <p:nvPr/>
        </p:nvSpPr>
        <p:spPr>
          <a:xfrm>
            <a:off x="1443427" y="5105490"/>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3" name="圆角矩形 10"/>
          <p:cNvSpPr/>
          <p:nvPr/>
        </p:nvSpPr>
        <p:spPr>
          <a:xfrm>
            <a:off x="2142202" y="6047375"/>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latin typeface="Microsoft YaHei" charset="-122"/>
                <a:ea typeface="Microsoft YaHei" charset="-122"/>
                <a:cs typeface="Microsoft YaHei" charset="-122"/>
                <a:sym typeface="+mn-ea"/>
              </a:rPr>
              <a:t>Validator</a:t>
            </a:r>
            <a:endParaRPr kumimoji="1" lang="en-US" altLang="zh-CN" sz="1050" dirty="0">
              <a:latin typeface="Microsoft YaHei" charset="-122"/>
              <a:ea typeface="Microsoft YaHei" charset="-122"/>
              <a:cs typeface="Microsoft YaHei" charset="-122"/>
            </a:endParaRPr>
          </a:p>
        </p:txBody>
      </p:sp>
      <p:sp>
        <p:nvSpPr>
          <p:cNvPr id="15" name="圆角矩形 10"/>
          <p:cNvSpPr/>
          <p:nvPr/>
        </p:nvSpPr>
        <p:spPr>
          <a:xfrm>
            <a:off x="3070466" y="4418387"/>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rPr>
              <a:t>Validator </a:t>
            </a:r>
          </a:p>
        </p:txBody>
      </p:sp>
      <p:sp>
        <p:nvSpPr>
          <p:cNvPr id="16" name="圆角矩形 10"/>
          <p:cNvSpPr/>
          <p:nvPr/>
        </p:nvSpPr>
        <p:spPr>
          <a:xfrm>
            <a:off x="4804523" y="5132896"/>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7" name="圆角矩形 10"/>
          <p:cNvSpPr/>
          <p:nvPr/>
        </p:nvSpPr>
        <p:spPr>
          <a:xfrm>
            <a:off x="3905008" y="6047375"/>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cxnSp>
        <p:nvCxnSpPr>
          <p:cNvPr id="22" name="Straight Arrow Connector 21"/>
          <p:cNvCxnSpPr>
            <a:stCxn id="15" idx="3"/>
            <a:endCxn id="16" idx="0"/>
          </p:cNvCxnSpPr>
          <p:nvPr/>
        </p:nvCxnSpPr>
        <p:spPr>
          <a:xfrm>
            <a:off x="3862871" y="4559533"/>
            <a:ext cx="1337855" cy="57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1839630" y="5387781"/>
            <a:ext cx="698775" cy="6595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1839630" y="4559533"/>
            <a:ext cx="1230836" cy="54595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4301211" y="5415187"/>
            <a:ext cx="899515" cy="632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2934607" y="6188521"/>
            <a:ext cx="97040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flipV="1">
            <a:off x="2235832" y="5246636"/>
            <a:ext cx="2568691" cy="274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2538405" y="5274042"/>
            <a:ext cx="2266118" cy="77333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2538405" y="4700678"/>
            <a:ext cx="928264"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3466669" y="4700678"/>
            <a:ext cx="834542"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2235832" y="5246636"/>
            <a:ext cx="2065379" cy="800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圆角矩形 10"/>
          <p:cNvSpPr/>
          <p:nvPr/>
        </p:nvSpPr>
        <p:spPr>
          <a:xfrm>
            <a:off x="1141357" y="3555011"/>
            <a:ext cx="580677"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a:t>
            </a:r>
            <a:r>
              <a:rPr kumimoji="1" lang="zh-CN" altLang="en-US" sz="700" dirty="0" smtClean="0">
                <a:latin typeface="Microsoft YaHei" charset="-122"/>
                <a:ea typeface="Microsoft YaHei" charset="-122"/>
                <a:cs typeface="Microsoft YaHei" charset="-122"/>
              </a:rPr>
              <a:t> </a:t>
            </a:r>
            <a:r>
              <a:rPr kumimoji="1" lang="en-US" altLang="zh-CN" sz="700" dirty="0">
                <a:latin typeface="Microsoft YaHei" charset="-122"/>
                <a:ea typeface="Microsoft YaHei" charset="-122"/>
                <a:cs typeface="Microsoft YaHei" charset="-122"/>
              </a:rPr>
              <a:t>A</a:t>
            </a:r>
          </a:p>
        </p:txBody>
      </p:sp>
      <p:cxnSp>
        <p:nvCxnSpPr>
          <p:cNvPr id="38" name="Straight Arrow Connector 37"/>
          <p:cNvCxnSpPr>
            <a:stCxn id="28" idx="2"/>
            <a:endCxn id="2" idx="0"/>
          </p:cNvCxnSpPr>
          <p:nvPr/>
        </p:nvCxnSpPr>
        <p:spPr>
          <a:xfrm>
            <a:off x="1431696" y="3898851"/>
            <a:ext cx="407934"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2" idx="2"/>
            <a:endCxn id="2" idx="0"/>
          </p:cNvCxnSpPr>
          <p:nvPr/>
        </p:nvCxnSpPr>
        <p:spPr>
          <a:xfrm flipH="1">
            <a:off x="1839630" y="3898851"/>
            <a:ext cx="411542"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2" idx="1"/>
            <a:endCxn id="28" idx="3"/>
          </p:cNvCxnSpPr>
          <p:nvPr/>
        </p:nvCxnSpPr>
        <p:spPr>
          <a:xfrm flipH="1">
            <a:off x="1722034" y="3726931"/>
            <a:ext cx="23184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 name="圆角矩形 10"/>
          <p:cNvSpPr/>
          <p:nvPr/>
        </p:nvSpPr>
        <p:spPr>
          <a:xfrm>
            <a:off x="3917228"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smtClean="0">
                <a:latin typeface="Microsoft YaHei" charset="-122"/>
                <a:ea typeface="Microsoft YaHei" charset="-122"/>
                <a:cs typeface="Microsoft YaHei" charset="-122"/>
              </a:rPr>
              <a:t>Web</a:t>
            </a:r>
            <a:endParaRPr kumimoji="1" lang="en-US" altLang="zh-CN" sz="1000" dirty="0">
              <a:latin typeface="Microsoft YaHei" charset="-122"/>
              <a:ea typeface="Microsoft YaHei" charset="-122"/>
              <a:cs typeface="Microsoft YaHei" charset="-122"/>
            </a:endParaRPr>
          </a:p>
        </p:txBody>
      </p:sp>
      <p:sp>
        <p:nvSpPr>
          <p:cNvPr id="52" name="圆角矩形 10"/>
          <p:cNvSpPr/>
          <p:nvPr/>
        </p:nvSpPr>
        <p:spPr>
          <a:xfrm>
            <a:off x="5732470" y="2309650"/>
            <a:ext cx="841375" cy="3829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Nginx</a:t>
            </a:r>
            <a:endParaRPr kumimoji="1" lang="en-US" altLang="zh-CN" sz="1000" dirty="0">
              <a:latin typeface="Microsoft YaHei" charset="-122"/>
              <a:ea typeface="Microsoft YaHei" charset="-122"/>
              <a:cs typeface="Microsoft YaHei" charset="-122"/>
            </a:endParaRPr>
          </a:p>
        </p:txBody>
      </p:sp>
      <p:cxnSp>
        <p:nvCxnSpPr>
          <p:cNvPr id="58" name="Straight Arrow Connector 57"/>
          <p:cNvCxnSpPr>
            <a:stCxn id="52" idx="2"/>
            <a:endCxn id="28" idx="0"/>
          </p:cNvCxnSpPr>
          <p:nvPr/>
        </p:nvCxnSpPr>
        <p:spPr>
          <a:xfrm flipH="1">
            <a:off x="1431696" y="2692555"/>
            <a:ext cx="4721462"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6849741" y="8466029"/>
            <a:ext cx="521335" cy="1104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0"/>
            <a:endCxn id="93" idx="2"/>
          </p:cNvCxnSpPr>
          <p:nvPr/>
        </p:nvCxnSpPr>
        <p:spPr>
          <a:xfrm flipH="1" flipV="1">
            <a:off x="3137446" y="3898851"/>
            <a:ext cx="329223" cy="5195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圆角矩形 10"/>
          <p:cNvSpPr/>
          <p:nvPr/>
        </p:nvSpPr>
        <p:spPr>
          <a:xfrm>
            <a:off x="1953879" y="3555011"/>
            <a:ext cx="594585"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a:t>
            </a:r>
            <a:endParaRPr kumimoji="1" lang="en-US" altLang="zh-CN" sz="700" dirty="0">
              <a:latin typeface="Microsoft YaHei" charset="-122"/>
              <a:ea typeface="Microsoft YaHei" charset="-122"/>
              <a:cs typeface="Microsoft YaHei" charset="-122"/>
            </a:endParaRPr>
          </a:p>
        </p:txBody>
      </p:sp>
      <p:sp>
        <p:nvSpPr>
          <p:cNvPr id="93" name="圆角矩形 10"/>
          <p:cNvSpPr/>
          <p:nvPr/>
        </p:nvSpPr>
        <p:spPr>
          <a:xfrm>
            <a:off x="2845758" y="3555011"/>
            <a:ext cx="58337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a:t>
            </a:r>
            <a:endParaRPr kumimoji="1" lang="en-US" altLang="zh-CN" sz="700" dirty="0">
              <a:latin typeface="Microsoft YaHei" charset="-122"/>
              <a:ea typeface="Microsoft YaHei" charset="-122"/>
              <a:cs typeface="Microsoft YaHei" charset="-122"/>
            </a:endParaRPr>
          </a:p>
        </p:txBody>
      </p:sp>
      <p:sp>
        <p:nvSpPr>
          <p:cNvPr id="94" name="圆角矩形 10"/>
          <p:cNvSpPr/>
          <p:nvPr/>
        </p:nvSpPr>
        <p:spPr>
          <a:xfrm>
            <a:off x="3693670" y="3558165"/>
            <a:ext cx="580283"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B</a:t>
            </a:r>
            <a:endParaRPr kumimoji="1" lang="en-US" altLang="zh-CN" sz="700" dirty="0">
              <a:latin typeface="Microsoft YaHei" charset="-122"/>
              <a:ea typeface="Microsoft YaHei" charset="-122"/>
              <a:cs typeface="Microsoft YaHei" charset="-122"/>
            </a:endParaRPr>
          </a:p>
        </p:txBody>
      </p:sp>
      <p:sp>
        <p:nvSpPr>
          <p:cNvPr id="95" name="圆角矩形 10"/>
          <p:cNvSpPr/>
          <p:nvPr/>
        </p:nvSpPr>
        <p:spPr>
          <a:xfrm>
            <a:off x="4518307" y="3558167"/>
            <a:ext cx="58622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B</a:t>
            </a:r>
            <a:endParaRPr kumimoji="1" lang="en-US" altLang="zh-CN" sz="700" dirty="0">
              <a:latin typeface="Microsoft YaHei" charset="-122"/>
              <a:ea typeface="Microsoft YaHei" charset="-122"/>
              <a:cs typeface="Microsoft YaHei" charset="-122"/>
            </a:endParaRPr>
          </a:p>
        </p:txBody>
      </p:sp>
      <p:sp>
        <p:nvSpPr>
          <p:cNvPr id="96" name="圆角矩形 10"/>
          <p:cNvSpPr/>
          <p:nvPr/>
        </p:nvSpPr>
        <p:spPr>
          <a:xfrm>
            <a:off x="5364672" y="3558551"/>
            <a:ext cx="529071"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a:t>
            </a:r>
          </a:p>
        </p:txBody>
      </p:sp>
      <p:cxnSp>
        <p:nvCxnSpPr>
          <p:cNvPr id="104" name="Straight Arrow Connector 103"/>
          <p:cNvCxnSpPr>
            <a:stCxn id="16" idx="0"/>
            <a:endCxn id="95" idx="2"/>
          </p:cNvCxnSpPr>
          <p:nvPr/>
        </p:nvCxnSpPr>
        <p:spPr>
          <a:xfrm flipH="1" flipV="1">
            <a:off x="4811420" y="3902007"/>
            <a:ext cx="389306" cy="12308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6" idx="0"/>
            <a:endCxn id="96" idx="2"/>
          </p:cNvCxnSpPr>
          <p:nvPr/>
        </p:nvCxnSpPr>
        <p:spPr>
          <a:xfrm flipV="1">
            <a:off x="5200726" y="3902391"/>
            <a:ext cx="428482" cy="12305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5" idx="0"/>
            <a:endCxn id="94" idx="2"/>
          </p:cNvCxnSpPr>
          <p:nvPr/>
        </p:nvCxnSpPr>
        <p:spPr>
          <a:xfrm flipV="1">
            <a:off x="3466669" y="3902005"/>
            <a:ext cx="517143" cy="51638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4" idx="3"/>
            <a:endCxn id="95" idx="1"/>
          </p:cNvCxnSpPr>
          <p:nvPr/>
        </p:nvCxnSpPr>
        <p:spPr>
          <a:xfrm>
            <a:off x="4273953" y="3730085"/>
            <a:ext cx="244354" cy="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3" idx="3"/>
            <a:endCxn id="94" idx="1"/>
          </p:cNvCxnSpPr>
          <p:nvPr/>
        </p:nvCxnSpPr>
        <p:spPr>
          <a:xfrm>
            <a:off x="3429134" y="3726931"/>
            <a:ext cx="264536" cy="31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2" idx="3"/>
            <a:endCxn id="93" idx="1"/>
          </p:cNvCxnSpPr>
          <p:nvPr/>
        </p:nvCxnSpPr>
        <p:spPr>
          <a:xfrm>
            <a:off x="2548464" y="3726931"/>
            <a:ext cx="29729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5" idx="3"/>
            <a:endCxn id="96" idx="1"/>
          </p:cNvCxnSpPr>
          <p:nvPr/>
        </p:nvCxnSpPr>
        <p:spPr>
          <a:xfrm>
            <a:off x="5104533" y="3730087"/>
            <a:ext cx="260139" cy="3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2" idx="0"/>
            <a:endCxn id="93" idx="2"/>
          </p:cNvCxnSpPr>
          <p:nvPr/>
        </p:nvCxnSpPr>
        <p:spPr>
          <a:xfrm flipV="1">
            <a:off x="1839630" y="3898851"/>
            <a:ext cx="1297816"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4" idx="2"/>
            <a:endCxn id="16" idx="0"/>
          </p:cNvCxnSpPr>
          <p:nvPr/>
        </p:nvCxnSpPr>
        <p:spPr>
          <a:xfrm>
            <a:off x="3983812" y="3902005"/>
            <a:ext cx="1216914" cy="12308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52" idx="2"/>
            <a:endCxn id="92" idx="0"/>
          </p:cNvCxnSpPr>
          <p:nvPr/>
        </p:nvCxnSpPr>
        <p:spPr>
          <a:xfrm flipH="1">
            <a:off x="2251172" y="2692555"/>
            <a:ext cx="3901986"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52" idx="2"/>
            <a:endCxn id="93" idx="0"/>
          </p:cNvCxnSpPr>
          <p:nvPr/>
        </p:nvCxnSpPr>
        <p:spPr>
          <a:xfrm flipH="1">
            <a:off x="3137446" y="2692555"/>
            <a:ext cx="3015712"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52" idx="2"/>
            <a:endCxn id="94" idx="0"/>
          </p:cNvCxnSpPr>
          <p:nvPr/>
        </p:nvCxnSpPr>
        <p:spPr>
          <a:xfrm flipH="1">
            <a:off x="3983812" y="2692555"/>
            <a:ext cx="2169346" cy="86561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52" idx="2"/>
            <a:endCxn id="95" idx="0"/>
          </p:cNvCxnSpPr>
          <p:nvPr/>
        </p:nvCxnSpPr>
        <p:spPr>
          <a:xfrm flipH="1">
            <a:off x="4811420" y="2692555"/>
            <a:ext cx="1341738" cy="86561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52" idx="2"/>
            <a:endCxn id="96" idx="0"/>
          </p:cNvCxnSpPr>
          <p:nvPr/>
        </p:nvCxnSpPr>
        <p:spPr>
          <a:xfrm flipH="1">
            <a:off x="5629208" y="2692555"/>
            <a:ext cx="523950" cy="86599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 idx="0"/>
            <a:endCxn id="95" idx="2"/>
          </p:cNvCxnSpPr>
          <p:nvPr/>
        </p:nvCxnSpPr>
        <p:spPr>
          <a:xfrm flipV="1">
            <a:off x="4301211" y="3902007"/>
            <a:ext cx="510209" cy="21453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3" idx="0"/>
            <a:endCxn id="92" idx="2"/>
          </p:cNvCxnSpPr>
          <p:nvPr/>
        </p:nvCxnSpPr>
        <p:spPr>
          <a:xfrm flipH="1" flipV="1">
            <a:off x="2251172" y="3898851"/>
            <a:ext cx="287233" cy="21485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52" idx="0"/>
            <a:endCxn id="51" idx="2"/>
          </p:cNvCxnSpPr>
          <p:nvPr/>
        </p:nvCxnSpPr>
        <p:spPr>
          <a:xfrm flipH="1" flipV="1">
            <a:off x="4230013" y="1547468"/>
            <a:ext cx="1923145" cy="76218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52" idx="0"/>
            <a:endCxn id="231" idx="2"/>
          </p:cNvCxnSpPr>
          <p:nvPr/>
        </p:nvCxnSpPr>
        <p:spPr>
          <a:xfrm flipH="1" flipV="1">
            <a:off x="5853742" y="1555580"/>
            <a:ext cx="299416" cy="7540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52" idx="0"/>
            <a:endCxn id="233" idx="2"/>
          </p:cNvCxnSpPr>
          <p:nvPr/>
        </p:nvCxnSpPr>
        <p:spPr>
          <a:xfrm flipV="1">
            <a:off x="6153158" y="1555580"/>
            <a:ext cx="1365774" cy="7540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1" name="圆角矩形 10"/>
          <p:cNvSpPr/>
          <p:nvPr/>
        </p:nvSpPr>
        <p:spPr>
          <a:xfrm>
            <a:off x="554095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APP</a:t>
            </a:r>
            <a:endParaRPr kumimoji="1" lang="en-US" altLang="zh-CN" sz="900" dirty="0">
              <a:latin typeface="Microsoft YaHei" charset="-122"/>
              <a:ea typeface="Microsoft YaHei" charset="-122"/>
              <a:cs typeface="Microsoft YaHei" charset="-122"/>
            </a:endParaRPr>
          </a:p>
        </p:txBody>
      </p:sp>
      <p:sp>
        <p:nvSpPr>
          <p:cNvPr id="233" name="圆角矩形 10"/>
          <p:cNvSpPr/>
          <p:nvPr/>
        </p:nvSpPr>
        <p:spPr>
          <a:xfrm>
            <a:off x="720614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40" name="Straight Connector 239"/>
          <p:cNvCxnSpPr/>
          <p:nvPr/>
        </p:nvCxnSpPr>
        <p:spPr>
          <a:xfrm flipV="1">
            <a:off x="2190205" y="2018881"/>
            <a:ext cx="904313" cy="1"/>
          </a:xfrm>
          <a:prstGeom prst="line">
            <a:avLst/>
          </a:prstGeom>
          <a:ln w="28575" cmpd="sng">
            <a:solidFill>
              <a:schemeClr val="accent2"/>
            </a:solidFill>
            <a:tailEnd w="lg" len="sm"/>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2220581" y="2493676"/>
            <a:ext cx="871200" cy="1"/>
          </a:xfrm>
          <a:prstGeom prst="line">
            <a:avLst/>
          </a:prstGeom>
          <a:ln w="28575" cmpd="sng">
            <a:solidFill>
              <a:schemeClr val="accent1"/>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1260797" y="1874993"/>
            <a:ext cx="962123" cy="276999"/>
          </a:xfrm>
          <a:prstGeom prst="rect">
            <a:avLst/>
          </a:prstGeom>
          <a:noFill/>
        </p:spPr>
        <p:txBody>
          <a:bodyPr wrap="none" rtlCol="0">
            <a:spAutoFit/>
          </a:bodyPr>
          <a:lstStyle/>
          <a:p>
            <a:r>
              <a:rPr lang="en-US" altLang="zh-CN" sz="1200" dirty="0" smtClean="0"/>
              <a:t>http</a:t>
            </a:r>
            <a:r>
              <a:rPr lang="zh-CN" altLang="en-US" sz="1200" dirty="0" smtClean="0"/>
              <a:t> </a:t>
            </a:r>
            <a:r>
              <a:rPr lang="en-US" altLang="zh-CN" sz="1200" dirty="0" smtClean="0"/>
              <a:t>channel</a:t>
            </a:r>
            <a:endParaRPr lang="en-US" sz="1200" dirty="0"/>
          </a:p>
        </p:txBody>
      </p:sp>
      <p:sp>
        <p:nvSpPr>
          <p:cNvPr id="247" name="TextBox 246"/>
          <p:cNvSpPr txBox="1"/>
          <p:nvPr/>
        </p:nvSpPr>
        <p:spPr>
          <a:xfrm>
            <a:off x="1258620" y="2355176"/>
            <a:ext cx="950901" cy="276999"/>
          </a:xfrm>
          <a:prstGeom prst="rect">
            <a:avLst/>
          </a:prstGeom>
          <a:noFill/>
        </p:spPr>
        <p:txBody>
          <a:bodyPr wrap="none" rtlCol="0">
            <a:spAutoFit/>
          </a:bodyPr>
          <a:lstStyle/>
          <a:p>
            <a:r>
              <a:rPr lang="en-US" altLang="zh-CN" sz="1200" dirty="0" smtClean="0"/>
              <a:t>P2P</a:t>
            </a:r>
            <a:r>
              <a:rPr lang="zh-CN" altLang="en-US" sz="1200" dirty="0" smtClean="0"/>
              <a:t> </a:t>
            </a:r>
            <a:r>
              <a:rPr lang="en-US" altLang="zh-CN" sz="1200" dirty="0" smtClean="0"/>
              <a:t>channel</a:t>
            </a:r>
            <a:endParaRPr lang="en-US" sz="1200" dirty="0"/>
          </a:p>
        </p:txBody>
      </p:sp>
      <p:sp>
        <p:nvSpPr>
          <p:cNvPr id="59" name="圆角矩形 10"/>
          <p:cNvSpPr/>
          <p:nvPr/>
        </p:nvSpPr>
        <p:spPr>
          <a:xfrm>
            <a:off x="8978985" y="6105477"/>
            <a:ext cx="846728" cy="2827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latin typeface="Microsoft YaHei" charset="-122"/>
                <a:ea typeface="Microsoft YaHei" charset="-122"/>
                <a:cs typeface="Microsoft YaHei" charset="-122"/>
              </a:rPr>
              <a:t>行情</a:t>
            </a:r>
            <a:r>
              <a:rPr kumimoji="1" lang="en-US" altLang="zh-CN" sz="1100" dirty="0" smtClean="0">
                <a:latin typeface="Microsoft YaHei" charset="-122"/>
                <a:ea typeface="Microsoft YaHei" charset="-122"/>
                <a:cs typeface="Microsoft YaHei" charset="-122"/>
              </a:rPr>
              <a:t>K</a:t>
            </a:r>
            <a:r>
              <a:rPr kumimoji="1" lang="zh-CN" altLang="en-US" sz="1100" dirty="0" smtClean="0">
                <a:latin typeface="Microsoft YaHei" charset="-122"/>
                <a:ea typeface="Microsoft YaHei" charset="-122"/>
                <a:cs typeface="Microsoft YaHei" charset="-122"/>
              </a:rPr>
              <a:t>线</a:t>
            </a:r>
            <a:endParaRPr kumimoji="1" lang="en-US" altLang="zh-CN" sz="1100" dirty="0">
              <a:latin typeface="Microsoft YaHei" charset="-122"/>
              <a:ea typeface="Microsoft YaHei" charset="-122"/>
              <a:cs typeface="Microsoft YaHei" charset="-122"/>
            </a:endParaRPr>
          </a:p>
        </p:txBody>
      </p:sp>
      <p:cxnSp>
        <p:nvCxnSpPr>
          <p:cNvPr id="76" name="Straight Arrow Connector 75"/>
          <p:cNvCxnSpPr>
            <a:stCxn id="59" idx="1"/>
            <a:endCxn id="335" idx="3"/>
          </p:cNvCxnSpPr>
          <p:nvPr/>
        </p:nvCxnSpPr>
        <p:spPr>
          <a:xfrm flipH="1">
            <a:off x="7091737" y="6246859"/>
            <a:ext cx="1887248" cy="1"/>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3" name="圆角矩形 10"/>
          <p:cNvSpPr/>
          <p:nvPr/>
        </p:nvSpPr>
        <p:spPr>
          <a:xfrm>
            <a:off x="7555629" y="3580708"/>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err="1" smtClean="0">
                <a:solidFill>
                  <a:schemeClr val="accent5">
                    <a:lumMod val="75000"/>
                  </a:schemeClr>
                </a:solidFill>
                <a:latin typeface="Microsoft YaHei" charset="-122"/>
                <a:ea typeface="Microsoft YaHei" charset="-122"/>
                <a:cs typeface="Microsoft YaHei" charset="-122"/>
              </a:rPr>
              <a:t>Dex</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web</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server</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87" name="Straight Arrow Connector 86"/>
          <p:cNvCxnSpPr>
            <a:stCxn id="52" idx="2"/>
            <a:endCxn id="83" idx="0"/>
          </p:cNvCxnSpPr>
          <p:nvPr/>
        </p:nvCxnSpPr>
        <p:spPr>
          <a:xfrm>
            <a:off x="6153158" y="2692555"/>
            <a:ext cx="1905784" cy="888153"/>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5" name="圆角矩形 10"/>
          <p:cNvSpPr/>
          <p:nvPr/>
        </p:nvSpPr>
        <p:spPr>
          <a:xfrm>
            <a:off x="7721065" y="4638998"/>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B</a:t>
            </a:r>
            <a:endParaRPr kumimoji="1" lang="en-US" altLang="zh-CN" sz="800" dirty="0">
              <a:latin typeface="Microsoft YaHei" charset="-122"/>
              <a:ea typeface="Microsoft YaHei" charset="-122"/>
              <a:cs typeface="Microsoft YaHei" charset="-122"/>
            </a:endParaRPr>
          </a:p>
        </p:txBody>
      </p:sp>
      <p:sp>
        <p:nvSpPr>
          <p:cNvPr id="153" name="圆角矩形 10"/>
          <p:cNvSpPr/>
          <p:nvPr/>
        </p:nvSpPr>
        <p:spPr>
          <a:xfrm>
            <a:off x="6467780" y="5071968"/>
            <a:ext cx="602637" cy="4326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p>
        </p:txBody>
      </p:sp>
      <p:cxnSp>
        <p:nvCxnSpPr>
          <p:cNvPr id="156" name="Straight Arrow Connector 155"/>
          <p:cNvCxnSpPr>
            <a:stCxn id="85" idx="2"/>
            <a:endCxn id="153" idx="0"/>
          </p:cNvCxnSpPr>
          <p:nvPr/>
        </p:nvCxnSpPr>
        <p:spPr>
          <a:xfrm flipH="1">
            <a:off x="6769099" y="4466854"/>
            <a:ext cx="1622" cy="605114"/>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4" name="圆角矩形 10"/>
          <p:cNvSpPr/>
          <p:nvPr/>
        </p:nvSpPr>
        <p:spPr>
          <a:xfrm>
            <a:off x="6267407" y="3571512"/>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smtClean="0">
                <a:solidFill>
                  <a:schemeClr val="accent5">
                    <a:lumMod val="75000"/>
                  </a:schemeClr>
                </a:solidFill>
                <a:latin typeface="Microsoft YaHei" charset="-122"/>
                <a:ea typeface="Microsoft YaHei" charset="-122"/>
                <a:cs typeface="Microsoft YaHei" charset="-122"/>
              </a:rPr>
              <a:t>区块链浏览器</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181" name="Straight Arrow Connector 180"/>
          <p:cNvCxnSpPr>
            <a:stCxn id="52" idx="2"/>
            <a:endCxn id="174" idx="0"/>
          </p:cNvCxnSpPr>
          <p:nvPr/>
        </p:nvCxnSpPr>
        <p:spPr>
          <a:xfrm>
            <a:off x="6153158" y="2692555"/>
            <a:ext cx="617562" cy="878957"/>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53" idx="1"/>
            <a:endCxn id="16" idx="3"/>
          </p:cNvCxnSpPr>
          <p:nvPr/>
        </p:nvCxnSpPr>
        <p:spPr>
          <a:xfrm flipH="1" flipV="1">
            <a:off x="5596928" y="5274042"/>
            <a:ext cx="870852" cy="142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0" name="圆角矩形 10"/>
          <p:cNvSpPr/>
          <p:nvPr/>
        </p:nvSpPr>
        <p:spPr>
          <a:xfrm>
            <a:off x="10440024" y="6077094"/>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BI</a:t>
            </a:r>
            <a:r>
              <a:rPr kumimoji="1" lang="zh-CN" altLang="en-US" sz="1000" dirty="0" smtClean="0">
                <a:latin typeface="Microsoft YaHei" charset="-122"/>
                <a:ea typeface="Microsoft YaHei" charset="-122"/>
                <a:cs typeface="Microsoft YaHei" charset="-122"/>
              </a:rPr>
              <a:t> 系统</a:t>
            </a:r>
            <a:endParaRPr kumimoji="1" lang="en-US" altLang="zh-CN" sz="1000" dirty="0">
              <a:latin typeface="Microsoft YaHei" charset="-122"/>
              <a:ea typeface="Microsoft YaHei" charset="-122"/>
              <a:cs typeface="Microsoft YaHei" charset="-122"/>
            </a:endParaRPr>
          </a:p>
        </p:txBody>
      </p:sp>
      <p:sp>
        <p:nvSpPr>
          <p:cNvPr id="214" name="圆角矩形 10"/>
          <p:cNvSpPr/>
          <p:nvPr/>
        </p:nvSpPr>
        <p:spPr>
          <a:xfrm>
            <a:off x="10603712" y="5401936"/>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C</a:t>
            </a:r>
            <a:endParaRPr kumimoji="1" lang="en-US" altLang="zh-CN" sz="800" dirty="0">
              <a:latin typeface="Microsoft YaHei" charset="-122"/>
              <a:ea typeface="Microsoft YaHei" charset="-122"/>
              <a:cs typeface="Microsoft YaHei" charset="-122"/>
            </a:endParaRPr>
          </a:p>
        </p:txBody>
      </p:sp>
      <p:sp>
        <p:nvSpPr>
          <p:cNvPr id="215" name="圆角矩形 10"/>
          <p:cNvSpPr/>
          <p:nvPr/>
        </p:nvSpPr>
        <p:spPr>
          <a:xfrm>
            <a:off x="10440024" y="4703434"/>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BI</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web</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server</a:t>
            </a:r>
            <a:endParaRPr kumimoji="1" lang="en-US" altLang="zh-CN" sz="900" dirty="0">
              <a:latin typeface="Microsoft YaHei" charset="-122"/>
              <a:ea typeface="Microsoft YaHei" charset="-122"/>
              <a:cs typeface="Microsoft YaHei" charset="-122"/>
            </a:endParaRPr>
          </a:p>
        </p:txBody>
      </p:sp>
      <p:cxnSp>
        <p:nvCxnSpPr>
          <p:cNvPr id="218" name="Straight Arrow Connector 217"/>
          <p:cNvCxnSpPr>
            <a:stCxn id="52" idx="2"/>
            <a:endCxn id="89" idx="0"/>
          </p:cNvCxnSpPr>
          <p:nvPr/>
        </p:nvCxnSpPr>
        <p:spPr>
          <a:xfrm>
            <a:off x="6153158" y="2692555"/>
            <a:ext cx="3249192" cy="888153"/>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4" idx="2"/>
            <a:endCxn id="210" idx="0"/>
          </p:cNvCxnSpPr>
          <p:nvPr/>
        </p:nvCxnSpPr>
        <p:spPr>
          <a:xfrm>
            <a:off x="10943336" y="5580247"/>
            <a:ext cx="1" cy="496847"/>
          </a:xfrm>
          <a:prstGeom prst="straightConnector1">
            <a:avLst/>
          </a:prstGeom>
          <a:ln>
            <a:solidFill>
              <a:schemeClr val="bg2">
                <a:lumMod val="2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15" idx="2"/>
            <a:endCxn id="214" idx="0"/>
          </p:cNvCxnSpPr>
          <p:nvPr/>
        </p:nvCxnSpPr>
        <p:spPr>
          <a:xfrm flipH="1">
            <a:off x="10943336" y="5018158"/>
            <a:ext cx="1" cy="383778"/>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335" idx="0"/>
            <a:endCxn id="153" idx="2"/>
          </p:cNvCxnSpPr>
          <p:nvPr/>
        </p:nvCxnSpPr>
        <p:spPr>
          <a:xfrm flipV="1">
            <a:off x="6752114" y="5504586"/>
            <a:ext cx="16985" cy="653118"/>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105" idx="2"/>
            <a:endCxn id="153" idx="3"/>
          </p:cNvCxnSpPr>
          <p:nvPr/>
        </p:nvCxnSpPr>
        <p:spPr>
          <a:xfrm flipH="1">
            <a:off x="7070417" y="4817309"/>
            <a:ext cx="990272" cy="470968"/>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0" name="圆角矩形 10"/>
          <p:cNvSpPr/>
          <p:nvPr/>
        </p:nvSpPr>
        <p:spPr>
          <a:xfrm>
            <a:off x="9062726" y="5208381"/>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err="1" smtClean="0">
                <a:latin typeface="Microsoft YaHei" charset="-122"/>
                <a:ea typeface="Microsoft YaHei" charset="-122"/>
                <a:cs typeface="Microsoft YaHei" charset="-122"/>
              </a:rPr>
              <a:t>redis</a:t>
            </a:r>
            <a:endParaRPr kumimoji="1" lang="en-US" altLang="zh-CN" sz="1000" dirty="0">
              <a:latin typeface="Microsoft YaHei" charset="-122"/>
              <a:ea typeface="Microsoft YaHei" charset="-122"/>
              <a:cs typeface="Microsoft YaHei" charset="-122"/>
            </a:endParaRPr>
          </a:p>
        </p:txBody>
      </p:sp>
      <p:sp>
        <p:nvSpPr>
          <p:cNvPr id="335" name="圆角矩形 10"/>
          <p:cNvSpPr/>
          <p:nvPr/>
        </p:nvSpPr>
        <p:spPr>
          <a:xfrm>
            <a:off x="6412490" y="6157704"/>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pulsar</a:t>
            </a:r>
            <a:endParaRPr kumimoji="1" lang="en-US" altLang="zh-CN" sz="1000" dirty="0">
              <a:latin typeface="Microsoft YaHei" charset="-122"/>
              <a:ea typeface="Microsoft YaHei" charset="-122"/>
              <a:cs typeface="Microsoft YaHei" charset="-122"/>
            </a:endParaRPr>
          </a:p>
        </p:txBody>
      </p:sp>
      <p:sp>
        <p:nvSpPr>
          <p:cNvPr id="85" name="圆角矩形 10"/>
          <p:cNvSpPr/>
          <p:nvPr/>
        </p:nvSpPr>
        <p:spPr>
          <a:xfrm>
            <a:off x="6431097" y="4288543"/>
            <a:ext cx="679247" cy="178311"/>
          </a:xfrm>
          <a:prstGeom prst="roundRect">
            <a:avLst/>
          </a:prstGeom>
          <a:solidFill>
            <a:schemeClr val="bg1">
              <a:lumMod val="85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A</a:t>
            </a:r>
            <a:endParaRPr kumimoji="1" lang="en-US" altLang="zh-CN" sz="800" dirty="0">
              <a:latin typeface="Microsoft YaHei" charset="-122"/>
              <a:ea typeface="Microsoft YaHei" charset="-122"/>
              <a:cs typeface="Microsoft YaHei" charset="-122"/>
            </a:endParaRPr>
          </a:p>
        </p:txBody>
      </p:sp>
      <p:cxnSp>
        <p:nvCxnSpPr>
          <p:cNvPr id="86" name="Straight Connector 85"/>
          <p:cNvCxnSpPr/>
          <p:nvPr/>
        </p:nvCxnSpPr>
        <p:spPr>
          <a:xfrm flipV="1">
            <a:off x="2220581" y="1576950"/>
            <a:ext cx="871200" cy="1"/>
          </a:xfrm>
          <a:prstGeom prst="line">
            <a:avLst/>
          </a:prstGeom>
          <a:ln w="28575" cap="rnd" cmpd="sng">
            <a:solidFill>
              <a:schemeClr val="accent6"/>
            </a:solidFill>
            <a:prstDash val="solid"/>
            <a:bevel/>
            <a:headEnd w="lg" len="lg"/>
            <a:tailEnd w="lg"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258620" y="1305100"/>
            <a:ext cx="944489" cy="461665"/>
          </a:xfrm>
          <a:prstGeom prst="rect">
            <a:avLst/>
          </a:prstGeom>
          <a:noFill/>
        </p:spPr>
        <p:txBody>
          <a:bodyPr wrap="none" rtlCol="0">
            <a:spAutoFit/>
          </a:bodyPr>
          <a:lstStyle/>
          <a:p>
            <a:r>
              <a:rPr lang="en-US" altLang="zh-CN" sz="1200" dirty="0" smtClean="0"/>
              <a:t>Web</a:t>
            </a:r>
            <a:r>
              <a:rPr lang="zh-CN" altLang="en-US" sz="1200" dirty="0" smtClean="0"/>
              <a:t> </a:t>
            </a:r>
            <a:r>
              <a:rPr lang="en-US" altLang="zh-CN" sz="1200" dirty="0" smtClean="0"/>
              <a:t>socket</a:t>
            </a:r>
            <a:r>
              <a:rPr lang="zh-CN" altLang="en-US" sz="1200" dirty="0" smtClean="0"/>
              <a:t> </a:t>
            </a:r>
            <a:endParaRPr lang="en-US" altLang="zh-CN" sz="1200" dirty="0" smtClean="0"/>
          </a:p>
          <a:p>
            <a:r>
              <a:rPr lang="en-US" altLang="zh-CN" sz="1200" dirty="0" smtClean="0"/>
              <a:t>channel</a:t>
            </a:r>
            <a:endParaRPr lang="en-US" sz="1200" dirty="0"/>
          </a:p>
        </p:txBody>
      </p:sp>
      <p:sp>
        <p:nvSpPr>
          <p:cNvPr id="89" name="圆角矩形 10"/>
          <p:cNvSpPr/>
          <p:nvPr/>
        </p:nvSpPr>
        <p:spPr>
          <a:xfrm>
            <a:off x="8899037" y="3580708"/>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latin typeface="Microsoft YaHei" charset="-122"/>
                <a:ea typeface="Microsoft YaHei" charset="-122"/>
                <a:cs typeface="Microsoft YaHei" charset="-122"/>
              </a:rPr>
              <a:t>推送服务</a:t>
            </a:r>
            <a:endParaRPr kumimoji="1" lang="en-US" altLang="zh-CN" sz="1000" dirty="0">
              <a:latin typeface="Microsoft YaHei" charset="-122"/>
              <a:ea typeface="Microsoft YaHei" charset="-122"/>
              <a:cs typeface="Microsoft YaHei" charset="-122"/>
            </a:endParaRPr>
          </a:p>
        </p:txBody>
      </p:sp>
      <p:sp>
        <p:nvSpPr>
          <p:cNvPr id="97" name="圆角矩形 10"/>
          <p:cNvSpPr/>
          <p:nvPr/>
        </p:nvSpPr>
        <p:spPr>
          <a:xfrm>
            <a:off x="7970463" y="5571552"/>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D</a:t>
            </a:r>
            <a:endParaRPr kumimoji="1" lang="en-US" altLang="zh-CN" sz="800" dirty="0">
              <a:latin typeface="Microsoft YaHei" charset="-122"/>
              <a:ea typeface="Microsoft YaHei" charset="-122"/>
              <a:cs typeface="Microsoft YaHei" charset="-122"/>
            </a:endParaRPr>
          </a:p>
        </p:txBody>
      </p:sp>
      <p:cxnSp>
        <p:nvCxnSpPr>
          <p:cNvPr id="134" name="Straight Arrow Connector 133"/>
          <p:cNvCxnSpPr>
            <a:stCxn id="330" idx="1"/>
            <a:endCxn id="153" idx="3"/>
          </p:cNvCxnSpPr>
          <p:nvPr/>
        </p:nvCxnSpPr>
        <p:spPr>
          <a:xfrm flipH="1" flipV="1">
            <a:off x="7070417" y="5288277"/>
            <a:ext cx="1992309" cy="9260"/>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0" name="圆角矩形 10"/>
          <p:cNvSpPr/>
          <p:nvPr/>
        </p:nvSpPr>
        <p:spPr>
          <a:xfrm>
            <a:off x="8038661"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51" name="Straight Arrow Connector 250"/>
          <p:cNvCxnSpPr>
            <a:stCxn id="250" idx="2"/>
            <a:endCxn id="52" idx="0"/>
          </p:cNvCxnSpPr>
          <p:nvPr/>
        </p:nvCxnSpPr>
        <p:spPr>
          <a:xfrm flipH="1">
            <a:off x="6153158" y="1547468"/>
            <a:ext cx="2198288" cy="76218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57" idx="2"/>
            <a:endCxn id="52" idx="0"/>
          </p:cNvCxnSpPr>
          <p:nvPr/>
        </p:nvCxnSpPr>
        <p:spPr>
          <a:xfrm flipH="1">
            <a:off x="6153158" y="1555580"/>
            <a:ext cx="500004" cy="75407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7" name="圆角矩形 10"/>
          <p:cNvSpPr/>
          <p:nvPr/>
        </p:nvSpPr>
        <p:spPr>
          <a:xfrm>
            <a:off x="634037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APP</a:t>
            </a:r>
            <a:endParaRPr kumimoji="1" lang="en-US" altLang="zh-CN" sz="900" dirty="0">
              <a:latin typeface="Microsoft YaHei" charset="-122"/>
              <a:ea typeface="Microsoft YaHei" charset="-122"/>
              <a:cs typeface="Microsoft YaHei" charset="-122"/>
            </a:endParaRPr>
          </a:p>
        </p:txBody>
      </p:sp>
      <p:sp>
        <p:nvSpPr>
          <p:cNvPr id="260" name="圆角矩形 10"/>
          <p:cNvSpPr/>
          <p:nvPr/>
        </p:nvSpPr>
        <p:spPr>
          <a:xfrm>
            <a:off x="4763306"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smtClean="0">
                <a:latin typeface="Microsoft YaHei" charset="-122"/>
                <a:ea typeface="Microsoft YaHei" charset="-122"/>
                <a:cs typeface="Microsoft YaHei" charset="-122"/>
              </a:rPr>
              <a:t>Web</a:t>
            </a:r>
            <a:endParaRPr kumimoji="1" lang="en-US" altLang="zh-CN" sz="1000" dirty="0">
              <a:latin typeface="Microsoft YaHei" charset="-122"/>
              <a:ea typeface="Microsoft YaHei" charset="-122"/>
              <a:cs typeface="Microsoft YaHei" charset="-122"/>
            </a:endParaRPr>
          </a:p>
        </p:txBody>
      </p:sp>
      <p:cxnSp>
        <p:nvCxnSpPr>
          <p:cNvPr id="262" name="Straight Arrow Connector 261"/>
          <p:cNvCxnSpPr>
            <a:stCxn id="260" idx="2"/>
            <a:endCxn id="52" idx="0"/>
          </p:cNvCxnSpPr>
          <p:nvPr/>
        </p:nvCxnSpPr>
        <p:spPr>
          <a:xfrm>
            <a:off x="5076091" y="1547468"/>
            <a:ext cx="1077067" cy="76218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flipV="1">
            <a:off x="2220581" y="2930794"/>
            <a:ext cx="871200" cy="1"/>
          </a:xfrm>
          <a:prstGeom prst="line">
            <a:avLst/>
          </a:prstGeom>
          <a:ln w="28575" cmpd="sng">
            <a:solidFill>
              <a:schemeClr val="bg2">
                <a:lumMod val="25000"/>
              </a:schemeClr>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238742" y="2792294"/>
            <a:ext cx="1032014" cy="276999"/>
          </a:xfrm>
          <a:prstGeom prst="rect">
            <a:avLst/>
          </a:prstGeom>
          <a:noFill/>
        </p:spPr>
        <p:txBody>
          <a:bodyPr wrap="none" rtlCol="0">
            <a:spAutoFit/>
          </a:bodyPr>
          <a:lstStyle/>
          <a:p>
            <a:r>
              <a:rPr lang="en-US" altLang="zh-CN" sz="1200" dirty="0" smtClean="0"/>
              <a:t>3</a:t>
            </a:r>
            <a:r>
              <a:rPr lang="en-US" altLang="zh-CN" sz="1200" baseline="30000" dirty="0" smtClean="0"/>
              <a:t>rd</a:t>
            </a:r>
            <a:r>
              <a:rPr lang="zh-CN" altLang="en-US" sz="1200" dirty="0" smtClean="0"/>
              <a:t> </a:t>
            </a:r>
            <a:r>
              <a:rPr lang="en-US" altLang="zh-CN" sz="1200" dirty="0" smtClean="0"/>
              <a:t>socket</a:t>
            </a:r>
            <a:r>
              <a:rPr lang="zh-CN" altLang="en-US" sz="1200" dirty="0" smtClean="0"/>
              <a:t> </a:t>
            </a:r>
            <a:r>
              <a:rPr lang="en-US" altLang="zh-CN" sz="1200" dirty="0" smtClean="0"/>
              <a:t>API</a:t>
            </a:r>
            <a:endParaRPr lang="en-US" sz="1200" dirty="0"/>
          </a:p>
        </p:txBody>
      </p:sp>
      <p:cxnSp>
        <p:nvCxnSpPr>
          <p:cNvPr id="268" name="Straight Arrow Connector 267"/>
          <p:cNvCxnSpPr>
            <a:stCxn id="59" idx="0"/>
            <a:endCxn id="330" idx="2"/>
          </p:cNvCxnSpPr>
          <p:nvPr/>
        </p:nvCxnSpPr>
        <p:spPr>
          <a:xfrm flipV="1">
            <a:off x="9402349" y="5386692"/>
            <a:ext cx="1" cy="718785"/>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59" idx="0"/>
            <a:endCxn id="97" idx="2"/>
          </p:cNvCxnSpPr>
          <p:nvPr/>
        </p:nvCxnSpPr>
        <p:spPr>
          <a:xfrm flipH="1" flipV="1">
            <a:off x="8310087" y="5749863"/>
            <a:ext cx="1092262" cy="355614"/>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89" idx="2"/>
            <a:endCxn id="330" idx="0"/>
          </p:cNvCxnSpPr>
          <p:nvPr/>
        </p:nvCxnSpPr>
        <p:spPr>
          <a:xfrm>
            <a:off x="9402350" y="3895432"/>
            <a:ext cx="0"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83" idx="2"/>
            <a:endCxn id="330" idx="0"/>
          </p:cNvCxnSpPr>
          <p:nvPr/>
        </p:nvCxnSpPr>
        <p:spPr>
          <a:xfrm>
            <a:off x="8058942" y="3895432"/>
            <a:ext cx="1343408"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83" idx="2"/>
            <a:endCxn id="105" idx="0"/>
          </p:cNvCxnSpPr>
          <p:nvPr/>
        </p:nvCxnSpPr>
        <p:spPr>
          <a:xfrm>
            <a:off x="8058942" y="3895432"/>
            <a:ext cx="1747" cy="743566"/>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174" idx="2"/>
            <a:endCxn id="85" idx="0"/>
          </p:cNvCxnSpPr>
          <p:nvPr/>
        </p:nvCxnSpPr>
        <p:spPr>
          <a:xfrm>
            <a:off x="6770720" y="3886236"/>
            <a:ext cx="1" cy="402307"/>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52" idx="2"/>
            <a:endCxn id="83" idx="1"/>
          </p:cNvCxnSpPr>
          <p:nvPr/>
        </p:nvCxnSpPr>
        <p:spPr>
          <a:xfrm>
            <a:off x="6153158" y="2692555"/>
            <a:ext cx="1402471" cy="1045515"/>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OKDex</a:t>
            </a:r>
            <a:endParaRPr lang="en-US" altLang="zh-CN" sz="40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kumimoji="0" lang="en-US" altLang="zh-CN" sz="3735" b="0" i="0" u="none" strike="noStrike" kern="1200" cap="none" spc="0" normalizeH="0" baseline="0" noProof="0" dirty="0" smtClean="0">
                <a:ln>
                  <a:noFill/>
                </a:ln>
                <a:solidFill>
                  <a:schemeClr val="lt1"/>
                </a:solidFill>
                <a:effectLst/>
                <a:uLnTx/>
                <a:uFillTx/>
                <a:latin typeface="+mn-lt"/>
                <a:ea typeface="+mn-ea"/>
                <a:cs typeface="+mn-cs"/>
              </a:rPr>
              <a:t>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4678045" y="2595880"/>
            <a:ext cx="4934585" cy="165250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marR="0" lvl="0" indent="0" defTabSz="914400" eaLnBrk="1" fontAlgn="auto" latinLnBrk="0" hangingPunct="1">
              <a:lnSpc>
                <a:spcPct val="200000"/>
              </a:lnSpc>
              <a:spcBef>
                <a:spcPct val="0"/>
              </a:spcBef>
              <a:spcAft>
                <a:spcPts val="0"/>
              </a:spcAft>
              <a:buClrTx/>
              <a:buSzTx/>
              <a:buFontTx/>
              <a:buNone/>
              <a:defRPr/>
            </a:pPr>
            <a:r>
              <a:rPr lang="en-US" altLang="zh-CN" sz="6000" i="1" smtClean="0">
                <a:latin typeface="Arial" panose="020B0604020202090204" pitchFamily="34" charset="0"/>
                <a:ea typeface="SimSun" pitchFamily="2" charset="-122"/>
                <a:sym typeface="+mn-ea"/>
              </a:rPr>
              <a:t>Thanks</a:t>
            </a:r>
            <a:endParaRPr lang="en-US" altLang="en-US" sz="6000" i="1" dirty="0">
              <a:latin typeface="Arial" panose="020B0604020202090204" pitchFamily="34" charset="0"/>
              <a:ea typeface="SimSun" pitchFamily="2"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smtClean="0">
                <a:sym typeface="+mn-ea"/>
              </a:rPr>
              <a:t>Uniswap</a:t>
            </a:r>
            <a:r>
              <a:rPr lang="en-US" altLang="zh-CN" sz="4000" dirty="0" smtClean="0">
                <a:sym typeface="+mn-ea"/>
              </a:rPr>
              <a:t>:</a:t>
            </a:r>
            <a:r>
              <a:rPr lang="zh-CN" altLang="en-US" sz="4000" i="1" dirty="0">
                <a:latin typeface="Arial" panose="020B0604020202090204" pitchFamily="34" charset="0"/>
                <a:ea typeface="SimSun" pitchFamily="2" charset="-122"/>
                <a:sym typeface="+mn-ea"/>
              </a:rPr>
              <a:t>恒定乘积做市</a:t>
            </a:r>
            <a:r>
              <a:rPr lang="zh-CN" altLang="en-US" sz="4000" i="1" dirty="0" smtClean="0">
                <a:latin typeface="Arial" panose="020B0604020202090204" pitchFamily="34" charset="0"/>
                <a:ea typeface="SimSun" pitchFamily="2" charset="-122"/>
                <a:sym typeface="+mn-ea"/>
              </a:rPr>
              <a:t>商</a:t>
            </a:r>
            <a:endParaRPr lang="en-US" altLang="zh-CN" sz="4000" i="1" dirty="0">
              <a:latin typeface="Arial" panose="020B0604020202090204" pitchFamily="34" charset="0"/>
              <a:ea typeface="SimSun" pitchFamily="2" charset="-122"/>
              <a:sym typeface="+mn-ea"/>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8" name="TextBox 3"/>
          <p:cNvSpPr txBox="1"/>
          <p:nvPr/>
        </p:nvSpPr>
        <p:spPr>
          <a:xfrm>
            <a:off x="614044" y="1397000"/>
            <a:ext cx="4133215" cy="4524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生态构成</a:t>
            </a:r>
            <a:r>
              <a:rPr lang="en-US" altLang="zh-CN" sz="1600" i="1" dirty="0" smtClean="0">
                <a:latin typeface="Arial" panose="020B0604020202090204" pitchFamily="34" charset="0"/>
                <a:ea typeface="SimSun" pitchFamily="2" charset="-122"/>
                <a:sym typeface="+mn-ea"/>
              </a:rPr>
              <a:t>:</a:t>
            </a:r>
            <a:r>
              <a:rPr lang="zh-CN" altLang="en-US" sz="1600" i="1" dirty="0" smtClean="0">
                <a:latin typeface="Arial" panose="020B0604020202090204" pitchFamily="34" charset="0"/>
                <a:ea typeface="SimSun" pitchFamily="2" charset="-122"/>
                <a:sym typeface="+mn-ea"/>
              </a:rPr>
              <a:t> </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流动性提供者</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兑换者</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套现搬砖者</a:t>
            </a:r>
            <a:endParaRPr lang="en-US" altLang="zh-CN" sz="1600" i="1" dirty="0" smtClean="0">
              <a:latin typeface="Arial" panose="020B0604020202090204" pitchFamily="34" charset="0"/>
              <a:ea typeface="SimSun" pitchFamily="2" charset="-122"/>
              <a:sym typeface="+mn-ea"/>
            </a:endParaRPr>
          </a:p>
          <a:p>
            <a:pPr eaLnBrk="1" hangingPunct="1">
              <a:lnSpc>
                <a:spcPct val="200000"/>
              </a:lnSpc>
              <a:spcBef>
                <a:spcPct val="0"/>
              </a:spcBef>
            </a:pPr>
            <a:r>
              <a:rPr lang="zh-CN" altLang="en-US" sz="1600" i="1" dirty="0">
                <a:latin typeface="Arial" panose="020B0604020202090204" pitchFamily="34" charset="0"/>
                <a:ea typeface="SimSun" pitchFamily="2" charset="-122"/>
                <a:sym typeface="+mn-ea"/>
              </a:rPr>
              <a:t>币价由恒定乘积算法决定，兑换者无法按照心仪价购买</a:t>
            </a:r>
            <a:endParaRPr lang="en-US" altLang="zh-CN" sz="1600" i="1" dirty="0">
              <a:latin typeface="Arial" panose="020B0604020202090204" pitchFamily="34" charset="0"/>
              <a:ea typeface="SimSun" pitchFamily="2" charset="-122"/>
              <a:sym typeface="+mn-ea"/>
            </a:endParaRPr>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marL="0" lvl="0" indent="0" algn="l" eaLnBrk="1" hangingPunct="1">
              <a:lnSpc>
                <a:spcPct val="200000"/>
              </a:lnSpc>
              <a:spcBef>
                <a:spcPct val="0"/>
              </a:spcBef>
              <a:buFont typeface="Arial" panose="020B0604020202090204" pitchFamily="34" charset="0"/>
              <a:buNone/>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grpSp>
        <p:nvGrpSpPr>
          <p:cNvPr id="77" name="Group 76"/>
          <p:cNvGrpSpPr/>
          <p:nvPr/>
        </p:nvGrpSpPr>
        <p:grpSpPr>
          <a:xfrm>
            <a:off x="4946650" y="1083945"/>
            <a:ext cx="6965950" cy="5534660"/>
            <a:chOff x="6889" y="1688"/>
            <a:chExt cx="10970" cy="8716"/>
          </a:xfrm>
        </p:grpSpPr>
        <p:grpSp>
          <p:nvGrpSpPr>
            <p:cNvPr id="48" name="Group 47"/>
            <p:cNvGrpSpPr/>
            <p:nvPr/>
          </p:nvGrpSpPr>
          <p:grpSpPr>
            <a:xfrm>
              <a:off x="8095" y="3927"/>
              <a:ext cx="7208" cy="5760"/>
              <a:chOff x="8095" y="3927"/>
              <a:chExt cx="7208" cy="5760"/>
            </a:xfrm>
            <a:solidFill>
              <a:schemeClr val="bg1">
                <a:lumMod val="95000"/>
              </a:schemeClr>
            </a:solidFill>
          </p:grpSpPr>
          <p:sp>
            <p:nvSpPr>
              <p:cNvPr id="13" name="Rectangle 12"/>
              <p:cNvSpPr/>
              <p:nvPr/>
            </p:nvSpPr>
            <p:spPr>
              <a:xfrm>
                <a:off x="810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54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98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42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86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09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3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97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41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385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0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54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98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42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386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10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954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98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242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386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p:cNvCxnSpPr/>
            <p:nvPr/>
          </p:nvCxnSpPr>
          <p:spPr>
            <a:xfrm flipV="1">
              <a:off x="8095" y="1688"/>
              <a:ext cx="0" cy="8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8122" y="9687"/>
              <a:ext cx="9468" cy="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082" y="1688"/>
              <a:ext cx="895" cy="580"/>
            </a:xfrm>
            <a:prstGeom prst="rect">
              <a:avLst/>
            </a:prstGeom>
            <a:noFill/>
          </p:spPr>
          <p:txBody>
            <a:bodyPr wrap="none" rtlCol="0">
              <a:spAutoFit/>
            </a:bodyPr>
            <a:lstStyle/>
            <a:p>
              <a:r>
                <a:rPr lang="en-US" altLang="zh-CN" dirty="0"/>
                <a:t>okb</a:t>
              </a:r>
            </a:p>
          </p:txBody>
        </p:sp>
        <p:sp>
          <p:nvSpPr>
            <p:cNvPr id="12" name="TextBox 73"/>
            <p:cNvSpPr txBox="1"/>
            <p:nvPr/>
          </p:nvSpPr>
          <p:spPr>
            <a:xfrm>
              <a:off x="16872" y="9824"/>
              <a:ext cx="794" cy="580"/>
            </a:xfrm>
            <a:prstGeom prst="rect">
              <a:avLst/>
            </a:prstGeom>
            <a:noFill/>
          </p:spPr>
          <p:txBody>
            <a:bodyPr wrap="none" rtlCol="0">
              <a:spAutoFit/>
            </a:bodyPr>
            <a:lstStyle/>
            <a:p>
              <a:r>
                <a:rPr lang="en-US" altLang="zh-CN" dirty="0"/>
                <a:t>eth</a:t>
              </a:r>
            </a:p>
          </p:txBody>
        </p:sp>
        <p:sp>
          <p:nvSpPr>
            <p:cNvPr id="23" name="TextBox 73"/>
            <p:cNvSpPr txBox="1"/>
            <p:nvPr/>
          </p:nvSpPr>
          <p:spPr>
            <a:xfrm>
              <a:off x="9153" y="9824"/>
              <a:ext cx="688" cy="580"/>
            </a:xfrm>
            <a:prstGeom prst="rect">
              <a:avLst/>
            </a:prstGeom>
            <a:noFill/>
          </p:spPr>
          <p:txBody>
            <a:bodyPr wrap="none" rtlCol="0">
              <a:spAutoFit/>
            </a:bodyPr>
            <a:lstStyle/>
            <a:p>
              <a:r>
                <a:rPr lang="en-US" altLang="zh-CN" dirty="0"/>
                <a:t>20</a:t>
              </a:r>
            </a:p>
          </p:txBody>
        </p:sp>
        <p:sp>
          <p:nvSpPr>
            <p:cNvPr id="24" name="TextBox 73"/>
            <p:cNvSpPr txBox="1"/>
            <p:nvPr/>
          </p:nvSpPr>
          <p:spPr>
            <a:xfrm>
              <a:off x="10581" y="9824"/>
              <a:ext cx="688" cy="580"/>
            </a:xfrm>
            <a:prstGeom prst="rect">
              <a:avLst/>
            </a:prstGeom>
            <a:noFill/>
          </p:spPr>
          <p:txBody>
            <a:bodyPr wrap="none" rtlCol="0">
              <a:spAutoFit/>
            </a:bodyPr>
            <a:lstStyle/>
            <a:p>
              <a:r>
                <a:rPr lang="en-US" altLang="zh-CN" dirty="0"/>
                <a:t>40</a:t>
              </a:r>
            </a:p>
          </p:txBody>
        </p:sp>
        <p:sp>
          <p:nvSpPr>
            <p:cNvPr id="25" name="TextBox 73"/>
            <p:cNvSpPr txBox="1"/>
            <p:nvPr/>
          </p:nvSpPr>
          <p:spPr>
            <a:xfrm>
              <a:off x="13542" y="9824"/>
              <a:ext cx="688" cy="580"/>
            </a:xfrm>
            <a:prstGeom prst="rect">
              <a:avLst/>
            </a:prstGeom>
            <a:noFill/>
          </p:spPr>
          <p:txBody>
            <a:bodyPr wrap="none" rtlCol="0">
              <a:spAutoFit/>
            </a:bodyPr>
            <a:lstStyle/>
            <a:p>
              <a:r>
                <a:rPr lang="en-US" altLang="zh-CN" dirty="0"/>
                <a:t>80</a:t>
              </a:r>
            </a:p>
          </p:txBody>
        </p:sp>
        <p:sp>
          <p:nvSpPr>
            <p:cNvPr id="49" name="TextBox 73"/>
            <p:cNvSpPr txBox="1"/>
            <p:nvPr/>
          </p:nvSpPr>
          <p:spPr>
            <a:xfrm>
              <a:off x="6993" y="7933"/>
              <a:ext cx="1088" cy="580"/>
            </a:xfrm>
            <a:prstGeom prst="rect">
              <a:avLst/>
            </a:prstGeom>
            <a:noFill/>
          </p:spPr>
          <p:txBody>
            <a:bodyPr wrap="none" rtlCol="0">
              <a:spAutoFit/>
            </a:bodyPr>
            <a:lstStyle/>
            <a:p>
              <a:r>
                <a:rPr lang="en-US" altLang="zh-CN" dirty="0"/>
                <a:t>1000</a:t>
              </a:r>
            </a:p>
          </p:txBody>
        </p:sp>
        <p:sp>
          <p:nvSpPr>
            <p:cNvPr id="50" name="TextBox 73"/>
            <p:cNvSpPr txBox="1"/>
            <p:nvPr/>
          </p:nvSpPr>
          <p:spPr>
            <a:xfrm>
              <a:off x="6987" y="6521"/>
              <a:ext cx="1088" cy="580"/>
            </a:xfrm>
            <a:prstGeom prst="rect">
              <a:avLst/>
            </a:prstGeom>
            <a:noFill/>
          </p:spPr>
          <p:txBody>
            <a:bodyPr wrap="none" rtlCol="0">
              <a:spAutoFit/>
            </a:bodyPr>
            <a:lstStyle/>
            <a:p>
              <a:r>
                <a:rPr lang="en-US" altLang="zh-CN" dirty="0"/>
                <a:t>2000</a:t>
              </a:r>
            </a:p>
          </p:txBody>
        </p:sp>
        <p:sp>
          <p:nvSpPr>
            <p:cNvPr id="51" name="TextBox 73"/>
            <p:cNvSpPr txBox="1"/>
            <p:nvPr/>
          </p:nvSpPr>
          <p:spPr>
            <a:xfrm>
              <a:off x="6889" y="3620"/>
              <a:ext cx="1088" cy="580"/>
            </a:xfrm>
            <a:prstGeom prst="rect">
              <a:avLst/>
            </a:prstGeom>
            <a:noFill/>
          </p:spPr>
          <p:txBody>
            <a:bodyPr wrap="none" rtlCol="0">
              <a:spAutoFit/>
            </a:bodyPr>
            <a:lstStyle/>
            <a:p>
              <a:r>
                <a:rPr lang="en-US" altLang="zh-CN" dirty="0"/>
                <a:t>4000</a:t>
              </a:r>
            </a:p>
          </p:txBody>
        </p:sp>
        <p:sp>
          <p:nvSpPr>
            <p:cNvPr id="66" name="Freeform 65"/>
            <p:cNvSpPr/>
            <p:nvPr/>
          </p:nvSpPr>
          <p:spPr>
            <a:xfrm>
              <a:off x="9054" y="2033"/>
              <a:ext cx="8805" cy="6675"/>
            </a:xfrm>
            <a:custGeom>
              <a:avLst/>
              <a:gdLst>
                <a:gd name="connisteX0" fmla="*/ 0 w 5591175"/>
                <a:gd name="connsiteY0" fmla="*/ 0 h 4238625"/>
                <a:gd name="connisteX1" fmla="*/ 304165 w 5591175"/>
                <a:gd name="connsiteY1" fmla="*/ 1193800 h 4238625"/>
                <a:gd name="connisteX2" fmla="*/ 1229995 w 5591175"/>
                <a:gd name="connsiteY2" fmla="*/ 3032760 h 4238625"/>
                <a:gd name="connisteX3" fmla="*/ 3057525 w 5591175"/>
                <a:gd name="connsiteY3" fmla="*/ 3934460 h 4238625"/>
                <a:gd name="connisteX4" fmla="*/ 5591175 w 5591175"/>
                <a:gd name="connsiteY4" fmla="*/ 4238625 h 4238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591175" h="4238625">
                  <a:moveTo>
                    <a:pt x="0" y="0"/>
                  </a:moveTo>
                  <a:cubicBezTo>
                    <a:pt x="42545" y="201930"/>
                    <a:pt x="58420" y="587375"/>
                    <a:pt x="304165" y="1193800"/>
                  </a:cubicBezTo>
                  <a:cubicBezTo>
                    <a:pt x="549910" y="1800225"/>
                    <a:pt x="679450" y="2484755"/>
                    <a:pt x="1229995" y="3032760"/>
                  </a:cubicBezTo>
                  <a:cubicBezTo>
                    <a:pt x="1780540" y="3580765"/>
                    <a:pt x="2185035" y="3693160"/>
                    <a:pt x="3057525" y="3934460"/>
                  </a:cubicBezTo>
                  <a:cubicBezTo>
                    <a:pt x="3930015" y="4175760"/>
                    <a:pt x="5121275" y="4196080"/>
                    <a:pt x="5591175" y="4238625"/>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73"/>
            <p:cNvSpPr txBox="1"/>
            <p:nvPr/>
          </p:nvSpPr>
          <p:spPr>
            <a:xfrm>
              <a:off x="9686" y="3145"/>
              <a:ext cx="2055" cy="582"/>
            </a:xfrm>
            <a:prstGeom prst="rect">
              <a:avLst/>
            </a:prstGeom>
            <a:noFill/>
          </p:spPr>
          <p:txBody>
            <a:bodyPr wrap="none" rtlCol="0">
              <a:spAutoFit/>
            </a:bodyPr>
            <a:lstStyle/>
            <a:p>
              <a:r>
                <a:rPr lang="en-US" altLang="zh-CN" dirty="0" smtClean="0"/>
                <a:t>A:</a:t>
              </a:r>
              <a:r>
                <a:rPr lang="zh-CN" altLang="en-US" dirty="0" smtClean="0"/>
                <a:t> </a:t>
              </a:r>
              <a:r>
                <a:rPr lang="en-US" altLang="zh-CN" dirty="0" smtClean="0"/>
                <a:t>price</a:t>
              </a:r>
              <a:r>
                <a:rPr lang="zh-CN" altLang="en-US" dirty="0" smtClean="0"/>
                <a:t> </a:t>
              </a:r>
              <a:r>
                <a:rPr lang="en-US" altLang="zh-CN" dirty="0" smtClean="0"/>
                <a:t>200</a:t>
              </a:r>
              <a:endParaRPr lang="en-US" altLang="zh-CN" dirty="0"/>
            </a:p>
          </p:txBody>
        </p:sp>
        <p:sp>
          <p:nvSpPr>
            <p:cNvPr id="69" name="TextBox 73"/>
            <p:cNvSpPr txBox="1"/>
            <p:nvPr/>
          </p:nvSpPr>
          <p:spPr>
            <a:xfrm>
              <a:off x="10975" y="6184"/>
              <a:ext cx="1858" cy="582"/>
            </a:xfrm>
            <a:prstGeom prst="rect">
              <a:avLst/>
            </a:prstGeom>
            <a:noFill/>
          </p:spPr>
          <p:txBody>
            <a:bodyPr wrap="none" rtlCol="0">
              <a:spAutoFit/>
            </a:bodyPr>
            <a:lstStyle/>
            <a:p>
              <a:r>
                <a:rPr lang="en-US" altLang="zh-CN" dirty="0" smtClean="0"/>
                <a:t>B</a:t>
              </a:r>
              <a:r>
                <a:rPr lang="en-US" altLang="zh-CN" dirty="0" smtClean="0"/>
                <a:t>:</a:t>
              </a:r>
              <a:r>
                <a:rPr lang="zh-CN" altLang="en-US" dirty="0" smtClean="0"/>
                <a:t> </a:t>
              </a:r>
              <a:r>
                <a:rPr lang="en-US" altLang="zh-CN" dirty="0" smtClean="0"/>
                <a:t>price</a:t>
              </a:r>
              <a:r>
                <a:rPr lang="zh-CN" altLang="en-US" dirty="0" smtClean="0"/>
                <a:t> </a:t>
              </a:r>
              <a:r>
                <a:rPr lang="en-US" altLang="zh-CN" dirty="0"/>
                <a:t>5</a:t>
              </a:r>
              <a:r>
                <a:rPr lang="en-US" altLang="zh-CN" dirty="0" smtClean="0"/>
                <a:t>0</a:t>
              </a:r>
              <a:endParaRPr lang="en-US" altLang="zh-CN" dirty="0"/>
            </a:p>
          </p:txBody>
        </p:sp>
        <p:sp>
          <p:nvSpPr>
            <p:cNvPr id="70" name="TextBox 73"/>
            <p:cNvSpPr txBox="1"/>
            <p:nvPr/>
          </p:nvSpPr>
          <p:spPr>
            <a:xfrm>
              <a:off x="13855" y="7667"/>
              <a:ext cx="2131" cy="582"/>
            </a:xfrm>
            <a:prstGeom prst="rect">
              <a:avLst/>
            </a:prstGeom>
            <a:noFill/>
          </p:spPr>
          <p:txBody>
            <a:bodyPr wrap="none" rtlCol="0">
              <a:spAutoFit/>
            </a:bodyPr>
            <a:lstStyle/>
            <a:p>
              <a:r>
                <a:rPr lang="en-US" altLang="zh-CN" dirty="0" smtClean="0"/>
                <a:t>C:</a:t>
              </a:r>
              <a:r>
                <a:rPr lang="zh-CN" altLang="en-US" dirty="0" smtClean="0"/>
                <a:t> </a:t>
              </a:r>
              <a:r>
                <a:rPr lang="en-US" altLang="zh-CN" dirty="0" smtClean="0"/>
                <a:t>price</a:t>
              </a:r>
              <a:r>
                <a:rPr lang="zh-CN" altLang="en-US" dirty="0" smtClean="0"/>
                <a:t> </a:t>
              </a:r>
              <a:r>
                <a:rPr lang="en-US" altLang="zh-CN" dirty="0" smtClean="0"/>
                <a:t>12.5</a:t>
              </a:r>
              <a:endParaRPr lang="en-US" altLang="zh-CN" dirty="0"/>
            </a:p>
          </p:txBody>
        </p:sp>
        <p:sp>
          <p:nvSpPr>
            <p:cNvPr id="71" name="Oval 70"/>
            <p:cNvSpPr/>
            <p:nvPr/>
          </p:nvSpPr>
          <p:spPr>
            <a:xfrm>
              <a:off x="9416" y="3820"/>
              <a:ext cx="270" cy="2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0828" y="6645"/>
              <a:ext cx="270" cy="294"/>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3751" y="8076"/>
              <a:ext cx="270" cy="2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3"/>
            <p:cNvSpPr txBox="1"/>
            <p:nvPr/>
          </p:nvSpPr>
          <p:spPr>
            <a:xfrm>
              <a:off x="6985" y="5080"/>
              <a:ext cx="1088" cy="580"/>
            </a:xfrm>
            <a:prstGeom prst="rect">
              <a:avLst/>
            </a:prstGeom>
            <a:noFill/>
          </p:spPr>
          <p:txBody>
            <a:bodyPr wrap="none" rtlCol="0">
              <a:spAutoFit/>
            </a:bodyPr>
            <a:lstStyle/>
            <a:p>
              <a:r>
                <a:rPr lang="en-US" altLang="zh-CN" dirty="0"/>
                <a:t>3000</a:t>
              </a:r>
            </a:p>
          </p:txBody>
        </p:sp>
        <p:sp>
          <p:nvSpPr>
            <p:cNvPr id="76" name="TextBox 73"/>
            <p:cNvSpPr txBox="1"/>
            <p:nvPr/>
          </p:nvSpPr>
          <p:spPr>
            <a:xfrm>
              <a:off x="12047" y="9824"/>
              <a:ext cx="688" cy="580"/>
            </a:xfrm>
            <a:prstGeom prst="rect">
              <a:avLst/>
            </a:prstGeom>
            <a:noFill/>
          </p:spPr>
          <p:txBody>
            <a:bodyPr wrap="none" rtlCol="0">
              <a:spAutoFit/>
            </a:bodyPr>
            <a:lstStyle/>
            <a:p>
              <a:r>
                <a:rPr lang="en-US" altLang="zh-CN" dirty="0"/>
                <a:t>60</a:t>
              </a:r>
            </a:p>
          </p:txBody>
        </p:sp>
      </p:grpSp>
    </p:spTree>
    <p:extLst>
      <p:ext uri="{BB962C8B-B14F-4D97-AF65-F5344CB8AC3E}">
        <p14:creationId xmlns:p14="http://schemas.microsoft.com/office/powerpoint/2010/main" val="579180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287010" y="-15240"/>
            <a:ext cx="690499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zh-CN" altLang="en-US" sz="4000" dirty="0" smtClean="0">
                <a:solidFill>
                  <a:schemeClr val="bg1"/>
                </a:solidFill>
              </a:rPr>
              <a:t>       </a:t>
            </a:r>
            <a:r>
              <a:rPr lang="en-US" altLang="zh-CN" sz="4000" dirty="0" err="1" smtClean="0">
                <a:sym typeface="+mn-ea"/>
              </a:rPr>
              <a:t>Uniswap</a:t>
            </a:r>
            <a:r>
              <a:rPr lang="en-US" altLang="zh-CN" sz="4000" dirty="0" smtClean="0">
                <a:sym typeface="+mn-ea"/>
              </a:rPr>
              <a:t>:</a:t>
            </a:r>
            <a:r>
              <a:rPr lang="zh-CN" altLang="en-US" sz="4000" i="1" dirty="0">
                <a:latin typeface="Arial" panose="020B0604020202090204" pitchFamily="34" charset="0"/>
                <a:ea typeface="SimSun" pitchFamily="2" charset="-122"/>
                <a:sym typeface="+mn-ea"/>
              </a:rPr>
              <a:t>恒定乘积</a:t>
            </a:r>
            <a:r>
              <a:rPr lang="zh-CN" altLang="en-US" sz="4000" i="1" dirty="0" smtClean="0">
                <a:latin typeface="Arial" panose="020B0604020202090204" pitchFamily="34" charset="0"/>
                <a:ea typeface="SimSun" pitchFamily="2" charset="-122"/>
                <a:sym typeface="+mn-ea"/>
              </a:rPr>
              <a:t>做商</a:t>
            </a:r>
            <a:endParaRPr lang="en-US" altLang="zh-CN" sz="4000" i="1" dirty="0">
              <a:latin typeface="Arial" panose="020B0604020202090204" pitchFamily="34" charset="0"/>
              <a:ea typeface="SimSun" pitchFamily="2" charset="-122"/>
              <a:sym typeface="+mn-ea"/>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nvGrpSpPr>
          <p:cNvPr id="77" name="Group 76"/>
          <p:cNvGrpSpPr/>
          <p:nvPr/>
        </p:nvGrpSpPr>
        <p:grpSpPr>
          <a:xfrm>
            <a:off x="5226050" y="1083945"/>
            <a:ext cx="6965950" cy="5534660"/>
            <a:chOff x="6889" y="1688"/>
            <a:chExt cx="10970" cy="8716"/>
          </a:xfrm>
        </p:grpSpPr>
        <p:grpSp>
          <p:nvGrpSpPr>
            <p:cNvPr id="48" name="Group 47"/>
            <p:cNvGrpSpPr/>
            <p:nvPr/>
          </p:nvGrpSpPr>
          <p:grpSpPr>
            <a:xfrm>
              <a:off x="8095" y="3927"/>
              <a:ext cx="7208" cy="5760"/>
              <a:chOff x="8095" y="3927"/>
              <a:chExt cx="7208" cy="5760"/>
            </a:xfrm>
            <a:solidFill>
              <a:schemeClr val="bg1">
                <a:lumMod val="95000"/>
              </a:schemeClr>
            </a:solidFill>
          </p:grpSpPr>
          <p:sp>
            <p:nvSpPr>
              <p:cNvPr id="13" name="Rectangle 12"/>
              <p:cNvSpPr/>
              <p:nvPr/>
            </p:nvSpPr>
            <p:spPr>
              <a:xfrm>
                <a:off x="810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54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98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42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86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09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3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97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41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385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0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54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98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42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386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10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954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98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242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386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p:cNvCxnSpPr/>
            <p:nvPr/>
          </p:nvCxnSpPr>
          <p:spPr>
            <a:xfrm flipV="1">
              <a:off x="8095" y="1688"/>
              <a:ext cx="0" cy="8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8122" y="9687"/>
              <a:ext cx="9468" cy="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082" y="1688"/>
              <a:ext cx="895" cy="580"/>
            </a:xfrm>
            <a:prstGeom prst="rect">
              <a:avLst/>
            </a:prstGeom>
            <a:noFill/>
          </p:spPr>
          <p:txBody>
            <a:bodyPr wrap="none" rtlCol="0">
              <a:spAutoFit/>
            </a:bodyPr>
            <a:lstStyle/>
            <a:p>
              <a:r>
                <a:rPr lang="en-US" altLang="zh-CN" dirty="0"/>
                <a:t>okb</a:t>
              </a:r>
            </a:p>
          </p:txBody>
        </p:sp>
        <p:sp>
          <p:nvSpPr>
            <p:cNvPr id="12" name="TextBox 73"/>
            <p:cNvSpPr txBox="1"/>
            <p:nvPr/>
          </p:nvSpPr>
          <p:spPr>
            <a:xfrm>
              <a:off x="16872" y="9824"/>
              <a:ext cx="794" cy="580"/>
            </a:xfrm>
            <a:prstGeom prst="rect">
              <a:avLst/>
            </a:prstGeom>
            <a:noFill/>
          </p:spPr>
          <p:txBody>
            <a:bodyPr wrap="none" rtlCol="0">
              <a:spAutoFit/>
            </a:bodyPr>
            <a:lstStyle/>
            <a:p>
              <a:r>
                <a:rPr lang="en-US" altLang="zh-CN" dirty="0"/>
                <a:t>eth</a:t>
              </a:r>
            </a:p>
          </p:txBody>
        </p:sp>
        <p:sp>
          <p:nvSpPr>
            <p:cNvPr id="23" name="TextBox 73"/>
            <p:cNvSpPr txBox="1"/>
            <p:nvPr/>
          </p:nvSpPr>
          <p:spPr>
            <a:xfrm>
              <a:off x="9153" y="9824"/>
              <a:ext cx="688" cy="580"/>
            </a:xfrm>
            <a:prstGeom prst="rect">
              <a:avLst/>
            </a:prstGeom>
            <a:noFill/>
          </p:spPr>
          <p:txBody>
            <a:bodyPr wrap="none" rtlCol="0">
              <a:spAutoFit/>
            </a:bodyPr>
            <a:lstStyle/>
            <a:p>
              <a:r>
                <a:rPr lang="en-US" altLang="zh-CN" dirty="0"/>
                <a:t>20</a:t>
              </a:r>
            </a:p>
          </p:txBody>
        </p:sp>
        <p:sp>
          <p:nvSpPr>
            <p:cNvPr id="24" name="TextBox 73"/>
            <p:cNvSpPr txBox="1"/>
            <p:nvPr/>
          </p:nvSpPr>
          <p:spPr>
            <a:xfrm>
              <a:off x="10581" y="9824"/>
              <a:ext cx="688" cy="580"/>
            </a:xfrm>
            <a:prstGeom prst="rect">
              <a:avLst/>
            </a:prstGeom>
            <a:noFill/>
          </p:spPr>
          <p:txBody>
            <a:bodyPr wrap="none" rtlCol="0">
              <a:spAutoFit/>
            </a:bodyPr>
            <a:lstStyle/>
            <a:p>
              <a:r>
                <a:rPr lang="en-US" altLang="zh-CN" dirty="0"/>
                <a:t>40</a:t>
              </a:r>
            </a:p>
          </p:txBody>
        </p:sp>
        <p:sp>
          <p:nvSpPr>
            <p:cNvPr id="25" name="TextBox 73"/>
            <p:cNvSpPr txBox="1"/>
            <p:nvPr/>
          </p:nvSpPr>
          <p:spPr>
            <a:xfrm>
              <a:off x="13542" y="9824"/>
              <a:ext cx="688" cy="580"/>
            </a:xfrm>
            <a:prstGeom prst="rect">
              <a:avLst/>
            </a:prstGeom>
            <a:noFill/>
          </p:spPr>
          <p:txBody>
            <a:bodyPr wrap="none" rtlCol="0">
              <a:spAutoFit/>
            </a:bodyPr>
            <a:lstStyle/>
            <a:p>
              <a:r>
                <a:rPr lang="en-US" altLang="zh-CN" dirty="0"/>
                <a:t>80</a:t>
              </a:r>
            </a:p>
          </p:txBody>
        </p:sp>
        <p:sp>
          <p:nvSpPr>
            <p:cNvPr id="49" name="TextBox 73"/>
            <p:cNvSpPr txBox="1"/>
            <p:nvPr/>
          </p:nvSpPr>
          <p:spPr>
            <a:xfrm>
              <a:off x="6993" y="7933"/>
              <a:ext cx="1088" cy="580"/>
            </a:xfrm>
            <a:prstGeom prst="rect">
              <a:avLst/>
            </a:prstGeom>
            <a:noFill/>
          </p:spPr>
          <p:txBody>
            <a:bodyPr wrap="none" rtlCol="0">
              <a:spAutoFit/>
            </a:bodyPr>
            <a:lstStyle/>
            <a:p>
              <a:r>
                <a:rPr lang="en-US" altLang="zh-CN" dirty="0"/>
                <a:t>1000</a:t>
              </a:r>
            </a:p>
          </p:txBody>
        </p:sp>
        <p:sp>
          <p:nvSpPr>
            <p:cNvPr id="50" name="TextBox 73"/>
            <p:cNvSpPr txBox="1"/>
            <p:nvPr/>
          </p:nvSpPr>
          <p:spPr>
            <a:xfrm>
              <a:off x="6987" y="6521"/>
              <a:ext cx="1088" cy="580"/>
            </a:xfrm>
            <a:prstGeom prst="rect">
              <a:avLst/>
            </a:prstGeom>
            <a:noFill/>
          </p:spPr>
          <p:txBody>
            <a:bodyPr wrap="none" rtlCol="0">
              <a:spAutoFit/>
            </a:bodyPr>
            <a:lstStyle/>
            <a:p>
              <a:r>
                <a:rPr lang="en-US" altLang="zh-CN" dirty="0"/>
                <a:t>2000</a:t>
              </a:r>
            </a:p>
          </p:txBody>
        </p:sp>
        <p:sp>
          <p:nvSpPr>
            <p:cNvPr id="51" name="TextBox 73"/>
            <p:cNvSpPr txBox="1"/>
            <p:nvPr/>
          </p:nvSpPr>
          <p:spPr>
            <a:xfrm>
              <a:off x="6889" y="3620"/>
              <a:ext cx="1088" cy="580"/>
            </a:xfrm>
            <a:prstGeom prst="rect">
              <a:avLst/>
            </a:prstGeom>
            <a:noFill/>
          </p:spPr>
          <p:txBody>
            <a:bodyPr wrap="none" rtlCol="0">
              <a:spAutoFit/>
            </a:bodyPr>
            <a:lstStyle/>
            <a:p>
              <a:r>
                <a:rPr lang="en-US" altLang="zh-CN" dirty="0"/>
                <a:t>4000</a:t>
              </a:r>
            </a:p>
          </p:txBody>
        </p:sp>
        <p:sp>
          <p:nvSpPr>
            <p:cNvPr id="66" name="Freeform 65"/>
            <p:cNvSpPr/>
            <p:nvPr/>
          </p:nvSpPr>
          <p:spPr>
            <a:xfrm>
              <a:off x="9054" y="2033"/>
              <a:ext cx="8805" cy="6675"/>
            </a:xfrm>
            <a:custGeom>
              <a:avLst/>
              <a:gdLst>
                <a:gd name="connisteX0" fmla="*/ 0 w 5591175"/>
                <a:gd name="connsiteY0" fmla="*/ 0 h 4238625"/>
                <a:gd name="connisteX1" fmla="*/ 304165 w 5591175"/>
                <a:gd name="connsiteY1" fmla="*/ 1193800 h 4238625"/>
                <a:gd name="connisteX2" fmla="*/ 1229995 w 5591175"/>
                <a:gd name="connsiteY2" fmla="*/ 3032760 h 4238625"/>
                <a:gd name="connisteX3" fmla="*/ 3057525 w 5591175"/>
                <a:gd name="connsiteY3" fmla="*/ 3934460 h 4238625"/>
                <a:gd name="connisteX4" fmla="*/ 5591175 w 5591175"/>
                <a:gd name="connsiteY4" fmla="*/ 4238625 h 4238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591175" h="4238625">
                  <a:moveTo>
                    <a:pt x="0" y="0"/>
                  </a:moveTo>
                  <a:cubicBezTo>
                    <a:pt x="42545" y="201930"/>
                    <a:pt x="58420" y="587375"/>
                    <a:pt x="304165" y="1193800"/>
                  </a:cubicBezTo>
                  <a:cubicBezTo>
                    <a:pt x="549910" y="1800225"/>
                    <a:pt x="679450" y="2484755"/>
                    <a:pt x="1229995" y="3032760"/>
                  </a:cubicBezTo>
                  <a:cubicBezTo>
                    <a:pt x="1780540" y="3580765"/>
                    <a:pt x="2185035" y="3693160"/>
                    <a:pt x="3057525" y="3934460"/>
                  </a:cubicBezTo>
                  <a:cubicBezTo>
                    <a:pt x="3930015" y="4175760"/>
                    <a:pt x="5121275" y="4196080"/>
                    <a:pt x="5591175" y="4238625"/>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73"/>
            <p:cNvSpPr txBox="1"/>
            <p:nvPr/>
          </p:nvSpPr>
          <p:spPr>
            <a:xfrm>
              <a:off x="9686" y="3145"/>
              <a:ext cx="2055" cy="582"/>
            </a:xfrm>
            <a:prstGeom prst="rect">
              <a:avLst/>
            </a:prstGeom>
            <a:noFill/>
          </p:spPr>
          <p:txBody>
            <a:bodyPr wrap="none" rtlCol="0">
              <a:spAutoFit/>
            </a:bodyPr>
            <a:lstStyle/>
            <a:p>
              <a:r>
                <a:rPr lang="en-US" altLang="zh-CN" dirty="0" smtClean="0"/>
                <a:t>A:</a:t>
              </a:r>
              <a:r>
                <a:rPr lang="zh-CN" altLang="en-US" dirty="0" smtClean="0"/>
                <a:t> </a:t>
              </a:r>
              <a:r>
                <a:rPr lang="en-US" altLang="zh-CN" dirty="0" smtClean="0"/>
                <a:t>price</a:t>
              </a:r>
              <a:r>
                <a:rPr lang="zh-CN" altLang="en-US" dirty="0" smtClean="0"/>
                <a:t> </a:t>
              </a:r>
              <a:r>
                <a:rPr lang="en-US" altLang="zh-CN" dirty="0" smtClean="0"/>
                <a:t>200</a:t>
              </a:r>
              <a:endParaRPr lang="en-US" altLang="zh-CN" dirty="0"/>
            </a:p>
          </p:txBody>
        </p:sp>
        <p:sp>
          <p:nvSpPr>
            <p:cNvPr id="69" name="TextBox 73"/>
            <p:cNvSpPr txBox="1"/>
            <p:nvPr/>
          </p:nvSpPr>
          <p:spPr>
            <a:xfrm>
              <a:off x="10975" y="6184"/>
              <a:ext cx="1858" cy="582"/>
            </a:xfrm>
            <a:prstGeom prst="rect">
              <a:avLst/>
            </a:prstGeom>
            <a:noFill/>
          </p:spPr>
          <p:txBody>
            <a:bodyPr wrap="none" rtlCol="0">
              <a:spAutoFit/>
            </a:bodyPr>
            <a:lstStyle/>
            <a:p>
              <a:r>
                <a:rPr lang="en-US" altLang="zh-CN" dirty="0" smtClean="0"/>
                <a:t>B</a:t>
              </a:r>
              <a:r>
                <a:rPr lang="en-US" altLang="zh-CN" dirty="0" smtClean="0"/>
                <a:t>:</a:t>
              </a:r>
              <a:r>
                <a:rPr lang="zh-CN" altLang="en-US" dirty="0" smtClean="0"/>
                <a:t> </a:t>
              </a:r>
              <a:r>
                <a:rPr lang="en-US" altLang="zh-CN" dirty="0" smtClean="0"/>
                <a:t>price</a:t>
              </a:r>
              <a:r>
                <a:rPr lang="zh-CN" altLang="en-US" dirty="0" smtClean="0"/>
                <a:t> </a:t>
              </a:r>
              <a:r>
                <a:rPr lang="en-US" altLang="zh-CN" dirty="0"/>
                <a:t>5</a:t>
              </a:r>
              <a:r>
                <a:rPr lang="en-US" altLang="zh-CN" dirty="0" smtClean="0"/>
                <a:t>0</a:t>
              </a:r>
              <a:endParaRPr lang="en-US" altLang="zh-CN" dirty="0"/>
            </a:p>
          </p:txBody>
        </p:sp>
        <p:sp>
          <p:nvSpPr>
            <p:cNvPr id="70" name="TextBox 73"/>
            <p:cNvSpPr txBox="1"/>
            <p:nvPr/>
          </p:nvSpPr>
          <p:spPr>
            <a:xfrm>
              <a:off x="13855" y="7667"/>
              <a:ext cx="2131" cy="582"/>
            </a:xfrm>
            <a:prstGeom prst="rect">
              <a:avLst/>
            </a:prstGeom>
            <a:noFill/>
          </p:spPr>
          <p:txBody>
            <a:bodyPr wrap="none" rtlCol="0">
              <a:spAutoFit/>
            </a:bodyPr>
            <a:lstStyle/>
            <a:p>
              <a:r>
                <a:rPr lang="en-US" altLang="zh-CN" dirty="0" smtClean="0"/>
                <a:t>C:</a:t>
              </a:r>
              <a:r>
                <a:rPr lang="zh-CN" altLang="en-US" dirty="0" smtClean="0"/>
                <a:t> </a:t>
              </a:r>
              <a:r>
                <a:rPr lang="en-US" altLang="zh-CN" dirty="0" smtClean="0"/>
                <a:t>price</a:t>
              </a:r>
              <a:r>
                <a:rPr lang="zh-CN" altLang="en-US" dirty="0" smtClean="0"/>
                <a:t> </a:t>
              </a:r>
              <a:r>
                <a:rPr lang="en-US" altLang="zh-CN" dirty="0" smtClean="0"/>
                <a:t>12.5</a:t>
              </a:r>
              <a:endParaRPr lang="en-US" altLang="zh-CN" dirty="0"/>
            </a:p>
          </p:txBody>
        </p:sp>
        <p:sp>
          <p:nvSpPr>
            <p:cNvPr id="71" name="Oval 70"/>
            <p:cNvSpPr/>
            <p:nvPr/>
          </p:nvSpPr>
          <p:spPr>
            <a:xfrm>
              <a:off x="9416" y="3820"/>
              <a:ext cx="270" cy="2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0828" y="6645"/>
              <a:ext cx="270" cy="294"/>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3751" y="8076"/>
              <a:ext cx="270" cy="2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3"/>
            <p:cNvSpPr txBox="1"/>
            <p:nvPr/>
          </p:nvSpPr>
          <p:spPr>
            <a:xfrm>
              <a:off x="6985" y="5080"/>
              <a:ext cx="1088" cy="580"/>
            </a:xfrm>
            <a:prstGeom prst="rect">
              <a:avLst/>
            </a:prstGeom>
            <a:noFill/>
          </p:spPr>
          <p:txBody>
            <a:bodyPr wrap="none" rtlCol="0">
              <a:spAutoFit/>
            </a:bodyPr>
            <a:lstStyle/>
            <a:p>
              <a:r>
                <a:rPr lang="en-US" altLang="zh-CN" dirty="0"/>
                <a:t>3000</a:t>
              </a:r>
            </a:p>
          </p:txBody>
        </p:sp>
        <p:sp>
          <p:nvSpPr>
            <p:cNvPr id="76" name="TextBox 73"/>
            <p:cNvSpPr txBox="1"/>
            <p:nvPr/>
          </p:nvSpPr>
          <p:spPr>
            <a:xfrm>
              <a:off x="12047" y="9824"/>
              <a:ext cx="688" cy="580"/>
            </a:xfrm>
            <a:prstGeom prst="rect">
              <a:avLst/>
            </a:prstGeom>
            <a:noFill/>
          </p:spPr>
          <p:txBody>
            <a:bodyPr wrap="none" rtlCol="0">
              <a:spAutoFit/>
            </a:bodyPr>
            <a:lstStyle/>
            <a:p>
              <a:r>
                <a:rPr lang="en-US" altLang="zh-CN" dirty="0"/>
                <a:t>60</a:t>
              </a:r>
            </a:p>
          </p:txBody>
        </p:sp>
      </p:grpSp>
      <p:graphicFrame>
        <p:nvGraphicFramePr>
          <p:cNvPr id="3" name="Table 2"/>
          <p:cNvGraphicFramePr>
            <a:graphicFrameLocks noGrp="1"/>
          </p:cNvGraphicFramePr>
          <p:nvPr>
            <p:extLst>
              <p:ext uri="{D42A27DB-BD31-4B8C-83A1-F6EECF244321}">
                <p14:modId xmlns:p14="http://schemas.microsoft.com/office/powerpoint/2010/main" val="1160634241"/>
              </p:ext>
            </p:extLst>
          </p:nvPr>
        </p:nvGraphicFramePr>
        <p:xfrm>
          <a:off x="120251" y="39163"/>
          <a:ext cx="4959750" cy="6784644"/>
        </p:xfrm>
        <a:graphic>
          <a:graphicData uri="http://schemas.openxmlformats.org/drawingml/2006/table">
            <a:tbl>
              <a:tblPr>
                <a:tableStyleId>{5C22544A-7EE6-4342-B048-85BDC9FD1C3A}</a:tableStyleId>
              </a:tblPr>
              <a:tblGrid>
                <a:gridCol w="392353"/>
                <a:gridCol w="814889"/>
                <a:gridCol w="633801"/>
                <a:gridCol w="1016094"/>
                <a:gridCol w="1126759"/>
                <a:gridCol w="975854"/>
              </a:tblGrid>
              <a:tr h="618093">
                <a:tc rowSpan="2">
                  <a:txBody>
                    <a:bodyPr/>
                    <a:lstStyle/>
                    <a:p>
                      <a:pPr algn="ctr" fontAlgn="ctr"/>
                      <a:r>
                        <a:rPr lang="zh-CN" altLang="en-US" sz="1200" u="none" strike="noStrike">
                          <a:effectLst/>
                        </a:rPr>
                        <a:t>坐标</a:t>
                      </a:r>
                      <a:endParaRPr lang="zh-CN" altLang="en-US" sz="1200" b="0" i="0" u="none" strike="noStrike">
                        <a:solidFill>
                          <a:srgbClr val="000000"/>
                        </a:solidFill>
                        <a:effectLst/>
                        <a:latin typeface="Calibri" charset="0"/>
                      </a:endParaRPr>
                    </a:p>
                  </a:txBody>
                  <a:tcPr marL="4266" marR="4266" marT="4266" marB="0" anchor="ctr"/>
                </a:tc>
                <a:tc rowSpan="2">
                  <a:txBody>
                    <a:bodyPr/>
                    <a:lstStyle/>
                    <a:p>
                      <a:pPr algn="ctr" fontAlgn="ctr"/>
                      <a:r>
                        <a:rPr lang="zh-CN" altLang="en-US" sz="1200" u="none" strike="noStrike">
                          <a:effectLst/>
                        </a:rPr>
                        <a:t>实际</a:t>
                      </a:r>
                      <a:br>
                        <a:rPr lang="zh-CN" altLang="en-US" sz="1200" u="none" strike="noStrike">
                          <a:effectLst/>
                        </a:rPr>
                      </a:br>
                      <a:r>
                        <a:rPr lang="zh-CN" altLang="en-US" sz="1200" u="none" strike="noStrike">
                          <a:effectLst/>
                        </a:rPr>
                        <a:t>成交价</a:t>
                      </a:r>
                      <a:endParaRPr lang="zh-CN" altLang="en-US" sz="1200" b="0" i="0" u="none" strike="noStrike">
                        <a:solidFill>
                          <a:srgbClr val="000000"/>
                        </a:solidFill>
                        <a:effectLst/>
                        <a:latin typeface="Calibri" charset="0"/>
                      </a:endParaRPr>
                    </a:p>
                  </a:txBody>
                  <a:tcPr marL="4266" marR="4266" marT="4266" marB="0" anchor="ctr"/>
                </a:tc>
                <a:tc gridSpan="2">
                  <a:txBody>
                    <a:bodyPr/>
                    <a:lstStyle/>
                    <a:p>
                      <a:pPr algn="ctr" fontAlgn="ctr"/>
                      <a:r>
                        <a:rPr lang="zh-CN" altLang="en-US" sz="1200" u="none" strike="noStrike">
                          <a:effectLst/>
                        </a:rPr>
                        <a:t>资金池</a:t>
                      </a:r>
                      <a:r>
                        <a:rPr lang="en-US" altLang="zh-CN" sz="1200" u="none" strike="noStrike">
                          <a:effectLst/>
                        </a:rPr>
                        <a:t>token</a:t>
                      </a:r>
                      <a:r>
                        <a:rPr lang="zh-CN" altLang="en-US" sz="1200" u="none" strike="noStrike">
                          <a:effectLst/>
                        </a:rPr>
                        <a:t>数量</a:t>
                      </a:r>
                      <a:endParaRPr lang="zh-CN" altLang="en-US" sz="1200" b="0" i="0" u="none" strike="noStrike">
                        <a:solidFill>
                          <a:srgbClr val="000000"/>
                        </a:solidFill>
                        <a:effectLst/>
                        <a:latin typeface="Calibri" charset="0"/>
                      </a:endParaRPr>
                    </a:p>
                  </a:txBody>
                  <a:tcPr marL="4266" marR="4266" marT="4266" marB="0" anchor="ctr"/>
                </a:tc>
                <a:tc hMerge="1">
                  <a:txBody>
                    <a:bodyPr/>
                    <a:lstStyle/>
                    <a:p>
                      <a:endParaRPr lang="en-US"/>
                    </a:p>
                  </a:txBody>
                  <a:tcPr/>
                </a:tc>
                <a:tc rowSpan="2">
                  <a:txBody>
                    <a:bodyPr/>
                    <a:lstStyle/>
                    <a:p>
                      <a:pPr algn="ctr" fontAlgn="ctr"/>
                      <a:r>
                        <a:rPr lang="en-US" sz="1200" u="none" strike="noStrike">
                          <a:effectLst/>
                        </a:rPr>
                        <a:t>product=okb*eth</a:t>
                      </a:r>
                      <a:endParaRPr lang="en-US" sz="1200" b="0" i="0" u="none" strike="noStrike">
                        <a:solidFill>
                          <a:srgbClr val="000000"/>
                        </a:solidFill>
                        <a:effectLst/>
                        <a:latin typeface="Calibri" charset="0"/>
                      </a:endParaRPr>
                    </a:p>
                  </a:txBody>
                  <a:tcPr marL="4266" marR="4266" marT="4266" marB="0" anchor="ctr"/>
                </a:tc>
                <a:tc rowSpan="2">
                  <a:txBody>
                    <a:bodyPr/>
                    <a:lstStyle/>
                    <a:p>
                      <a:pPr algn="ctr" fontAlgn="ctr"/>
                      <a:r>
                        <a:rPr lang="en-US" sz="1200" u="none" strike="noStrike" dirty="0">
                          <a:effectLst/>
                        </a:rPr>
                        <a:t>price=</a:t>
                      </a:r>
                      <a:r>
                        <a:rPr lang="en-US" sz="1200" u="none" strike="noStrike" dirty="0" err="1">
                          <a:effectLst/>
                        </a:rPr>
                        <a:t>okb</a:t>
                      </a:r>
                      <a:r>
                        <a:rPr lang="en-US" sz="1200" u="none" strike="noStrike" dirty="0">
                          <a:effectLst/>
                        </a:rPr>
                        <a:t>/eth</a:t>
                      </a:r>
                      <a:endParaRPr lang="en-US" sz="1200" b="0" i="0" u="none" strike="noStrike" dirty="0">
                        <a:solidFill>
                          <a:srgbClr val="000000"/>
                        </a:solidFill>
                        <a:effectLst/>
                        <a:latin typeface="Calibri" charset="0"/>
                      </a:endParaRPr>
                    </a:p>
                  </a:txBody>
                  <a:tcPr marL="4266" marR="4266" marT="4266" marB="0" anchor="ctr"/>
                </a:tc>
              </a:tr>
              <a:tr h="365025">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okb</a:t>
                      </a:r>
                      <a:endParaRPr lang="en-US" sz="1200" b="0" i="0" u="none" strike="noStrike">
                        <a:solidFill>
                          <a:srgbClr val="000000"/>
                        </a:solidFill>
                        <a:effectLst/>
                        <a:latin typeface="Calibri" charset="0"/>
                      </a:endParaRPr>
                    </a:p>
                  </a:txBody>
                  <a:tcPr marL="4266" marR="4266" marT="4266" marB="0" anchor="ctr"/>
                </a:tc>
                <a:tc>
                  <a:txBody>
                    <a:bodyPr/>
                    <a:lstStyle/>
                    <a:p>
                      <a:pPr algn="l" fontAlgn="ctr"/>
                      <a:r>
                        <a:rPr lang="en-US" sz="1200" u="none" strike="noStrike" dirty="0">
                          <a:effectLst/>
                        </a:rPr>
                        <a:t>eth</a:t>
                      </a:r>
                      <a:endParaRPr lang="en-US" sz="1200" b="0" i="0" u="none" strike="noStrike" dirty="0">
                        <a:solidFill>
                          <a:srgbClr val="000000"/>
                        </a:solidFill>
                        <a:effectLst/>
                        <a:latin typeface="Calibri" charset="0"/>
                      </a:endParaRPr>
                    </a:p>
                  </a:txBody>
                  <a:tcPr marL="4266" marR="4266" marT="4266" marB="0" anchor="ctr"/>
                </a:tc>
                <a:tc vMerge="1">
                  <a:txBody>
                    <a:bodyPr/>
                    <a:lstStyle/>
                    <a:p>
                      <a:endParaRPr lang="en-US"/>
                    </a:p>
                  </a:txBody>
                  <a:tcPr/>
                </a:tc>
                <a:tc vMerge="1">
                  <a:txBody>
                    <a:bodyPr/>
                    <a:lstStyle/>
                    <a:p>
                      <a:endParaRPr lang="en-US"/>
                    </a:p>
                  </a:txBody>
                  <a:tcPr/>
                </a:tc>
              </a:tr>
              <a:tr h="182514">
                <a:tc>
                  <a:txBody>
                    <a:bodyPr/>
                    <a:lstStyle/>
                    <a:p>
                      <a:pPr algn="l" fontAlgn="ctr"/>
                      <a:r>
                        <a:rPr lang="en-US" sz="1200" u="none" strike="noStrike">
                          <a:effectLst/>
                        </a:rPr>
                        <a:t>B</a:t>
                      </a:r>
                      <a:endParaRPr lang="en-US" sz="1200" b="0" i="0" u="none" strike="noStrike">
                        <a:solidFill>
                          <a:srgbClr val="FFFFFF"/>
                        </a:solidFill>
                        <a:effectLst/>
                        <a:latin typeface="Calibri" charset="0"/>
                      </a:endParaRPr>
                    </a:p>
                  </a:txBody>
                  <a:tcPr marL="4266" marR="4266" marT="4266" marB="0" anchor="ctr"/>
                </a:tc>
                <a:tc>
                  <a:txBody>
                    <a:bodyPr/>
                    <a:lstStyle/>
                    <a:p>
                      <a:pPr algn="l" fontAlgn="ctr"/>
                      <a:r>
                        <a:rPr lang="sk-SK" sz="1200" u="none" strike="noStrike">
                          <a:effectLst/>
                        </a:rPr>
                        <a:t> </a:t>
                      </a:r>
                      <a:endParaRPr lang="sk-SK"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2000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40</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FFFFFF"/>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128</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r>
                        <a:rPr lang="en-US" sz="1200" u="none" strike="noStrike">
                          <a:effectLst/>
                        </a:rPr>
                        <a:t>A</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190</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4000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20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200</a:t>
                      </a:r>
                      <a:endParaRPr lang="is-IS" sz="1200" b="0" i="0" u="none" strike="noStrike">
                        <a:solidFill>
                          <a:srgbClr val="FFFFFF"/>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190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128</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r>
                        <a:rPr lang="en-US" sz="1200" u="none" strike="noStrike">
                          <a:effectLst/>
                        </a:rPr>
                        <a:t>B</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55</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2000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40</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FFFFFF"/>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45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l" fontAlgn="ctr"/>
                      <a:r>
                        <a:rPr lang="en-US" sz="1200" u="none" strike="noStrike">
                          <a:effectLst/>
                        </a:rPr>
                        <a:t>C</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15</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1000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80</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hr-HR" sz="1200" u="none" strike="noStrike">
                          <a:effectLst/>
                        </a:rPr>
                        <a:t>12.5</a:t>
                      </a:r>
                      <a:endParaRPr lang="hr-HR" sz="1200" b="0" i="0" u="none" strike="noStrike">
                        <a:solidFill>
                          <a:srgbClr val="FFFFFF"/>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r>
                        <a:rPr lang="en-US" sz="1200" u="none" strike="noStrike">
                          <a:effectLst/>
                        </a:rPr>
                        <a:t>B</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45</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2000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40</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dirty="0">
                          <a:effectLst/>
                        </a:rPr>
                        <a:t>50</a:t>
                      </a:r>
                      <a:endParaRPr lang="en-US" sz="1200" b="0" i="0" u="none" strike="noStrike" dirty="0">
                        <a:solidFill>
                          <a:srgbClr val="FFFFFF"/>
                        </a:solidFill>
                        <a:effectLst/>
                        <a:latin typeface="Calibri" charset="0"/>
                      </a:endParaRPr>
                    </a:p>
                  </a:txBody>
                  <a:tcPr marL="4266" marR="4266" marT="4266" marB="0"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以德 </a:t>
            </a:r>
            <a:r>
              <a:rPr lang="en-US" sz="4000" dirty="0" smtClean="0"/>
              <a:t>Ether</a:t>
            </a:r>
            <a:r>
              <a:rPr lang="zh-CN" altLang="en-US" sz="4000" dirty="0" smtClean="0"/>
              <a:t> </a:t>
            </a:r>
            <a:r>
              <a:rPr lang="en-US" sz="4000" dirty="0" smtClean="0"/>
              <a:t>delta</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dirty="0" smtClean="0"/>
              <a:t>Ether</a:t>
            </a:r>
            <a:r>
              <a:rPr lang="zh-CN" altLang="en-US" sz="1600" dirty="0" smtClean="0"/>
              <a:t> </a:t>
            </a:r>
            <a:r>
              <a:rPr lang="en-US" altLang="zh-CN" sz="1600" dirty="0" smtClean="0"/>
              <a:t>delta</a:t>
            </a:r>
            <a:r>
              <a:rPr lang="zh-CN" altLang="en-US" sz="1600" dirty="0"/>
              <a:t>是较为完全的去中心化模式，用户充值、挂单、吃单、结算及提现全部在链上完成</a:t>
            </a:r>
            <a:r>
              <a:rPr lang="zh-CN" altLang="en-US" sz="1600" dirty="0" smtClean="0"/>
              <a:t>。</a:t>
            </a:r>
            <a:endParaRPr lang="en-US" altLang="zh-CN" sz="1600" dirty="0" smtClean="0"/>
          </a:p>
          <a:p>
            <a:pPr lvl="0" eaLnBrk="1" hangingPunct="1">
              <a:lnSpc>
                <a:spcPct val="200000"/>
              </a:lnSpc>
              <a:spcBef>
                <a:spcPct val="0"/>
              </a:spcBef>
            </a:pPr>
            <a:r>
              <a:rPr lang="zh-CN" altLang="en-US" sz="1600" dirty="0"/>
              <a:t>由于所有的交易环节都在链上完成，且每一个挂单、撤单、吃单等操作都会消耗</a:t>
            </a:r>
            <a:r>
              <a:rPr lang="en-US" altLang="zh-CN" sz="1600" dirty="0"/>
              <a:t>GAS</a:t>
            </a:r>
            <a:r>
              <a:rPr lang="zh-CN" altLang="en-US" sz="1600" dirty="0"/>
              <a:t>费用，导致延时高、成本效益低下。</a:t>
            </a:r>
            <a:endParaRPr lang="en-US" altLang="zh-CN" sz="1600" i="1" dirty="0">
              <a:sym typeface="+mn-ea"/>
            </a:endParaRPr>
          </a:p>
        </p:txBody>
      </p:sp>
      <p:pic>
        <p:nvPicPr>
          <p:cNvPr id="1028" name="Picture 4" descr="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036" y="2595880"/>
            <a:ext cx="8758976" cy="3579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7170" name="Picture 2" descr="http://upyun-assets.ethfans.org/uploads/photo/image/03b6274bcb79401ab49e852f1caf0b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400" y="1894416"/>
            <a:ext cx="8864600" cy="3524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p:cNvSpPr txBox="1"/>
          <p:nvPr/>
        </p:nvSpPr>
        <p:spPr>
          <a:xfrm>
            <a:off x="613833" y="1447800"/>
            <a:ext cx="2535767"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2800" i="1" dirty="0" smtClean="0">
                <a:sym typeface="+mn-ea"/>
              </a:rPr>
              <a:t>速度快</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交易深度</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实名认证</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资金托管</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私钥托管</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zh-CN" sz="2800"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8194" name="Picture 2" descr="http://upyun-assets.ethfans.org/uploads/photo/image/c932238fbd664d1a9f423528175ed4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461" y="1764426"/>
            <a:ext cx="8985539" cy="46185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3"/>
          <p:cNvSpPr txBox="1"/>
          <p:nvPr/>
        </p:nvSpPr>
        <p:spPr>
          <a:xfrm>
            <a:off x="207433" y="1537259"/>
            <a:ext cx="3056467" cy="25545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457200" indent="-457200" eaLnBrk="1" hangingPunct="1">
              <a:lnSpc>
                <a:spcPct val="200000"/>
              </a:lnSpc>
              <a:spcBef>
                <a:spcPct val="0"/>
              </a:spcBef>
              <a:buFont typeface="+mj-lt"/>
              <a:buAutoNum type="arabicPeriod"/>
            </a:pPr>
            <a:r>
              <a:rPr lang="zh-CN" altLang="en-US" sz="2000" dirty="0" smtClean="0"/>
              <a:t>平台钱包</a:t>
            </a:r>
            <a:r>
              <a:rPr lang="zh-CN" altLang="en-US" sz="2000" dirty="0"/>
              <a:t>受到</a:t>
            </a:r>
            <a:r>
              <a:rPr lang="zh-CN" altLang="en-US" sz="2000" dirty="0" smtClean="0"/>
              <a:t>攻击</a:t>
            </a:r>
            <a:endParaRPr lang="en-US" altLang="zh-CN" sz="2000" dirty="0"/>
          </a:p>
          <a:p>
            <a:pPr marL="457200" indent="-457200" eaLnBrk="1" hangingPunct="1">
              <a:lnSpc>
                <a:spcPct val="200000"/>
              </a:lnSpc>
              <a:spcBef>
                <a:spcPct val="0"/>
              </a:spcBef>
              <a:buFont typeface="+mj-lt"/>
              <a:buAutoNum type="arabicPeriod"/>
            </a:pPr>
            <a:r>
              <a:rPr lang="zh-CN" altLang="en-US" sz="2000" dirty="0" smtClean="0"/>
              <a:t>平台</a:t>
            </a:r>
            <a:r>
              <a:rPr lang="zh-CN" altLang="en-US" sz="2000" dirty="0"/>
              <a:t>自身</a:t>
            </a:r>
            <a:r>
              <a:rPr lang="zh-CN" altLang="en-US" sz="2000" dirty="0" smtClean="0"/>
              <a:t>作恶</a:t>
            </a:r>
            <a:endParaRPr lang="en-US" altLang="zh-CN" sz="2000" dirty="0" smtClean="0"/>
          </a:p>
          <a:p>
            <a:pPr marL="457200" indent="-457200" eaLnBrk="1" hangingPunct="1">
              <a:lnSpc>
                <a:spcPct val="200000"/>
              </a:lnSpc>
              <a:spcBef>
                <a:spcPct val="0"/>
              </a:spcBef>
              <a:buFont typeface="+mj-lt"/>
              <a:buAutoNum type="arabicPeriod"/>
            </a:pPr>
            <a:r>
              <a:rPr lang="zh-CN" altLang="en-US" sz="2000" dirty="0" smtClean="0">
                <a:sym typeface="+mn-ea"/>
              </a:rPr>
              <a:t>平台私钥管理者发生意外</a:t>
            </a:r>
            <a:endParaRPr lang="en-US" altLang="zh-CN" sz="2000" dirty="0" smtClean="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中心化交易所被盗事件</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685166" y="929216"/>
            <a:ext cx="7463367" cy="298543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en-US" altLang="zh-CN" sz="2000" i="1" dirty="0">
                <a:latin typeface="+mn-ea"/>
              </a:rPr>
              <a:t>2012</a:t>
            </a:r>
            <a:r>
              <a:rPr lang="zh-CN" altLang="en-US" sz="2000" i="1" dirty="0">
                <a:latin typeface="+mn-ea"/>
              </a:rPr>
              <a:t>年到今年</a:t>
            </a:r>
            <a:r>
              <a:rPr lang="en-US" altLang="zh-CN" sz="2000" i="1" dirty="0">
                <a:latin typeface="+mn-ea"/>
              </a:rPr>
              <a:t>8</a:t>
            </a:r>
            <a:r>
              <a:rPr lang="zh-CN" altLang="en-US" sz="2000" i="1" dirty="0">
                <a:latin typeface="+mn-ea"/>
              </a:rPr>
              <a:t>月，数字货币</a:t>
            </a:r>
            <a:r>
              <a:rPr lang="zh-CN" altLang="en-US" sz="2000" i="1" dirty="0" smtClean="0">
                <a:latin typeface="+mn-ea"/>
              </a:rPr>
              <a:t>交易所</a:t>
            </a:r>
            <a:endParaRPr lang="en-US" altLang="zh-CN" sz="2000" i="1" dirty="0" smtClean="0">
              <a:latin typeface="+mn-ea"/>
            </a:endParaRPr>
          </a:p>
          <a:p>
            <a:pPr lvl="1"/>
            <a:r>
              <a:rPr lang="zh-CN" altLang="en-US" sz="2000" i="1" dirty="0" smtClean="0">
                <a:latin typeface="+mn-ea"/>
              </a:rPr>
              <a:t>被</a:t>
            </a:r>
            <a:r>
              <a:rPr lang="zh-CN" altLang="en-US" sz="2000" i="1" dirty="0">
                <a:latin typeface="+mn-ea"/>
              </a:rPr>
              <a:t>盗事件约</a:t>
            </a:r>
            <a:r>
              <a:rPr lang="en-US" altLang="zh-CN" sz="2000" i="1" dirty="0">
                <a:latin typeface="+mn-ea"/>
              </a:rPr>
              <a:t>57</a:t>
            </a:r>
            <a:r>
              <a:rPr lang="zh-CN" altLang="en-US" sz="2000" i="1" dirty="0">
                <a:latin typeface="+mn-ea"/>
              </a:rPr>
              <a:t>起</a:t>
            </a:r>
            <a:endParaRPr lang="en-US" altLang="zh-CN" sz="2000" i="1" dirty="0">
              <a:latin typeface="+mn-ea"/>
            </a:endParaRPr>
          </a:p>
          <a:p>
            <a:pPr lvl="1"/>
            <a:r>
              <a:rPr lang="zh-CN" altLang="en-US" sz="2000" i="1" dirty="0">
                <a:latin typeface="+mn-ea"/>
              </a:rPr>
              <a:t>被盗损失总金额约</a:t>
            </a:r>
            <a:r>
              <a:rPr lang="en-US" altLang="zh-CN" sz="2000" i="1" dirty="0">
                <a:latin typeface="+mn-ea"/>
              </a:rPr>
              <a:t>:</a:t>
            </a:r>
            <a:r>
              <a:rPr lang="zh-CN" altLang="en-US" sz="2000" i="1" dirty="0">
                <a:latin typeface="+mn-ea"/>
              </a:rPr>
              <a:t> </a:t>
            </a:r>
            <a:r>
              <a:rPr lang="en-US" altLang="zh-CN" sz="2000" i="1" dirty="0" smtClean="0">
                <a:latin typeface="+mn-ea"/>
              </a:rPr>
              <a:t>$40</a:t>
            </a:r>
            <a:r>
              <a:rPr lang="zh-CN" altLang="en-US" sz="2000" i="1" dirty="0" smtClean="0">
                <a:latin typeface="+mn-ea"/>
              </a:rPr>
              <a:t>亿</a:t>
            </a:r>
            <a:endParaRPr lang="en-US" altLang="zh-CN" sz="2000" i="1" dirty="0" smtClean="0">
              <a:latin typeface="+mn-ea"/>
            </a:endParaRPr>
          </a:p>
          <a:p>
            <a:r>
              <a:rPr lang="zh-CN" altLang="en-US" sz="2000" i="1" dirty="0" smtClean="0">
                <a:latin typeface="+mn-ea"/>
              </a:rPr>
              <a:t>代表事件</a:t>
            </a:r>
            <a:r>
              <a:rPr lang="en-US" altLang="zh-CN" sz="2000" i="1" dirty="0" smtClean="0">
                <a:latin typeface="+mn-ea"/>
              </a:rPr>
              <a:t>:</a:t>
            </a:r>
          </a:p>
          <a:p>
            <a:pPr lvl="1"/>
            <a:r>
              <a:rPr lang="en-US" altLang="zh-CN" sz="2000" i="1" dirty="0" smtClean="0">
                <a:latin typeface="+mn-ea"/>
              </a:rPr>
              <a:t>2019-05-08</a:t>
            </a:r>
            <a:r>
              <a:rPr lang="en-US" altLang="zh-CN" sz="2000" i="1" dirty="0">
                <a:latin typeface="+mn-ea"/>
              </a:rPr>
              <a:t>: </a:t>
            </a:r>
            <a:r>
              <a:rPr lang="en-US" altLang="zh-CN" sz="2000" i="1" dirty="0" err="1">
                <a:latin typeface="+mn-ea"/>
              </a:rPr>
              <a:t>Binance</a:t>
            </a:r>
            <a:r>
              <a:rPr lang="en-US" altLang="zh-CN" sz="2000" i="1" dirty="0">
                <a:latin typeface="+mn-ea"/>
              </a:rPr>
              <a:t>, 7074 </a:t>
            </a:r>
            <a:r>
              <a:rPr lang="en-US" altLang="zh-CN" sz="2000" i="1" dirty="0" smtClean="0">
                <a:latin typeface="+mn-ea"/>
              </a:rPr>
              <a:t>BTC</a:t>
            </a:r>
          </a:p>
          <a:p>
            <a:pPr lvl="1"/>
            <a:r>
              <a:rPr lang="en-US" altLang="zh-CN" sz="2000" i="1" dirty="0" smtClean="0">
                <a:latin typeface="+mn-ea"/>
              </a:rPr>
              <a:t>2016-08-03</a:t>
            </a:r>
            <a:r>
              <a:rPr lang="en-US" altLang="zh-CN" sz="2000" i="1" dirty="0">
                <a:latin typeface="+mn-ea"/>
              </a:rPr>
              <a:t>: </a:t>
            </a:r>
            <a:r>
              <a:rPr lang="en-US" altLang="zh-CN" sz="2000" i="1" dirty="0" err="1">
                <a:latin typeface="+mn-ea"/>
              </a:rPr>
              <a:t>Bitfinex</a:t>
            </a:r>
            <a:r>
              <a:rPr lang="en-US" altLang="zh-CN" sz="2000" i="1" dirty="0">
                <a:latin typeface="+mn-ea"/>
              </a:rPr>
              <a:t>, 119,756 </a:t>
            </a:r>
            <a:r>
              <a:rPr lang="en-US" altLang="zh-CN" sz="2000" i="1" dirty="0" smtClean="0">
                <a:latin typeface="+mn-ea"/>
              </a:rPr>
              <a:t>BTC</a:t>
            </a:r>
          </a:p>
          <a:p>
            <a:pPr lvl="1"/>
            <a:r>
              <a:rPr lang="en-US" altLang="zh-CN" sz="2000" i="1" dirty="0" smtClean="0">
                <a:latin typeface="+mn-ea"/>
              </a:rPr>
              <a:t>2017-09-10</a:t>
            </a:r>
            <a:r>
              <a:rPr lang="en-US" altLang="zh-CN" sz="2000" i="1" dirty="0">
                <a:latin typeface="+mn-ea"/>
              </a:rPr>
              <a:t>: Control-Finance, 22,858.822 </a:t>
            </a:r>
            <a:r>
              <a:rPr lang="en-US" altLang="zh-CN" sz="2000" i="1" dirty="0" smtClean="0">
                <a:latin typeface="+mn-ea"/>
              </a:rPr>
              <a:t>BTC</a:t>
            </a:r>
          </a:p>
          <a:p>
            <a:pPr lvl="1"/>
            <a:r>
              <a:rPr lang="en-US" altLang="zh-CN" sz="2000" i="1" dirty="0" smtClean="0">
                <a:latin typeface="+mn-ea"/>
              </a:rPr>
              <a:t>2014-02-24</a:t>
            </a:r>
            <a:r>
              <a:rPr lang="en-US" altLang="zh-CN" sz="2000" i="1" dirty="0">
                <a:latin typeface="+mn-ea"/>
              </a:rPr>
              <a:t>: </a:t>
            </a:r>
            <a:r>
              <a:rPr lang="en-US" altLang="zh-CN" sz="2000" i="1" dirty="0" err="1" smtClean="0">
                <a:latin typeface="+mn-ea"/>
              </a:rPr>
              <a:t>Mt.Gox</a:t>
            </a:r>
            <a:r>
              <a:rPr lang="en-US" altLang="zh-CN" sz="2000" i="1" dirty="0">
                <a:latin typeface="+mn-ea"/>
              </a:rPr>
              <a:t>, 850,000 BTC</a:t>
            </a:r>
            <a:endParaRPr lang="mr-IN" sz="2000" i="1" dirty="0">
              <a:latin typeface="+mn-ea"/>
            </a:endParaRPr>
          </a:p>
        </p:txBody>
      </p:sp>
      <p:pic>
        <p:nvPicPr>
          <p:cNvPr id="6" name="Picture 5"/>
          <p:cNvPicPr>
            <a:picLocks noChangeAspect="1"/>
          </p:cNvPicPr>
          <p:nvPr/>
        </p:nvPicPr>
        <p:blipFill>
          <a:blip r:embed="rId4"/>
          <a:stretch>
            <a:fillRect/>
          </a:stretch>
        </p:blipFill>
        <p:spPr>
          <a:xfrm>
            <a:off x="0" y="3802563"/>
            <a:ext cx="12192000" cy="304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为什么要有去中心化交易所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919481" y="1229784"/>
            <a:ext cx="8834119"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2800" i="1" dirty="0" smtClean="0">
                <a:sym typeface="+mn-ea"/>
              </a:rPr>
              <a:t>基于区块链技术</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sym typeface="+mn-ea"/>
              </a:rPr>
              <a:t>交易数据完全公开透明</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sym typeface="+mn-ea"/>
              </a:rPr>
              <a:t>用户自己管理私钥</a:t>
            </a:r>
            <a:endParaRPr lang="en-US" altLang="zh-CN" sz="2800" i="1" dirty="0" smtClean="0">
              <a:sym typeface="+mn-ea"/>
            </a:endParaRPr>
          </a:p>
          <a:p>
            <a:pPr lvl="0" eaLnBrk="1" hangingPunct="1">
              <a:lnSpc>
                <a:spcPct val="200000"/>
              </a:lnSpc>
              <a:spcBef>
                <a:spcPct val="0"/>
              </a:spcBef>
              <a:buFont typeface="+mj-lt"/>
              <a:buAutoNum type="arabicPeriod"/>
            </a:pPr>
            <a:r>
              <a:rPr lang="zh-CN" altLang="en-US" sz="2800" dirty="0" smtClean="0"/>
              <a:t>降低交易所用户</a:t>
            </a:r>
            <a:r>
              <a:rPr lang="zh-CN" altLang="en-US" sz="2800" dirty="0"/>
              <a:t>的信任</a:t>
            </a:r>
            <a:r>
              <a:rPr lang="zh-CN" altLang="en-US" sz="2800" dirty="0" smtClean="0"/>
              <a:t>成本</a:t>
            </a:r>
            <a:r>
              <a:rPr lang="zh-CN" altLang="en-US" sz="2800" dirty="0"/>
              <a:t>，</a:t>
            </a:r>
            <a:r>
              <a:rPr lang="zh-CN" altLang="en-US" sz="2800" dirty="0" smtClean="0"/>
              <a:t>运营成本和风险</a:t>
            </a:r>
            <a:endParaRPr lang="en-US" altLang="zh-CN" sz="2800" dirty="0" smtClean="0"/>
          </a:p>
          <a:p>
            <a:pPr eaLnBrk="1" hangingPunct="1">
              <a:lnSpc>
                <a:spcPct val="200000"/>
              </a:lnSpc>
              <a:spcBef>
                <a:spcPct val="0"/>
              </a:spcBef>
              <a:buFont typeface="+mj-lt"/>
              <a:buAutoNum type="arabicPeriod"/>
            </a:pPr>
            <a:r>
              <a:rPr lang="zh-CN" altLang="en-US" sz="2800" i="1" dirty="0">
                <a:latin typeface="Arial" panose="020B0604020202090204" pitchFamily="34" charset="0"/>
                <a:ea typeface="SimSun" pitchFamily="2" charset="-122"/>
                <a:sym typeface="+mn-ea"/>
              </a:rPr>
              <a:t>应对合规</a:t>
            </a:r>
            <a:r>
              <a:rPr lang="zh-CN" altLang="en-US" sz="2800" i="1" dirty="0" smtClean="0">
                <a:latin typeface="Arial" panose="020B0604020202090204" pitchFamily="34" charset="0"/>
                <a:ea typeface="SimSun" pitchFamily="2" charset="-122"/>
                <a:sym typeface="+mn-ea"/>
              </a:rPr>
              <a:t>需求</a:t>
            </a:r>
            <a:endParaRPr lang="en-US" altLang="zh-CN" sz="2800"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lang="zh-CN" altLang="en-US" sz="3735" dirty="0" smtClean="0"/>
              <a:t>数据库特征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3" name="TextBox 3"/>
          <p:cNvSpPr txBox="1"/>
          <p:nvPr/>
        </p:nvSpPr>
        <p:spPr>
          <a:xfrm>
            <a:off x="349234" y="1219200"/>
            <a:ext cx="4997466" cy="39703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i="1" dirty="0" smtClean="0">
                <a:sym typeface="+mn-ea"/>
              </a:rPr>
              <a:t>确定性</a:t>
            </a:r>
            <a:r>
              <a:rPr lang="en-US" i="1" dirty="0" smtClean="0">
                <a:sym typeface="+mn-ea"/>
              </a:rPr>
              <a:t>状态机 </a:t>
            </a:r>
            <a:endParaRPr lang="en-US" i="1" dirty="0">
              <a:sym typeface="+mn-ea"/>
            </a:endParaRPr>
          </a:p>
          <a:p>
            <a:pPr lvl="0" eaLnBrk="1" hangingPunct="1">
              <a:lnSpc>
                <a:spcPct val="200000"/>
              </a:lnSpc>
              <a:spcBef>
                <a:spcPct val="0"/>
              </a:spcBef>
            </a:pPr>
            <a:r>
              <a:rPr lang="en-US" i="1" dirty="0" smtClean="0">
                <a:sym typeface="+mn-ea"/>
              </a:rPr>
              <a:t>不断接受外部输</a:t>
            </a:r>
            <a:r>
              <a:rPr lang="zh-CN" altLang="en-US" i="1" dirty="0" smtClean="0">
                <a:sym typeface="+mn-ea"/>
              </a:rPr>
              <a:t>入</a:t>
            </a:r>
            <a:r>
              <a:rPr lang="en-US" i="1" dirty="0" smtClean="0">
                <a:sym typeface="+mn-ea"/>
              </a:rPr>
              <a:t>(trans</a:t>
            </a:r>
            <a:r>
              <a:rPr lang="en-US" altLang="zh-CN" i="1" dirty="0" smtClean="0">
                <a:sym typeface="+mn-ea"/>
              </a:rPr>
              <a:t>a</a:t>
            </a:r>
            <a:r>
              <a:rPr lang="en-US" i="1" dirty="0" smtClean="0">
                <a:sym typeface="+mn-ea"/>
              </a:rPr>
              <a:t>ction</a:t>
            </a:r>
            <a:r>
              <a:rPr lang="en-US" altLang="zh-CN" i="1" dirty="0" smtClean="0">
                <a:sym typeface="+mn-ea"/>
              </a:rPr>
              <a:t>s):</a:t>
            </a:r>
            <a:r>
              <a:rPr lang="zh-CN" altLang="en-US" i="1" dirty="0" smtClean="0">
                <a:sym typeface="+mn-ea"/>
              </a:rPr>
              <a:t> </a:t>
            </a:r>
            <a:endParaRPr lang="en-US" altLang="zh-CN" i="1" dirty="0" smtClean="0">
              <a:sym typeface="+mn-ea"/>
            </a:endParaRPr>
          </a:p>
          <a:p>
            <a:pPr lvl="1" eaLnBrk="1" hangingPunct="1">
              <a:lnSpc>
                <a:spcPct val="200000"/>
              </a:lnSpc>
              <a:spcBef>
                <a:spcPct val="0"/>
              </a:spcBef>
            </a:pPr>
            <a:r>
              <a:rPr lang="en-US" altLang="zh-CN" sz="1800" i="1" dirty="0" smtClean="0">
                <a:sym typeface="+mn-ea"/>
              </a:rPr>
              <a:t>insert</a:t>
            </a:r>
          </a:p>
          <a:p>
            <a:pPr lvl="1" eaLnBrk="1" hangingPunct="1">
              <a:lnSpc>
                <a:spcPct val="200000"/>
              </a:lnSpc>
              <a:spcBef>
                <a:spcPct val="0"/>
              </a:spcBef>
            </a:pPr>
            <a:r>
              <a:rPr lang="en-US" altLang="zh-CN" sz="1800" i="1" dirty="0" smtClean="0">
                <a:sym typeface="+mn-ea"/>
              </a:rPr>
              <a:t>update</a:t>
            </a:r>
            <a:r>
              <a:rPr lang="zh-CN" altLang="en-US" sz="1800" i="1" dirty="0" smtClean="0">
                <a:sym typeface="+mn-ea"/>
              </a:rPr>
              <a:t> </a:t>
            </a:r>
            <a:endParaRPr lang="en-US" altLang="zh-CN" sz="1800" i="1" dirty="0" smtClean="0">
              <a:sym typeface="+mn-ea"/>
            </a:endParaRPr>
          </a:p>
          <a:p>
            <a:pPr lvl="1" eaLnBrk="1" hangingPunct="1">
              <a:lnSpc>
                <a:spcPct val="200000"/>
              </a:lnSpc>
              <a:spcBef>
                <a:spcPct val="0"/>
              </a:spcBef>
            </a:pPr>
            <a:r>
              <a:rPr lang="en-US" altLang="zh-CN" sz="1800" i="1" dirty="0" smtClean="0">
                <a:sym typeface="+mn-ea"/>
              </a:rPr>
              <a:t>delete</a:t>
            </a:r>
            <a:endParaRPr lang="en-US" sz="1800"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发生状态</a:t>
            </a:r>
            <a:r>
              <a:rPr lang="zh-CN" altLang="en-US" i="1" dirty="0" smtClean="0">
                <a:sym typeface="+mn-ea"/>
              </a:rPr>
              <a:t>变化</a:t>
            </a:r>
            <a:r>
              <a:rPr lang="en-US" i="1" dirty="0" smtClean="0">
                <a:sym typeface="+mn-ea"/>
              </a:rPr>
              <a:t>，依此循环</a:t>
            </a:r>
            <a:endParaRPr lang="en-US" i="1" dirty="0">
              <a:sym typeface="+mn-ea"/>
            </a:endParaRPr>
          </a:p>
        </p:txBody>
      </p:sp>
      <p:grpSp>
        <p:nvGrpSpPr>
          <p:cNvPr id="2" name="Group 1"/>
          <p:cNvGrpSpPr/>
          <p:nvPr/>
        </p:nvGrpSpPr>
        <p:grpSpPr>
          <a:xfrm>
            <a:off x="5497587" y="1952772"/>
            <a:ext cx="6694413" cy="3310322"/>
            <a:chOff x="4881750" y="1940072"/>
            <a:chExt cx="6694413" cy="3310322"/>
          </a:xfrm>
        </p:grpSpPr>
        <p:sp>
          <p:nvSpPr>
            <p:cNvPr id="10" name="圆角矩形 10"/>
            <p:cNvSpPr/>
            <p:nvPr/>
          </p:nvSpPr>
          <p:spPr>
            <a:xfrm>
              <a:off x="4881750"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0</a:t>
              </a:r>
              <a:endParaRPr kumimoji="1" lang="en-US" altLang="zh-CN" sz="2000" dirty="0">
                <a:latin typeface="Microsoft YaHei" charset="-122"/>
                <a:ea typeface="Microsoft YaHei" charset="-122"/>
                <a:cs typeface="Microsoft YaHei" charset="-122"/>
              </a:endParaRPr>
            </a:p>
          </p:txBody>
        </p:sp>
        <p:sp>
          <p:nvSpPr>
            <p:cNvPr id="12" name="圆角矩形 10"/>
            <p:cNvSpPr/>
            <p:nvPr/>
          </p:nvSpPr>
          <p:spPr>
            <a:xfrm>
              <a:off x="8791632"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1</a:t>
              </a:r>
              <a:endParaRPr kumimoji="1" lang="en-US" altLang="zh-CN" dirty="0">
                <a:latin typeface="Microsoft YaHei" charset="-122"/>
                <a:ea typeface="Microsoft YaHei" charset="-122"/>
                <a:cs typeface="Microsoft YaHei" charset="-122"/>
              </a:endParaRPr>
            </a:p>
          </p:txBody>
        </p:sp>
        <p:cxnSp>
          <p:nvCxnSpPr>
            <p:cNvPr id="14" name="Straight Arrow Connector 13"/>
            <p:cNvCxnSpPr/>
            <p:nvPr/>
          </p:nvCxnSpPr>
          <p:spPr>
            <a:xfrm flipV="1">
              <a:off x="6883128" y="2644941"/>
              <a:ext cx="1411786" cy="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6340034" y="1940072"/>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(transaction1</a:t>
              </a:r>
              <a:r>
                <a:rPr lang="zh-CN" altLang="en-US" dirty="0" smtClean="0"/>
                <a:t> </a:t>
              </a:r>
              <a:r>
                <a:rPr lang="en-US" altLang="zh-CN" dirty="0" smtClean="0"/>
                <a:t>–</a:t>
              </a:r>
              <a:r>
                <a:rPr lang="zh-CN" altLang="en-US" dirty="0" smtClean="0"/>
                <a:t> </a:t>
              </a:r>
              <a:r>
                <a:rPr lang="en-US" altLang="zh-CN" dirty="0" smtClean="0"/>
                <a:t>transaction10)</a:t>
              </a:r>
            </a:p>
          </p:txBody>
        </p:sp>
        <p:sp>
          <p:nvSpPr>
            <p:cNvPr id="21" name="圆角矩形 10"/>
            <p:cNvSpPr/>
            <p:nvPr/>
          </p:nvSpPr>
          <p:spPr>
            <a:xfrm>
              <a:off x="4881750"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2</a:t>
              </a:r>
            </a:p>
          </p:txBody>
        </p:sp>
        <p:sp>
          <p:nvSpPr>
            <p:cNvPr id="22" name="圆角矩形 10"/>
            <p:cNvSpPr/>
            <p:nvPr/>
          </p:nvSpPr>
          <p:spPr>
            <a:xfrm>
              <a:off x="8791632"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a:latin typeface="Microsoft YaHei" charset="-122"/>
                  <a:ea typeface="Microsoft YaHei" charset="-122"/>
                  <a:cs typeface="Microsoft YaHei" charset="-122"/>
                </a:rPr>
                <a:t>3</a:t>
              </a:r>
            </a:p>
          </p:txBody>
        </p:sp>
        <p:cxnSp>
          <p:nvCxnSpPr>
            <p:cNvPr id="23" name="Straight Arrow Connector 22"/>
            <p:cNvCxnSpPr/>
            <p:nvPr/>
          </p:nvCxnSpPr>
          <p:spPr>
            <a:xfrm flipV="1">
              <a:off x="6883128" y="4612542"/>
              <a:ext cx="1411786" cy="876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H="1">
              <a:off x="6883128" y="3309257"/>
              <a:ext cx="1411786" cy="751114"/>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6340034" y="4881062"/>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(transaction3</a:t>
              </a:r>
              <a:r>
                <a:rPr lang="zh-CN" altLang="en-US" dirty="0" smtClean="0"/>
                <a:t> </a:t>
              </a:r>
              <a:r>
                <a:rPr lang="en-US" altLang="zh-CN" dirty="0" smtClean="0"/>
                <a:t>–</a:t>
              </a:r>
              <a:r>
                <a:rPr lang="zh-CN" altLang="en-US" dirty="0" smtClean="0"/>
                <a:t> </a:t>
              </a:r>
              <a:r>
                <a:rPr lang="en-US" altLang="zh-CN" dirty="0" smtClean="0"/>
                <a:t>transaction30)</a:t>
              </a:r>
            </a:p>
          </p:txBody>
        </p:sp>
        <p:sp>
          <p:nvSpPr>
            <p:cNvPr id="33" name="TextBox 32"/>
            <p:cNvSpPr txBox="1"/>
            <p:nvPr/>
          </p:nvSpPr>
          <p:spPr>
            <a:xfrm>
              <a:off x="7978319" y="3430646"/>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(transaction2</a:t>
              </a:r>
              <a:r>
                <a:rPr lang="zh-CN" altLang="en-US" dirty="0" smtClean="0"/>
                <a:t> </a:t>
              </a:r>
              <a:r>
                <a:rPr lang="en-US" altLang="zh-CN" dirty="0" smtClean="0"/>
                <a:t>–</a:t>
              </a:r>
              <a:r>
                <a:rPr lang="zh-CN" altLang="en-US" dirty="0" smtClean="0"/>
                <a:t> </a:t>
              </a:r>
              <a:r>
                <a:rPr lang="en-US" altLang="zh-CN" dirty="0" smtClean="0"/>
                <a:t>transaction20)</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51710" y="2353164"/>
            <a:ext cx="2103715" cy="2739722"/>
          </a:xfrm>
          <a:prstGeom prst="rect">
            <a:avLst/>
          </a:prstGeom>
        </p:spPr>
      </p:pic>
      <p:pic>
        <p:nvPicPr>
          <p:cNvPr id="39938" name="Ink 1"/>
          <p:cNvPicPr>
            <a:picLocks noChangeAspect="1"/>
          </p:cNvPicPr>
          <p:nvPr/>
        </p:nvPicPr>
        <p:blipFill>
          <a:blip r:embed="rId4"/>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区块</a:t>
            </a:r>
            <a:r>
              <a:rPr lang="zh-CN" altLang="en-US" sz="3735" dirty="0" smtClean="0"/>
              <a:t>链技术</a:t>
            </a:r>
            <a:endParaRPr lang="en-US" altLang="zh-CN" sz="3735" dirty="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539752" y="1049607"/>
            <a:ext cx="6316886" cy="569386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800" i="1" dirty="0" smtClean="0">
                <a:sym typeface="+mn-ea"/>
              </a:rPr>
              <a:t>World</a:t>
            </a:r>
            <a:r>
              <a:rPr lang="zh-CN" altLang="en-US" sz="1800" i="1" dirty="0" smtClean="0">
                <a:sym typeface="+mn-ea"/>
              </a:rPr>
              <a:t> </a:t>
            </a:r>
            <a:r>
              <a:rPr lang="en-US" altLang="zh-CN" sz="1800" i="1" dirty="0" smtClean="0">
                <a:sym typeface="+mn-ea"/>
              </a:rPr>
              <a:t>wide</a:t>
            </a:r>
            <a:r>
              <a:rPr lang="zh-CN" altLang="en-US" sz="1800" i="1" dirty="0">
                <a:sym typeface="+mn-ea"/>
              </a:rPr>
              <a:t> </a:t>
            </a:r>
            <a:r>
              <a:rPr lang="zh-CN" altLang="en-US" sz="1800" i="1" dirty="0" smtClean="0">
                <a:sym typeface="+mn-ea"/>
              </a:rPr>
              <a:t>数据库</a:t>
            </a:r>
            <a:r>
              <a:rPr lang="en-US" sz="1800" i="1" dirty="0" smtClean="0">
                <a:sym typeface="+mn-ea"/>
              </a:rPr>
              <a:t> </a:t>
            </a:r>
          </a:p>
          <a:p>
            <a:pPr lvl="0" algn="l" eaLnBrk="1" hangingPunct="1">
              <a:lnSpc>
                <a:spcPct val="200000"/>
              </a:lnSpc>
              <a:spcBef>
                <a:spcPct val="0"/>
              </a:spcBef>
              <a:buFont typeface="+mj-lt"/>
              <a:buAutoNum type="arabicPeriod"/>
            </a:pPr>
            <a:r>
              <a:rPr lang="zh-CN" altLang="en-US" sz="1800" i="1" dirty="0">
                <a:sym typeface="+mn-ea"/>
              </a:rPr>
              <a:t>由全球各地的组织</a:t>
            </a:r>
            <a:r>
              <a:rPr lang="en-US" altLang="zh-CN" sz="1800" i="1" dirty="0">
                <a:sym typeface="+mn-ea"/>
              </a:rPr>
              <a:t>&amp;</a:t>
            </a:r>
            <a:r>
              <a:rPr lang="zh-CN" altLang="en-US" sz="1800" i="1" dirty="0">
                <a:sym typeface="+mn-ea"/>
              </a:rPr>
              <a:t>个人维护的</a:t>
            </a:r>
            <a:r>
              <a:rPr lang="zh-CN" altLang="en-US" sz="1800" i="1" dirty="0" smtClean="0">
                <a:sym typeface="+mn-ea"/>
              </a:rPr>
              <a:t>节点组成</a:t>
            </a:r>
            <a:endParaRPr lang="en-US" altLang="zh-CN" sz="1800" i="1" dirty="0">
              <a:sym typeface="+mn-ea"/>
            </a:endParaRPr>
          </a:p>
          <a:p>
            <a:pPr lvl="1" eaLnBrk="1" hangingPunct="1">
              <a:lnSpc>
                <a:spcPct val="200000"/>
              </a:lnSpc>
              <a:spcBef>
                <a:spcPct val="0"/>
              </a:spcBef>
            </a:pPr>
            <a:r>
              <a:rPr lang="zh-CN" altLang="en-US" sz="1800" i="1" dirty="0" smtClean="0">
                <a:sym typeface="+mn-ea"/>
              </a:rPr>
              <a:t>有</a:t>
            </a:r>
            <a:r>
              <a:rPr lang="zh-CN" altLang="en-US" sz="1800" i="1" dirty="0" smtClean="0">
                <a:sym typeface="+mn-ea"/>
              </a:rPr>
              <a:t>完全</a:t>
            </a:r>
            <a:r>
              <a:rPr lang="zh-CN" altLang="en-US" sz="1800" i="1" dirty="0" smtClean="0">
                <a:sym typeface="+mn-ea"/>
              </a:rPr>
              <a:t>一样状态，运行一样的代码</a:t>
            </a:r>
            <a:endParaRPr lang="zh-CN" altLang="en-US" sz="1800" i="1" dirty="0">
              <a:sym typeface="+mn-ea"/>
            </a:endParaRPr>
          </a:p>
          <a:p>
            <a:pPr lvl="1" eaLnBrk="1" hangingPunct="1">
              <a:lnSpc>
                <a:spcPct val="200000"/>
              </a:lnSpc>
              <a:spcBef>
                <a:spcPct val="0"/>
              </a:spcBef>
            </a:pPr>
            <a:r>
              <a:rPr lang="en-US" altLang="zh-CN" sz="1800" i="1" dirty="0" smtClean="0">
                <a:sym typeface="+mn-ea"/>
              </a:rPr>
              <a:t>P2p</a:t>
            </a:r>
            <a:r>
              <a:rPr lang="zh-CN" altLang="en-US" sz="1800" i="1" dirty="0">
                <a:sym typeface="+mn-ea"/>
              </a:rPr>
              <a:t>网络连接 </a:t>
            </a:r>
            <a:r>
              <a:rPr lang="en-US" altLang="zh-CN" sz="1800" i="1" dirty="0">
                <a:sym typeface="+mn-ea"/>
              </a:rPr>
              <a:t>(gossip,</a:t>
            </a:r>
            <a:r>
              <a:rPr lang="zh-CN" altLang="en-US" sz="1800" i="1" dirty="0">
                <a:sym typeface="+mn-ea"/>
              </a:rPr>
              <a:t> </a:t>
            </a:r>
            <a:r>
              <a:rPr lang="en-US" altLang="zh-CN" sz="1800" i="1" dirty="0" err="1">
                <a:sym typeface="+mn-ea"/>
              </a:rPr>
              <a:t>kad</a:t>
            </a:r>
            <a:r>
              <a:rPr lang="en-US" altLang="zh-CN" sz="1800" i="1" dirty="0" smtClean="0">
                <a:sym typeface="+mn-ea"/>
              </a:rPr>
              <a:t>)</a:t>
            </a:r>
            <a:r>
              <a:rPr lang="zh-CN" altLang="en-US" sz="1800" i="1" dirty="0" smtClean="0">
                <a:sym typeface="+mn-ea"/>
              </a:rPr>
              <a:t>，</a:t>
            </a:r>
            <a:r>
              <a:rPr lang="en-US" altLang="zh-CN" sz="1800" i="1" dirty="0" smtClean="0">
                <a:sym typeface="+mn-ea"/>
              </a:rPr>
              <a:t>transactions</a:t>
            </a:r>
            <a:r>
              <a:rPr lang="zh-CN" altLang="en-US" sz="1800" i="1" dirty="0" smtClean="0">
                <a:sym typeface="+mn-ea"/>
              </a:rPr>
              <a:t>全网同步</a:t>
            </a:r>
            <a:endParaRPr lang="en-US" altLang="zh-CN" sz="1800" i="1" dirty="0" smtClean="0">
              <a:sym typeface="+mn-ea"/>
            </a:endParaRPr>
          </a:p>
          <a:p>
            <a:pPr lvl="1" eaLnBrk="1" hangingPunct="1">
              <a:lnSpc>
                <a:spcPct val="200000"/>
              </a:lnSpc>
              <a:spcBef>
                <a:spcPct val="0"/>
              </a:spcBef>
            </a:pPr>
            <a:r>
              <a:rPr lang="zh-CN" altLang="en-US" sz="1800" i="1" dirty="0" smtClean="0">
                <a:sym typeface="+mn-ea"/>
              </a:rPr>
              <a:t>通过共识，以相同顺序执行完全一样</a:t>
            </a:r>
            <a:r>
              <a:rPr lang="en-US" altLang="zh-CN" sz="1800" i="1" dirty="0" smtClean="0">
                <a:sym typeface="+mn-ea"/>
              </a:rPr>
              <a:t>transactions(block)</a:t>
            </a:r>
          </a:p>
          <a:p>
            <a:pPr lvl="1" eaLnBrk="1" hangingPunct="1">
              <a:lnSpc>
                <a:spcPct val="200000"/>
              </a:lnSpc>
              <a:spcBef>
                <a:spcPct val="0"/>
              </a:spcBef>
            </a:pPr>
            <a:r>
              <a:rPr lang="zh-CN" altLang="en-US" sz="1800" i="1" dirty="0" smtClean="0">
                <a:sym typeface="+mn-ea"/>
              </a:rPr>
              <a:t>过渡</a:t>
            </a:r>
            <a:r>
              <a:rPr lang="zh-CN" altLang="en-US" sz="1800" i="1" dirty="0">
                <a:sym typeface="+mn-ea"/>
              </a:rPr>
              <a:t>到下一个完全</a:t>
            </a:r>
            <a:r>
              <a:rPr lang="zh-CN" altLang="en-US" sz="1800" i="1" dirty="0" smtClean="0">
                <a:sym typeface="+mn-ea"/>
              </a:rPr>
              <a:t>一样的状态</a:t>
            </a:r>
            <a:r>
              <a:rPr lang="en-US" altLang="zh-CN" sz="1800" i="1" dirty="0" smtClean="0">
                <a:sym typeface="+mn-ea"/>
              </a:rPr>
              <a:t>(</a:t>
            </a:r>
            <a:r>
              <a:rPr lang="zh-CN" altLang="en-US" sz="1800" i="1" dirty="0">
                <a:sym typeface="+mn-ea"/>
              </a:rPr>
              <a:t>出</a:t>
            </a:r>
            <a:r>
              <a:rPr lang="zh-CN" altLang="en-US" sz="1800" i="1" dirty="0" smtClean="0">
                <a:sym typeface="+mn-ea"/>
              </a:rPr>
              <a:t>块</a:t>
            </a:r>
            <a:r>
              <a:rPr lang="en-US" altLang="zh-CN" sz="1800" i="1" dirty="0" smtClean="0">
                <a:sym typeface="+mn-ea"/>
              </a:rPr>
              <a:t>)</a:t>
            </a:r>
            <a:endParaRPr lang="en-US" sz="1800" i="1" dirty="0">
              <a:sym typeface="+mn-ea"/>
            </a:endParaRPr>
          </a:p>
          <a:p>
            <a:pPr eaLnBrk="1" hangingPunct="1">
              <a:lnSpc>
                <a:spcPct val="200000"/>
              </a:lnSpc>
              <a:spcBef>
                <a:spcPct val="0"/>
              </a:spcBef>
              <a:buFont typeface="+mj-lt"/>
              <a:buAutoNum type="arabicPeriod"/>
            </a:pPr>
            <a:r>
              <a:rPr lang="zh-CN" altLang="en-US" sz="1800" i="1" dirty="0">
                <a:latin typeface="Arial" panose="020B0604020202090204" pitchFamily="34" charset="0"/>
                <a:ea typeface="SimSun" pitchFamily="2" charset="-122"/>
                <a:sym typeface="+mn-ea"/>
              </a:rPr>
              <a:t>非对称加密，</a:t>
            </a:r>
            <a:r>
              <a:rPr lang="zh-CN" altLang="en-US" sz="1800" dirty="0"/>
              <a:t>数字签名</a:t>
            </a:r>
            <a:endParaRPr lang="en-US" altLang="zh-CN" sz="1800" i="1" dirty="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800" i="1" dirty="0" smtClean="0">
                <a:sym typeface="+mn-ea"/>
              </a:rPr>
              <a:t>共识，激励</a:t>
            </a:r>
            <a:endParaRPr lang="en-US" altLang="zh-CN" sz="1800" i="1" dirty="0" smtClean="0">
              <a:sym typeface="+mn-ea"/>
            </a:endParaRPr>
          </a:p>
          <a:p>
            <a:pPr lvl="0" eaLnBrk="1" hangingPunct="1">
              <a:lnSpc>
                <a:spcPct val="200000"/>
              </a:lnSpc>
              <a:spcBef>
                <a:spcPct val="0"/>
              </a:spcBef>
              <a:buFont typeface="+mj-lt"/>
              <a:buAutoNum type="arabicPeriod"/>
            </a:pPr>
            <a:r>
              <a:rPr lang="zh-CN" altLang="en-US" sz="1800" i="1" dirty="0" smtClean="0">
                <a:latin typeface="Arial" panose="020B0604020202090204" pitchFamily="34" charset="0"/>
                <a:ea typeface="SimSun" pitchFamily="2" charset="-122"/>
                <a:sym typeface="+mn-ea"/>
              </a:rPr>
              <a:t>智能</a:t>
            </a:r>
            <a:r>
              <a:rPr lang="zh-CN" altLang="en-US" sz="1800" i="1" dirty="0">
                <a:latin typeface="Arial" panose="020B0604020202090204" pitchFamily="34" charset="0"/>
                <a:ea typeface="SimSun" pitchFamily="2" charset="-122"/>
                <a:sym typeface="+mn-ea"/>
              </a:rPr>
              <a:t>合约</a:t>
            </a:r>
            <a:endParaRPr lang="en-US" altLang="zh-CN" sz="1800" i="1" dirty="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en-US" sz="2000" i="1" dirty="0">
              <a:latin typeface="Arial" panose="020B0604020202090204" pitchFamily="34" charset="0"/>
              <a:ea typeface="SimSun" pitchFamily="2" charset="-122"/>
              <a:sym typeface="+mn-ea"/>
            </a:endParaRPr>
          </a:p>
        </p:txBody>
      </p:sp>
      <p:grpSp>
        <p:nvGrpSpPr>
          <p:cNvPr id="2" name="Group 1"/>
          <p:cNvGrpSpPr/>
          <p:nvPr/>
        </p:nvGrpSpPr>
        <p:grpSpPr>
          <a:xfrm>
            <a:off x="6971203" y="1291003"/>
            <a:ext cx="1034889" cy="1323672"/>
            <a:chOff x="10467102" y="1996440"/>
            <a:chExt cx="1034889" cy="1323672"/>
          </a:xfrm>
        </p:grpSpPr>
        <p:sp>
          <p:nvSpPr>
            <p:cNvPr id="25"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26"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27"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28"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29" name="TextBox 28"/>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35" name="Group 34"/>
          <p:cNvGrpSpPr/>
          <p:nvPr/>
        </p:nvGrpSpPr>
        <p:grpSpPr>
          <a:xfrm>
            <a:off x="10255425" y="1291003"/>
            <a:ext cx="1034889" cy="1323672"/>
            <a:chOff x="10467102" y="1996440"/>
            <a:chExt cx="1034889" cy="1323672"/>
          </a:xfrm>
        </p:grpSpPr>
        <p:sp>
          <p:nvSpPr>
            <p:cNvPr id="36"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37"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38"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39"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0" name="TextBox 39"/>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41" name="Group 40"/>
          <p:cNvGrpSpPr/>
          <p:nvPr/>
        </p:nvGrpSpPr>
        <p:grpSpPr>
          <a:xfrm>
            <a:off x="10236320" y="4894111"/>
            <a:ext cx="1034889" cy="1323672"/>
            <a:chOff x="10467102" y="1996440"/>
            <a:chExt cx="1034889" cy="1323672"/>
          </a:xfrm>
        </p:grpSpPr>
        <p:sp>
          <p:nvSpPr>
            <p:cNvPr id="42"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43"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44"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45"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6" name="TextBox 45"/>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56" name="Group 55"/>
          <p:cNvGrpSpPr/>
          <p:nvPr/>
        </p:nvGrpSpPr>
        <p:grpSpPr>
          <a:xfrm>
            <a:off x="7028784" y="4900637"/>
            <a:ext cx="1034889" cy="1323672"/>
            <a:chOff x="10467102" y="1996440"/>
            <a:chExt cx="1034889" cy="1323672"/>
          </a:xfrm>
        </p:grpSpPr>
        <p:sp>
          <p:nvSpPr>
            <p:cNvPr id="59"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60"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61"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62"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63" name="TextBox 62"/>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a:latin typeface="Arial" panose="020B0604020202090204" pitchFamily="34" charset="0"/>
                <a:ea typeface="SimSun" pitchFamily="2" charset="-122"/>
                <a:sym typeface="+mn-ea"/>
              </a:rPr>
              <a:t>非对称</a:t>
            </a:r>
            <a:r>
              <a:rPr lang="zh-CN" altLang="en-US" sz="4000" i="1" dirty="0" smtClean="0">
                <a:latin typeface="Arial" panose="020B0604020202090204" pitchFamily="34" charset="0"/>
                <a:ea typeface="SimSun" pitchFamily="2" charset="-122"/>
                <a:sym typeface="+mn-ea"/>
              </a:rPr>
              <a:t>加密</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939655" cy="37856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zh-CN" altLang="en-US" sz="1800" i="1" dirty="0"/>
              <a:t>非对称</a:t>
            </a:r>
            <a:r>
              <a:rPr lang="zh-CN" altLang="en-US" sz="1800" i="1" dirty="0" smtClean="0"/>
              <a:t>加密需要</a:t>
            </a:r>
            <a:r>
              <a:rPr lang="zh-CN" altLang="en-US" sz="1800" i="1" dirty="0"/>
              <a:t>两个密钥：公开密钥</a:t>
            </a:r>
            <a:r>
              <a:rPr lang="en-US" altLang="zh-CN" sz="1800" i="1" dirty="0"/>
              <a:t>(</a:t>
            </a:r>
            <a:r>
              <a:rPr lang="en-US" altLang="zh-CN" sz="1800" i="1" dirty="0" err="1"/>
              <a:t>publickey</a:t>
            </a:r>
            <a:r>
              <a:rPr lang="en-US" altLang="zh-CN" sz="1800" i="1" dirty="0"/>
              <a:t>) </a:t>
            </a:r>
            <a:r>
              <a:rPr lang="zh-CN" altLang="en-US" sz="1800" i="1" dirty="0"/>
              <a:t>和私有密</a:t>
            </a:r>
            <a:r>
              <a:rPr lang="en-US" altLang="zh-CN" sz="1800" i="1" dirty="0"/>
              <a:t>(</a:t>
            </a:r>
            <a:r>
              <a:rPr lang="en-US" altLang="zh-CN" sz="1800" i="1" dirty="0" err="1"/>
              <a:t>privatekey</a:t>
            </a:r>
            <a:r>
              <a:rPr lang="en-US" altLang="zh-CN" sz="1800" i="1" dirty="0"/>
              <a:t>) </a:t>
            </a:r>
            <a:endParaRPr lang="en-US" altLang="zh-CN" sz="1800" i="1" dirty="0" smtClean="0"/>
          </a:p>
          <a:p>
            <a:r>
              <a:rPr lang="zh-CN" altLang="en-US" sz="1800" i="1" dirty="0" smtClean="0"/>
              <a:t>公开</a:t>
            </a:r>
            <a:r>
              <a:rPr lang="zh-CN" altLang="en-US" sz="1800" i="1" dirty="0"/>
              <a:t>密钥和私有密钥是一对 </a:t>
            </a:r>
            <a:endParaRPr lang="en-US" altLang="zh-CN" sz="1800" i="1" dirty="0" smtClean="0"/>
          </a:p>
          <a:p>
            <a:r>
              <a:rPr lang="zh-CN" altLang="en-US" sz="1800" i="1" dirty="0" smtClean="0"/>
              <a:t>如果</a:t>
            </a:r>
            <a:r>
              <a:rPr lang="zh-CN" altLang="en-US" sz="1800" i="1" dirty="0"/>
              <a:t>用公开密钥对数据进行加密，只有用对应的私有密钥才能解密。 </a:t>
            </a:r>
            <a:endParaRPr lang="en-US" altLang="zh-CN" sz="1800" i="1" dirty="0" smtClean="0"/>
          </a:p>
          <a:p>
            <a:r>
              <a:rPr lang="zh-CN" altLang="en-US" sz="1800" i="1" dirty="0" smtClean="0"/>
              <a:t>如果</a:t>
            </a:r>
            <a:r>
              <a:rPr lang="zh-CN" altLang="en-US" sz="1800" i="1" dirty="0"/>
              <a:t>用私有密钥对数据进行加密，只有用对应的公开密钥才能解密。 </a:t>
            </a:r>
            <a:endParaRPr lang="en-US" altLang="zh-CN" sz="1800" i="1" dirty="0" smtClean="0"/>
          </a:p>
          <a:p>
            <a:r>
              <a:rPr lang="zh-CN" altLang="en-US" sz="1800" i="1" dirty="0" smtClean="0"/>
              <a:t>因为</a:t>
            </a:r>
            <a:r>
              <a:rPr lang="zh-CN" altLang="en-US" sz="1800" i="1" dirty="0"/>
              <a:t>加密和解密使用的是两个不同的密钥，所以这种算法叫作非对称加密</a:t>
            </a:r>
            <a:r>
              <a:rPr lang="zh-CN" altLang="en-US" sz="1800" i="1" dirty="0" smtClean="0"/>
              <a:t>算法</a:t>
            </a:r>
            <a:endParaRPr lang="en-US" altLang="zh-CN" sz="1800" i="1" dirty="0" smtClean="0"/>
          </a:p>
          <a:p>
            <a:r>
              <a:rPr lang="zh-CN" altLang="en-US" sz="1800" i="1" dirty="0"/>
              <a:t>主要算法有：</a:t>
            </a:r>
            <a:r>
              <a:rPr lang="en-US" altLang="zh-CN" sz="1800" i="1" dirty="0"/>
              <a:t>RSA</a:t>
            </a:r>
            <a:r>
              <a:rPr lang="zh-CN" altLang="en-US" sz="1800" i="1" dirty="0"/>
              <a:t>、</a:t>
            </a:r>
            <a:r>
              <a:rPr lang="en-US" altLang="zh-CN" sz="1800" i="1" dirty="0" err="1"/>
              <a:t>Elgamal</a:t>
            </a:r>
            <a:r>
              <a:rPr lang="zh-CN" altLang="en-US" sz="1800" i="1" dirty="0"/>
              <a:t>、</a:t>
            </a:r>
            <a:r>
              <a:rPr lang="en-US" altLang="zh-CN" sz="1800" i="1" dirty="0"/>
              <a:t>ESA</a:t>
            </a:r>
            <a:r>
              <a:rPr lang="zh-CN" altLang="en-US" sz="1800" i="1" dirty="0"/>
              <a:t>、背包算法、</a:t>
            </a:r>
            <a:r>
              <a:rPr lang="en-US" altLang="zh-CN" sz="1800" i="1" dirty="0"/>
              <a:t>Rabin</a:t>
            </a:r>
            <a:r>
              <a:rPr lang="zh-CN" altLang="en-US" sz="1800" i="1" dirty="0"/>
              <a:t>、</a:t>
            </a:r>
            <a:r>
              <a:rPr lang="en-US" altLang="zh-CN" sz="1800" i="1" dirty="0"/>
              <a:t>D-H</a:t>
            </a:r>
            <a:r>
              <a:rPr lang="zh-CN" altLang="en-US" sz="1800" i="1" dirty="0"/>
              <a:t>、</a:t>
            </a:r>
            <a:r>
              <a:rPr lang="en-US" altLang="zh-CN" sz="1800" i="1" dirty="0"/>
              <a:t>ECC</a:t>
            </a:r>
            <a:r>
              <a:rPr lang="zh-CN" altLang="en-US" sz="1800" i="1" dirty="0"/>
              <a:t>（椭圆曲线加密算法）</a:t>
            </a:r>
            <a:br>
              <a:rPr lang="zh-CN" altLang="en-US" sz="1800" i="1" dirty="0"/>
            </a:br>
            <a:endParaRPr lang="zh-CN" altLang="en-US" sz="1800" i="1" dirty="0"/>
          </a:p>
          <a:p>
            <a:pPr lvl="1" eaLnBrk="1" hangingPunct="1">
              <a:lnSpc>
                <a:spcPct val="200000"/>
              </a:lnSpc>
              <a:spcBef>
                <a:spcPct val="0"/>
              </a:spcBef>
              <a:buFont typeface="Arial" panose="020B0604020202090204" pitchFamily="34" charset="0"/>
              <a:buChar char="•"/>
            </a:pPr>
            <a:endParaRPr lang="en-US" altLang="zh-CN"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i="1" dirty="0">
              <a:latin typeface="Arial" panose="020B0604020202090204" pitchFamily="34" charset="0"/>
              <a:ea typeface="SimSun" pitchFamily="2" charset="-122"/>
              <a:sym typeface="+mn-ea"/>
            </a:endParaRPr>
          </a:p>
        </p:txBody>
      </p:sp>
      <p:pic>
        <p:nvPicPr>
          <p:cNvPr id="4098" name="Picture 2" descr="https://upload-images.jianshu.io/upload_images/4134622-2d252ffc023f7ffc.png?imageMogr2/auto-orient/strip|imageView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480" y="3987800"/>
            <a:ext cx="9797414" cy="20014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3825</Words>
  <Application>Microsoft Macintosh PowerPoint</Application>
  <PresentationFormat>Widescreen</PresentationFormat>
  <Paragraphs>957</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Calibri</vt:lpstr>
      <vt:lpstr>Calibri Light</vt:lpstr>
      <vt:lpstr>Mangal</vt:lpstr>
      <vt:lpstr>Microsoft YaHei</vt:lpstr>
      <vt:lpstr>SimSun</vt:lpstr>
      <vt:lpstr>Wingdings</vt:lpstr>
      <vt:lpstr>宋体</vt:lpstr>
      <vt:lpstr>Arial</vt:lpstr>
      <vt:lpstr>Office Theme</vt:lpstr>
      <vt:lpstr>去中心化交易所 &amp; OKDex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Monero Crypto</dc:title>
  <dc:creator>hanxueyang</dc:creator>
  <cp:lastModifiedBy>Microsoft Office User</cp:lastModifiedBy>
  <cp:revision>242</cp:revision>
  <dcterms:created xsi:type="dcterms:W3CDTF">2019-11-11T11:15:35Z</dcterms:created>
  <dcterms:modified xsi:type="dcterms:W3CDTF">2019-11-12T01:15:06Z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1033-1.5.2.2273</vt:lpwstr>
  </property>
</Properties>
</file>