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7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8" autoAdjust="0"/>
    <p:restoredTop sz="71754"/>
  </p:normalViewPr>
  <p:slideViewPr>
    <p:cSldViewPr snapToGrid="0">
      <p:cViewPr>
        <p:scale>
          <a:sx n="100" d="100"/>
          <a:sy n="100" d="100"/>
        </p:scale>
        <p:origin x="8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i="1" dirty="0" smtClean="0">
                <a:sym typeface="+mn-ea"/>
              </a:rPr>
              <a:t>提高了储存的成本</a:t>
            </a:r>
            <a:r>
              <a:rPr lang="zh-CN" altLang="en-US" sz="1200" i="1" dirty="0" smtClean="0">
                <a:sym typeface="+mn-ea"/>
              </a:rPr>
              <a:t>，</a:t>
            </a:r>
            <a:r>
              <a:rPr lang="en-US" sz="1200" i="1" dirty="0" smtClean="0">
                <a:sym typeface="+mn-ea"/>
              </a:rPr>
              <a:t>降低了记录的效率</a:t>
            </a:r>
            <a:r>
              <a:rPr lang="zh-CN" altLang="en-US" sz="1200" i="1" dirty="0" smtClean="0">
                <a:sym typeface="+mn-ea"/>
              </a:rPr>
              <a:t>，保障数据的一致性</a:t>
            </a:r>
            <a:endParaRPr lang="en-US" altLang="zh-CN" sz="1200" i="1" dirty="0" smtClean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dirty="0" smtClean="0">
                <a:ea typeface="SimSun" pitchFamily="2" charset="-122"/>
              </a:rPr>
              <a:t>维护节点的点彼此不认识，没有见过面，</a:t>
            </a:r>
            <a:endParaRPr lang="en-US" altLang="zh-CN" dirty="0" smtClean="0">
              <a:ea typeface="SimSun" pitchFamily="2" charset="-122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CN" dirty="0" smtClean="0">
              <a:ea typeface="SimSun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而区块链技术框架中非常重要的一部分是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共识机制，是在不可信的分布式环境下实现数据一致性的关键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6351" y="334508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3039533" y="-569308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3242733" y="-366108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" name="Can 3"/>
          <p:cNvSpPr/>
          <p:nvPr/>
        </p:nvSpPr>
        <p:spPr>
          <a:xfrm>
            <a:off x="7051636" y="512842"/>
            <a:ext cx="597745" cy="787400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5916295" y="2199640"/>
            <a:ext cx="465455" cy="478790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4" idx="4"/>
            <a:endCxn id="3" idx="1"/>
          </p:cNvCxnSpPr>
          <p:nvPr/>
        </p:nvCxnSpPr>
        <p:spPr>
          <a:xfrm>
            <a:off x="7649210" y="906780"/>
            <a:ext cx="1544955" cy="631190"/>
          </a:xfrm>
          <a:prstGeom prst="curvedConnector3">
            <a:avLst>
              <a:gd name="adj1" fmla="val 500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0"/>
            <a:endCxn id="4" idx="2"/>
          </p:cNvCxnSpPr>
          <p:nvPr/>
        </p:nvCxnSpPr>
        <p:spPr>
          <a:xfrm rot="16200000">
            <a:off x="5954078" y="1102043"/>
            <a:ext cx="1292860" cy="902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5" idx="0"/>
            <a:endCxn id="3" idx="1"/>
          </p:cNvCxnSpPr>
          <p:nvPr/>
        </p:nvCxnSpPr>
        <p:spPr>
          <a:xfrm rot="16200000">
            <a:off x="7340918" y="346393"/>
            <a:ext cx="661670" cy="30448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9194165" y="167640"/>
            <a:ext cx="2103715" cy="2739722"/>
            <a:chOff x="14392" y="91"/>
            <a:chExt cx="3313" cy="43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92" y="91"/>
              <a:ext cx="3313" cy="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</p:pic>
        <p:sp>
          <p:nvSpPr>
            <p:cNvPr id="39937" name="TextBox 39936"/>
            <p:cNvSpPr txBox="1"/>
            <p:nvPr/>
          </p:nvSpPr>
          <p:spPr>
            <a:xfrm>
              <a:off x="14584" y="3706"/>
              <a:ext cx="80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btc</a:t>
              </a:r>
              <a:endParaRPr lang="en-US" smtClean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68155" y="3741420"/>
            <a:ext cx="2103120" cy="2739390"/>
            <a:chOff x="14753" y="5892"/>
            <a:chExt cx="3312" cy="4314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3" y="5892"/>
              <a:ext cx="3313" cy="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</p:pic>
        <p:sp>
          <p:nvSpPr>
            <p:cNvPr id="72" name="TextBox 71"/>
            <p:cNvSpPr txBox="1"/>
            <p:nvPr/>
          </p:nvSpPr>
          <p:spPr>
            <a:xfrm>
              <a:off x="14865" y="9473"/>
              <a:ext cx="8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vds</a:t>
              </a:r>
              <a:endParaRPr lang="en-US" altLang="zh-CN" dirty="0" smtClean="0"/>
            </a:p>
          </p:txBody>
        </p:sp>
      </p:grpSp>
      <p:cxnSp>
        <p:nvCxnSpPr>
          <p:cNvPr id="39958" name="Curved Connector 39957"/>
          <p:cNvCxnSpPr>
            <a:stCxn id="14" idx="3"/>
            <a:endCxn id="3" idx="3"/>
          </p:cNvCxnSpPr>
          <p:nvPr/>
        </p:nvCxnSpPr>
        <p:spPr>
          <a:xfrm flipV="1">
            <a:off x="8902700" y="1537970"/>
            <a:ext cx="2395220" cy="1849755"/>
          </a:xfrm>
          <a:prstGeom prst="curvedConnector3">
            <a:avLst>
              <a:gd name="adj1" fmla="val 109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2"/>
            <a:endCxn id="64" idx="1"/>
          </p:cNvCxnSpPr>
          <p:nvPr/>
        </p:nvCxnSpPr>
        <p:spPr>
          <a:xfrm rot="5400000" flipV="1">
            <a:off x="8197533" y="3941128"/>
            <a:ext cx="1418590" cy="9226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5" idx="4"/>
            <a:endCxn id="64" idx="1"/>
          </p:cNvCxnSpPr>
          <p:nvPr/>
        </p:nvCxnSpPr>
        <p:spPr>
          <a:xfrm rot="5400000" flipV="1">
            <a:off x="6542088" y="2285683"/>
            <a:ext cx="2433320" cy="3218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81165" y="2289892"/>
            <a:ext cx="976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A: </a:t>
            </a:r>
            <a:r>
              <a:rPr lang="zh-CN" altLang="en-US" sz="1200" dirty="0" smtClean="0"/>
              <a:t>跨链钱包</a:t>
            </a:r>
            <a:endParaRPr lang="zh-CN" altLang="en-US" sz="12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8210097" y="651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7944495" y="2769919"/>
            <a:ext cx="9817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B: </a:t>
            </a:r>
            <a:r>
              <a:rPr lang="zh-CN" altLang="en-US" sz="1200" dirty="0" smtClean="0"/>
              <a:t>跨链服务</a:t>
            </a:r>
            <a:endParaRPr lang="zh-CN" altLang="en-US" sz="12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11124514" y="2962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8516801" y="3999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6856325" y="3806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en-US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7310153" y="1653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5996364" y="1300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 smtClean="0"/>
          </a:p>
        </p:txBody>
      </p:sp>
      <p:sp>
        <p:nvSpPr>
          <p:cNvPr id="109" name="TextBox 3"/>
          <p:cNvSpPr txBox="1"/>
          <p:nvPr/>
        </p:nvSpPr>
        <p:spPr>
          <a:xfrm>
            <a:off x="258814" y="651756"/>
            <a:ext cx="4517071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 smtClean="0">
                <a:sym typeface="+mn-ea"/>
              </a:rPr>
              <a:t>跨链服务从</a:t>
            </a:r>
            <a:r>
              <a:rPr lang="en-US" altLang="zh-CN" sz="1600" i="1" dirty="0" smtClean="0">
                <a:sym typeface="+mn-ea"/>
              </a:rPr>
              <a:t>BTC</a:t>
            </a:r>
            <a:r>
              <a:rPr lang="zh-CN" altLang="en-US" sz="1600" i="1" dirty="0" smtClean="0">
                <a:sym typeface="+mn-ea"/>
              </a:rPr>
              <a:t>网络爬取所有地址的</a:t>
            </a:r>
            <a:r>
              <a:rPr lang="en-US" altLang="zh-CN" sz="1600" i="1" dirty="0" smtClean="0">
                <a:sym typeface="+mn-ea"/>
              </a:rPr>
              <a:t>UTXO</a:t>
            </a:r>
            <a:endParaRPr lang="en-US" altLang="zh-CN" sz="1600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 smtClean="0">
                <a:sym typeface="+mn-ea"/>
              </a:rPr>
              <a:t>钱包发起跨链转账前，先去区块浏览器</a:t>
            </a:r>
            <a:r>
              <a:rPr lang="zh-CN" altLang="en-US" sz="1600" i="1" dirty="0" smtClean="0">
                <a:sym typeface="+mn-ea"/>
              </a:rPr>
              <a:t>查询</a:t>
            </a:r>
            <a:r>
              <a:rPr lang="en-US" altLang="zh-CN" sz="1600" i="1" dirty="0" smtClean="0">
                <a:sym typeface="+mn-ea"/>
              </a:rPr>
              <a:t>UTXO</a:t>
            </a:r>
            <a:endParaRPr lang="en-US" altLang="zh-CN" sz="1600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 smtClean="0">
                <a:sym typeface="+mn-ea"/>
              </a:rPr>
              <a:t>组装交易后，把签名的交易</a:t>
            </a:r>
            <a:r>
              <a:rPr lang="en-US" altLang="zh-CN" sz="1600" i="1" dirty="0" smtClean="0">
                <a:sym typeface="+mn-ea"/>
              </a:rPr>
              <a:t>(</a:t>
            </a:r>
            <a:r>
              <a:rPr lang="zh-CN" altLang="en-US" sz="1600" i="1" dirty="0" smtClean="0">
                <a:sym typeface="+mn-ea"/>
              </a:rPr>
              <a:t>到网关地址</a:t>
            </a:r>
            <a:r>
              <a:rPr lang="en-US" altLang="zh-CN" sz="1600" i="1" dirty="0" smtClean="0">
                <a:sym typeface="+mn-ea"/>
              </a:rPr>
              <a:t>)</a:t>
            </a:r>
            <a:r>
              <a:rPr lang="zh-CN" altLang="en-US" sz="1600" i="1" dirty="0" smtClean="0">
                <a:sym typeface="+mn-ea"/>
              </a:rPr>
              <a:t>广播到</a:t>
            </a:r>
            <a:r>
              <a:rPr lang="en-US" altLang="zh-CN" sz="1600" i="1" dirty="0" smtClean="0">
                <a:sym typeface="+mn-ea"/>
              </a:rPr>
              <a:t>BTC</a:t>
            </a:r>
            <a:r>
              <a:rPr lang="zh-CN" altLang="en-US" sz="1600" i="1" dirty="0" smtClean="0">
                <a:sym typeface="+mn-ea"/>
              </a:rPr>
              <a:t>网络</a:t>
            </a:r>
            <a:endParaRPr lang="en-US" altLang="zh-CN" sz="1600" i="1" dirty="0" smtClean="0"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 smtClean="0">
                <a:sym typeface="+mn-ea"/>
              </a:rPr>
              <a:t>跨链服务检测到</a:t>
            </a:r>
            <a:r>
              <a:rPr lang="zh-CN" altLang="en-US" sz="1600" i="1" dirty="0">
                <a:sym typeface="+mn-ea"/>
              </a:rPr>
              <a:t>网关</a:t>
            </a:r>
            <a:r>
              <a:rPr lang="zh-CN" altLang="en-US" sz="1600" i="1" dirty="0" smtClean="0">
                <a:sym typeface="+mn-ea"/>
              </a:rPr>
              <a:t>地址有入账</a:t>
            </a:r>
            <a:endParaRPr lang="en-US" altLang="zh-CN" sz="1600" i="1" dirty="0" smtClean="0"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>
                <a:sym typeface="+mn-ea"/>
              </a:rPr>
              <a:t>跨链</a:t>
            </a:r>
            <a:r>
              <a:rPr lang="zh-CN" altLang="en-US" sz="1600" i="1" dirty="0" smtClean="0">
                <a:sym typeface="+mn-ea"/>
              </a:rPr>
              <a:t>服务给入账的</a:t>
            </a:r>
            <a:r>
              <a:rPr lang="en-US" altLang="zh-CN" sz="1600" i="1" dirty="0" smtClean="0">
                <a:sym typeface="+mn-ea"/>
              </a:rPr>
              <a:t>from</a:t>
            </a:r>
            <a:r>
              <a:rPr lang="zh-CN" altLang="en-US" sz="1600" i="1" dirty="0" smtClean="0">
                <a:sym typeface="+mn-ea"/>
              </a:rPr>
              <a:t>地址对应的</a:t>
            </a:r>
            <a:r>
              <a:rPr lang="en-US" altLang="zh-CN" sz="1600" i="1" dirty="0" err="1" smtClean="0">
                <a:sym typeface="+mn-ea"/>
              </a:rPr>
              <a:t>OKChain</a:t>
            </a:r>
            <a:r>
              <a:rPr lang="zh-CN" altLang="en-US" sz="1600" i="1" dirty="0" smtClean="0">
                <a:sym typeface="+mn-ea"/>
              </a:rPr>
              <a:t>地址打入同等数量的</a:t>
            </a:r>
            <a:r>
              <a:rPr lang="en-US" altLang="zh-CN" sz="1600" i="1" dirty="0" smtClean="0">
                <a:sym typeface="+mn-ea"/>
              </a:rPr>
              <a:t>token</a:t>
            </a:r>
            <a:endParaRPr lang="en-US" altLang="zh-CN" sz="1600" i="1" dirty="0" smtClean="0"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i="1" dirty="0" smtClean="0">
                <a:sym typeface="+mn-ea"/>
              </a:rPr>
              <a:t>钱包从</a:t>
            </a:r>
            <a:r>
              <a:rPr lang="en-US" altLang="zh-CN" sz="1600" i="1" dirty="0" smtClean="0">
                <a:sym typeface="+mn-ea"/>
              </a:rPr>
              <a:t>vds</a:t>
            </a:r>
            <a:r>
              <a:rPr lang="zh-CN" altLang="en-US" sz="1600" i="1" dirty="0" smtClean="0">
                <a:sym typeface="+mn-ea"/>
              </a:rPr>
              <a:t>网络获取</a:t>
            </a:r>
            <a:r>
              <a:rPr lang="en-US" altLang="zh-CN" sz="1600" i="1" dirty="0" smtClean="0">
                <a:sym typeface="+mn-ea"/>
              </a:rPr>
              <a:t>vds</a:t>
            </a:r>
            <a:r>
              <a:rPr lang="zh-CN" altLang="en-US" sz="1600" i="1" dirty="0" smtClean="0">
                <a:sym typeface="+mn-ea"/>
              </a:rPr>
              <a:t>的余额</a:t>
            </a:r>
            <a:endParaRPr lang="en-US" altLang="zh-CN" sz="1600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600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600" i="1" dirty="0" smtClean="0">
              <a:sym typeface="+mn-ea"/>
            </a:endParaRPr>
          </a:p>
        </p:txBody>
      </p:sp>
      <p:sp>
        <p:nvSpPr>
          <p:cNvPr id="9" name="TextBox 102"/>
          <p:cNvSpPr txBox="1"/>
          <p:nvPr/>
        </p:nvSpPr>
        <p:spPr>
          <a:xfrm>
            <a:off x="6746885" y="209599"/>
            <a:ext cx="1207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dirty="0" smtClean="0"/>
              <a:t>btc </a:t>
            </a:r>
            <a:r>
              <a:rPr lang="zh-CN" altLang="en-US" sz="1200" dirty="0" smtClean="0"/>
              <a:t>区块浏览器</a:t>
            </a:r>
            <a:endParaRPr lang="zh-CN" altLang="en-US" sz="1200" dirty="0" smtClean="0"/>
          </a:p>
        </p:txBody>
      </p:sp>
      <p:sp>
        <p:nvSpPr>
          <p:cNvPr id="10" name="Can 9"/>
          <p:cNvSpPr/>
          <p:nvPr/>
        </p:nvSpPr>
        <p:spPr>
          <a:xfrm>
            <a:off x="6697941" y="5141992"/>
            <a:ext cx="597745" cy="78740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Box 102"/>
          <p:cNvSpPr txBox="1"/>
          <p:nvPr/>
        </p:nvSpPr>
        <p:spPr>
          <a:xfrm>
            <a:off x="6361440" y="5909359"/>
            <a:ext cx="14674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dirty="0" smtClean="0"/>
              <a:t>C:  vds</a:t>
            </a:r>
            <a:r>
              <a:rPr lang="en-US" sz="1200" dirty="0" smtClean="0"/>
              <a:t> </a:t>
            </a:r>
            <a:r>
              <a:rPr lang="zh-CN" altLang="en-US" sz="1200" dirty="0" smtClean="0"/>
              <a:t>区块浏览器</a:t>
            </a:r>
            <a:endParaRPr lang="zh-CN" altLang="en-US" sz="1200" dirty="0" smtClean="0"/>
          </a:p>
        </p:txBody>
      </p:sp>
      <p:cxnSp>
        <p:nvCxnSpPr>
          <p:cNvPr id="13" name="Curved Connector 12"/>
          <p:cNvCxnSpPr>
            <a:stCxn id="10" idx="4"/>
            <a:endCxn id="64" idx="1"/>
          </p:cNvCxnSpPr>
          <p:nvPr/>
        </p:nvCxnSpPr>
        <p:spPr>
          <a:xfrm flipV="1">
            <a:off x="7295515" y="5111750"/>
            <a:ext cx="2072640" cy="424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7988300" y="3081655"/>
            <a:ext cx="91440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Writer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Helvetica Neue</vt:lpstr>
      <vt:lpstr>SimSun</vt:lpstr>
      <vt:lpstr>HYShuSongErKW</vt:lpstr>
      <vt:lpstr>微软雅黑</vt:lpstr>
      <vt:lpstr>HYQiHeiKW</vt:lpstr>
      <vt:lpstr/>
      <vt:lpstr>Arial Unicode MS</vt:lpstr>
      <vt:lpstr>Calibri Light</vt:lpstr>
      <vt:lpstr>SimSun</vt:lpstr>
      <vt:lpstr>PingFang SC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oak</cp:lastModifiedBy>
  <cp:revision>317</cp:revision>
  <dcterms:created xsi:type="dcterms:W3CDTF">2019-11-20T02:56:36Z</dcterms:created>
  <dcterms:modified xsi:type="dcterms:W3CDTF">2019-11-20T02:56:36Z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