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9" r:id="rId3"/>
    <p:sldId id="281" r:id="rId4"/>
    <p:sldId id="298" r:id="rId5"/>
    <p:sldId id="297" r:id="rId6"/>
    <p:sldId id="295" r:id="rId7"/>
    <p:sldId id="296" r:id="rId8"/>
    <p:sldId id="294" r:id="rId9"/>
    <p:sldId id="258" r:id="rId10"/>
    <p:sldId id="259" r:id="rId11"/>
    <p:sldId id="260" r:id="rId12"/>
    <p:sldId id="28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83" r:id="rId2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0" autoAdjust="0"/>
    <p:restoredTop sz="78815"/>
  </p:normalViewPr>
  <p:slideViewPr>
    <p:cSldViewPr snapToGrid="0">
      <p:cViewPr varScale="1">
        <p:scale>
          <a:sx n="117" d="100"/>
          <a:sy n="117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8T06:35:17.38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12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01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13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11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14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21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15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31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16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42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17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52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18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19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20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2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en-US" dirty="0" smtClean="0"/>
              <a:t>the state machine is deterministic. This means that if you start at a given state and replay the same sequence of transactions, you will always end up with the same final state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3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4</a:t>
            </a:fld>
            <a:endParaRPr lang="en-US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393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5</a:t>
            </a:fld>
            <a:endParaRPr lang="en-US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19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8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70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9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80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10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11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10846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2" y="1833561"/>
            <a:ext cx="10192871" cy="1117601"/>
          </a:xfrm>
        </p:spPr>
        <p:txBody>
          <a:bodyPr>
            <a:noAutofit/>
          </a:bodyPr>
          <a:lstStyle/>
          <a:p>
            <a:r>
              <a:rPr lang="zh-CN" altLang="en-US" sz="7200" dirty="0" smtClean="0"/>
              <a:t>去中心化交易所 </a:t>
            </a:r>
            <a:r>
              <a:rPr lang="en-US" altLang="zh-CN" sz="7200" dirty="0" smtClean="0"/>
              <a:t>&amp;</a:t>
            </a:r>
            <a:r>
              <a:rPr lang="zh-CN" altLang="en-US" sz="7200" dirty="0" smtClean="0"/>
              <a:t> </a:t>
            </a:r>
            <a:r>
              <a:rPr lang="en-US" altLang="zh-CN" sz="7200" dirty="0" err="1" smtClean="0"/>
              <a:t>OKDex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6155" y="3761252"/>
            <a:ext cx="3896323" cy="452159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sym typeface="+mn-ea"/>
              </a:rPr>
              <a:t>区块</a:t>
            </a:r>
            <a:r>
              <a:rPr lang="zh-CN" altLang="en-US" sz="3200" dirty="0" smtClean="0">
                <a:sym typeface="+mn-ea"/>
              </a:rPr>
              <a:t>链工程院</a:t>
            </a:r>
            <a:endParaRPr lang="en-US" sz="3200" dirty="0"/>
          </a:p>
        </p:txBody>
      </p:sp>
      <p:sp>
        <p:nvSpPr>
          <p:cNvPr id="4" name="Text Box 3"/>
          <p:cNvSpPr txBox="1"/>
          <p:nvPr/>
        </p:nvSpPr>
        <p:spPr>
          <a:xfrm>
            <a:off x="4963123" y="5087470"/>
            <a:ext cx="162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2019.11.10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988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1989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1990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41991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51" y="1397000"/>
            <a:ext cx="11444816" cy="382905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2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3013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3014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3015" name="TextBox 2"/>
          <p:cNvSpPr txBox="1"/>
          <p:nvPr/>
        </p:nvSpPr>
        <p:spPr>
          <a:xfrm>
            <a:off x="366184" y="1397000"/>
            <a:ext cx="11578167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private ec-key :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a standard elliptic curve private key: a number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 ∈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[1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, l −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1];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public ec-key :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a standard elliptic curve public key: a point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=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aG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;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private user key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: a pair 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a, b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 of two different private ec-keys;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public user key :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a pair 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A, B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 of two public ec-keys derived from 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a, b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);</a:t>
            </a:r>
            <a:endParaRPr lang="zh-CN" altLang="en-US" b="1" dirty="0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2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3013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3014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4" name="Content Placeholder 3" descr="Screen Shot 2019-11-07 at 00.06.1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14500" y="1282065"/>
            <a:ext cx="8053070" cy="4946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036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4037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4038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3117" y="1295400"/>
            <a:ext cx="3331633" cy="447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Sender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34400" y="1295400"/>
            <a:ext cx="3251200" cy="447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Receiver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key: (a, b)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key :  (A, B)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59200" y="1835151"/>
            <a:ext cx="4775200" cy="476250"/>
            <a:chOff x="2819400" y="1375648"/>
            <a:chExt cx="3581400" cy="358188"/>
          </a:xfrm>
        </p:grpSpPr>
        <p:cxnSp>
          <p:nvCxnSpPr>
            <p:cNvPr id="8" name="直接箭头连接符 7"/>
            <p:cNvCxnSpPr/>
            <p:nvPr/>
          </p:nvCxnSpPr>
          <p:spPr>
            <a:xfrm flipH="1">
              <a:off x="2819400" y="1733836"/>
              <a:ext cx="3581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48" name="TextBox 11"/>
            <p:cNvSpPr txBox="1"/>
            <p:nvPr/>
          </p:nvSpPr>
          <p:spPr>
            <a:xfrm>
              <a:off x="4184714" y="1375648"/>
              <a:ext cx="721043" cy="346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Arial" panose="020B0604020202090204" pitchFamily="34" charset="0"/>
                  <a:ea typeface="SimSun" pitchFamily="2" charset="-122"/>
                </a:rPr>
                <a:t>(A, B)</a:t>
              </a:r>
              <a:endParaRPr lang="zh-CN" altLang="en-US" dirty="0">
                <a:latin typeface="Arial" panose="020B0604020202090204" pitchFamily="34" charset="0"/>
                <a:ea typeface="SimSun" pitchFamily="2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06400" y="2717800"/>
            <a:ext cx="3308351" cy="162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data(private):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data(public):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759200" y="4445000"/>
            <a:ext cx="4775200" cy="508000"/>
            <a:chOff x="2819400" y="3333750"/>
            <a:chExt cx="3581400" cy="381000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2819400" y="3714750"/>
              <a:ext cx="3581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46" name="TextBox 17"/>
            <p:cNvSpPr txBox="1"/>
            <p:nvPr/>
          </p:nvSpPr>
          <p:spPr>
            <a:xfrm>
              <a:off x="3657600" y="3333750"/>
              <a:ext cx="1925479" cy="3452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Arial" panose="020B0604020202090204" pitchFamily="34" charset="0"/>
                  <a:ea typeface="SimSun" pitchFamily="2" charset="-122"/>
                </a:rPr>
                <a:t>R, </a:t>
              </a:r>
              <a:r>
                <a:rPr lang="en-US" altLang="zh-CN" i="1" dirty="0">
                  <a:latin typeface="Arial" panose="020B0604020202090204" pitchFamily="34" charset="0"/>
                  <a:ea typeface="SimSun" pitchFamily="2" charset="-122"/>
                </a:rPr>
                <a:t>P=H</a:t>
              </a:r>
              <a:r>
                <a:rPr lang="en-US" altLang="zh-CN" i="1" baseline="-25000" dirty="0">
                  <a:latin typeface="Arial" panose="020B0604020202090204" pitchFamily="34" charset="0"/>
                  <a:ea typeface="SimSun" pitchFamily="2" charset="-122"/>
                </a:rPr>
                <a:t>s</a:t>
              </a:r>
              <a:r>
                <a:rPr lang="en-US" altLang="zh-CN" i="1" dirty="0">
                  <a:latin typeface="Arial" panose="020B0604020202090204" pitchFamily="34" charset="0"/>
                  <a:ea typeface="SimSun" pitchFamily="2" charset="-122"/>
                </a:rPr>
                <a:t>(rA)G + B</a:t>
              </a:r>
              <a:endParaRPr lang="zh-CN" altLang="en-US" i="1" dirty="0">
                <a:latin typeface="Arial" panose="020B0604020202090204" pitchFamily="34" charset="0"/>
                <a:ea typeface="SimSun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534400" y="4241800"/>
            <a:ext cx="3251200" cy="132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P’= Hs(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)G + B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 = P’) ?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= Hs(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b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06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506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506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4506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" y="1392767"/>
            <a:ext cx="10646833" cy="398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13833" y="5431367"/>
            <a:ext cx="1157816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tracking key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: a pair 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a, B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 of private and public ec-key (where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B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=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bG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and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a ≠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b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);</a:t>
            </a:r>
            <a:endParaRPr lang="zh-CN" altLang="en-US" b="1" dirty="0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Untraceability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84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6085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6086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6087" name="TextBox 7"/>
          <p:cNvSpPr txBox="1"/>
          <p:nvPr/>
        </p:nvSpPr>
        <p:spPr>
          <a:xfrm>
            <a:off x="416984" y="1092200"/>
            <a:ext cx="11015133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A one-time ring signature contains four algorithms: (</a:t>
            </a: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GEN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SIG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VER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LNK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):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GEN: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takes public parameters and outputs an ec-pair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P, x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and a public key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I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.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SIG: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takes a message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m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 set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S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0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of public keys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{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Pi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}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i≠s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 pair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(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P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s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, x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s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)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and outputs a signature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σ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and a set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S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=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S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0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∪ {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P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s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}</a:t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VER: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takes a message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m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 set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S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,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 signature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σ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and outputs “true” or “false”.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/>
            </a:r>
            <a:br>
              <a:rPr lang="en-US" altLang="zh-CN" dirty="0">
                <a:latin typeface="Arial" panose="020B0604020202090204" pitchFamily="34" charset="0"/>
                <a:ea typeface="SimSun" pitchFamily="2" charset="-122"/>
              </a:rPr>
            </a:br>
            <a:r>
              <a:rPr lang="en-US" altLang="zh-CN" b="1" dirty="0">
                <a:latin typeface="Arial" panose="020B0604020202090204" pitchFamily="34" charset="0"/>
                <a:ea typeface="SimSun" pitchFamily="2" charset="-122"/>
              </a:rPr>
              <a:t>LNK: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takes a set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I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= {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I</a:t>
            </a:r>
            <a:r>
              <a:rPr lang="en-US" altLang="zh-CN" i="1" baseline="-25000" dirty="0">
                <a:latin typeface="Arial" panose="020B0604020202090204" pitchFamily="34" charset="0"/>
                <a:ea typeface="SimSun" pitchFamily="2" charset="-122"/>
              </a:rPr>
              <a:t>i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}, a signature </a:t>
            </a: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σ </a:t>
            </a:r>
            <a:r>
              <a:rPr lang="en-US" altLang="zh-CN" dirty="0">
                <a:latin typeface="Times New Roman" panose="02020503050405090304" pitchFamily="18" charset="0"/>
                <a:ea typeface="SimSun" pitchFamily="2" charset="-122"/>
              </a:rPr>
              <a:t>and outputs “linked” or “indep”.</a:t>
            </a:r>
            <a:endParaRPr lang="zh-CN" altLang="en-US" dirty="0">
              <a:latin typeface="Times New Roman" panose="02020503050405090304" pitchFamily="18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Untraceability</a:t>
            </a: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GEN</a:t>
            </a:r>
          </a:p>
        </p:txBody>
      </p:sp>
      <p:sp>
        <p:nvSpPr>
          <p:cNvPr id="47108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7109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7110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7407" y="1092200"/>
            <a:ext cx="11013863" cy="2339103"/>
          </a:xfrm>
          <a:prstGeom prst="rect">
            <a:avLst/>
          </a:prstGeom>
          <a:blipFill rotWithShape="1">
            <a:blip r:embed="rId4"/>
            <a:stretch>
              <a:fillRect l="-590" b="-1736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noFill/>
                <a:latin typeface="Arial" panose="020B0604020202090204" pitchFamily="34" charset="0"/>
                <a:ea typeface="SimSun" pitchFamily="2" charset="-122"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Untraceability</a:t>
            </a: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SIG</a:t>
            </a:r>
          </a:p>
        </p:txBody>
      </p:sp>
      <p:sp>
        <p:nvSpPr>
          <p:cNvPr id="48132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8133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8134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7405" y="889000"/>
            <a:ext cx="11774593" cy="5691301"/>
          </a:xfrm>
          <a:prstGeom prst="rect">
            <a:avLst/>
          </a:prstGeom>
          <a:blipFill rotWithShape="1">
            <a:blip r:embed="rId4"/>
            <a:stretch>
              <a:fillRect l="-690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noFill/>
                <a:latin typeface="Arial" panose="020B0604020202090204" pitchFamily="34" charset="0"/>
                <a:ea typeface="SimSun" pitchFamily="2" charset="-122"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Untraceability</a:t>
            </a: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SIG</a:t>
            </a:r>
          </a:p>
        </p:txBody>
      </p:sp>
      <p:sp>
        <p:nvSpPr>
          <p:cNvPr id="49156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9157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9158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7405" y="889000"/>
            <a:ext cx="11774593" cy="2247711"/>
          </a:xfrm>
          <a:prstGeom prst="rect">
            <a:avLst/>
          </a:prstGeom>
          <a:blipFill rotWithShape="1">
            <a:blip r:embed="rId4"/>
            <a:stretch>
              <a:fillRect l="-552" b="-39711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noFill/>
                <a:latin typeface="Arial" panose="020B0604020202090204" pitchFamily="34" charset="0"/>
                <a:ea typeface="SimSun" pitchFamily="2" charset="-122"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Untraceability</a:t>
            </a: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LNK</a:t>
            </a:r>
          </a:p>
        </p:txBody>
      </p:sp>
      <p:sp>
        <p:nvSpPr>
          <p:cNvPr id="5018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5018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5018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984" y="889000"/>
            <a:ext cx="11775017" cy="1753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LNK:</a:t>
            </a:r>
          </a:p>
          <a:p>
            <a:pPr marL="342900" marR="0" indent="-342900" defTabSz="914400">
              <a:buClrTx/>
              <a:buSzTx/>
              <a:buFontTx/>
              <a:buAutoNum type="arabicParenR"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The verifier checks if </a:t>
            </a:r>
            <a:r>
              <a:rPr kumimoji="0" lang="en-US" altLang="zh-CN" sz="2400" i="1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I </a:t>
            </a:r>
            <a:r>
              <a:rPr kumimoji="0" lang="en-US" altLang="zh-CN" sz="2400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has been used in past signatures (these values are stored in the set{ </a:t>
            </a:r>
            <a:r>
              <a:rPr kumimoji="0" lang="en-US" altLang="zh-CN" sz="2400" i="1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I</a:t>
            </a:r>
            <a:r>
              <a:rPr kumimoji="0" lang="en-US" altLang="zh-CN" sz="2400" i="1" kern="1200" cap="none" spc="0" normalizeH="0" baseline="-2500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i </a:t>
            </a:r>
            <a:r>
              <a:rPr kumimoji="0" lang="en-US" altLang="zh-CN" sz="2400" kern="1200" cap="none" spc="0" normalizeH="0" baseline="0" noProof="0" dirty="0">
                <a:latin typeface="Times New Roman" panose="02020503050405090304" pitchFamily="18" charset="0"/>
                <a:ea typeface="SimSun" pitchFamily="2" charset="-122"/>
                <a:cs typeface="Times New Roman" panose="02020503050405090304" pitchFamily="18" charset="0"/>
              </a:rPr>
              <a:t>}</a:t>
            </a:r>
            <a:r>
              <a:rPr kumimoji="0" lang="en-US" altLang="zh-CN" sz="2400" kern="1200" cap="none" spc="0" normalizeH="0" baseline="0" noProof="0" dirty="0">
                <a:latin typeface="Arial" panose="020B0604020202090204" pitchFamily="34" charset="0"/>
                <a:ea typeface="SimSun" pitchFamily="2" charset="-122"/>
                <a:cs typeface="+mn-cs"/>
              </a:rPr>
              <a:t>). Multiple uses imply that two signatures were produced under the same secret key.</a:t>
            </a:r>
          </a:p>
        </p:txBody>
      </p:sp>
      <p:pic>
        <p:nvPicPr>
          <p:cNvPr id="50184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1" y="3632200"/>
            <a:ext cx="11499849" cy="187113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735" dirty="0"/>
              <a:t>提纲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2454069" y="1677338"/>
            <a:ext cx="7283861" cy="38790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32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中心化交易所</a:t>
            </a:r>
            <a:endParaRPr lang="en-US" altLang="zh-CN" sz="32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32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为什么</a:t>
            </a:r>
            <a:r>
              <a:rPr lang="zh-CN" altLang="en-US" sz="3200" b="1" dirty="0">
                <a:latin typeface="Arial" panose="020B0604020202090204" pitchFamily="34" charset="0"/>
                <a:ea typeface="SimSun" pitchFamily="2" charset="-122"/>
                <a:sym typeface="+mn-ea"/>
              </a:rPr>
              <a:t>要有去中心化</a:t>
            </a:r>
            <a:r>
              <a:rPr lang="zh-CN" altLang="en-US" sz="32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交易所</a:t>
            </a:r>
            <a:endParaRPr lang="en-US" altLang="zh-CN" sz="32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3200" b="1" dirty="0" smtClean="0">
                <a:latin typeface="Arial" panose="020B0604020202090204" pitchFamily="34" charset="0"/>
                <a:ea typeface="SimSun" pitchFamily="2" charset="-122"/>
              </a:rPr>
              <a:t>几种主流去</a:t>
            </a:r>
            <a:r>
              <a:rPr lang="zh-CN" altLang="en-US" sz="3200" b="1" dirty="0">
                <a:latin typeface="Arial" panose="020B0604020202090204" pitchFamily="34" charset="0"/>
                <a:ea typeface="SimSun" pitchFamily="2" charset="-122"/>
              </a:rPr>
              <a:t>中心化</a:t>
            </a:r>
            <a:r>
              <a:rPr lang="zh-CN" altLang="en-US" sz="3200" b="1" dirty="0" smtClean="0">
                <a:latin typeface="Arial" panose="020B0604020202090204" pitchFamily="34" charset="0"/>
                <a:ea typeface="SimSun" pitchFamily="2" charset="-122"/>
              </a:rPr>
              <a:t>交易所</a:t>
            </a:r>
            <a:endParaRPr lang="en-US" altLang="zh-CN" sz="3200" b="1" dirty="0" smtClean="0">
              <a:latin typeface="Arial" panose="020B0604020202090204" pitchFamily="34" charset="0"/>
              <a:ea typeface="SimSun" pitchFamily="2" charset="-122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3200" b="1" dirty="0" err="1" smtClean="0">
                <a:latin typeface="Arial" panose="020B0604020202090204" pitchFamily="34" charset="0"/>
                <a:ea typeface="SimSun" pitchFamily="2" charset="-122"/>
              </a:rPr>
              <a:t>OKChain</a:t>
            </a:r>
            <a:r>
              <a:rPr lang="zh-CN" altLang="en-US" sz="3200" b="1" dirty="0" smtClean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3200" b="1" dirty="0">
                <a:latin typeface="Arial" panose="020B0604020202090204" pitchFamily="34" charset="0"/>
                <a:ea typeface="SimSun" pitchFamily="2" charset="-122"/>
              </a:rPr>
              <a:t>&amp;</a:t>
            </a:r>
            <a:r>
              <a:rPr lang="zh-CN" altLang="en-US" sz="3200" b="1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3200" b="1" dirty="0" err="1" smtClean="0">
                <a:latin typeface="Arial" panose="020B0604020202090204" pitchFamily="34" charset="0"/>
                <a:ea typeface="SimSun" pitchFamily="2" charset="-122"/>
              </a:rPr>
              <a:t>OKDex</a:t>
            </a:r>
            <a:endParaRPr lang="en-US" altLang="en-US" sz="3200" b="1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Monero Crypto</a:t>
            </a: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10846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ym typeface="+mn-ea"/>
            </a:endParaRPr>
          </a:p>
          <a:p>
            <a:endParaRPr lang="en-US"/>
          </a:p>
        </p:txBody>
      </p:sp>
      <p:pic>
        <p:nvPicPr>
          <p:cNvPr id="5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1" y="838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AutoShape 2" descr="Micropayment Channel Example"/>
          <p:cNvSpPr>
            <a:spLocks noChangeAspect="1"/>
          </p:cNvSpPr>
          <p:nvPr/>
        </p:nvSpPr>
        <p:spPr>
          <a:xfrm>
            <a:off x="334433" y="-65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AutoShape 4" descr="Micropayment Channel Example"/>
          <p:cNvSpPr>
            <a:spLocks noChangeAspect="1"/>
          </p:cNvSpPr>
          <p:nvPr/>
        </p:nvSpPr>
        <p:spPr>
          <a:xfrm>
            <a:off x="537633" y="137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613834" y="1397000"/>
            <a:ext cx="1688465" cy="30460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i="1">
                <a:sym typeface="+mn-ea"/>
              </a:rPr>
              <a:t> KeyGen</a:t>
            </a:r>
            <a:endParaRPr lang="en-US" i="1"/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i="1">
                <a:sym typeface="+mn-ea"/>
              </a:rPr>
              <a:t> Sign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Verify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i="1" dirty="0">
                <a:latin typeface="Arial" panose="020B0604020202090204" pitchFamily="34" charset="0"/>
                <a:ea typeface="SimSun" pitchFamily="2" charset="-122"/>
              </a:rPr>
              <a:t>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735" dirty="0" smtClean="0"/>
              <a:t>数据库特征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349234" y="1600200"/>
            <a:ext cx="4267705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i="1" dirty="0" smtClean="0">
                <a:sym typeface="+mn-ea"/>
              </a:rPr>
              <a:t>确定性</a:t>
            </a:r>
            <a:r>
              <a:rPr lang="en-US" i="1" dirty="0" smtClean="0">
                <a:sym typeface="+mn-ea"/>
              </a:rPr>
              <a:t>状态机 </a:t>
            </a:r>
            <a:endParaRPr lang="en-US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i="1" dirty="0" smtClean="0">
                <a:sym typeface="+mn-ea"/>
              </a:rPr>
              <a:t>不断接受外部输入</a:t>
            </a:r>
            <a:r>
              <a:rPr lang="en-US" i="1" dirty="0">
                <a:sym typeface="+mn-ea"/>
              </a:rPr>
              <a:t>(</a:t>
            </a:r>
            <a:r>
              <a:rPr lang="en-US" i="1" dirty="0" smtClean="0">
                <a:sym typeface="+mn-ea"/>
              </a:rPr>
              <a:t>trans</a:t>
            </a:r>
            <a:r>
              <a:rPr lang="en-US" altLang="zh-CN" i="1" dirty="0" smtClean="0">
                <a:sym typeface="+mn-ea"/>
              </a:rPr>
              <a:t>a</a:t>
            </a:r>
            <a:r>
              <a:rPr lang="en-US" i="1" dirty="0" smtClean="0">
                <a:sym typeface="+mn-ea"/>
              </a:rPr>
              <a:t>ction</a:t>
            </a:r>
            <a:r>
              <a:rPr lang="en-US" altLang="zh-CN" i="1" dirty="0" smtClean="0">
                <a:sym typeface="+mn-ea"/>
              </a:rPr>
              <a:t>s:</a:t>
            </a:r>
            <a:r>
              <a:rPr lang="zh-CN" altLang="en-US" i="1" dirty="0" smtClean="0">
                <a:sym typeface="+mn-ea"/>
              </a:rPr>
              <a:t> </a:t>
            </a:r>
            <a:r>
              <a:rPr lang="en-US" altLang="zh-CN" i="1" dirty="0" smtClean="0">
                <a:sym typeface="+mn-ea"/>
              </a:rPr>
              <a:t>insert,</a:t>
            </a:r>
            <a:r>
              <a:rPr lang="zh-CN" altLang="en-US" i="1" dirty="0" smtClean="0">
                <a:sym typeface="+mn-ea"/>
              </a:rPr>
              <a:t> </a:t>
            </a:r>
            <a:r>
              <a:rPr lang="en-US" altLang="zh-CN" i="1" dirty="0" smtClean="0">
                <a:sym typeface="+mn-ea"/>
              </a:rPr>
              <a:t>update</a:t>
            </a:r>
            <a:r>
              <a:rPr lang="zh-CN" altLang="en-US" i="1" dirty="0" smtClean="0">
                <a:sym typeface="+mn-ea"/>
              </a:rPr>
              <a:t> </a:t>
            </a:r>
            <a:r>
              <a:rPr lang="en-US" altLang="zh-CN" i="1" dirty="0" smtClean="0">
                <a:sym typeface="+mn-ea"/>
              </a:rPr>
              <a:t>&amp;</a:t>
            </a:r>
            <a:r>
              <a:rPr lang="zh-CN" altLang="en-US" i="1" dirty="0" smtClean="0">
                <a:sym typeface="+mn-ea"/>
              </a:rPr>
              <a:t> </a:t>
            </a:r>
            <a:r>
              <a:rPr lang="en-US" altLang="zh-CN" i="1" dirty="0" smtClean="0">
                <a:sym typeface="+mn-ea"/>
              </a:rPr>
              <a:t>delete</a:t>
            </a:r>
            <a:r>
              <a:rPr lang="en-US" i="1" dirty="0" smtClean="0">
                <a:sym typeface="+mn-ea"/>
              </a:rPr>
              <a:t>)</a:t>
            </a:r>
            <a:endParaRPr lang="en-US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i="1" dirty="0" smtClean="0">
                <a:sym typeface="+mn-ea"/>
              </a:rPr>
              <a:t>发生状态</a:t>
            </a:r>
            <a:r>
              <a:rPr lang="zh-CN" altLang="en-US" i="1" dirty="0" smtClean="0">
                <a:sym typeface="+mn-ea"/>
              </a:rPr>
              <a:t>变化</a:t>
            </a:r>
            <a:r>
              <a:rPr lang="en-US" i="1" dirty="0" smtClean="0">
                <a:sym typeface="+mn-ea"/>
              </a:rPr>
              <a:t>，依此循环</a:t>
            </a:r>
            <a:endParaRPr lang="en-US" i="1" dirty="0">
              <a:sym typeface="+mn-ea"/>
            </a:endParaRPr>
          </a:p>
        </p:txBody>
      </p:sp>
      <p:sp>
        <p:nvSpPr>
          <p:cNvPr id="10" name="圆角矩形 10"/>
          <p:cNvSpPr/>
          <p:nvPr/>
        </p:nvSpPr>
        <p:spPr>
          <a:xfrm>
            <a:off x="4881750" y="2364589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State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圆角矩形 10"/>
          <p:cNvSpPr/>
          <p:nvPr/>
        </p:nvSpPr>
        <p:spPr>
          <a:xfrm>
            <a:off x="8791632" y="2364589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State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83128" y="2644941"/>
            <a:ext cx="1411786" cy="1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40034" y="1940072"/>
            <a:ext cx="2844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Apply(transaction1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transaction10)</a:t>
            </a:r>
            <a:endParaRPr lang="en-US" altLang="zh-CN" sz="1400" dirty="0" smtClean="0"/>
          </a:p>
        </p:txBody>
      </p:sp>
      <p:sp>
        <p:nvSpPr>
          <p:cNvPr id="21" name="圆角矩形 10"/>
          <p:cNvSpPr/>
          <p:nvPr/>
        </p:nvSpPr>
        <p:spPr>
          <a:xfrm>
            <a:off x="4881750" y="4302657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State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圆角矩形 10"/>
          <p:cNvSpPr/>
          <p:nvPr/>
        </p:nvSpPr>
        <p:spPr>
          <a:xfrm>
            <a:off x="8791632" y="4302657"/>
            <a:ext cx="1718310" cy="56070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State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883128" y="4612542"/>
            <a:ext cx="1411786" cy="8763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83128" y="3309257"/>
            <a:ext cx="1411786" cy="75111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40034" y="4881062"/>
            <a:ext cx="2804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Apply(transaction3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transaction30)</a:t>
            </a:r>
            <a:endParaRPr lang="en-US" altLang="zh-CN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7978319" y="3430646"/>
            <a:ext cx="2804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Apply(transaction2</a:t>
            </a:r>
            <a:r>
              <a:rPr lang="zh-CN" altLang="en-US" sz="1400" dirty="0" smtClean="0"/>
              <a:t> </a:t>
            </a:r>
            <a:r>
              <a:rPr lang="mr-IN" altLang="zh-CN" sz="1400" dirty="0" smtClean="0"/>
              <a:t>–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transaction20)</a:t>
            </a:r>
            <a:endParaRPr lang="en-US" altLang="zh-CN" sz="1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735" dirty="0"/>
              <a:t>区块</a:t>
            </a:r>
            <a:r>
              <a:rPr lang="zh-CN" altLang="en-US" sz="3735" dirty="0" smtClean="0"/>
              <a:t>链</a:t>
            </a:r>
            <a:endParaRPr lang="en-US" altLang="zh-CN" sz="3735" dirty="0"/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613833" y="1142698"/>
            <a:ext cx="4191871" cy="5509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1600" i="1" dirty="0" smtClean="0">
                <a:sym typeface="+mn-ea"/>
              </a:rPr>
              <a:t>World</a:t>
            </a:r>
            <a:r>
              <a:rPr lang="zh-CN" altLang="en-US" sz="1600" i="1" dirty="0" smtClean="0">
                <a:sym typeface="+mn-ea"/>
              </a:rPr>
              <a:t> </a:t>
            </a:r>
            <a:r>
              <a:rPr lang="en-US" altLang="zh-CN" sz="1600" i="1" dirty="0" smtClean="0">
                <a:sym typeface="+mn-ea"/>
              </a:rPr>
              <a:t>wide</a:t>
            </a:r>
            <a:r>
              <a:rPr lang="zh-CN" altLang="en-US" sz="1600" i="1" dirty="0">
                <a:sym typeface="+mn-ea"/>
              </a:rPr>
              <a:t> </a:t>
            </a:r>
            <a:r>
              <a:rPr lang="zh-CN" altLang="en-US" sz="1600" i="1" dirty="0" smtClean="0">
                <a:sym typeface="+mn-ea"/>
              </a:rPr>
              <a:t>数据库</a:t>
            </a:r>
            <a:r>
              <a:rPr lang="en-US" sz="1600" i="1" dirty="0" smtClean="0">
                <a:sym typeface="+mn-ea"/>
              </a:rPr>
              <a:t> 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 smtClean="0">
                <a:sym typeface="+mn-ea"/>
              </a:rPr>
              <a:t>节点</a:t>
            </a:r>
            <a:endParaRPr lang="en-US" altLang="zh-CN" sz="1600" i="1" dirty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 smtClean="0">
                <a:sym typeface="+mn-ea"/>
              </a:rPr>
              <a:t>有完全一样状态</a:t>
            </a:r>
            <a:endParaRPr lang="en-US" altLang="zh-CN" sz="1600" i="1" dirty="0" smtClean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>
                <a:sym typeface="+mn-ea"/>
              </a:rPr>
              <a:t>之间通过</a:t>
            </a:r>
            <a:r>
              <a:rPr lang="en-US" altLang="zh-CN" sz="1600" i="1" dirty="0">
                <a:sym typeface="+mn-ea"/>
              </a:rPr>
              <a:t>P2p</a:t>
            </a:r>
            <a:r>
              <a:rPr lang="zh-CN" altLang="en-US" sz="1600" i="1" dirty="0">
                <a:sym typeface="+mn-ea"/>
              </a:rPr>
              <a:t>网络连接 </a:t>
            </a:r>
            <a:r>
              <a:rPr lang="en-US" altLang="zh-CN" sz="1600" i="1" dirty="0">
                <a:sym typeface="+mn-ea"/>
              </a:rPr>
              <a:t>(gossip,</a:t>
            </a:r>
            <a:r>
              <a:rPr lang="zh-CN" altLang="en-US" sz="1600" i="1" dirty="0">
                <a:sym typeface="+mn-ea"/>
              </a:rPr>
              <a:t> </a:t>
            </a:r>
            <a:r>
              <a:rPr lang="en-US" altLang="zh-CN" sz="1600" i="1" dirty="0" err="1">
                <a:sym typeface="+mn-ea"/>
              </a:rPr>
              <a:t>kad</a:t>
            </a:r>
            <a:r>
              <a:rPr lang="en-US" altLang="zh-CN" sz="1600" i="1" dirty="0" smtClean="0">
                <a:sym typeface="+mn-ea"/>
              </a:rPr>
              <a:t>)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1600" i="1" dirty="0" smtClean="0">
                <a:sym typeface="+mn-ea"/>
              </a:rPr>
              <a:t>P2p</a:t>
            </a:r>
            <a:r>
              <a:rPr lang="zh-CN" altLang="en-US" sz="1600" i="1" dirty="0" smtClean="0">
                <a:sym typeface="+mn-ea"/>
              </a:rPr>
              <a:t>网络保证</a:t>
            </a:r>
            <a:r>
              <a:rPr lang="en-US" altLang="zh-CN" sz="1600" i="1" dirty="0" smtClean="0">
                <a:sym typeface="+mn-ea"/>
              </a:rPr>
              <a:t>transactions</a:t>
            </a:r>
            <a:r>
              <a:rPr lang="zh-CN" altLang="en-US" sz="1600" i="1" dirty="0" smtClean="0">
                <a:sym typeface="+mn-ea"/>
              </a:rPr>
              <a:t>全网同步</a:t>
            </a:r>
            <a:endParaRPr lang="en-US" altLang="zh-CN" sz="1600" i="1" dirty="0" smtClean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 smtClean="0">
                <a:sym typeface="+mn-ea"/>
              </a:rPr>
              <a:t>通过共识，执行完全一样</a:t>
            </a:r>
            <a:r>
              <a:rPr lang="en-US" altLang="zh-CN" sz="1600" i="1" dirty="0" smtClean="0">
                <a:sym typeface="+mn-ea"/>
              </a:rPr>
              <a:t>transactions(block)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>
                <a:sym typeface="+mn-ea"/>
              </a:rPr>
              <a:t>过渡到下一个完全</a:t>
            </a:r>
            <a:r>
              <a:rPr lang="zh-CN" altLang="en-US" sz="1600" i="1" dirty="0" smtClean="0">
                <a:sym typeface="+mn-ea"/>
              </a:rPr>
              <a:t>一样的状态</a:t>
            </a:r>
            <a:endParaRPr lang="en-US" sz="1600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sz="1600" i="1" dirty="0" smtClean="0">
                <a:sym typeface="+mn-ea"/>
              </a:rPr>
              <a:t>提高了储存的成本</a:t>
            </a:r>
            <a:endParaRPr lang="en-US" sz="1600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sz="1600" i="1" dirty="0" smtClean="0">
                <a:sym typeface="+mn-ea"/>
              </a:rPr>
              <a:t>降低了记录的效率</a:t>
            </a:r>
            <a:endParaRPr lang="en-US" sz="1600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 smtClean="0">
                <a:sym typeface="+mn-ea"/>
              </a:rPr>
              <a:t>保障数据的</a:t>
            </a:r>
            <a:r>
              <a:rPr lang="zh-CN" altLang="en-US" sz="1600" i="1" dirty="0" smtClean="0">
                <a:sym typeface="+mn-ea"/>
              </a:rPr>
              <a:t>一致性</a:t>
            </a:r>
            <a:endParaRPr lang="en-US" altLang="en-US" sz="16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14" name="Straight Arrow Connector 13"/>
          <p:cNvCxnSpPr>
            <a:endCxn id="23" idx="0"/>
          </p:cNvCxnSpPr>
          <p:nvPr/>
        </p:nvCxnSpPr>
        <p:spPr>
          <a:xfrm>
            <a:off x="9268784" y="3794742"/>
            <a:ext cx="1697392" cy="9133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0" idx="0"/>
          </p:cNvCxnSpPr>
          <p:nvPr/>
        </p:nvCxnSpPr>
        <p:spPr>
          <a:xfrm>
            <a:off x="6436086" y="5449319"/>
            <a:ext cx="1255395" cy="1080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3" idx="2"/>
          </p:cNvCxnSpPr>
          <p:nvPr/>
        </p:nvCxnSpPr>
        <p:spPr>
          <a:xfrm flipH="1">
            <a:off x="9792696" y="5449319"/>
            <a:ext cx="1173480" cy="1080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1"/>
          </p:cNvCxnSpPr>
          <p:nvPr/>
        </p:nvCxnSpPr>
        <p:spPr>
          <a:xfrm flipH="1">
            <a:off x="6935159" y="5078712"/>
            <a:ext cx="353194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3" idx="1"/>
            <a:endCxn id="20" idx="0"/>
          </p:cNvCxnSpPr>
          <p:nvPr/>
        </p:nvCxnSpPr>
        <p:spPr>
          <a:xfrm flipH="1">
            <a:off x="7691481" y="5078712"/>
            <a:ext cx="2775621" cy="1451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35159" y="5078712"/>
            <a:ext cx="2857537" cy="1451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501659" y="1272208"/>
            <a:ext cx="1767125" cy="1323672"/>
            <a:chOff x="4230903" y="984099"/>
            <a:chExt cx="1767125" cy="1323672"/>
          </a:xfrm>
        </p:grpSpPr>
        <p:sp>
          <p:nvSpPr>
            <p:cNvPr id="12" name="圆角矩形 10"/>
            <p:cNvSpPr/>
            <p:nvPr/>
          </p:nvSpPr>
          <p:spPr>
            <a:xfrm>
              <a:off x="4230903" y="984099"/>
              <a:ext cx="1767125" cy="13236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1" name="圆角矩形 10"/>
            <p:cNvSpPr/>
            <p:nvPr/>
          </p:nvSpPr>
          <p:spPr>
            <a:xfrm>
              <a:off x="5159166" y="1898752"/>
              <a:ext cx="721996" cy="2332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State</a:t>
              </a:r>
              <a:r>
                <a:rPr kumimoji="1" lang="zh-CN" altLang="en-US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endPara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2" name="圆角矩形 10"/>
            <p:cNvSpPr/>
            <p:nvPr/>
          </p:nvSpPr>
          <p:spPr>
            <a:xfrm>
              <a:off x="5159514" y="1639409"/>
              <a:ext cx="721996" cy="2332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State</a:t>
              </a:r>
              <a:r>
                <a:rPr kumimoji="1" lang="zh-CN" altLang="en-US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200" dirty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3" name="圆角矩形 10"/>
            <p:cNvSpPr/>
            <p:nvPr/>
          </p:nvSpPr>
          <p:spPr>
            <a:xfrm>
              <a:off x="5159166" y="1197405"/>
              <a:ext cx="721996" cy="233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State</a:t>
              </a:r>
              <a:r>
                <a:rPr kumimoji="1" lang="zh-CN" altLang="en-US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200" dirty="0">
                  <a:latin typeface="Microsoft YaHei" charset="-122"/>
                  <a:ea typeface="Microsoft YaHei" charset="-122"/>
                  <a:cs typeface="Microsoft YaHei" charset="-122"/>
                </a:rPr>
                <a:t>n</a:t>
              </a:r>
              <a:endPara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33999" y="129539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altLang="zh-CN" smtClean="0"/>
                <a:t>…</a:t>
              </a:r>
              <a:endParaRPr lang="en-US" dirty="0"/>
            </a:p>
          </p:txBody>
        </p:sp>
        <p:sp>
          <p:nvSpPr>
            <p:cNvPr id="64" name="圆角矩形 10"/>
            <p:cNvSpPr/>
            <p:nvPr/>
          </p:nvSpPr>
          <p:spPr>
            <a:xfrm>
              <a:off x="4380446" y="1898752"/>
              <a:ext cx="721996" cy="233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Block</a:t>
              </a: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endPara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5" name="圆角矩形 10"/>
            <p:cNvSpPr/>
            <p:nvPr/>
          </p:nvSpPr>
          <p:spPr>
            <a:xfrm>
              <a:off x="4380794" y="1639409"/>
              <a:ext cx="721996" cy="233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Block</a:t>
              </a: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6" name="圆角矩形 10"/>
            <p:cNvSpPr/>
            <p:nvPr/>
          </p:nvSpPr>
          <p:spPr>
            <a:xfrm>
              <a:off x="4380446" y="1197405"/>
              <a:ext cx="721996" cy="233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Block</a:t>
              </a: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n</a:t>
              </a:r>
              <a:endPara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55279" y="129539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altLang="zh-CN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64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735" noProof="0" dirty="0" smtClean="0"/>
              <a:t>共识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614045" y="1397000"/>
            <a:ext cx="4191871" cy="493814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1600" i="1" dirty="0" smtClean="0">
                <a:sym typeface="+mn-ea"/>
              </a:rPr>
              <a:t>World</a:t>
            </a:r>
            <a:r>
              <a:rPr lang="zh-CN" altLang="en-US" sz="1600" i="1" dirty="0" smtClean="0">
                <a:sym typeface="+mn-ea"/>
              </a:rPr>
              <a:t> </a:t>
            </a:r>
            <a:r>
              <a:rPr lang="en-US" altLang="zh-CN" sz="1600" i="1" dirty="0" smtClean="0">
                <a:sym typeface="+mn-ea"/>
              </a:rPr>
              <a:t>wide</a:t>
            </a:r>
            <a:r>
              <a:rPr lang="zh-CN" altLang="en-US" sz="1600" i="1" dirty="0">
                <a:sym typeface="+mn-ea"/>
              </a:rPr>
              <a:t> </a:t>
            </a:r>
            <a:r>
              <a:rPr lang="zh-CN" altLang="en-US" sz="1600" i="1" dirty="0" smtClean="0">
                <a:sym typeface="+mn-ea"/>
              </a:rPr>
              <a:t>数据库</a:t>
            </a:r>
            <a:r>
              <a:rPr lang="en-US" sz="1600" i="1" dirty="0" smtClean="0">
                <a:sym typeface="+mn-ea"/>
              </a:rPr>
              <a:t> 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 smtClean="0">
                <a:sym typeface="+mn-ea"/>
              </a:rPr>
              <a:t>节点</a:t>
            </a:r>
            <a:endParaRPr lang="en-US" altLang="zh-CN" sz="1600" i="1" dirty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 smtClean="0">
                <a:sym typeface="+mn-ea"/>
              </a:rPr>
              <a:t>之间通过</a:t>
            </a:r>
            <a:r>
              <a:rPr lang="en-US" altLang="zh-CN" sz="1600" i="1" dirty="0" smtClean="0">
                <a:sym typeface="+mn-ea"/>
              </a:rPr>
              <a:t>P2p</a:t>
            </a:r>
            <a:r>
              <a:rPr lang="zh-CN" altLang="en-US" sz="1600" i="1" dirty="0">
                <a:sym typeface="+mn-ea"/>
              </a:rPr>
              <a:t>网络</a:t>
            </a:r>
            <a:r>
              <a:rPr lang="zh-CN" altLang="en-US" sz="1600" i="1" dirty="0" smtClean="0">
                <a:sym typeface="+mn-ea"/>
              </a:rPr>
              <a:t>连接 </a:t>
            </a:r>
            <a:r>
              <a:rPr lang="en-US" altLang="zh-CN" sz="1600" i="1" dirty="0" smtClean="0">
                <a:sym typeface="+mn-ea"/>
              </a:rPr>
              <a:t>(gossip,</a:t>
            </a:r>
            <a:r>
              <a:rPr lang="zh-CN" altLang="en-US" sz="1600" i="1" dirty="0" smtClean="0">
                <a:sym typeface="+mn-ea"/>
              </a:rPr>
              <a:t> </a:t>
            </a:r>
            <a:r>
              <a:rPr lang="en-US" altLang="zh-CN" sz="1600" i="1" dirty="0" err="1" smtClean="0">
                <a:sym typeface="+mn-ea"/>
              </a:rPr>
              <a:t>kad</a:t>
            </a:r>
            <a:r>
              <a:rPr lang="en-US" altLang="zh-CN" sz="1600" i="1" dirty="0" smtClean="0">
                <a:sym typeface="+mn-ea"/>
              </a:rPr>
              <a:t>)</a:t>
            </a:r>
            <a:endParaRPr lang="en-US" altLang="zh-CN" sz="1600" i="1" dirty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 smtClean="0">
                <a:sym typeface="+mn-ea"/>
              </a:rPr>
              <a:t>有完全一样状态</a:t>
            </a:r>
            <a:endParaRPr lang="en-US" altLang="zh-CN" sz="1600" i="1" dirty="0" smtClean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 smtClean="0">
                <a:sym typeface="+mn-ea"/>
              </a:rPr>
              <a:t>执行完全一样</a:t>
            </a:r>
            <a:r>
              <a:rPr lang="en-US" altLang="zh-CN" sz="1600" i="1" dirty="0" smtClean="0">
                <a:sym typeface="+mn-ea"/>
              </a:rPr>
              <a:t>transactions(block)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>
                <a:sym typeface="+mn-ea"/>
              </a:rPr>
              <a:t>过渡到下一个完全</a:t>
            </a:r>
            <a:r>
              <a:rPr lang="zh-CN" altLang="en-US" sz="1600" i="1" dirty="0" smtClean="0">
                <a:sym typeface="+mn-ea"/>
              </a:rPr>
              <a:t>一样的状态</a:t>
            </a:r>
            <a:endParaRPr lang="en-US" sz="1600" i="1" dirty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sz="1600" i="1" dirty="0" smtClean="0">
                <a:sym typeface="+mn-ea"/>
              </a:rPr>
              <a:t>提高了储存的成本</a:t>
            </a:r>
            <a:r>
              <a:rPr lang="en-US" sz="1600" i="1" dirty="0">
                <a:sym typeface="+mn-ea"/>
              </a:rPr>
              <a:t>，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sz="1600" i="1" dirty="0">
                <a:sym typeface="+mn-ea"/>
              </a:rPr>
              <a:t>降低了记录的效率，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600" i="1" dirty="0">
                <a:sym typeface="+mn-ea"/>
              </a:rPr>
              <a:t>但是</a:t>
            </a:r>
            <a:r>
              <a:rPr lang="en-US" sz="1600" i="1" dirty="0">
                <a:sym typeface="+mn-ea"/>
              </a:rPr>
              <a:t>达到了</a:t>
            </a:r>
            <a:r>
              <a:rPr lang="zh-CN" altLang="en-US" sz="1600" i="1" dirty="0">
                <a:sym typeface="+mn-ea"/>
              </a:rPr>
              <a:t>一致性，从而</a:t>
            </a:r>
            <a:r>
              <a:rPr lang="en-US" sz="1600" i="1" dirty="0">
                <a:sym typeface="+mn-ea"/>
              </a:rPr>
              <a:t>保障网络信任的目的</a:t>
            </a:r>
            <a:endParaRPr lang="en-US" altLang="en-US" sz="16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14" name="Straight Arrow Connector 13"/>
          <p:cNvCxnSpPr>
            <a:endCxn id="23" idx="0"/>
          </p:cNvCxnSpPr>
          <p:nvPr/>
        </p:nvCxnSpPr>
        <p:spPr>
          <a:xfrm>
            <a:off x="9268784" y="3794742"/>
            <a:ext cx="1697392" cy="9133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0" idx="0"/>
          </p:cNvCxnSpPr>
          <p:nvPr/>
        </p:nvCxnSpPr>
        <p:spPr>
          <a:xfrm>
            <a:off x="6436086" y="5449319"/>
            <a:ext cx="1255395" cy="1080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3" idx="2"/>
          </p:cNvCxnSpPr>
          <p:nvPr/>
        </p:nvCxnSpPr>
        <p:spPr>
          <a:xfrm flipH="1">
            <a:off x="9792696" y="5449319"/>
            <a:ext cx="1173480" cy="1080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1"/>
          </p:cNvCxnSpPr>
          <p:nvPr/>
        </p:nvCxnSpPr>
        <p:spPr>
          <a:xfrm flipH="1">
            <a:off x="6935159" y="5078712"/>
            <a:ext cx="353194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3" idx="1"/>
            <a:endCxn id="20" idx="0"/>
          </p:cNvCxnSpPr>
          <p:nvPr/>
        </p:nvCxnSpPr>
        <p:spPr>
          <a:xfrm flipH="1">
            <a:off x="7691481" y="5078712"/>
            <a:ext cx="2775621" cy="1451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35159" y="5078712"/>
            <a:ext cx="2857537" cy="1451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501659" y="1272208"/>
            <a:ext cx="1767125" cy="1323672"/>
            <a:chOff x="4230903" y="984099"/>
            <a:chExt cx="1767125" cy="1323672"/>
          </a:xfrm>
        </p:grpSpPr>
        <p:sp>
          <p:nvSpPr>
            <p:cNvPr id="12" name="圆角矩形 10"/>
            <p:cNvSpPr/>
            <p:nvPr/>
          </p:nvSpPr>
          <p:spPr>
            <a:xfrm>
              <a:off x="4230903" y="984099"/>
              <a:ext cx="1767125" cy="13236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1" name="圆角矩形 10"/>
            <p:cNvSpPr/>
            <p:nvPr/>
          </p:nvSpPr>
          <p:spPr>
            <a:xfrm>
              <a:off x="5159166" y="1898752"/>
              <a:ext cx="721996" cy="2332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State</a:t>
              </a:r>
              <a:r>
                <a:rPr kumimoji="1" lang="zh-CN" altLang="en-US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endPara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2" name="圆角矩形 10"/>
            <p:cNvSpPr/>
            <p:nvPr/>
          </p:nvSpPr>
          <p:spPr>
            <a:xfrm>
              <a:off x="5159514" y="1639409"/>
              <a:ext cx="721996" cy="23321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State</a:t>
              </a:r>
              <a:r>
                <a:rPr kumimoji="1" lang="zh-CN" altLang="en-US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200" dirty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3" name="圆角矩形 10"/>
            <p:cNvSpPr/>
            <p:nvPr/>
          </p:nvSpPr>
          <p:spPr>
            <a:xfrm>
              <a:off x="5159166" y="1197405"/>
              <a:ext cx="721996" cy="233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State</a:t>
              </a:r>
              <a:r>
                <a:rPr kumimoji="1" lang="zh-CN" altLang="en-US" sz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200" dirty="0">
                  <a:latin typeface="Microsoft YaHei" charset="-122"/>
                  <a:ea typeface="Microsoft YaHei" charset="-122"/>
                  <a:cs typeface="Microsoft YaHei" charset="-122"/>
                </a:rPr>
                <a:t>n</a:t>
              </a:r>
              <a:endParaRPr kumimoji="1" lang="en-US" altLang="zh-CN" sz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33999" y="129539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altLang="zh-CN" smtClean="0"/>
                <a:t>…</a:t>
              </a:r>
              <a:endParaRPr lang="en-US" dirty="0"/>
            </a:p>
          </p:txBody>
        </p:sp>
        <p:sp>
          <p:nvSpPr>
            <p:cNvPr id="64" name="圆角矩形 10"/>
            <p:cNvSpPr/>
            <p:nvPr/>
          </p:nvSpPr>
          <p:spPr>
            <a:xfrm>
              <a:off x="4380446" y="1898752"/>
              <a:ext cx="721996" cy="233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Block</a:t>
              </a: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0</a:t>
              </a:r>
              <a:endPara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5" name="圆角矩形 10"/>
            <p:cNvSpPr/>
            <p:nvPr/>
          </p:nvSpPr>
          <p:spPr>
            <a:xfrm>
              <a:off x="4380794" y="1639409"/>
              <a:ext cx="721996" cy="233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Block</a:t>
              </a: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  <a:endPara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6" name="圆角矩形 10"/>
            <p:cNvSpPr/>
            <p:nvPr/>
          </p:nvSpPr>
          <p:spPr>
            <a:xfrm>
              <a:off x="4380446" y="1197405"/>
              <a:ext cx="721996" cy="233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Block</a:t>
              </a:r>
              <a:r>
                <a:rPr kumimoji="1" lang="zh-CN" altLang="en-US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1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n</a:t>
              </a:r>
              <a:endPara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55279" y="129539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altLang="zh-CN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303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0"/>
          <p:cNvSpPr/>
          <p:nvPr/>
        </p:nvSpPr>
        <p:spPr>
          <a:xfrm>
            <a:off x="3215077" y="3527891"/>
            <a:ext cx="998147" cy="7412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</a:p>
        </p:txBody>
      </p:sp>
      <p:sp>
        <p:nvSpPr>
          <p:cNvPr id="13" name="圆角矩形 10"/>
          <p:cNvSpPr/>
          <p:nvPr/>
        </p:nvSpPr>
        <p:spPr>
          <a:xfrm>
            <a:off x="4470472" y="5349706"/>
            <a:ext cx="998147" cy="7412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</a:p>
        </p:txBody>
      </p:sp>
      <p:sp>
        <p:nvSpPr>
          <p:cNvPr id="15" name="圆角矩形 10"/>
          <p:cNvSpPr/>
          <p:nvPr/>
        </p:nvSpPr>
        <p:spPr>
          <a:xfrm>
            <a:off x="5548702" y="2243921"/>
            <a:ext cx="998147" cy="7412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Validator Node</a:t>
            </a:r>
          </a:p>
        </p:txBody>
      </p:sp>
      <p:sp>
        <p:nvSpPr>
          <p:cNvPr id="16" name="圆角矩形 10"/>
          <p:cNvSpPr/>
          <p:nvPr/>
        </p:nvSpPr>
        <p:spPr>
          <a:xfrm>
            <a:off x="7745167" y="3527891"/>
            <a:ext cx="998147" cy="7412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</a:p>
        </p:txBody>
      </p:sp>
      <p:sp>
        <p:nvSpPr>
          <p:cNvPr id="17" name="圆角矩形 10"/>
          <p:cNvSpPr/>
          <p:nvPr/>
        </p:nvSpPr>
        <p:spPr>
          <a:xfrm>
            <a:off x="6571687" y="5349706"/>
            <a:ext cx="998147" cy="7412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r>
              <a:rPr kumimoji="1" lang="en-US" altLang="zh-CN" sz="1100" dirty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</a:p>
        </p:txBody>
      </p:sp>
      <p:cxnSp>
        <p:nvCxnSpPr>
          <p:cNvPr id="22" name="Straight Arrow Connector 21"/>
          <p:cNvCxnSpPr>
            <a:stCxn id="15" idx="3"/>
            <a:endCxn id="16" idx="0"/>
          </p:cNvCxnSpPr>
          <p:nvPr/>
        </p:nvCxnSpPr>
        <p:spPr>
          <a:xfrm>
            <a:off x="6546849" y="2614528"/>
            <a:ext cx="1697392" cy="9133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2"/>
            <a:endCxn id="13" idx="0"/>
          </p:cNvCxnSpPr>
          <p:nvPr/>
        </p:nvCxnSpPr>
        <p:spPr>
          <a:xfrm>
            <a:off x="3714151" y="4269105"/>
            <a:ext cx="1255395" cy="1080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5" idx="1"/>
            <a:endCxn id="2" idx="0"/>
          </p:cNvCxnSpPr>
          <p:nvPr/>
        </p:nvCxnSpPr>
        <p:spPr>
          <a:xfrm flipH="1">
            <a:off x="3714151" y="2614528"/>
            <a:ext cx="1834551" cy="9133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17" idx="0"/>
          </p:cNvCxnSpPr>
          <p:nvPr/>
        </p:nvCxnSpPr>
        <p:spPr>
          <a:xfrm flipH="1">
            <a:off x="7070761" y="4269105"/>
            <a:ext cx="1173480" cy="10806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7" idx="1"/>
          </p:cNvCxnSpPr>
          <p:nvPr/>
        </p:nvCxnSpPr>
        <p:spPr>
          <a:xfrm>
            <a:off x="5468619" y="5720313"/>
            <a:ext cx="11030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  <a:endCxn id="2" idx="3"/>
          </p:cNvCxnSpPr>
          <p:nvPr/>
        </p:nvCxnSpPr>
        <p:spPr>
          <a:xfrm flipH="1">
            <a:off x="4213224" y="3898498"/>
            <a:ext cx="353194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13" idx="0"/>
          </p:cNvCxnSpPr>
          <p:nvPr/>
        </p:nvCxnSpPr>
        <p:spPr>
          <a:xfrm flipH="1">
            <a:off x="4969546" y="3898498"/>
            <a:ext cx="2775621" cy="1451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3" idx="0"/>
          </p:cNvCxnSpPr>
          <p:nvPr/>
        </p:nvCxnSpPr>
        <p:spPr>
          <a:xfrm flipH="1">
            <a:off x="4969546" y="2985135"/>
            <a:ext cx="1078230" cy="23645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7" idx="0"/>
          </p:cNvCxnSpPr>
          <p:nvPr/>
        </p:nvCxnSpPr>
        <p:spPr>
          <a:xfrm>
            <a:off x="6047776" y="2985135"/>
            <a:ext cx="1022985" cy="23645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17" idx="0"/>
          </p:cNvCxnSpPr>
          <p:nvPr/>
        </p:nvCxnSpPr>
        <p:spPr>
          <a:xfrm>
            <a:off x="4213224" y="3898498"/>
            <a:ext cx="2857537" cy="14512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10"/>
          <p:cNvSpPr/>
          <p:nvPr/>
        </p:nvSpPr>
        <p:spPr>
          <a:xfrm>
            <a:off x="8782959" y="4542929"/>
            <a:ext cx="812855" cy="5515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Validator candidate</a:t>
            </a:r>
          </a:p>
        </p:txBody>
      </p:sp>
      <p:sp>
        <p:nvSpPr>
          <p:cNvPr id="27" name="圆角矩形 10"/>
          <p:cNvSpPr/>
          <p:nvPr/>
        </p:nvSpPr>
        <p:spPr>
          <a:xfrm>
            <a:off x="8055553" y="1932559"/>
            <a:ext cx="812855" cy="5515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Validator candidate</a:t>
            </a:r>
          </a:p>
        </p:txBody>
      </p:sp>
      <p:sp>
        <p:nvSpPr>
          <p:cNvPr id="28" name="圆角矩形 10"/>
          <p:cNvSpPr/>
          <p:nvPr/>
        </p:nvSpPr>
        <p:spPr>
          <a:xfrm>
            <a:off x="3282893" y="1822069"/>
            <a:ext cx="812855" cy="5515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rPr>
              <a:t>Validator candidate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531298" y="4042962"/>
            <a:ext cx="870412" cy="581140"/>
            <a:chOff x="2187" y="3943"/>
            <a:chExt cx="1724" cy="1002"/>
          </a:xfrm>
        </p:grpSpPr>
        <p:sp>
          <p:nvSpPr>
            <p:cNvPr id="29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30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31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</p:grpSp>
      <p:cxnSp>
        <p:nvCxnSpPr>
          <p:cNvPr id="33" name="Straight Arrow Connector 32"/>
          <p:cNvCxnSpPr>
            <a:stCxn id="2" idx="1"/>
            <a:endCxn id="31" idx="3"/>
          </p:cNvCxnSpPr>
          <p:nvPr/>
        </p:nvCxnSpPr>
        <p:spPr>
          <a:xfrm flipH="1">
            <a:off x="2402215" y="3898498"/>
            <a:ext cx="812862" cy="551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067732" y="5848967"/>
            <a:ext cx="870412" cy="581140"/>
            <a:chOff x="2187" y="3943"/>
            <a:chExt cx="1724" cy="1002"/>
          </a:xfrm>
        </p:grpSpPr>
        <p:sp>
          <p:nvSpPr>
            <p:cNvPr id="35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36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37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</p:grpSp>
      <p:cxnSp>
        <p:nvCxnSpPr>
          <p:cNvPr id="38" name="Straight Arrow Connector 37"/>
          <p:cNvCxnSpPr>
            <a:stCxn id="13" idx="1"/>
            <a:endCxn id="37" idx="3"/>
          </p:cNvCxnSpPr>
          <p:nvPr/>
        </p:nvCxnSpPr>
        <p:spPr>
          <a:xfrm flipH="1">
            <a:off x="2938649" y="5720313"/>
            <a:ext cx="1531823" cy="5355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8966496" y="5794547"/>
            <a:ext cx="870917" cy="581720"/>
            <a:chOff x="2187" y="3943"/>
            <a:chExt cx="1725" cy="1003"/>
          </a:xfrm>
        </p:grpSpPr>
        <p:sp>
          <p:nvSpPr>
            <p:cNvPr id="40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41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42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</p:grpSp>
      <p:cxnSp>
        <p:nvCxnSpPr>
          <p:cNvPr id="43" name="Straight Arrow Connector 42"/>
          <p:cNvCxnSpPr>
            <a:stCxn id="17" idx="3"/>
            <a:endCxn id="40" idx="1"/>
          </p:cNvCxnSpPr>
          <p:nvPr/>
        </p:nvCxnSpPr>
        <p:spPr>
          <a:xfrm>
            <a:off x="7569834" y="5720313"/>
            <a:ext cx="1396662" cy="2490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9635461" y="3071209"/>
            <a:ext cx="870412" cy="581140"/>
            <a:chOff x="2187" y="3943"/>
            <a:chExt cx="1724" cy="1002"/>
          </a:xfrm>
        </p:grpSpPr>
        <p:sp>
          <p:nvSpPr>
            <p:cNvPr id="45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46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47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</p:grpSp>
      <p:cxnSp>
        <p:nvCxnSpPr>
          <p:cNvPr id="48" name="Straight Arrow Connector 47"/>
          <p:cNvCxnSpPr>
            <a:stCxn id="45" idx="1"/>
            <a:endCxn id="16" idx="3"/>
          </p:cNvCxnSpPr>
          <p:nvPr/>
        </p:nvCxnSpPr>
        <p:spPr>
          <a:xfrm flipH="1">
            <a:off x="8743314" y="3246073"/>
            <a:ext cx="892147" cy="6524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468792" y="1187970"/>
            <a:ext cx="870412" cy="581140"/>
            <a:chOff x="2187" y="3943"/>
            <a:chExt cx="1724" cy="1002"/>
          </a:xfrm>
        </p:grpSpPr>
        <p:sp>
          <p:nvSpPr>
            <p:cNvPr id="50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51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52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</p:grpSp>
      <p:cxnSp>
        <p:nvCxnSpPr>
          <p:cNvPr id="53" name="Straight Arrow Connector 52"/>
          <p:cNvCxnSpPr>
            <a:stCxn id="52" idx="2"/>
            <a:endCxn id="15" idx="0"/>
          </p:cNvCxnSpPr>
          <p:nvPr/>
        </p:nvCxnSpPr>
        <p:spPr>
          <a:xfrm>
            <a:off x="6005227" y="1769690"/>
            <a:ext cx="42549" cy="474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1681017" y="1791855"/>
            <a:ext cx="870412" cy="581140"/>
            <a:chOff x="2187" y="3943"/>
            <a:chExt cx="1724" cy="1002"/>
          </a:xfrm>
        </p:grpSpPr>
        <p:sp>
          <p:nvSpPr>
            <p:cNvPr id="55" name="圆角矩形 10"/>
            <p:cNvSpPr/>
            <p:nvPr/>
          </p:nvSpPr>
          <p:spPr>
            <a:xfrm>
              <a:off x="2187" y="39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56" name="圆角矩形 10"/>
            <p:cNvSpPr/>
            <p:nvPr/>
          </p:nvSpPr>
          <p:spPr>
            <a:xfrm>
              <a:off x="2387" y="41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  <p:sp>
          <p:nvSpPr>
            <p:cNvPr id="57" name="圆角矩形 10"/>
            <p:cNvSpPr/>
            <p:nvPr/>
          </p:nvSpPr>
          <p:spPr>
            <a:xfrm>
              <a:off x="2587" y="4343"/>
              <a:ext cx="1325" cy="6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00" dirty="0">
                  <a:latin typeface="Microsoft YaHei" charset="-122"/>
                  <a:ea typeface="Microsoft YaHei" charset="-122"/>
                  <a:cs typeface="Microsoft YaHei" charset="-122"/>
                </a:rPr>
                <a:t>Delegator</a:t>
              </a:r>
            </a:p>
          </p:txBody>
        </p:sp>
      </p:grpSp>
      <p:cxnSp>
        <p:nvCxnSpPr>
          <p:cNvPr id="58" name="Straight Arrow Connector 57"/>
          <p:cNvCxnSpPr>
            <a:stCxn id="28" idx="1"/>
            <a:endCxn id="57" idx="3"/>
          </p:cNvCxnSpPr>
          <p:nvPr/>
        </p:nvCxnSpPr>
        <p:spPr>
          <a:xfrm flipH="1">
            <a:off x="2551934" y="2097850"/>
            <a:ext cx="730959" cy="1008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10"/>
          <p:cNvSpPr/>
          <p:nvPr/>
        </p:nvSpPr>
        <p:spPr>
          <a:xfrm>
            <a:off x="10343406" y="4822185"/>
            <a:ext cx="668965" cy="3497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Delegator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8738909" y="9219786"/>
            <a:ext cx="5257" cy="100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1"/>
            <a:endCxn id="25" idx="3"/>
          </p:cNvCxnSpPr>
          <p:nvPr/>
        </p:nvCxnSpPr>
        <p:spPr>
          <a:xfrm flipH="1" flipV="1">
            <a:off x="9595814" y="4818710"/>
            <a:ext cx="747592" cy="1783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" idx="0"/>
            <a:endCxn id="28" idx="2"/>
          </p:cNvCxnSpPr>
          <p:nvPr/>
        </p:nvCxnSpPr>
        <p:spPr>
          <a:xfrm flipH="1" flipV="1">
            <a:off x="3689321" y="2373630"/>
            <a:ext cx="24830" cy="11542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6" idx="0"/>
            <a:endCxn id="27" idx="2"/>
          </p:cNvCxnSpPr>
          <p:nvPr/>
        </p:nvCxnSpPr>
        <p:spPr>
          <a:xfrm flipV="1">
            <a:off x="8244241" y="2484120"/>
            <a:ext cx="217740" cy="10437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0"/>
            <a:endCxn id="16" idx="2"/>
          </p:cNvCxnSpPr>
          <p:nvPr/>
        </p:nvCxnSpPr>
        <p:spPr>
          <a:xfrm flipH="1" flipV="1">
            <a:off x="8244241" y="4269105"/>
            <a:ext cx="945146" cy="273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5" idx="1"/>
            <a:endCxn id="28" idx="3"/>
          </p:cNvCxnSpPr>
          <p:nvPr/>
        </p:nvCxnSpPr>
        <p:spPr>
          <a:xfrm flipH="1" flipV="1">
            <a:off x="4095748" y="2097850"/>
            <a:ext cx="1452954" cy="5166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5" idx="3"/>
            <a:endCxn id="27" idx="1"/>
          </p:cNvCxnSpPr>
          <p:nvPr/>
        </p:nvCxnSpPr>
        <p:spPr>
          <a:xfrm flipV="1">
            <a:off x="6546849" y="2208340"/>
            <a:ext cx="1508704" cy="4061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7" idx="0"/>
            <a:endCxn id="25" idx="1"/>
          </p:cNvCxnSpPr>
          <p:nvPr/>
        </p:nvCxnSpPr>
        <p:spPr>
          <a:xfrm flipV="1">
            <a:off x="7070761" y="4818710"/>
            <a:ext cx="1712198" cy="5309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 err="1">
                <a:solidFill>
                  <a:schemeClr val="bg1"/>
                </a:solidFill>
              </a:rPr>
              <a:t>OKChain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5567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0"/>
          <p:cNvSpPr/>
          <p:nvPr/>
        </p:nvSpPr>
        <p:spPr>
          <a:xfrm>
            <a:off x="1443427" y="5105490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圆角矩形 10"/>
          <p:cNvSpPr/>
          <p:nvPr/>
        </p:nvSpPr>
        <p:spPr>
          <a:xfrm>
            <a:off x="2142202" y="6047375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圆角矩形 10"/>
          <p:cNvSpPr/>
          <p:nvPr/>
        </p:nvSpPr>
        <p:spPr>
          <a:xfrm>
            <a:off x="3070466" y="4418387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Validator </a:t>
            </a:r>
          </a:p>
        </p:txBody>
      </p:sp>
      <p:sp>
        <p:nvSpPr>
          <p:cNvPr id="16" name="圆角矩形 10"/>
          <p:cNvSpPr/>
          <p:nvPr/>
        </p:nvSpPr>
        <p:spPr>
          <a:xfrm>
            <a:off x="4804523" y="5132896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圆角矩形 10"/>
          <p:cNvSpPr/>
          <p:nvPr/>
        </p:nvSpPr>
        <p:spPr>
          <a:xfrm>
            <a:off x="3905008" y="6047375"/>
            <a:ext cx="792405" cy="2822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2" name="Straight Arrow Connector 21"/>
          <p:cNvCxnSpPr>
            <a:stCxn id="15" idx="3"/>
            <a:endCxn id="16" idx="0"/>
          </p:cNvCxnSpPr>
          <p:nvPr/>
        </p:nvCxnSpPr>
        <p:spPr>
          <a:xfrm>
            <a:off x="3862871" y="4559533"/>
            <a:ext cx="1337855" cy="5733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2"/>
            <a:endCxn id="13" idx="0"/>
          </p:cNvCxnSpPr>
          <p:nvPr/>
        </p:nvCxnSpPr>
        <p:spPr>
          <a:xfrm>
            <a:off x="1839630" y="5387781"/>
            <a:ext cx="698775" cy="6595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5" idx="1"/>
            <a:endCxn id="2" idx="0"/>
          </p:cNvCxnSpPr>
          <p:nvPr/>
        </p:nvCxnSpPr>
        <p:spPr>
          <a:xfrm flipH="1">
            <a:off x="1839630" y="4559533"/>
            <a:ext cx="1230836" cy="5459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17" idx="0"/>
          </p:cNvCxnSpPr>
          <p:nvPr/>
        </p:nvCxnSpPr>
        <p:spPr>
          <a:xfrm flipH="1">
            <a:off x="4301211" y="5415187"/>
            <a:ext cx="899515" cy="6321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7" idx="1"/>
          </p:cNvCxnSpPr>
          <p:nvPr/>
        </p:nvCxnSpPr>
        <p:spPr>
          <a:xfrm>
            <a:off x="2934607" y="6188521"/>
            <a:ext cx="97040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  <a:endCxn id="2" idx="3"/>
          </p:cNvCxnSpPr>
          <p:nvPr/>
        </p:nvCxnSpPr>
        <p:spPr>
          <a:xfrm flipH="1" flipV="1">
            <a:off x="2235832" y="5246636"/>
            <a:ext cx="2568691" cy="274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13" idx="0"/>
          </p:cNvCxnSpPr>
          <p:nvPr/>
        </p:nvCxnSpPr>
        <p:spPr>
          <a:xfrm flipH="1">
            <a:off x="2538405" y="5274042"/>
            <a:ext cx="2266118" cy="7733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3" idx="0"/>
          </p:cNvCxnSpPr>
          <p:nvPr/>
        </p:nvCxnSpPr>
        <p:spPr>
          <a:xfrm flipH="1">
            <a:off x="2538405" y="4700678"/>
            <a:ext cx="928264" cy="13466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7" idx="0"/>
          </p:cNvCxnSpPr>
          <p:nvPr/>
        </p:nvCxnSpPr>
        <p:spPr>
          <a:xfrm>
            <a:off x="3466669" y="4700678"/>
            <a:ext cx="834542" cy="13466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17" idx="0"/>
          </p:cNvCxnSpPr>
          <p:nvPr/>
        </p:nvCxnSpPr>
        <p:spPr>
          <a:xfrm>
            <a:off x="2235832" y="5246636"/>
            <a:ext cx="2065379" cy="8007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0"/>
          <p:cNvSpPr/>
          <p:nvPr/>
        </p:nvSpPr>
        <p:spPr>
          <a:xfrm>
            <a:off x="1141357" y="3555011"/>
            <a:ext cx="580677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700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</a:p>
        </p:txBody>
      </p:sp>
      <p:cxnSp>
        <p:nvCxnSpPr>
          <p:cNvPr id="38" name="Straight Arrow Connector 37"/>
          <p:cNvCxnSpPr>
            <a:stCxn id="28" idx="2"/>
            <a:endCxn id="2" idx="0"/>
          </p:cNvCxnSpPr>
          <p:nvPr/>
        </p:nvCxnSpPr>
        <p:spPr>
          <a:xfrm>
            <a:off x="1431696" y="3898851"/>
            <a:ext cx="407934" cy="12066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2" idx="2"/>
            <a:endCxn id="2" idx="0"/>
          </p:cNvCxnSpPr>
          <p:nvPr/>
        </p:nvCxnSpPr>
        <p:spPr>
          <a:xfrm flipH="1">
            <a:off x="1839630" y="3898851"/>
            <a:ext cx="411542" cy="12066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2" idx="1"/>
            <a:endCxn id="28" idx="3"/>
          </p:cNvCxnSpPr>
          <p:nvPr/>
        </p:nvCxnSpPr>
        <p:spPr>
          <a:xfrm flipH="1">
            <a:off x="1722034" y="3726931"/>
            <a:ext cx="2318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10"/>
          <p:cNvSpPr/>
          <p:nvPr/>
        </p:nvSpPr>
        <p:spPr>
          <a:xfrm>
            <a:off x="3917228" y="1284240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smtClean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2" name="圆角矩形 10"/>
          <p:cNvSpPr/>
          <p:nvPr/>
        </p:nvSpPr>
        <p:spPr>
          <a:xfrm>
            <a:off x="5732470" y="2309650"/>
            <a:ext cx="841375" cy="3829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Nginx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8" name="Straight Arrow Connector 57"/>
          <p:cNvCxnSpPr>
            <a:stCxn id="52" idx="2"/>
            <a:endCxn id="28" idx="0"/>
          </p:cNvCxnSpPr>
          <p:nvPr/>
        </p:nvCxnSpPr>
        <p:spPr>
          <a:xfrm flipH="1">
            <a:off x="1431696" y="2692555"/>
            <a:ext cx="4721462" cy="86245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6849741" y="8466029"/>
            <a:ext cx="521335" cy="1104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5" idx="0"/>
            <a:endCxn id="93" idx="2"/>
          </p:cNvCxnSpPr>
          <p:nvPr/>
        </p:nvCxnSpPr>
        <p:spPr>
          <a:xfrm flipH="1" flipV="1">
            <a:off x="3137446" y="3898851"/>
            <a:ext cx="329223" cy="5195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角矩形 10"/>
          <p:cNvSpPr/>
          <p:nvPr/>
        </p:nvSpPr>
        <p:spPr>
          <a:xfrm>
            <a:off x="1953879" y="3555011"/>
            <a:ext cx="594585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 A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3" name="圆角矩形 10"/>
          <p:cNvSpPr/>
          <p:nvPr/>
        </p:nvSpPr>
        <p:spPr>
          <a:xfrm>
            <a:off x="2845758" y="3555011"/>
            <a:ext cx="583376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 A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4" name="圆角矩形 10"/>
          <p:cNvSpPr/>
          <p:nvPr/>
        </p:nvSpPr>
        <p:spPr>
          <a:xfrm>
            <a:off x="3693670" y="3558165"/>
            <a:ext cx="580283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 B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5" name="圆角矩形 10"/>
          <p:cNvSpPr/>
          <p:nvPr/>
        </p:nvSpPr>
        <p:spPr>
          <a:xfrm>
            <a:off x="4518307" y="3558167"/>
            <a:ext cx="586226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 B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6" name="圆角矩形 10"/>
          <p:cNvSpPr/>
          <p:nvPr/>
        </p:nvSpPr>
        <p:spPr>
          <a:xfrm>
            <a:off x="5364672" y="3558551"/>
            <a:ext cx="529071" cy="343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mr-IN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endParaRPr kumimoji="1" lang="en-US" altLang="zh-CN" sz="9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04" name="Straight Arrow Connector 103"/>
          <p:cNvCxnSpPr>
            <a:stCxn id="16" idx="0"/>
            <a:endCxn id="95" idx="2"/>
          </p:cNvCxnSpPr>
          <p:nvPr/>
        </p:nvCxnSpPr>
        <p:spPr>
          <a:xfrm flipH="1" flipV="1">
            <a:off x="4811420" y="3902007"/>
            <a:ext cx="389306" cy="12308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6" idx="0"/>
            <a:endCxn id="96" idx="2"/>
          </p:cNvCxnSpPr>
          <p:nvPr/>
        </p:nvCxnSpPr>
        <p:spPr>
          <a:xfrm flipV="1">
            <a:off x="5200726" y="3902391"/>
            <a:ext cx="428482" cy="12305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5" idx="0"/>
            <a:endCxn id="94" idx="2"/>
          </p:cNvCxnSpPr>
          <p:nvPr/>
        </p:nvCxnSpPr>
        <p:spPr>
          <a:xfrm flipV="1">
            <a:off x="3466669" y="3902005"/>
            <a:ext cx="517143" cy="5163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4" idx="3"/>
            <a:endCxn id="95" idx="1"/>
          </p:cNvCxnSpPr>
          <p:nvPr/>
        </p:nvCxnSpPr>
        <p:spPr>
          <a:xfrm>
            <a:off x="4273953" y="3730085"/>
            <a:ext cx="244354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3" idx="3"/>
            <a:endCxn id="94" idx="1"/>
          </p:cNvCxnSpPr>
          <p:nvPr/>
        </p:nvCxnSpPr>
        <p:spPr>
          <a:xfrm>
            <a:off x="3429134" y="3726931"/>
            <a:ext cx="264536" cy="31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2" idx="3"/>
            <a:endCxn id="93" idx="1"/>
          </p:cNvCxnSpPr>
          <p:nvPr/>
        </p:nvCxnSpPr>
        <p:spPr>
          <a:xfrm>
            <a:off x="2548464" y="3726931"/>
            <a:ext cx="29729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95" idx="3"/>
            <a:endCxn id="96" idx="1"/>
          </p:cNvCxnSpPr>
          <p:nvPr/>
        </p:nvCxnSpPr>
        <p:spPr>
          <a:xfrm>
            <a:off x="5104533" y="3730087"/>
            <a:ext cx="260139" cy="3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" idx="0"/>
            <a:endCxn id="93" idx="2"/>
          </p:cNvCxnSpPr>
          <p:nvPr/>
        </p:nvCxnSpPr>
        <p:spPr>
          <a:xfrm flipV="1">
            <a:off x="1839630" y="3898851"/>
            <a:ext cx="1297816" cy="12066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94" idx="2"/>
            <a:endCxn id="16" idx="0"/>
          </p:cNvCxnSpPr>
          <p:nvPr/>
        </p:nvCxnSpPr>
        <p:spPr>
          <a:xfrm>
            <a:off x="3983812" y="3902005"/>
            <a:ext cx="1216914" cy="12308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52" idx="2"/>
            <a:endCxn id="92" idx="0"/>
          </p:cNvCxnSpPr>
          <p:nvPr/>
        </p:nvCxnSpPr>
        <p:spPr>
          <a:xfrm flipH="1">
            <a:off x="2251172" y="2692555"/>
            <a:ext cx="3901986" cy="86245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52" idx="2"/>
            <a:endCxn id="93" idx="0"/>
          </p:cNvCxnSpPr>
          <p:nvPr/>
        </p:nvCxnSpPr>
        <p:spPr>
          <a:xfrm flipH="1">
            <a:off x="3137446" y="2692555"/>
            <a:ext cx="3015712" cy="86245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2" idx="2"/>
            <a:endCxn id="94" idx="0"/>
          </p:cNvCxnSpPr>
          <p:nvPr/>
        </p:nvCxnSpPr>
        <p:spPr>
          <a:xfrm flipH="1">
            <a:off x="3983812" y="2692555"/>
            <a:ext cx="2169346" cy="86561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52" idx="2"/>
            <a:endCxn id="95" idx="0"/>
          </p:cNvCxnSpPr>
          <p:nvPr/>
        </p:nvCxnSpPr>
        <p:spPr>
          <a:xfrm flipH="1">
            <a:off x="4811420" y="2692555"/>
            <a:ext cx="1341738" cy="865612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52" idx="2"/>
            <a:endCxn id="96" idx="0"/>
          </p:cNvCxnSpPr>
          <p:nvPr/>
        </p:nvCxnSpPr>
        <p:spPr>
          <a:xfrm flipH="1">
            <a:off x="5629208" y="2692555"/>
            <a:ext cx="523950" cy="86599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" idx="0"/>
            <a:endCxn id="95" idx="2"/>
          </p:cNvCxnSpPr>
          <p:nvPr/>
        </p:nvCxnSpPr>
        <p:spPr>
          <a:xfrm flipV="1">
            <a:off x="4301211" y="3902007"/>
            <a:ext cx="510209" cy="2145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3" idx="0"/>
            <a:endCxn id="92" idx="2"/>
          </p:cNvCxnSpPr>
          <p:nvPr/>
        </p:nvCxnSpPr>
        <p:spPr>
          <a:xfrm flipH="1" flipV="1">
            <a:off x="2251172" y="3898851"/>
            <a:ext cx="287233" cy="21485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52" idx="0"/>
            <a:endCxn id="51" idx="2"/>
          </p:cNvCxnSpPr>
          <p:nvPr/>
        </p:nvCxnSpPr>
        <p:spPr>
          <a:xfrm flipH="1" flipV="1">
            <a:off x="4230013" y="1547468"/>
            <a:ext cx="1923145" cy="762182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52" idx="0"/>
            <a:endCxn id="231" idx="2"/>
          </p:cNvCxnSpPr>
          <p:nvPr/>
        </p:nvCxnSpPr>
        <p:spPr>
          <a:xfrm flipH="1" flipV="1">
            <a:off x="5853742" y="1555580"/>
            <a:ext cx="299416" cy="75407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52" idx="0"/>
            <a:endCxn id="233" idx="2"/>
          </p:cNvCxnSpPr>
          <p:nvPr/>
        </p:nvCxnSpPr>
        <p:spPr>
          <a:xfrm flipV="1">
            <a:off x="6153158" y="1555580"/>
            <a:ext cx="1365774" cy="75407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圆角矩形 10"/>
          <p:cNvSpPr/>
          <p:nvPr/>
        </p:nvSpPr>
        <p:spPr>
          <a:xfrm>
            <a:off x="5540957" y="1292352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Mobile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APP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3" name="圆角矩形 10"/>
          <p:cNvSpPr/>
          <p:nvPr/>
        </p:nvSpPr>
        <p:spPr>
          <a:xfrm>
            <a:off x="7206147" y="1292352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 flipV="1">
            <a:off x="2190205" y="2018881"/>
            <a:ext cx="904313" cy="1"/>
          </a:xfrm>
          <a:prstGeom prst="line">
            <a:avLst/>
          </a:prstGeom>
          <a:ln w="28575" cmpd="sng">
            <a:solidFill>
              <a:schemeClr val="accent2"/>
            </a:solidFill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V="1">
            <a:off x="2220581" y="2493676"/>
            <a:ext cx="871200" cy="1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260797" y="1874993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http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channel</a:t>
            </a:r>
            <a:endParaRPr lang="en-US" sz="12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258620" y="235517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P2P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channel</a:t>
            </a:r>
            <a:endParaRPr lang="en-US" sz="1200" dirty="0"/>
          </a:p>
        </p:txBody>
      </p:sp>
      <p:sp>
        <p:nvSpPr>
          <p:cNvPr id="59" name="圆角矩形 10"/>
          <p:cNvSpPr/>
          <p:nvPr/>
        </p:nvSpPr>
        <p:spPr>
          <a:xfrm>
            <a:off x="8978985" y="6105477"/>
            <a:ext cx="846728" cy="282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行情</a:t>
            </a:r>
            <a:r>
              <a:rPr kumimoji="1"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rPr>
              <a:t>K</a:t>
            </a:r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线</a:t>
            </a:r>
            <a:endParaRPr kumimoji="1"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6" name="Straight Arrow Connector 75"/>
          <p:cNvCxnSpPr>
            <a:stCxn id="59" idx="1"/>
            <a:endCxn id="335" idx="3"/>
          </p:cNvCxnSpPr>
          <p:nvPr/>
        </p:nvCxnSpPr>
        <p:spPr>
          <a:xfrm flipH="1">
            <a:off x="7091737" y="6246859"/>
            <a:ext cx="1887248" cy="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10"/>
          <p:cNvSpPr/>
          <p:nvPr/>
        </p:nvSpPr>
        <p:spPr>
          <a:xfrm>
            <a:off x="7555629" y="3580708"/>
            <a:ext cx="1006626" cy="31472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err="1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Dex</a:t>
            </a:r>
            <a:r>
              <a:rPr kumimoji="1"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server</a:t>
            </a:r>
            <a:endParaRPr kumimoji="1" lang="en-US" altLang="zh-CN" sz="900" dirty="0">
              <a:solidFill>
                <a:schemeClr val="accent5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7" name="Straight Arrow Connector 86"/>
          <p:cNvCxnSpPr>
            <a:stCxn id="52" idx="2"/>
            <a:endCxn id="83" idx="0"/>
          </p:cNvCxnSpPr>
          <p:nvPr/>
        </p:nvCxnSpPr>
        <p:spPr>
          <a:xfrm>
            <a:off x="6153158" y="2692555"/>
            <a:ext cx="1905784" cy="888153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"/>
          <p:cNvSpPr/>
          <p:nvPr/>
        </p:nvSpPr>
        <p:spPr>
          <a:xfrm>
            <a:off x="7721065" y="4638998"/>
            <a:ext cx="679247" cy="178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3" name="圆角矩形 10"/>
          <p:cNvSpPr/>
          <p:nvPr/>
        </p:nvSpPr>
        <p:spPr>
          <a:xfrm>
            <a:off x="6467780" y="5071968"/>
            <a:ext cx="602637" cy="4326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</a:p>
        </p:txBody>
      </p:sp>
      <p:cxnSp>
        <p:nvCxnSpPr>
          <p:cNvPr id="156" name="Straight Arrow Connector 155"/>
          <p:cNvCxnSpPr>
            <a:stCxn id="85" idx="2"/>
            <a:endCxn id="153" idx="0"/>
          </p:cNvCxnSpPr>
          <p:nvPr/>
        </p:nvCxnSpPr>
        <p:spPr>
          <a:xfrm flipH="1">
            <a:off x="6769099" y="4466854"/>
            <a:ext cx="1622" cy="60511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圆角矩形 10"/>
          <p:cNvSpPr/>
          <p:nvPr/>
        </p:nvSpPr>
        <p:spPr>
          <a:xfrm>
            <a:off x="6267407" y="3571512"/>
            <a:ext cx="1006626" cy="31472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区块链浏览器</a:t>
            </a:r>
            <a:endParaRPr kumimoji="1" lang="en-US" altLang="zh-CN" sz="900" dirty="0">
              <a:solidFill>
                <a:schemeClr val="accent5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81" name="Straight Arrow Connector 180"/>
          <p:cNvCxnSpPr>
            <a:stCxn id="52" idx="2"/>
            <a:endCxn id="174" idx="0"/>
          </p:cNvCxnSpPr>
          <p:nvPr/>
        </p:nvCxnSpPr>
        <p:spPr>
          <a:xfrm>
            <a:off x="6153158" y="2692555"/>
            <a:ext cx="617562" cy="878957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53" idx="1"/>
            <a:endCxn id="16" idx="3"/>
          </p:cNvCxnSpPr>
          <p:nvPr/>
        </p:nvCxnSpPr>
        <p:spPr>
          <a:xfrm flipH="1" flipV="1">
            <a:off x="5596928" y="5274042"/>
            <a:ext cx="870852" cy="142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圆角矩形 10"/>
          <p:cNvSpPr/>
          <p:nvPr/>
        </p:nvSpPr>
        <p:spPr>
          <a:xfrm>
            <a:off x="10440024" y="6077094"/>
            <a:ext cx="1006626" cy="3147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BI</a:t>
            </a:r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 系统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4" name="圆角矩形 10"/>
          <p:cNvSpPr/>
          <p:nvPr/>
        </p:nvSpPr>
        <p:spPr>
          <a:xfrm>
            <a:off x="10603712" y="5401936"/>
            <a:ext cx="679247" cy="178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5" name="圆角矩形 10"/>
          <p:cNvSpPr/>
          <p:nvPr/>
        </p:nvSpPr>
        <p:spPr>
          <a:xfrm>
            <a:off x="10440024" y="4703434"/>
            <a:ext cx="1006626" cy="3147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BI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server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18" name="Straight Arrow Connector 217"/>
          <p:cNvCxnSpPr>
            <a:stCxn id="52" idx="2"/>
            <a:endCxn id="89" idx="0"/>
          </p:cNvCxnSpPr>
          <p:nvPr/>
        </p:nvCxnSpPr>
        <p:spPr>
          <a:xfrm>
            <a:off x="6153158" y="2692555"/>
            <a:ext cx="3249192" cy="888153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4" idx="2"/>
            <a:endCxn id="210" idx="0"/>
          </p:cNvCxnSpPr>
          <p:nvPr/>
        </p:nvCxnSpPr>
        <p:spPr>
          <a:xfrm>
            <a:off x="10943336" y="5580247"/>
            <a:ext cx="1" cy="49684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15" idx="2"/>
            <a:endCxn id="214" idx="0"/>
          </p:cNvCxnSpPr>
          <p:nvPr/>
        </p:nvCxnSpPr>
        <p:spPr>
          <a:xfrm flipH="1">
            <a:off x="10943336" y="5018158"/>
            <a:ext cx="1" cy="38377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335" idx="0"/>
            <a:endCxn id="153" idx="2"/>
          </p:cNvCxnSpPr>
          <p:nvPr/>
        </p:nvCxnSpPr>
        <p:spPr>
          <a:xfrm flipV="1">
            <a:off x="6752114" y="5504586"/>
            <a:ext cx="16985" cy="65311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105" idx="2"/>
            <a:endCxn id="153" idx="3"/>
          </p:cNvCxnSpPr>
          <p:nvPr/>
        </p:nvCxnSpPr>
        <p:spPr>
          <a:xfrm flipH="1">
            <a:off x="7070417" y="4817309"/>
            <a:ext cx="990272" cy="47096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圆角矩形 10"/>
          <p:cNvSpPr/>
          <p:nvPr/>
        </p:nvSpPr>
        <p:spPr>
          <a:xfrm>
            <a:off x="9062726" y="5208381"/>
            <a:ext cx="679247" cy="178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redis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5" name="圆角矩形 10"/>
          <p:cNvSpPr/>
          <p:nvPr/>
        </p:nvSpPr>
        <p:spPr>
          <a:xfrm>
            <a:off x="6412490" y="6157704"/>
            <a:ext cx="679247" cy="178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pulsar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5" name="圆角矩形 10"/>
          <p:cNvSpPr/>
          <p:nvPr/>
        </p:nvSpPr>
        <p:spPr>
          <a:xfrm>
            <a:off x="6431097" y="4288543"/>
            <a:ext cx="679247" cy="1783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2220581" y="1576950"/>
            <a:ext cx="871200" cy="1"/>
          </a:xfrm>
          <a:prstGeom prst="line">
            <a:avLst/>
          </a:prstGeom>
          <a:ln w="28575" cap="rnd" cmpd="sng">
            <a:solidFill>
              <a:schemeClr val="accent6"/>
            </a:solidFill>
            <a:prstDash val="solid"/>
            <a:bevel/>
            <a:headEnd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258620" y="1305100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Web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socket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  <a:p>
            <a:r>
              <a:rPr lang="en-US" altLang="zh-CN" sz="1200" dirty="0" smtClean="0"/>
              <a:t>channel</a:t>
            </a:r>
            <a:endParaRPr lang="en-US" sz="1200" dirty="0"/>
          </a:p>
        </p:txBody>
      </p:sp>
      <p:sp>
        <p:nvSpPr>
          <p:cNvPr id="89" name="圆角矩形 10"/>
          <p:cNvSpPr/>
          <p:nvPr/>
        </p:nvSpPr>
        <p:spPr>
          <a:xfrm>
            <a:off x="8899037" y="3580708"/>
            <a:ext cx="1006626" cy="3147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推送服务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7" name="圆角矩形 10"/>
          <p:cNvSpPr/>
          <p:nvPr/>
        </p:nvSpPr>
        <p:spPr>
          <a:xfrm>
            <a:off x="7970463" y="5571552"/>
            <a:ext cx="679247" cy="1783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8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r>
              <a:rPr kumimoji="1" lang="zh-CN" altLang="en-US" sz="8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" dirty="0" smtClean="0">
                <a:latin typeface="Microsoft YaHei" charset="-122"/>
                <a:ea typeface="Microsoft YaHei" charset="-122"/>
                <a:cs typeface="Microsoft YaHei" charset="-122"/>
              </a:rPr>
              <a:t>D</a:t>
            </a:r>
            <a:endParaRPr kumimoji="1" lang="en-US" altLang="zh-CN" sz="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4" name="Straight Arrow Connector 133"/>
          <p:cNvCxnSpPr>
            <a:stCxn id="330" idx="1"/>
            <a:endCxn id="153" idx="3"/>
          </p:cNvCxnSpPr>
          <p:nvPr/>
        </p:nvCxnSpPr>
        <p:spPr>
          <a:xfrm flipH="1" flipV="1">
            <a:off x="7070417" y="5288277"/>
            <a:ext cx="1992309" cy="926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圆角矩形 10"/>
          <p:cNvSpPr/>
          <p:nvPr/>
        </p:nvSpPr>
        <p:spPr>
          <a:xfrm>
            <a:off x="8038661" y="1284240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51" name="Straight Arrow Connector 250"/>
          <p:cNvCxnSpPr>
            <a:stCxn id="250" idx="2"/>
            <a:endCxn id="52" idx="0"/>
          </p:cNvCxnSpPr>
          <p:nvPr/>
        </p:nvCxnSpPr>
        <p:spPr>
          <a:xfrm flipH="1">
            <a:off x="6153158" y="1547468"/>
            <a:ext cx="2198288" cy="762182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57" idx="2"/>
            <a:endCxn id="52" idx="0"/>
          </p:cNvCxnSpPr>
          <p:nvPr/>
        </p:nvCxnSpPr>
        <p:spPr>
          <a:xfrm flipH="1">
            <a:off x="6153158" y="1555580"/>
            <a:ext cx="500004" cy="75407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圆角矩形 10"/>
          <p:cNvSpPr/>
          <p:nvPr/>
        </p:nvSpPr>
        <p:spPr>
          <a:xfrm>
            <a:off x="6340377" y="1292352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Mobile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APP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0" name="圆角矩形 10"/>
          <p:cNvSpPr/>
          <p:nvPr/>
        </p:nvSpPr>
        <p:spPr>
          <a:xfrm>
            <a:off x="4763306" y="1284240"/>
            <a:ext cx="625569" cy="263228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smtClean="0"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62" name="Straight Arrow Connector 261"/>
          <p:cNvCxnSpPr>
            <a:stCxn id="260" idx="2"/>
            <a:endCxn id="52" idx="0"/>
          </p:cNvCxnSpPr>
          <p:nvPr/>
        </p:nvCxnSpPr>
        <p:spPr>
          <a:xfrm>
            <a:off x="5076091" y="1547468"/>
            <a:ext cx="1077067" cy="762182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V="1">
            <a:off x="2220581" y="2930794"/>
            <a:ext cx="871200" cy="1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olid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1238742" y="2792294"/>
            <a:ext cx="1032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</a:t>
            </a:r>
            <a:r>
              <a:rPr lang="en-US" altLang="zh-CN" sz="1200" baseline="30000" dirty="0" smtClean="0"/>
              <a:t>rd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socket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API</a:t>
            </a:r>
            <a:endParaRPr lang="en-US" sz="1200" dirty="0"/>
          </a:p>
        </p:txBody>
      </p:sp>
      <p:cxnSp>
        <p:nvCxnSpPr>
          <p:cNvPr id="268" name="Straight Arrow Connector 267"/>
          <p:cNvCxnSpPr>
            <a:stCxn id="59" idx="0"/>
            <a:endCxn id="330" idx="2"/>
          </p:cNvCxnSpPr>
          <p:nvPr/>
        </p:nvCxnSpPr>
        <p:spPr>
          <a:xfrm flipV="1">
            <a:off x="9402349" y="5386692"/>
            <a:ext cx="1" cy="7187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59" idx="0"/>
            <a:endCxn id="97" idx="2"/>
          </p:cNvCxnSpPr>
          <p:nvPr/>
        </p:nvCxnSpPr>
        <p:spPr>
          <a:xfrm flipH="1" flipV="1">
            <a:off x="8310087" y="5749863"/>
            <a:ext cx="1092262" cy="35561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89" idx="2"/>
            <a:endCxn id="330" idx="0"/>
          </p:cNvCxnSpPr>
          <p:nvPr/>
        </p:nvCxnSpPr>
        <p:spPr>
          <a:xfrm>
            <a:off x="9402350" y="3895432"/>
            <a:ext cx="0" cy="13129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83" idx="2"/>
            <a:endCxn id="330" idx="0"/>
          </p:cNvCxnSpPr>
          <p:nvPr/>
        </p:nvCxnSpPr>
        <p:spPr>
          <a:xfrm>
            <a:off x="8058942" y="3895432"/>
            <a:ext cx="1343408" cy="131294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83" idx="2"/>
            <a:endCxn id="105" idx="0"/>
          </p:cNvCxnSpPr>
          <p:nvPr/>
        </p:nvCxnSpPr>
        <p:spPr>
          <a:xfrm>
            <a:off x="8058942" y="3895432"/>
            <a:ext cx="1747" cy="7435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174" idx="2"/>
            <a:endCxn id="85" idx="0"/>
          </p:cNvCxnSpPr>
          <p:nvPr/>
        </p:nvCxnSpPr>
        <p:spPr>
          <a:xfrm>
            <a:off x="6770720" y="3886236"/>
            <a:ext cx="1" cy="40230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52" idx="2"/>
            <a:endCxn id="83" idx="1"/>
          </p:cNvCxnSpPr>
          <p:nvPr/>
        </p:nvCxnSpPr>
        <p:spPr>
          <a:xfrm>
            <a:off x="6153158" y="2692555"/>
            <a:ext cx="1402471" cy="104551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OKDex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357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Privacy issue – CryptoNote </a:t>
            </a: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614045" y="1397000"/>
            <a:ext cx="4934585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000" b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中心化</a:t>
            </a:r>
            <a:r>
              <a:rPr lang="zh-CN" altLang="en-US" sz="10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交易所</a:t>
            </a:r>
            <a:endParaRPr lang="en-US" altLang="zh-CN" sz="10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0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为什么</a:t>
            </a:r>
            <a:r>
              <a:rPr lang="zh-CN" altLang="en-US" sz="1000" b="1" dirty="0">
                <a:latin typeface="Arial" panose="020B0604020202090204" pitchFamily="34" charset="0"/>
                <a:ea typeface="SimSun" pitchFamily="2" charset="-122"/>
                <a:sym typeface="+mn-ea"/>
              </a:rPr>
              <a:t>要有去中心化</a:t>
            </a:r>
            <a:r>
              <a:rPr lang="zh-CN" altLang="en-US" sz="10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交易所</a:t>
            </a:r>
            <a:endParaRPr lang="en-US" altLang="zh-CN" sz="10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000" dirty="0" smtClean="0">
                <a:latin typeface="Arial" panose="020B0604020202090204" pitchFamily="34" charset="0"/>
                <a:ea typeface="SimSun" pitchFamily="2" charset="-122"/>
              </a:rPr>
              <a:t>主流</a:t>
            </a:r>
            <a:r>
              <a:rPr lang="zh-CN" altLang="en-US" sz="1000" dirty="0">
                <a:latin typeface="Arial" panose="020B0604020202090204" pitchFamily="34" charset="0"/>
                <a:ea typeface="SimSun" pitchFamily="2" charset="-122"/>
              </a:rPr>
              <a:t>的去中心化交易所工作</a:t>
            </a:r>
            <a:r>
              <a:rPr lang="zh-CN" altLang="en-US" sz="1000" dirty="0" smtClean="0">
                <a:latin typeface="Arial" panose="020B0604020202090204" pitchFamily="34" charset="0"/>
                <a:ea typeface="SimSun" pitchFamily="2" charset="-122"/>
              </a:rPr>
              <a:t>原理</a:t>
            </a:r>
            <a:endParaRPr lang="en-US" altLang="zh-CN" sz="1000" dirty="0" smtClean="0">
              <a:latin typeface="Arial" panose="020B0604020202090204" pitchFamily="34" charset="0"/>
              <a:ea typeface="SimSun" pitchFamily="2" charset="-122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1000" dirty="0" err="1" smtClean="0">
                <a:latin typeface="Arial" panose="020B0604020202090204" pitchFamily="34" charset="0"/>
                <a:ea typeface="SimSun" pitchFamily="2" charset="-122"/>
              </a:rPr>
              <a:t>OKChain</a:t>
            </a:r>
            <a:r>
              <a:rPr lang="zh-CN" altLang="en-US" sz="1000" dirty="0" smtClean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1000" dirty="0">
                <a:latin typeface="Arial" panose="020B0604020202090204" pitchFamily="34" charset="0"/>
                <a:ea typeface="SimSun" pitchFamily="2" charset="-122"/>
              </a:rPr>
              <a:t>&amp;</a:t>
            </a:r>
            <a:r>
              <a:rPr lang="zh-CN" altLang="en-US" sz="1000" dirty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1000" dirty="0" err="1" smtClean="0">
                <a:latin typeface="Arial" panose="020B0604020202090204" pitchFamily="34" charset="0"/>
                <a:ea typeface="SimSun" pitchFamily="2" charset="-122"/>
              </a:rPr>
              <a:t>OKDex</a:t>
            </a:r>
            <a:endParaRPr lang="en-US" altLang="en-US" sz="10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4373656" y="3387165"/>
            <a:ext cx="8714814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40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中心化交易所为什么要有去中心化交易所</a:t>
            </a:r>
            <a:r>
              <a:rPr lang="zh-CN" altLang="en-US" sz="4000" dirty="0" smtClean="0">
                <a:latin typeface="Arial" panose="020B0604020202090204" pitchFamily="34" charset="0"/>
                <a:ea typeface="SimSun" pitchFamily="2" charset="-122"/>
              </a:rPr>
              <a:t>主流的去中心化交易所工作原理</a:t>
            </a:r>
            <a:r>
              <a:rPr lang="en-US" altLang="zh-CN" sz="4000" dirty="0" err="1" smtClean="0">
                <a:latin typeface="Arial" panose="020B0604020202090204" pitchFamily="34" charset="0"/>
                <a:ea typeface="SimSun" pitchFamily="2" charset="-122"/>
              </a:rPr>
              <a:t>OKChain</a:t>
            </a:r>
            <a:r>
              <a:rPr lang="zh-CN" altLang="en-US" sz="4000" dirty="0" smtClean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Arial" panose="020B0604020202090204" pitchFamily="34" charset="0"/>
                <a:ea typeface="SimSun" pitchFamily="2" charset="-122"/>
              </a:rPr>
              <a:t>&amp;</a:t>
            </a:r>
            <a:r>
              <a:rPr lang="zh-CN" altLang="en-US" sz="4000" dirty="0" smtClean="0">
                <a:latin typeface="Arial" panose="020B0604020202090204" pitchFamily="34" charset="0"/>
                <a:ea typeface="SimSun" pitchFamily="2" charset="-122"/>
              </a:rPr>
              <a:t> </a:t>
            </a:r>
            <a:r>
              <a:rPr lang="en-US" altLang="zh-CN" sz="4000" dirty="0" err="1" smtClean="0">
                <a:latin typeface="Arial" panose="020B0604020202090204" pitchFamily="34" charset="0"/>
                <a:ea typeface="SimSun" pitchFamily="2" charset="-122"/>
              </a:rPr>
              <a:t>OKDex</a:t>
            </a:r>
            <a:endParaRPr lang="zh-CN" altLang="en-US" sz="4000" dirty="0"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CryptoNote - </a:t>
            </a:r>
            <a:r>
              <a:rPr kumimoji="0" lang="en-US" altLang="zh-CN" sz="3735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Unlinkability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64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0965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40966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4096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971551"/>
            <a:ext cx="10490200" cy="191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8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084" y="2889251"/>
            <a:ext cx="9804400" cy="346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592</Words>
  <Application>Microsoft Macintosh PowerPoint</Application>
  <PresentationFormat>Widescreen</PresentationFormat>
  <Paragraphs>212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Calibri</vt:lpstr>
      <vt:lpstr>Calibri Light</vt:lpstr>
      <vt:lpstr>Mangal</vt:lpstr>
      <vt:lpstr>Microsoft YaHei</vt:lpstr>
      <vt:lpstr>SimSun</vt:lpstr>
      <vt:lpstr>Times New Roman</vt:lpstr>
      <vt:lpstr>Wingdings</vt:lpstr>
      <vt:lpstr>宋体</vt:lpstr>
      <vt:lpstr>Arial</vt:lpstr>
      <vt:lpstr>Office Theme</vt:lpstr>
      <vt:lpstr>去中心化交易所 &amp; OKDex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Monero Crypto</dc:title>
  <dc:creator>hanxueyang</dc:creator>
  <cp:lastModifiedBy>Microsoft Office User</cp:lastModifiedBy>
  <cp:revision>42</cp:revision>
  <dcterms:created xsi:type="dcterms:W3CDTF">2019-11-07T09:28:30Z</dcterms:created>
  <dcterms:modified xsi:type="dcterms:W3CDTF">2019-11-08T01:17:46Z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1033-1.5.2.2273</vt:lpwstr>
  </property>
</Properties>
</file>