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xlsx" ContentType="application/vnd.openxmlformats-officedocument.spreadsheetml.sheet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53" r:id="rId3"/>
    <p:sldId id="269" r:id="rId5"/>
    <p:sldId id="380" r:id="rId6"/>
    <p:sldId id="379" r:id="rId7"/>
    <p:sldId id="383" r:id="rId8"/>
    <p:sldId id="384" r:id="rId9"/>
    <p:sldId id="381" r:id="rId10"/>
    <p:sldId id="382" r:id="rId11"/>
    <p:sldId id="385" r:id="rId12"/>
    <p:sldId id="391" r:id="rId13"/>
    <p:sldId id="392" r:id="rId14"/>
    <p:sldId id="394" r:id="rId15"/>
    <p:sldId id="354" r:id="rId16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/>
  <p:cmAuthor id="2" name="xiangjian meng" initials="xm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73" autoAdjust="0"/>
    <p:restoredTop sz="78645"/>
  </p:normalViewPr>
  <p:slideViewPr>
    <p:cSldViewPr snapToGrid="0">
      <p:cViewPr>
        <p:scale>
          <a:sx n="120" d="100"/>
          <a:sy n="120" d="100"/>
        </p:scale>
        <p:origin x="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localhost/Users/oak/Library/Containers/com.tencent.WeWorkMac/Data/Library/Application%2520Support/WXWork/Data/1688852803873206/Cache/File/2020-01/ETH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localhost/Users/green/Documents/TRX&amp;BTT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oleObject" Target="localhost/Users/oak/Library/Containers/com.tencent.WeWorkMac/Data/Library/Application%2520Support/WXWork/Data/1688852803873206/Cache/File/2020-01/BTT-export(1)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&#24037;&#20316;&#31807;1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localhost/Users/oak/Library/Containers/com.tencent.WeWorkMac/Data/Library/Application%2520Support/WXWork/Data/1688852803873206/Cache/File/2020-01/Atom_V2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localhost/Users/oak/Library/Containers/com.tencent.WeWorkMac/Data/Library/Application%2520Support/WXWork/Data/1688852803873206/Cache/File/2020-01/Atom_V2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localhost/Users/oak/ONT&amp;ONG(1)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Workbook1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localhost/Users/green/Documents/TRX&amp;BTT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localhost/Users/green/Documents/TRX&amp;BTT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localhost/Users/green/Documents/TRX&amp;BT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altLang="zh-CN" sz="3200"/>
              <a:t>每年ETH</a:t>
            </a:r>
            <a:r>
              <a:rPr lang="zh-CN" altLang="en-US" sz="3200"/>
              <a:t>累计发行总量（单位：万）</a:t>
            </a:r>
            <a:endParaRPr lang="zh-CN" altLang="en-US" sz="3200"/>
          </a:p>
        </c:rich>
      </c:tx>
      <c:layout>
        <c:manualLayout>
          <c:xMode val="edge"/>
          <c:yMode val="edge"/>
          <c:x val="0.147246753973038"/>
          <c:y val="0.00800040818409105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8588531821046"/>
          <c:y val="0.139829954218443"/>
          <c:w val="0.855970384373031"/>
          <c:h val="0.73098757357750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[ETH.xlsx]ETH发行总量!$B$1</c:f>
              <c:strCache>
                <c:ptCount val="1"/>
                <c:pt idx="0">
                  <c:v>创世块发行总量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[ETH.xlsx]ETH发行总量!$B$2:$B$50</c:f>
              <c:numCache>
                <c:formatCode>General</c:formatCode>
                <c:ptCount val="49"/>
                <c:pt idx="0">
                  <c:v>7200</c:v>
                </c:pt>
                <c:pt idx="1">
                  <c:v>7200</c:v>
                </c:pt>
                <c:pt idx="2">
                  <c:v>7200</c:v>
                </c:pt>
                <c:pt idx="3">
                  <c:v>7200</c:v>
                </c:pt>
                <c:pt idx="4">
                  <c:v>7200</c:v>
                </c:pt>
                <c:pt idx="5">
                  <c:v>7200</c:v>
                </c:pt>
                <c:pt idx="6">
                  <c:v>7200</c:v>
                </c:pt>
                <c:pt idx="7">
                  <c:v>7200</c:v>
                </c:pt>
                <c:pt idx="8">
                  <c:v>7200</c:v>
                </c:pt>
                <c:pt idx="9">
                  <c:v>7200</c:v>
                </c:pt>
                <c:pt idx="10">
                  <c:v>7200</c:v>
                </c:pt>
                <c:pt idx="11">
                  <c:v>7200</c:v>
                </c:pt>
                <c:pt idx="12">
                  <c:v>7200</c:v>
                </c:pt>
                <c:pt idx="13">
                  <c:v>7200</c:v>
                </c:pt>
                <c:pt idx="14">
                  <c:v>7200</c:v>
                </c:pt>
                <c:pt idx="15">
                  <c:v>7200</c:v>
                </c:pt>
                <c:pt idx="16">
                  <c:v>7200</c:v>
                </c:pt>
                <c:pt idx="17">
                  <c:v>7200</c:v>
                </c:pt>
                <c:pt idx="18">
                  <c:v>7200</c:v>
                </c:pt>
                <c:pt idx="19">
                  <c:v>7200</c:v>
                </c:pt>
                <c:pt idx="20">
                  <c:v>7200</c:v>
                </c:pt>
                <c:pt idx="21">
                  <c:v>7200</c:v>
                </c:pt>
                <c:pt idx="22">
                  <c:v>7200</c:v>
                </c:pt>
                <c:pt idx="23">
                  <c:v>7200</c:v>
                </c:pt>
                <c:pt idx="24">
                  <c:v>7200</c:v>
                </c:pt>
                <c:pt idx="25">
                  <c:v>7200</c:v>
                </c:pt>
                <c:pt idx="26">
                  <c:v>7200</c:v>
                </c:pt>
                <c:pt idx="27">
                  <c:v>7200</c:v>
                </c:pt>
                <c:pt idx="28">
                  <c:v>7200</c:v>
                </c:pt>
                <c:pt idx="29">
                  <c:v>7200</c:v>
                </c:pt>
                <c:pt idx="30">
                  <c:v>7200</c:v>
                </c:pt>
                <c:pt idx="31">
                  <c:v>7200</c:v>
                </c:pt>
                <c:pt idx="32">
                  <c:v>7200</c:v>
                </c:pt>
                <c:pt idx="33">
                  <c:v>7200</c:v>
                </c:pt>
                <c:pt idx="34">
                  <c:v>7200</c:v>
                </c:pt>
                <c:pt idx="35">
                  <c:v>7200</c:v>
                </c:pt>
                <c:pt idx="36">
                  <c:v>7200</c:v>
                </c:pt>
                <c:pt idx="37">
                  <c:v>7200</c:v>
                </c:pt>
                <c:pt idx="38">
                  <c:v>7200</c:v>
                </c:pt>
                <c:pt idx="39">
                  <c:v>7200</c:v>
                </c:pt>
                <c:pt idx="40">
                  <c:v>7200</c:v>
                </c:pt>
                <c:pt idx="41">
                  <c:v>7200</c:v>
                </c:pt>
                <c:pt idx="42">
                  <c:v>7200</c:v>
                </c:pt>
                <c:pt idx="43">
                  <c:v>7200</c:v>
                </c:pt>
                <c:pt idx="44">
                  <c:v>7200</c:v>
                </c:pt>
                <c:pt idx="45">
                  <c:v>7200</c:v>
                </c:pt>
                <c:pt idx="46">
                  <c:v>7200</c:v>
                </c:pt>
                <c:pt idx="47">
                  <c:v>7200</c:v>
                </c:pt>
                <c:pt idx="48">
                  <c:v>7200</c:v>
                </c:pt>
              </c:numCache>
            </c:numRef>
          </c:val>
        </c:ser>
        <c:ser>
          <c:idx val="1"/>
          <c:order val="1"/>
          <c:tx>
            <c:strRef>
              <c:f>[ETH.xlsx]ETH发行总量!$D$1</c:f>
              <c:strCache>
                <c:ptCount val="1"/>
                <c:pt idx="0">
                  <c:v>增发累计总量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[ETH.xlsx]ETH发行总量!$D$2:$D$50</c:f>
              <c:numCache>
                <c:formatCode>General</c:formatCode>
                <c:ptCount val="49"/>
                <c:pt idx="0">
                  <c:v>450</c:v>
                </c:pt>
                <c:pt idx="1">
                  <c:v>2322</c:v>
                </c:pt>
                <c:pt idx="2">
                  <c:v>4194</c:v>
                </c:pt>
                <c:pt idx="3">
                  <c:v>6066</c:v>
                </c:pt>
                <c:pt idx="4">
                  <c:v>7938</c:v>
                </c:pt>
                <c:pt idx="5">
                  <c:v>9810</c:v>
                </c:pt>
                <c:pt idx="6">
                  <c:v>11682</c:v>
                </c:pt>
                <c:pt idx="7">
                  <c:v>13554</c:v>
                </c:pt>
                <c:pt idx="8">
                  <c:v>15426</c:v>
                </c:pt>
                <c:pt idx="9">
                  <c:v>17298</c:v>
                </c:pt>
                <c:pt idx="10">
                  <c:v>19170</c:v>
                </c:pt>
                <c:pt idx="11">
                  <c:v>21042</c:v>
                </c:pt>
                <c:pt idx="12">
                  <c:v>22914</c:v>
                </c:pt>
                <c:pt idx="13">
                  <c:v>24786</c:v>
                </c:pt>
                <c:pt idx="14">
                  <c:v>26658</c:v>
                </c:pt>
                <c:pt idx="15">
                  <c:v>28530</c:v>
                </c:pt>
                <c:pt idx="16">
                  <c:v>30402</c:v>
                </c:pt>
                <c:pt idx="17">
                  <c:v>32274</c:v>
                </c:pt>
                <c:pt idx="18">
                  <c:v>34146</c:v>
                </c:pt>
                <c:pt idx="19">
                  <c:v>36018</c:v>
                </c:pt>
                <c:pt idx="20">
                  <c:v>37890</c:v>
                </c:pt>
                <c:pt idx="21">
                  <c:v>39762</c:v>
                </c:pt>
                <c:pt idx="22">
                  <c:v>41634</c:v>
                </c:pt>
                <c:pt idx="23">
                  <c:v>43506</c:v>
                </c:pt>
                <c:pt idx="24">
                  <c:v>45378</c:v>
                </c:pt>
                <c:pt idx="25">
                  <c:v>47250</c:v>
                </c:pt>
                <c:pt idx="26">
                  <c:v>49122</c:v>
                </c:pt>
                <c:pt idx="27">
                  <c:v>50994</c:v>
                </c:pt>
                <c:pt idx="28">
                  <c:v>52866</c:v>
                </c:pt>
                <c:pt idx="29">
                  <c:v>54738</c:v>
                </c:pt>
                <c:pt idx="30">
                  <c:v>56610</c:v>
                </c:pt>
                <c:pt idx="31">
                  <c:v>58482</c:v>
                </c:pt>
                <c:pt idx="32">
                  <c:v>60354</c:v>
                </c:pt>
                <c:pt idx="33">
                  <c:v>62226</c:v>
                </c:pt>
                <c:pt idx="34">
                  <c:v>64098</c:v>
                </c:pt>
                <c:pt idx="35">
                  <c:v>65970</c:v>
                </c:pt>
                <c:pt idx="36">
                  <c:v>67842</c:v>
                </c:pt>
                <c:pt idx="37">
                  <c:v>69714</c:v>
                </c:pt>
                <c:pt idx="38">
                  <c:v>71586</c:v>
                </c:pt>
                <c:pt idx="39">
                  <c:v>73458</c:v>
                </c:pt>
                <c:pt idx="40">
                  <c:v>75330</c:v>
                </c:pt>
                <c:pt idx="41">
                  <c:v>77202</c:v>
                </c:pt>
                <c:pt idx="42">
                  <c:v>79074</c:v>
                </c:pt>
                <c:pt idx="43">
                  <c:v>80946</c:v>
                </c:pt>
                <c:pt idx="44">
                  <c:v>82818</c:v>
                </c:pt>
                <c:pt idx="45">
                  <c:v>84690</c:v>
                </c:pt>
                <c:pt idx="46">
                  <c:v>86562</c:v>
                </c:pt>
                <c:pt idx="47">
                  <c:v>88434</c:v>
                </c:pt>
                <c:pt idx="48">
                  <c:v>90306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48582848"/>
        <c:axId val="249628912"/>
      </c:barChart>
      <c:catAx>
        <c:axId val="2485828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49628912"/>
        <c:crosses val="autoZero"/>
        <c:auto val="1"/>
        <c:lblAlgn val="ctr"/>
        <c:lblOffset val="100"/>
        <c:noMultiLvlLbl val="0"/>
      </c:catAx>
      <c:valAx>
        <c:axId val="249628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48582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altLang="zh-CN" sz="2200" baseline="0" dirty="0"/>
              <a:t>BTT</a:t>
            </a:r>
            <a:r>
              <a:rPr lang="zh-CN" altLang="en-US" sz="2200" baseline="0" dirty="0"/>
              <a:t>初始总量分配</a:t>
            </a:r>
            <a:r>
              <a:rPr lang="en-US" altLang="zh-CN" sz="2200" baseline="0" dirty="0"/>
              <a:t>(9900</a:t>
            </a:r>
            <a:r>
              <a:rPr lang="zh-CN" altLang="en-US" sz="2200" baseline="0" dirty="0"/>
              <a:t>亿</a:t>
            </a:r>
            <a:r>
              <a:rPr lang="en-US" altLang="zh-CN" sz="2200" baseline="0" dirty="0"/>
              <a:t>)</a:t>
            </a:r>
            <a:endParaRPr lang="zh-CN" altLang="en-US" sz="2200" baseline="0" dirty="0"/>
          </a:p>
        </c:rich>
      </c:tx>
      <c:layout>
        <c:manualLayout>
          <c:xMode val="edge"/>
          <c:yMode val="edge"/>
          <c:x val="0.00215967172989706"/>
          <c:y val="0.00351082504388531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279033953850594"/>
          <c:y val="0.00351082504388531"/>
          <c:w val="0.534913196370187"/>
          <c:h val="0.862921765750777"/>
        </c:manualLayout>
      </c:layout>
      <c:pieChart>
        <c:varyColors val="0"/>
        <c:ser>
          <c:idx val="0"/>
          <c:order val="0"/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explosion val="0"/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50800" dist="50800" dir="5400000" sx="73000" sy="73000" algn="ctr" rotWithShape="0">
                        <a:schemeClr val="bg1">
                          <a:lumMod val="50000"/>
                          <a:alpha val="43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BTT!$A$2:$A$12</c:f>
              <c:strCache>
                <c:ptCount val="11"/>
                <c:pt idx="0">
                  <c:v>私募</c:v>
                </c:pt>
                <c:pt idx="2">
                  <c:v>公募</c:v>
                </c:pt>
                <c:pt idx="4">
                  <c:v>种子轮筹资</c:v>
                </c:pt>
                <c:pt idx="5">
                  <c:v>Tron空投</c:v>
                </c:pt>
                <c:pt idx="6">
                  <c:v>BitTorrent空投</c:v>
                </c:pt>
                <c:pt idx="7">
                  <c:v>Tron基金会</c:v>
                </c:pt>
                <c:pt idx="8">
                  <c:v>BitTorrent基金会</c:v>
                </c:pt>
                <c:pt idx="9">
                  <c:v>BitTorrent生态</c:v>
                </c:pt>
                <c:pt idx="10">
                  <c:v>合作伙伴</c:v>
                </c:pt>
              </c:strCache>
            </c:strRef>
          </c:cat>
          <c:val>
            <c:numRef>
              <c:f>BTT!$B$2:$B$12</c:f>
              <c:numCache>
                <c:formatCode>0%</c:formatCode>
                <c:ptCount val="11"/>
                <c:pt idx="0">
                  <c:v>0.02</c:v>
                </c:pt>
                <c:pt idx="2">
                  <c:v>0.06</c:v>
                </c:pt>
                <c:pt idx="4">
                  <c:v>0.09</c:v>
                </c:pt>
                <c:pt idx="5" c:formatCode="0.0%">
                  <c:v>0.101</c:v>
                </c:pt>
                <c:pt idx="6">
                  <c:v>0.101</c:v>
                </c:pt>
                <c:pt idx="7">
                  <c:v>0.2</c:v>
                </c:pt>
                <c:pt idx="8">
                  <c:v>0.19</c:v>
                </c:pt>
                <c:pt idx="9" c:formatCode="0.0%">
                  <c:v>0.199</c:v>
                </c:pt>
                <c:pt idx="10">
                  <c:v>0.04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3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3200"/>
              <a:t>每</a:t>
            </a:r>
            <a:r>
              <a:rPr lang="zh-CN" altLang="en-US" sz="4800" b="1">
                <a:solidFill>
                  <a:srgbClr val="FF0000"/>
                </a:solidFill>
              </a:rPr>
              <a:t>月</a:t>
            </a:r>
            <a:r>
              <a:rPr lang="en-US" altLang="zh-CN" sz="3200"/>
              <a:t>BTT</a:t>
            </a:r>
            <a:r>
              <a:rPr lang="zh-CN" altLang="en-US" sz="3200"/>
              <a:t>历史累计解锁量</a:t>
            </a:r>
            <a:r>
              <a:rPr lang="en-US" altLang="zh-CN" sz="3200"/>
              <a:t>(</a:t>
            </a:r>
            <a:r>
              <a:rPr lang="zh-CN" altLang="en-US" sz="3200"/>
              <a:t>亿</a:t>
            </a:r>
            <a:r>
              <a:rPr lang="en-US" altLang="zh-CN" sz="3200"/>
              <a:t>)</a:t>
            </a:r>
            <a:endParaRPr lang="en-US" altLang="zh-CN" sz="3200"/>
          </a:p>
        </c:rich>
      </c:tx>
      <c:layout>
        <c:manualLayout>
          <c:xMode val="edge"/>
          <c:yMode val="edge"/>
          <c:x val="0.237255412549853"/>
          <c:y val="0.058791298428604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603024574669187"/>
          <c:y val="0.203768872743785"/>
          <c:w val="0.92236925015753"/>
          <c:h val="0.6900215688500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'[BTT-export(1).xlsx]BTT-export'!$Q$1</c:f>
              <c:strCache>
                <c:ptCount val="1"/>
                <c:pt idx="0">
                  <c:v>累计空投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'[BTT-export(1).xlsx]BTT-export'!$Q$2:$Q$75</c:f>
              <c:numCache>
                <c:formatCode>General</c:formatCode>
                <c:ptCount val="74"/>
                <c:pt idx="0">
                  <c:v>123.75</c:v>
                </c:pt>
                <c:pt idx="1">
                  <c:v>327.69</c:v>
                </c:pt>
                <c:pt idx="2">
                  <c:v>368.28</c:v>
                </c:pt>
                <c:pt idx="3">
                  <c:v>408.87</c:v>
                </c:pt>
                <c:pt idx="4">
                  <c:v>449.46</c:v>
                </c:pt>
                <c:pt idx="5">
                  <c:v>490.05</c:v>
                </c:pt>
                <c:pt idx="6">
                  <c:v>530.64</c:v>
                </c:pt>
                <c:pt idx="7">
                  <c:v>571.23</c:v>
                </c:pt>
                <c:pt idx="8">
                  <c:v>611.82</c:v>
                </c:pt>
                <c:pt idx="9">
                  <c:v>652.41</c:v>
                </c:pt>
                <c:pt idx="10">
                  <c:v>693</c:v>
                </c:pt>
                <c:pt idx="11">
                  <c:v>734.58</c:v>
                </c:pt>
                <c:pt idx="12">
                  <c:v>775.17</c:v>
                </c:pt>
                <c:pt idx="13">
                  <c:v>815.76</c:v>
                </c:pt>
                <c:pt idx="14">
                  <c:v>857.175</c:v>
                </c:pt>
                <c:pt idx="15">
                  <c:v>898.59</c:v>
                </c:pt>
                <c:pt idx="16">
                  <c:v>940.005</c:v>
                </c:pt>
                <c:pt idx="17">
                  <c:v>981.42</c:v>
                </c:pt>
                <c:pt idx="18">
                  <c:v>1022.835</c:v>
                </c:pt>
                <c:pt idx="19">
                  <c:v>1064.25</c:v>
                </c:pt>
                <c:pt idx="20">
                  <c:v>1105.665</c:v>
                </c:pt>
                <c:pt idx="21">
                  <c:v>1135.2</c:v>
                </c:pt>
                <c:pt idx="22">
                  <c:v>1158.795</c:v>
                </c:pt>
                <c:pt idx="23">
                  <c:v>1181.4</c:v>
                </c:pt>
                <c:pt idx="24">
                  <c:v>1204.995</c:v>
                </c:pt>
                <c:pt idx="25">
                  <c:v>1227.6</c:v>
                </c:pt>
                <c:pt idx="26">
                  <c:v>1252.02</c:v>
                </c:pt>
                <c:pt idx="27">
                  <c:v>1267.53</c:v>
                </c:pt>
                <c:pt idx="28">
                  <c:v>1283.04</c:v>
                </c:pt>
                <c:pt idx="29">
                  <c:v>1298.55</c:v>
                </c:pt>
                <c:pt idx="30">
                  <c:v>1314.06</c:v>
                </c:pt>
                <c:pt idx="31">
                  <c:v>1329.57</c:v>
                </c:pt>
                <c:pt idx="32">
                  <c:v>1345.08</c:v>
                </c:pt>
                <c:pt idx="33">
                  <c:v>1360.59</c:v>
                </c:pt>
                <c:pt idx="34">
                  <c:v>1376.1</c:v>
                </c:pt>
                <c:pt idx="35">
                  <c:v>1391.61</c:v>
                </c:pt>
                <c:pt idx="36">
                  <c:v>1407.12</c:v>
                </c:pt>
                <c:pt idx="37">
                  <c:v>1422.63</c:v>
                </c:pt>
                <c:pt idx="38">
                  <c:v>1438.965</c:v>
                </c:pt>
                <c:pt idx="39">
                  <c:v>1455.3</c:v>
                </c:pt>
                <c:pt idx="40">
                  <c:v>1471.635</c:v>
                </c:pt>
                <c:pt idx="41">
                  <c:v>1487.97</c:v>
                </c:pt>
                <c:pt idx="42">
                  <c:v>1504.305</c:v>
                </c:pt>
                <c:pt idx="43">
                  <c:v>1520.64</c:v>
                </c:pt>
                <c:pt idx="44">
                  <c:v>1536.975</c:v>
                </c:pt>
                <c:pt idx="45">
                  <c:v>1553.31</c:v>
                </c:pt>
                <c:pt idx="46">
                  <c:v>1569.645</c:v>
                </c:pt>
                <c:pt idx="47">
                  <c:v>1585.98</c:v>
                </c:pt>
                <c:pt idx="48">
                  <c:v>1602.315</c:v>
                </c:pt>
                <c:pt idx="49">
                  <c:v>1618.65</c:v>
                </c:pt>
                <c:pt idx="50">
                  <c:v>1635.81</c:v>
                </c:pt>
                <c:pt idx="51">
                  <c:v>1652.97</c:v>
                </c:pt>
                <c:pt idx="52">
                  <c:v>1670.13</c:v>
                </c:pt>
                <c:pt idx="53">
                  <c:v>1687.29</c:v>
                </c:pt>
                <c:pt idx="54">
                  <c:v>1704.45</c:v>
                </c:pt>
                <c:pt idx="55">
                  <c:v>1721.61</c:v>
                </c:pt>
                <c:pt idx="56">
                  <c:v>1738.77</c:v>
                </c:pt>
                <c:pt idx="57">
                  <c:v>1755.93</c:v>
                </c:pt>
                <c:pt idx="58">
                  <c:v>1773.09</c:v>
                </c:pt>
                <c:pt idx="59">
                  <c:v>1790.25</c:v>
                </c:pt>
                <c:pt idx="60">
                  <c:v>1807.41</c:v>
                </c:pt>
                <c:pt idx="61">
                  <c:v>1824.57</c:v>
                </c:pt>
                <c:pt idx="62">
                  <c:v>1842.555</c:v>
                </c:pt>
                <c:pt idx="63">
                  <c:v>1860.54</c:v>
                </c:pt>
                <c:pt idx="64">
                  <c:v>1874.565</c:v>
                </c:pt>
                <c:pt idx="65">
                  <c:v>1888.59</c:v>
                </c:pt>
                <c:pt idx="66">
                  <c:v>1902.615</c:v>
                </c:pt>
                <c:pt idx="67">
                  <c:v>1916.64</c:v>
                </c:pt>
                <c:pt idx="68">
                  <c:v>1930.665</c:v>
                </c:pt>
                <c:pt idx="69">
                  <c:v>1944.69</c:v>
                </c:pt>
                <c:pt idx="70">
                  <c:v>1958.715</c:v>
                </c:pt>
                <c:pt idx="71">
                  <c:v>1972.74</c:v>
                </c:pt>
                <c:pt idx="72">
                  <c:v>1986.765</c:v>
                </c:pt>
                <c:pt idx="73">
                  <c:v>2000.79</c:v>
                </c:pt>
              </c:numCache>
            </c:numRef>
          </c:val>
        </c:ser>
        <c:ser>
          <c:idx val="1"/>
          <c:order val="1"/>
          <c:tx>
            <c:strRef>
              <c:f>'[BTT-export(1).xlsx]BTT-export'!$R$1</c:f>
              <c:strCache>
                <c:ptCount val="1"/>
                <c:pt idx="0">
                  <c:v>公募私募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'[BTT-export(1).xlsx]BTT-export'!$R$2:$R$75</c:f>
              <c:numCache>
                <c:formatCode>General</c:formatCode>
                <c:ptCount val="74"/>
                <c:pt idx="0">
                  <c:v>684.75</c:v>
                </c:pt>
                <c:pt idx="1">
                  <c:v>775.5</c:v>
                </c:pt>
                <c:pt idx="2">
                  <c:v>866.25</c:v>
                </c:pt>
                <c:pt idx="3">
                  <c:v>957</c:v>
                </c:pt>
                <c:pt idx="4">
                  <c:v>1047.75</c:v>
                </c:pt>
                <c:pt idx="5">
                  <c:v>1138.5</c:v>
                </c:pt>
                <c:pt idx="6">
                  <c:v>1229.25</c:v>
                </c:pt>
                <c:pt idx="7">
                  <c:v>1320</c:v>
                </c:pt>
                <c:pt idx="8">
                  <c:v>1410.75</c:v>
                </c:pt>
                <c:pt idx="9">
                  <c:v>1501.5</c:v>
                </c:pt>
                <c:pt idx="10">
                  <c:v>1592.25</c:v>
                </c:pt>
                <c:pt idx="11">
                  <c:v>1683</c:v>
                </c:pt>
                <c:pt idx="12">
                  <c:v>1683</c:v>
                </c:pt>
                <c:pt idx="13">
                  <c:v>1683</c:v>
                </c:pt>
                <c:pt idx="14">
                  <c:v>1683</c:v>
                </c:pt>
                <c:pt idx="15">
                  <c:v>1683</c:v>
                </c:pt>
                <c:pt idx="16">
                  <c:v>1683</c:v>
                </c:pt>
                <c:pt idx="17">
                  <c:v>1683</c:v>
                </c:pt>
                <c:pt idx="18">
                  <c:v>1683</c:v>
                </c:pt>
                <c:pt idx="19">
                  <c:v>1683</c:v>
                </c:pt>
                <c:pt idx="20">
                  <c:v>1683</c:v>
                </c:pt>
                <c:pt idx="21">
                  <c:v>1683</c:v>
                </c:pt>
                <c:pt idx="22">
                  <c:v>1683</c:v>
                </c:pt>
                <c:pt idx="23">
                  <c:v>1683</c:v>
                </c:pt>
                <c:pt idx="24">
                  <c:v>1683</c:v>
                </c:pt>
                <c:pt idx="25">
                  <c:v>1683</c:v>
                </c:pt>
                <c:pt idx="26">
                  <c:v>1683</c:v>
                </c:pt>
                <c:pt idx="27">
                  <c:v>1683</c:v>
                </c:pt>
                <c:pt idx="28">
                  <c:v>1683</c:v>
                </c:pt>
                <c:pt idx="29">
                  <c:v>1683</c:v>
                </c:pt>
                <c:pt idx="30">
                  <c:v>1683</c:v>
                </c:pt>
                <c:pt idx="31">
                  <c:v>1683</c:v>
                </c:pt>
                <c:pt idx="32">
                  <c:v>1683</c:v>
                </c:pt>
                <c:pt idx="33">
                  <c:v>1683</c:v>
                </c:pt>
                <c:pt idx="34">
                  <c:v>1683</c:v>
                </c:pt>
                <c:pt idx="35">
                  <c:v>1683</c:v>
                </c:pt>
                <c:pt idx="36">
                  <c:v>1683</c:v>
                </c:pt>
                <c:pt idx="37">
                  <c:v>1683</c:v>
                </c:pt>
                <c:pt idx="38">
                  <c:v>1683</c:v>
                </c:pt>
                <c:pt idx="39">
                  <c:v>1683</c:v>
                </c:pt>
                <c:pt idx="40">
                  <c:v>1683</c:v>
                </c:pt>
                <c:pt idx="41">
                  <c:v>1683</c:v>
                </c:pt>
                <c:pt idx="42">
                  <c:v>1683</c:v>
                </c:pt>
                <c:pt idx="43">
                  <c:v>1683</c:v>
                </c:pt>
                <c:pt idx="44">
                  <c:v>1683</c:v>
                </c:pt>
                <c:pt idx="45">
                  <c:v>1683</c:v>
                </c:pt>
                <c:pt idx="46">
                  <c:v>1683</c:v>
                </c:pt>
                <c:pt idx="47">
                  <c:v>1683</c:v>
                </c:pt>
                <c:pt idx="48">
                  <c:v>1683</c:v>
                </c:pt>
                <c:pt idx="49">
                  <c:v>1683</c:v>
                </c:pt>
                <c:pt idx="50">
                  <c:v>1683</c:v>
                </c:pt>
                <c:pt idx="51">
                  <c:v>1683</c:v>
                </c:pt>
                <c:pt idx="52">
                  <c:v>1683</c:v>
                </c:pt>
                <c:pt idx="53">
                  <c:v>1683</c:v>
                </c:pt>
                <c:pt idx="54">
                  <c:v>1683</c:v>
                </c:pt>
                <c:pt idx="55">
                  <c:v>1683</c:v>
                </c:pt>
                <c:pt idx="56">
                  <c:v>1683</c:v>
                </c:pt>
                <c:pt idx="57">
                  <c:v>1683</c:v>
                </c:pt>
                <c:pt idx="58">
                  <c:v>1683</c:v>
                </c:pt>
                <c:pt idx="59">
                  <c:v>1683</c:v>
                </c:pt>
                <c:pt idx="60">
                  <c:v>1683</c:v>
                </c:pt>
                <c:pt idx="61">
                  <c:v>1683</c:v>
                </c:pt>
                <c:pt idx="62">
                  <c:v>1683</c:v>
                </c:pt>
                <c:pt idx="63">
                  <c:v>1683</c:v>
                </c:pt>
                <c:pt idx="64">
                  <c:v>1683</c:v>
                </c:pt>
                <c:pt idx="65">
                  <c:v>1683</c:v>
                </c:pt>
                <c:pt idx="66">
                  <c:v>1683</c:v>
                </c:pt>
                <c:pt idx="67">
                  <c:v>1683</c:v>
                </c:pt>
                <c:pt idx="68">
                  <c:v>1683</c:v>
                </c:pt>
                <c:pt idx="69">
                  <c:v>1683</c:v>
                </c:pt>
                <c:pt idx="70">
                  <c:v>1683</c:v>
                </c:pt>
                <c:pt idx="71">
                  <c:v>1683</c:v>
                </c:pt>
                <c:pt idx="72">
                  <c:v>1683</c:v>
                </c:pt>
                <c:pt idx="73">
                  <c:v>1683</c:v>
                </c:pt>
              </c:numCache>
            </c:numRef>
          </c:val>
        </c:ser>
        <c:ser>
          <c:idx val="2"/>
          <c:order val="2"/>
          <c:tx>
            <c:strRef>
              <c:f>'[BTT-export(1).xlsx]BTT-export'!$S$1</c:f>
              <c:strCache>
                <c:ptCount val="1"/>
                <c:pt idx="0">
                  <c:v>基金会项目方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'[BTT-export(1).xlsx]BTT-export'!$S$2:$S$75</c:f>
              <c:numCache>
                <c:formatCode>General</c:formatCode>
                <c:ptCount val="74"/>
                <c:pt idx="0">
                  <c:v>305.25</c:v>
                </c:pt>
                <c:pt idx="1">
                  <c:v>600.6</c:v>
                </c:pt>
                <c:pt idx="2">
                  <c:v>886.05</c:v>
                </c:pt>
                <c:pt idx="3">
                  <c:v>1161.6</c:v>
                </c:pt>
                <c:pt idx="4">
                  <c:v>1438.14</c:v>
                </c:pt>
                <c:pt idx="5">
                  <c:v>1713.69</c:v>
                </c:pt>
                <c:pt idx="6">
                  <c:v>1899.15</c:v>
                </c:pt>
                <c:pt idx="7">
                  <c:v>2073.72</c:v>
                </c:pt>
                <c:pt idx="8">
                  <c:v>2249.28</c:v>
                </c:pt>
                <c:pt idx="9">
                  <c:v>2425.83</c:v>
                </c:pt>
                <c:pt idx="10">
                  <c:v>2601.39</c:v>
                </c:pt>
                <c:pt idx="11">
                  <c:v>2776.95</c:v>
                </c:pt>
                <c:pt idx="12">
                  <c:v>2939.64</c:v>
                </c:pt>
                <c:pt idx="13">
                  <c:v>3102.33</c:v>
                </c:pt>
                <c:pt idx="14">
                  <c:v>3266.01</c:v>
                </c:pt>
                <c:pt idx="15">
                  <c:v>3429.69</c:v>
                </c:pt>
                <c:pt idx="16">
                  <c:v>3591.39</c:v>
                </c:pt>
                <c:pt idx="17">
                  <c:v>3755.07</c:v>
                </c:pt>
                <c:pt idx="18">
                  <c:v>3894</c:v>
                </c:pt>
                <c:pt idx="19">
                  <c:v>4031.94</c:v>
                </c:pt>
                <c:pt idx="20">
                  <c:v>4170.87</c:v>
                </c:pt>
                <c:pt idx="21">
                  <c:v>4309.8</c:v>
                </c:pt>
                <c:pt idx="22">
                  <c:v>4447.74</c:v>
                </c:pt>
                <c:pt idx="23">
                  <c:v>4585.68</c:v>
                </c:pt>
                <c:pt idx="24">
                  <c:v>4720.65</c:v>
                </c:pt>
                <c:pt idx="25">
                  <c:v>4856.61</c:v>
                </c:pt>
                <c:pt idx="26">
                  <c:v>4991.58</c:v>
                </c:pt>
                <c:pt idx="27">
                  <c:v>5109.72</c:v>
                </c:pt>
                <c:pt idx="28">
                  <c:v>5229.84</c:v>
                </c:pt>
                <c:pt idx="29">
                  <c:v>5347.98</c:v>
                </c:pt>
                <c:pt idx="30">
                  <c:v>5466.12</c:v>
                </c:pt>
                <c:pt idx="31">
                  <c:v>5586.24</c:v>
                </c:pt>
                <c:pt idx="32">
                  <c:v>5704.38</c:v>
                </c:pt>
                <c:pt idx="33">
                  <c:v>5822.52</c:v>
                </c:pt>
                <c:pt idx="34">
                  <c:v>5941.65</c:v>
                </c:pt>
                <c:pt idx="35">
                  <c:v>6060.78</c:v>
                </c:pt>
                <c:pt idx="36">
                  <c:v>6070.68</c:v>
                </c:pt>
                <c:pt idx="37">
                  <c:v>6079.59</c:v>
                </c:pt>
                <c:pt idx="38">
                  <c:v>6090.48</c:v>
                </c:pt>
                <c:pt idx="39">
                  <c:v>6100.38</c:v>
                </c:pt>
                <c:pt idx="40">
                  <c:v>6109.29</c:v>
                </c:pt>
                <c:pt idx="41">
                  <c:v>6119.19</c:v>
                </c:pt>
                <c:pt idx="42">
                  <c:v>6130.08</c:v>
                </c:pt>
                <c:pt idx="43">
                  <c:v>6138.99</c:v>
                </c:pt>
                <c:pt idx="44">
                  <c:v>6148.89</c:v>
                </c:pt>
                <c:pt idx="45">
                  <c:v>6159.78</c:v>
                </c:pt>
                <c:pt idx="46">
                  <c:v>6168.69</c:v>
                </c:pt>
                <c:pt idx="47">
                  <c:v>6175.62</c:v>
                </c:pt>
                <c:pt idx="48">
                  <c:v>6175.62</c:v>
                </c:pt>
                <c:pt idx="49">
                  <c:v>6175.62</c:v>
                </c:pt>
                <c:pt idx="50">
                  <c:v>6175.62</c:v>
                </c:pt>
                <c:pt idx="51">
                  <c:v>6175.62</c:v>
                </c:pt>
                <c:pt idx="52">
                  <c:v>6175.62</c:v>
                </c:pt>
                <c:pt idx="53">
                  <c:v>6175.62</c:v>
                </c:pt>
                <c:pt idx="54">
                  <c:v>6175.62</c:v>
                </c:pt>
                <c:pt idx="55">
                  <c:v>6175.62</c:v>
                </c:pt>
                <c:pt idx="56">
                  <c:v>6175.62</c:v>
                </c:pt>
                <c:pt idx="57">
                  <c:v>6175.62</c:v>
                </c:pt>
                <c:pt idx="58">
                  <c:v>6175.62</c:v>
                </c:pt>
                <c:pt idx="59">
                  <c:v>6175.62</c:v>
                </c:pt>
                <c:pt idx="60">
                  <c:v>6175.62</c:v>
                </c:pt>
                <c:pt idx="61">
                  <c:v>6175.62</c:v>
                </c:pt>
                <c:pt idx="62">
                  <c:v>6175.62</c:v>
                </c:pt>
                <c:pt idx="63">
                  <c:v>6175.62</c:v>
                </c:pt>
                <c:pt idx="64">
                  <c:v>6175.62</c:v>
                </c:pt>
                <c:pt idx="65">
                  <c:v>6175.62</c:v>
                </c:pt>
                <c:pt idx="66">
                  <c:v>6175.62</c:v>
                </c:pt>
                <c:pt idx="67">
                  <c:v>6175.62</c:v>
                </c:pt>
                <c:pt idx="68">
                  <c:v>6175.62</c:v>
                </c:pt>
                <c:pt idx="69">
                  <c:v>6175.62</c:v>
                </c:pt>
                <c:pt idx="70">
                  <c:v>6175.62</c:v>
                </c:pt>
                <c:pt idx="71">
                  <c:v>6175.62</c:v>
                </c:pt>
                <c:pt idx="72">
                  <c:v>6175.62</c:v>
                </c:pt>
                <c:pt idx="73">
                  <c:v>6175.62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50700352"/>
        <c:axId val="250703104"/>
      </c:barChart>
      <c:catAx>
        <c:axId val="2507003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0703104"/>
        <c:crosses val="autoZero"/>
        <c:auto val="1"/>
        <c:lblAlgn val="ctr"/>
        <c:lblOffset val="100"/>
        <c:noMultiLvlLbl val="0"/>
      </c:catAx>
      <c:valAx>
        <c:axId val="250703104"/>
        <c:scaling>
          <c:orientation val="minMax"/>
          <c:max val="1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0700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400" b="1" dirty="0"/>
              <a:t>每年</a:t>
            </a:r>
            <a:r>
              <a:rPr lang="en-US" altLang="zh-CN" sz="2400" b="1" dirty="0"/>
              <a:t>EOS</a:t>
            </a:r>
            <a:r>
              <a:rPr lang="zh-CN" altLang="en-US" sz="2400" b="1" dirty="0"/>
              <a:t>累计发行</a:t>
            </a:r>
            <a:r>
              <a:rPr lang="en-US" altLang="zh-CN" sz="2400" b="1" dirty="0"/>
              <a:t>&amp;</a:t>
            </a:r>
            <a:r>
              <a:rPr lang="zh-CN" altLang="en-US" sz="2400" b="1" dirty="0"/>
              <a:t>销毁总量（单位：万）</a:t>
            </a:r>
            <a:endParaRPr lang="zh-CN" altLang="en-US" sz="2400" b="1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增发!$B$3</c:f>
              <c:strCache>
                <c:ptCount val="1"/>
                <c:pt idx="0">
                  <c:v>年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增发!$B$4:$B$53</c:f>
              <c:numCache>
                <c:formatCode>General</c:formatCode>
                <c:ptCount val="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</c:numCache>
            </c:numRef>
          </c:val>
        </c:ser>
        <c:ser>
          <c:idx val="3"/>
          <c:order val="1"/>
          <c:tx>
            <c:strRef>
              <c:f>增发!$E$3</c:f>
              <c:strCache>
                <c:ptCount val="1"/>
                <c:pt idx="0">
                  <c:v>创世快发行总量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增发!$E$4:$E$53</c:f>
              <c:numCache>
                <c:formatCode>General</c:formatCode>
                <c:ptCount val="50"/>
                <c:pt idx="0">
                  <c:v>100000</c:v>
                </c:pt>
                <c:pt idx="1">
                  <c:v>100000</c:v>
                </c:pt>
                <c:pt idx="2">
                  <c:v>100000</c:v>
                </c:pt>
                <c:pt idx="3">
                  <c:v>100000</c:v>
                </c:pt>
                <c:pt idx="4">
                  <c:v>100000</c:v>
                </c:pt>
                <c:pt idx="5">
                  <c:v>100000</c:v>
                </c:pt>
                <c:pt idx="6">
                  <c:v>100000</c:v>
                </c:pt>
                <c:pt idx="7">
                  <c:v>100000</c:v>
                </c:pt>
                <c:pt idx="8">
                  <c:v>100000</c:v>
                </c:pt>
                <c:pt idx="9">
                  <c:v>100000</c:v>
                </c:pt>
                <c:pt idx="10">
                  <c:v>100000</c:v>
                </c:pt>
                <c:pt idx="11">
                  <c:v>100000</c:v>
                </c:pt>
                <c:pt idx="12">
                  <c:v>100000</c:v>
                </c:pt>
                <c:pt idx="13">
                  <c:v>100000</c:v>
                </c:pt>
                <c:pt idx="14">
                  <c:v>100000</c:v>
                </c:pt>
                <c:pt idx="15">
                  <c:v>100000</c:v>
                </c:pt>
                <c:pt idx="16">
                  <c:v>100000</c:v>
                </c:pt>
                <c:pt idx="17">
                  <c:v>100000</c:v>
                </c:pt>
                <c:pt idx="18">
                  <c:v>100000</c:v>
                </c:pt>
                <c:pt idx="19">
                  <c:v>100000</c:v>
                </c:pt>
                <c:pt idx="20">
                  <c:v>100000</c:v>
                </c:pt>
                <c:pt idx="21">
                  <c:v>100000</c:v>
                </c:pt>
                <c:pt idx="22">
                  <c:v>100000</c:v>
                </c:pt>
                <c:pt idx="23">
                  <c:v>100000</c:v>
                </c:pt>
                <c:pt idx="24">
                  <c:v>100000</c:v>
                </c:pt>
                <c:pt idx="25">
                  <c:v>100000</c:v>
                </c:pt>
                <c:pt idx="26">
                  <c:v>100000</c:v>
                </c:pt>
                <c:pt idx="27">
                  <c:v>100000</c:v>
                </c:pt>
                <c:pt idx="28">
                  <c:v>100000</c:v>
                </c:pt>
                <c:pt idx="29">
                  <c:v>100000</c:v>
                </c:pt>
                <c:pt idx="30">
                  <c:v>100000</c:v>
                </c:pt>
                <c:pt idx="31">
                  <c:v>100000</c:v>
                </c:pt>
                <c:pt idx="32">
                  <c:v>100000</c:v>
                </c:pt>
                <c:pt idx="33">
                  <c:v>100000</c:v>
                </c:pt>
                <c:pt idx="34">
                  <c:v>100000</c:v>
                </c:pt>
                <c:pt idx="35">
                  <c:v>100000</c:v>
                </c:pt>
                <c:pt idx="36">
                  <c:v>100000</c:v>
                </c:pt>
                <c:pt idx="37">
                  <c:v>100000</c:v>
                </c:pt>
                <c:pt idx="38">
                  <c:v>100000</c:v>
                </c:pt>
                <c:pt idx="39">
                  <c:v>100000</c:v>
                </c:pt>
                <c:pt idx="40">
                  <c:v>100000</c:v>
                </c:pt>
                <c:pt idx="41">
                  <c:v>100000</c:v>
                </c:pt>
                <c:pt idx="42">
                  <c:v>100000</c:v>
                </c:pt>
                <c:pt idx="43">
                  <c:v>100000</c:v>
                </c:pt>
                <c:pt idx="44">
                  <c:v>100000</c:v>
                </c:pt>
                <c:pt idx="45">
                  <c:v>100000</c:v>
                </c:pt>
                <c:pt idx="46">
                  <c:v>100000</c:v>
                </c:pt>
                <c:pt idx="47">
                  <c:v>100000</c:v>
                </c:pt>
                <c:pt idx="48">
                  <c:v>100000</c:v>
                </c:pt>
                <c:pt idx="49">
                  <c:v>100000</c:v>
                </c:pt>
              </c:numCache>
            </c:numRef>
          </c:val>
        </c:ser>
        <c:ser>
          <c:idx val="4"/>
          <c:order val="2"/>
          <c:tx>
            <c:strRef>
              <c:f>增发!$F$3</c:f>
              <c:strCache>
                <c:ptCount val="1"/>
                <c:pt idx="0">
                  <c:v>增发累计总量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增发!$F$4:$F$53</c:f>
              <c:numCache>
                <c:formatCode>0_ </c:formatCode>
                <c:ptCount val="50"/>
                <c:pt idx="0">
                  <c:v>1000</c:v>
                </c:pt>
                <c:pt idx="1">
                  <c:v>2010</c:v>
                </c:pt>
                <c:pt idx="2">
                  <c:v>3030.1</c:v>
                </c:pt>
                <c:pt idx="3">
                  <c:v>4060.401</c:v>
                </c:pt>
                <c:pt idx="4">
                  <c:v>5101.00501</c:v>
                </c:pt>
                <c:pt idx="5">
                  <c:v>6152.0150601</c:v>
                </c:pt>
                <c:pt idx="6">
                  <c:v>7213.535210701</c:v>
                </c:pt>
                <c:pt idx="7">
                  <c:v>8285.670562808</c:v>
                </c:pt>
                <c:pt idx="8">
                  <c:v>9368.52726843608</c:v>
                </c:pt>
                <c:pt idx="9">
                  <c:v>10462.2125411204</c:v>
                </c:pt>
                <c:pt idx="10">
                  <c:v>11566.8346665316</c:v>
                </c:pt>
                <c:pt idx="11">
                  <c:v>12682.503013197</c:v>
                </c:pt>
                <c:pt idx="12">
                  <c:v>13809.3280433289</c:v>
                </c:pt>
                <c:pt idx="13">
                  <c:v>14947.4213237622</c:v>
                </c:pt>
                <c:pt idx="14">
                  <c:v>16096.8955369998</c:v>
                </c:pt>
                <c:pt idx="15">
                  <c:v>17257.8644923698</c:v>
                </c:pt>
                <c:pt idx="16">
                  <c:v>18430.4431372935</c:v>
                </c:pt>
                <c:pt idx="17">
                  <c:v>19614.7475686665</c:v>
                </c:pt>
                <c:pt idx="18">
                  <c:v>20810.8950443531</c:v>
                </c:pt>
                <c:pt idx="19">
                  <c:v>22019.0039947966</c:v>
                </c:pt>
                <c:pt idx="20">
                  <c:v>23239.1940347446</c:v>
                </c:pt>
                <c:pt idx="21">
                  <c:v>24471.585975092</c:v>
                </c:pt>
                <c:pt idx="22">
                  <c:v>25716.301834843</c:v>
                </c:pt>
                <c:pt idx="23">
                  <c:v>26973.4648531914</c:v>
                </c:pt>
                <c:pt idx="24">
                  <c:v>28243.1995017233</c:v>
                </c:pt>
                <c:pt idx="25">
                  <c:v>29525.6314967405</c:v>
                </c:pt>
                <c:pt idx="26">
                  <c:v>30820.8878117079</c:v>
                </c:pt>
                <c:pt idx="27">
                  <c:v>32129.096689825</c:v>
                </c:pt>
                <c:pt idx="28">
                  <c:v>33450.3876567233</c:v>
                </c:pt>
                <c:pt idx="29">
                  <c:v>34784.8915332905</c:v>
                </c:pt>
                <c:pt idx="30">
                  <c:v>36132.7404486234</c:v>
                </c:pt>
                <c:pt idx="31">
                  <c:v>37494.0678531096</c:v>
                </c:pt>
                <c:pt idx="32">
                  <c:v>38869.0085316407</c:v>
                </c:pt>
                <c:pt idx="33">
                  <c:v>40257.6986169571</c:v>
                </c:pt>
                <c:pt idx="34">
                  <c:v>41660.2756031267</c:v>
                </c:pt>
                <c:pt idx="35">
                  <c:v>43076.878359158</c:v>
                </c:pt>
                <c:pt idx="36">
                  <c:v>44507.6471427495</c:v>
                </c:pt>
                <c:pt idx="37">
                  <c:v>45952.7236141771</c:v>
                </c:pt>
                <c:pt idx="38">
                  <c:v>47412.2508503188</c:v>
                </c:pt>
                <c:pt idx="39">
                  <c:v>48886.373358822</c:v>
                </c:pt>
                <c:pt idx="40">
                  <c:v>50375.2370924102</c:v>
                </c:pt>
                <c:pt idx="41">
                  <c:v>51878.9894633343</c:v>
                </c:pt>
                <c:pt idx="42">
                  <c:v>53397.7793579676</c:v>
                </c:pt>
                <c:pt idx="43">
                  <c:v>54931.7571515473</c:v>
                </c:pt>
                <c:pt idx="44">
                  <c:v>56481.0747230628</c:v>
                </c:pt>
                <c:pt idx="45">
                  <c:v>58045.8854702934</c:v>
                </c:pt>
                <c:pt idx="46">
                  <c:v>59626.3443249963</c:v>
                </c:pt>
                <c:pt idx="47">
                  <c:v>61222.6077682463</c:v>
                </c:pt>
                <c:pt idx="48">
                  <c:v>62834.8338459288</c:v>
                </c:pt>
                <c:pt idx="49">
                  <c:v>64463.1821843881</c:v>
                </c:pt>
              </c:numCache>
            </c:numRef>
          </c:val>
        </c:ser>
        <c:ser>
          <c:idx val="5"/>
          <c:order val="3"/>
          <c:tx>
            <c:strRef>
              <c:f>增发!$G$3</c:f>
              <c:strCache>
                <c:ptCount val="1"/>
                <c:pt idx="0">
                  <c:v>累计销毁总量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增发!$G$4:$G$53</c:f>
              <c:numCache>
                <c:formatCode>0_ </c:formatCode>
                <c:ptCount val="50"/>
                <c:pt idx="0">
                  <c:v>4000</c:v>
                </c:pt>
                <c:pt idx="1">
                  <c:v>8040</c:v>
                </c:pt>
                <c:pt idx="2">
                  <c:v>12120.4</c:v>
                </c:pt>
                <c:pt idx="3">
                  <c:v>16241.604</c:v>
                </c:pt>
                <c:pt idx="4">
                  <c:v>20404.02004</c:v>
                </c:pt>
                <c:pt idx="5">
                  <c:v>24608.0602404</c:v>
                </c:pt>
                <c:pt idx="6">
                  <c:v>28854.140842804</c:v>
                </c:pt>
                <c:pt idx="7">
                  <c:v>33142.682251232</c:v>
                </c:pt>
                <c:pt idx="8">
                  <c:v>37474.1090737444</c:v>
                </c:pt>
                <c:pt idx="9">
                  <c:v>41848.8501644818</c:v>
                </c:pt>
                <c:pt idx="10">
                  <c:v>46267.3386661266</c:v>
                </c:pt>
                <c:pt idx="11">
                  <c:v>50730.0120527879</c:v>
                </c:pt>
                <c:pt idx="12">
                  <c:v>55237.3121733158</c:v>
                </c:pt>
                <c:pt idx="13">
                  <c:v>59789.6852950489</c:v>
                </c:pt>
                <c:pt idx="14">
                  <c:v>64387.5821479994</c:v>
                </c:pt>
                <c:pt idx="15">
                  <c:v>69031.4579694794</c:v>
                </c:pt>
                <c:pt idx="16">
                  <c:v>73721.7725491742</c:v>
                </c:pt>
                <c:pt idx="17">
                  <c:v>78458.9902746659</c:v>
                </c:pt>
                <c:pt idx="18">
                  <c:v>83243.5801774126</c:v>
                </c:pt>
                <c:pt idx="19">
                  <c:v>88076.0159791867</c:v>
                </c:pt>
                <c:pt idx="20">
                  <c:v>92956.7761389786</c:v>
                </c:pt>
                <c:pt idx="21">
                  <c:v>97886.3439003684</c:v>
                </c:pt>
                <c:pt idx="22">
                  <c:v>102865.207339372</c:v>
                </c:pt>
                <c:pt idx="23">
                  <c:v>107893.859412766</c:v>
                </c:pt>
                <c:pt idx="24">
                  <c:v>112972.798006893</c:v>
                </c:pt>
                <c:pt idx="25">
                  <c:v>118102.525986962</c:v>
                </c:pt>
                <c:pt idx="26">
                  <c:v>123283.551246832</c:v>
                </c:pt>
                <c:pt idx="27">
                  <c:v>128516.3867593</c:v>
                </c:pt>
                <c:pt idx="28">
                  <c:v>133801.550626893</c:v>
                </c:pt>
                <c:pt idx="29">
                  <c:v>139139.566133162</c:v>
                </c:pt>
                <c:pt idx="30">
                  <c:v>144530.961794494</c:v>
                </c:pt>
                <c:pt idx="31">
                  <c:v>149976.271412439</c:v>
                </c:pt>
                <c:pt idx="32">
                  <c:v>155476.034126563</c:v>
                </c:pt>
                <c:pt idx="33">
                  <c:v>161030.794467829</c:v>
                </c:pt>
                <c:pt idx="34">
                  <c:v>166641.102412507</c:v>
                </c:pt>
                <c:pt idx="35">
                  <c:v>172307.513436632</c:v>
                </c:pt>
                <c:pt idx="36">
                  <c:v>178030.588570998</c:v>
                </c:pt>
                <c:pt idx="37">
                  <c:v>183810.894456709</c:v>
                </c:pt>
                <c:pt idx="38">
                  <c:v>189649.003401275</c:v>
                </c:pt>
                <c:pt idx="39">
                  <c:v>195545.493435288</c:v>
                </c:pt>
                <c:pt idx="40">
                  <c:v>201500.948369641</c:v>
                </c:pt>
                <c:pt idx="41">
                  <c:v>207515.957853338</c:v>
                </c:pt>
                <c:pt idx="42">
                  <c:v>213591.117431871</c:v>
                </c:pt>
                <c:pt idx="43">
                  <c:v>219727.02860619</c:v>
                </c:pt>
                <c:pt idx="44">
                  <c:v>225924.298892252</c:v>
                </c:pt>
                <c:pt idx="45">
                  <c:v>232183.541881174</c:v>
                </c:pt>
                <c:pt idx="46">
                  <c:v>238505.377299986</c:v>
                </c:pt>
                <c:pt idx="47">
                  <c:v>244890.431072986</c:v>
                </c:pt>
                <c:pt idx="48">
                  <c:v>251339.335383715</c:v>
                </c:pt>
                <c:pt idx="49">
                  <c:v>257852.728737553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49674752"/>
        <c:axId val="249678016"/>
      </c:barChart>
      <c:catAx>
        <c:axId val="2496747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49678016"/>
        <c:crosses val="autoZero"/>
        <c:auto val="1"/>
        <c:lblAlgn val="ctr"/>
        <c:lblOffset val="100"/>
        <c:noMultiLvlLbl val="0"/>
      </c:catAx>
      <c:valAx>
        <c:axId val="249678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49674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sz="2800"/>
              <a:t>每年Atom累计发行总量（单位：亿）</a:t>
            </a:r>
            <a:endParaRPr sz="28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399900563473649"/>
          <c:y val="0.105190502484815"/>
          <c:w val="0.943188597944978"/>
          <c:h val="0.76565433462175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"创世块"</c:f>
              <c:strCache>
                <c:ptCount val="1"/>
                <c:pt idx="0">
                  <c:v>创世块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[Atom_V2.xlsx]atom发行总量!$L$3:$L$32</c:f>
              <c:numCache>
                <c:formatCode>General</c:formatCode>
                <c:ptCount val="30"/>
                <c:pt idx="0">
                  <c:v>2.36</c:v>
                </c:pt>
                <c:pt idx="1">
                  <c:v>2.36</c:v>
                </c:pt>
                <c:pt idx="2">
                  <c:v>2.36</c:v>
                </c:pt>
                <c:pt idx="3">
                  <c:v>2.36</c:v>
                </c:pt>
                <c:pt idx="4">
                  <c:v>2.36</c:v>
                </c:pt>
                <c:pt idx="5">
                  <c:v>2.36</c:v>
                </c:pt>
                <c:pt idx="6">
                  <c:v>2.36</c:v>
                </c:pt>
                <c:pt idx="7">
                  <c:v>2.36</c:v>
                </c:pt>
                <c:pt idx="8">
                  <c:v>2.36</c:v>
                </c:pt>
                <c:pt idx="9">
                  <c:v>2.36</c:v>
                </c:pt>
                <c:pt idx="10">
                  <c:v>2.36</c:v>
                </c:pt>
                <c:pt idx="11">
                  <c:v>2.36</c:v>
                </c:pt>
                <c:pt idx="12">
                  <c:v>2.36</c:v>
                </c:pt>
                <c:pt idx="13">
                  <c:v>2.36</c:v>
                </c:pt>
                <c:pt idx="14">
                  <c:v>2.36</c:v>
                </c:pt>
                <c:pt idx="15">
                  <c:v>2.36</c:v>
                </c:pt>
                <c:pt idx="16">
                  <c:v>2.36</c:v>
                </c:pt>
                <c:pt idx="17">
                  <c:v>2.36</c:v>
                </c:pt>
                <c:pt idx="18">
                  <c:v>2.36</c:v>
                </c:pt>
                <c:pt idx="19">
                  <c:v>2.36</c:v>
                </c:pt>
                <c:pt idx="20">
                  <c:v>2.36</c:v>
                </c:pt>
                <c:pt idx="21">
                  <c:v>2.36</c:v>
                </c:pt>
                <c:pt idx="22">
                  <c:v>2.36</c:v>
                </c:pt>
                <c:pt idx="23">
                  <c:v>2.36</c:v>
                </c:pt>
                <c:pt idx="24">
                  <c:v>2.36</c:v>
                </c:pt>
                <c:pt idx="25">
                  <c:v>2.36</c:v>
                </c:pt>
                <c:pt idx="26">
                  <c:v>2.36</c:v>
                </c:pt>
                <c:pt idx="27">
                  <c:v>2.36</c:v>
                </c:pt>
                <c:pt idx="28">
                  <c:v>2.36</c:v>
                </c:pt>
                <c:pt idx="29">
                  <c:v>2.36</c:v>
                </c:pt>
              </c:numCache>
            </c:numRef>
          </c:val>
        </c:ser>
        <c:ser>
          <c:idx val="1"/>
          <c:order val="1"/>
          <c:tx>
            <c:strRef>
              <c:f>"0-7%增发部分"</c:f>
              <c:strCache>
                <c:ptCount val="1"/>
                <c:pt idx="0">
                  <c:v>0-7%增发部分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[Atom_V2.xlsx]atom发行总量!$M$3:$M$32</c:f>
              <c:numCache>
                <c:formatCode>General</c:formatCode>
                <c:ptCount val="30"/>
                <c:pt idx="0">
                  <c:v>0</c:v>
                </c:pt>
                <c:pt idx="1">
                  <c:v>0.1652</c:v>
                </c:pt>
                <c:pt idx="2">
                  <c:v>0.341964</c:v>
                </c:pt>
                <c:pt idx="3">
                  <c:v>0.53110148</c:v>
                </c:pt>
                <c:pt idx="4">
                  <c:v>0.7334785836</c:v>
                </c:pt>
                <c:pt idx="5">
                  <c:v>0.950022084452</c:v>
                </c:pt>
                <c:pt idx="6">
                  <c:v>1.18172363036364</c:v>
                </c:pt>
                <c:pt idx="7">
                  <c:v>1.42964428448909</c:v>
                </c:pt>
                <c:pt idx="8">
                  <c:v>1.69491938440333</c:v>
                </c:pt>
                <c:pt idx="9">
                  <c:v>1.97876374131156</c:v>
                </c:pt>
                <c:pt idx="10">
                  <c:v>2.28247720320337</c:v>
                </c:pt>
                <c:pt idx="11">
                  <c:v>2.60745060742761</c:v>
                </c:pt>
                <c:pt idx="12">
                  <c:v>2.95517214994754</c:v>
                </c:pt>
                <c:pt idx="13">
                  <c:v>3.32723420044387</c:v>
                </c:pt>
                <c:pt idx="14">
                  <c:v>3.72534059447494</c:v>
                </c:pt>
                <c:pt idx="15">
                  <c:v>4.15131443608819</c:v>
                </c:pt>
                <c:pt idx="16">
                  <c:v>4.60710644661436</c:v>
                </c:pt>
                <c:pt idx="17">
                  <c:v>5.09480389787737</c:v>
                </c:pt>
                <c:pt idx="18">
                  <c:v>5.61664017072878</c:v>
                </c:pt>
                <c:pt idx="19">
                  <c:v>6.1750049826798</c:v>
                </c:pt>
                <c:pt idx="20">
                  <c:v>6.77245533146738</c:v>
                </c:pt>
                <c:pt idx="21">
                  <c:v>7.4117272046701</c:v>
                </c:pt>
                <c:pt idx="22">
                  <c:v>8.09574810899701</c:v>
                </c:pt>
                <c:pt idx="23">
                  <c:v>8.8276504766268</c:v>
                </c:pt>
                <c:pt idx="24">
                  <c:v>9.61078600999068</c:v>
                </c:pt>
                <c:pt idx="25">
                  <c:v>10.44874103069</c:v>
                </c:pt>
                <c:pt idx="26">
                  <c:v>11.3453529028383</c:v>
                </c:pt>
                <c:pt idx="27">
                  <c:v>12.304727606037</c:v>
                </c:pt>
                <c:pt idx="28">
                  <c:v>13.3312585384596</c:v>
                </c:pt>
                <c:pt idx="29">
                  <c:v>14.4296466361518</c:v>
                </c:pt>
              </c:numCache>
            </c:numRef>
          </c:val>
        </c:ser>
        <c:ser>
          <c:idx val="2"/>
          <c:order val="2"/>
          <c:tx>
            <c:strRef>
              <c:f>"7%-20%增发部分"</c:f>
              <c:strCache>
                <c:ptCount val="1"/>
                <c:pt idx="0">
                  <c:v>7%-20%增发部分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[Atom_V2.xlsx]atom发行总量!$N$3:$N$32</c:f>
              <c:numCache>
                <c:formatCode>General</c:formatCode>
                <c:ptCount val="30"/>
                <c:pt idx="0">
                  <c:v>0</c:v>
                </c:pt>
                <c:pt idx="1">
                  <c:v>0.236</c:v>
                </c:pt>
                <c:pt idx="2">
                  <c:v>0.4956</c:v>
                </c:pt>
                <c:pt idx="3">
                  <c:v>0.78116</c:v>
                </c:pt>
                <c:pt idx="4">
                  <c:v>1.095276</c:v>
                </c:pt>
                <c:pt idx="5">
                  <c:v>1.4408036</c:v>
                </c:pt>
                <c:pt idx="6">
                  <c:v>1.82088396</c:v>
                </c:pt>
                <c:pt idx="7">
                  <c:v>2.238972356</c:v>
                </c:pt>
                <c:pt idx="8">
                  <c:v>2.6988695916</c:v>
                </c:pt>
                <c:pt idx="9">
                  <c:v>3.20475655076</c:v>
                </c:pt>
                <c:pt idx="10">
                  <c:v>3.761232205836</c:v>
                </c:pt>
                <c:pt idx="11">
                  <c:v>4.3733554264196</c:v>
                </c:pt>
                <c:pt idx="12">
                  <c:v>5.04669096906156</c:v>
                </c:pt>
                <c:pt idx="13">
                  <c:v>5.78736006596771</c:v>
                </c:pt>
                <c:pt idx="14">
                  <c:v>6.60209607256449</c:v>
                </c:pt>
                <c:pt idx="15">
                  <c:v>7.49830567982093</c:v>
                </c:pt>
                <c:pt idx="16">
                  <c:v>8.48413624780303</c:v>
                </c:pt>
                <c:pt idx="17">
                  <c:v>9.56854987258333</c:v>
                </c:pt>
                <c:pt idx="18">
                  <c:v>10.7614048598417</c:v>
                </c:pt>
                <c:pt idx="19">
                  <c:v>12.0735453458258</c:v>
                </c:pt>
                <c:pt idx="20">
                  <c:v>13.5168998804084</c:v>
                </c:pt>
                <c:pt idx="21">
                  <c:v>15.1045898684493</c:v>
                </c:pt>
                <c:pt idx="22">
                  <c:v>16.8510488552942</c:v>
                </c:pt>
                <c:pt idx="23">
                  <c:v>18.7721537408236</c:v>
                </c:pt>
                <c:pt idx="24">
                  <c:v>20.885369114906</c:v>
                </c:pt>
                <c:pt idx="25">
                  <c:v>23.2099060263965</c:v>
                </c:pt>
                <c:pt idx="26">
                  <c:v>25.7668966290362</c:v>
                </c:pt>
                <c:pt idx="27">
                  <c:v>28.5795862919398</c:v>
                </c:pt>
                <c:pt idx="28">
                  <c:v>31.6735449211338</c:v>
                </c:pt>
                <c:pt idx="29">
                  <c:v>35.0768994132472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0849936"/>
        <c:axId val="150852256"/>
      </c:barChart>
      <c:catAx>
        <c:axId val="1508499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50852256"/>
        <c:crosses val="autoZero"/>
        <c:auto val="1"/>
        <c:lblAlgn val="ctr"/>
        <c:lblOffset val="100"/>
        <c:noMultiLvlLbl val="0"/>
      </c:catAx>
      <c:valAx>
        <c:axId val="150852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50849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创世块</a:t>
            </a:r>
            <a:r>
              <a:rPr lang="en-US" altLang="zh-CN"/>
              <a:t>Atom</a:t>
            </a:r>
            <a:r>
              <a:rPr lang="zh-CN" altLang="en-US"/>
              <a:t>分配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[Atom_V2.xlsx]atom创世分配!$A$1:$D$1</c:f>
              <c:strCache>
                <c:ptCount val="4"/>
                <c:pt idx="0">
                  <c:v>天使投资人</c:v>
                </c:pt>
                <c:pt idx="1">
                  <c:v>ICF基金会（Interchain Foundation）</c:v>
                </c:pt>
                <c:pt idx="2">
                  <c:v>团队保留</c:v>
                </c:pt>
                <c:pt idx="3">
                  <c:v>首次代币发行（私募/公募）</c:v>
                </c:pt>
              </c:strCache>
            </c:strRef>
          </c:cat>
          <c:val>
            <c:numRef>
              <c:f>[Atom_V2.xlsx]atom创世分配!$A$2:$D$2</c:f>
              <c:numCache>
                <c:formatCode>0%</c:formatCode>
                <c:ptCount val="4"/>
                <c:pt idx="0">
                  <c:v>0.05</c:v>
                </c:pt>
                <c:pt idx="1">
                  <c:v>0.1</c:v>
                </c:pt>
                <c:pt idx="2">
                  <c:v>0.1</c:v>
                </c:pt>
                <c:pt idx="3">
                  <c:v>0.75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sz="2400"/>
              <a:t>每年ONT &amp; ONG</a:t>
            </a:r>
            <a:r>
              <a:rPr lang="zh-CN" altLang="en-US" sz="2400"/>
              <a:t>历史累计发行总量</a:t>
            </a:r>
            <a:r>
              <a:rPr altLang="zh-CN" sz="2400"/>
              <a:t>(</a:t>
            </a:r>
            <a:r>
              <a:rPr lang="zh-CN" altLang="en-US" sz="2400"/>
              <a:t>亿</a:t>
            </a:r>
            <a:r>
              <a:rPr altLang="zh-CN" sz="2400"/>
              <a:t>)</a:t>
            </a:r>
            <a:endParaRPr altLang="zh-CN" sz="24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"ONT"</c:f>
              <c:strCache>
                <c:ptCount val="1"/>
                <c:pt idx="0">
                  <c:v>ONT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'[ONT&amp;ONG(1).xlsx]工作表1'!$J$24:$J$53</c:f>
              <c:numCache>
                <c:formatCode>General</c:formatCode>
                <c:ptCount val="30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  <c:pt idx="24">
                  <c:v>10</c:v>
                </c:pt>
                <c:pt idx="25">
                  <c:v>10</c:v>
                </c:pt>
                <c:pt idx="26">
                  <c:v>10</c:v>
                </c:pt>
                <c:pt idx="27">
                  <c:v>10</c:v>
                </c:pt>
                <c:pt idx="28">
                  <c:v>10</c:v>
                </c:pt>
                <c:pt idx="29">
                  <c:v>10</c:v>
                </c:pt>
              </c:numCache>
            </c:numRef>
          </c:val>
        </c:ser>
        <c:ser>
          <c:idx val="1"/>
          <c:order val="1"/>
          <c:tx>
            <c:strRef>
              <c:f>"ONG"</c:f>
              <c:strCache>
                <c:ptCount val="1"/>
                <c:pt idx="0">
                  <c:v>ONG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'[ONT&amp;ONG(1).xlsx]工作表1'!$K$24:$K$53</c:f>
              <c:numCache>
                <c:formatCode>General</c:formatCode>
                <c:ptCount val="30"/>
                <c:pt idx="0">
                  <c:v>1.5768</c:v>
                </c:pt>
                <c:pt idx="1">
                  <c:v>2.83824</c:v>
                </c:pt>
                <c:pt idx="2">
                  <c:v>3.78432</c:v>
                </c:pt>
                <c:pt idx="3">
                  <c:v>4.7304</c:v>
                </c:pt>
                <c:pt idx="4">
                  <c:v>5.36112</c:v>
                </c:pt>
                <c:pt idx="5">
                  <c:v>5.99184</c:v>
                </c:pt>
                <c:pt idx="6">
                  <c:v>6.62256</c:v>
                </c:pt>
                <c:pt idx="7">
                  <c:v>6.93792</c:v>
                </c:pt>
                <c:pt idx="8">
                  <c:v>7.25328</c:v>
                </c:pt>
                <c:pt idx="9">
                  <c:v>7.56864</c:v>
                </c:pt>
                <c:pt idx="10">
                  <c:v>7.884</c:v>
                </c:pt>
                <c:pt idx="11">
                  <c:v>8.19936</c:v>
                </c:pt>
                <c:pt idx="12">
                  <c:v>8.51472</c:v>
                </c:pt>
                <c:pt idx="13">
                  <c:v>8.83008</c:v>
                </c:pt>
                <c:pt idx="14">
                  <c:v>9.14544</c:v>
                </c:pt>
                <c:pt idx="15">
                  <c:v>9.4608</c:v>
                </c:pt>
                <c:pt idx="16">
                  <c:v>9.77616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  <c:pt idx="24">
                  <c:v>10</c:v>
                </c:pt>
                <c:pt idx="25">
                  <c:v>10</c:v>
                </c:pt>
                <c:pt idx="26">
                  <c:v>10</c:v>
                </c:pt>
                <c:pt idx="27">
                  <c:v>10</c:v>
                </c:pt>
                <c:pt idx="28">
                  <c:v>10</c:v>
                </c:pt>
                <c:pt idx="29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49741088"/>
        <c:axId val="249743840"/>
      </c:barChart>
      <c:catAx>
        <c:axId val="2497410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49743840"/>
        <c:crosses val="autoZero"/>
        <c:auto val="1"/>
        <c:lblAlgn val="ctr"/>
        <c:lblOffset val="100"/>
        <c:noMultiLvlLbl val="0"/>
      </c:catAx>
      <c:valAx>
        <c:axId val="249743840"/>
        <c:scaling>
          <c:orientation val="minMax"/>
          <c:max val="2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49741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solidFill>
            <a:schemeClr val="accent1"/>
          </a:solidFill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13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10亿ONT分配情况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工作表1!$A$2:$A$7</c:f>
              <c:strCache>
                <c:ptCount val="6"/>
                <c:pt idx="0">
                  <c:v>团队</c:v>
                </c:pt>
                <c:pt idx="1">
                  <c:v>NEO理事会</c:v>
                </c:pt>
                <c:pt idx="2">
                  <c:v>合作伙伴</c:v>
                </c:pt>
                <c:pt idx="3">
                  <c:v>生态拓展</c:v>
                </c:pt>
                <c:pt idx="4">
                  <c:v>技术社区</c:v>
                </c:pt>
                <c:pt idx="5">
                  <c:v>社区和用户回馈</c:v>
                </c:pt>
              </c:strCache>
            </c:strRef>
          </c:cat>
          <c:val>
            <c:numRef>
              <c:f>工作表1!$B$2:$B$7</c:f>
              <c:numCache>
                <c:formatCode>0%</c:formatCode>
                <c:ptCount val="6"/>
                <c:pt idx="0">
                  <c:v>0.15</c:v>
                </c:pt>
                <c:pt idx="1">
                  <c:v>0.1</c:v>
                </c:pt>
                <c:pt idx="2">
                  <c:v>0.28</c:v>
                </c:pt>
                <c:pt idx="3">
                  <c:v>0.25</c:v>
                </c:pt>
                <c:pt idx="4">
                  <c:v>0.1</c:v>
                </c:pt>
                <c:pt idx="5">
                  <c:v>0.12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000" b="1" baseline="0"/>
              <a:t>每年TRX </a:t>
            </a:r>
            <a:r>
              <a:rPr lang="zh-CN" altLang="en-US" sz="2000" b="1" baseline="0"/>
              <a:t>累计发行总量</a:t>
            </a:r>
            <a:r>
              <a:rPr lang="en-US" altLang="zh-CN" sz="2000" b="1" baseline="0"/>
              <a:t> (</a:t>
            </a:r>
            <a:r>
              <a:rPr lang="zh-CN" altLang="en-US" sz="2000" b="1" baseline="0"/>
              <a:t>亿</a:t>
            </a:r>
            <a:r>
              <a:rPr lang="en-US" altLang="zh-CN" sz="2000" b="1" baseline="0"/>
              <a:t>)</a:t>
            </a:r>
            <a:endParaRPr lang="zh-CN" altLang="en-US" sz="2000" b="1" baseline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40798546766857"/>
          <c:y val="0.0834394496318989"/>
          <c:w val="0.902252460123095"/>
          <c:h val="0.7246324906882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TRX!$B$1</c:f>
              <c:strCache>
                <c:ptCount val="1"/>
                <c:pt idx="0">
                  <c:v>创世块发行总量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TRX!$B$2:$B$51</c:f>
              <c:numCache>
                <c:formatCode>General</c:formatCode>
                <c:ptCount val="50"/>
                <c:pt idx="0">
                  <c:v>1000</c:v>
                </c:pt>
                <c:pt idx="1">
                  <c:v>1000</c:v>
                </c:pt>
                <c:pt idx="2">
                  <c:v>1000</c:v>
                </c:pt>
                <c:pt idx="3">
                  <c:v>1000</c:v>
                </c:pt>
                <c:pt idx="4">
                  <c:v>1000</c:v>
                </c:pt>
                <c:pt idx="5">
                  <c:v>1000</c:v>
                </c:pt>
                <c:pt idx="6">
                  <c:v>1000</c:v>
                </c:pt>
                <c:pt idx="7">
                  <c:v>1000</c:v>
                </c:pt>
                <c:pt idx="8">
                  <c:v>1000</c:v>
                </c:pt>
                <c:pt idx="9">
                  <c:v>1000</c:v>
                </c:pt>
                <c:pt idx="10">
                  <c:v>1000</c:v>
                </c:pt>
                <c:pt idx="11">
                  <c:v>1000</c:v>
                </c:pt>
                <c:pt idx="12">
                  <c:v>1000</c:v>
                </c:pt>
                <c:pt idx="13">
                  <c:v>1000</c:v>
                </c:pt>
                <c:pt idx="14">
                  <c:v>1000</c:v>
                </c:pt>
                <c:pt idx="15">
                  <c:v>1000</c:v>
                </c:pt>
                <c:pt idx="16">
                  <c:v>1000</c:v>
                </c:pt>
                <c:pt idx="17">
                  <c:v>1000</c:v>
                </c:pt>
                <c:pt idx="18">
                  <c:v>1000</c:v>
                </c:pt>
                <c:pt idx="19">
                  <c:v>1000</c:v>
                </c:pt>
                <c:pt idx="20">
                  <c:v>1000</c:v>
                </c:pt>
                <c:pt idx="21">
                  <c:v>1000</c:v>
                </c:pt>
                <c:pt idx="22">
                  <c:v>1000</c:v>
                </c:pt>
                <c:pt idx="23">
                  <c:v>1000</c:v>
                </c:pt>
                <c:pt idx="24">
                  <c:v>1000</c:v>
                </c:pt>
                <c:pt idx="25">
                  <c:v>1000</c:v>
                </c:pt>
                <c:pt idx="26">
                  <c:v>1000</c:v>
                </c:pt>
                <c:pt idx="27">
                  <c:v>1000</c:v>
                </c:pt>
                <c:pt idx="28">
                  <c:v>1000</c:v>
                </c:pt>
                <c:pt idx="29">
                  <c:v>1000</c:v>
                </c:pt>
                <c:pt idx="30">
                  <c:v>1000</c:v>
                </c:pt>
                <c:pt idx="31">
                  <c:v>1000</c:v>
                </c:pt>
                <c:pt idx="32">
                  <c:v>1000</c:v>
                </c:pt>
                <c:pt idx="33">
                  <c:v>1000</c:v>
                </c:pt>
                <c:pt idx="34">
                  <c:v>1000</c:v>
                </c:pt>
                <c:pt idx="35">
                  <c:v>1000</c:v>
                </c:pt>
                <c:pt idx="36">
                  <c:v>1000</c:v>
                </c:pt>
                <c:pt idx="37">
                  <c:v>1000</c:v>
                </c:pt>
                <c:pt idx="38">
                  <c:v>1000</c:v>
                </c:pt>
                <c:pt idx="39">
                  <c:v>1000</c:v>
                </c:pt>
                <c:pt idx="40">
                  <c:v>1000</c:v>
                </c:pt>
                <c:pt idx="41">
                  <c:v>1000</c:v>
                </c:pt>
                <c:pt idx="42">
                  <c:v>1000</c:v>
                </c:pt>
                <c:pt idx="43">
                  <c:v>1000</c:v>
                </c:pt>
                <c:pt idx="44">
                  <c:v>1000</c:v>
                </c:pt>
                <c:pt idx="45">
                  <c:v>1000</c:v>
                </c:pt>
                <c:pt idx="46">
                  <c:v>1000</c:v>
                </c:pt>
                <c:pt idx="47">
                  <c:v>1000</c:v>
                </c:pt>
                <c:pt idx="48">
                  <c:v>1000</c:v>
                </c:pt>
                <c:pt idx="49">
                  <c:v>1000</c:v>
                </c:pt>
              </c:numCache>
            </c:numRef>
          </c:val>
        </c:ser>
        <c:ser>
          <c:idx val="1"/>
          <c:order val="1"/>
          <c:tx>
            <c:strRef>
              <c:f>TRX!$D$1</c:f>
              <c:strCache>
                <c:ptCount val="1"/>
                <c:pt idx="0">
                  <c:v>增发累计总量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TRX!$D$2:$D$51</c:f>
              <c:numCache>
                <c:formatCode>General</c:formatCode>
                <c:ptCount val="5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5.04576</c:v>
                </c:pt>
                <c:pt idx="4">
                  <c:v>10.09152</c:v>
                </c:pt>
                <c:pt idx="5">
                  <c:v>15.13728</c:v>
                </c:pt>
                <c:pt idx="6">
                  <c:v>20.18304</c:v>
                </c:pt>
                <c:pt idx="7">
                  <c:v>25.2288</c:v>
                </c:pt>
                <c:pt idx="8">
                  <c:v>30.27456</c:v>
                </c:pt>
                <c:pt idx="9">
                  <c:v>35.32032</c:v>
                </c:pt>
                <c:pt idx="10">
                  <c:v>40.36608</c:v>
                </c:pt>
                <c:pt idx="11">
                  <c:v>45.41184</c:v>
                </c:pt>
                <c:pt idx="12">
                  <c:v>50.4576</c:v>
                </c:pt>
                <c:pt idx="13">
                  <c:v>55.50336</c:v>
                </c:pt>
                <c:pt idx="14">
                  <c:v>60.54912</c:v>
                </c:pt>
                <c:pt idx="15">
                  <c:v>65.59488</c:v>
                </c:pt>
                <c:pt idx="16">
                  <c:v>70.64064</c:v>
                </c:pt>
                <c:pt idx="17">
                  <c:v>75.6864</c:v>
                </c:pt>
                <c:pt idx="18">
                  <c:v>80.73216</c:v>
                </c:pt>
                <c:pt idx="19">
                  <c:v>85.77792</c:v>
                </c:pt>
                <c:pt idx="20">
                  <c:v>90.82368</c:v>
                </c:pt>
                <c:pt idx="21">
                  <c:v>95.86944</c:v>
                </c:pt>
                <c:pt idx="22">
                  <c:v>100.9152</c:v>
                </c:pt>
                <c:pt idx="23">
                  <c:v>105.96096</c:v>
                </c:pt>
                <c:pt idx="24">
                  <c:v>111.00672</c:v>
                </c:pt>
                <c:pt idx="25">
                  <c:v>116.05248</c:v>
                </c:pt>
                <c:pt idx="26">
                  <c:v>121.09824</c:v>
                </c:pt>
                <c:pt idx="27">
                  <c:v>126.144</c:v>
                </c:pt>
                <c:pt idx="28">
                  <c:v>131.18976</c:v>
                </c:pt>
                <c:pt idx="29">
                  <c:v>136.23552</c:v>
                </c:pt>
                <c:pt idx="30">
                  <c:v>141.28128</c:v>
                </c:pt>
                <c:pt idx="31">
                  <c:v>146.32704</c:v>
                </c:pt>
                <c:pt idx="32">
                  <c:v>151.3728</c:v>
                </c:pt>
                <c:pt idx="33">
                  <c:v>156.41856</c:v>
                </c:pt>
                <c:pt idx="34">
                  <c:v>161.46432</c:v>
                </c:pt>
                <c:pt idx="35">
                  <c:v>166.51008</c:v>
                </c:pt>
                <c:pt idx="36">
                  <c:v>171.55584</c:v>
                </c:pt>
                <c:pt idx="37">
                  <c:v>176.6016</c:v>
                </c:pt>
                <c:pt idx="38">
                  <c:v>181.64736</c:v>
                </c:pt>
                <c:pt idx="39">
                  <c:v>186.69312</c:v>
                </c:pt>
                <c:pt idx="40">
                  <c:v>191.73888</c:v>
                </c:pt>
                <c:pt idx="41">
                  <c:v>196.78464</c:v>
                </c:pt>
                <c:pt idx="42">
                  <c:v>201.8304</c:v>
                </c:pt>
                <c:pt idx="43">
                  <c:v>206.87616</c:v>
                </c:pt>
                <c:pt idx="44">
                  <c:v>211.92192</c:v>
                </c:pt>
                <c:pt idx="45">
                  <c:v>216.96768</c:v>
                </c:pt>
                <c:pt idx="46">
                  <c:v>222.01344</c:v>
                </c:pt>
                <c:pt idx="47">
                  <c:v>227.0592</c:v>
                </c:pt>
                <c:pt idx="48">
                  <c:v>232.10496</c:v>
                </c:pt>
                <c:pt idx="49">
                  <c:v>237.15072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50067856"/>
        <c:axId val="250071888"/>
      </c:barChart>
      <c:catAx>
        <c:axId val="2500678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0"/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2400"/>
                  <a:t>年</a:t>
                </a:r>
                <a:endParaRPr lang="zh-CN" altLang="en-US" sz="2400"/>
              </a:p>
            </c:rich>
          </c:tx>
          <c:layout>
            <c:manualLayout>
              <c:xMode val="edge"/>
              <c:yMode val="edge"/>
              <c:x val="0.943255792933844"/>
              <c:y val="0.865621257869952"/>
            </c:manualLayout>
          </c:layout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0071888"/>
        <c:crosses val="autoZero"/>
        <c:auto val="1"/>
        <c:lblAlgn val="ctr"/>
        <c:lblOffset val="100"/>
        <c:noMultiLvlLbl val="0"/>
      </c:catAx>
      <c:valAx>
        <c:axId val="250071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lang="en-US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2000" dirty="0"/>
                  <a:t>亿</a:t>
                </a:r>
                <a:endParaRPr lang="zh-CN" altLang="en-US" sz="2000" dirty="0"/>
              </a:p>
            </c:rich>
          </c:tx>
          <c:layout>
            <c:manualLayout>
              <c:xMode val="edge"/>
              <c:yMode val="edge"/>
              <c:x val="0.021000761046531"/>
              <c:y val="0.0098786111172332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0067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altLang="zh-CN" sz="2000" b="1" baseline="0" dirty="0"/>
              <a:t>BTT</a:t>
            </a:r>
            <a:r>
              <a:rPr lang="zh-CN" altLang="en-US" sz="2000" b="1" baseline="0" dirty="0"/>
              <a:t>初始总量分配</a:t>
            </a:r>
            <a:r>
              <a:rPr lang="en-US" altLang="zh-CN" sz="2000" b="1" baseline="0" dirty="0"/>
              <a:t>(9900</a:t>
            </a:r>
            <a:r>
              <a:rPr lang="zh-CN" altLang="en-US" sz="2000" b="1" baseline="0" dirty="0"/>
              <a:t>亿</a:t>
            </a:r>
            <a:r>
              <a:rPr lang="en-US" altLang="zh-CN" sz="2000" b="1" baseline="0" dirty="0"/>
              <a:t>)</a:t>
            </a:r>
            <a:endParaRPr lang="zh-CN" altLang="en-US" sz="2000" b="1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altLang="zh-CN"/>
              <a:t>BTT</a:t>
            </a:r>
            <a:r>
              <a:rPr lang="zh-CN" altLang="en-US"/>
              <a:t>初始总量分配</a:t>
            </a:r>
            <a:r>
              <a:rPr lang="en-US" altLang="zh-CN"/>
              <a:t>(9900</a:t>
            </a:r>
            <a:r>
              <a:rPr lang="zh-CN" altLang="en-US"/>
              <a:t>亿</a:t>
            </a:r>
            <a:r>
              <a:rPr lang="en-US" altLang="zh-CN"/>
              <a:t>)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0"/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3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1-08T13:21:53.139" idx="1">
    <p:pos x="10" y="10"/>
    <p:text/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4" Type="http://schemas.openxmlformats.org/officeDocument/2006/relationships/hyperlink" Target="https://dapplife.com/bittorrent-confirms-dates-of-btt-token-airdrops-for-tron-trx-holders-1065" TargetMode="External"/><Relationship Id="rId3" Type="http://schemas.openxmlformats.org/officeDocument/2006/relationships/hyperlink" Target="https://launchpad.binance.com/en/project/b59f6326d9964e19bcc8e356d0becacb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.cosmos.network/t/draft-reorganize-inflation-plan-on-atom/2094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4" Type="http://schemas.openxmlformats.org/officeDocument/2006/relationships/hyperlink" Target="https://github.com/cosmos/cosmos/blob/master/PLAN.md" TargetMode="External"/><Relationship Id="rId3" Type="http://schemas.openxmlformats.org/officeDocument/2006/relationships/hyperlink" Target="https://github.com/cosmos/launch/blob/master/GENESIS.md#Fundraiser-Details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rtl="0" eaLnBrk="1" fontAlgn="ctr" latinLnBrk="0" hangingPunct="1"/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私募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2%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2018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日结算，单价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$0.00017741046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，总价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$19,320,000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966,000,000TRX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月开始，每月释放 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0.17%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，持续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公募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6%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日开始，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日结算，单价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$0.00012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，总价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$7,200,000 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种子轮筹资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9%</a:t>
            </a:r>
            <a:endParaRPr lang="zh-CN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月开始，每月释放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0.75%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，持续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</a:t>
            </a:r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基金会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20%</a:t>
            </a:r>
            <a:endParaRPr lang="zh-CN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月开始，每月释放 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0.56%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，持续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</a:t>
            </a:r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空投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10.1%</a:t>
            </a:r>
            <a:endParaRPr lang="zh-CN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月开始，每月释放 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0.1%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～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0.2%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，持续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BitTorrent</a:t>
            </a:r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基金会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19%</a:t>
            </a:r>
            <a:endParaRPr lang="zh-CN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月开始，每月释放 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0.53%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，持续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BitTorrent</a:t>
            </a:r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空投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10%</a:t>
            </a:r>
            <a:endParaRPr lang="zh-CN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月开始，起初每月释放 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0.3%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个月后逐步减少，持续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BitTorrent</a:t>
            </a:r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生态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19.9%</a:t>
            </a:r>
            <a:endParaRPr lang="zh-CN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月开始，起初每月释放 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1%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个月后逐步减少，持续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合作伙伴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4%</a:t>
            </a:r>
            <a:endParaRPr lang="zh-CN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月开始，起初每月释放 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0.3%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个月后逐步减少，持续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r>
              <a:rPr lang="en-GB" altLang="zh-CN" dirty="0"/>
              <a:t>https://</a:t>
            </a:r>
            <a:r>
              <a:rPr lang="en-GB" altLang="zh-CN" dirty="0" err="1"/>
              <a:t>tronscan.org</a:t>
            </a:r>
            <a:r>
              <a:rPr lang="en-GB" altLang="zh-CN" dirty="0"/>
              <a:t>/#/token/1002000/supply</a:t>
            </a:r>
            <a:endParaRPr lang="en-GB" altLang="zh-CN" dirty="0"/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research.binance.com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/projects/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bittorrent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私募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2%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2018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日结算，单价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$0.00017741046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，总价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$19,320,000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966,000,000TRX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月开始，每月释放 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0.17%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，持续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公募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6%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日开始，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日结算，单价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$0.00012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，总价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$7,200,000 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种子轮筹资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9%</a:t>
            </a:r>
            <a:endParaRPr lang="zh-CN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月开始，每月释放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0.75%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，持续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</a:t>
            </a:r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基金会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20%</a:t>
            </a:r>
            <a:endParaRPr lang="zh-CN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月开始，每月释放 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0.56%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，持续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</a:t>
            </a:r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空投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10.1%</a:t>
            </a:r>
            <a:endParaRPr lang="zh-CN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月开始，每月释放 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0.1%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～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0.2%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，持续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BitTorrent</a:t>
            </a:r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基金会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19%</a:t>
            </a:r>
            <a:endParaRPr lang="zh-CN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月开始，每月释放 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0.53%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，持续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BitTorrent</a:t>
            </a:r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空投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10%</a:t>
            </a:r>
            <a:endParaRPr lang="zh-CN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月开始，起初每月释放 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0.3%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个月后逐步减少，持续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BitTorrent</a:t>
            </a:r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生态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19.9%</a:t>
            </a:r>
            <a:endParaRPr lang="zh-CN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月开始，起初每月释放 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1%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个月后逐步减少，持续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合作伙伴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4%</a:t>
            </a:r>
            <a:endParaRPr lang="zh-CN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月开始，起初每月释放 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0.3%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个月后逐步减少，持续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/>
              <a:t>发行释放详情栏是根据</a:t>
            </a:r>
            <a:r>
              <a:rPr lang="en-GB" altLang="zh-CN" dirty="0"/>
              <a:t>https://</a:t>
            </a:r>
            <a:r>
              <a:rPr lang="en-GB" altLang="zh-CN" dirty="0" err="1"/>
              <a:t>tronscan.org</a:t>
            </a:r>
            <a:r>
              <a:rPr lang="en-GB" altLang="zh-CN" dirty="0"/>
              <a:t>/#/token/1002000/supply</a:t>
            </a:r>
            <a:r>
              <a:rPr lang="ja-JP" altLang="en-US"/>
              <a:t>图中每个月的数据做的总结和说明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/>
              <a:t>如果考虑这部分文字太多建议将其放到第</a:t>
            </a:r>
            <a:r>
              <a:rPr lang="en-US" altLang="zh-CN" dirty="0"/>
              <a:t>3</a:t>
            </a:r>
            <a:r>
              <a:rPr lang="ja-JP" altLang="en-US"/>
              <a:t>页</a:t>
            </a:r>
            <a:r>
              <a:rPr lang="en-US" altLang="ja-JP" dirty="0"/>
              <a:t>ppt</a:t>
            </a:r>
            <a:r>
              <a:rPr lang="ja-JP" altLang="en-US"/>
              <a:t>的</a:t>
            </a:r>
            <a:r>
              <a:rPr lang="en-US" altLang="ja-JP" dirty="0"/>
              <a:t>note</a:t>
            </a:r>
            <a:r>
              <a:rPr lang="ja-JP" altLang="en-US"/>
              <a:t>中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种子轮筹资（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9%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）和私募（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2%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）总共占总发行量的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11%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，合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1089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亿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BTT。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月逐月释放完毕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ja-JP" alt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公募（通过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IEO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完成）占总发行量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6%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594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亿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BTT，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公募价格为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0.00012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USD，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40%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通过接收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BNB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销售，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60%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他通过接收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TRX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销售。该部分没有任何限制，购买后即可转账流通。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BTT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公募时间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2019-01-28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。具体公募细节参考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https://launchpad.binance.com/en/project/b59f6326d9964e19bcc8e356d0becacb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GB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ja-JP" dirty="0"/>
              <a:t>TRON</a:t>
            </a:r>
            <a:r>
              <a:rPr lang="ja-JP" altLang="en-US"/>
              <a:t>空投具体方案参考</a:t>
            </a:r>
            <a:r>
              <a:rPr lang="en-US" dirty="0">
                <a:hlinkClick r:id="rId4"/>
              </a:rPr>
              <a:t>https://dapplife.com/bittorrent-confirms-dates-of-btt-token-airdrops-for-tron-trx-holders-1065</a:t>
            </a:r>
            <a:endParaRPr lang="en-GB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GB" altLang="zh-CN" dirty="0"/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defRPr/>
            </a:pPr>
            <a:r>
              <a:rPr lang="zh-CN" altLang="en-US" sz="1200" i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绿色二级发行部分总量固定，组成比例是动态调节，是</a:t>
            </a:r>
            <a:r>
              <a:rPr lang="en-US" altLang="zh-CN" sz="1200" i="1" dirty="0" err="1" smtClean="0">
                <a:latin typeface="Arial" panose="020B0604020202090204" pitchFamily="34" charset="0"/>
                <a:ea typeface="SimSun" pitchFamily="2" charset="-122"/>
                <a:sym typeface="+mn-ea"/>
              </a:rPr>
              <a:t>nervos</a:t>
            </a:r>
            <a:r>
              <a:rPr lang="zh-CN" altLang="en-US" sz="1200" i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激励设计最独特的地方</a:t>
            </a:r>
            <a:endParaRPr lang="en-US" altLang="zh-CN" sz="1200" i="1" dirty="0">
              <a:latin typeface="Arial" panose="020B060402020209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defRPr/>
            </a:pPr>
            <a:r>
              <a:rPr lang="zh-CN" altLang="en-US" sz="1200" i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绿色二级发行部分总量固定，组成比例是动态调节，是</a:t>
            </a:r>
            <a:r>
              <a:rPr lang="en-US" altLang="zh-CN" sz="1200" i="1" dirty="0" err="1" smtClean="0">
                <a:latin typeface="Arial" panose="020B0604020202090204" pitchFamily="34" charset="0"/>
                <a:ea typeface="SimSun" pitchFamily="2" charset="-122"/>
                <a:sym typeface="+mn-ea"/>
              </a:rPr>
              <a:t>nervos</a:t>
            </a:r>
            <a:r>
              <a:rPr lang="zh-CN" altLang="en-US" sz="1200" i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激励设计最独特的地方</a:t>
            </a:r>
            <a:endParaRPr lang="en-US" altLang="zh-CN" sz="1200" i="1" dirty="0">
              <a:latin typeface="Arial" panose="020B060402020209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defRPr/>
            </a:pP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+mn-ea"/>
              </a:rPr>
              <a:t>当前有计划在通胀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+mn-ea"/>
              </a:rPr>
              <a:t>3~5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+mn-ea"/>
              </a:rPr>
              <a:t>年后通胀率为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+mn-ea"/>
              </a:rPr>
              <a:t>0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+mn-ea"/>
              </a:rPr>
              <a:t>即不再增发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+mn-ea"/>
              </a:rPr>
              <a:t>，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+mn-ea"/>
              </a:rPr>
              <a:t>完全依赖交易手续费来奖励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+mn-ea"/>
              </a:rPr>
              <a:t>validator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+mn-ea"/>
              </a:rPr>
              <a:t>和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+mn-ea"/>
              </a:rPr>
              <a:t>delegator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+mn-ea"/>
              </a:rPr>
              <a:t>。</a:t>
            </a:r>
            <a:r>
              <a:rPr lang="en-US" dirty="0">
                <a:hlinkClick r:id="rId3"/>
              </a:rPr>
              <a:t>https://forum.cosmos.network/t/draft-reorganize-inflation-plan-on-atom/2094</a:t>
            </a:r>
            <a:r>
              <a:rPr lang="ja-JP" altLang="en-US"/>
              <a:t>建议</a:t>
            </a:r>
            <a:r>
              <a:rPr lang="en-US" altLang="zh-CN" dirty="0"/>
              <a:t>3.2</a:t>
            </a:r>
            <a:r>
              <a:rPr lang="ja-JP" altLang="en-US"/>
              <a:t>亿</a:t>
            </a:r>
            <a:r>
              <a:rPr lang="en-US" altLang="ja-JP" dirty="0"/>
              <a:t>atom</a:t>
            </a:r>
            <a:r>
              <a:rPr lang="ja-JP" altLang="en-US"/>
              <a:t>作为封顶总发行量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defRPr/>
            </a:pPr>
            <a:endParaRPr lang="en-US" altLang="zh-CN" sz="1200" i="1" dirty="0">
              <a:latin typeface="Arial" panose="020B0604020202090204" pitchFamily="34" charset="0"/>
              <a:ea typeface="SimSun" pitchFamily="2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defRPr/>
            </a:pP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为保障网络安全，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cosmos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按照全网的抵押比例对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进行通胀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增发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，通胀的比例在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7%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20%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之间变化：若系统只有很少的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被用作抵押，作恶成本低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网络安全性较差则提高通胀率来吸引更多的人抵押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最高通胀率为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20%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当系统抵押比例达很大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网络安全性高为了激励更多币流通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降低通胀率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通胀比例最低为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7%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defRPr/>
            </a:pPr>
            <a:endParaRPr lang="en-US" altLang="zh-CN" sz="1200" i="1" dirty="0">
              <a:latin typeface="Arial" panose="020B060402020209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r>
              <a:rPr lang="ja-JP" altLang="en-US"/>
              <a:t>具体分配细节以及用途请参照</a:t>
            </a:r>
            <a:endParaRPr lang="en-US" altLang="ja-JP" dirty="0"/>
          </a:p>
          <a:p>
            <a:r>
              <a:rPr lang="en-US" dirty="0">
                <a:hlinkClick r:id="rId3"/>
              </a:rPr>
              <a:t>https://github.com/cosmos/launch/blob/master/GENESIS.md</a:t>
            </a:r>
            <a:endParaRPr lang="en-US" dirty="0"/>
          </a:p>
          <a:p>
            <a:r>
              <a:rPr lang="en-US" dirty="0">
                <a:hlinkClick r:id="rId4"/>
              </a:rPr>
              <a:t>https://github.com/cosmos/cosmos/blob/master/PLAN.md</a:t>
            </a:r>
            <a:endParaRPr lang="en-US" dirty="0"/>
          </a:p>
          <a:p>
            <a:endParaRPr lang="en-US" altLang="zh-CN" dirty="0"/>
          </a:p>
          <a:p>
            <a:r>
              <a:rPr lang="ja-JP" altLang="en-US"/>
              <a:t>团队保留用于奖励团队后序维护和开发</a:t>
            </a:r>
            <a:endParaRPr lang="en-US" altLang="ja-JP" dirty="0"/>
          </a:p>
          <a:p>
            <a:r>
              <a:rPr lang="en-US" altLang="ja-JP" dirty="0"/>
              <a:t>ICF</a:t>
            </a:r>
            <a:r>
              <a:rPr lang="ja-JP" altLang="en-US"/>
              <a:t>基金会用于奖励为</a:t>
            </a:r>
            <a:r>
              <a:rPr lang="en-US" altLang="ja-JP" dirty="0"/>
              <a:t>cosmos</a:t>
            </a:r>
            <a:r>
              <a:rPr lang="ja-JP" altLang="en-US"/>
              <a:t>生态作出贡献的组织或个人</a:t>
            </a:r>
            <a:r>
              <a:rPr lang="zh-CN" altLang="en-US" dirty="0"/>
              <a:t>，</a:t>
            </a:r>
            <a:r>
              <a:rPr lang="ja-JP" altLang="en-US"/>
              <a:t>比如支持虚拟机开发</a:t>
            </a:r>
            <a:endParaRPr lang="en-US" altLang="ja-JP" dirty="0"/>
          </a:p>
          <a:p>
            <a:r>
              <a:rPr lang="ja-JP" altLang="en-US" sz="1200">
                <a:sym typeface="+mn-ea"/>
              </a:rPr>
              <a:t>首次代币发行</a:t>
            </a:r>
            <a:r>
              <a:rPr lang="zh-CN" altLang="en-US" sz="1200" dirty="0">
                <a:sym typeface="+mn-ea"/>
              </a:rPr>
              <a:t>（</a:t>
            </a:r>
            <a:r>
              <a:rPr lang="ja-JP" altLang="en-US" sz="1200">
                <a:sym typeface="+mn-ea"/>
              </a:rPr>
              <a:t>公募</a:t>
            </a:r>
            <a:r>
              <a:rPr lang="en-US" altLang="zh-CN" sz="1200" dirty="0">
                <a:sym typeface="+mn-ea"/>
              </a:rPr>
              <a:t>/</a:t>
            </a:r>
            <a:r>
              <a:rPr lang="ja-JP" altLang="en-US" sz="1200">
                <a:sym typeface="+mn-ea"/>
              </a:rPr>
              <a:t>私募</a:t>
            </a:r>
            <a:r>
              <a:rPr lang="zh-CN" altLang="en-US" sz="1200" dirty="0">
                <a:sym typeface="+mn-ea"/>
              </a:rPr>
              <a:t>） </a:t>
            </a:r>
            <a:r>
              <a:rPr lang="ja-JP" altLang="en-US" sz="1200">
                <a:sym typeface="+mn-ea"/>
              </a:rPr>
              <a:t>用于市场流通或抵押确保网络安全</a:t>
            </a:r>
            <a:r>
              <a:rPr lang="zh-CN" altLang="en-US" sz="1200" dirty="0">
                <a:sym typeface="+mn-ea"/>
              </a:rPr>
              <a:t>。</a:t>
            </a:r>
            <a:endParaRPr lang="en-US" altLang="zh-CN" sz="1200" dirty="0">
              <a:sym typeface="+mn-ea"/>
            </a:endParaRPr>
          </a:p>
          <a:p>
            <a:endParaRPr lang="en-US" altLang="zh-CN" sz="1200" dirty="0">
              <a:sym typeface="+mn-ea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天使投资投入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300,000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USD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被分配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11,809,947.91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首次代币发行的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177149218.59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分两部分：</a:t>
            </a:r>
            <a:endParaRPr lang="ja-JP" alt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私募：私募金额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1,329,472.33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USD，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并获得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16,856,718.97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Atom（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0.078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USD/Atom，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每个私募者的价格不同，相对公募有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15%~25%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的折扣价）</a:t>
            </a:r>
            <a:endParaRPr lang="ja-JP" alt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公募：公募金额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16,029,305.06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USD，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并获得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160,293,050.6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Atom（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公募价格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0.1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USD/Atom）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团队预留的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23,619,895.81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分成两部分处理：</a:t>
            </a:r>
            <a:endParaRPr lang="ja-JP" alt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1,777,707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锁定一年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这些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不能用于转账但是可以用于抵押和参与治理</a:t>
            </a:r>
            <a:endParaRPr lang="ja-JP" alt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剩余的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21,842,188.81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自上线后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个月开始分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个月逐月释放。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ja-JP" alt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ICF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基金会的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23,619,895.81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分成三部分处理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ja-JP" alt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3,054,207.32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用于奖励基金会咨询者和早期贡献者</a:t>
            </a:r>
            <a:endParaRPr lang="ja-JP" alt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288,500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奖励根据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AiB（tendermint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公司）的评分标准选出的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Game-of-Stakes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参与者</a:t>
            </a:r>
            <a:endParaRPr lang="ja-JP" alt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20,277,188.49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ICF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的两个不同多签地址保管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ja-JP" alt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以上除了团队预留的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有限制，其余均无任何限制。</a:t>
            </a:r>
            <a:endParaRPr lang="ja-JP" alt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/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defRPr/>
            </a:pPr>
            <a:r>
              <a:rPr lang="zh-CN" altLang="en-US" sz="1200" i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绿色二级发行部分总量固定，组成比例是动态调节，是</a:t>
            </a:r>
            <a:r>
              <a:rPr lang="en-US" altLang="zh-CN" sz="1200" i="1" dirty="0" err="1" smtClean="0">
                <a:latin typeface="Arial" panose="020B0604020202090204" pitchFamily="34" charset="0"/>
                <a:ea typeface="SimSun" pitchFamily="2" charset="-122"/>
                <a:sym typeface="+mn-ea"/>
              </a:rPr>
              <a:t>nervos</a:t>
            </a:r>
            <a:r>
              <a:rPr lang="zh-CN" altLang="en-US" sz="1200" i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激励设计最独特的地方</a:t>
            </a:r>
            <a:endParaRPr lang="en-US" altLang="zh-CN" sz="1200" i="1" dirty="0">
              <a:latin typeface="Arial" panose="020B060402020209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本体社区：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12%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（已解锁：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12%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这部分将通过不同的社区活动回馈给社区。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已经完成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2%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的社区空投，其他部分的应用都与线上和线下社区活动相关，不会再短期内分发，而且所有活动会提前通知社区。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共建合作伙伴：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28%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（已解锁：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14%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本体是一个与实体机构和商业紧密联系的平台，在其发展过程中将持续成为生态系统的重要支持者。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其余将在未来两年逐步解锁（每半年按比例解锁），所有机构共建伙伴都严格遵照解禁规则执行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NEO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理事会：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10%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（已解锁：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10%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是本体重要的技术和生态伙伴，因此本体会分发一部分通证到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理事会，促进相关合作，并支持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社区反馈。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本体生态拓展：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25%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（已解锁：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12%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这部分主要用来持续创建新应用服务、促进生态系统发展以及确保战略合作，以来拓展本体的覆盖面和采用频率。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解禁部分仅用了极少部分的生态拓展支持，其他都未做大额应用。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本体技术社区奖励：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10%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（已解锁：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10%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用来奖励来自技术社区的反馈和贡献。只做了极少量的技术社区奖励，未做大额应用。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本体核心团队：预留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15%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（已解锁：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7.5%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这部分将为团队提供长期激励。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其余将在未来四年逐步解锁。本体是团队锁定周期最长的项目之一，也显示团队与项目共同发展的信心，解禁的团队部分也绝大部分未做交易。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marL="0" indent="0" eaLnBrk="1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200" dirty="0">
                <a:latin typeface="+mn-ea"/>
              </a:rPr>
              <a:t>2022</a:t>
            </a:r>
            <a:r>
              <a:rPr lang="zh-CN" altLang="en-US" sz="1200" dirty="0">
                <a:latin typeface="+mn-ea"/>
              </a:rPr>
              <a:t>年前不增发，奖励由基金会部分承担</a:t>
            </a:r>
            <a:endParaRPr lang="en-US" altLang="zh-CN" sz="1200" dirty="0">
              <a:latin typeface="+mn-ea"/>
            </a:endParaRPr>
          </a:p>
          <a:p>
            <a:pPr marL="0" indent="0" eaLnBrk="1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200" dirty="0">
                <a:latin typeface="+mn-ea"/>
                <a:sym typeface="+mn-ea"/>
              </a:rPr>
              <a:t>节点出块奖励为</a:t>
            </a:r>
            <a:r>
              <a:rPr lang="en-US" altLang="zh-CN" sz="1200" dirty="0">
                <a:latin typeface="+mn-ea"/>
                <a:sym typeface="+mn-ea"/>
              </a:rPr>
              <a:t>32 RTX, 3</a:t>
            </a:r>
            <a:r>
              <a:rPr lang="zh-CN" altLang="en-US" sz="1200" dirty="0">
                <a:latin typeface="+mn-ea"/>
                <a:sym typeface="+mn-ea"/>
              </a:rPr>
              <a:t>秒</a:t>
            </a:r>
            <a:r>
              <a:rPr lang="en-US" altLang="zh-CN" sz="1200" dirty="0">
                <a:latin typeface="+mn-ea"/>
                <a:sym typeface="+mn-ea"/>
              </a:rPr>
              <a:t>1</a:t>
            </a:r>
            <a:r>
              <a:rPr lang="zh-CN" altLang="en-US" sz="1200" dirty="0">
                <a:latin typeface="+mn-ea"/>
                <a:sym typeface="+mn-ea"/>
              </a:rPr>
              <a:t>块，每年产生 </a:t>
            </a:r>
            <a:r>
              <a:rPr lang="en-US" altLang="zh-CN" sz="1200" dirty="0">
                <a:latin typeface="+mn-ea"/>
                <a:sym typeface="+mn-ea"/>
              </a:rPr>
              <a:t>335,384,000 TRX</a:t>
            </a:r>
            <a:endParaRPr lang="en-US" altLang="zh-CN" sz="1200" dirty="0">
              <a:latin typeface="+mn-ea"/>
              <a:sym typeface="+mn-ea"/>
            </a:endParaRPr>
          </a:p>
          <a:p>
            <a:pPr marL="0" indent="0" eaLnBrk="1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200" dirty="0">
                <a:latin typeface="+mn-ea"/>
                <a:sym typeface="+mn-ea"/>
              </a:rPr>
              <a:t>节点投票奖励为每块</a:t>
            </a:r>
            <a:r>
              <a:rPr lang="en-US" altLang="zh-CN" sz="1200" dirty="0">
                <a:latin typeface="+mn-ea"/>
                <a:sym typeface="+mn-ea"/>
              </a:rPr>
              <a:t>16</a:t>
            </a:r>
            <a:r>
              <a:rPr lang="en-GB" altLang="zh-CN" sz="1200" dirty="0">
                <a:latin typeface="+mn-ea"/>
                <a:sym typeface="+mn-ea"/>
              </a:rPr>
              <a:t>TRX, </a:t>
            </a:r>
            <a:r>
              <a:rPr lang="zh-CN" altLang="en-US" sz="1200" dirty="0">
                <a:latin typeface="+mn-ea"/>
                <a:sym typeface="+mn-ea"/>
              </a:rPr>
              <a:t>每年产生 </a:t>
            </a:r>
            <a:r>
              <a:rPr lang="en-US" altLang="zh-CN" sz="1200" dirty="0">
                <a:latin typeface="+mn-ea"/>
                <a:sym typeface="+mn-ea"/>
              </a:rPr>
              <a:t>168,192,000 </a:t>
            </a:r>
            <a:r>
              <a:rPr lang="en-GB" altLang="zh-CN" sz="1200" dirty="0">
                <a:latin typeface="+mn-ea"/>
                <a:sym typeface="+mn-ea"/>
              </a:rPr>
              <a:t>TRX</a:t>
            </a:r>
            <a:endParaRPr lang="en-GB" altLang="zh-CN" sz="1200" dirty="0">
              <a:latin typeface="+mn-ea"/>
              <a:sym typeface="+mn-ea"/>
            </a:endParaRPr>
          </a:p>
          <a:p>
            <a:pPr marL="0" indent="0" eaLnBrk="1" hangingPunct="1">
              <a:lnSpc>
                <a:spcPct val="200000"/>
              </a:lnSpc>
              <a:spcBef>
                <a:spcPct val="0"/>
              </a:spcBef>
              <a:buNone/>
            </a:pPr>
            <a:endParaRPr lang="en-GB" altLang="zh-CN" sz="1200" dirty="0">
              <a:latin typeface="+mn-ea"/>
              <a:sym typeface="+mn-ea"/>
            </a:endParaRPr>
          </a:p>
          <a:p>
            <a:pPr rtl="0" eaLnBrk="1" fontAlgn="ctr" latinLnBrk="0" hangingPunct="1"/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私募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25.7%</a:t>
            </a:r>
            <a:endParaRPr lang="zh-CN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2017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日结算，单价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:$0.0003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，总价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:$30,000,000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公募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40%</a:t>
            </a:r>
            <a:endParaRPr lang="zh-CN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2017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日开始，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日结算，单价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:$0.0015 ,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总价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:$58,097,999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波场基金会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:34.3%</a:t>
            </a:r>
            <a:endParaRPr lang="zh-CN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2018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月，主网推出，销毁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亿，锁定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330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多亿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TRX；2020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日，解锁全部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eaLnBrk="1" hangingPunct="1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200" dirty="0">
              <a:latin typeface="+mn-ea"/>
              <a:sym typeface="+mn-ea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emf"/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chart" Target="../charts/char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1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1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.xml"/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1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1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6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1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-12065" y="-6985"/>
          <a:ext cx="12216765" cy="6871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" name="" r:id="rId1" imgW="6502400" imgH="3657600" progId="Package">
                  <p:embed/>
                </p:oleObj>
              </mc:Choice>
              <mc:Fallback>
                <p:oleObj name="" r:id="rId1" imgW="6502400" imgH="3657600" progId="Package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12065" y="-6985"/>
                        <a:ext cx="12216765" cy="6871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938" name="In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1877314" y="1793220"/>
            <a:ext cx="7475220" cy="1117600"/>
          </a:xfrm>
        </p:spPr>
        <p:txBody>
          <a:bodyPr>
            <a:noAutofit/>
          </a:bodyPr>
          <a:lstStyle/>
          <a:p>
            <a:r>
              <a:rPr lang="zh-CN" altLang="en-US" sz="8000" dirty="0" err="1" smtClean="0"/>
              <a:t>主流币发行计划</a:t>
            </a:r>
            <a:r>
              <a:rPr lang="zh-CN" altLang="en-US" sz="8000" dirty="0" smtClean="0"/>
              <a:t>     </a:t>
            </a:r>
            <a:endParaRPr lang="en-US" altLang="zh-CN" sz="8000" dirty="0" smtClean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3787755" y="3669010"/>
            <a:ext cx="3896323" cy="452159"/>
          </a:xfrm>
        </p:spPr>
        <p:txBody>
          <a:bodyPr>
            <a:noAutofit/>
          </a:bodyPr>
          <a:lstStyle/>
          <a:p>
            <a:r>
              <a:rPr lang="zh-CN" altLang="en-US" sz="3200" smtClean="0">
                <a:sym typeface="+mn-ea"/>
              </a:rPr>
              <a:t>区块</a:t>
            </a:r>
            <a:r>
              <a:rPr lang="zh-CN" altLang="en-US" sz="3200" dirty="0" smtClean="0">
                <a:sym typeface="+mn-ea"/>
              </a:rPr>
              <a:t>链工程院</a:t>
            </a:r>
            <a:endParaRPr lang="en-US" sz="3200" dirty="0"/>
          </a:p>
        </p:txBody>
      </p:sp>
      <p:sp>
        <p:nvSpPr>
          <p:cNvPr id="12" name="Text Box 11"/>
          <p:cNvSpPr txBox="1"/>
          <p:nvPr/>
        </p:nvSpPr>
        <p:spPr>
          <a:xfrm>
            <a:off x="4886960" y="5087620"/>
            <a:ext cx="2120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2020.1.1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10795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735" dirty="0"/>
              <a:t>6. BTT</a:t>
            </a:r>
            <a:r>
              <a:rPr lang="zh-CN" altLang="en-US" sz="3735" dirty="0"/>
              <a:t>总发量组成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2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207645" y="1397000"/>
            <a:ext cx="3185795" cy="44221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zh-CN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无增发，总数</a:t>
            </a:r>
            <a:r>
              <a:rPr lang="en-US" altLang="zh-CN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9900</a:t>
            </a:r>
            <a:r>
              <a:rPr lang="zh-CN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亿，</a:t>
            </a:r>
            <a:endParaRPr lang="zh-CN" altLang="en-US" sz="2000" i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主要由以下组成</a:t>
            </a:r>
            <a:endParaRPr lang="en-US" altLang="zh-CN" sz="1600" i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/>
            <a:r>
              <a:rPr lang="en-GB" altLang="zh-CN" sz="1800" i="1" dirty="0">
                <a:solidFill>
                  <a:srgbClr val="0070C0"/>
                </a:solidFill>
                <a:latin typeface="+mn-ea"/>
                <a:sym typeface="+mn-ea"/>
              </a:rPr>
              <a:t>BitTorrent</a:t>
            </a:r>
            <a:r>
              <a:rPr lang="zh-CN" altLang="en-US" sz="1800" i="1" dirty="0">
                <a:solidFill>
                  <a:srgbClr val="0070C0"/>
                </a:solidFill>
                <a:latin typeface="+mn-ea"/>
                <a:sym typeface="+mn-ea"/>
              </a:rPr>
              <a:t>基金会 </a:t>
            </a:r>
            <a:r>
              <a:rPr lang="en-US" altLang="zh-CN" sz="1800" i="1" dirty="0">
                <a:solidFill>
                  <a:srgbClr val="0070C0"/>
                </a:solidFill>
                <a:latin typeface="+mn-ea"/>
                <a:sym typeface="+mn-ea"/>
              </a:rPr>
              <a:t>19%</a:t>
            </a:r>
            <a:endParaRPr lang="en-US" altLang="zh-CN" sz="1800" i="1" dirty="0">
              <a:solidFill>
                <a:srgbClr val="0070C0"/>
              </a:solidFill>
              <a:latin typeface="+mn-ea"/>
            </a:endParaRPr>
          </a:p>
          <a:p>
            <a:pPr lvl="1"/>
            <a:r>
              <a:rPr lang="en-US" altLang="zh-CN" sz="1800" i="1" dirty="0">
                <a:solidFill>
                  <a:srgbClr val="0070C0"/>
                </a:solidFill>
                <a:latin typeface="+mn-ea"/>
                <a:sym typeface="+mn-ea"/>
              </a:rPr>
              <a:t>Tron</a:t>
            </a:r>
            <a:r>
              <a:rPr lang="zh-CN" altLang="en-US" sz="1800" i="1" dirty="0">
                <a:solidFill>
                  <a:srgbClr val="0070C0"/>
                </a:solidFill>
                <a:latin typeface="+mn-ea"/>
                <a:sym typeface="+mn-ea"/>
              </a:rPr>
              <a:t>基金会</a:t>
            </a:r>
            <a:r>
              <a:rPr lang="en-US" altLang="zh-CN" sz="1800" i="1" dirty="0">
                <a:solidFill>
                  <a:srgbClr val="0070C0"/>
                </a:solidFill>
                <a:latin typeface="+mn-ea"/>
                <a:sym typeface="+mn-ea"/>
              </a:rPr>
              <a:t> 20%</a:t>
            </a:r>
            <a:endParaRPr lang="zh-CN" altLang="en-US" sz="1800" i="1" dirty="0">
              <a:solidFill>
                <a:srgbClr val="0070C0"/>
              </a:solidFill>
              <a:latin typeface="+mn-ea"/>
            </a:endParaRPr>
          </a:p>
          <a:p>
            <a:pPr lvl="1"/>
            <a:r>
              <a:rPr lang="en-GB" altLang="zh-CN" sz="1800" i="1" dirty="0">
                <a:solidFill>
                  <a:srgbClr val="0070C0"/>
                </a:solidFill>
                <a:latin typeface="+mn-ea"/>
                <a:sym typeface="+mn-ea"/>
              </a:rPr>
              <a:t>BitTorrent</a:t>
            </a:r>
            <a:r>
              <a:rPr lang="zh-CN" altLang="en-US" sz="1800" i="1" dirty="0">
                <a:solidFill>
                  <a:srgbClr val="0070C0"/>
                </a:solidFill>
                <a:latin typeface="+mn-ea"/>
                <a:sym typeface="+mn-ea"/>
              </a:rPr>
              <a:t>生态 </a:t>
            </a:r>
            <a:r>
              <a:rPr lang="en-US" altLang="zh-CN" sz="1800" i="1" dirty="0">
                <a:solidFill>
                  <a:srgbClr val="0070C0"/>
                </a:solidFill>
                <a:latin typeface="+mn-ea"/>
                <a:sym typeface="+mn-ea"/>
              </a:rPr>
              <a:t>19.9%</a:t>
            </a:r>
            <a:endParaRPr lang="zh-CN" altLang="en-US" sz="1800" i="1" dirty="0">
              <a:solidFill>
                <a:srgbClr val="0070C0"/>
              </a:solidFill>
              <a:latin typeface="+mn-ea"/>
            </a:endParaRPr>
          </a:p>
          <a:p>
            <a:pPr lvl="1"/>
            <a:r>
              <a:rPr lang="zh-CN" altLang="en-US" sz="1800" i="1" dirty="0">
                <a:solidFill>
                  <a:srgbClr val="0070C0"/>
                </a:solidFill>
                <a:latin typeface="+mn-ea"/>
                <a:sym typeface="+mn-ea"/>
              </a:rPr>
              <a:t>合作伙伴 </a:t>
            </a:r>
            <a:r>
              <a:rPr lang="en-US" altLang="zh-CN" sz="1800" i="1" dirty="0">
                <a:solidFill>
                  <a:srgbClr val="0070C0"/>
                </a:solidFill>
                <a:latin typeface="+mn-ea"/>
                <a:sym typeface="+mn-ea"/>
              </a:rPr>
              <a:t>4%</a:t>
            </a:r>
            <a:endParaRPr lang="zh-CN" altLang="en-US" sz="1800" i="1" dirty="0">
              <a:solidFill>
                <a:schemeClr val="accent4">
                  <a:lumMod val="75000"/>
                </a:schemeClr>
              </a:solidFill>
              <a:latin typeface="+mn-ea"/>
            </a:endParaRPr>
          </a:p>
          <a:p>
            <a:pPr lvl="1"/>
            <a:r>
              <a:rPr lang="zh-CN" altLang="en-US" sz="1800" i="1" dirty="0">
                <a:solidFill>
                  <a:schemeClr val="accent2"/>
                </a:solidFill>
                <a:latin typeface="+mn-ea"/>
              </a:rPr>
              <a:t>私募 </a:t>
            </a:r>
            <a:r>
              <a:rPr lang="en-US" altLang="zh-CN" sz="1800" i="1" dirty="0">
                <a:solidFill>
                  <a:schemeClr val="accent2"/>
                </a:solidFill>
                <a:latin typeface="+mn-ea"/>
              </a:rPr>
              <a:t>2%</a:t>
            </a:r>
            <a:endParaRPr lang="en-US" altLang="zh-CN" sz="1800" i="1" dirty="0">
              <a:solidFill>
                <a:schemeClr val="accent2"/>
              </a:solidFill>
              <a:latin typeface="+mn-ea"/>
            </a:endParaRPr>
          </a:p>
          <a:p>
            <a:pPr lvl="1"/>
            <a:r>
              <a:rPr lang="zh-CN" altLang="en-US" sz="1800" i="1" dirty="0">
                <a:solidFill>
                  <a:schemeClr val="accent2"/>
                </a:solidFill>
                <a:latin typeface="+mn-ea"/>
              </a:rPr>
              <a:t>公募 </a:t>
            </a:r>
            <a:r>
              <a:rPr lang="en-US" altLang="zh-CN" sz="1800" i="1" dirty="0">
                <a:solidFill>
                  <a:schemeClr val="accent2"/>
                </a:solidFill>
                <a:latin typeface="+mn-ea"/>
              </a:rPr>
              <a:t>6%</a:t>
            </a:r>
            <a:endParaRPr lang="en-US" altLang="zh-CN" sz="1800" i="1" dirty="0">
              <a:solidFill>
                <a:schemeClr val="accent2"/>
              </a:solidFill>
              <a:latin typeface="+mn-ea"/>
            </a:endParaRPr>
          </a:p>
          <a:p>
            <a:pPr lvl="1"/>
            <a:r>
              <a:rPr lang="zh-CN" altLang="en-US" sz="1800" i="1" dirty="0">
                <a:solidFill>
                  <a:schemeClr val="accent2"/>
                </a:solidFill>
                <a:latin typeface="+mn-ea"/>
              </a:rPr>
              <a:t>种子轮筹资 </a:t>
            </a:r>
            <a:r>
              <a:rPr lang="en-US" altLang="zh-CN" sz="1800" i="1" dirty="0">
                <a:solidFill>
                  <a:schemeClr val="accent2"/>
                </a:solidFill>
                <a:latin typeface="+mn-ea"/>
              </a:rPr>
              <a:t>9% </a:t>
            </a:r>
            <a:endParaRPr lang="en-US" altLang="zh-CN" sz="1800" i="1" dirty="0">
              <a:solidFill>
                <a:schemeClr val="accent4">
                  <a:lumMod val="75000"/>
                </a:schemeClr>
              </a:solidFill>
              <a:latin typeface="+mn-ea"/>
            </a:endParaRPr>
          </a:p>
          <a:p>
            <a:pPr lvl="1"/>
            <a:r>
              <a:rPr lang="en-GB" altLang="zh-CN" sz="1800" i="1" dirty="0">
                <a:solidFill>
                  <a:schemeClr val="accent6"/>
                </a:solidFill>
                <a:latin typeface="+mn-ea"/>
                <a:sym typeface="+mn-ea"/>
              </a:rPr>
              <a:t>BitTorrent</a:t>
            </a:r>
            <a:r>
              <a:rPr lang="zh-CN" altLang="en-US" sz="1800" i="1" dirty="0">
                <a:solidFill>
                  <a:schemeClr val="accent6"/>
                </a:solidFill>
                <a:latin typeface="+mn-ea"/>
                <a:sym typeface="+mn-ea"/>
              </a:rPr>
              <a:t>空投 </a:t>
            </a:r>
            <a:r>
              <a:rPr lang="en-US" altLang="zh-CN" sz="1800" i="1" dirty="0">
                <a:solidFill>
                  <a:schemeClr val="accent6"/>
                </a:solidFill>
                <a:latin typeface="+mn-ea"/>
                <a:sym typeface="+mn-ea"/>
              </a:rPr>
              <a:t>10%</a:t>
            </a:r>
            <a:endParaRPr lang="en-US" altLang="zh-CN" sz="1800" i="1" dirty="0">
              <a:solidFill>
                <a:schemeClr val="accent6"/>
              </a:solidFill>
              <a:latin typeface="+mn-ea"/>
            </a:endParaRPr>
          </a:p>
          <a:p>
            <a:pPr lvl="1"/>
            <a:r>
              <a:rPr lang="en-US" altLang="zh-CN" sz="1800" i="1" dirty="0">
                <a:solidFill>
                  <a:schemeClr val="accent6"/>
                </a:solidFill>
                <a:latin typeface="+mn-ea"/>
              </a:rPr>
              <a:t>Tron</a:t>
            </a:r>
            <a:r>
              <a:rPr lang="zh-CN" altLang="en-US" sz="1800" i="1" dirty="0">
                <a:solidFill>
                  <a:schemeClr val="accent6"/>
                </a:solidFill>
                <a:latin typeface="+mn-ea"/>
              </a:rPr>
              <a:t>空投 </a:t>
            </a:r>
            <a:r>
              <a:rPr lang="en-US" altLang="zh-CN" sz="1800" i="1" dirty="0">
                <a:solidFill>
                  <a:schemeClr val="accent6"/>
                </a:solidFill>
                <a:latin typeface="+mn-ea"/>
              </a:rPr>
              <a:t>10.1%</a:t>
            </a:r>
            <a:endParaRPr lang="en-US" altLang="zh-CN" sz="1800" i="1" dirty="0">
              <a:solidFill>
                <a:srgbClr val="00B050"/>
              </a:solidFill>
              <a:latin typeface="+mn-ea"/>
            </a:endParaRPr>
          </a:p>
          <a:p>
            <a:pPr marL="457200" lvl="1" indent="0">
              <a:buNone/>
            </a:pPr>
            <a:endParaRPr lang="zh-CN" altLang="en-US" sz="1800" i="1" dirty="0">
              <a:solidFill>
                <a:srgbClr val="0070C0"/>
              </a:solidFill>
              <a:latin typeface="+mn-ea"/>
            </a:endParaRPr>
          </a:p>
          <a:p>
            <a:pPr lvl="1"/>
            <a:endParaRPr lang="en-US" altLang="zh-CN" sz="1800" i="1" dirty="0">
              <a:solidFill>
                <a:schemeClr val="accent5"/>
              </a:solidFill>
              <a:latin typeface="+mn-ea"/>
            </a:endParaRPr>
          </a:p>
        </p:txBody>
      </p:sp>
      <p:graphicFrame>
        <p:nvGraphicFramePr>
          <p:cNvPr id="12" name="图表 11"/>
          <p:cNvGraphicFramePr/>
          <p:nvPr/>
        </p:nvGraphicFramePr>
        <p:xfrm>
          <a:off x="3554569" y="1103205"/>
          <a:ext cx="8054183" cy="5426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1" name="图表 10"/>
          <p:cNvGraphicFramePr/>
          <p:nvPr/>
        </p:nvGraphicFramePr>
        <p:xfrm>
          <a:off x="3062581" y="1633738"/>
          <a:ext cx="8470900" cy="4895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图表 12"/>
          <p:cNvGraphicFramePr/>
          <p:nvPr/>
        </p:nvGraphicFramePr>
        <p:xfrm>
          <a:off x="3371215" y="1102995"/>
          <a:ext cx="8820785" cy="5426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/>
        </p:nvGraphicFramePr>
        <p:xfrm>
          <a:off x="3713480" y="1026584"/>
          <a:ext cx="8092440" cy="5436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-27516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735" dirty="0"/>
              <a:t>6. BTT</a:t>
            </a:r>
            <a:r>
              <a:rPr lang="zh-CN" altLang="en-US" sz="3735" dirty="0"/>
              <a:t>总发量组成</a:t>
            </a:r>
            <a:endParaRPr lang="en-US" altLang="zh-CN" sz="3735" dirty="0"/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0" y="1620550"/>
            <a:ext cx="3662045" cy="456124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zh-CN" alt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总数</a:t>
            </a:r>
            <a:r>
              <a:rPr lang="en-US" altLang="zh-CN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9900</a:t>
            </a:r>
            <a:r>
              <a:rPr lang="zh-CN" alt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亿</a:t>
            </a:r>
            <a:r>
              <a:rPr lang="en-US" altLang="zh-CN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</a:t>
            </a:r>
            <a:r>
              <a:rPr lang="zh-CN" alt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逐月释放</a:t>
            </a:r>
            <a:r>
              <a:rPr lang="en-US" altLang="zh-CN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endParaRPr lang="en-US" altLang="zh-CN" i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到</a:t>
            </a:r>
            <a:r>
              <a:rPr lang="en-US" altLang="zh-CN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2022</a:t>
            </a:r>
            <a:r>
              <a:rPr lang="zh-CN" alt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年末释放量达</a:t>
            </a:r>
            <a:r>
              <a:rPr lang="en-US" altLang="zh-CN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95%</a:t>
            </a:r>
            <a:r>
              <a:rPr lang="zh-CN" alt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以上</a:t>
            </a:r>
            <a:r>
              <a:rPr lang="en-US" altLang="zh-CN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,2028</a:t>
            </a:r>
            <a:r>
              <a:rPr lang="zh-CN" alt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年全部释放</a:t>
            </a:r>
            <a:endParaRPr lang="zh-CN" altLang="en-US" i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0" indent="0">
              <a:buNone/>
            </a:pPr>
            <a:endParaRPr lang="en-US" altLang="zh-CN" sz="1800" i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/>
            <a:r>
              <a:rPr lang="zh-CN" altLang="en-US" sz="2000" i="1" dirty="0">
                <a:solidFill>
                  <a:srgbClr val="0070C0"/>
                </a:solidFill>
                <a:latin typeface="+mn-ea"/>
                <a:sym typeface="+mn-ea"/>
              </a:rPr>
              <a:t>基金会 </a:t>
            </a:r>
            <a:r>
              <a:rPr lang="en-US" altLang="zh-CN" sz="2000" i="1" dirty="0">
                <a:solidFill>
                  <a:srgbClr val="0070C0"/>
                </a:solidFill>
                <a:latin typeface="+mn-ea"/>
                <a:sym typeface="+mn-ea"/>
              </a:rPr>
              <a:t>&amp; </a:t>
            </a:r>
            <a:r>
              <a:rPr lang="zh-CN" altLang="en-US" sz="2000" i="1" dirty="0">
                <a:solidFill>
                  <a:srgbClr val="0070C0"/>
                </a:solidFill>
                <a:latin typeface="+mn-ea"/>
                <a:sym typeface="+mn-ea"/>
              </a:rPr>
              <a:t>项目方</a:t>
            </a:r>
            <a:r>
              <a:rPr lang="en-US" altLang="zh-CN" sz="2000" i="1" dirty="0">
                <a:solidFill>
                  <a:srgbClr val="0070C0"/>
                </a:solidFill>
                <a:latin typeface="+mn-ea"/>
                <a:sym typeface="+mn-ea"/>
              </a:rPr>
              <a:t>: 63%</a:t>
            </a:r>
            <a:endParaRPr lang="zh-CN" altLang="en-US" sz="2000" i="1" dirty="0">
              <a:solidFill>
                <a:srgbClr val="0070C0"/>
              </a:solidFill>
              <a:latin typeface="+mn-ea"/>
              <a:sym typeface="+mn-ea"/>
            </a:endParaRPr>
          </a:p>
          <a:p>
            <a:pPr lvl="1"/>
            <a:endParaRPr lang="zh-CN" altLang="en-US" sz="2000" i="1" dirty="0">
              <a:solidFill>
                <a:schemeClr val="accent4">
                  <a:lumMod val="75000"/>
                </a:schemeClr>
              </a:solidFill>
              <a:latin typeface="+mn-ea"/>
            </a:endParaRPr>
          </a:p>
          <a:p>
            <a:pPr lvl="1"/>
            <a:endParaRPr lang="zh-CN" altLang="en-US" sz="2000" i="1" dirty="0">
              <a:solidFill>
                <a:schemeClr val="accent4">
                  <a:lumMod val="75000"/>
                </a:schemeClr>
              </a:solidFill>
              <a:latin typeface="+mn-ea"/>
            </a:endParaRPr>
          </a:p>
          <a:p>
            <a:pPr lvl="1"/>
            <a:r>
              <a:rPr lang="zh-CN" altLang="en-US" sz="2000" i="1" dirty="0">
                <a:solidFill>
                  <a:schemeClr val="accent2"/>
                </a:solidFill>
                <a:latin typeface="+mn-ea"/>
              </a:rPr>
              <a:t>私募</a:t>
            </a:r>
            <a:r>
              <a:rPr lang="en-US" altLang="zh-CN" sz="2000" i="1" dirty="0">
                <a:solidFill>
                  <a:schemeClr val="accent2"/>
                </a:solidFill>
                <a:latin typeface="+mn-ea"/>
              </a:rPr>
              <a:t>,</a:t>
            </a:r>
            <a:r>
              <a:rPr lang="zh-CN" altLang="en-US" sz="2000" i="1" dirty="0">
                <a:solidFill>
                  <a:schemeClr val="accent2"/>
                </a:solidFill>
                <a:latin typeface="+mn-ea"/>
              </a:rPr>
              <a:t>公募</a:t>
            </a:r>
            <a:r>
              <a:rPr lang="en-US" altLang="zh-CN" sz="2000" i="1" dirty="0">
                <a:solidFill>
                  <a:schemeClr val="accent2"/>
                </a:solidFill>
                <a:latin typeface="+mn-ea"/>
              </a:rPr>
              <a:t>,</a:t>
            </a:r>
            <a:r>
              <a:rPr lang="zh-CN" altLang="en-US" sz="2000" i="1" dirty="0">
                <a:solidFill>
                  <a:schemeClr val="accent2"/>
                </a:solidFill>
                <a:latin typeface="+mn-ea"/>
              </a:rPr>
              <a:t>众筹</a:t>
            </a:r>
            <a:r>
              <a:rPr lang="en-US" altLang="zh-CN" sz="2000" i="1" dirty="0">
                <a:solidFill>
                  <a:schemeClr val="accent2"/>
                </a:solidFill>
                <a:latin typeface="+mn-ea"/>
              </a:rPr>
              <a:t>:  17%</a:t>
            </a:r>
            <a:endParaRPr lang="en-US" altLang="zh-CN" sz="2000" i="1" dirty="0">
              <a:solidFill>
                <a:schemeClr val="accent2"/>
              </a:solidFill>
              <a:latin typeface="+mn-ea"/>
            </a:endParaRPr>
          </a:p>
          <a:p>
            <a:pPr lvl="1"/>
            <a:endParaRPr lang="en-US" altLang="zh-CN" sz="2000" i="1" dirty="0">
              <a:solidFill>
                <a:schemeClr val="accent4">
                  <a:lumMod val="75000"/>
                </a:schemeClr>
              </a:solidFill>
              <a:latin typeface="+mn-ea"/>
            </a:endParaRPr>
          </a:p>
          <a:p>
            <a:pPr lvl="1"/>
            <a:endParaRPr lang="en-US" altLang="zh-CN" sz="2000" i="1" dirty="0">
              <a:solidFill>
                <a:schemeClr val="accent4">
                  <a:lumMod val="75000"/>
                </a:schemeClr>
              </a:solidFill>
              <a:latin typeface="+mn-ea"/>
            </a:endParaRPr>
          </a:p>
          <a:p>
            <a:pPr lvl="1"/>
            <a:r>
              <a:rPr lang="zh-CN" altLang="en-US" sz="2000" i="1" dirty="0">
                <a:solidFill>
                  <a:schemeClr val="accent6"/>
                </a:solidFill>
                <a:latin typeface="+mn-ea"/>
                <a:sym typeface="+mn-ea"/>
              </a:rPr>
              <a:t>空投</a:t>
            </a:r>
            <a:r>
              <a:rPr lang="en-US" altLang="zh-CN" sz="2000" i="1" dirty="0">
                <a:solidFill>
                  <a:schemeClr val="accent6"/>
                </a:solidFill>
                <a:latin typeface="+mn-ea"/>
                <a:sym typeface="+mn-ea"/>
              </a:rPr>
              <a:t>:</a:t>
            </a:r>
            <a:r>
              <a:rPr lang="zh-CN" altLang="en-US" sz="2000" i="1" dirty="0">
                <a:solidFill>
                  <a:schemeClr val="accent6"/>
                </a:solidFill>
                <a:latin typeface="+mn-ea"/>
                <a:sym typeface="+mn-ea"/>
              </a:rPr>
              <a:t>  </a:t>
            </a:r>
            <a:r>
              <a:rPr lang="en-US" altLang="zh-CN" sz="2000" i="1" dirty="0">
                <a:solidFill>
                  <a:schemeClr val="accent6"/>
                </a:solidFill>
                <a:latin typeface="+mn-ea"/>
                <a:sym typeface="+mn-ea"/>
              </a:rPr>
              <a:t>20%</a:t>
            </a:r>
            <a:endParaRPr lang="zh-CN" altLang="en-US" sz="2000" i="1" dirty="0">
              <a:solidFill>
                <a:srgbClr val="0070C0"/>
              </a:solidFill>
              <a:latin typeface="+mn-ea"/>
            </a:endParaRPr>
          </a:p>
          <a:p>
            <a:pPr lvl="1"/>
            <a:endParaRPr lang="en-US" altLang="zh-CN" sz="2000" i="1" dirty="0">
              <a:solidFill>
                <a:schemeClr val="accent5"/>
              </a:solidFill>
              <a:latin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273155" y="607758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月</a:t>
            </a:r>
            <a:endParaRPr lang="zh-C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3662045" y="157162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亿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735" dirty="0">
                <a:sym typeface="+mn-ea"/>
              </a:rPr>
              <a:t>6. BTT</a:t>
            </a:r>
            <a:r>
              <a:rPr lang="ja-JP" altLang="en-US" sz="3735"/>
              <a:t>释放详情说明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10633" y="1081616"/>
          <a:ext cx="11332876" cy="53975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42381"/>
                <a:gridCol w="1937745"/>
                <a:gridCol w="6752750"/>
              </a:tblGrid>
              <a:tr h="480151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200" u="none" strike="noStrike">
                          <a:effectLst/>
                        </a:rPr>
                        <a:t>类型</a:t>
                      </a:r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200" u="none" strike="noStrike">
                          <a:effectLst/>
                        </a:rPr>
                        <a:t>占比</a:t>
                      </a:r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200" u="none" strike="noStrike">
                          <a:effectLst/>
                        </a:rPr>
                        <a:t>发行及释放详情</a:t>
                      </a:r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ctr"/>
                </a:tc>
              </a:tr>
              <a:tr h="46359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>
                          <a:effectLst/>
                        </a:rPr>
                        <a:t>私募</a:t>
                      </a:r>
                      <a:endParaRPr lang="ja-JP" altLang="en-US" sz="1600" b="0" i="0" u="none" strike="noStrike">
                        <a:solidFill>
                          <a:srgbClr val="555555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2%</a:t>
                      </a:r>
                      <a:endParaRPr lang="en-US" sz="1600" b="0" i="0" u="none" strike="noStrike">
                        <a:solidFill>
                          <a:srgbClr val="555555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ja-JP" sz="1600" u="none" strike="noStrike" dirty="0">
                          <a:effectLst/>
                        </a:rPr>
                        <a:t>2018</a:t>
                      </a:r>
                      <a:r>
                        <a:rPr lang="ja-JP" altLang="en-US" sz="1600" u="none" strike="noStrike">
                          <a:effectLst/>
                        </a:rPr>
                        <a:t>年</a:t>
                      </a:r>
                      <a:r>
                        <a:rPr lang="en-US" altLang="ja-JP" sz="1600" u="none" strike="noStrike" dirty="0">
                          <a:effectLst/>
                        </a:rPr>
                        <a:t>11</a:t>
                      </a:r>
                      <a:r>
                        <a:rPr lang="ja-JP" altLang="en-US" sz="1600" u="none" strike="noStrike">
                          <a:effectLst/>
                        </a:rPr>
                        <a:t>月</a:t>
                      </a:r>
                      <a:r>
                        <a:rPr lang="en-US" altLang="ja-JP" sz="1600" u="none" strike="noStrike" dirty="0">
                          <a:effectLst/>
                        </a:rPr>
                        <a:t>1</a:t>
                      </a:r>
                      <a:r>
                        <a:rPr lang="ja-JP" altLang="en-US" sz="1600" u="none" strike="noStrike">
                          <a:effectLst/>
                        </a:rPr>
                        <a:t>日结束，单价</a:t>
                      </a:r>
                      <a:r>
                        <a:rPr lang="en-US" altLang="ja-JP" sz="1600" u="none" strike="noStrike" dirty="0">
                          <a:effectLst/>
                        </a:rPr>
                        <a:t>: $0.00017741046</a:t>
                      </a:r>
                      <a:r>
                        <a:rPr lang="ja-JP" altLang="en-US" sz="1600" u="none" strike="noStrike">
                          <a:effectLst/>
                        </a:rPr>
                        <a:t>， 募集目标</a:t>
                      </a:r>
                      <a:r>
                        <a:rPr lang="en-US" altLang="ja-JP" sz="1600" u="none" strike="noStrike" dirty="0">
                          <a:effectLst/>
                        </a:rPr>
                        <a:t>$19,320,000</a:t>
                      </a:r>
                      <a:r>
                        <a:rPr lang="ja-JP" altLang="en-US" sz="1600" u="none" strike="noStrike">
                          <a:effectLst/>
                        </a:rPr>
                        <a:t>约</a:t>
                      </a:r>
                      <a:r>
                        <a:rPr lang="en-US" altLang="ja-JP" sz="1600" u="none" strike="noStrike" dirty="0">
                          <a:effectLst/>
                        </a:rPr>
                        <a:t>966,000,000</a:t>
                      </a:r>
                      <a:r>
                        <a:rPr lang="en-US" sz="1600" u="none" strike="noStrike" dirty="0">
                          <a:effectLst/>
                        </a:rPr>
                        <a:t>TRX。2019</a:t>
                      </a:r>
                      <a:r>
                        <a:rPr lang="ja-JP" altLang="en-US" sz="1600" u="none" strike="noStrike">
                          <a:effectLst/>
                        </a:rPr>
                        <a:t>年</a:t>
                      </a:r>
                      <a:r>
                        <a:rPr lang="en-US" altLang="ja-JP" sz="1600" u="none" strike="noStrike" dirty="0">
                          <a:effectLst/>
                        </a:rPr>
                        <a:t>1</a:t>
                      </a:r>
                      <a:r>
                        <a:rPr lang="ja-JP" altLang="en-US" sz="1600" u="none" strike="noStrike">
                          <a:effectLst/>
                        </a:rPr>
                        <a:t>月开始，分</a:t>
                      </a:r>
                      <a:r>
                        <a:rPr lang="en-US" altLang="ja-JP" sz="1600" u="none" strike="noStrike" dirty="0">
                          <a:effectLst/>
                        </a:rPr>
                        <a:t>12</a:t>
                      </a:r>
                      <a:r>
                        <a:rPr lang="ja-JP" altLang="en-US" sz="1600" u="none" strike="noStrike">
                          <a:effectLst/>
                        </a:rPr>
                        <a:t>个月平均释放完毕，持续</a:t>
                      </a:r>
                      <a:r>
                        <a:rPr lang="en-US" altLang="ja-JP" sz="1600" u="none" strike="noStrike" dirty="0">
                          <a:effectLst/>
                        </a:rPr>
                        <a:t>1</a:t>
                      </a:r>
                      <a:r>
                        <a:rPr lang="ja-JP" altLang="en-US" sz="1600" u="none" strike="noStrike">
                          <a:effectLst/>
                        </a:rPr>
                        <a:t>年至</a:t>
                      </a:r>
                      <a:r>
                        <a:rPr lang="en-US" altLang="ja-JP" sz="1600" u="none" strike="noStrike" dirty="0">
                          <a:effectLst/>
                        </a:rPr>
                        <a:t>2019</a:t>
                      </a:r>
                      <a:r>
                        <a:rPr lang="ja-JP" altLang="en-US" sz="1600" u="none" strike="noStrike">
                          <a:effectLst/>
                        </a:rPr>
                        <a:t>年</a:t>
                      </a:r>
                      <a:r>
                        <a:rPr lang="en-US" altLang="ja-JP" sz="1600" u="none" strike="noStrike" dirty="0">
                          <a:effectLst/>
                        </a:rPr>
                        <a:t>12</a:t>
                      </a:r>
                      <a:r>
                        <a:rPr lang="ja-JP" altLang="en-US" sz="1600" u="none" strike="noStrike">
                          <a:effectLst/>
                        </a:rPr>
                        <a:t>月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ctr"/>
                </a:tc>
              </a:tr>
              <a:tr h="44703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>
                          <a:effectLst/>
                        </a:rPr>
                        <a:t>种子轮筹资</a:t>
                      </a:r>
                      <a:endParaRPr lang="ja-JP" altLang="en-US" sz="1600" b="0" i="0" u="none" strike="noStrike">
                        <a:solidFill>
                          <a:srgbClr val="555555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9%</a:t>
                      </a:r>
                      <a:endParaRPr lang="en-US" sz="1600" b="0" i="0" u="none" strike="noStrike">
                        <a:solidFill>
                          <a:srgbClr val="555555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vMerge="1">
                  <a:tcPr/>
                </a:tc>
              </a:tr>
              <a:tr h="62916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>
                          <a:effectLst/>
                        </a:rPr>
                        <a:t>公募</a:t>
                      </a:r>
                      <a:endParaRPr lang="ja-JP" altLang="en-US" sz="1600" b="0" i="0" u="none" strike="noStrike">
                        <a:solidFill>
                          <a:srgbClr val="555555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6%</a:t>
                      </a:r>
                      <a:endParaRPr lang="en-US" sz="1600" b="0" i="0" u="none" strike="noStrike">
                        <a:solidFill>
                          <a:srgbClr val="555555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u="none" strike="noStrike" dirty="0">
                          <a:effectLst/>
                        </a:rPr>
                        <a:t>2019</a:t>
                      </a:r>
                      <a:r>
                        <a:rPr lang="ja-JP" altLang="en-US" sz="1600" u="none" strike="noStrike">
                          <a:effectLst/>
                        </a:rPr>
                        <a:t>年</a:t>
                      </a:r>
                      <a:r>
                        <a:rPr lang="en-US" altLang="ja-JP" sz="1600" u="none" strike="noStrike" dirty="0">
                          <a:effectLst/>
                        </a:rPr>
                        <a:t>1</a:t>
                      </a:r>
                      <a:r>
                        <a:rPr lang="ja-JP" altLang="en-US" sz="1600" u="none" strike="noStrike">
                          <a:effectLst/>
                        </a:rPr>
                        <a:t>月</a:t>
                      </a:r>
                      <a:r>
                        <a:rPr lang="en-US" altLang="ja-JP" sz="1600" u="none" strike="noStrike" dirty="0">
                          <a:effectLst/>
                        </a:rPr>
                        <a:t>28</a:t>
                      </a:r>
                      <a:r>
                        <a:rPr lang="ja-JP" altLang="en-US" sz="1600" u="none" strike="noStrike">
                          <a:effectLst/>
                        </a:rPr>
                        <a:t>日通过币安</a:t>
                      </a:r>
                      <a:r>
                        <a:rPr lang="en-US" sz="1600" u="none" strike="noStrike" dirty="0">
                          <a:effectLst/>
                        </a:rPr>
                        <a:t>IEO</a:t>
                      </a:r>
                      <a:r>
                        <a:rPr lang="ja-JP" altLang="en-US" sz="1600" u="none" strike="noStrike">
                          <a:effectLst/>
                        </a:rPr>
                        <a:t>进行销售所有公募配额即总发行量的</a:t>
                      </a:r>
                      <a:r>
                        <a:rPr lang="en-US" altLang="ja-JP" sz="1600" u="none" strike="noStrike" dirty="0">
                          <a:effectLst/>
                        </a:rPr>
                        <a:t>6%</a:t>
                      </a:r>
                      <a:r>
                        <a:rPr lang="ja-JP" altLang="en-US" sz="1600" u="none" strike="noStrike">
                          <a:effectLst/>
                        </a:rPr>
                        <a:t>。单价</a:t>
                      </a:r>
                      <a:r>
                        <a:rPr lang="en-US" altLang="ja-JP" sz="1600" u="none" strike="noStrike" dirty="0">
                          <a:effectLst/>
                        </a:rPr>
                        <a:t>: $0.00012</a:t>
                      </a:r>
                      <a:r>
                        <a:rPr lang="ja-JP" altLang="en-US" sz="1600" u="none" strike="noStrike">
                          <a:effectLst/>
                        </a:rPr>
                        <a:t>，募集目标</a:t>
                      </a:r>
                      <a:r>
                        <a:rPr lang="en-US" altLang="ja-JP" sz="1600" u="none" strike="noStrike" dirty="0">
                          <a:effectLst/>
                        </a:rPr>
                        <a:t>: $7,200,000</a:t>
                      </a:r>
                      <a:r>
                        <a:rPr lang="ja-JP" altLang="en-US" sz="1600" u="none" strike="noStrike">
                          <a:effectLst/>
                        </a:rPr>
                        <a:t>。该部分没有任何限制，购买后即可转账流通。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ctr"/>
                </a:tc>
              </a:tr>
              <a:tr h="5629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Tron</a:t>
                      </a:r>
                      <a:r>
                        <a:rPr lang="ja-JP" altLang="en-US" sz="1600" u="none" strike="noStrike">
                          <a:effectLst/>
                        </a:rPr>
                        <a:t>基金会</a:t>
                      </a:r>
                      <a:endParaRPr lang="ja-JP" altLang="en-US" sz="1600" b="0" i="0" u="none" strike="noStrike">
                        <a:solidFill>
                          <a:srgbClr val="555555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20%</a:t>
                      </a:r>
                      <a:endParaRPr lang="en-US" sz="1600" b="0" i="0" u="none" strike="noStrike">
                        <a:solidFill>
                          <a:srgbClr val="555555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u="none" strike="noStrike" dirty="0">
                          <a:effectLst/>
                        </a:rPr>
                        <a:t>2019</a:t>
                      </a:r>
                      <a:r>
                        <a:rPr lang="ja-JP" altLang="en-US" sz="1600" u="none" strike="noStrike">
                          <a:effectLst/>
                        </a:rPr>
                        <a:t>年</a:t>
                      </a:r>
                      <a:r>
                        <a:rPr lang="en-US" altLang="ja-JP" sz="1600" u="none" strike="noStrike" dirty="0">
                          <a:effectLst/>
                        </a:rPr>
                        <a:t>1</a:t>
                      </a:r>
                      <a:r>
                        <a:rPr lang="ja-JP" altLang="en-US" sz="1600" u="none" strike="noStrike">
                          <a:effectLst/>
                        </a:rPr>
                        <a:t>月释放总发行量的</a:t>
                      </a:r>
                      <a:r>
                        <a:rPr lang="en-US" altLang="ja-JP" sz="1600" u="none" strike="noStrike" dirty="0">
                          <a:effectLst/>
                        </a:rPr>
                        <a:t>0.56%</a:t>
                      </a:r>
                      <a:r>
                        <a:rPr lang="ja-JP" altLang="en-US" sz="1600" u="none" strike="noStrike">
                          <a:effectLst/>
                        </a:rPr>
                        <a:t>，之后每月释放发行总量的</a:t>
                      </a:r>
                      <a:r>
                        <a:rPr lang="en-US" altLang="ja-JP" sz="1600" u="none" strike="noStrike" dirty="0">
                          <a:effectLst/>
                        </a:rPr>
                        <a:t>0.56%</a:t>
                      </a:r>
                      <a:r>
                        <a:rPr lang="ja-JP" altLang="en-US" sz="1600" u="none" strike="noStrike">
                          <a:effectLst/>
                        </a:rPr>
                        <a:t>，持续</a:t>
                      </a:r>
                      <a:r>
                        <a:rPr lang="en-US" altLang="ja-JP" sz="1600" u="none" strike="noStrike" dirty="0">
                          <a:effectLst/>
                        </a:rPr>
                        <a:t>3</a:t>
                      </a:r>
                      <a:r>
                        <a:rPr lang="ja-JP" altLang="en-US" sz="1600" u="none" strike="noStrike">
                          <a:effectLst/>
                        </a:rPr>
                        <a:t>年至</a:t>
                      </a:r>
                      <a:r>
                        <a:rPr lang="en-US" altLang="ja-JP" sz="1600" u="none" strike="noStrike" dirty="0">
                          <a:effectLst/>
                        </a:rPr>
                        <a:t>2021</a:t>
                      </a:r>
                      <a:r>
                        <a:rPr lang="ja-JP" altLang="en-US" sz="1600" u="none" strike="noStrike">
                          <a:effectLst/>
                        </a:rPr>
                        <a:t>年</a:t>
                      </a:r>
                      <a:r>
                        <a:rPr lang="en-US" altLang="ja-JP" sz="1600" u="none" strike="noStrike" dirty="0">
                          <a:effectLst/>
                        </a:rPr>
                        <a:t>21</a:t>
                      </a:r>
                      <a:r>
                        <a:rPr lang="ja-JP" altLang="en-US" sz="1600" u="none" strike="noStrike">
                          <a:effectLst/>
                        </a:rPr>
                        <a:t>月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ctr"/>
                </a:tc>
              </a:tr>
              <a:tr h="5629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Tron</a:t>
                      </a:r>
                      <a:r>
                        <a:rPr lang="ja-JP" altLang="en-US" sz="1600" u="none" strike="noStrike">
                          <a:effectLst/>
                        </a:rPr>
                        <a:t>空投</a:t>
                      </a:r>
                      <a:endParaRPr lang="ja-JP" altLang="en-US" sz="1600" b="0" i="0" u="none" strike="noStrike">
                        <a:solidFill>
                          <a:srgbClr val="555555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10.1%</a:t>
                      </a:r>
                      <a:endParaRPr lang="en-US" sz="1600" b="0" i="0" u="none" strike="noStrike">
                        <a:solidFill>
                          <a:srgbClr val="555555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u="none" strike="noStrike" dirty="0">
                          <a:effectLst/>
                        </a:rPr>
                        <a:t>2019</a:t>
                      </a:r>
                      <a:r>
                        <a:rPr lang="ja-JP" altLang="en-US" sz="1600" u="none" strike="noStrike">
                          <a:effectLst/>
                        </a:rPr>
                        <a:t>年</a:t>
                      </a:r>
                      <a:r>
                        <a:rPr lang="en-US" altLang="ja-JP" sz="1600" u="none" strike="noStrike" dirty="0">
                          <a:effectLst/>
                        </a:rPr>
                        <a:t>1</a:t>
                      </a:r>
                      <a:r>
                        <a:rPr lang="ja-JP" altLang="en-US" sz="1600" u="none" strike="noStrike">
                          <a:effectLst/>
                        </a:rPr>
                        <a:t>月空投总发行量的</a:t>
                      </a:r>
                      <a:r>
                        <a:rPr lang="en-US" altLang="ja-JP" sz="1600" u="none" strike="noStrike" dirty="0">
                          <a:effectLst/>
                        </a:rPr>
                        <a:t>0.3%</a:t>
                      </a:r>
                      <a:r>
                        <a:rPr lang="ja-JP" altLang="en-US" sz="1600" u="none" strike="noStrike">
                          <a:effectLst/>
                        </a:rPr>
                        <a:t>，之后每月释放约总发行量的</a:t>
                      </a:r>
                      <a:r>
                        <a:rPr lang="en-US" altLang="ja-JP" sz="1600" u="none" strike="noStrike" dirty="0">
                          <a:effectLst/>
                        </a:rPr>
                        <a:t>0.1%</a:t>
                      </a:r>
                      <a:r>
                        <a:rPr lang="ja-JP" altLang="en-US" sz="1600" u="none" strike="noStrike">
                          <a:effectLst/>
                        </a:rPr>
                        <a:t>～</a:t>
                      </a:r>
                      <a:r>
                        <a:rPr lang="en-US" altLang="ja-JP" sz="1600" u="none" strike="noStrike" dirty="0">
                          <a:effectLst/>
                        </a:rPr>
                        <a:t>0.2%</a:t>
                      </a:r>
                      <a:r>
                        <a:rPr lang="ja-JP" altLang="en-US" sz="1600" u="none" strike="noStrike">
                          <a:effectLst/>
                        </a:rPr>
                        <a:t>用于空投，持续</a:t>
                      </a:r>
                      <a:r>
                        <a:rPr lang="en-US" altLang="ja-JP" sz="1600" u="none" strike="noStrike" dirty="0">
                          <a:effectLst/>
                        </a:rPr>
                        <a:t>6</a:t>
                      </a:r>
                      <a:r>
                        <a:rPr lang="ja-JP" altLang="en-US" sz="1600" u="none" strike="noStrike">
                          <a:effectLst/>
                        </a:rPr>
                        <a:t>年至</a:t>
                      </a:r>
                      <a:r>
                        <a:rPr lang="en-US" altLang="ja-JP" sz="1600" u="none" strike="noStrike" dirty="0">
                          <a:effectLst/>
                        </a:rPr>
                        <a:t>202</a:t>
                      </a:r>
                      <a:r>
                        <a:rPr lang="en-US" altLang="zh-CN" sz="1600" u="none" strike="noStrike" dirty="0">
                          <a:effectLst/>
                        </a:rPr>
                        <a:t>5</a:t>
                      </a:r>
                      <a:r>
                        <a:rPr lang="ja-JP" altLang="en-US" sz="1600" u="none" strike="noStrike">
                          <a:effectLst/>
                        </a:rPr>
                        <a:t>年</a:t>
                      </a:r>
                      <a:r>
                        <a:rPr lang="en-US" altLang="zh-CN" sz="1600" u="none" strike="noStrike" dirty="0">
                          <a:effectLst/>
                        </a:rPr>
                        <a:t>2</a:t>
                      </a:r>
                      <a:r>
                        <a:rPr lang="ja-JP" altLang="en-US" sz="1600" u="none" strike="noStrike">
                          <a:effectLst/>
                        </a:rPr>
                        <a:t>月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ctr"/>
                </a:tc>
              </a:tr>
              <a:tr h="5629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BitTorrent</a:t>
                      </a:r>
                      <a:r>
                        <a:rPr lang="ja-JP" altLang="en-US" sz="1600" u="none" strike="noStrike">
                          <a:effectLst/>
                        </a:rPr>
                        <a:t>团队</a:t>
                      </a:r>
                      <a:endParaRPr lang="ja-JP" altLang="en-US" sz="1600" b="0" i="0" u="none" strike="noStrike">
                        <a:solidFill>
                          <a:srgbClr val="555555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19%</a:t>
                      </a:r>
                      <a:endParaRPr lang="en-US" sz="1600" b="0" i="0" u="none" strike="noStrike">
                        <a:solidFill>
                          <a:srgbClr val="555555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u="none" strike="noStrike" dirty="0">
                          <a:effectLst/>
                        </a:rPr>
                        <a:t>2019</a:t>
                      </a:r>
                      <a:r>
                        <a:rPr lang="ja-JP" altLang="en-US" sz="1600" u="none" strike="noStrike">
                          <a:effectLst/>
                        </a:rPr>
                        <a:t>年</a:t>
                      </a:r>
                      <a:r>
                        <a:rPr lang="en-US" altLang="ja-JP" sz="1600" u="none" strike="noStrike" dirty="0">
                          <a:effectLst/>
                        </a:rPr>
                        <a:t>1</a:t>
                      </a:r>
                      <a:r>
                        <a:rPr lang="ja-JP" altLang="en-US" sz="1600" u="none" strike="noStrike">
                          <a:effectLst/>
                        </a:rPr>
                        <a:t>月释放发行总量</a:t>
                      </a:r>
                      <a:r>
                        <a:rPr lang="en-US" altLang="ja-JP" sz="1600" u="none" strike="noStrike" dirty="0">
                          <a:effectLst/>
                        </a:rPr>
                        <a:t>0.53%</a:t>
                      </a:r>
                      <a:r>
                        <a:rPr lang="ja-JP" altLang="en-US" sz="1600" u="none" strike="noStrike">
                          <a:effectLst/>
                        </a:rPr>
                        <a:t>，之后每月也释放总发行量的</a:t>
                      </a:r>
                      <a:r>
                        <a:rPr lang="en-US" altLang="ja-JP" sz="1600" u="none" strike="noStrike" dirty="0">
                          <a:effectLst/>
                        </a:rPr>
                        <a:t>0.53%</a:t>
                      </a:r>
                      <a:r>
                        <a:rPr lang="ja-JP" altLang="en-US" sz="1600" u="none" strike="noStrike">
                          <a:effectLst/>
                        </a:rPr>
                        <a:t>，持续</a:t>
                      </a:r>
                      <a:r>
                        <a:rPr lang="en-US" altLang="ja-JP" sz="1600" u="none" strike="noStrike" dirty="0">
                          <a:effectLst/>
                        </a:rPr>
                        <a:t>3</a:t>
                      </a:r>
                      <a:r>
                        <a:rPr lang="ja-JP" altLang="en-US" sz="1600" u="none" strike="noStrike">
                          <a:effectLst/>
                        </a:rPr>
                        <a:t>年至</a:t>
                      </a:r>
                      <a:r>
                        <a:rPr lang="en-US" altLang="ja-JP" sz="1600" u="none" strike="noStrike" dirty="0">
                          <a:effectLst/>
                        </a:rPr>
                        <a:t>2021</a:t>
                      </a:r>
                      <a:r>
                        <a:rPr lang="ja-JP" altLang="en-US" sz="1600" u="none" strike="noStrike">
                          <a:effectLst/>
                        </a:rPr>
                        <a:t>年</a:t>
                      </a:r>
                      <a:r>
                        <a:rPr lang="en-US" altLang="ja-JP" sz="1600" u="none" strike="noStrike" dirty="0">
                          <a:effectLst/>
                        </a:rPr>
                        <a:t>12</a:t>
                      </a:r>
                      <a:r>
                        <a:rPr lang="ja-JP" altLang="en-US" sz="1600" u="none" strike="noStrike">
                          <a:effectLst/>
                        </a:rPr>
                        <a:t>月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ctr"/>
                </a:tc>
              </a:tr>
              <a:tr h="5629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BitTorrent</a:t>
                      </a:r>
                      <a:r>
                        <a:rPr lang="ja-JP" altLang="en-US" sz="1600" u="none" strike="noStrike">
                          <a:effectLst/>
                        </a:rPr>
                        <a:t>空投</a:t>
                      </a:r>
                      <a:endParaRPr lang="ja-JP" altLang="en-US" sz="1600" b="0" i="0" u="none" strike="noStrike">
                        <a:solidFill>
                          <a:srgbClr val="555555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10%</a:t>
                      </a:r>
                      <a:endParaRPr lang="en-US" sz="1600" b="0" i="0" u="none" strike="noStrike">
                        <a:solidFill>
                          <a:srgbClr val="555555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u="none" strike="noStrike" dirty="0">
                          <a:effectLst/>
                        </a:rPr>
                        <a:t>2019</a:t>
                      </a:r>
                      <a:r>
                        <a:rPr lang="ja-JP" altLang="en-US" sz="1600" u="none" strike="noStrike">
                          <a:effectLst/>
                        </a:rPr>
                        <a:t>年</a:t>
                      </a:r>
                      <a:r>
                        <a:rPr lang="en-US" altLang="ja-JP" sz="1600" u="none" strike="noStrike" dirty="0">
                          <a:effectLst/>
                        </a:rPr>
                        <a:t>1</a:t>
                      </a:r>
                      <a:r>
                        <a:rPr lang="ja-JP" altLang="en-US" sz="1600" u="none" strike="noStrike">
                          <a:effectLst/>
                        </a:rPr>
                        <a:t>月空投总发行量的</a:t>
                      </a:r>
                      <a:r>
                        <a:rPr lang="en-US" altLang="ja-JP" sz="1600" u="none" strike="noStrike" dirty="0">
                          <a:effectLst/>
                        </a:rPr>
                        <a:t>0.95%</a:t>
                      </a:r>
                      <a:r>
                        <a:rPr lang="ja-JP" altLang="en-US" sz="1600" u="none" strike="noStrike">
                          <a:effectLst/>
                        </a:rPr>
                        <a:t>，之后起初每月释放约总发行量的</a:t>
                      </a:r>
                      <a:r>
                        <a:rPr lang="en-US" altLang="ja-JP" sz="1600" u="none" strike="noStrike" dirty="0">
                          <a:effectLst/>
                        </a:rPr>
                        <a:t>0.3%</a:t>
                      </a:r>
                      <a:r>
                        <a:rPr lang="ja-JP" altLang="en-US" sz="1600" u="none" strike="noStrike">
                          <a:effectLst/>
                        </a:rPr>
                        <a:t>用于空投，</a:t>
                      </a:r>
                      <a:r>
                        <a:rPr lang="en-US" altLang="ja-JP" sz="1600" u="none" strike="noStrike" dirty="0">
                          <a:effectLst/>
                        </a:rPr>
                        <a:t>12</a:t>
                      </a:r>
                      <a:r>
                        <a:rPr lang="ja-JP" altLang="en-US" sz="1600" u="none" strike="noStrike">
                          <a:effectLst/>
                        </a:rPr>
                        <a:t>个月后逐步减少，持续</a:t>
                      </a:r>
                      <a:r>
                        <a:rPr lang="en-US" altLang="ja-JP" sz="1600" u="none" strike="noStrike" dirty="0">
                          <a:effectLst/>
                        </a:rPr>
                        <a:t>9</a:t>
                      </a:r>
                      <a:r>
                        <a:rPr lang="ja-JP" altLang="en-US" sz="1600" u="none" strike="noStrike">
                          <a:effectLst/>
                        </a:rPr>
                        <a:t>年至</a:t>
                      </a:r>
                      <a:r>
                        <a:rPr lang="en-US" altLang="ja-JP" sz="1600" u="none" strike="noStrike" dirty="0">
                          <a:effectLst/>
                        </a:rPr>
                        <a:t>2027</a:t>
                      </a:r>
                      <a:r>
                        <a:rPr lang="ja-JP" altLang="en-US" sz="1600" u="none" strike="noStrike">
                          <a:effectLst/>
                        </a:rPr>
                        <a:t>年</a:t>
                      </a:r>
                      <a:r>
                        <a:rPr lang="en-US" altLang="ja-JP" sz="1600" u="none" strike="noStrike" dirty="0">
                          <a:effectLst/>
                        </a:rPr>
                        <a:t>12</a:t>
                      </a:r>
                      <a:r>
                        <a:rPr lang="ja-JP" altLang="en-US" sz="1600" u="none" strike="noStrike">
                          <a:effectLst/>
                        </a:rPr>
                        <a:t>月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ctr"/>
                </a:tc>
              </a:tr>
              <a:tr h="5629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BitTorrent</a:t>
                      </a:r>
                      <a:r>
                        <a:rPr lang="ja-JP" altLang="en-US" sz="1600" u="none" strike="noStrike">
                          <a:effectLst/>
                        </a:rPr>
                        <a:t>生态</a:t>
                      </a:r>
                      <a:endParaRPr lang="ja-JP" altLang="en-US" sz="1600" b="0" i="0" u="none" strike="noStrike">
                        <a:solidFill>
                          <a:srgbClr val="555555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19.9%</a:t>
                      </a:r>
                      <a:endParaRPr lang="en-US" sz="1600" b="0" i="0" u="none" strike="noStrike">
                        <a:solidFill>
                          <a:srgbClr val="555555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u="none" strike="noStrike" dirty="0">
                          <a:effectLst/>
                        </a:rPr>
                        <a:t>2019</a:t>
                      </a:r>
                      <a:r>
                        <a:rPr lang="ja-JP" altLang="en-US" sz="1600" u="none" strike="noStrike">
                          <a:effectLst/>
                        </a:rPr>
                        <a:t>年</a:t>
                      </a:r>
                      <a:r>
                        <a:rPr lang="en-US" altLang="ja-JP" sz="1600" u="none" strike="noStrike" dirty="0">
                          <a:effectLst/>
                        </a:rPr>
                        <a:t>1</a:t>
                      </a:r>
                      <a:r>
                        <a:rPr lang="ja-JP" altLang="en-US" sz="1600" u="none" strike="noStrike">
                          <a:effectLst/>
                        </a:rPr>
                        <a:t>月释放总发行量的</a:t>
                      </a:r>
                      <a:r>
                        <a:rPr lang="en-US" altLang="ja-JP" sz="1600" u="none" strike="noStrike" dirty="0">
                          <a:effectLst/>
                        </a:rPr>
                        <a:t>1.7%</a:t>
                      </a:r>
                      <a:r>
                        <a:rPr lang="ja-JP" altLang="en-US" sz="1600" u="none" strike="noStrike">
                          <a:effectLst/>
                        </a:rPr>
                        <a:t>，起初每月释放约</a:t>
                      </a:r>
                      <a:r>
                        <a:rPr lang="en-US" altLang="ja-JP" sz="1600" u="none" strike="noStrike" dirty="0">
                          <a:effectLst/>
                        </a:rPr>
                        <a:t>1%</a:t>
                      </a:r>
                      <a:r>
                        <a:rPr lang="ja-JP" altLang="en-US" sz="1600" u="none" strike="noStrike">
                          <a:effectLst/>
                        </a:rPr>
                        <a:t>，</a:t>
                      </a:r>
                      <a:r>
                        <a:rPr lang="en-US" altLang="ja-JP" sz="1600" u="none" strike="noStrike" dirty="0">
                          <a:effectLst/>
                        </a:rPr>
                        <a:t>6</a:t>
                      </a:r>
                      <a:r>
                        <a:rPr lang="ja-JP" altLang="en-US" sz="1600" u="none" strike="noStrike">
                          <a:effectLst/>
                        </a:rPr>
                        <a:t>个月后逐步减少，持续</a:t>
                      </a:r>
                      <a:r>
                        <a:rPr lang="en-US" altLang="ja-JP" sz="1600" u="none" strike="noStrike" dirty="0">
                          <a:effectLst/>
                        </a:rPr>
                        <a:t>9</a:t>
                      </a:r>
                      <a:r>
                        <a:rPr lang="ja-JP" altLang="en-US" sz="1600" u="none" strike="noStrike">
                          <a:effectLst/>
                        </a:rPr>
                        <a:t>年至</a:t>
                      </a:r>
                      <a:r>
                        <a:rPr lang="en-US" altLang="ja-JP" sz="1600" u="none" strike="noStrike" dirty="0">
                          <a:effectLst/>
                        </a:rPr>
                        <a:t>2027</a:t>
                      </a:r>
                      <a:r>
                        <a:rPr lang="ja-JP" altLang="en-US" sz="1600" u="none" strike="noStrike">
                          <a:effectLst/>
                        </a:rPr>
                        <a:t>年</a:t>
                      </a:r>
                      <a:r>
                        <a:rPr lang="en-US" altLang="ja-JP" sz="1600" u="none" strike="noStrike" dirty="0">
                          <a:effectLst/>
                        </a:rPr>
                        <a:t>12</a:t>
                      </a:r>
                      <a:r>
                        <a:rPr lang="ja-JP" altLang="en-US" sz="1600" u="none" strike="noStrike">
                          <a:effectLst/>
                        </a:rPr>
                        <a:t>月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ctr"/>
                </a:tc>
              </a:tr>
              <a:tr h="56293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>
                          <a:effectLst/>
                        </a:rPr>
                        <a:t>合作伙伴</a:t>
                      </a:r>
                      <a:endParaRPr lang="ja-JP" altLang="en-US" sz="1600" b="0" i="0" u="none" strike="noStrike">
                        <a:solidFill>
                          <a:srgbClr val="555555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4%</a:t>
                      </a:r>
                      <a:endParaRPr lang="en-US" sz="1600" b="0" i="0" u="none" strike="noStrike">
                        <a:solidFill>
                          <a:srgbClr val="555555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u="none" strike="noStrike" dirty="0">
                          <a:effectLst/>
                        </a:rPr>
                        <a:t>2019</a:t>
                      </a:r>
                      <a:r>
                        <a:rPr lang="ja-JP" altLang="en-US" sz="1600" u="none" strike="noStrike">
                          <a:effectLst/>
                        </a:rPr>
                        <a:t>年</a:t>
                      </a:r>
                      <a:r>
                        <a:rPr lang="en-US" altLang="ja-JP" sz="1600" u="none" strike="noStrike" dirty="0">
                          <a:effectLst/>
                        </a:rPr>
                        <a:t>1</a:t>
                      </a:r>
                      <a:r>
                        <a:rPr lang="ja-JP" altLang="en-US" sz="1600" u="none" strike="noStrike">
                          <a:effectLst/>
                        </a:rPr>
                        <a:t>月释放总发行量的</a:t>
                      </a:r>
                      <a:r>
                        <a:rPr lang="en-US" altLang="ja-JP" sz="1600" u="none" strike="noStrike" dirty="0">
                          <a:effectLst/>
                        </a:rPr>
                        <a:t>0.3%</a:t>
                      </a:r>
                      <a:r>
                        <a:rPr lang="ja-JP" altLang="en-US" sz="1600" u="none" strike="noStrike">
                          <a:effectLst/>
                        </a:rPr>
                        <a:t>，之后每月释放总发行量的</a:t>
                      </a:r>
                      <a:r>
                        <a:rPr lang="en-US" altLang="ja-JP" sz="1600" u="none" strike="noStrike" dirty="0">
                          <a:effectLst/>
                        </a:rPr>
                        <a:t>0.3%</a:t>
                      </a:r>
                      <a:r>
                        <a:rPr lang="ja-JP" altLang="en-US" sz="1600" u="none" strike="noStrike">
                          <a:effectLst/>
                        </a:rPr>
                        <a:t>，</a:t>
                      </a:r>
                      <a:r>
                        <a:rPr lang="en-US" altLang="ja-JP" sz="1600" u="none" strike="noStrike" dirty="0">
                          <a:effectLst/>
                        </a:rPr>
                        <a:t>6</a:t>
                      </a:r>
                      <a:r>
                        <a:rPr lang="ja-JP" altLang="en-US" sz="1600" u="none" strike="noStrike">
                          <a:effectLst/>
                        </a:rPr>
                        <a:t>个月后逐步减少，持续</a:t>
                      </a:r>
                      <a:r>
                        <a:rPr lang="en-US" altLang="ja-JP" sz="1600" u="none" strike="noStrike" dirty="0">
                          <a:effectLst/>
                        </a:rPr>
                        <a:t>9</a:t>
                      </a:r>
                      <a:r>
                        <a:rPr lang="ja-JP" altLang="en-US" sz="1600" u="none" strike="noStrike">
                          <a:effectLst/>
                        </a:rPr>
                        <a:t>年至</a:t>
                      </a:r>
                      <a:r>
                        <a:rPr lang="en-US" altLang="ja-JP" sz="1600" u="none" strike="noStrike" dirty="0">
                          <a:effectLst/>
                        </a:rPr>
                        <a:t>2027</a:t>
                      </a:r>
                      <a:r>
                        <a:rPr lang="ja-JP" altLang="en-US" sz="1600" u="none" strike="noStrike">
                          <a:effectLst/>
                        </a:rPr>
                        <a:t>年</a:t>
                      </a:r>
                      <a:r>
                        <a:rPr lang="en-US" altLang="ja-JP" sz="1600" u="none" strike="noStrike" dirty="0">
                          <a:effectLst/>
                        </a:rPr>
                        <a:t>12</a:t>
                      </a:r>
                      <a:r>
                        <a:rPr lang="ja-JP" altLang="en-US" sz="1600" u="none" strike="noStrike">
                          <a:effectLst/>
                        </a:rPr>
                        <a:t>月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-12065" y="-6985"/>
          <a:ext cx="12216765" cy="6871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4" name="" r:id="rId1" imgW="6502400" imgH="3657600" progId="Package">
                  <p:embed/>
                </p:oleObj>
              </mc:Choice>
              <mc:Fallback>
                <p:oleObj name="" r:id="rId1" imgW="6502400" imgH="3657600" progId="Package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12065" y="-6985"/>
                        <a:ext cx="12216765" cy="6871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938" name="In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1746250" y="2519045"/>
            <a:ext cx="7475220" cy="1117600"/>
          </a:xfrm>
        </p:spPr>
        <p:txBody>
          <a:bodyPr>
            <a:noAutofit/>
          </a:bodyPr>
          <a:lstStyle/>
          <a:p>
            <a:r>
              <a:rPr lang="en-US" altLang="zh-CN" sz="6600" i="1" dirty="0" err="1" smtClean="0"/>
              <a:t>Thanks</a:t>
            </a:r>
            <a:endParaRPr lang="en-US" altLang="zh-CN" sz="6600" i="1" dirty="0" err="1" smtClean="0"/>
          </a:p>
        </p:txBody>
      </p:sp>
      <p:sp>
        <p:nvSpPr>
          <p:cNvPr id="12" name="Text Box 11"/>
          <p:cNvSpPr txBox="1"/>
          <p:nvPr/>
        </p:nvSpPr>
        <p:spPr>
          <a:xfrm>
            <a:off x="4607560" y="5087620"/>
            <a:ext cx="2120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2020.1.1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735" dirty="0"/>
              <a:t>提纲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1259723" y="889000"/>
            <a:ext cx="9449815" cy="5262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200000"/>
              </a:lnSpc>
              <a:spcBef>
                <a:spcPct val="0"/>
              </a:spcBef>
              <a:buFont typeface="+mj-lt"/>
              <a:buNone/>
            </a:pPr>
            <a:r>
              <a:rPr lang="en-US" altLang="zh-CN" sz="2800" b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1. ETH</a:t>
            </a:r>
            <a:endParaRPr lang="en-US" altLang="zh-CN" sz="2800" b="1" dirty="0" smtClean="0">
              <a:latin typeface="Arial" panose="020B0604020202090204" pitchFamily="34" charset="0"/>
              <a:ea typeface="SimSun" pitchFamily="2" charset="-122"/>
              <a:sym typeface="+mn-ea"/>
            </a:endParaRPr>
          </a:p>
          <a:p>
            <a:pPr marL="0" lvl="0" indent="0" eaLnBrk="1" hangingPunct="1">
              <a:lnSpc>
                <a:spcPct val="200000"/>
              </a:lnSpc>
              <a:spcBef>
                <a:spcPct val="0"/>
              </a:spcBef>
              <a:buFont typeface="+mj-lt"/>
              <a:buNone/>
            </a:pPr>
            <a:r>
              <a:rPr lang="en-US" altLang="zh-CN" sz="2800" b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2. EOS</a:t>
            </a:r>
            <a:endParaRPr lang="en-US" altLang="zh-CN" sz="2800" b="1" dirty="0" smtClean="0">
              <a:latin typeface="Arial" panose="020B0604020202090204" pitchFamily="34" charset="0"/>
              <a:ea typeface="SimSun" pitchFamily="2" charset="-122"/>
              <a:sym typeface="+mn-ea"/>
            </a:endParaRPr>
          </a:p>
          <a:p>
            <a:pPr marL="0" lvl="0" indent="0" eaLnBrk="1" hangingPunct="1">
              <a:lnSpc>
                <a:spcPct val="200000"/>
              </a:lnSpc>
              <a:spcBef>
                <a:spcPct val="0"/>
              </a:spcBef>
              <a:buFont typeface="+mj-lt"/>
              <a:buNone/>
            </a:pPr>
            <a:r>
              <a:rPr lang="en-US" altLang="zh-CN" sz="2800" b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3. ATOM</a:t>
            </a:r>
            <a:endParaRPr lang="en-US" altLang="zh-CN" sz="2800" b="1" dirty="0" smtClean="0">
              <a:latin typeface="Arial" panose="020B0604020202090204" pitchFamily="34" charset="0"/>
              <a:ea typeface="SimSun" pitchFamily="2" charset="-122"/>
              <a:sym typeface="+mn-ea"/>
            </a:endParaRPr>
          </a:p>
          <a:p>
            <a:pPr marL="0" lvl="0" indent="0" eaLnBrk="1" hangingPunct="1">
              <a:lnSpc>
                <a:spcPct val="200000"/>
              </a:lnSpc>
              <a:spcBef>
                <a:spcPct val="0"/>
              </a:spcBef>
              <a:buFont typeface="+mj-lt"/>
              <a:buNone/>
            </a:pPr>
            <a:r>
              <a:rPr lang="en-US" altLang="zh-CN" sz="2800" b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4. ONT/ONG</a:t>
            </a:r>
            <a:endParaRPr lang="en-US" altLang="zh-CN" sz="2800" b="1" dirty="0" smtClean="0">
              <a:latin typeface="Arial" panose="020B0604020202090204" pitchFamily="34" charset="0"/>
              <a:ea typeface="SimSun" pitchFamily="2" charset="-122"/>
              <a:sym typeface="+mn-ea"/>
            </a:endParaRPr>
          </a:p>
          <a:p>
            <a:pPr marL="0" lvl="0" indent="0" eaLnBrk="1" hangingPunct="1">
              <a:lnSpc>
                <a:spcPct val="200000"/>
              </a:lnSpc>
              <a:spcBef>
                <a:spcPct val="0"/>
              </a:spcBef>
              <a:buFont typeface="+mj-lt"/>
              <a:buNone/>
            </a:pPr>
            <a:r>
              <a:rPr lang="en-US" altLang="zh-CN" sz="2800" b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5. TRON</a:t>
            </a:r>
            <a:endParaRPr lang="en-US" altLang="zh-CN" sz="2800" b="1" dirty="0" smtClean="0">
              <a:latin typeface="Arial" panose="020B0604020202090204" pitchFamily="34" charset="0"/>
              <a:ea typeface="SimSun" pitchFamily="2" charset="-122"/>
              <a:sym typeface="+mn-ea"/>
            </a:endParaRPr>
          </a:p>
          <a:p>
            <a:pPr marL="0" lvl="0" indent="0" eaLnBrk="1" hangingPunct="1">
              <a:lnSpc>
                <a:spcPct val="200000"/>
              </a:lnSpc>
              <a:spcBef>
                <a:spcPct val="0"/>
              </a:spcBef>
              <a:buFont typeface="+mj-lt"/>
              <a:buNone/>
            </a:pPr>
            <a:r>
              <a:rPr lang="en-US" altLang="zh-CN" sz="2800" b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6. BTT</a:t>
            </a:r>
            <a:endParaRPr lang="en-US" altLang="zh-CN" sz="2800" b="1" dirty="0" smtClean="0">
              <a:latin typeface="Arial" panose="020B0604020202090204" pitchFamily="34" charset="0"/>
              <a:ea typeface="SimSun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10795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735" dirty="0" smtClean="0"/>
              <a:t>1. ETH</a:t>
            </a:r>
            <a:r>
              <a:rPr lang="zh-CN" altLang="en-US" sz="3735" dirty="0" smtClean="0"/>
              <a:t>总发量组成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2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207645" y="1566433"/>
            <a:ext cx="3383279" cy="35369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zh-CN" altLang="en-US" sz="2000" i="1" dirty="0" smtClean="0">
                <a:latin typeface="+mn-ea"/>
              </a:rPr>
              <a:t>总发行数由两部分组成</a:t>
            </a:r>
            <a:endParaRPr lang="zh-CN" altLang="en-US" sz="2000" i="1" dirty="0" smtClean="0">
              <a:latin typeface="+mn-ea"/>
            </a:endParaRPr>
          </a:p>
          <a:p>
            <a:pPr marL="0" indent="0">
              <a:buNone/>
            </a:pPr>
            <a:endParaRPr lang="en-US" altLang="zh-CN" sz="2000" i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zh-CN" altLang="en-US" sz="2000" b="1" i="1" dirty="0" smtClean="0">
                <a:solidFill>
                  <a:schemeClr val="accent2"/>
                </a:solidFill>
                <a:latin typeface="+mn-ea"/>
              </a:rPr>
              <a:t>橙色</a:t>
            </a:r>
            <a:r>
              <a:rPr lang="en-US" altLang="zh-CN" sz="2000" b="1" i="1" dirty="0">
                <a:solidFill>
                  <a:schemeClr val="accent2"/>
                </a:solidFill>
                <a:latin typeface="+mn-ea"/>
              </a:rPr>
              <a:t>:</a:t>
            </a:r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zh-CN" sz="2000" b="1" i="1" dirty="0">
                <a:solidFill>
                  <a:schemeClr val="accent2"/>
                </a:solidFill>
                <a:latin typeface="+mn-ea"/>
              </a:rPr>
              <a:t>POW</a:t>
            </a:r>
            <a:r>
              <a:rPr lang="zh-CN" altLang="en-US" sz="2000" b="1" i="1" dirty="0" smtClean="0">
                <a:solidFill>
                  <a:schemeClr val="accent2"/>
                </a:solidFill>
                <a:latin typeface="+mn-ea"/>
              </a:rPr>
              <a:t>挖</a:t>
            </a:r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矿</a:t>
            </a:r>
            <a:endParaRPr lang="zh-CN" altLang="en-US" sz="2000" b="1" i="1" dirty="0">
              <a:solidFill>
                <a:schemeClr val="accent2"/>
              </a:solidFill>
              <a:latin typeface="+mn-ea"/>
            </a:endParaRPr>
          </a:p>
          <a:p>
            <a:pPr lvl="1"/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无上限</a:t>
            </a:r>
            <a:endParaRPr lang="zh-CN" altLang="en-US" sz="2000" b="1" i="1" dirty="0">
              <a:solidFill>
                <a:schemeClr val="accent2"/>
              </a:solidFill>
              <a:latin typeface="+mn-ea"/>
            </a:endParaRPr>
          </a:p>
          <a:p>
            <a:pPr lvl="1"/>
            <a:r>
              <a:rPr lang="en-US" altLang="zh-CN" sz="2000" b="1" i="1" dirty="0">
                <a:solidFill>
                  <a:schemeClr val="accent2"/>
                </a:solidFill>
                <a:latin typeface="+mn-ea"/>
              </a:rPr>
              <a:t>1872</a:t>
            </a:r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万个</a:t>
            </a:r>
            <a:r>
              <a:rPr lang="en-US" altLang="zh-CN" sz="2000" b="1" i="1" dirty="0">
                <a:solidFill>
                  <a:schemeClr val="accent2"/>
                </a:solidFill>
                <a:latin typeface="+mn-ea"/>
              </a:rPr>
              <a:t>/</a:t>
            </a:r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年</a:t>
            </a:r>
            <a:endParaRPr lang="en-US" altLang="zh-CN" sz="2000" i="1" dirty="0" smtClean="0">
              <a:latin typeface="+mn-ea"/>
            </a:endParaRPr>
          </a:p>
          <a:p>
            <a:endParaRPr lang="en-US" altLang="zh-CN" sz="1600" i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zh-CN" altLang="en-US" sz="2000" b="1" i="1" dirty="0" smtClean="0">
                <a:solidFill>
                  <a:schemeClr val="accent5"/>
                </a:solidFill>
                <a:latin typeface="+mn-ea"/>
              </a:rPr>
              <a:t>蓝色</a:t>
            </a:r>
            <a:r>
              <a:rPr lang="en-US" altLang="zh-CN" sz="2000" b="1" i="1" dirty="0" smtClean="0">
                <a:solidFill>
                  <a:schemeClr val="accent5"/>
                </a:solidFill>
                <a:latin typeface="+mn-ea"/>
              </a:rPr>
              <a:t>:</a:t>
            </a:r>
            <a:r>
              <a:rPr lang="zh-CN" altLang="en-US" sz="2000" b="1" i="1" dirty="0" smtClean="0">
                <a:solidFill>
                  <a:schemeClr val="accent5"/>
                </a:solidFill>
                <a:latin typeface="+mn-ea"/>
              </a:rPr>
              <a:t> 创世块</a:t>
            </a:r>
            <a:endParaRPr lang="en-US" altLang="zh-CN" sz="2000" b="1" i="1" dirty="0" smtClean="0">
              <a:solidFill>
                <a:schemeClr val="accent5"/>
              </a:solidFill>
              <a:latin typeface="+mn-ea"/>
            </a:endParaRPr>
          </a:p>
          <a:p>
            <a:pPr lvl="1"/>
            <a:r>
              <a:rPr lang="en-US" altLang="zh-CN" sz="1800" i="1" dirty="0" smtClean="0">
                <a:solidFill>
                  <a:schemeClr val="accent5"/>
                </a:solidFill>
                <a:latin typeface="+mn-ea"/>
              </a:rPr>
              <a:t>7200</a:t>
            </a:r>
            <a:r>
              <a:rPr lang="zh-CN" altLang="en-US" sz="1800" i="1" dirty="0" smtClean="0">
                <a:solidFill>
                  <a:schemeClr val="accent5"/>
                </a:solidFill>
                <a:latin typeface="+mn-ea"/>
              </a:rPr>
              <a:t>万</a:t>
            </a:r>
            <a:r>
              <a:rPr lang="en-US" altLang="zh-CN" sz="1800" i="1" dirty="0" smtClean="0">
                <a:solidFill>
                  <a:schemeClr val="accent5"/>
                </a:solidFill>
                <a:latin typeface="+mn-ea"/>
              </a:rPr>
              <a:t>, </a:t>
            </a:r>
            <a:r>
              <a:rPr lang="zh-CN" altLang="en-US" sz="1800" i="1" dirty="0" smtClean="0">
                <a:solidFill>
                  <a:schemeClr val="accent5"/>
                </a:solidFill>
                <a:latin typeface="+mn-ea"/>
              </a:rPr>
              <a:t>上线就流通</a:t>
            </a:r>
            <a:endParaRPr lang="zh-CN" altLang="en-US" sz="1800" i="1" dirty="0" smtClean="0">
              <a:solidFill>
                <a:schemeClr val="accent5"/>
              </a:solidFill>
              <a:latin typeface="+mn-ea"/>
            </a:endParaRPr>
          </a:p>
          <a:p>
            <a:pPr lvl="1"/>
            <a:r>
              <a:rPr lang="en-US" altLang="zh-CN" sz="1800" i="1" dirty="0" smtClean="0">
                <a:solidFill>
                  <a:schemeClr val="accent5"/>
                </a:solidFill>
                <a:latin typeface="+mn-ea"/>
              </a:rPr>
              <a:t>ICO</a:t>
            </a:r>
            <a:r>
              <a:rPr lang="zh-CN" altLang="en-US" sz="1800" i="1" dirty="0" smtClean="0">
                <a:solidFill>
                  <a:schemeClr val="accent5"/>
                </a:solidFill>
                <a:latin typeface="+mn-ea"/>
              </a:rPr>
              <a:t>众筹 </a:t>
            </a:r>
            <a:r>
              <a:rPr lang="en-US" altLang="zh-CN" sz="1800" i="1" dirty="0" smtClean="0">
                <a:solidFill>
                  <a:schemeClr val="accent5"/>
                </a:solidFill>
                <a:latin typeface="+mn-ea"/>
              </a:rPr>
              <a:t>83.47%</a:t>
            </a:r>
            <a:endParaRPr lang="en-US" altLang="zh-CN" sz="1800" i="1" dirty="0" smtClean="0">
              <a:solidFill>
                <a:schemeClr val="accent5"/>
              </a:solidFill>
              <a:latin typeface="+mn-ea"/>
            </a:endParaRPr>
          </a:p>
          <a:p>
            <a:pPr lvl="1"/>
            <a:r>
              <a:rPr lang="zh-CN" altLang="en-US" sz="1800" i="1" dirty="0" smtClean="0">
                <a:solidFill>
                  <a:schemeClr val="accent5"/>
                </a:solidFill>
                <a:latin typeface="+mn-ea"/>
              </a:rPr>
              <a:t>基金会 </a:t>
            </a:r>
            <a:r>
              <a:rPr lang="en-US" altLang="zh-CN" sz="1800" i="1" dirty="0" smtClean="0">
                <a:solidFill>
                  <a:schemeClr val="accent5"/>
                </a:solidFill>
                <a:latin typeface="+mn-ea"/>
              </a:rPr>
              <a:t>16.53%</a:t>
            </a:r>
            <a:endParaRPr lang="en-US" altLang="zh-CN" sz="1800" i="1" dirty="0" smtClean="0">
              <a:solidFill>
                <a:schemeClr val="accent5"/>
              </a:solidFill>
              <a:latin typeface="+mn-ea"/>
            </a:endParaRPr>
          </a:p>
        </p:txBody>
      </p:sp>
      <p:graphicFrame>
        <p:nvGraphicFramePr>
          <p:cNvPr id="2" name="Chart 1"/>
          <p:cNvGraphicFramePr/>
          <p:nvPr/>
        </p:nvGraphicFramePr>
        <p:xfrm>
          <a:off x="3357245" y="1217930"/>
          <a:ext cx="8061960" cy="4854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10795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735" dirty="0" smtClean="0"/>
              <a:t>2. EOS</a:t>
            </a:r>
            <a:r>
              <a:rPr lang="zh-CN" altLang="en-US" sz="3735" dirty="0" smtClean="0"/>
              <a:t>总发量组成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2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207645" y="899683"/>
            <a:ext cx="3383279" cy="50120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endParaRPr lang="en-US" altLang="zh-CN" sz="2000" i="1" dirty="0" smtClean="0">
              <a:latin typeface="+mn-ea"/>
            </a:endParaRPr>
          </a:p>
          <a:p>
            <a:r>
              <a:rPr lang="zh-CN" altLang="en-US" sz="20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灰色</a:t>
            </a:r>
            <a:r>
              <a:rPr lang="en-US" altLang="zh-CN" sz="20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</a:t>
            </a:r>
            <a:r>
              <a:rPr lang="zh-CN" altLang="en-US" sz="20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增发</a:t>
            </a:r>
            <a:r>
              <a:rPr lang="en-US" altLang="zh-CN" sz="20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&amp;</a:t>
            </a:r>
            <a:r>
              <a:rPr lang="zh-CN" altLang="en-US" sz="20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销毁</a:t>
            </a:r>
            <a:endParaRPr lang="en-US" altLang="zh-CN" sz="2000" b="1" i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/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每年增发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4%</a:t>
            </a:r>
            <a:r>
              <a:rPr lang="zh-CN" alt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，由社区决定用于</a:t>
            </a: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提案基金或直接销毁</a:t>
            </a:r>
            <a:endParaRPr lang="en-US" altLang="zh-CN" sz="1600" i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/>
            <a:r>
              <a:rPr lang="zh-CN" alt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社区于</a:t>
            </a:r>
            <a:r>
              <a:rPr lang="en-US" altLang="zh-CN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2019</a:t>
            </a:r>
            <a:r>
              <a:rPr lang="zh-CN" alt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年</a:t>
            </a:r>
            <a:r>
              <a:rPr lang="en-US" altLang="zh-CN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</a:t>
            </a:r>
            <a:r>
              <a:rPr lang="zh-CN" alt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月</a:t>
            </a:r>
            <a:r>
              <a:rPr lang="en-US" altLang="zh-CN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r>
              <a:rPr lang="zh-CN" alt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日，销毁了第一批</a:t>
            </a:r>
            <a:endParaRPr lang="zh-CN" altLang="en-US" sz="1600" i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/>
            <a:endParaRPr lang="zh-CN" altLang="en-US" sz="1600" i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/>
            <a:r>
              <a:rPr lang="zh-CN" altLang="en-US" sz="2000" b="1" i="1" dirty="0" smtClean="0">
                <a:solidFill>
                  <a:schemeClr val="accent2"/>
                </a:solidFill>
                <a:latin typeface="+mn-ea"/>
                <a:sym typeface="+mn-ea"/>
              </a:rPr>
              <a:t>橙色</a:t>
            </a:r>
            <a:r>
              <a:rPr lang="en-US" altLang="zh-CN" sz="2000" b="1" i="1" dirty="0">
                <a:solidFill>
                  <a:schemeClr val="accent2"/>
                </a:solidFill>
                <a:latin typeface="+mn-ea"/>
                <a:sym typeface="+mn-ea"/>
              </a:rPr>
              <a:t>:</a:t>
            </a:r>
            <a:r>
              <a:rPr lang="zh-CN" altLang="en-US" sz="2000" b="1" i="1" dirty="0">
                <a:solidFill>
                  <a:schemeClr val="accent2"/>
                </a:solidFill>
                <a:latin typeface="+mn-ea"/>
                <a:sym typeface="+mn-ea"/>
              </a:rPr>
              <a:t> </a:t>
            </a:r>
            <a:r>
              <a:rPr lang="en-US" altLang="zh-CN" sz="2000" b="1" i="1" dirty="0" smtClean="0">
                <a:solidFill>
                  <a:schemeClr val="accent2"/>
                </a:solidFill>
                <a:latin typeface="+mn-ea"/>
                <a:sym typeface="+mn-ea"/>
              </a:rPr>
              <a:t>DPOS</a:t>
            </a:r>
            <a:r>
              <a:rPr lang="zh-CN" altLang="en-US" sz="2000" b="1" i="1" dirty="0" smtClean="0">
                <a:solidFill>
                  <a:schemeClr val="accent2"/>
                </a:solidFill>
                <a:latin typeface="+mn-ea"/>
                <a:sym typeface="+mn-ea"/>
              </a:rPr>
              <a:t>挖</a:t>
            </a:r>
            <a:r>
              <a:rPr lang="zh-CN" altLang="en-US" sz="2000" b="1" i="1" dirty="0">
                <a:solidFill>
                  <a:schemeClr val="accent2"/>
                </a:solidFill>
                <a:latin typeface="+mn-ea"/>
                <a:sym typeface="+mn-ea"/>
              </a:rPr>
              <a:t>矿</a:t>
            </a:r>
            <a:endParaRPr lang="en-US" altLang="zh-CN" sz="1600" b="1" i="1" dirty="0">
              <a:solidFill>
                <a:schemeClr val="accent2"/>
              </a:solidFill>
              <a:latin typeface="+mn-ea"/>
            </a:endParaRPr>
          </a:p>
          <a:p>
            <a:pPr lvl="1"/>
            <a:r>
              <a:rPr lang="zh-CN" altLang="en-US" sz="1600" i="1" dirty="0" smtClean="0">
                <a:solidFill>
                  <a:schemeClr val="accent2"/>
                </a:solidFill>
                <a:latin typeface="+mn-ea"/>
                <a:sym typeface="+mn-ea"/>
              </a:rPr>
              <a:t>无上限</a:t>
            </a:r>
            <a:endParaRPr lang="zh-CN" altLang="en-US" sz="1600" i="1" dirty="0" smtClean="0">
              <a:solidFill>
                <a:schemeClr val="accent2"/>
              </a:solidFill>
              <a:latin typeface="+mn-ea"/>
              <a:sym typeface="+mn-ea"/>
            </a:endParaRPr>
          </a:p>
          <a:p>
            <a:pPr lvl="1"/>
            <a:r>
              <a:rPr lang="zh-CN" altLang="en-US" sz="1600" i="1" dirty="0" smtClean="0">
                <a:solidFill>
                  <a:schemeClr val="accent2"/>
                </a:solidFill>
                <a:latin typeface="+mn-ea"/>
                <a:sym typeface="+mn-ea"/>
              </a:rPr>
              <a:t>每年增发</a:t>
            </a:r>
            <a:r>
              <a:rPr lang="en-US" altLang="zh-CN" sz="1600" i="1" dirty="0" smtClean="0">
                <a:solidFill>
                  <a:schemeClr val="accent2"/>
                </a:solidFill>
                <a:latin typeface="+mn-ea"/>
                <a:sym typeface="+mn-ea"/>
              </a:rPr>
              <a:t>1%</a:t>
            </a:r>
            <a:r>
              <a:rPr lang="zh-CN" altLang="en-US" sz="1600" i="1" dirty="0" smtClean="0">
                <a:solidFill>
                  <a:schemeClr val="accent2"/>
                </a:solidFill>
                <a:latin typeface="+mn-ea"/>
                <a:sym typeface="+mn-ea"/>
              </a:rPr>
              <a:t>。用于挖矿奖励和投票奖励</a:t>
            </a:r>
            <a:endParaRPr lang="zh-CN" altLang="en-US" sz="1600" i="1" dirty="0" smtClean="0">
              <a:solidFill>
                <a:schemeClr val="accent2"/>
              </a:solidFill>
              <a:latin typeface="+mn-ea"/>
              <a:sym typeface="+mn-ea"/>
            </a:endParaRPr>
          </a:p>
          <a:p>
            <a:pPr marL="457200" lvl="1" indent="0">
              <a:buNone/>
            </a:pPr>
            <a:endParaRPr lang="en-US" altLang="zh-CN" sz="1600" i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zh-CN" altLang="en-US" sz="2000" b="1" i="1" dirty="0" smtClean="0">
                <a:solidFill>
                  <a:schemeClr val="accent5"/>
                </a:solidFill>
                <a:latin typeface="+mn-ea"/>
              </a:rPr>
              <a:t>蓝色</a:t>
            </a:r>
            <a:r>
              <a:rPr lang="en-US" altLang="zh-CN" sz="2000" b="1" i="1" dirty="0" smtClean="0">
                <a:solidFill>
                  <a:schemeClr val="accent5"/>
                </a:solidFill>
                <a:latin typeface="+mn-ea"/>
              </a:rPr>
              <a:t>:</a:t>
            </a:r>
            <a:r>
              <a:rPr lang="zh-CN" altLang="en-US" sz="2000" b="1" i="1" dirty="0" smtClean="0">
                <a:solidFill>
                  <a:schemeClr val="accent5"/>
                </a:solidFill>
                <a:latin typeface="+mn-ea"/>
              </a:rPr>
              <a:t> 创世块</a:t>
            </a:r>
            <a:endParaRPr lang="en-US" altLang="zh-CN" sz="2000" b="1" i="1" dirty="0" smtClean="0">
              <a:solidFill>
                <a:schemeClr val="accent5"/>
              </a:solidFill>
              <a:latin typeface="+mn-ea"/>
            </a:endParaRPr>
          </a:p>
          <a:p>
            <a:pPr lvl="1"/>
            <a:r>
              <a:rPr lang="en-US" altLang="zh-CN" sz="1800" i="1" dirty="0" smtClean="0">
                <a:solidFill>
                  <a:schemeClr val="accent5"/>
                </a:solidFill>
                <a:latin typeface="+mn-ea"/>
              </a:rPr>
              <a:t>10</a:t>
            </a:r>
            <a:r>
              <a:rPr lang="zh-CN" altLang="en-US" sz="1800" i="1" dirty="0" smtClean="0">
                <a:solidFill>
                  <a:schemeClr val="accent5"/>
                </a:solidFill>
                <a:latin typeface="+mn-ea"/>
              </a:rPr>
              <a:t>亿，上线即流通</a:t>
            </a:r>
            <a:endParaRPr lang="zh-CN" altLang="en-US" sz="1800" i="1" dirty="0" smtClean="0">
              <a:solidFill>
                <a:schemeClr val="accent5"/>
              </a:solidFill>
              <a:latin typeface="+mn-ea"/>
            </a:endParaRPr>
          </a:p>
          <a:p>
            <a:pPr lvl="1"/>
            <a:r>
              <a:rPr lang="zh-CN" altLang="en-US" sz="1800" i="1" dirty="0" smtClean="0">
                <a:solidFill>
                  <a:schemeClr val="accent5"/>
                </a:solidFill>
                <a:latin typeface="+mn-ea"/>
              </a:rPr>
              <a:t>团队</a:t>
            </a:r>
            <a:r>
              <a:rPr lang="en-US" altLang="zh-CN" sz="1800" i="1" dirty="0" smtClean="0">
                <a:solidFill>
                  <a:schemeClr val="accent5"/>
                </a:solidFill>
                <a:latin typeface="+mn-ea"/>
              </a:rPr>
              <a:t>1</a:t>
            </a:r>
            <a:r>
              <a:rPr lang="zh-CN" altLang="en-US" sz="1800" i="1" dirty="0" smtClean="0">
                <a:solidFill>
                  <a:schemeClr val="accent5"/>
                </a:solidFill>
                <a:latin typeface="+mn-ea"/>
              </a:rPr>
              <a:t>亿</a:t>
            </a:r>
            <a:endParaRPr lang="zh-CN" altLang="en-US" sz="1800" i="1" dirty="0" smtClean="0">
              <a:solidFill>
                <a:schemeClr val="accent5"/>
              </a:solidFill>
              <a:latin typeface="+mn-ea"/>
            </a:endParaRPr>
          </a:p>
          <a:p>
            <a:pPr lvl="1"/>
            <a:r>
              <a:rPr lang="zh-CN" altLang="en-US" sz="1800" i="1" dirty="0" smtClean="0">
                <a:solidFill>
                  <a:schemeClr val="accent5"/>
                </a:solidFill>
                <a:latin typeface="+mn-ea"/>
              </a:rPr>
              <a:t>公募</a:t>
            </a:r>
            <a:r>
              <a:rPr lang="en-US" altLang="zh-CN" sz="1800" i="1" dirty="0" smtClean="0">
                <a:solidFill>
                  <a:schemeClr val="accent5"/>
                </a:solidFill>
                <a:latin typeface="+mn-ea"/>
              </a:rPr>
              <a:t>9</a:t>
            </a:r>
            <a:r>
              <a:rPr lang="zh-CN" altLang="en-US" sz="1800" i="1" dirty="0" smtClean="0">
                <a:solidFill>
                  <a:schemeClr val="accent5"/>
                </a:solidFill>
                <a:latin typeface="+mn-ea"/>
              </a:rPr>
              <a:t>亿</a:t>
            </a:r>
            <a:endParaRPr lang="zh-CN" altLang="en-US" sz="1800" i="1" dirty="0" smtClean="0">
              <a:solidFill>
                <a:schemeClr val="accent5"/>
              </a:solidFill>
              <a:latin typeface="+mn-ea"/>
            </a:endParaRPr>
          </a:p>
        </p:txBody>
      </p:sp>
      <p:graphicFrame>
        <p:nvGraphicFramePr>
          <p:cNvPr id="12" name="图表 11"/>
          <p:cNvGraphicFramePr/>
          <p:nvPr/>
        </p:nvGraphicFramePr>
        <p:xfrm>
          <a:off x="3834130" y="1103206"/>
          <a:ext cx="7374368" cy="4686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10795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735" dirty="0"/>
              <a:t>3:</a:t>
            </a:r>
            <a:r>
              <a:rPr lang="zh-CN" altLang="en-US" sz="3735" dirty="0"/>
              <a:t> </a:t>
            </a:r>
            <a:r>
              <a:rPr lang="en-US" altLang="zh-CN" sz="3735" dirty="0"/>
              <a:t>Atom</a:t>
            </a:r>
            <a:r>
              <a:rPr lang="zh-CN" altLang="en-US" sz="3735" dirty="0"/>
              <a:t>总发</a:t>
            </a:r>
            <a:r>
              <a:rPr lang="ja-JP" altLang="en-US" sz="3735"/>
              <a:t>行</a:t>
            </a:r>
            <a:r>
              <a:rPr lang="zh-CN" altLang="en-US" sz="3735" dirty="0"/>
              <a:t>量组成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2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207645" y="1095263"/>
            <a:ext cx="3383279" cy="42449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endParaRPr lang="en-US" altLang="zh-CN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zh-CN" altLang="en-US" b="1" i="1" dirty="0">
                <a:solidFill>
                  <a:schemeClr val="accent2"/>
                </a:solidFill>
                <a:latin typeface="+mn-ea"/>
              </a:rPr>
              <a:t>橙色</a:t>
            </a:r>
            <a:r>
              <a:rPr lang="en-US" altLang="zh-CN" b="1" i="1" dirty="0">
                <a:solidFill>
                  <a:schemeClr val="accent2"/>
                </a:solidFill>
                <a:latin typeface="+mn-ea"/>
              </a:rPr>
              <a:t>:</a:t>
            </a:r>
            <a:r>
              <a:rPr lang="zh-CN" altLang="en-US" b="1" i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zh-CN" b="1" i="1" dirty="0">
                <a:solidFill>
                  <a:schemeClr val="accent2"/>
                </a:solidFill>
                <a:latin typeface="+mn-ea"/>
              </a:rPr>
              <a:t>DPOS</a:t>
            </a:r>
            <a:r>
              <a:rPr lang="zh-CN" altLang="en-US" b="1" i="1" dirty="0">
                <a:solidFill>
                  <a:schemeClr val="accent2"/>
                </a:solidFill>
                <a:latin typeface="+mn-ea"/>
              </a:rPr>
              <a:t>挖矿</a:t>
            </a:r>
            <a:endParaRPr lang="en-US" altLang="zh-CN" b="1" i="1" dirty="0">
              <a:solidFill>
                <a:schemeClr val="accent2"/>
              </a:solidFill>
              <a:latin typeface="+mn-ea"/>
            </a:endParaRPr>
          </a:p>
          <a:p>
            <a:pPr lvl="1"/>
            <a:r>
              <a:rPr lang="zh-CN" altLang="en-US" sz="1800" i="1" dirty="0">
                <a:solidFill>
                  <a:schemeClr val="accent2"/>
                </a:solidFill>
                <a:latin typeface="+mn-ea"/>
              </a:rPr>
              <a:t>无上</a:t>
            </a:r>
            <a:r>
              <a:rPr lang="ja-JP" altLang="en-US" sz="1800" i="1">
                <a:solidFill>
                  <a:schemeClr val="accent2"/>
                </a:solidFill>
                <a:latin typeface="+mn-ea"/>
              </a:rPr>
              <a:t>限</a:t>
            </a:r>
            <a:endParaRPr lang="en-US" altLang="zh-CN" sz="1800" i="1" dirty="0">
              <a:solidFill>
                <a:schemeClr val="accent2"/>
              </a:solidFill>
              <a:latin typeface="+mn-ea"/>
            </a:endParaRPr>
          </a:p>
          <a:p>
            <a:pPr lvl="1"/>
            <a:r>
              <a:rPr lang="zh-CN" altLang="en-US" sz="1800" i="1" dirty="0">
                <a:solidFill>
                  <a:schemeClr val="accent2"/>
                </a:solidFill>
                <a:latin typeface="+mn-ea"/>
              </a:rPr>
              <a:t>每</a:t>
            </a:r>
            <a:r>
              <a:rPr lang="ja-JP" altLang="en-US" sz="1800" i="1">
                <a:solidFill>
                  <a:schemeClr val="accent2"/>
                </a:solidFill>
                <a:latin typeface="+mn-ea"/>
              </a:rPr>
              <a:t>按每年</a:t>
            </a:r>
            <a:r>
              <a:rPr lang="en-US" altLang="zh-CN" sz="1800" i="1" dirty="0">
                <a:solidFill>
                  <a:schemeClr val="accent2"/>
                </a:solidFill>
                <a:latin typeface="+mn-ea"/>
              </a:rPr>
              <a:t>7%-20%</a:t>
            </a:r>
            <a:r>
              <a:rPr lang="ja-JP" altLang="en-US" sz="1800" i="1">
                <a:solidFill>
                  <a:schemeClr val="accent2"/>
                </a:solidFill>
                <a:latin typeface="+mn-ea"/>
              </a:rPr>
              <a:t>增发</a:t>
            </a:r>
            <a:endParaRPr lang="ja-JP" altLang="en-US" sz="1800" i="1">
              <a:solidFill>
                <a:schemeClr val="accent2"/>
              </a:solidFill>
              <a:latin typeface="+mn-ea"/>
            </a:endParaRPr>
          </a:p>
          <a:p>
            <a:pPr lvl="1"/>
            <a:r>
              <a:rPr lang="zh-CN" altLang="ja-JP" sz="1800" i="1">
                <a:solidFill>
                  <a:schemeClr val="accent2"/>
                </a:solidFill>
                <a:latin typeface="+mn-ea"/>
              </a:rPr>
              <a:t>抵押状态的币越多增发越少</a:t>
            </a:r>
            <a:r>
              <a:rPr lang="en-US" altLang="zh-CN" sz="1800" i="1">
                <a:solidFill>
                  <a:schemeClr val="accent2"/>
                </a:solidFill>
                <a:latin typeface="+mn-ea"/>
              </a:rPr>
              <a:t>, </a:t>
            </a:r>
            <a:r>
              <a:rPr lang="zh-CN" altLang="en-US" sz="1800" i="1">
                <a:solidFill>
                  <a:schemeClr val="accent2"/>
                </a:solidFill>
                <a:latin typeface="+mn-ea"/>
              </a:rPr>
              <a:t>至少</a:t>
            </a:r>
            <a:r>
              <a:rPr lang="en-US" altLang="zh-CN" sz="1800" i="1">
                <a:solidFill>
                  <a:schemeClr val="accent2"/>
                </a:solidFill>
                <a:latin typeface="+mn-ea"/>
              </a:rPr>
              <a:t>7%/</a:t>
            </a:r>
            <a:r>
              <a:rPr lang="zh-CN" altLang="en-US" sz="1800" i="1">
                <a:solidFill>
                  <a:schemeClr val="accent2"/>
                </a:solidFill>
                <a:latin typeface="+mn-ea"/>
              </a:rPr>
              <a:t>年</a:t>
            </a:r>
            <a:endParaRPr lang="zh-CN" altLang="en-US" sz="1800" i="1" dirty="0">
              <a:solidFill>
                <a:schemeClr val="accent2"/>
              </a:solidFill>
              <a:latin typeface="+mn-ea"/>
            </a:endParaRPr>
          </a:p>
          <a:p>
            <a:pPr lvl="1"/>
            <a:endParaRPr lang="en-US" altLang="zh-CN" i="1" dirty="0">
              <a:latin typeface="+mn-ea"/>
            </a:endParaRPr>
          </a:p>
          <a:p>
            <a:pPr marL="457200" lvl="1" indent="0">
              <a:buNone/>
            </a:pPr>
            <a:endParaRPr lang="en-US" altLang="zh-CN" i="1" dirty="0">
              <a:latin typeface="+mn-ea"/>
            </a:endParaRPr>
          </a:p>
          <a:p>
            <a:r>
              <a:rPr lang="zh-CN" altLang="en-US" b="1" i="1" dirty="0">
                <a:solidFill>
                  <a:schemeClr val="accent5"/>
                </a:solidFill>
                <a:latin typeface="+mn-ea"/>
              </a:rPr>
              <a:t>蓝色</a:t>
            </a:r>
            <a:r>
              <a:rPr lang="en-US" altLang="zh-CN" b="1" i="1" dirty="0">
                <a:solidFill>
                  <a:schemeClr val="accent5"/>
                </a:solidFill>
                <a:latin typeface="+mn-ea"/>
              </a:rPr>
              <a:t>:</a:t>
            </a:r>
            <a:r>
              <a:rPr lang="zh-CN" altLang="en-US" b="1" i="1" dirty="0">
                <a:solidFill>
                  <a:schemeClr val="accent5"/>
                </a:solidFill>
                <a:latin typeface="+mn-ea"/>
              </a:rPr>
              <a:t> 创世块</a:t>
            </a:r>
            <a:endParaRPr lang="en-US" altLang="zh-CN" b="1" i="1" dirty="0">
              <a:solidFill>
                <a:schemeClr val="accent5"/>
              </a:solidFill>
              <a:latin typeface="+mn-ea"/>
            </a:endParaRPr>
          </a:p>
          <a:p>
            <a:pPr lvl="1"/>
            <a:r>
              <a:rPr lang="en-US" altLang="zh-CN" sz="2000" i="1" dirty="0">
                <a:solidFill>
                  <a:schemeClr val="accent5"/>
                </a:solidFill>
                <a:latin typeface="+mn-ea"/>
              </a:rPr>
              <a:t>2.36</a:t>
            </a:r>
            <a:r>
              <a:rPr lang="ja-JP" altLang="en-US" sz="2000" i="1">
                <a:solidFill>
                  <a:schemeClr val="accent5"/>
                </a:solidFill>
                <a:latin typeface="+mn-ea"/>
              </a:rPr>
              <a:t>亿</a:t>
            </a:r>
            <a:endParaRPr lang="zh-CN" altLang="en-US" sz="2000" i="1" dirty="0">
              <a:solidFill>
                <a:schemeClr val="accent5"/>
              </a:solidFill>
              <a:latin typeface="+mn-ea"/>
            </a:endParaRPr>
          </a:p>
          <a:p>
            <a:pPr lvl="1"/>
            <a:r>
              <a:rPr lang="zh-CN" altLang="en-US" sz="2000" i="1" dirty="0">
                <a:solidFill>
                  <a:schemeClr val="accent5"/>
                </a:solidFill>
                <a:latin typeface="+mn-ea"/>
              </a:rPr>
              <a:t>用于</a:t>
            </a:r>
            <a:r>
              <a:rPr lang="en-US" altLang="zh-CN" sz="2000" i="1" dirty="0">
                <a:solidFill>
                  <a:schemeClr val="accent5"/>
                </a:solidFill>
                <a:latin typeface="+mn-ea"/>
              </a:rPr>
              <a:t>ICO</a:t>
            </a:r>
            <a:r>
              <a:rPr lang="zh-CN" altLang="en-US" sz="2000" i="1" dirty="0">
                <a:solidFill>
                  <a:schemeClr val="accent5"/>
                </a:solidFill>
                <a:latin typeface="+mn-ea"/>
              </a:rPr>
              <a:t>分发</a:t>
            </a:r>
            <a:endParaRPr lang="zh-CN" altLang="en-US" sz="2000" i="1" dirty="0">
              <a:solidFill>
                <a:schemeClr val="accent5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2683" y="5793518"/>
            <a:ext cx="354741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+mj-lt"/>
                <a:sym typeface="+mn-ea"/>
              </a:rPr>
              <a:t>社区计划在通胀</a:t>
            </a:r>
            <a:r>
              <a:rPr lang="en-US" altLang="zh-CN" dirty="0">
                <a:latin typeface="+mj-lt"/>
                <a:sym typeface="+mn-ea"/>
              </a:rPr>
              <a:t>3~5</a:t>
            </a:r>
            <a:r>
              <a:rPr lang="ja-JP" altLang="en-US">
                <a:latin typeface="+mj-lt"/>
                <a:sym typeface="+mn-ea"/>
              </a:rPr>
              <a:t>年后不再增发</a:t>
            </a:r>
            <a:r>
              <a:rPr lang="zh-CN" altLang="en-US" dirty="0">
                <a:latin typeface="+mj-lt"/>
                <a:sym typeface="+mn-ea"/>
              </a:rPr>
              <a:t>，</a:t>
            </a:r>
            <a:r>
              <a:rPr lang="ja-JP" altLang="en-US">
                <a:latin typeface="+mj-lt"/>
                <a:sym typeface="+mn-ea"/>
              </a:rPr>
              <a:t>完全依赖交易手续费来奖励</a:t>
            </a:r>
            <a:r>
              <a:rPr lang="en-US" altLang="ja-JP" dirty="0">
                <a:latin typeface="+mj-lt"/>
                <a:sym typeface="+mn-ea"/>
              </a:rPr>
              <a:t>validator</a:t>
            </a:r>
            <a:r>
              <a:rPr lang="ja-JP" altLang="en-US">
                <a:latin typeface="+mj-lt"/>
                <a:sym typeface="+mn-ea"/>
              </a:rPr>
              <a:t>和</a:t>
            </a:r>
            <a:r>
              <a:rPr lang="en-US" altLang="ja-JP" dirty="0">
                <a:latin typeface="+mj-lt"/>
                <a:sym typeface="+mn-ea"/>
              </a:rPr>
              <a:t>delegator</a:t>
            </a:r>
            <a:endParaRPr lang="en-US" dirty="0">
              <a:latin typeface="+mj-lt"/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4171315" y="1397000"/>
          <a:ext cx="7663180" cy="4599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cxnSp>
        <p:nvCxnSpPr>
          <p:cNvPr id="5" name="Straight Arrow Connector 4"/>
          <p:cNvCxnSpPr>
            <a:stCxn id="8" idx="2"/>
          </p:cNvCxnSpPr>
          <p:nvPr/>
        </p:nvCxnSpPr>
        <p:spPr>
          <a:xfrm>
            <a:off x="9094470" y="2595880"/>
            <a:ext cx="1918335" cy="307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7" idx="2"/>
          </p:cNvCxnSpPr>
          <p:nvPr/>
        </p:nvCxnSpPr>
        <p:spPr>
          <a:xfrm>
            <a:off x="7747635" y="2806065"/>
            <a:ext cx="3318510" cy="171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7478395" y="2437765"/>
            <a:ext cx="53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7%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8761730" y="2227580"/>
            <a:ext cx="66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20%</a:t>
            </a:r>
            <a:endParaRPr lang="en-US"/>
          </a:p>
        </p:txBody>
      </p:sp>
      <p:cxnSp>
        <p:nvCxnSpPr>
          <p:cNvPr id="11" name="Straight Arrow Connector 10"/>
          <p:cNvCxnSpPr>
            <a:stCxn id="7" idx="2"/>
          </p:cNvCxnSpPr>
          <p:nvPr/>
        </p:nvCxnSpPr>
        <p:spPr>
          <a:xfrm>
            <a:off x="7747635" y="2806065"/>
            <a:ext cx="2816225" cy="1827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094470" y="2595880"/>
            <a:ext cx="1524635" cy="672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</p:cNvCxnSpPr>
          <p:nvPr/>
        </p:nvCxnSpPr>
        <p:spPr>
          <a:xfrm>
            <a:off x="7747635" y="2806065"/>
            <a:ext cx="2307590" cy="1949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</p:cNvCxnSpPr>
          <p:nvPr/>
        </p:nvCxnSpPr>
        <p:spPr>
          <a:xfrm>
            <a:off x="9094470" y="2595880"/>
            <a:ext cx="1005205" cy="1026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735" dirty="0"/>
              <a:t>3.</a:t>
            </a:r>
            <a:r>
              <a:rPr lang="zh-CN" altLang="en-US" sz="3735" dirty="0"/>
              <a:t> </a:t>
            </a:r>
            <a:r>
              <a:rPr lang="en-US" altLang="zh-CN" sz="3735" dirty="0"/>
              <a:t>Atom</a:t>
            </a:r>
            <a:r>
              <a:rPr lang="zh-CN" altLang="en-US" sz="3735" dirty="0"/>
              <a:t>创世块组成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11" name="TextBox 3"/>
          <p:cNvSpPr txBox="1"/>
          <p:nvPr/>
        </p:nvSpPr>
        <p:spPr>
          <a:xfrm>
            <a:off x="0" y="1016000"/>
            <a:ext cx="5200015" cy="5262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800" dirty="0"/>
              <a:t>共</a:t>
            </a:r>
            <a:r>
              <a:rPr lang="en-US" altLang="zh-CN" sz="1800" dirty="0"/>
              <a:t>2.36</a:t>
            </a:r>
            <a:r>
              <a:rPr lang="ja-JP" altLang="en-US" sz="1800"/>
              <a:t>亿</a:t>
            </a:r>
            <a:r>
              <a:rPr lang="zh-CN" altLang="en-US" sz="1800" dirty="0"/>
              <a:t>，创世块中通过</a:t>
            </a:r>
            <a:r>
              <a:rPr lang="ja-JP" altLang="en-US" sz="1800"/>
              <a:t>启动配置</a:t>
            </a:r>
            <a:r>
              <a:rPr lang="zh-CN" altLang="en-US" sz="1800" dirty="0"/>
              <a:t>直接</a:t>
            </a:r>
            <a:r>
              <a:rPr lang="ja-JP" altLang="en-US" sz="1800"/>
              <a:t>为账户分配</a:t>
            </a:r>
            <a:r>
              <a:rPr lang="en-US" altLang="zh-CN" sz="1800" dirty="0"/>
              <a:t>:</a:t>
            </a:r>
            <a:endParaRPr lang="en-US" altLang="zh-CN" sz="1800" dirty="0">
              <a:sym typeface="+mn-ea"/>
            </a:endParaRPr>
          </a:p>
          <a:p>
            <a:pPr marL="857250" lvl="1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ja-JP" altLang="en-US" sz="1800">
                <a:sym typeface="+mn-ea"/>
              </a:rPr>
              <a:t>天使投资人</a:t>
            </a:r>
            <a:r>
              <a:rPr lang="zh-CN" altLang="en-US" sz="1800" dirty="0">
                <a:sym typeface="+mn-ea"/>
              </a:rPr>
              <a:t>  </a:t>
            </a:r>
            <a:r>
              <a:rPr lang="en-US" altLang="zh-CN" sz="1800" dirty="0">
                <a:sym typeface="+mn-ea"/>
              </a:rPr>
              <a:t>5%</a:t>
            </a:r>
            <a:endParaRPr lang="zh-CN" altLang="en-US" sz="1800" dirty="0">
              <a:sym typeface="+mn-ea"/>
            </a:endParaRPr>
          </a:p>
          <a:p>
            <a:pPr marL="857250" lvl="1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ja-JP" altLang="en-US" sz="1800">
                <a:sym typeface="+mn-ea"/>
              </a:rPr>
              <a:t>团队保留</a:t>
            </a:r>
            <a:r>
              <a:rPr lang="zh-CN" altLang="en-US" sz="1800" dirty="0">
                <a:sym typeface="+mn-ea"/>
              </a:rPr>
              <a:t> </a:t>
            </a:r>
            <a:r>
              <a:rPr lang="en-US" altLang="zh-CN" sz="1800" dirty="0">
                <a:sym typeface="+mn-ea"/>
              </a:rPr>
              <a:t>10%(2360</a:t>
            </a:r>
            <a:r>
              <a:rPr lang="zh-CN" altLang="en-US" sz="1800" dirty="0">
                <a:sym typeface="+mn-ea"/>
              </a:rPr>
              <a:t>万</a:t>
            </a:r>
            <a:r>
              <a:rPr lang="en-US" altLang="zh-CN" sz="1800" dirty="0">
                <a:sym typeface="+mn-ea"/>
              </a:rPr>
              <a:t>)</a:t>
            </a:r>
            <a:endParaRPr lang="en-US" altLang="zh-CN" sz="1800" dirty="0">
              <a:sym typeface="+mn-ea"/>
            </a:endParaRPr>
          </a:p>
          <a:p>
            <a:pPr marL="1314450" lvl="2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ja-JP" altLang="en-US" sz="1400">
                <a:effectLst/>
                <a:sym typeface="+mn-ea"/>
              </a:rPr>
              <a:t>其中</a:t>
            </a:r>
            <a:r>
              <a:rPr lang="en-US" altLang="ja-JP" sz="1400" dirty="0">
                <a:effectLst/>
                <a:sym typeface="+mn-ea"/>
              </a:rPr>
              <a:t>177</a:t>
            </a:r>
            <a:r>
              <a:rPr lang="zh-CN" altLang="en-US" sz="1400" dirty="0">
                <a:effectLst/>
                <a:sym typeface="+mn-ea"/>
              </a:rPr>
              <a:t>万</a:t>
            </a:r>
            <a:r>
              <a:rPr lang="en-US" altLang="ja-JP" sz="1400" dirty="0">
                <a:effectLst/>
                <a:sym typeface="+mn-ea"/>
              </a:rPr>
              <a:t> </a:t>
            </a:r>
            <a:r>
              <a:rPr lang="ja-JP" altLang="en-US" sz="1400">
                <a:effectLst/>
                <a:sym typeface="+mn-ea"/>
              </a:rPr>
              <a:t>锁一年</a:t>
            </a:r>
            <a:r>
              <a:rPr lang="zh-CN" altLang="ja-JP" sz="1400">
                <a:effectLst/>
                <a:sym typeface="+mn-ea"/>
              </a:rPr>
              <a:t>。期间</a:t>
            </a:r>
            <a:r>
              <a:rPr lang="ja-JP" altLang="en-US" sz="1400">
                <a:effectLst/>
                <a:sym typeface="+mn-ea"/>
              </a:rPr>
              <a:t>不能转账但可用于抵押和参与治理</a:t>
            </a:r>
            <a:r>
              <a:rPr lang="zh-CN" altLang="ja-JP" sz="1400">
                <a:effectLst/>
                <a:sym typeface="+mn-ea"/>
              </a:rPr>
              <a:t>。</a:t>
            </a:r>
            <a:endParaRPr lang="ja-JP" altLang="en-US" sz="1400">
              <a:effectLst/>
              <a:sym typeface="+mn-ea"/>
            </a:endParaRPr>
          </a:p>
          <a:p>
            <a:pPr marL="1314450" lvl="2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ja-JP" altLang="en-US" sz="1400">
                <a:effectLst/>
                <a:sym typeface="+mn-ea"/>
              </a:rPr>
              <a:t>剩余上线后</a:t>
            </a:r>
            <a:r>
              <a:rPr lang="en-US" altLang="ja-JP" sz="1400" dirty="0">
                <a:effectLst/>
                <a:sym typeface="+mn-ea"/>
              </a:rPr>
              <a:t>2</a:t>
            </a:r>
            <a:r>
              <a:rPr lang="ja-JP" altLang="en-US" sz="1400">
                <a:effectLst/>
                <a:sym typeface="+mn-ea"/>
              </a:rPr>
              <a:t>个月</a:t>
            </a:r>
            <a:r>
              <a:rPr lang="zh-CN" altLang="ja-JP" sz="1400">
                <a:effectLst/>
                <a:sym typeface="+mn-ea"/>
              </a:rPr>
              <a:t>，</a:t>
            </a:r>
            <a:r>
              <a:rPr lang="ja-JP" altLang="en-US" sz="1400">
                <a:effectLst/>
                <a:sym typeface="+mn-ea"/>
              </a:rPr>
              <a:t>分</a:t>
            </a:r>
            <a:r>
              <a:rPr lang="en-US" altLang="ja-JP" sz="1400" dirty="0">
                <a:effectLst/>
                <a:sym typeface="+mn-ea"/>
              </a:rPr>
              <a:t>22</a:t>
            </a:r>
            <a:r>
              <a:rPr lang="ja-JP" altLang="en-US" sz="1400">
                <a:effectLst/>
                <a:sym typeface="+mn-ea"/>
              </a:rPr>
              <a:t>个月逐月释放。</a:t>
            </a:r>
            <a:endParaRPr lang="en-US" altLang="zh-CN" sz="1800" dirty="0">
              <a:sym typeface="+mn-ea"/>
            </a:endParaRPr>
          </a:p>
          <a:p>
            <a:pPr marL="857250" lvl="1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zh-CN" sz="1800" dirty="0">
                <a:sym typeface="+mn-ea"/>
              </a:rPr>
              <a:t>ICF</a:t>
            </a:r>
            <a:r>
              <a:rPr lang="ja-JP" altLang="en-US" sz="1800">
                <a:sym typeface="+mn-ea"/>
              </a:rPr>
              <a:t>基金会</a:t>
            </a:r>
            <a:r>
              <a:rPr lang="zh-CN" altLang="en-US" sz="1800" dirty="0">
                <a:sym typeface="+mn-ea"/>
              </a:rPr>
              <a:t> </a:t>
            </a:r>
            <a:r>
              <a:rPr lang="en-US" altLang="zh-CN" sz="1800" dirty="0">
                <a:sym typeface="+mn-ea"/>
              </a:rPr>
              <a:t>10%</a:t>
            </a:r>
            <a:endParaRPr lang="en-US" altLang="zh-CN" sz="1800" dirty="0">
              <a:sym typeface="+mn-ea"/>
            </a:endParaRPr>
          </a:p>
          <a:p>
            <a:pPr marL="857250" lvl="1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ja-JP" altLang="en-US" sz="1800">
                <a:sym typeface="+mn-ea"/>
              </a:rPr>
              <a:t>首次代币发行</a:t>
            </a:r>
            <a:r>
              <a:rPr lang="zh-CN" altLang="en-US" sz="1800" dirty="0">
                <a:sym typeface="+mn-ea"/>
              </a:rPr>
              <a:t>（</a:t>
            </a:r>
            <a:r>
              <a:rPr lang="ja-JP" altLang="en-US" sz="1800">
                <a:sym typeface="+mn-ea"/>
              </a:rPr>
              <a:t>公募</a:t>
            </a:r>
            <a:r>
              <a:rPr lang="en-US" altLang="zh-CN" sz="1800" dirty="0">
                <a:sym typeface="+mn-ea"/>
              </a:rPr>
              <a:t>/</a:t>
            </a:r>
            <a:r>
              <a:rPr lang="ja-JP" altLang="en-US" sz="1800">
                <a:sym typeface="+mn-ea"/>
              </a:rPr>
              <a:t>私募</a:t>
            </a:r>
            <a:r>
              <a:rPr lang="zh-CN" altLang="en-US" sz="1800" dirty="0">
                <a:sym typeface="+mn-ea"/>
              </a:rPr>
              <a:t>） </a:t>
            </a:r>
            <a:r>
              <a:rPr lang="en-US" altLang="zh-CN" sz="1800" dirty="0">
                <a:sym typeface="+mn-ea"/>
              </a:rPr>
              <a:t>75%</a:t>
            </a:r>
            <a:endParaRPr lang="en-US" altLang="zh-CN" sz="1800" dirty="0">
              <a:sym typeface="+mn-ea"/>
            </a:endParaRPr>
          </a:p>
          <a:p>
            <a:pPr marL="1314450" lvl="2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800" dirty="0">
                <a:sym typeface="+mn-ea"/>
              </a:rPr>
              <a:t>私募</a:t>
            </a:r>
            <a:r>
              <a:rPr lang="en-US" altLang="zh-CN" sz="1800" dirty="0">
                <a:sym typeface="+mn-ea"/>
              </a:rPr>
              <a:t>0.078usd</a:t>
            </a:r>
            <a:endParaRPr lang="en-US" altLang="zh-CN" sz="1800" dirty="0">
              <a:sym typeface="+mn-ea"/>
            </a:endParaRPr>
          </a:p>
          <a:p>
            <a:pPr marL="1314450" lvl="2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800" dirty="0">
                <a:sym typeface="+mn-ea"/>
              </a:rPr>
              <a:t>公募</a:t>
            </a:r>
            <a:r>
              <a:rPr lang="en-US" altLang="zh-CN" sz="1800" dirty="0">
                <a:sym typeface="+mn-ea"/>
              </a:rPr>
              <a:t>0.1usd</a:t>
            </a:r>
            <a:endParaRPr lang="en-US" altLang="zh-CN" sz="1800" dirty="0">
              <a:sym typeface="+mn-ea"/>
            </a:endParaRPr>
          </a:p>
        </p:txBody>
      </p:sp>
      <p:graphicFrame>
        <p:nvGraphicFramePr>
          <p:cNvPr id="2" name="Chart 1"/>
          <p:cNvGraphicFramePr/>
          <p:nvPr/>
        </p:nvGraphicFramePr>
        <p:xfrm>
          <a:off x="5449570" y="1124585"/>
          <a:ext cx="6393180" cy="5413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10795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735" dirty="0" smtClean="0"/>
              <a:t>4. ONT&amp;ONG</a:t>
            </a:r>
            <a:r>
              <a:rPr lang="zh-CN" altLang="en-US" sz="3735" dirty="0" smtClean="0"/>
              <a:t>总发量组成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2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207645" y="986155"/>
            <a:ext cx="4037330" cy="48412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endParaRPr lang="en-US" altLang="zh-CN" i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zh-CN" altLang="en-US" sz="2000" b="1" i="1" dirty="0" smtClean="0">
                <a:solidFill>
                  <a:schemeClr val="accent2"/>
                </a:solidFill>
                <a:latin typeface="+mn-ea"/>
              </a:rPr>
              <a:t>橙色</a:t>
            </a:r>
            <a:r>
              <a:rPr lang="en-US" altLang="zh-CN" sz="2000" b="1" i="1" dirty="0">
                <a:solidFill>
                  <a:schemeClr val="accent2"/>
                </a:solidFill>
                <a:latin typeface="+mn-ea"/>
                <a:sym typeface="+mn-ea"/>
              </a:rPr>
              <a:t>ONG</a:t>
            </a:r>
            <a:r>
              <a:rPr lang="en-US" altLang="zh-CN" sz="2000" b="1" i="1" dirty="0">
                <a:solidFill>
                  <a:schemeClr val="accent2"/>
                </a:solidFill>
                <a:latin typeface="+mn-ea"/>
              </a:rPr>
              <a:t>:</a:t>
            </a:r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 空投</a:t>
            </a:r>
            <a:endParaRPr lang="zh-CN" altLang="en-US" sz="2000" b="1" i="1" dirty="0">
              <a:solidFill>
                <a:schemeClr val="accent2"/>
              </a:solidFill>
              <a:latin typeface="+mn-ea"/>
            </a:endParaRPr>
          </a:p>
          <a:p>
            <a:pPr lvl="1"/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上限</a:t>
            </a:r>
            <a:r>
              <a:rPr lang="en-US" altLang="zh-CN" sz="2000" b="1" i="1" dirty="0">
                <a:solidFill>
                  <a:schemeClr val="accent2"/>
                </a:solidFill>
                <a:latin typeface="+mn-ea"/>
              </a:rPr>
              <a:t>10</a:t>
            </a:r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亿个</a:t>
            </a:r>
            <a:endParaRPr lang="zh-CN" altLang="en-US" sz="2000" b="1" i="1" dirty="0">
              <a:solidFill>
                <a:schemeClr val="accent2"/>
              </a:solidFill>
              <a:latin typeface="+mn-ea"/>
            </a:endParaRPr>
          </a:p>
          <a:p>
            <a:pPr lvl="1"/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针对</a:t>
            </a:r>
            <a:r>
              <a:rPr lang="en-US" altLang="zh-CN" sz="2000" b="1" i="1" dirty="0">
                <a:solidFill>
                  <a:schemeClr val="accent2"/>
                </a:solidFill>
                <a:latin typeface="+mn-ea"/>
              </a:rPr>
              <a:t>ONT</a:t>
            </a:r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持有者按照</a:t>
            </a:r>
            <a:r>
              <a:rPr lang="en-US" altLang="zh-CN" sz="2000" b="1" i="1" dirty="0">
                <a:solidFill>
                  <a:schemeClr val="accent2"/>
                </a:solidFill>
                <a:latin typeface="+mn-ea"/>
              </a:rPr>
              <a:t>: </a:t>
            </a:r>
            <a:r>
              <a:rPr lang="zh-CN" altLang="en-US" sz="2000" b="1" i="1" u="sng" dirty="0">
                <a:solidFill>
                  <a:schemeClr val="accent2"/>
                </a:solidFill>
                <a:latin typeface="+mn-ea"/>
              </a:rPr>
              <a:t>持有时间</a:t>
            </a:r>
            <a:r>
              <a:rPr lang="en-US" altLang="zh-CN" sz="2000" b="1" i="1" u="sng" dirty="0">
                <a:solidFill>
                  <a:schemeClr val="accent2"/>
                </a:solidFill>
                <a:latin typeface="+mn-ea"/>
              </a:rPr>
              <a:t>(</a:t>
            </a:r>
            <a:r>
              <a:rPr lang="zh-CN" altLang="en-US" sz="2000" b="1" i="1" u="sng" dirty="0">
                <a:solidFill>
                  <a:schemeClr val="accent2"/>
                </a:solidFill>
                <a:latin typeface="+mn-ea"/>
              </a:rPr>
              <a:t>秒</a:t>
            </a:r>
            <a:r>
              <a:rPr lang="en-US" altLang="zh-CN" sz="2000" b="1" i="1" u="sng" dirty="0">
                <a:solidFill>
                  <a:schemeClr val="accent2"/>
                </a:solidFill>
                <a:latin typeface="+mn-ea"/>
              </a:rPr>
              <a:t>)*ONT</a:t>
            </a:r>
            <a:r>
              <a:rPr lang="zh-CN" altLang="en-US" sz="2000" b="1" i="1" u="sng" dirty="0">
                <a:solidFill>
                  <a:schemeClr val="accent2"/>
                </a:solidFill>
                <a:latin typeface="+mn-ea"/>
              </a:rPr>
              <a:t>数量</a:t>
            </a:r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的比例空投</a:t>
            </a:r>
            <a:endParaRPr lang="en-US" altLang="zh-CN" sz="2000" b="1" i="1" dirty="0">
              <a:solidFill>
                <a:schemeClr val="accent2"/>
              </a:solidFill>
              <a:latin typeface="+mn-ea"/>
            </a:endParaRPr>
          </a:p>
          <a:p>
            <a:pPr lvl="1"/>
            <a:r>
              <a:rPr lang="en-US" altLang="zh-CN" sz="2000" b="1" i="1" dirty="0">
                <a:solidFill>
                  <a:schemeClr val="accent2"/>
                </a:solidFill>
                <a:latin typeface="+mn-ea"/>
              </a:rPr>
              <a:t>18</a:t>
            </a:r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年空投完</a:t>
            </a:r>
            <a:r>
              <a:rPr lang="en-US" altLang="zh-CN" sz="2000" b="1" i="1" dirty="0">
                <a:solidFill>
                  <a:schemeClr val="accent2"/>
                </a:solidFill>
                <a:latin typeface="+mn-ea"/>
              </a:rPr>
              <a:t>(</a:t>
            </a:r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亿</a:t>
            </a:r>
            <a:r>
              <a:rPr lang="en-US" altLang="zh-CN" sz="2000" b="1" i="1" dirty="0">
                <a:solidFill>
                  <a:schemeClr val="accent2"/>
                </a:solidFill>
                <a:latin typeface="+mn-ea"/>
              </a:rPr>
              <a:t>)</a:t>
            </a:r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：</a:t>
            </a:r>
            <a:endParaRPr lang="zh-CN" altLang="en-US" b="1" i="1" dirty="0">
              <a:solidFill>
                <a:schemeClr val="accent2"/>
              </a:solidFill>
              <a:latin typeface="+mn-ea"/>
            </a:endParaRPr>
          </a:p>
          <a:p>
            <a:pPr lvl="2"/>
            <a:r>
              <a:rPr lang="en-US" altLang="zh-CN" sz="1600" i="1" dirty="0" smtClean="0">
                <a:solidFill>
                  <a:schemeClr val="accent2"/>
                </a:solidFill>
                <a:latin typeface="+mn-ea"/>
              </a:rPr>
              <a:t>1.58, 1.26, 0.95, 0.95, 0.63, 0.63,</a:t>
            </a:r>
            <a:endParaRPr lang="en-US" altLang="zh-CN" sz="1600" i="1" dirty="0" smtClean="0">
              <a:solidFill>
                <a:schemeClr val="accent2"/>
              </a:solidFill>
              <a:latin typeface="+mn-ea"/>
            </a:endParaRPr>
          </a:p>
          <a:p>
            <a:pPr lvl="2"/>
            <a:r>
              <a:rPr lang="en-US" altLang="zh-CN" sz="1600" i="1" dirty="0" smtClean="0">
                <a:solidFill>
                  <a:schemeClr val="accent2"/>
                </a:solidFill>
                <a:latin typeface="+mn-ea"/>
              </a:rPr>
              <a:t>0.63, 0.32, 0.32, 0.32, 0.32, 0.32,</a:t>
            </a:r>
            <a:endParaRPr lang="en-US" altLang="zh-CN" sz="1600" i="1" dirty="0" smtClean="0">
              <a:solidFill>
                <a:schemeClr val="accent2"/>
              </a:solidFill>
              <a:latin typeface="+mn-ea"/>
            </a:endParaRPr>
          </a:p>
          <a:p>
            <a:pPr lvl="2"/>
            <a:r>
              <a:rPr lang="en-US" altLang="zh-CN" sz="1600" i="1" dirty="0" smtClean="0">
                <a:solidFill>
                  <a:schemeClr val="accent2"/>
                </a:solidFill>
                <a:latin typeface="+mn-ea"/>
              </a:rPr>
              <a:t>0.32, 0.32, 0.32, 0.32, 0.32, 0.22.</a:t>
            </a:r>
            <a:endParaRPr lang="en-US" altLang="zh-CN" i="1" dirty="0" smtClean="0">
              <a:latin typeface="+mn-ea"/>
            </a:endParaRPr>
          </a:p>
          <a:p>
            <a:endParaRPr lang="en-US" altLang="zh-CN" sz="1800" i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zh-CN" altLang="en-US" sz="2000" b="1" i="1" dirty="0" smtClean="0">
                <a:solidFill>
                  <a:schemeClr val="accent5"/>
                </a:solidFill>
                <a:latin typeface="+mn-ea"/>
              </a:rPr>
              <a:t>蓝色</a:t>
            </a:r>
            <a:r>
              <a:rPr lang="en-US" altLang="zh-CN" sz="2000" i="1" dirty="0" smtClean="0">
                <a:solidFill>
                  <a:schemeClr val="accent5"/>
                </a:solidFill>
                <a:latin typeface="+mn-ea"/>
                <a:sym typeface="+mn-ea"/>
              </a:rPr>
              <a:t>ONT</a:t>
            </a:r>
            <a:r>
              <a:rPr lang="en-US" altLang="zh-CN" sz="2000" b="1" i="1" dirty="0" smtClean="0">
                <a:solidFill>
                  <a:schemeClr val="accent5"/>
                </a:solidFill>
                <a:latin typeface="+mn-ea"/>
              </a:rPr>
              <a:t>:</a:t>
            </a:r>
            <a:r>
              <a:rPr lang="zh-CN" altLang="en-US" sz="2000" b="1" i="1" dirty="0" smtClean="0">
                <a:solidFill>
                  <a:schemeClr val="accent5"/>
                </a:solidFill>
                <a:latin typeface="+mn-ea"/>
              </a:rPr>
              <a:t> 创世块</a:t>
            </a:r>
            <a:endParaRPr lang="en-US" altLang="zh-CN" sz="2000" b="1" i="1" dirty="0" smtClean="0">
              <a:solidFill>
                <a:schemeClr val="accent5"/>
              </a:solidFill>
              <a:latin typeface="+mn-ea"/>
            </a:endParaRPr>
          </a:p>
          <a:p>
            <a:pPr lvl="1"/>
            <a:r>
              <a:rPr lang="en-US" altLang="zh-CN" sz="1800" i="1" dirty="0" smtClean="0">
                <a:solidFill>
                  <a:schemeClr val="accent5"/>
                </a:solidFill>
                <a:latin typeface="+mn-ea"/>
              </a:rPr>
              <a:t>10</a:t>
            </a:r>
            <a:r>
              <a:rPr lang="zh-CN" altLang="en-US" sz="1800" i="1" dirty="0" smtClean="0">
                <a:solidFill>
                  <a:schemeClr val="accent5"/>
                </a:solidFill>
                <a:latin typeface="+mn-ea"/>
              </a:rPr>
              <a:t>亿个</a:t>
            </a:r>
            <a:endParaRPr lang="zh-CN" altLang="en-US" sz="2000" i="1" dirty="0" smtClean="0">
              <a:solidFill>
                <a:schemeClr val="accent5"/>
              </a:solidFill>
              <a:latin typeface="+mn-ea"/>
            </a:endParaRPr>
          </a:p>
          <a:p>
            <a:pPr lvl="1"/>
            <a:endParaRPr lang="zh-CN" altLang="en-US" sz="2000" i="1" dirty="0" smtClean="0">
              <a:solidFill>
                <a:schemeClr val="accent5"/>
              </a:solidFill>
              <a:latin typeface="+mn-ea"/>
            </a:endParaRPr>
          </a:p>
        </p:txBody>
      </p:sp>
      <p:graphicFrame>
        <p:nvGraphicFramePr>
          <p:cNvPr id="3" name="Chart 2"/>
          <p:cNvGraphicFramePr/>
          <p:nvPr/>
        </p:nvGraphicFramePr>
        <p:xfrm>
          <a:off x="4610418" y="1396683"/>
          <a:ext cx="7356475" cy="4693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735" dirty="0" smtClean="0"/>
              <a:t>4. </a:t>
            </a:r>
            <a:r>
              <a:rPr lang="zh-CN" altLang="en-US" sz="3735" dirty="0" smtClean="0"/>
              <a:t>创世块</a:t>
            </a:r>
            <a:r>
              <a:rPr lang="en-US" altLang="zh-CN" sz="3735" dirty="0" smtClean="0"/>
              <a:t>ONT</a:t>
            </a:r>
            <a:r>
              <a:rPr lang="zh-CN" altLang="en-US" sz="3735" dirty="0" smtClean="0"/>
              <a:t>组成</a:t>
            </a:r>
            <a:endParaRPr lang="zh-CN" altLang="en-US" sz="3735" dirty="0" smtClean="0"/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11" name="TextBox 3"/>
          <p:cNvSpPr txBox="1"/>
          <p:nvPr/>
        </p:nvSpPr>
        <p:spPr>
          <a:xfrm>
            <a:off x="410633" y="1268519"/>
            <a:ext cx="5554232" cy="31076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latin typeface="+mn-ea"/>
              </a:rPr>
              <a:t>共</a:t>
            </a:r>
            <a:r>
              <a:rPr lang="en-US" altLang="zh-CN" sz="1400" dirty="0" smtClean="0">
                <a:latin typeface="+mn-ea"/>
              </a:rPr>
              <a:t>10</a:t>
            </a:r>
            <a:r>
              <a:rPr lang="zh-CN" altLang="en-US" sz="1400">
                <a:latin typeface="+mn-ea"/>
              </a:rPr>
              <a:t>亿</a:t>
            </a:r>
            <a:r>
              <a:rPr lang="zh-CN" altLang="en-US" sz="1400" smtClean="0">
                <a:latin typeface="+mn-ea"/>
              </a:rPr>
              <a:t>，创世</a:t>
            </a:r>
            <a:r>
              <a:rPr lang="zh-CN" altLang="en-US" sz="1400" dirty="0" smtClean="0">
                <a:latin typeface="+mn-ea"/>
              </a:rPr>
              <a:t>块发行，没有私募只有</a:t>
            </a:r>
            <a:r>
              <a:rPr lang="zh-CN" altLang="en-US" sz="1400" dirty="0">
                <a:latin typeface="+mn-ea"/>
              </a:rPr>
              <a:t>私下分配或者项目方搞活动空投</a:t>
            </a:r>
            <a:r>
              <a:rPr lang="en-US" altLang="zh-CN" sz="1400" dirty="0" smtClean="0">
                <a:latin typeface="+mn-ea"/>
              </a:rPr>
              <a:t>:</a:t>
            </a:r>
            <a:endParaRPr lang="en-US" altLang="zh-CN" sz="1400" dirty="0" smtClean="0">
              <a:latin typeface="+mn-ea"/>
              <a:sym typeface="+mn-ea"/>
            </a:endParaRPr>
          </a:p>
          <a:p>
            <a:pPr marL="857250" lvl="1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dirty="0" smtClean="0">
                <a:latin typeface="+mn-ea"/>
                <a:sym typeface="+mn-ea"/>
              </a:rPr>
              <a:t>本体团队</a:t>
            </a:r>
            <a:r>
              <a:rPr lang="en-US" altLang="zh-CN" sz="1400" dirty="0" smtClean="0">
                <a:latin typeface="+mn-ea"/>
                <a:sym typeface="+mn-ea"/>
              </a:rPr>
              <a:t>15%:</a:t>
            </a:r>
            <a:r>
              <a:rPr lang="zh-CN" altLang="en-US" sz="1400" dirty="0" smtClean="0">
                <a:latin typeface="+mn-ea"/>
                <a:sym typeface="+mn-ea"/>
              </a:rPr>
              <a:t> 上线即解锁一半，剩余部分四年逐步解锁</a:t>
            </a:r>
            <a:endParaRPr lang="en-US" altLang="zh-CN" sz="1400" dirty="0" smtClean="0">
              <a:latin typeface="+mn-ea"/>
              <a:sym typeface="+mn-ea"/>
            </a:endParaRPr>
          </a:p>
          <a:p>
            <a:pPr marL="857250" lvl="1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zh-CN" sz="1400" dirty="0" smtClean="0">
                <a:latin typeface="+mn-ea"/>
                <a:sym typeface="+mn-ea"/>
              </a:rPr>
              <a:t>NEO</a:t>
            </a:r>
            <a:r>
              <a:rPr lang="zh-CN" altLang="en-US" sz="1400" dirty="0" smtClean="0">
                <a:latin typeface="+mn-ea"/>
                <a:sym typeface="+mn-ea"/>
              </a:rPr>
              <a:t>理事会</a:t>
            </a:r>
            <a:r>
              <a:rPr lang="en-US" altLang="zh-CN" sz="1400" dirty="0" smtClean="0">
                <a:latin typeface="+mn-ea"/>
                <a:sym typeface="+mn-ea"/>
              </a:rPr>
              <a:t>10%:</a:t>
            </a:r>
            <a:r>
              <a:rPr lang="zh-CN" altLang="en-US" sz="1400" dirty="0">
                <a:latin typeface="+mn-ea"/>
                <a:sym typeface="+mn-ea"/>
              </a:rPr>
              <a:t>上线即</a:t>
            </a:r>
            <a:r>
              <a:rPr lang="zh-CN" altLang="en-US" sz="1400" dirty="0" smtClean="0">
                <a:latin typeface="+mn-ea"/>
                <a:sym typeface="+mn-ea"/>
              </a:rPr>
              <a:t>解锁</a:t>
            </a:r>
            <a:endParaRPr lang="en-US" altLang="zh-CN" sz="1400" dirty="0" smtClean="0">
              <a:latin typeface="+mn-ea"/>
              <a:sym typeface="+mn-ea"/>
            </a:endParaRPr>
          </a:p>
          <a:p>
            <a:pPr marL="857250" lvl="1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dirty="0" smtClean="0">
                <a:latin typeface="+mn-ea"/>
                <a:sym typeface="+mn-ea"/>
              </a:rPr>
              <a:t>合作伙伴</a:t>
            </a:r>
            <a:r>
              <a:rPr lang="en-US" altLang="zh-CN" sz="1400" dirty="0" smtClean="0">
                <a:latin typeface="+mn-ea"/>
                <a:sym typeface="+mn-ea"/>
              </a:rPr>
              <a:t>28%:</a:t>
            </a:r>
            <a:r>
              <a:rPr lang="zh-CN" altLang="en-US" sz="1400" dirty="0" smtClean="0">
                <a:latin typeface="+mn-ea"/>
                <a:sym typeface="+mn-ea"/>
              </a:rPr>
              <a:t> 上线</a:t>
            </a:r>
            <a:r>
              <a:rPr lang="zh-CN" altLang="en-US" sz="1400" dirty="0">
                <a:latin typeface="+mn-ea"/>
                <a:sym typeface="+mn-ea"/>
              </a:rPr>
              <a:t>即解锁一半</a:t>
            </a:r>
            <a:r>
              <a:rPr lang="zh-CN" altLang="en-US" sz="1400" dirty="0" smtClean="0">
                <a:latin typeface="+mn-ea"/>
                <a:sym typeface="+mn-ea"/>
              </a:rPr>
              <a:t>，剩余</a:t>
            </a:r>
            <a:r>
              <a:rPr lang="zh-CN" altLang="en-US" sz="1400" dirty="0" smtClean="0">
                <a:latin typeface="+mn-ea"/>
              </a:rPr>
              <a:t>两年内分四批解锁</a:t>
            </a:r>
            <a:endParaRPr lang="en-US" altLang="zh-CN" sz="1400" dirty="0" smtClean="0">
              <a:latin typeface="+mn-ea"/>
            </a:endParaRPr>
          </a:p>
          <a:p>
            <a:pPr marL="857250" lvl="1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dirty="0" smtClean="0">
                <a:latin typeface="+mn-ea"/>
                <a:sym typeface="+mn-ea"/>
              </a:rPr>
              <a:t>生态拓展</a:t>
            </a:r>
            <a:r>
              <a:rPr lang="en-US" altLang="zh-CN" sz="1400" dirty="0" smtClean="0">
                <a:latin typeface="+mn-ea"/>
                <a:sym typeface="+mn-ea"/>
              </a:rPr>
              <a:t>25%:</a:t>
            </a:r>
            <a:r>
              <a:rPr lang="zh-CN" altLang="en-US" sz="1400" dirty="0" smtClean="0">
                <a:latin typeface="+mn-ea"/>
                <a:sym typeface="+mn-ea"/>
              </a:rPr>
              <a:t> 上线</a:t>
            </a:r>
            <a:r>
              <a:rPr lang="zh-CN" altLang="en-US" sz="1400" dirty="0">
                <a:latin typeface="+mn-ea"/>
                <a:sym typeface="+mn-ea"/>
              </a:rPr>
              <a:t>即解锁一半</a:t>
            </a:r>
            <a:endParaRPr lang="en-US" altLang="zh-CN" sz="1400" dirty="0" smtClean="0">
              <a:latin typeface="+mn-ea"/>
              <a:sym typeface="+mn-ea"/>
            </a:endParaRPr>
          </a:p>
          <a:p>
            <a:pPr marL="857250" lvl="1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dirty="0" smtClean="0">
                <a:latin typeface="+mn-ea"/>
                <a:sym typeface="+mn-ea"/>
              </a:rPr>
              <a:t>技术社区</a:t>
            </a:r>
            <a:r>
              <a:rPr lang="en-US" altLang="zh-CN" sz="1400" dirty="0" smtClean="0">
                <a:latin typeface="+mn-ea"/>
                <a:sym typeface="+mn-ea"/>
              </a:rPr>
              <a:t>10%:</a:t>
            </a:r>
            <a:r>
              <a:rPr lang="zh-CN" altLang="en-US" sz="1400" dirty="0" smtClean="0">
                <a:latin typeface="+mn-ea"/>
                <a:sym typeface="+mn-ea"/>
              </a:rPr>
              <a:t> 上线</a:t>
            </a:r>
            <a:r>
              <a:rPr lang="zh-CN" altLang="en-US" sz="1400" dirty="0">
                <a:latin typeface="+mn-ea"/>
                <a:sym typeface="+mn-ea"/>
              </a:rPr>
              <a:t>即解锁</a:t>
            </a:r>
            <a:endParaRPr lang="en-US" altLang="zh-CN" sz="1400" dirty="0" smtClean="0">
              <a:latin typeface="+mn-ea"/>
              <a:sym typeface="+mn-ea"/>
            </a:endParaRPr>
          </a:p>
          <a:p>
            <a:pPr marL="857250" lvl="1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dirty="0" smtClean="0">
                <a:latin typeface="+mn-ea"/>
                <a:sym typeface="+mn-ea"/>
              </a:rPr>
              <a:t>本体社区</a:t>
            </a:r>
            <a:r>
              <a:rPr lang="en-US" altLang="zh-CN" sz="1400" dirty="0" smtClean="0">
                <a:latin typeface="+mn-ea"/>
                <a:sym typeface="+mn-ea"/>
              </a:rPr>
              <a:t>12%:</a:t>
            </a:r>
            <a:r>
              <a:rPr lang="zh-CN" altLang="en-US" sz="1400" dirty="0" smtClean="0">
                <a:latin typeface="+mn-ea"/>
                <a:sym typeface="+mn-ea"/>
              </a:rPr>
              <a:t> 上线</a:t>
            </a:r>
            <a:r>
              <a:rPr lang="zh-CN" altLang="en-US" sz="1400" dirty="0">
                <a:latin typeface="+mn-ea"/>
                <a:sym typeface="+mn-ea"/>
              </a:rPr>
              <a:t>即解锁</a:t>
            </a:r>
            <a:endParaRPr lang="en-US" altLang="zh-CN" sz="1400" dirty="0">
              <a:latin typeface="+mn-ea"/>
              <a:sym typeface="+mn-ea"/>
            </a:endParaRPr>
          </a:p>
        </p:txBody>
      </p:sp>
      <p:graphicFrame>
        <p:nvGraphicFramePr>
          <p:cNvPr id="2" name="图表 1"/>
          <p:cNvGraphicFramePr/>
          <p:nvPr/>
        </p:nvGraphicFramePr>
        <p:xfrm>
          <a:off x="5613991" y="1163771"/>
          <a:ext cx="6225953" cy="5093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14045" y="4671695"/>
            <a:ext cx="50006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本体未公开具体的</a:t>
            </a:r>
            <a:r>
              <a:rPr kumimoji="1" lang="en-US" altLang="zh-CN" dirty="0" smtClean="0"/>
              <a:t>ONT</a:t>
            </a:r>
            <a:r>
              <a:rPr kumimoji="1" lang="zh-CN" altLang="en-US" dirty="0" smtClean="0"/>
              <a:t>解锁时间计划，会根据项目运营情况随时解锁，但会提前通知社区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只是公布了团队和合作伙伴的锁仓地址，让社区监督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10795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735" dirty="0"/>
              <a:t>5. TRX</a:t>
            </a:r>
            <a:r>
              <a:rPr lang="zh-CN" altLang="en-US" sz="3735" dirty="0"/>
              <a:t>总发量组成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2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114990" y="1437005"/>
            <a:ext cx="4088310" cy="442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zh-CN" altLang="en-US" sz="2000" i="1" dirty="0">
                <a:latin typeface="+mn-ea"/>
              </a:rPr>
              <a:t>总发行数由两部分组成</a:t>
            </a:r>
            <a:endParaRPr lang="zh-CN" altLang="en-US" sz="2000" i="1" dirty="0">
              <a:latin typeface="+mn-ea"/>
            </a:endParaRPr>
          </a:p>
          <a:p>
            <a:pPr marL="0" indent="0">
              <a:buNone/>
            </a:pPr>
            <a:endParaRPr lang="en-US" altLang="zh-CN" sz="20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橙色</a:t>
            </a:r>
            <a:r>
              <a:rPr lang="en-US" altLang="zh-CN" sz="2000" b="1" i="1" dirty="0">
                <a:solidFill>
                  <a:schemeClr val="accent2"/>
                </a:solidFill>
                <a:latin typeface="+mn-ea"/>
              </a:rPr>
              <a:t>:</a:t>
            </a:r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zh-CN" sz="2000" b="1" i="1" dirty="0">
                <a:solidFill>
                  <a:schemeClr val="accent2"/>
                </a:solidFill>
                <a:latin typeface="+mn-ea"/>
              </a:rPr>
              <a:t>dpos</a:t>
            </a:r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出块</a:t>
            </a:r>
            <a:r>
              <a:rPr lang="en-US" altLang="zh-CN" sz="2000" b="1" i="1" dirty="0">
                <a:solidFill>
                  <a:schemeClr val="accent2"/>
                </a:solidFill>
                <a:latin typeface="+mn-ea"/>
              </a:rPr>
              <a:t>&amp;</a:t>
            </a:r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投票奖励</a:t>
            </a:r>
            <a:endParaRPr lang="zh-CN" altLang="en-US" sz="2000" b="1" i="1" dirty="0">
              <a:solidFill>
                <a:schemeClr val="accent2"/>
              </a:solidFill>
              <a:latin typeface="+mn-ea"/>
            </a:endParaRPr>
          </a:p>
          <a:p>
            <a:pPr lvl="1"/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无上限</a:t>
            </a:r>
            <a:endParaRPr lang="zh-CN" altLang="en-US" sz="2000" b="1" i="1" dirty="0">
              <a:solidFill>
                <a:schemeClr val="accent2"/>
              </a:solidFill>
              <a:latin typeface="+mn-ea"/>
            </a:endParaRPr>
          </a:p>
          <a:p>
            <a:pPr lvl="1"/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第</a:t>
            </a:r>
            <a:r>
              <a:rPr lang="en-US" altLang="zh-CN" sz="2000" b="1" i="1" dirty="0">
                <a:solidFill>
                  <a:schemeClr val="accent2"/>
                </a:solidFill>
                <a:latin typeface="+mn-ea"/>
              </a:rPr>
              <a:t>4</a:t>
            </a:r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年开始 </a:t>
            </a:r>
            <a:r>
              <a:rPr lang="en-US" altLang="zh-CN" sz="2000" b="1" i="1" dirty="0">
                <a:solidFill>
                  <a:schemeClr val="accent2"/>
                </a:solidFill>
                <a:latin typeface="+mn-ea"/>
              </a:rPr>
              <a:t>5.04576</a:t>
            </a:r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亿个</a:t>
            </a:r>
            <a:r>
              <a:rPr lang="en-US" altLang="zh-CN" sz="2000" b="1" i="1" dirty="0">
                <a:solidFill>
                  <a:schemeClr val="accent2"/>
                </a:solidFill>
                <a:latin typeface="+mn-ea"/>
              </a:rPr>
              <a:t>/</a:t>
            </a:r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年</a:t>
            </a:r>
            <a:endParaRPr lang="en-US" altLang="zh-CN" sz="2000" i="1" dirty="0">
              <a:latin typeface="+mn-ea"/>
            </a:endParaRPr>
          </a:p>
          <a:p>
            <a:endParaRPr lang="en-US" altLang="zh-CN" sz="1600" i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zh-CN" altLang="en-US" sz="2000" b="1" i="1" dirty="0">
                <a:solidFill>
                  <a:schemeClr val="accent5"/>
                </a:solidFill>
                <a:latin typeface="+mn-ea"/>
              </a:rPr>
              <a:t>蓝色</a:t>
            </a:r>
            <a:r>
              <a:rPr lang="en-US" altLang="zh-CN" sz="2000" b="1" i="1" dirty="0">
                <a:solidFill>
                  <a:schemeClr val="accent5"/>
                </a:solidFill>
                <a:latin typeface="+mn-ea"/>
              </a:rPr>
              <a:t>:</a:t>
            </a:r>
            <a:r>
              <a:rPr lang="zh-CN" altLang="en-US" sz="2000" b="1" i="1" dirty="0">
                <a:solidFill>
                  <a:schemeClr val="accent5"/>
                </a:solidFill>
                <a:latin typeface="+mn-ea"/>
              </a:rPr>
              <a:t> 创世块</a:t>
            </a:r>
            <a:endParaRPr lang="en-US" altLang="zh-CN" sz="2000" b="1" i="1" dirty="0">
              <a:solidFill>
                <a:schemeClr val="accent5"/>
              </a:solidFill>
              <a:latin typeface="+mn-ea"/>
            </a:endParaRPr>
          </a:p>
          <a:p>
            <a:pPr lvl="1"/>
            <a:r>
              <a:rPr lang="en-US" altLang="zh-CN" sz="1800" i="1" dirty="0">
                <a:solidFill>
                  <a:schemeClr val="accent5"/>
                </a:solidFill>
                <a:latin typeface="+mn-ea"/>
              </a:rPr>
              <a:t>1000</a:t>
            </a:r>
            <a:r>
              <a:rPr lang="zh-CN" altLang="en-US" sz="1800" i="1" dirty="0">
                <a:solidFill>
                  <a:schemeClr val="accent5"/>
                </a:solidFill>
                <a:latin typeface="+mn-ea"/>
              </a:rPr>
              <a:t>亿</a:t>
            </a:r>
            <a:endParaRPr lang="zh-CN" altLang="en-US" sz="1800" i="1" dirty="0">
              <a:solidFill>
                <a:schemeClr val="accent5"/>
              </a:solidFill>
              <a:latin typeface="+mn-ea"/>
            </a:endParaRPr>
          </a:p>
          <a:p>
            <a:pPr lvl="1"/>
            <a:r>
              <a:rPr lang="zh-CN" altLang="en-US" sz="1800" i="1" dirty="0">
                <a:solidFill>
                  <a:schemeClr val="accent5"/>
                </a:solidFill>
                <a:latin typeface="+mn-ea"/>
              </a:rPr>
              <a:t>私募 </a:t>
            </a:r>
            <a:r>
              <a:rPr lang="en-US" altLang="zh-CN" sz="1800" i="1" dirty="0">
                <a:solidFill>
                  <a:schemeClr val="accent5"/>
                </a:solidFill>
                <a:latin typeface="+mn-ea"/>
              </a:rPr>
              <a:t>25.7%. 0.0003/usd</a:t>
            </a:r>
            <a:endParaRPr lang="en-US" altLang="zh-CN" sz="1800" i="1" dirty="0">
              <a:solidFill>
                <a:schemeClr val="accent5"/>
              </a:solidFill>
              <a:latin typeface="+mn-ea"/>
            </a:endParaRPr>
          </a:p>
          <a:p>
            <a:pPr lvl="1"/>
            <a:r>
              <a:rPr lang="zh-CN" altLang="en-US" sz="1800" i="1" dirty="0">
                <a:solidFill>
                  <a:schemeClr val="accent5"/>
                </a:solidFill>
                <a:latin typeface="+mn-ea"/>
              </a:rPr>
              <a:t>公募 </a:t>
            </a:r>
            <a:r>
              <a:rPr lang="en-US" altLang="zh-CN" sz="1800" i="1" dirty="0">
                <a:solidFill>
                  <a:schemeClr val="accent5"/>
                </a:solidFill>
                <a:latin typeface="+mn-ea"/>
              </a:rPr>
              <a:t>40%. 0.0015/usd</a:t>
            </a:r>
            <a:endParaRPr lang="en-US" altLang="zh-CN" sz="1800" i="1" dirty="0">
              <a:solidFill>
                <a:schemeClr val="accent5"/>
              </a:solidFill>
              <a:latin typeface="+mn-ea"/>
            </a:endParaRPr>
          </a:p>
          <a:p>
            <a:pPr lvl="1"/>
            <a:r>
              <a:rPr lang="zh-CN" altLang="en-US" sz="1800" i="1" dirty="0">
                <a:solidFill>
                  <a:schemeClr val="accent5"/>
                </a:solidFill>
                <a:latin typeface="+mn-ea"/>
              </a:rPr>
              <a:t>基金会 </a:t>
            </a:r>
            <a:r>
              <a:rPr lang="en-US" altLang="zh-CN" sz="1800" i="1" dirty="0">
                <a:solidFill>
                  <a:schemeClr val="accent5"/>
                </a:solidFill>
                <a:latin typeface="+mn-ea"/>
              </a:rPr>
              <a:t>34.3% </a:t>
            </a:r>
            <a:r>
              <a:rPr lang="zh-CN" altLang="en-US" sz="1800" i="1" dirty="0">
                <a:solidFill>
                  <a:schemeClr val="accent5"/>
                </a:solidFill>
                <a:latin typeface="+mn-ea"/>
              </a:rPr>
              <a:t>。主网上线就销毁</a:t>
            </a:r>
            <a:r>
              <a:rPr lang="en-US" altLang="zh-CN" sz="1800" i="1" dirty="0">
                <a:solidFill>
                  <a:schemeClr val="accent5"/>
                </a:solidFill>
                <a:latin typeface="+mn-ea"/>
              </a:rPr>
              <a:t>10</a:t>
            </a:r>
            <a:r>
              <a:rPr lang="zh-CN" altLang="en-US" sz="1800" i="1" dirty="0">
                <a:solidFill>
                  <a:schemeClr val="accent5"/>
                </a:solidFill>
                <a:latin typeface="+mn-ea"/>
              </a:rPr>
              <a:t>亿，剩余</a:t>
            </a:r>
            <a:r>
              <a:rPr lang="en-US" altLang="zh-CN" sz="1800" i="1" dirty="0">
                <a:solidFill>
                  <a:schemeClr val="accent5"/>
                </a:solidFill>
                <a:latin typeface="+mn-ea"/>
              </a:rPr>
              <a:t>333</a:t>
            </a:r>
            <a:r>
              <a:rPr lang="zh-CN" altLang="en-US" sz="1800" i="1" dirty="0">
                <a:solidFill>
                  <a:schemeClr val="accent5"/>
                </a:solidFill>
                <a:latin typeface="+mn-ea"/>
              </a:rPr>
              <a:t>亿在</a:t>
            </a:r>
            <a:r>
              <a:rPr lang="en-US" altLang="zh-CN" sz="1800" i="1" dirty="0">
                <a:solidFill>
                  <a:schemeClr val="accent5"/>
                </a:solidFill>
                <a:latin typeface="+mn-ea"/>
              </a:rPr>
              <a:t>2020</a:t>
            </a:r>
            <a:r>
              <a:rPr lang="zh-CN" altLang="en-US" sz="1800" i="1" dirty="0">
                <a:solidFill>
                  <a:schemeClr val="accent5"/>
                </a:solidFill>
                <a:latin typeface="+mn-ea"/>
              </a:rPr>
              <a:t>年</a:t>
            </a:r>
            <a:r>
              <a:rPr lang="en-US" altLang="zh-CN" sz="1800" i="1" dirty="0">
                <a:solidFill>
                  <a:schemeClr val="accent5"/>
                </a:solidFill>
                <a:latin typeface="+mn-ea"/>
              </a:rPr>
              <a:t>1</a:t>
            </a:r>
            <a:r>
              <a:rPr lang="zh-CN" altLang="en-US" sz="1800" i="1" dirty="0">
                <a:solidFill>
                  <a:schemeClr val="accent5"/>
                </a:solidFill>
                <a:latin typeface="+mn-ea"/>
              </a:rPr>
              <a:t>月全部解锁。</a:t>
            </a:r>
            <a:endParaRPr lang="zh-CN" altLang="en-US" sz="1800" i="1" dirty="0">
              <a:solidFill>
                <a:schemeClr val="accent5"/>
              </a:solidFill>
              <a:latin typeface="+mn-ea"/>
            </a:endParaRPr>
          </a:p>
        </p:txBody>
      </p:sp>
      <p:graphicFrame>
        <p:nvGraphicFramePr>
          <p:cNvPr id="11" name="图表 10"/>
          <p:cNvGraphicFramePr/>
          <p:nvPr/>
        </p:nvGraphicFramePr>
        <p:xfrm>
          <a:off x="3606454" y="1397000"/>
          <a:ext cx="8585546" cy="4900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2077</Words>
  <Application>WPS Presentation</Application>
  <PresentationFormat>Widescreen</PresentationFormat>
  <Paragraphs>233</Paragraphs>
  <Slides>13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31" baseType="lpstr">
      <vt:lpstr>Arial</vt:lpstr>
      <vt:lpstr>SimSun</vt:lpstr>
      <vt:lpstr>Wingdings</vt:lpstr>
      <vt:lpstr>HYShuSongErKW</vt:lpstr>
      <vt:lpstr>Calibri</vt:lpstr>
      <vt:lpstr>Helvetica Neue</vt:lpstr>
      <vt:lpstr>Microsoft YaHei</vt:lpstr>
      <vt:lpstr>SimSun</vt:lpstr>
      <vt:lpstr>Calibri Light</vt:lpstr>
      <vt:lpstr>微软雅黑</vt:lpstr>
      <vt:lpstr>HYQiHeiKW</vt:lpstr>
      <vt:lpstr>Arial Unicode MS</vt:lpstr>
      <vt:lpstr>SimSun</vt:lpstr>
      <vt:lpstr>MS PGothic</vt:lpstr>
      <vt:lpstr>PingFang SC</vt:lpstr>
      <vt:lpstr>Office Theme</vt:lpstr>
      <vt:lpstr>Package</vt:lpstr>
      <vt:lpstr>Package</vt:lpstr>
      <vt:lpstr>主流币发行计划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Monero Crypto</dc:title>
  <dc:creator>hanxueyang</dc:creator>
  <cp:lastModifiedBy>oak</cp:lastModifiedBy>
  <cp:revision>468</cp:revision>
  <cp:lastPrinted>2020-01-09T21:50:21Z</cp:lastPrinted>
  <dcterms:created xsi:type="dcterms:W3CDTF">2020-01-09T21:50:21Z</dcterms:created>
  <dcterms:modified xsi:type="dcterms:W3CDTF">2020-01-09T21:50:21Z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1033-1.9.0.2959</vt:lpwstr>
  </property>
</Properties>
</file>