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9" r:id="rId3"/>
    <p:sldId id="304" r:id="rId4"/>
    <p:sldId id="309" r:id="rId5"/>
    <p:sldId id="310" r:id="rId6"/>
    <p:sldId id="305" r:id="rId7"/>
    <p:sldId id="281" r:id="rId8"/>
    <p:sldId id="298" r:id="rId9"/>
    <p:sldId id="308" r:id="rId10"/>
    <p:sldId id="313" r:id="rId11"/>
    <p:sldId id="314" r:id="rId12"/>
    <p:sldId id="306" r:id="rId13"/>
    <p:sldId id="299" r:id="rId14"/>
    <p:sldId id="302" r:id="rId15"/>
    <p:sldId id="315" r:id="rId16"/>
    <p:sldId id="295" r:id="rId17"/>
    <p:sldId id="296" r:id="rId18"/>
    <p:sldId id="294" r:id="rId19"/>
    <p:sldId id="303" r:id="rId20"/>
    <p:sldId id="301" r:id="rId21"/>
    <p:sldId id="311" r:id="rId22"/>
    <p:sldId id="312" r:id="rId2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3" autoAdjust="0"/>
    <p:restoredTop sz="64636"/>
  </p:normalViewPr>
  <p:slideViewPr>
    <p:cSldViewPr snapToGrid="0">
      <p:cViewPr>
        <p:scale>
          <a:sx n="100" d="100"/>
          <a:sy n="100" d="100"/>
        </p:scale>
        <p:origin x="808" y="264"/>
      </p:cViewPr>
      <p:guideLst/>
    </p:cSldViewPr>
  </p:slideViewPr>
  <p:notesTextViewPr>
    <p:cViewPr>
      <p:scale>
        <a:sx n="1" d="1"/>
        <a:sy n="1" d="1"/>
      </p:scale>
      <p:origin x="0" y="-1352"/>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11/9/19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extLst>
      <p:ext uri="{BB962C8B-B14F-4D97-AF65-F5344CB8AC3E}">
        <p14:creationId xmlns:p14="http://schemas.microsoft.com/office/powerpoint/2010/main" val="88044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endParaRPr lang="en-US" dirty="0" smtClean="0"/>
          </a:p>
          <a:p>
            <a:r>
              <a:rPr lang="en-US" dirty="0" smtClean="0"/>
              <a:t>contract ERC20Interface {</a:t>
            </a:r>
          </a:p>
          <a:p>
            <a:r>
              <a:rPr lang="en-US" dirty="0" smtClean="0"/>
              <a:t>function </a:t>
            </a:r>
            <a:r>
              <a:rPr lang="en-US" dirty="0" err="1" smtClean="0"/>
              <a:t>totalSupply</a:t>
            </a:r>
            <a:r>
              <a:rPr lang="en-US" dirty="0" smtClean="0"/>
              <a:t>() public view returns (</a:t>
            </a:r>
            <a:r>
              <a:rPr lang="en-US" dirty="0" err="1" smtClean="0"/>
              <a:t>uint</a:t>
            </a:r>
            <a:r>
              <a:rPr lang="en-US" dirty="0" smtClean="0"/>
              <a:t>);</a:t>
            </a:r>
          </a:p>
          <a:p>
            <a:r>
              <a:rPr lang="en-US" dirty="0" smtClean="0"/>
              <a:t>function </a:t>
            </a:r>
            <a:r>
              <a:rPr lang="en-US" dirty="0" err="1" smtClean="0"/>
              <a:t>balanceOf</a:t>
            </a:r>
            <a:r>
              <a:rPr lang="en-US" dirty="0" smtClean="0"/>
              <a:t>(address </a:t>
            </a:r>
            <a:r>
              <a:rPr lang="en-US" dirty="0" err="1" smtClean="0"/>
              <a:t>tokenOwner</a:t>
            </a:r>
            <a:r>
              <a:rPr lang="en-US" dirty="0" smtClean="0"/>
              <a:t>) public view returns (</a:t>
            </a:r>
            <a:r>
              <a:rPr lang="en-US" dirty="0" err="1" smtClean="0"/>
              <a:t>uint</a:t>
            </a:r>
            <a:r>
              <a:rPr lang="en-US" dirty="0" smtClean="0"/>
              <a:t> balance);</a:t>
            </a:r>
          </a:p>
          <a:p>
            <a:r>
              <a:rPr lang="en-US" dirty="0" smtClean="0"/>
              <a:t>function allowance(address </a:t>
            </a:r>
            <a:r>
              <a:rPr lang="en-US" dirty="0" err="1" smtClean="0"/>
              <a:t>tokenOwner</a:t>
            </a:r>
            <a:r>
              <a:rPr lang="en-US" dirty="0" smtClean="0"/>
              <a:t>, address spender) public view returns (</a:t>
            </a:r>
            <a:r>
              <a:rPr lang="en-US" dirty="0" err="1" smtClean="0"/>
              <a:t>uint</a:t>
            </a:r>
            <a:r>
              <a:rPr lang="en-US" dirty="0" smtClean="0"/>
              <a:t> remaining);</a:t>
            </a:r>
          </a:p>
          <a:p>
            <a:r>
              <a:rPr lang="en-US" dirty="0" smtClean="0"/>
              <a:t>function transfer(address to, </a:t>
            </a:r>
            <a:r>
              <a:rPr lang="en-US" dirty="0" err="1" smtClean="0"/>
              <a:t>uint</a:t>
            </a:r>
            <a:r>
              <a:rPr lang="en-US" dirty="0" smtClean="0"/>
              <a:t> tokens) public returns (bool success);</a:t>
            </a:r>
          </a:p>
          <a:p>
            <a:r>
              <a:rPr lang="en-US" dirty="0" smtClean="0"/>
              <a:t>function approve(address spender, </a:t>
            </a:r>
            <a:r>
              <a:rPr lang="en-US" dirty="0" err="1" smtClean="0"/>
              <a:t>uint</a:t>
            </a:r>
            <a:r>
              <a:rPr lang="en-US" dirty="0" smtClean="0"/>
              <a:t> tokens) public returns (bool success);</a:t>
            </a:r>
          </a:p>
          <a:p>
            <a:r>
              <a:rPr lang="en-US" dirty="0" smtClean="0"/>
              <a:t>function </a:t>
            </a:r>
            <a:r>
              <a:rPr lang="en-US" dirty="0" err="1" smtClean="0"/>
              <a:t>transferFrom</a:t>
            </a:r>
            <a:r>
              <a:rPr lang="en-US" dirty="0" smtClean="0"/>
              <a:t>(address from, address to, </a:t>
            </a:r>
            <a:r>
              <a:rPr lang="en-US" dirty="0" err="1" smtClean="0"/>
              <a:t>uint</a:t>
            </a:r>
            <a:r>
              <a:rPr lang="en-US" dirty="0" smtClean="0"/>
              <a:t> tokens) public returns (bool success);</a:t>
            </a:r>
          </a:p>
          <a:p>
            <a:r>
              <a:rPr lang="en-US" dirty="0" smtClean="0"/>
              <a:t>// optional</a:t>
            </a:r>
          </a:p>
          <a:p>
            <a:r>
              <a:rPr lang="en-US" dirty="0" smtClean="0"/>
              <a:t>function name() external view returns (string);</a:t>
            </a:r>
          </a:p>
          <a:p>
            <a:r>
              <a:rPr lang="en-US" dirty="0" smtClean="0"/>
              <a:t>function symbol() external view returns (string);</a:t>
            </a:r>
          </a:p>
          <a:p>
            <a:r>
              <a:rPr lang="en-US" dirty="0" smtClean="0"/>
              <a:t>function decimals() external view returns (string);</a:t>
            </a:r>
          </a:p>
          <a:p>
            <a:r>
              <a:rPr lang="en-US" dirty="0" smtClean="0"/>
              <a:t>}</a:t>
            </a:r>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extLst>
      <p:ext uri="{BB962C8B-B14F-4D97-AF65-F5344CB8AC3E}">
        <p14:creationId xmlns:p14="http://schemas.microsoft.com/office/powerpoint/2010/main" val="1752942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extLst>
      <p:ext uri="{BB962C8B-B14F-4D97-AF65-F5344CB8AC3E}">
        <p14:creationId xmlns:p14="http://schemas.microsoft.com/office/powerpoint/2010/main" val="1416700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extLst>
      <p:ext uri="{BB962C8B-B14F-4D97-AF65-F5344CB8AC3E}">
        <p14:creationId xmlns:p14="http://schemas.microsoft.com/office/powerpoint/2010/main" val="1454162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sz="1200" kern="1200" dirty="0" smtClean="0">
                <a:solidFill>
                  <a:schemeClr val="tx1"/>
                </a:solidFill>
                <a:effectLst/>
                <a:latin typeface="+mn-lt"/>
                <a:ea typeface="+mn-ea"/>
                <a:cs typeface="+mn-cs"/>
              </a:rPr>
              <a:t>Maker approves the decentralized exchange (DEX) contract to access their balance of Token A2. </a:t>
            </a:r>
          </a:p>
          <a:p>
            <a:r>
              <a:rPr lang="en-US" sz="1200" kern="1200" dirty="0" smtClean="0">
                <a:solidFill>
                  <a:schemeClr val="tx1"/>
                </a:solidFill>
                <a:effectLst/>
                <a:latin typeface="+mn-lt"/>
                <a:ea typeface="+mn-ea"/>
                <a:cs typeface="+mn-cs"/>
              </a:rPr>
              <a:t>Maker creates an order to exchange Token A for Token B, specifying a desired exchange rate, expiration time (beyond which the order cannot be filled), and signs the order with their private </a:t>
            </a:r>
          </a:p>
          <a:p>
            <a:r>
              <a:rPr lang="en-US" sz="1200" kern="1200" dirty="0" smtClean="0">
                <a:solidFill>
                  <a:schemeClr val="tx1"/>
                </a:solidFill>
                <a:effectLst/>
                <a:latin typeface="+mn-lt"/>
                <a:ea typeface="+mn-ea"/>
                <a:cs typeface="+mn-cs"/>
              </a:rPr>
              <a:t>key. </a:t>
            </a:r>
          </a:p>
          <a:p>
            <a:r>
              <a:rPr lang="en-US" sz="1200" kern="1200" dirty="0" smtClean="0">
                <a:solidFill>
                  <a:schemeClr val="tx1"/>
                </a:solidFill>
                <a:effectLst/>
                <a:latin typeface="+mn-lt"/>
                <a:ea typeface="+mn-ea"/>
                <a:cs typeface="+mn-cs"/>
              </a:rPr>
              <a:t>Maker broadcasts the order over any arbitrary communication medium. </a:t>
            </a:r>
          </a:p>
          <a:p>
            <a:r>
              <a:rPr lang="en-US" sz="1200" kern="1200" dirty="0" smtClean="0">
                <a:solidFill>
                  <a:schemeClr val="tx1"/>
                </a:solidFill>
                <a:effectLst/>
                <a:latin typeface="+mn-lt"/>
                <a:ea typeface="+mn-ea"/>
                <a:cs typeface="+mn-cs"/>
              </a:rPr>
              <a:t>Taker intercepts the order and decides that they would like to fill it. </a:t>
            </a:r>
          </a:p>
          <a:p>
            <a:r>
              <a:rPr lang="en-US" sz="1200" kern="1200" dirty="0" smtClean="0">
                <a:solidFill>
                  <a:schemeClr val="tx1"/>
                </a:solidFill>
                <a:effectLst/>
                <a:latin typeface="+mn-lt"/>
                <a:ea typeface="+mn-ea"/>
                <a:cs typeface="+mn-cs"/>
              </a:rPr>
              <a:t>Taker approves the DEX contract to access their balance of Token B. </a:t>
            </a:r>
          </a:p>
          <a:p>
            <a:r>
              <a:rPr lang="en-US" sz="1200" kern="1200" dirty="0" smtClean="0">
                <a:solidFill>
                  <a:schemeClr val="tx1"/>
                </a:solidFill>
                <a:effectLst/>
                <a:latin typeface="+mn-lt"/>
                <a:ea typeface="+mn-ea"/>
                <a:cs typeface="+mn-cs"/>
              </a:rPr>
              <a:t>Taker submits the makers signed order to the DEX contract. </a:t>
            </a:r>
          </a:p>
          <a:p>
            <a:r>
              <a:rPr lang="en-US" sz="1200" kern="1200" dirty="0" smtClean="0">
                <a:solidFill>
                  <a:schemeClr val="tx1"/>
                </a:solidFill>
                <a:effectLst/>
                <a:latin typeface="+mn-lt"/>
                <a:ea typeface="+mn-ea"/>
                <a:cs typeface="+mn-cs"/>
              </a:rPr>
              <a:t>The DEX contract authenticates makers signature, verifies that the order has not expired, verifies </a:t>
            </a:r>
          </a:p>
          <a:p>
            <a:r>
              <a:rPr lang="en-US" sz="1200" kern="1200" dirty="0" smtClean="0">
                <a:solidFill>
                  <a:schemeClr val="tx1"/>
                </a:solidFill>
                <a:effectLst/>
                <a:latin typeface="+mn-lt"/>
                <a:ea typeface="+mn-ea"/>
                <a:cs typeface="+mn-cs"/>
              </a:rPr>
              <a:t>that the order has not already been filled, then transfers tokens between the two parties at the specified exchange rate. </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endParaRPr lang="en-US" altLang="zh-CN" dirty="0" smtClean="0"/>
          </a:p>
          <a:p>
            <a:endParaRPr lang="en-US" altLang="zh-CN" dirty="0" smtClean="0"/>
          </a:p>
          <a:p>
            <a:pPr fontAlgn="base"/>
            <a:r>
              <a:rPr lang="zh-CN" altLang="en-US" b="1" dirty="0" smtClean="0">
                <a:effectLst/>
              </a:rPr>
              <a:t>取消缓慢：</a:t>
            </a:r>
            <a:r>
              <a:rPr lang="zh-CN" altLang="en-US" dirty="0" smtClean="0">
                <a:effectLst/>
              </a:rPr>
              <a:t> 虽然它在“取消订单”被记录到区块链上后处理取消看起来延迟很小，对实时交易来说必须等到下一个区块的产生附带了很大的障碍，锁定用户资产并且允许矿工对大额订单套利。</a:t>
            </a:r>
          </a:p>
          <a:p>
            <a:pPr fontAlgn="base"/>
            <a:r>
              <a:rPr lang="zh-CN" altLang="en-US" b="1" dirty="0" smtClean="0">
                <a:effectLst/>
              </a:rPr>
              <a:t>订单处理缓慢： </a:t>
            </a:r>
            <a:r>
              <a:rPr lang="zh-CN" altLang="en-US" dirty="0" smtClean="0">
                <a:effectLst/>
              </a:rPr>
              <a:t>在我们在</a:t>
            </a:r>
            <a:r>
              <a:rPr lang="en-US" altLang="zh-CN" dirty="0" err="1" smtClean="0">
                <a:effectLst/>
              </a:rPr>
              <a:t>EtherDelta</a:t>
            </a:r>
            <a:r>
              <a:rPr lang="zh-CN" altLang="en-US" dirty="0" smtClean="0">
                <a:effectLst/>
              </a:rPr>
              <a:t>上发布实验交易时，我们观察到明显的延迟。这个操作不需要链上处理，对于我们来说不知道为什么系统会有这么高的延迟。</a:t>
            </a:r>
          </a:p>
          <a:p>
            <a:pPr fontAlgn="base"/>
            <a:r>
              <a:rPr lang="zh-CN" altLang="en-US" b="1" dirty="0" smtClean="0">
                <a:effectLst/>
              </a:rPr>
              <a:t>竞争交易导致高</a:t>
            </a:r>
            <a:r>
              <a:rPr lang="en-US" altLang="zh-CN" b="1" dirty="0" smtClean="0">
                <a:effectLst/>
              </a:rPr>
              <a:t>gas</a:t>
            </a:r>
            <a:r>
              <a:rPr lang="zh-CN" altLang="en-US" b="1" dirty="0" smtClean="0">
                <a:effectLst/>
              </a:rPr>
              <a:t>成本：</a:t>
            </a:r>
            <a:r>
              <a:rPr lang="zh-CN" altLang="en-US" dirty="0" smtClean="0">
                <a:effectLst/>
              </a:rPr>
              <a:t> 因为</a:t>
            </a:r>
            <a:r>
              <a:rPr lang="en-US" altLang="zh-CN" dirty="0" err="1" smtClean="0">
                <a:effectLst/>
              </a:rPr>
              <a:t>EtherDelta</a:t>
            </a:r>
            <a:r>
              <a:rPr lang="zh-CN" altLang="en-US" dirty="0" smtClean="0">
                <a:effectLst/>
              </a:rPr>
              <a:t>订单簿的高延迟，有些接收方可能看不到彼此的订单。这会导致多个接收方竞争同一个订单，导致除了成功交易的接收方以外的其他接收方的订单失败，而产生高</a:t>
            </a:r>
            <a:r>
              <a:rPr lang="en-US" altLang="zh-CN" dirty="0" smtClean="0">
                <a:effectLst/>
              </a:rPr>
              <a:t>gas</a:t>
            </a:r>
            <a:r>
              <a:rPr lang="zh-CN" altLang="en-US" dirty="0" smtClean="0">
                <a:effectLst/>
              </a:rPr>
              <a:t>成本。当系统变大时，有吸引力的订单可能会产生问题，特别是有矿工参与非法提前交易。</a:t>
            </a:r>
          </a:p>
          <a:p>
            <a:endParaRPr lang="en-US" altLang="zh-CN" dirty="0" smtClean="0">
              <a:ea typeface="SimSun" pitchFamily="2" charset="-122"/>
            </a:endParaRPr>
          </a:p>
          <a:p>
            <a:r>
              <a:rPr lang="zh-CN" altLang="en-US" dirty="0" smtClean="0"/>
              <a:t>支付代理商展示订单簿的费用必须是</a:t>
            </a:r>
            <a:r>
              <a:rPr lang="en-US" altLang="zh-CN" dirty="0" smtClean="0"/>
              <a:t>ZRX</a:t>
            </a:r>
            <a:r>
              <a:rPr lang="zh-CN" altLang="en-US" dirty="0" smtClean="0"/>
              <a:t>代币</a:t>
            </a:r>
            <a:endParaRPr lang="en-US" altLang="zh-CN" dirty="0" smtClean="0">
              <a:ea typeface="SimSun" pitchFamily="2" charset="-122"/>
            </a:endParaRPr>
          </a:p>
          <a:p>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extLst>
      <p:ext uri="{BB962C8B-B14F-4D97-AF65-F5344CB8AC3E}">
        <p14:creationId xmlns:p14="http://schemas.microsoft.com/office/powerpoint/2010/main" val="172633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ea typeface="SimSun" pitchFamily="2" charset="-122"/>
              </a:rPr>
              <a:t>http://www.btb8.com/eth/1812/25165.html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15</a:t>
            </a:fld>
            <a:endParaRPr lang="en-US" altLang="zh-CN" dirty="0">
              <a:ea typeface="SimSun" pitchFamily="2" charset="-122"/>
            </a:endParaRPr>
          </a:p>
        </p:txBody>
      </p:sp>
    </p:spTree>
    <p:extLst>
      <p:ext uri="{BB962C8B-B14F-4D97-AF65-F5344CB8AC3E}">
        <p14:creationId xmlns:p14="http://schemas.microsoft.com/office/powerpoint/2010/main" val="118241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1121768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18</a:t>
            </a:fld>
            <a:endParaRPr lang="en-US" altLang="zh-CN" dirty="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19</a:t>
            </a:fld>
            <a:endParaRPr lang="en-US" altLang="zh-CN" dirty="0">
              <a:ea typeface="SimSun" pitchFamily="2" charset="-122"/>
            </a:endParaRPr>
          </a:p>
        </p:txBody>
      </p:sp>
    </p:spTree>
    <p:extLst>
      <p:ext uri="{BB962C8B-B14F-4D97-AF65-F5344CB8AC3E}">
        <p14:creationId xmlns:p14="http://schemas.microsoft.com/office/powerpoint/2010/main" val="99198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smtClean="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20</a:t>
            </a:fld>
            <a:endParaRPr lang="en-US" altLang="zh-CN" dirty="0">
              <a:ea typeface="SimSun" pitchFamily="2" charset="-122"/>
            </a:endParaRPr>
          </a:p>
        </p:txBody>
      </p:sp>
    </p:spTree>
    <p:extLst>
      <p:ext uri="{BB962C8B-B14F-4D97-AF65-F5344CB8AC3E}">
        <p14:creationId xmlns:p14="http://schemas.microsoft.com/office/powerpoint/2010/main" val="139274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21</a:t>
            </a:fld>
            <a:endParaRPr lang="en-US" altLang="zh-CN" dirty="0">
              <a:ea typeface="SimSun" pitchFamily="2" charset="-122"/>
            </a:endParaRPr>
          </a:p>
        </p:txBody>
      </p:sp>
    </p:spTree>
    <p:extLst>
      <p:ext uri="{BB962C8B-B14F-4D97-AF65-F5344CB8AC3E}">
        <p14:creationId xmlns:p14="http://schemas.microsoft.com/office/powerpoint/2010/main" val="76732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ea typeface="SimSun" pitchFamily="2" charset="-122"/>
              </a:rPr>
              <a:t>http://www.btb8.com/eth/1812/25165.html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22</a:t>
            </a:fld>
            <a:endParaRPr lang="en-US" altLang="zh-CN" dirty="0">
              <a:ea typeface="SimSun" pitchFamily="2" charset="-122"/>
            </a:endParaRPr>
          </a:p>
        </p:txBody>
      </p:sp>
    </p:spTree>
    <p:extLst>
      <p:ext uri="{BB962C8B-B14F-4D97-AF65-F5344CB8AC3E}">
        <p14:creationId xmlns:p14="http://schemas.microsoft.com/office/powerpoint/2010/main" val="29893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extLst>
      <p:ext uri="{BB962C8B-B14F-4D97-AF65-F5344CB8AC3E}">
        <p14:creationId xmlns:p14="http://schemas.microsoft.com/office/powerpoint/2010/main" val="85434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extLst>
      <p:ext uri="{BB962C8B-B14F-4D97-AF65-F5344CB8AC3E}">
        <p14:creationId xmlns:p14="http://schemas.microsoft.com/office/powerpoint/2010/main" val="79810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extLst>
      <p:ext uri="{BB962C8B-B14F-4D97-AF65-F5344CB8AC3E}">
        <p14:creationId xmlns:p14="http://schemas.microsoft.com/office/powerpoint/2010/main" val="156166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extLst>
      <p:ext uri="{BB962C8B-B14F-4D97-AF65-F5344CB8AC3E}">
        <p14:creationId xmlns:p14="http://schemas.microsoft.com/office/powerpoint/2010/main" val="203564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extLst>
      <p:ext uri="{BB962C8B-B14F-4D97-AF65-F5344CB8AC3E}">
        <p14:creationId xmlns:p14="http://schemas.microsoft.com/office/powerpoint/2010/main" val="39079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7.tiff"/><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10846"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2" name="Title 1"/>
          <p:cNvSpPr>
            <a:spLocks noGrp="1"/>
          </p:cNvSpPr>
          <p:nvPr>
            <p:ph type="ctrTitle"/>
          </p:nvPr>
        </p:nvSpPr>
        <p:spPr>
          <a:xfrm>
            <a:off x="537845" y="1833245"/>
            <a:ext cx="11208385" cy="1117600"/>
          </a:xfrm>
        </p:spPr>
        <p:txBody>
          <a:bodyPr>
            <a:noAutofit/>
          </a:bodyPr>
          <a:lstStyle/>
          <a:p>
            <a:r>
              <a:rPr lang="zh-CN" altLang="en-US" sz="7200" dirty="0" smtClean="0"/>
              <a:t>去中心化交易所 </a:t>
            </a:r>
            <a:r>
              <a:rPr lang="en-US" altLang="zh-CN" sz="7200" dirty="0" smtClean="0"/>
              <a:t>&amp;</a:t>
            </a:r>
            <a:r>
              <a:rPr lang="zh-CN" altLang="en-US" sz="7200" dirty="0" smtClean="0"/>
              <a:t> </a:t>
            </a:r>
            <a:r>
              <a:rPr lang="en-US" altLang="zh-CN" sz="7200" dirty="0" err="1" smtClean="0"/>
              <a:t>OKDex</a:t>
            </a:r>
            <a:endParaRPr lang="en-US" sz="7200" dirty="0"/>
          </a:p>
        </p:txBody>
      </p:sp>
      <p:sp>
        <p:nvSpPr>
          <p:cNvPr id="3" name="Subtitle 2"/>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4" name="Text Box 3"/>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共识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19035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sz="1600" i="1" dirty="0" smtClean="0">
                <a:sym typeface="+mn-ea"/>
              </a:rPr>
              <a:t>--</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32753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614045" y="1397000"/>
            <a:ext cx="9190355" cy="383233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智能合约</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zh-CN" altLang="en-US" sz="1600" dirty="0"/>
              <a:t>合约地址由合约创建者的地址</a:t>
            </a:r>
            <a:r>
              <a:rPr lang="en-US" altLang="zh-CN" sz="1600" dirty="0"/>
              <a:t>(sender address)</a:t>
            </a:r>
            <a:r>
              <a:rPr lang="zh-CN" altLang="en-US" sz="1600" dirty="0" smtClean="0"/>
              <a:t>和交易的</a:t>
            </a:r>
            <a:r>
              <a:rPr lang="en-US" altLang="zh-CN" sz="1600" dirty="0" smtClean="0"/>
              <a:t>nonce</a:t>
            </a:r>
            <a:r>
              <a:rPr lang="zh-CN" altLang="en-US" sz="1600" dirty="0" smtClean="0"/>
              <a:t>决定</a:t>
            </a:r>
            <a:r>
              <a:rPr lang="zh-CN" altLang="en-US" sz="1600" dirty="0"/>
              <a:t>，将</a:t>
            </a:r>
            <a:r>
              <a:rPr lang="en-US" altLang="zh-CN" sz="1600" dirty="0"/>
              <a:t>sender</a:t>
            </a:r>
            <a:r>
              <a:rPr lang="zh-CN" altLang="en-US" sz="1600" dirty="0"/>
              <a:t>和</a:t>
            </a:r>
            <a:r>
              <a:rPr lang="en-US" altLang="zh-CN" sz="1600" dirty="0"/>
              <a:t>nonce</a:t>
            </a:r>
            <a:r>
              <a:rPr lang="zh-CN" altLang="en-US" sz="1600" dirty="0"/>
              <a:t>经过</a:t>
            </a:r>
            <a:r>
              <a:rPr lang="en-US" altLang="zh-CN" sz="1600" dirty="0"/>
              <a:t>RLP</a:t>
            </a:r>
            <a:r>
              <a:rPr lang="zh-CN" altLang="en-US" sz="1600" dirty="0"/>
              <a:t>编码后，再进行</a:t>
            </a:r>
            <a:r>
              <a:rPr lang="en-US" altLang="zh-CN" sz="1600" dirty="0"/>
              <a:t>Keccak-256(SHA3)</a:t>
            </a:r>
            <a:r>
              <a:rPr lang="zh-CN" altLang="en-US" sz="1600" dirty="0"/>
              <a:t>散列， 最后裁掉前面</a:t>
            </a:r>
            <a:r>
              <a:rPr lang="en-US" altLang="zh-CN" sz="1600" dirty="0"/>
              <a:t>12</a:t>
            </a:r>
            <a:r>
              <a:rPr lang="zh-CN" altLang="en-US" sz="1600" dirty="0"/>
              <a:t>个字节即得到合约</a:t>
            </a:r>
            <a:r>
              <a:rPr lang="zh-CN" altLang="en-US" sz="1600" dirty="0" smtClean="0"/>
              <a:t>地址</a:t>
            </a:r>
            <a:endParaRPr lang="en-US" altLang="zh-CN" sz="1600" dirty="0"/>
          </a:p>
          <a:p>
            <a:pPr lvl="1" eaLnBrk="1" hangingPunct="1">
              <a:lnSpc>
                <a:spcPct val="200000"/>
              </a:lnSpc>
              <a:spcBef>
                <a:spcPct val="0"/>
              </a:spcBef>
            </a:pPr>
            <a:r>
              <a:rPr lang="en-US" altLang="zh-CN" sz="1600" dirty="0" smtClean="0"/>
              <a:t>ERC20</a:t>
            </a:r>
          </a:p>
          <a:p>
            <a:pPr lvl="2" eaLnBrk="1" hangingPunct="1">
              <a:lnSpc>
                <a:spcPct val="200000"/>
              </a:lnSpc>
              <a:spcBef>
                <a:spcPct val="0"/>
              </a:spcBef>
            </a:pPr>
            <a:r>
              <a:rPr lang="zh-CN" altLang="en-US" sz="1600" dirty="0" smtClean="0"/>
              <a:t>合约创建者第一次执行合约就会在账户里生成该币总数</a:t>
            </a:r>
            <a:endParaRPr lang="en-US" altLang="zh-CN" sz="1600" dirty="0" smtClean="0"/>
          </a:p>
          <a:p>
            <a:pPr lvl="2" eaLnBrk="1" hangingPunct="1">
              <a:lnSpc>
                <a:spcPct val="200000"/>
              </a:lnSpc>
              <a:spcBef>
                <a:spcPct val="0"/>
              </a:spcBef>
            </a:pPr>
            <a:r>
              <a:rPr lang="en-US" altLang="zh-CN" sz="1200" dirty="0"/>
              <a:t>https://</a:t>
            </a:r>
            <a:r>
              <a:rPr lang="en-US" altLang="zh-CN" sz="1200" dirty="0" err="1"/>
              <a:t>eips.ethereum.org</a:t>
            </a:r>
            <a:r>
              <a:rPr lang="en-US" altLang="zh-CN" sz="1200" dirty="0"/>
              <a:t>/EIPS/eip-20</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34969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039978954"/>
              </p:ext>
            </p:extLst>
          </p:nvPr>
        </p:nvGraphicFramePr>
        <p:xfrm>
          <a:off x="817032" y="1549400"/>
          <a:ext cx="10689169" cy="4450080"/>
        </p:xfrm>
        <a:graphic>
          <a:graphicData uri="http://schemas.openxmlformats.org/drawingml/2006/table">
            <a:tbl>
              <a:tblPr firstRow="1" bandRow="1">
                <a:tableStyleId>{5C22544A-7EE6-4342-B048-85BDC9FD1C3A}</a:tableStyleId>
              </a:tblPr>
              <a:tblGrid>
                <a:gridCol w="3069120"/>
                <a:gridCol w="4051348"/>
                <a:gridCol w="3568701"/>
              </a:tblGrid>
              <a:tr h="370840">
                <a:tc>
                  <a:txBody>
                    <a:bodyPr/>
                    <a:lstStyle/>
                    <a:p>
                      <a:pPr marL="0" indent="0">
                        <a:buFont typeface="Arial"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r>
                        <a:rPr lang="zh-CN" altLang="en-US" sz="2800" dirty="0" smtClean="0"/>
                        <a:t>缺点</a:t>
                      </a:r>
                      <a:endParaRPr lang="en-US" sz="2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ForkDelta</a:t>
                      </a:r>
                      <a:endParaRPr lang="en-US" altLang="zh-CN" sz="1800" i="1" dirty="0" smtClean="0">
                        <a:sym typeface="+mn-ea"/>
                      </a:endParaRPr>
                    </a:p>
                    <a:p>
                      <a:pPr marL="285750" indent="-285750">
                        <a:buFont typeface="Arial"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r>
                        <a:rPr lang="zh-CN" altLang="en-US" sz="1800" i="1" dirty="0" smtClean="0"/>
                        <a:t>挂单、撤单、吃单等操作都有手续费，延时高、成本效益低下</a:t>
                      </a:r>
                      <a:endParaRPr lang="en-US" sz="1800" i="1"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smtClean="0">
                          <a:sym typeface="+mn-ea"/>
                        </a:rPr>
                        <a:t>IDEX</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交易结算在链上</a:t>
                      </a:r>
                      <a:endParaRPr lang="en-US" altLang="zh-CN" sz="1800" i="1" dirty="0" smtClean="0">
                        <a:sym typeface="+mn-ea"/>
                      </a:endParaRPr>
                    </a:p>
                  </a:txBody>
                  <a:tcPr/>
                </a:tc>
                <a:tc>
                  <a:txBody>
                    <a:bodyPr/>
                    <a:lstStyle/>
                    <a:p>
                      <a:r>
                        <a:rPr lang="zh-CN" altLang="en-US" sz="1800" dirty="0" smtClean="0"/>
                        <a:t>订单表深度不够</a:t>
                      </a:r>
                      <a:r>
                        <a:rPr lang="en-US" altLang="zh-CN" sz="1800" dirty="0" smtClean="0"/>
                        <a:t>,</a:t>
                      </a:r>
                      <a:r>
                        <a:rPr lang="zh-CN" altLang="en-US" sz="1800" dirty="0" smtClean="0"/>
                        <a:t> 或者容易被操控</a:t>
                      </a:r>
                      <a:endParaRPr lang="en-US" altLang="zh-CN" sz="1800" dirty="0" smtClean="0"/>
                    </a:p>
                    <a:p>
                      <a:r>
                        <a:rPr lang="zh-CN" altLang="en-US" sz="1800" dirty="0" smtClean="0"/>
                        <a:t>交易速度受</a:t>
                      </a:r>
                      <a:r>
                        <a:rPr lang="en-US" altLang="zh-CN" sz="1800" dirty="0" smtClean="0"/>
                        <a:t>ETH</a:t>
                      </a:r>
                      <a:r>
                        <a:rPr lang="zh-CN" altLang="en-US" sz="1800" dirty="0" smtClean="0"/>
                        <a:t>网络影响</a:t>
                      </a:r>
                      <a:endParaRPr lang="en-US" sz="1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交易结算都发生在链上</a:t>
                      </a:r>
                      <a:endParaRPr lang="en-US" altLang="zh-CN" sz="1800" i="1" dirty="0" smtClean="0">
                        <a:sym typeface="+mn-ea"/>
                      </a:endParaRPr>
                    </a:p>
                  </a:txBody>
                  <a:tcPr/>
                </a:tc>
                <a:tc>
                  <a:txBody>
                    <a:bodyPr/>
                    <a:lstStyle/>
                    <a:p>
                      <a:r>
                        <a:rPr lang="zh-CN" altLang="en-US" sz="1800" kern="1200" dirty="0" smtClean="0">
                          <a:solidFill>
                            <a:schemeClr val="tx1"/>
                          </a:solidFill>
                          <a:effectLst/>
                          <a:latin typeface="+mn-lt"/>
                          <a:ea typeface="+mn-ea"/>
                          <a:cs typeface="+mn-cs"/>
                        </a:rPr>
                        <a:t>不能挂单自行决定买卖价格</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交易速度受</a:t>
                      </a:r>
                      <a:r>
                        <a:rPr lang="en-US" altLang="zh-CN" sz="1800" dirty="0" smtClean="0"/>
                        <a:t>ETH</a:t>
                      </a:r>
                      <a:r>
                        <a:rPr lang="zh-CN" altLang="en-US" sz="1800" dirty="0" smtClean="0"/>
                        <a:t>网络影响</a:t>
                      </a:r>
                      <a:endParaRPr lang="en-US" sz="1800" dirty="0" smtClean="0"/>
                    </a:p>
                    <a:p>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币安</a:t>
                      </a:r>
                    </a:p>
                    <a:p>
                      <a:pPr marL="285750" indent="-285750">
                        <a:buFont typeface="Arial"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r>
                        <a:rPr lang="zh-CN" altLang="en-US" sz="1800" dirty="0" smtClean="0"/>
                        <a:t>承兑商跑路风险</a:t>
                      </a:r>
                      <a:endParaRPr lang="en-US" sz="1800" dirty="0"/>
                    </a:p>
                  </a:txBody>
                  <a:tcPr/>
                </a:tc>
              </a:tr>
            </a:tbl>
          </a:graphicData>
        </a:graphic>
      </p:graphicFrame>
    </p:spTree>
    <p:extLst>
      <p:ext uri="{BB962C8B-B14F-4D97-AF65-F5344CB8AC3E}">
        <p14:creationId xmlns:p14="http://schemas.microsoft.com/office/powerpoint/2010/main" val="896413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i="1" dirty="0" smtClean="0"/>
              <a:t>Ether</a:t>
            </a:r>
            <a:r>
              <a:rPr lang="zh-CN" altLang="en-US" sz="1600" i="1" dirty="0" smtClean="0"/>
              <a:t> </a:t>
            </a:r>
            <a:r>
              <a:rPr lang="en-US" altLang="zh-CN" sz="1600" i="1" dirty="0" smtClean="0"/>
              <a:t>delta</a:t>
            </a:r>
            <a:r>
              <a:rPr lang="zh-CN" altLang="en-US" sz="1600" i="1" dirty="0"/>
              <a:t>是较为完全的去中心化模式，用户充值、挂单、吃单、结算及提现全部在链上完成</a:t>
            </a:r>
            <a:r>
              <a:rPr lang="zh-CN" altLang="en-US" sz="1600" i="1" dirty="0" smtClean="0"/>
              <a:t>。</a:t>
            </a:r>
            <a:endParaRPr lang="en-US" altLang="zh-CN" sz="1600" i="1" dirty="0" smtClean="0"/>
          </a:p>
          <a:p>
            <a:pPr lvl="0" eaLnBrk="1" hangingPunct="1">
              <a:lnSpc>
                <a:spcPct val="200000"/>
              </a:lnSpc>
              <a:spcBef>
                <a:spcPct val="0"/>
              </a:spcBef>
            </a:pPr>
            <a:r>
              <a:rPr lang="zh-CN" altLang="en-US" sz="1600" i="1" dirty="0"/>
              <a:t>由于所有的交易环节都在链上完成，且每一个挂单、撤单、吃单等操作都会消耗</a:t>
            </a:r>
            <a:r>
              <a:rPr lang="en-US" altLang="zh-CN" sz="1600" i="1" dirty="0"/>
              <a:t>GAS</a:t>
            </a:r>
            <a:r>
              <a:rPr lang="zh-CN" altLang="en-US" sz="1600" i="1" dirty="0"/>
              <a:t>费用，导致延时高、成本效益低下。</a:t>
            </a:r>
            <a:endParaRPr lang="en-US" altLang="zh-CN" sz="1600" i="1" dirty="0">
              <a:sym typeface="+mn-ea"/>
            </a:endParaRPr>
          </a:p>
        </p:txBody>
      </p:sp>
      <p:sp>
        <p:nvSpPr>
          <p:cNvPr id="28" name="圆角矩形 10"/>
          <p:cNvSpPr/>
          <p:nvPr/>
        </p:nvSpPr>
        <p:spPr>
          <a:xfrm>
            <a:off x="8977407" y="2114814"/>
            <a:ext cx="2857253" cy="41716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grpSp>
        <p:nvGrpSpPr>
          <p:cNvPr id="24" name="Group 23"/>
          <p:cNvGrpSpPr/>
          <p:nvPr/>
        </p:nvGrpSpPr>
        <p:grpSpPr>
          <a:xfrm>
            <a:off x="4824182" y="4730998"/>
            <a:ext cx="827387" cy="695959"/>
            <a:chOff x="4824182" y="4730998"/>
            <a:chExt cx="827387" cy="695959"/>
          </a:xfrm>
        </p:grpSpPr>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Tree>
    <p:extLst>
      <p:ext uri="{BB962C8B-B14F-4D97-AF65-F5344CB8AC3E}">
        <p14:creationId xmlns:p14="http://schemas.microsoft.com/office/powerpoint/2010/main" val="63371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a:t> </a:t>
            </a:r>
            <a:r>
              <a:rPr lang="en-US" altLang="zh-CN" sz="3735" dirty="0" smtClean="0"/>
              <a:t>Project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grpSp>
        <p:nvGrpSpPr>
          <p:cNvPr id="54" name="Group 53"/>
          <p:cNvGrpSpPr/>
          <p:nvPr/>
        </p:nvGrpSpPr>
        <p:grpSpPr>
          <a:xfrm>
            <a:off x="5675917" y="1035502"/>
            <a:ext cx="5917312" cy="5657855"/>
            <a:chOff x="5015517" y="1035502"/>
            <a:chExt cx="5917312" cy="5657855"/>
          </a:xfrm>
        </p:grpSpPr>
        <p:sp>
          <p:nvSpPr>
            <p:cNvPr id="10" name="圆角矩形 10"/>
            <p:cNvSpPr/>
            <p:nvPr/>
          </p:nvSpPr>
          <p:spPr>
            <a:xfrm>
              <a:off x="5855686" y="4456387"/>
              <a:ext cx="4883291" cy="223697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Ethereum</a:t>
              </a:r>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Blockchain</a:t>
              </a:r>
              <a:r>
                <a:rPr kumimoji="1" lang="zh-CN" altLang="en-US" sz="1400" dirty="0" smtClean="0">
                  <a:latin typeface="Microsoft YaHei" charset="-122"/>
                  <a:ea typeface="Microsoft YaHei" charset="-122"/>
                  <a:cs typeface="Microsoft YaHei" charset="-122"/>
                </a:rPr>
                <a:t>   </a:t>
              </a:r>
              <a:endParaRPr kumimoji="1" lang="en-US" altLang="zh-CN" sz="1400" dirty="0">
                <a:latin typeface="Microsoft YaHei" charset="-122"/>
                <a:ea typeface="Microsoft YaHei" charset="-122"/>
                <a:cs typeface="Microsoft YaHei" charset="-122"/>
              </a:endParaRPr>
            </a:p>
          </p:txBody>
        </p:sp>
        <p:sp>
          <p:nvSpPr>
            <p:cNvPr id="14" name="Smiley Face 13"/>
            <p:cNvSpPr/>
            <p:nvPr/>
          </p:nvSpPr>
          <p:spPr>
            <a:xfrm>
              <a:off x="5110083" y="1938607"/>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9654986" y="3819356"/>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749769" y="20104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404478" y="1355296"/>
              <a:ext cx="266780" cy="369332"/>
            </a:xfrm>
            <a:prstGeom prst="rect">
              <a:avLst/>
            </a:prstGeom>
            <a:noFill/>
          </p:spPr>
          <p:txBody>
            <a:bodyPr wrap="square" rtlCol="0">
              <a:spAutoFit/>
            </a:bodyPr>
            <a:lstStyle/>
            <a:p>
              <a:r>
                <a:rPr lang="en-US" altLang="zh-CN"/>
                <a:t>3</a:t>
              </a:r>
              <a:endParaRPr lang="en-US" dirty="0"/>
            </a:p>
          </p:txBody>
        </p:sp>
        <p:cxnSp>
          <p:nvCxnSpPr>
            <p:cNvPr id="18" name="Straight Arrow Connector 17"/>
            <p:cNvCxnSpPr>
              <a:endCxn id="16" idx="0"/>
            </p:cNvCxnSpPr>
            <p:nvPr/>
          </p:nvCxnSpPr>
          <p:spPr>
            <a:xfrm>
              <a:off x="9883586" y="3002564"/>
              <a:ext cx="0" cy="816792"/>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980876" y="3199612"/>
              <a:ext cx="301686" cy="369332"/>
            </a:xfrm>
            <a:prstGeom prst="rect">
              <a:avLst/>
            </a:prstGeom>
            <a:noFill/>
          </p:spPr>
          <p:txBody>
            <a:bodyPr wrap="none" rtlCol="0">
              <a:spAutoFit/>
            </a:bodyPr>
            <a:lstStyle/>
            <a:p>
              <a:r>
                <a:rPr lang="en-US" altLang="zh-CN" dirty="0"/>
                <a:t>4</a:t>
              </a:r>
              <a:endParaRPr lang="en-US" dirty="0"/>
            </a:p>
          </p:txBody>
        </p:sp>
        <p:cxnSp>
          <p:nvCxnSpPr>
            <p:cNvPr id="22" name="Straight Arrow Connector 21"/>
            <p:cNvCxnSpPr/>
            <p:nvPr/>
          </p:nvCxnSpPr>
          <p:spPr>
            <a:xfrm>
              <a:off x="5749769" y="23727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683434" y="15773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015517" y="2466698"/>
              <a:ext cx="784830" cy="369332"/>
            </a:xfrm>
            <a:prstGeom prst="rect">
              <a:avLst/>
            </a:prstGeom>
            <a:noFill/>
          </p:spPr>
          <p:txBody>
            <a:bodyPr wrap="none" rtlCol="0">
              <a:spAutoFit/>
            </a:bodyPr>
            <a:lstStyle/>
            <a:p>
              <a:r>
                <a:rPr lang="en-US" altLang="zh-CN" dirty="0" smtClean="0"/>
                <a:t>Maker</a:t>
              </a:r>
              <a:endParaRPr lang="en-US" dirty="0"/>
            </a:p>
          </p:txBody>
        </p:sp>
        <p:sp>
          <p:nvSpPr>
            <p:cNvPr id="31" name="TextBox 30"/>
            <p:cNvSpPr txBox="1"/>
            <p:nvPr/>
          </p:nvSpPr>
          <p:spPr>
            <a:xfrm>
              <a:off x="8982290" y="3864285"/>
              <a:ext cx="755827" cy="369332"/>
            </a:xfrm>
            <a:prstGeom prst="rect">
              <a:avLst/>
            </a:prstGeom>
            <a:noFill/>
          </p:spPr>
          <p:txBody>
            <a:bodyPr wrap="square" rtlCol="0">
              <a:spAutoFit/>
            </a:bodyPr>
            <a:lstStyle/>
            <a:p>
              <a:r>
                <a:rPr lang="en-US" altLang="zh-CN" dirty="0" smtClean="0"/>
                <a:t>Taker</a:t>
              </a:r>
              <a:endParaRPr lang="en-US" dirty="0"/>
            </a:p>
          </p:txBody>
        </p:sp>
        <p:grpSp>
          <p:nvGrpSpPr>
            <p:cNvPr id="23" name="Group 22"/>
            <p:cNvGrpSpPr/>
            <p:nvPr/>
          </p:nvGrpSpPr>
          <p:grpSpPr>
            <a:xfrm>
              <a:off x="7364755" y="10355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17105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3835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41" name="圆角矩形 10"/>
            <p:cNvSpPr/>
            <p:nvPr/>
          </p:nvSpPr>
          <p:spPr>
            <a:xfrm>
              <a:off x="7750836" y="5146962"/>
              <a:ext cx="1041400" cy="65519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DEX</a:t>
              </a:r>
              <a:endParaRPr lang="en-US" altLang="zh-CN" sz="1400" b="1" dirty="0">
                <a:latin typeface="+mj-lt"/>
              </a:endParaRPr>
            </a:p>
            <a:p>
              <a:pPr algn="ctr"/>
              <a:r>
                <a:rPr lang="zh-CN" altLang="en-US" sz="1400" b="1" dirty="0" smtClean="0">
                  <a:latin typeface="+mj-lt"/>
                </a:rPr>
                <a:t> 智能合约</a:t>
              </a:r>
              <a:endParaRPr kumimoji="1" lang="en-US" altLang="zh-CN" sz="1400" b="1" dirty="0" smtClean="0">
                <a:latin typeface="+mj-lt"/>
                <a:ea typeface="Microsoft YaHei" charset="-122"/>
                <a:cs typeface="Microsoft YaHei" charset="-122"/>
              </a:endParaRPr>
            </a:p>
          </p:txBody>
        </p:sp>
        <p:sp>
          <p:nvSpPr>
            <p:cNvPr id="42" name="圆角矩形 10"/>
            <p:cNvSpPr/>
            <p:nvPr/>
          </p:nvSpPr>
          <p:spPr>
            <a:xfrm>
              <a:off x="6094381" y="5994858"/>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A</a:t>
              </a:r>
              <a:endParaRPr kumimoji="1" lang="en-US" altLang="zh-CN" sz="1400" b="1" dirty="0" smtClean="0">
                <a:latin typeface="+mj-lt"/>
                <a:ea typeface="Microsoft YaHei" charset="-122"/>
                <a:cs typeface="Microsoft YaHei" charset="-122"/>
              </a:endParaRPr>
            </a:p>
          </p:txBody>
        </p:sp>
        <p:sp>
          <p:nvSpPr>
            <p:cNvPr id="43" name="圆角矩形 10"/>
            <p:cNvSpPr/>
            <p:nvPr/>
          </p:nvSpPr>
          <p:spPr>
            <a:xfrm>
              <a:off x="9484916" y="5982822"/>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B</a:t>
              </a:r>
              <a:endParaRPr kumimoji="1" lang="en-US" altLang="zh-CN" sz="1400" b="1" dirty="0" smtClean="0">
                <a:latin typeface="+mj-lt"/>
                <a:ea typeface="Microsoft YaHei" charset="-122"/>
                <a:cs typeface="Microsoft YaHei" charset="-122"/>
              </a:endParaRPr>
            </a:p>
          </p:txBody>
        </p:sp>
        <p:sp>
          <p:nvSpPr>
            <p:cNvPr id="45" name="圆角矩形 10"/>
            <p:cNvSpPr/>
            <p:nvPr/>
          </p:nvSpPr>
          <p:spPr>
            <a:xfrm>
              <a:off x="6094381" y="4663033"/>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Maker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sp>
          <p:nvSpPr>
            <p:cNvPr id="46" name="圆角矩形 10"/>
            <p:cNvSpPr/>
            <p:nvPr/>
          </p:nvSpPr>
          <p:spPr>
            <a:xfrm>
              <a:off x="9484916" y="4663032"/>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mj-lt"/>
                </a:rPr>
                <a:t>T</a:t>
              </a:r>
              <a:r>
                <a:rPr lang="en-US" altLang="zh-CN" sz="1400" b="1" dirty="0" smtClean="0">
                  <a:latin typeface="+mj-lt"/>
                </a:rPr>
                <a:t>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cxnSp>
          <p:nvCxnSpPr>
            <p:cNvPr id="48" name="Straight Arrow Connector 47"/>
            <p:cNvCxnSpPr>
              <a:endCxn id="42" idx="0"/>
            </p:cNvCxnSpPr>
            <p:nvPr/>
          </p:nvCxnSpPr>
          <p:spPr>
            <a:xfrm flipH="1">
              <a:off x="6571934" y="5146962"/>
              <a:ext cx="6666" cy="84789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43" idx="1"/>
            </p:cNvCxnSpPr>
            <p:nvPr/>
          </p:nvCxnSpPr>
          <p:spPr>
            <a:xfrm>
              <a:off x="8297331" y="5802157"/>
              <a:ext cx="1187585" cy="42263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1" idx="2"/>
              <a:endCxn id="42" idx="3"/>
            </p:cNvCxnSpPr>
            <p:nvPr/>
          </p:nvCxnSpPr>
          <p:spPr>
            <a:xfrm flipH="1">
              <a:off x="7049486" y="5802157"/>
              <a:ext cx="1222050" cy="43466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a:stCxn id="46" idx="2"/>
              <a:endCxn id="43" idx="0"/>
            </p:cNvCxnSpPr>
            <p:nvPr/>
          </p:nvCxnSpPr>
          <p:spPr>
            <a:xfrm>
              <a:off x="9962469" y="5146961"/>
              <a:ext cx="0" cy="83586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6" idx="2"/>
            </p:cNvCxnSpPr>
            <p:nvPr/>
          </p:nvCxnSpPr>
          <p:spPr>
            <a:xfrm flipH="1">
              <a:off x="8792236" y="5146961"/>
              <a:ext cx="1170233" cy="33943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71933" y="5344510"/>
              <a:ext cx="273367" cy="369332"/>
            </a:xfrm>
            <a:prstGeom prst="rect">
              <a:avLst/>
            </a:prstGeom>
            <a:noFill/>
          </p:spPr>
          <p:txBody>
            <a:bodyPr wrap="square" rtlCol="0">
              <a:spAutoFit/>
            </a:bodyPr>
            <a:lstStyle/>
            <a:p>
              <a:r>
                <a:rPr lang="en-US" altLang="zh-CN" smtClean="0"/>
                <a:t>1</a:t>
              </a:r>
              <a:endParaRPr lang="en-US" dirty="0"/>
            </a:p>
          </p:txBody>
        </p:sp>
        <p:sp>
          <p:nvSpPr>
            <p:cNvPr id="60" name="TextBox 59"/>
            <p:cNvSpPr txBox="1"/>
            <p:nvPr/>
          </p:nvSpPr>
          <p:spPr>
            <a:xfrm>
              <a:off x="5218697" y="1605169"/>
              <a:ext cx="273367" cy="369332"/>
            </a:xfrm>
            <a:prstGeom prst="rect">
              <a:avLst/>
            </a:prstGeom>
            <a:noFill/>
          </p:spPr>
          <p:txBody>
            <a:bodyPr wrap="square" rtlCol="0">
              <a:spAutoFit/>
            </a:bodyPr>
            <a:lstStyle/>
            <a:p>
              <a:r>
                <a:rPr lang="en-US" altLang="zh-CN" dirty="0"/>
                <a:t>2</a:t>
              </a:r>
              <a:endParaRPr lang="en-US" dirty="0"/>
            </a:p>
          </p:txBody>
        </p:sp>
        <p:sp>
          <p:nvSpPr>
            <p:cNvPr id="63" name="TextBox 62"/>
            <p:cNvSpPr txBox="1"/>
            <p:nvPr/>
          </p:nvSpPr>
          <p:spPr>
            <a:xfrm>
              <a:off x="9980876" y="5371563"/>
              <a:ext cx="301686" cy="369332"/>
            </a:xfrm>
            <a:prstGeom prst="rect">
              <a:avLst/>
            </a:prstGeom>
            <a:noFill/>
          </p:spPr>
          <p:txBody>
            <a:bodyPr wrap="none" rtlCol="0">
              <a:spAutoFit/>
            </a:bodyPr>
            <a:lstStyle/>
            <a:p>
              <a:r>
                <a:rPr lang="en-US" altLang="zh-CN" dirty="0"/>
                <a:t>5</a:t>
              </a:r>
              <a:endParaRPr lang="en-US" dirty="0"/>
            </a:p>
          </p:txBody>
        </p:sp>
        <p:sp>
          <p:nvSpPr>
            <p:cNvPr id="64" name="TextBox 63"/>
            <p:cNvSpPr txBox="1"/>
            <p:nvPr/>
          </p:nvSpPr>
          <p:spPr>
            <a:xfrm>
              <a:off x="9042649" y="4975178"/>
              <a:ext cx="301686" cy="369332"/>
            </a:xfrm>
            <a:prstGeom prst="rect">
              <a:avLst/>
            </a:prstGeom>
            <a:noFill/>
          </p:spPr>
          <p:txBody>
            <a:bodyPr wrap="none" rtlCol="0">
              <a:spAutoFit/>
            </a:bodyPr>
            <a:lstStyle/>
            <a:p>
              <a:r>
                <a:rPr lang="en-US" altLang="zh-CN" dirty="0" smtClean="0"/>
                <a:t>6</a:t>
              </a:r>
              <a:endParaRPr lang="en-US" dirty="0"/>
            </a:p>
          </p:txBody>
        </p:sp>
        <p:sp>
          <p:nvSpPr>
            <p:cNvPr id="65" name="TextBox 64"/>
            <p:cNvSpPr txBox="1"/>
            <p:nvPr/>
          </p:nvSpPr>
          <p:spPr>
            <a:xfrm>
              <a:off x="8128082" y="5791720"/>
              <a:ext cx="301686" cy="369332"/>
            </a:xfrm>
            <a:prstGeom prst="rect">
              <a:avLst/>
            </a:prstGeom>
            <a:noFill/>
          </p:spPr>
          <p:txBody>
            <a:bodyPr wrap="none" rtlCol="0">
              <a:spAutoFit/>
            </a:bodyPr>
            <a:lstStyle/>
            <a:p>
              <a:r>
                <a:rPr lang="en-US" altLang="zh-CN" dirty="0"/>
                <a:t>7</a:t>
              </a:r>
              <a:endParaRPr lang="en-US" dirty="0"/>
            </a:p>
          </p:txBody>
        </p:sp>
      </p:grpSp>
      <p:sp>
        <p:nvSpPr>
          <p:cNvPr id="67" name="内容占位符 2"/>
          <p:cNvSpPr txBox="1">
            <a:spLocks/>
          </p:cNvSpPr>
          <p:nvPr/>
        </p:nvSpPr>
        <p:spPr>
          <a:xfrm>
            <a:off x="214893" y="1617133"/>
            <a:ext cx="5114772" cy="4351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zh-CN" altLang="en-US" sz="1600" i="1" dirty="0">
                <a:latin typeface="+mn-ea"/>
                <a:cs typeface="Microsoft YaHei" charset="-122"/>
              </a:rPr>
              <a:t>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，指定汇率和过期时间，并使用私钥签名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挑选一个</a:t>
            </a:r>
            <a:r>
              <a:rPr lang="en-US" altLang="zh-CN" sz="1600" i="1" dirty="0" err="1" smtClean="0">
                <a:latin typeface="+mn-ea"/>
                <a:cs typeface="Microsoft YaHei" charset="-122"/>
              </a:rPr>
              <a:t>Relayer</a:t>
            </a:r>
            <a:r>
              <a:rPr lang="zh-CN" altLang="en-US" sz="1600" i="1" dirty="0" smtClean="0">
                <a:latin typeface="+mn-ea"/>
                <a:cs typeface="Microsoft YaHei" charset="-122"/>
              </a:rPr>
              <a:t>提交该订单</a:t>
            </a:r>
            <a:r>
              <a:rPr lang="en-US" altLang="zh-CN" sz="1600" i="1" dirty="0" smtClean="0">
                <a:latin typeface="+mn-ea"/>
                <a:cs typeface="Microsoft YaHei" charset="-122"/>
              </a:rPr>
              <a:t>(</a:t>
            </a:r>
            <a:r>
              <a:rPr lang="zh-CN" altLang="en-US" sz="1600" i="1" dirty="0" smtClean="0">
                <a:latin typeface="+mn-ea"/>
                <a:cs typeface="Microsoft YaHei" charset="-122"/>
              </a:rPr>
              <a:t>或修改已有订单</a:t>
            </a:r>
            <a:r>
              <a:rPr lang="en-US" altLang="zh-CN" sz="1600" i="1" dirty="0" smtClean="0">
                <a:latin typeface="+mn-ea"/>
                <a:cs typeface="Microsoft YaHei" charset="-122"/>
              </a:rPr>
              <a:t>)</a:t>
            </a:r>
          </a:p>
          <a:p>
            <a:pPr marL="800100" lvl="1" indent="-342900" algn="l">
              <a:buFont typeface="+mj-lt"/>
              <a:buAutoNum type="arabicPeriod"/>
            </a:pPr>
            <a:r>
              <a:rPr lang="zh-CN" altLang="en-US" sz="1200" i="1" dirty="0" smtClean="0">
                <a:latin typeface="+mn-ea"/>
                <a:cs typeface="Microsoft YaHei" charset="-122"/>
              </a:rPr>
              <a:t>手续费</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订单深度</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体验</a:t>
            </a:r>
            <a:endParaRPr lang="en-US" altLang="zh-CN" sz="12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签名的订单给合约</a:t>
            </a:r>
            <a:r>
              <a:rPr lang="en-US" altLang="zh-CN" sz="1600" i="1" dirty="0" smtClean="0">
                <a:latin typeface="+mn-ea"/>
                <a:cs typeface="Microsoft YaHei" charset="-122"/>
              </a:rPr>
              <a:t>DEX</a:t>
            </a:r>
            <a:r>
              <a:rPr lang="zh-CN" altLang="en-US" sz="1600" i="1" dirty="0" smtClean="0">
                <a:latin typeface="+mn-ea"/>
                <a:cs typeface="Microsoft YaHei" charset="-122"/>
              </a:rPr>
              <a:t>，指定交易的金额，</a:t>
            </a:r>
            <a:r>
              <a:rPr lang="zh-CN" altLang="en-US" sz="1600" i="1" dirty="0">
                <a:latin typeface="+mn-ea"/>
                <a:cs typeface="Microsoft YaHei" charset="-122"/>
              </a:rPr>
              <a:t>并签名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合约校验订单签名，是否过期，验证通过则完成代币转移</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A-&gt;Taker</a:t>
            </a:r>
          </a:p>
          <a:p>
            <a:pPr marL="800100" lvl="1" indent="-342900" algn="l">
              <a:buFont typeface="+mj-lt"/>
              <a:buAutoNum type="arabicPeriod"/>
            </a:pPr>
            <a:r>
              <a:rPr lang="en-US" altLang="zh-CN" sz="1600" i="1" dirty="0" smtClean="0">
                <a:latin typeface="+mn-ea"/>
                <a:cs typeface="Microsoft YaHei" charset="-122"/>
              </a:rPr>
              <a:t>B-&gt;Maker</a:t>
            </a:r>
            <a:endParaRPr lang="zh-CN" altLang="en-US" sz="1600" i="1" dirty="0">
              <a:latin typeface="+mn-ea"/>
              <a:cs typeface="Microsoft YaHei" charset="-122"/>
            </a:endParaRPr>
          </a:p>
        </p:txBody>
      </p:sp>
    </p:spTree>
    <p:extLst>
      <p:ext uri="{BB962C8B-B14F-4D97-AF65-F5344CB8AC3E}">
        <p14:creationId xmlns:p14="http://schemas.microsoft.com/office/powerpoint/2010/main" val="1468855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a:t>U</a:t>
            </a:r>
            <a:r>
              <a:rPr lang="en-US" altLang="zh-CN" sz="3735" dirty="0" err="1" smtClean="0"/>
              <a:t>niswap</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40" name="TextBox 3"/>
          <p:cNvSpPr txBox="1"/>
          <p:nvPr/>
        </p:nvSpPr>
        <p:spPr>
          <a:xfrm>
            <a:off x="351809" y="5164494"/>
            <a:ext cx="502729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600" dirty="0" smtClean="0">
                <a:solidFill>
                  <a:schemeClr val="accent2"/>
                </a:solidFill>
              </a:rPr>
              <a:t>第一次存入</a:t>
            </a:r>
            <a:r>
              <a:rPr lang="zh-CN" altLang="en-US" sz="1600" smtClean="0">
                <a:solidFill>
                  <a:schemeClr val="accent2"/>
                </a:solidFill>
              </a:rPr>
              <a:t>汇率如何决定</a:t>
            </a:r>
            <a:endParaRPr lang="en-US" altLang="zh-CN" sz="1600" dirty="0" smtClean="0">
              <a:solidFill>
                <a:schemeClr val="accent2"/>
              </a:solidFill>
            </a:endParaRPr>
          </a:p>
          <a:p>
            <a:pPr lvl="0" eaLnBrk="1" hangingPunct="1">
              <a:lnSpc>
                <a:spcPct val="200000"/>
              </a:lnSpc>
              <a:spcBef>
                <a:spcPct val="0"/>
              </a:spcBef>
              <a:buFont typeface="+mj-lt"/>
              <a:buAutoNum type="arabicPeriod"/>
            </a:pPr>
            <a:r>
              <a:rPr lang="zh-CN" altLang="en-US" sz="1600" i="1" dirty="0" smtClean="0">
                <a:solidFill>
                  <a:schemeClr val="accent2"/>
                </a:solidFill>
                <a:latin typeface="Arial" panose="020B0604020202090204" pitchFamily="34" charset="0"/>
                <a:ea typeface="SimSun" pitchFamily="2" charset="-122"/>
                <a:sym typeface="+mn-ea"/>
              </a:rPr>
              <a:t>流动性提供者是否可以把充值的原币提取</a:t>
            </a:r>
            <a:endParaRPr lang="en-US" altLang="zh-CN" sz="1600" i="1" dirty="0" smtClean="0">
              <a:solidFill>
                <a:schemeClr val="accent2"/>
              </a:solidFill>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600" i="1" dirty="0" smtClean="0">
                <a:solidFill>
                  <a:schemeClr val="accent2"/>
                </a:solidFill>
                <a:latin typeface="Arial" panose="020B0604020202090204" pitchFamily="34" charset="0"/>
                <a:ea typeface="SimSun" pitchFamily="2" charset="-122"/>
                <a:sym typeface="+mn-ea"/>
              </a:rPr>
              <a:t>场外币价变化，</a:t>
            </a:r>
            <a:r>
              <a:rPr lang="en-US" altLang="zh-CN" sz="1600" i="1" dirty="0" err="1" smtClean="0">
                <a:solidFill>
                  <a:schemeClr val="accent2"/>
                </a:solidFill>
                <a:latin typeface="Arial" panose="020B0604020202090204" pitchFamily="34" charset="0"/>
                <a:ea typeface="SimSun" pitchFamily="2" charset="-122"/>
                <a:sym typeface="+mn-ea"/>
              </a:rPr>
              <a:t>uniswap</a:t>
            </a:r>
            <a:r>
              <a:rPr lang="zh-CN" altLang="en-US" sz="1600" i="1" dirty="0" smtClean="0">
                <a:solidFill>
                  <a:schemeClr val="accent2"/>
                </a:solidFill>
                <a:latin typeface="Arial" panose="020B0604020202090204" pitchFamily="34" charset="0"/>
                <a:ea typeface="SimSun" pitchFamily="2" charset="-122"/>
                <a:sym typeface="+mn-ea"/>
              </a:rPr>
              <a:t>的汇率如何动态变化</a:t>
            </a:r>
            <a:endParaRPr lang="en-US" altLang="en-US" sz="1600" i="1" dirty="0">
              <a:solidFill>
                <a:schemeClr val="accent2"/>
              </a:solidFill>
              <a:latin typeface="Arial" panose="020B0604020202090204" pitchFamily="34" charset="0"/>
              <a:ea typeface="SimSun" pitchFamily="2" charset="-122"/>
              <a:sym typeface="+mn-ea"/>
            </a:endParaRPr>
          </a:p>
        </p:txBody>
      </p:sp>
      <p:grpSp>
        <p:nvGrpSpPr>
          <p:cNvPr id="20" name="Group 19"/>
          <p:cNvGrpSpPr/>
          <p:nvPr/>
        </p:nvGrpSpPr>
        <p:grpSpPr>
          <a:xfrm>
            <a:off x="5880100" y="3251773"/>
            <a:ext cx="5397500" cy="3161723"/>
            <a:chOff x="5410200" y="3200973"/>
            <a:chExt cx="5397500" cy="3161723"/>
          </a:xfrm>
        </p:grpSpPr>
        <p:grpSp>
          <p:nvGrpSpPr>
            <p:cNvPr id="5" name="Group 4"/>
            <p:cNvGrpSpPr/>
            <p:nvPr/>
          </p:nvGrpSpPr>
          <p:grpSpPr>
            <a:xfrm>
              <a:off x="5410200" y="3200973"/>
              <a:ext cx="5397500" cy="3161723"/>
              <a:chOff x="9013213" y="1960277"/>
              <a:chExt cx="2857253" cy="3680973"/>
            </a:xfrm>
          </p:grpSpPr>
          <p:sp>
            <p:nvSpPr>
              <p:cNvPr id="41" name="圆角矩形 10"/>
              <p:cNvSpPr/>
              <p:nvPr/>
            </p:nvSpPr>
            <p:spPr>
              <a:xfrm>
                <a:off x="9013213" y="1960277"/>
                <a:ext cx="2857253" cy="368097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2" name="圆角矩形 10"/>
              <p:cNvSpPr/>
              <p:nvPr/>
            </p:nvSpPr>
            <p:spPr>
              <a:xfrm>
                <a:off x="10652982" y="2687641"/>
                <a:ext cx="1049489" cy="2137528"/>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OKB/ETH</a:t>
                </a:r>
              </a:p>
              <a:p>
                <a:pPr algn="ctr"/>
                <a:r>
                  <a:rPr lang="en-US" altLang="zh-CN" sz="1600" dirty="0" smtClean="0">
                    <a:solidFill>
                      <a:schemeClr val="bg1"/>
                    </a:solidFill>
                  </a:rPr>
                  <a:t>Exchange</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4" name="圆角矩形 10"/>
              <p:cNvSpPr/>
              <p:nvPr/>
            </p:nvSpPr>
            <p:spPr>
              <a:xfrm>
                <a:off x="10888639" y="3912572"/>
                <a:ext cx="587496" cy="8402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资金池</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50" name="圆角矩形 10"/>
            <p:cNvSpPr/>
            <p:nvPr/>
          </p:nvSpPr>
          <p:spPr>
            <a:xfrm>
              <a:off x="5787817" y="3863833"/>
              <a:ext cx="1400383" cy="771667"/>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r>
                <a:rPr lang="en-US" altLang="zh-CN" sz="1600" dirty="0" smtClean="0">
                  <a:solidFill>
                    <a:schemeClr val="bg1"/>
                  </a:solidFill>
                </a:rPr>
                <a:t>Factory</a:t>
              </a: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51" name="圆角矩形 10"/>
            <p:cNvSpPr/>
            <p:nvPr/>
          </p:nvSpPr>
          <p:spPr>
            <a:xfrm>
              <a:off x="5788335" y="4946446"/>
              <a:ext cx="1399865" cy="779719"/>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solidFill>
                    <a:schemeClr val="bg1"/>
                  </a:solidFill>
                  <a:latin typeface="Microsoft YaHei" charset="-122"/>
                  <a:ea typeface="Microsoft YaHei" charset="-122"/>
                  <a:cs typeface="Microsoft YaHei" charset="-122"/>
                </a:rPr>
                <a:t>OKB</a:t>
              </a:r>
              <a:endParaRPr lang="en-US" altLang="zh-CN" sz="1600" dirty="0" smtClean="0">
                <a:solidFill>
                  <a:schemeClr val="bg1"/>
                </a:solidFill>
              </a:endParaRPr>
            </a:p>
          </p:txBody>
        </p:sp>
      </p:grpSp>
      <p:grpSp>
        <p:nvGrpSpPr>
          <p:cNvPr id="53" name="Group 52"/>
          <p:cNvGrpSpPr/>
          <p:nvPr/>
        </p:nvGrpSpPr>
        <p:grpSpPr>
          <a:xfrm>
            <a:off x="9495385" y="1374427"/>
            <a:ext cx="827387" cy="695959"/>
            <a:chOff x="4824182" y="4730998"/>
            <a:chExt cx="827387" cy="695959"/>
          </a:xfrm>
        </p:grpSpPr>
        <p:sp>
          <p:nvSpPr>
            <p:cNvPr id="54" name="Smiley Face 5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6180996" y="1484233"/>
            <a:ext cx="827387" cy="695959"/>
            <a:chOff x="4824182" y="4730998"/>
            <a:chExt cx="827387" cy="695959"/>
          </a:xfrm>
        </p:grpSpPr>
        <p:sp>
          <p:nvSpPr>
            <p:cNvPr id="58" name="Smiley Face 5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Arrow Connector 60"/>
          <p:cNvCxnSpPr/>
          <p:nvPr/>
        </p:nvCxnSpPr>
        <p:spPr>
          <a:xfrm flipV="1">
            <a:off x="7658100" y="4305300"/>
            <a:ext cx="1319609"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8167061" y="3924301"/>
            <a:ext cx="301686" cy="369332"/>
          </a:xfrm>
          <a:prstGeom prst="rect">
            <a:avLst/>
          </a:prstGeom>
          <a:noFill/>
        </p:spPr>
        <p:txBody>
          <a:bodyPr wrap="none" rtlCol="0">
            <a:spAutoFit/>
          </a:bodyPr>
          <a:lstStyle/>
          <a:p>
            <a:r>
              <a:rPr lang="en-US" altLang="zh-CN" dirty="0"/>
              <a:t>2</a:t>
            </a:r>
            <a:endParaRPr lang="en-US" dirty="0"/>
          </a:p>
        </p:txBody>
      </p:sp>
      <p:cxnSp>
        <p:nvCxnSpPr>
          <p:cNvPr id="49" name="Straight Arrow Connector 48"/>
          <p:cNvCxnSpPr/>
          <p:nvPr/>
        </p:nvCxnSpPr>
        <p:spPr>
          <a:xfrm>
            <a:off x="9968978" y="2260993"/>
            <a:ext cx="0" cy="146050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10021086" y="2634473"/>
            <a:ext cx="301686" cy="369332"/>
          </a:xfrm>
          <a:prstGeom prst="rect">
            <a:avLst/>
          </a:prstGeom>
          <a:noFill/>
        </p:spPr>
        <p:txBody>
          <a:bodyPr wrap="none" rtlCol="0">
            <a:spAutoFit/>
          </a:bodyPr>
          <a:lstStyle/>
          <a:p>
            <a:r>
              <a:rPr lang="en-US" altLang="zh-CN" dirty="0" smtClean="0"/>
              <a:t>3</a:t>
            </a:r>
            <a:endParaRPr lang="en-US" dirty="0"/>
          </a:p>
        </p:txBody>
      </p:sp>
      <p:sp>
        <p:nvSpPr>
          <p:cNvPr id="66" name="TextBox 3"/>
          <p:cNvSpPr txBox="1"/>
          <p:nvPr/>
        </p:nvSpPr>
        <p:spPr>
          <a:xfrm>
            <a:off x="269625" y="1179113"/>
            <a:ext cx="5324439" cy="403187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600" i="1" dirty="0" smtClean="0"/>
              <a:t>创建</a:t>
            </a:r>
            <a:r>
              <a:rPr lang="en-US" altLang="zh-CN" sz="1600" i="1" dirty="0" smtClean="0"/>
              <a:t>OKB</a:t>
            </a:r>
            <a:r>
              <a:rPr lang="zh-CN" altLang="en-US" sz="1600" i="1" dirty="0" smtClean="0"/>
              <a:t> </a:t>
            </a:r>
            <a:r>
              <a:rPr lang="en-US" altLang="zh-CN" sz="1600" i="1" dirty="0" smtClean="0"/>
              <a:t>ERC20</a:t>
            </a:r>
            <a:r>
              <a:rPr lang="zh-CN" altLang="en-US" sz="1600" i="1" dirty="0" smtClean="0"/>
              <a:t>智能合约</a:t>
            </a:r>
            <a:endParaRPr lang="de-DE" sz="1600" i="1" dirty="0" smtClean="0"/>
          </a:p>
          <a:p>
            <a:pPr lvl="0" eaLnBrk="1" hangingPunct="1">
              <a:lnSpc>
                <a:spcPct val="200000"/>
              </a:lnSpc>
              <a:spcBef>
                <a:spcPct val="0"/>
              </a:spcBef>
              <a:buFont typeface="+mj-lt"/>
              <a:buAutoNum type="arabicPeriod"/>
            </a:pPr>
            <a:r>
              <a:rPr lang="de-DE" sz="1600" i="1" dirty="0" err="1" smtClean="0"/>
              <a:t>任何</a:t>
            </a:r>
            <a:r>
              <a:rPr lang="zh-CN" altLang="en-US" sz="1600" i="1" dirty="0" smtClean="0"/>
              <a:t>人</a:t>
            </a:r>
            <a:r>
              <a:rPr lang="de-DE" sz="1600" i="1" dirty="0" err="1" smtClean="0"/>
              <a:t>都能上架</a:t>
            </a:r>
            <a:r>
              <a:rPr lang="zh-CN" altLang="en-US" sz="1600" i="1" dirty="0" smtClean="0"/>
              <a:t> </a:t>
            </a:r>
            <a:r>
              <a:rPr lang="en-US" altLang="zh-CN" sz="1600" i="1" dirty="0" smtClean="0"/>
              <a:t>OKB-&gt;ETH</a:t>
            </a:r>
            <a:r>
              <a:rPr lang="zh-CN" altLang="en-US" sz="1600" i="1" dirty="0" smtClean="0"/>
              <a:t>交易币对</a:t>
            </a:r>
            <a:endParaRPr lang="de-DE" sz="1600" i="1" dirty="0" smtClean="0"/>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流动性提供者授权把自己账户的</a:t>
            </a:r>
            <a:r>
              <a:rPr lang="en-US" altLang="zh-CN" sz="1600" i="1" dirty="0" smtClean="0"/>
              <a:t>OKB</a:t>
            </a:r>
            <a:r>
              <a:rPr lang="zh-CN" altLang="en-US" sz="1600" i="1" dirty="0" smtClean="0"/>
              <a:t>和</a:t>
            </a:r>
            <a:r>
              <a:rPr lang="en-US" altLang="zh-CN" sz="1600" i="1" dirty="0" smtClean="0"/>
              <a:t>ETH</a:t>
            </a:r>
            <a:r>
              <a:rPr lang="zh-CN" altLang="en-US" sz="1600" i="1" dirty="0" smtClean="0">
                <a:latin typeface="Arial" panose="020B0604020202090204" pitchFamily="34" charset="0"/>
                <a:ea typeface="SimSun" pitchFamily="2" charset="-122"/>
                <a:sym typeface="+mn-ea"/>
              </a:rPr>
              <a:t>按照当前汇率等比例存入资金池</a:t>
            </a:r>
            <a:endParaRPr lang="en-US" altLang="zh-CN" sz="16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en-US" altLang="zh-CN" sz="1600" i="1" dirty="0" smtClean="0">
                <a:latin typeface="Arial" panose="020B0604020202090204" pitchFamily="34" charset="0"/>
                <a:ea typeface="SimSun" pitchFamily="2" charset="-122"/>
                <a:sym typeface="+mn-ea"/>
              </a:rPr>
              <a:t>Exchange</a:t>
            </a:r>
            <a:r>
              <a:rPr lang="zh-CN" altLang="en-US" sz="1600" i="1" dirty="0" smtClean="0">
                <a:latin typeface="Arial" panose="020B0604020202090204" pitchFamily="34" charset="0"/>
                <a:ea typeface="SimSun" pitchFamily="2" charset="-122"/>
                <a:sym typeface="+mn-ea"/>
              </a:rPr>
              <a:t>合约调用</a:t>
            </a:r>
            <a:r>
              <a:rPr lang="en-US" altLang="zh-CN" sz="1600" i="1" dirty="0" smtClean="0"/>
              <a:t>OKB</a:t>
            </a:r>
            <a:r>
              <a:rPr lang="zh-CN" altLang="en-US" sz="1600" i="1" dirty="0" smtClean="0"/>
              <a:t> </a:t>
            </a:r>
            <a:r>
              <a:rPr lang="en-US" altLang="zh-CN" sz="1600" i="1" dirty="0" smtClean="0"/>
              <a:t>ERC20</a:t>
            </a:r>
            <a:r>
              <a:rPr lang="zh-CN" altLang="en-US" sz="1600" i="1" dirty="0" smtClean="0"/>
              <a:t>合约方法转移</a:t>
            </a:r>
            <a:r>
              <a:rPr lang="en-US" altLang="zh-CN" sz="1600" i="1" dirty="0" smtClean="0"/>
              <a:t>OKB</a:t>
            </a:r>
            <a:r>
              <a:rPr lang="zh-CN" altLang="en-US" sz="1600" i="1" dirty="0" smtClean="0"/>
              <a:t>到资金池</a:t>
            </a:r>
            <a:endParaRPr lang="en-US" altLang="zh-CN" sz="1600" i="1" dirty="0" smtClean="0"/>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调用</a:t>
            </a:r>
            <a:r>
              <a:rPr lang="en-US" altLang="zh-CN" sz="1600" i="1" dirty="0">
                <a:latin typeface="Arial" panose="020B0604020202090204" pitchFamily="34" charset="0"/>
                <a:ea typeface="SimSun" pitchFamily="2" charset="-122"/>
                <a:sym typeface="+mn-ea"/>
              </a:rPr>
              <a:t>Exchange</a:t>
            </a:r>
            <a:r>
              <a:rPr lang="zh-CN" altLang="en-US" sz="1600" i="1" dirty="0" smtClean="0">
                <a:latin typeface="Arial" panose="020B0604020202090204" pitchFamily="34" charset="0"/>
                <a:ea typeface="SimSun" pitchFamily="2" charset="-122"/>
                <a:sym typeface="+mn-ea"/>
              </a:rPr>
              <a:t>合约兑换</a:t>
            </a:r>
            <a:r>
              <a:rPr lang="en-US" altLang="zh-CN" sz="1600" i="1" dirty="0" smtClean="0"/>
              <a:t>OKB/ETH,</a:t>
            </a:r>
            <a:r>
              <a:rPr lang="zh-CN" altLang="en-US" sz="1600" i="1" dirty="0" smtClean="0"/>
              <a:t> 成交后</a:t>
            </a:r>
            <a:r>
              <a:rPr lang="zh-CN" altLang="en-US" sz="1600" i="1" dirty="0">
                <a:latin typeface="Arial" panose="020B0604020202090204" pitchFamily="34" charset="0"/>
                <a:ea typeface="SimSun" pitchFamily="2" charset="-122"/>
                <a:sym typeface="+mn-ea"/>
              </a:rPr>
              <a:t>流动性</a:t>
            </a:r>
            <a:r>
              <a:rPr lang="zh-CN" altLang="en-US" sz="1600" i="1" dirty="0" smtClean="0">
                <a:latin typeface="Arial" panose="020B0604020202090204" pitchFamily="34" charset="0"/>
                <a:ea typeface="SimSun" pitchFamily="2" charset="-122"/>
                <a:sym typeface="+mn-ea"/>
              </a:rPr>
              <a:t>提供者会得到</a:t>
            </a:r>
            <a:r>
              <a:rPr lang="en-US" altLang="zh-CN" sz="1600" i="1" dirty="0" smtClean="0">
                <a:latin typeface="Arial" panose="020B0604020202090204" pitchFamily="34" charset="0"/>
                <a:ea typeface="SimSun" pitchFamily="2" charset="-122"/>
                <a:sym typeface="+mn-ea"/>
              </a:rPr>
              <a:t>0.3%</a:t>
            </a:r>
            <a:r>
              <a:rPr lang="zh-CN" altLang="en-US" sz="1600" i="1" dirty="0" smtClean="0">
                <a:latin typeface="Arial" panose="020B0604020202090204" pitchFamily="34" charset="0"/>
                <a:ea typeface="SimSun" pitchFamily="2" charset="-122"/>
                <a:sym typeface="+mn-ea"/>
              </a:rPr>
              <a:t>的手续费</a:t>
            </a:r>
            <a:endParaRPr lang="en-US" altLang="zh-CN" sz="1600" i="1" dirty="0" smtClean="0">
              <a:latin typeface="Arial" panose="020B0604020202090204" pitchFamily="34" charset="0"/>
              <a:ea typeface="SimSun" pitchFamily="2" charset="-122"/>
              <a:sym typeface="+mn-ea"/>
            </a:endParaRPr>
          </a:p>
        </p:txBody>
      </p:sp>
      <p:sp>
        <p:nvSpPr>
          <p:cNvPr id="67" name="TextBox 66"/>
          <p:cNvSpPr txBox="1"/>
          <p:nvPr/>
        </p:nvSpPr>
        <p:spPr>
          <a:xfrm>
            <a:off x="5956031" y="5164494"/>
            <a:ext cx="301686" cy="369332"/>
          </a:xfrm>
          <a:prstGeom prst="rect">
            <a:avLst/>
          </a:prstGeom>
          <a:noFill/>
        </p:spPr>
        <p:txBody>
          <a:bodyPr wrap="none" rtlCol="0">
            <a:spAutoFit/>
          </a:bodyPr>
          <a:lstStyle/>
          <a:p>
            <a:r>
              <a:rPr lang="en-US" altLang="zh-CN" smtClean="0"/>
              <a:t>1</a:t>
            </a:r>
            <a:endParaRPr lang="en-US" dirty="0"/>
          </a:p>
        </p:txBody>
      </p:sp>
      <p:cxnSp>
        <p:nvCxnSpPr>
          <p:cNvPr id="68" name="Straight Arrow Connector 67"/>
          <p:cNvCxnSpPr/>
          <p:nvPr/>
        </p:nvCxnSpPr>
        <p:spPr>
          <a:xfrm flipH="1">
            <a:off x="7658100" y="5387105"/>
            <a:ext cx="1319609" cy="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8177608" y="4989496"/>
            <a:ext cx="301686" cy="369332"/>
          </a:xfrm>
          <a:prstGeom prst="rect">
            <a:avLst/>
          </a:prstGeom>
          <a:noFill/>
        </p:spPr>
        <p:txBody>
          <a:bodyPr wrap="none" rtlCol="0">
            <a:spAutoFit/>
          </a:bodyPr>
          <a:lstStyle/>
          <a:p>
            <a:r>
              <a:rPr lang="en-US" altLang="zh-CN" dirty="0" smtClean="0"/>
              <a:t>4</a:t>
            </a:r>
            <a:endParaRPr lang="en-US" dirty="0"/>
          </a:p>
        </p:txBody>
      </p:sp>
      <p:cxnSp>
        <p:nvCxnSpPr>
          <p:cNvPr id="45" name="Straight Arrow Connector 44"/>
          <p:cNvCxnSpPr/>
          <p:nvPr/>
        </p:nvCxnSpPr>
        <p:spPr>
          <a:xfrm>
            <a:off x="7008383" y="2260993"/>
            <a:ext cx="2097517" cy="1477568"/>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7507257" y="2740854"/>
            <a:ext cx="301686" cy="369332"/>
          </a:xfrm>
          <a:prstGeom prst="rect">
            <a:avLst/>
          </a:prstGeom>
          <a:noFill/>
        </p:spPr>
        <p:txBody>
          <a:bodyPr wrap="none" rtlCol="0">
            <a:spAutoFit/>
          </a:bodyPr>
          <a:lstStyle/>
          <a:p>
            <a:r>
              <a:rPr lang="en-US" altLang="zh-CN" dirty="0"/>
              <a:t>5</a:t>
            </a:r>
            <a:endParaRPr lang="en-US" dirty="0"/>
          </a:p>
        </p:txBody>
      </p:sp>
    </p:spTree>
    <p:extLst>
      <p:ext uri="{BB962C8B-B14F-4D97-AF65-F5344CB8AC3E}">
        <p14:creationId xmlns:p14="http://schemas.microsoft.com/office/powerpoint/2010/main" val="945464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8" name="圆角矩形 10"/>
          <p:cNvSpPr/>
          <p:nvPr/>
        </p:nvSpPr>
        <p:spPr>
          <a:xfrm>
            <a:off x="3282893" y="182206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grpSp>
        <p:nvGrpSpPr>
          <p:cNvPr id="32" name="Group 31"/>
          <p:cNvGrpSpPr/>
          <p:nvPr/>
        </p:nvGrpSpPr>
        <p:grpSpPr>
          <a:xfrm>
            <a:off x="1531298" y="4042962"/>
            <a:ext cx="870412" cy="581140"/>
            <a:chOff x="2187" y="3943"/>
            <a:chExt cx="1724" cy="1002"/>
          </a:xfrm>
        </p:grpSpPr>
        <p:sp>
          <p:nvSpPr>
            <p:cNvPr id="29"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0"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1"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33" name="Straight Arrow Connector 32"/>
          <p:cNvCxnSpPr>
            <a:stCxn id="2" idx="1"/>
            <a:endCxn id="31" idx="3"/>
          </p:cNvCxnSpPr>
          <p:nvPr/>
        </p:nvCxnSpPr>
        <p:spPr>
          <a:xfrm flipH="1">
            <a:off x="2402215" y="3898498"/>
            <a:ext cx="812862" cy="551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067732" y="5848967"/>
            <a:ext cx="870412" cy="581140"/>
            <a:chOff x="2187" y="3943"/>
            <a:chExt cx="1724" cy="1002"/>
          </a:xfrm>
        </p:grpSpPr>
        <p:sp>
          <p:nvSpPr>
            <p:cNvPr id="3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38" name="Straight Arrow Connector 37"/>
          <p:cNvCxnSpPr>
            <a:stCxn id="13" idx="1"/>
            <a:endCxn id="37" idx="3"/>
          </p:cNvCxnSpPr>
          <p:nvPr/>
        </p:nvCxnSpPr>
        <p:spPr>
          <a:xfrm flipH="1">
            <a:off x="2938649" y="5720313"/>
            <a:ext cx="1531823" cy="5355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66496" y="5794547"/>
            <a:ext cx="870917" cy="581720"/>
            <a:chOff x="2187" y="3943"/>
            <a:chExt cx="1725" cy="1003"/>
          </a:xfrm>
        </p:grpSpPr>
        <p:sp>
          <p:nvSpPr>
            <p:cNvPr id="40"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1"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2"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43" name="Straight Arrow Connector 42"/>
          <p:cNvCxnSpPr>
            <a:stCxn id="17" idx="3"/>
            <a:endCxn id="40" idx="1"/>
          </p:cNvCxnSpPr>
          <p:nvPr/>
        </p:nvCxnSpPr>
        <p:spPr>
          <a:xfrm>
            <a:off x="7569834" y="5720313"/>
            <a:ext cx="1396662" cy="2490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9635461" y="3071209"/>
            <a:ext cx="870412" cy="581140"/>
            <a:chOff x="2187" y="3943"/>
            <a:chExt cx="1724" cy="1002"/>
          </a:xfrm>
        </p:grpSpPr>
        <p:sp>
          <p:nvSpPr>
            <p:cNvPr id="4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48" name="Straight Arrow Connector 47"/>
          <p:cNvCxnSpPr>
            <a:stCxn id="45" idx="1"/>
            <a:endCxn id="16" idx="3"/>
          </p:cNvCxnSpPr>
          <p:nvPr/>
        </p:nvCxnSpPr>
        <p:spPr>
          <a:xfrm flipH="1">
            <a:off x="8743314" y="3246073"/>
            <a:ext cx="892147" cy="652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468792" y="1187970"/>
            <a:ext cx="870412" cy="581140"/>
            <a:chOff x="2187" y="3943"/>
            <a:chExt cx="1724" cy="1002"/>
          </a:xfrm>
        </p:grpSpPr>
        <p:sp>
          <p:nvSpPr>
            <p:cNvPr id="50"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1"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2"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53" name="Straight Arrow Connector 52"/>
          <p:cNvCxnSpPr>
            <a:stCxn id="52" idx="2"/>
            <a:endCxn id="15" idx="0"/>
          </p:cNvCxnSpPr>
          <p:nvPr/>
        </p:nvCxnSpPr>
        <p:spPr>
          <a:xfrm>
            <a:off x="6005227" y="1769690"/>
            <a:ext cx="42549" cy="4742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681017" y="1791855"/>
            <a:ext cx="870412" cy="581140"/>
            <a:chOff x="2187" y="3943"/>
            <a:chExt cx="1724" cy="1002"/>
          </a:xfrm>
        </p:grpSpPr>
        <p:sp>
          <p:nvSpPr>
            <p:cNvPr id="5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58" name="Straight Arrow Connector 57"/>
          <p:cNvCxnSpPr>
            <a:stCxn id="28" idx="1"/>
            <a:endCxn id="57" idx="3"/>
          </p:cNvCxnSpPr>
          <p:nvPr/>
        </p:nvCxnSpPr>
        <p:spPr>
          <a:xfrm flipH="1">
            <a:off x="2551934" y="2097850"/>
            <a:ext cx="730959" cy="1008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0" name="圆角矩形 10"/>
          <p:cNvSpPr/>
          <p:nvPr/>
        </p:nvSpPr>
        <p:spPr>
          <a:xfrm>
            <a:off x="10343406" y="4822185"/>
            <a:ext cx="668965" cy="3497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0" idx="1"/>
            <a:endCxn id="25" idx="3"/>
          </p:cNvCxnSpPr>
          <p:nvPr/>
        </p:nvCxnSpPr>
        <p:spPr>
          <a:xfrm flipH="1" flipV="1">
            <a:off x="9595814" y="4818710"/>
            <a:ext cx="747592" cy="1783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en-US" altLang="zh-CN" sz="4000" dirty="0">
                <a:solidFill>
                  <a:schemeClr val="bg1"/>
                </a:solidFill>
              </a:rPr>
              <a:t>Overview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1443427" y="5105490"/>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2142202"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3070466" y="44183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4804523" y="51328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3905008"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3862871" y="4559533"/>
            <a:ext cx="1337855" cy="57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1839630" y="5387781"/>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1839630" y="4559533"/>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4301211" y="5415187"/>
            <a:ext cx="899515" cy="632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2934607" y="6188521"/>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2235832" y="5246636"/>
            <a:ext cx="2568691" cy="274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2538405" y="5274042"/>
            <a:ext cx="2266118" cy="7733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2538405" y="4700678"/>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3466669" y="4700678"/>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2235832" y="5246636"/>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1141357" y="3555011"/>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r>
              <a:rPr kumimoji="1" lang="en-US" altLang="zh-CN" sz="700" dirty="0">
                <a:latin typeface="Microsoft YaHei" charset="-122"/>
                <a:ea typeface="Microsoft YaHei" charset="-122"/>
                <a:cs typeface="Microsoft YaHei" charset="-122"/>
              </a:rPr>
              <a:t>A</a:t>
            </a:r>
          </a:p>
        </p:txBody>
      </p:sp>
      <p:cxnSp>
        <p:nvCxnSpPr>
          <p:cNvPr id="38" name="Straight Arrow Connector 37"/>
          <p:cNvCxnSpPr>
            <a:stCxn id="28" idx="2"/>
            <a:endCxn id="2" idx="0"/>
          </p:cNvCxnSpPr>
          <p:nvPr/>
        </p:nvCxnSpPr>
        <p:spPr>
          <a:xfrm>
            <a:off x="1431696" y="3898851"/>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1839630" y="3898851"/>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1722034" y="3726931"/>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圆角矩形 10"/>
          <p:cNvSpPr/>
          <p:nvPr/>
        </p:nvSpPr>
        <p:spPr>
          <a:xfrm>
            <a:off x="3917228"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sp>
        <p:nvSpPr>
          <p:cNvPr id="52" name="圆角矩形 10"/>
          <p:cNvSpPr/>
          <p:nvPr/>
        </p:nvSpPr>
        <p:spPr>
          <a:xfrm>
            <a:off x="5732470" y="2309650"/>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Nginx</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52" idx="2"/>
            <a:endCxn id="28" idx="0"/>
          </p:cNvCxnSpPr>
          <p:nvPr/>
        </p:nvCxnSpPr>
        <p:spPr>
          <a:xfrm flipH="1">
            <a:off x="1431696" y="2692555"/>
            <a:ext cx="472146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6849741" y="8466029"/>
            <a:ext cx="521335" cy="110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3137446" y="3898851"/>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1953879" y="3555011"/>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2845758" y="3555011"/>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3693670" y="3558165"/>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4518307" y="3558167"/>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5364672" y="3558551"/>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4811420" y="3902007"/>
            <a:ext cx="389306" cy="12308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5200726" y="3902391"/>
            <a:ext cx="428482" cy="1230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3466669" y="3902005"/>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4273953" y="3730085"/>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3429134" y="3726931"/>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2548464" y="3726931"/>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5104533" y="3730087"/>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1839630" y="3898851"/>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3983812" y="3902005"/>
            <a:ext cx="1216914" cy="12308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52" idx="2"/>
            <a:endCxn id="92" idx="0"/>
          </p:cNvCxnSpPr>
          <p:nvPr/>
        </p:nvCxnSpPr>
        <p:spPr>
          <a:xfrm flipH="1">
            <a:off x="2251172" y="2692555"/>
            <a:ext cx="3901986"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2" idx="2"/>
            <a:endCxn id="93" idx="0"/>
          </p:cNvCxnSpPr>
          <p:nvPr/>
        </p:nvCxnSpPr>
        <p:spPr>
          <a:xfrm flipH="1">
            <a:off x="3137446" y="2692555"/>
            <a:ext cx="301571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2" idx="2"/>
            <a:endCxn id="94" idx="0"/>
          </p:cNvCxnSpPr>
          <p:nvPr/>
        </p:nvCxnSpPr>
        <p:spPr>
          <a:xfrm flipH="1">
            <a:off x="3983812" y="2692555"/>
            <a:ext cx="2169346" cy="8656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52" idx="2"/>
            <a:endCxn id="95" idx="0"/>
          </p:cNvCxnSpPr>
          <p:nvPr/>
        </p:nvCxnSpPr>
        <p:spPr>
          <a:xfrm flipH="1">
            <a:off x="4811420" y="2692555"/>
            <a:ext cx="1341738" cy="86561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52" idx="2"/>
            <a:endCxn id="96" idx="0"/>
          </p:cNvCxnSpPr>
          <p:nvPr/>
        </p:nvCxnSpPr>
        <p:spPr>
          <a:xfrm flipH="1">
            <a:off x="5629208" y="2692555"/>
            <a:ext cx="523950" cy="86599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4301211" y="3902007"/>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2251172" y="3898851"/>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51" idx="2"/>
          </p:cNvCxnSpPr>
          <p:nvPr/>
        </p:nvCxnSpPr>
        <p:spPr>
          <a:xfrm flipH="1" flipV="1">
            <a:off x="4230013" y="1547468"/>
            <a:ext cx="1923145" cy="76218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a:endCxn id="231" idx="2"/>
          </p:cNvCxnSpPr>
          <p:nvPr/>
        </p:nvCxnSpPr>
        <p:spPr>
          <a:xfrm flipH="1" flipV="1">
            <a:off x="5853742" y="1555580"/>
            <a:ext cx="299416"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33" idx="2"/>
          </p:cNvCxnSpPr>
          <p:nvPr/>
        </p:nvCxnSpPr>
        <p:spPr>
          <a:xfrm flipV="1">
            <a:off x="6153158" y="1555580"/>
            <a:ext cx="1365774"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1" name="圆角矩形 10"/>
          <p:cNvSpPr/>
          <p:nvPr/>
        </p:nvSpPr>
        <p:spPr>
          <a:xfrm>
            <a:off x="554095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33" name="圆角矩形 10"/>
          <p:cNvSpPr/>
          <p:nvPr/>
        </p:nvSpPr>
        <p:spPr>
          <a:xfrm>
            <a:off x="720614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40" name="Straight Connector 239"/>
          <p:cNvCxnSpPr/>
          <p:nvPr/>
        </p:nvCxnSpPr>
        <p:spPr>
          <a:xfrm flipV="1">
            <a:off x="2190205" y="2018881"/>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20581" y="2493676"/>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260797" y="1874993"/>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258620" y="2355176"/>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sp>
        <p:nvSpPr>
          <p:cNvPr id="59" name="圆角矩形 10"/>
          <p:cNvSpPr/>
          <p:nvPr/>
        </p:nvSpPr>
        <p:spPr>
          <a:xfrm>
            <a:off x="8978985" y="610547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7091737" y="6246859"/>
            <a:ext cx="1887248"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7555629" y="3580708"/>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6153158" y="2692555"/>
            <a:ext cx="1905784" cy="88815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7721065" y="4638998"/>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sp>
        <p:nvSpPr>
          <p:cNvPr id="153" name="圆角矩形 10"/>
          <p:cNvSpPr/>
          <p:nvPr/>
        </p:nvSpPr>
        <p:spPr>
          <a:xfrm>
            <a:off x="6467780" y="5071968"/>
            <a:ext cx="602637" cy="4326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p:txBody>
      </p:sp>
      <p:cxnSp>
        <p:nvCxnSpPr>
          <p:cNvPr id="156" name="Straight Arrow Connector 155"/>
          <p:cNvCxnSpPr>
            <a:stCxn id="85" idx="2"/>
            <a:endCxn id="153" idx="0"/>
          </p:cNvCxnSpPr>
          <p:nvPr/>
        </p:nvCxnSpPr>
        <p:spPr>
          <a:xfrm flipH="1">
            <a:off x="6769099" y="4466854"/>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6267407" y="3571512"/>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a:off x="6153158" y="2692555"/>
            <a:ext cx="617562" cy="87895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flipV="1">
            <a:off x="5596928" y="5274042"/>
            <a:ext cx="870852" cy="142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0" name="圆角矩形 10"/>
          <p:cNvSpPr/>
          <p:nvPr/>
        </p:nvSpPr>
        <p:spPr>
          <a:xfrm>
            <a:off x="10440024" y="607709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BI</a:t>
            </a:r>
            <a:r>
              <a:rPr kumimoji="1" lang="zh-CN" altLang="en-US" sz="1000" dirty="0" smtClean="0">
                <a:latin typeface="Microsoft YaHei" charset="-122"/>
                <a:ea typeface="Microsoft YaHei" charset="-122"/>
                <a:cs typeface="Microsoft YaHei" charset="-122"/>
              </a:rPr>
              <a:t> 系统</a:t>
            </a:r>
            <a:endParaRPr kumimoji="1" lang="en-US" altLang="zh-CN" sz="1000" dirty="0">
              <a:latin typeface="Microsoft YaHei" charset="-122"/>
              <a:ea typeface="Microsoft YaHei" charset="-122"/>
              <a:cs typeface="Microsoft YaHei" charset="-122"/>
            </a:endParaRPr>
          </a:p>
        </p:txBody>
      </p:sp>
      <p:sp>
        <p:nvSpPr>
          <p:cNvPr id="214" name="圆角矩形 10"/>
          <p:cNvSpPr/>
          <p:nvPr/>
        </p:nvSpPr>
        <p:spPr>
          <a:xfrm>
            <a:off x="10603712" y="5401936"/>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C</a:t>
            </a:r>
            <a:endParaRPr kumimoji="1" lang="en-US" altLang="zh-CN" sz="800" dirty="0">
              <a:latin typeface="Microsoft YaHei" charset="-122"/>
              <a:ea typeface="Microsoft YaHei" charset="-122"/>
              <a:cs typeface="Microsoft YaHei" charset="-122"/>
            </a:endParaRPr>
          </a:p>
        </p:txBody>
      </p:sp>
      <p:sp>
        <p:nvSpPr>
          <p:cNvPr id="215" name="圆角矩形 10"/>
          <p:cNvSpPr/>
          <p:nvPr/>
        </p:nvSpPr>
        <p:spPr>
          <a:xfrm>
            <a:off x="10440024" y="470343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BI</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web</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server</a:t>
            </a:r>
            <a:endParaRPr kumimoji="1" lang="en-US" altLang="zh-CN" sz="900" dirty="0">
              <a:latin typeface="Microsoft YaHei" charset="-122"/>
              <a:ea typeface="Microsoft YaHei" charset="-122"/>
              <a:cs typeface="Microsoft YaHei" charset="-122"/>
            </a:endParaRPr>
          </a:p>
        </p:txBody>
      </p:sp>
      <p:cxnSp>
        <p:nvCxnSpPr>
          <p:cNvPr id="218" name="Straight Arrow Connector 217"/>
          <p:cNvCxnSpPr>
            <a:stCxn id="52" idx="2"/>
            <a:endCxn id="89" idx="0"/>
          </p:cNvCxnSpPr>
          <p:nvPr/>
        </p:nvCxnSpPr>
        <p:spPr>
          <a:xfrm>
            <a:off x="6153158" y="2692555"/>
            <a:ext cx="3249192" cy="88815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4" idx="2"/>
            <a:endCxn id="210" idx="0"/>
          </p:cNvCxnSpPr>
          <p:nvPr/>
        </p:nvCxnSpPr>
        <p:spPr>
          <a:xfrm>
            <a:off x="10943336" y="5580247"/>
            <a:ext cx="1" cy="496847"/>
          </a:xfrm>
          <a:prstGeom prst="straightConnector1">
            <a:avLst/>
          </a:prstGeom>
          <a:ln>
            <a:solidFill>
              <a:schemeClr val="bg2">
                <a:lumMod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2"/>
            <a:endCxn id="214" idx="0"/>
          </p:cNvCxnSpPr>
          <p:nvPr/>
        </p:nvCxnSpPr>
        <p:spPr>
          <a:xfrm flipH="1">
            <a:off x="10943336" y="5018158"/>
            <a:ext cx="1" cy="383778"/>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V="1">
            <a:off x="6752114" y="5504586"/>
            <a:ext cx="16985" cy="65311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7070417" y="4817309"/>
            <a:ext cx="990272" cy="47096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9062726" y="5208381"/>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6412490" y="615770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6431097" y="4288543"/>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cxnSp>
        <p:nvCxnSpPr>
          <p:cNvPr id="86" name="Straight Connector 85"/>
          <p:cNvCxnSpPr/>
          <p:nvPr/>
        </p:nvCxnSpPr>
        <p:spPr>
          <a:xfrm flipV="1">
            <a:off x="2220581" y="1576950"/>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58620" y="1305100"/>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sp>
        <p:nvSpPr>
          <p:cNvPr id="89" name="圆角矩形 10"/>
          <p:cNvSpPr/>
          <p:nvPr/>
        </p:nvSpPr>
        <p:spPr>
          <a:xfrm>
            <a:off x="8899037" y="3580708"/>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sp>
        <p:nvSpPr>
          <p:cNvPr id="97" name="圆角矩形 10"/>
          <p:cNvSpPr/>
          <p:nvPr/>
        </p:nvSpPr>
        <p:spPr>
          <a:xfrm>
            <a:off x="7970463" y="5571552"/>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D</a:t>
            </a:r>
            <a:endParaRPr kumimoji="1" lang="en-US" altLang="zh-CN" sz="8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7070417" y="5288277"/>
            <a:ext cx="1992309"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8038661"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6153158" y="1547468"/>
            <a:ext cx="2198288"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6153158" y="1555580"/>
            <a:ext cx="500004" cy="7540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634037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4763306"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5076091" y="1547468"/>
            <a:ext cx="1077067"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2220581" y="2930794"/>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238742" y="2792294"/>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cxnSp>
        <p:nvCxnSpPr>
          <p:cNvPr id="268" name="Straight Arrow Connector 267"/>
          <p:cNvCxnSpPr>
            <a:stCxn id="59" idx="0"/>
            <a:endCxn id="330" idx="2"/>
          </p:cNvCxnSpPr>
          <p:nvPr/>
        </p:nvCxnSpPr>
        <p:spPr>
          <a:xfrm flipV="1">
            <a:off x="9402349" y="5386692"/>
            <a:ext cx="1" cy="718785"/>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59" idx="0"/>
            <a:endCxn id="97" idx="2"/>
          </p:cNvCxnSpPr>
          <p:nvPr/>
        </p:nvCxnSpPr>
        <p:spPr>
          <a:xfrm flipH="1" flipV="1">
            <a:off x="8310087" y="5749863"/>
            <a:ext cx="1092262" cy="355614"/>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9402350" y="3895432"/>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8058942" y="3895432"/>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8058942" y="3895432"/>
            <a:ext cx="1747" cy="743566"/>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6770720" y="3886236"/>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a:endCxn id="83" idx="1"/>
          </p:cNvCxnSpPr>
          <p:nvPr/>
        </p:nvCxnSpPr>
        <p:spPr>
          <a:xfrm>
            <a:off x="6153158" y="2692555"/>
            <a:ext cx="1402471" cy="104551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OKDex</a:t>
            </a:r>
            <a:r>
              <a:rPr lang="zh-CN" altLang="en-US" sz="4000" dirty="0" smtClean="0">
                <a:solidFill>
                  <a:schemeClr val="bg1"/>
                </a:solidFill>
              </a:rPr>
              <a:t> </a:t>
            </a:r>
            <a:r>
              <a:rPr lang="en-US" altLang="zh-CN" sz="4000" dirty="0">
                <a:solidFill>
                  <a:schemeClr val="bg1"/>
                </a:solidFill>
              </a:rPr>
              <a:t>Overview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kumimoji="0" lang="en-US" altLang="zh-CN" sz="3735" b="0" i="0" u="none" strike="noStrike" kern="1200" cap="none" spc="0" normalizeH="0" baseline="0" noProof="0" dirty="0" smtClean="0">
                <a:ln>
                  <a:noFill/>
                </a:ln>
                <a:solidFill>
                  <a:schemeClr val="lt1"/>
                </a:solidFill>
                <a:effectLst/>
                <a:uLnTx/>
                <a:uFillTx/>
                <a:latin typeface="+mn-lt"/>
                <a:ea typeface="+mn-ea"/>
                <a:cs typeface="+mn-cs"/>
              </a:rPr>
              <a:t>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678045" y="2595880"/>
            <a:ext cx="4934585" cy="165250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marR="0" lvl="0" indent="0" defTabSz="914400" eaLnBrk="1" fontAlgn="auto" latinLnBrk="0" hangingPunct="1">
              <a:lnSpc>
                <a:spcPct val="200000"/>
              </a:lnSpc>
              <a:spcBef>
                <a:spcPct val="0"/>
              </a:spcBef>
              <a:spcAft>
                <a:spcPts val="0"/>
              </a:spcAft>
              <a:buClrTx/>
              <a:buSzTx/>
              <a:buFontTx/>
              <a:buNone/>
              <a:tabLst/>
              <a:defRPr/>
            </a:pPr>
            <a:r>
              <a:rPr lang="en-US" altLang="zh-CN" sz="6000" i="1" smtClean="0">
                <a:latin typeface="Arial" panose="020B0604020202090204" pitchFamily="34" charset="0"/>
                <a:ea typeface="SimSun" pitchFamily="2" charset="-122"/>
                <a:sym typeface="+mn-ea"/>
              </a:rPr>
              <a:t>Thanks</a:t>
            </a:r>
            <a:endParaRPr lang="en-US" altLang="en-US" sz="6000" i="1" dirty="0">
              <a:latin typeface="Arial" panose="020B0604020202090204" pitchFamily="34" charset="0"/>
              <a:ea typeface="SimSun"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43" name="内容占位符 2"/>
          <p:cNvSpPr txBox="1">
            <a:spLocks/>
          </p:cNvSpPr>
          <p:nvPr/>
        </p:nvSpPr>
        <p:spPr>
          <a:xfrm>
            <a:off x="207433" y="924984"/>
            <a:ext cx="6580228" cy="364913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sz="1600" dirty="0" err="1"/>
              <a:t>Relayer</a:t>
            </a:r>
            <a:r>
              <a:rPr lang="en-US" sz="1600" dirty="0"/>
              <a:t> cites a fee schedule and the address they use to collect transaction fees. </a:t>
            </a:r>
            <a:endParaRPr lang="en-US" sz="1600" dirty="0" smtClean="0"/>
          </a:p>
          <a:p>
            <a:pPr marL="342900" indent="-342900" algn="l">
              <a:buFont typeface="+mj-lt"/>
              <a:buAutoNum type="arabicPeriod"/>
            </a:pPr>
            <a:r>
              <a:rPr lang="en-US" sz="1600" dirty="0" smtClean="0"/>
              <a:t>Maker </a:t>
            </a:r>
            <a:r>
              <a:rPr lang="en-US" sz="1600" dirty="0"/>
              <a:t>creates an order, setting </a:t>
            </a:r>
            <a:r>
              <a:rPr lang="en-US" sz="1600" dirty="0" err="1"/>
              <a:t>feeA</a:t>
            </a:r>
            <a:r>
              <a:rPr lang="en-US" sz="1600" dirty="0"/>
              <a:t> and </a:t>
            </a:r>
            <a:r>
              <a:rPr lang="en-US" sz="1600" dirty="0" err="1"/>
              <a:t>feeB</a:t>
            </a:r>
            <a:r>
              <a:rPr lang="en-US" sz="1600" dirty="0"/>
              <a:t> to values that satisfy </a:t>
            </a:r>
            <a:r>
              <a:rPr lang="en-US" sz="1600" dirty="0" err="1"/>
              <a:t>Relayer’s</a:t>
            </a:r>
            <a:r>
              <a:rPr lang="en-US" sz="1600" dirty="0"/>
              <a:t> fee schedule, setting </a:t>
            </a:r>
            <a:r>
              <a:rPr lang="zh-CN" altLang="en-US" sz="1600" dirty="0"/>
              <a:t> </a:t>
            </a:r>
            <a:r>
              <a:rPr lang="en-US" sz="1600" dirty="0" err="1" smtClean="0"/>
              <a:t>feeRecipient</a:t>
            </a:r>
            <a:r>
              <a:rPr lang="en-US" sz="1600" dirty="0" smtClean="0"/>
              <a:t> </a:t>
            </a:r>
            <a:r>
              <a:rPr lang="en-US" sz="1600" dirty="0"/>
              <a:t>to </a:t>
            </a:r>
            <a:r>
              <a:rPr lang="en-US" sz="1600" dirty="0" err="1"/>
              <a:t>Relayer’s</a:t>
            </a:r>
            <a:r>
              <a:rPr lang="en-US" sz="1600" dirty="0"/>
              <a:t> desired </a:t>
            </a:r>
            <a:r>
              <a:rPr lang="en-US" sz="1600" dirty="0" err="1"/>
              <a:t>recieving</a:t>
            </a:r>
            <a:r>
              <a:rPr lang="en-US" sz="1600" dirty="0"/>
              <a:t> address and signs the order with their private key. </a:t>
            </a:r>
          </a:p>
          <a:p>
            <a:pPr marL="342900" indent="-342900" algn="l">
              <a:buFont typeface="+mj-lt"/>
              <a:buAutoNum type="arabicPeriod"/>
            </a:pPr>
            <a:r>
              <a:rPr lang="en-US" sz="1600" dirty="0"/>
              <a:t>Maker transmits the signed order to </a:t>
            </a:r>
            <a:r>
              <a:rPr lang="en-US" sz="1600" dirty="0" err="1"/>
              <a:t>Relayer</a:t>
            </a:r>
            <a:r>
              <a:rPr lang="en-US" sz="1600" dirty="0"/>
              <a:t>. </a:t>
            </a:r>
          </a:p>
          <a:p>
            <a:pPr marL="342900" indent="-342900" algn="l">
              <a:buFont typeface="+mj-lt"/>
              <a:buAutoNum type="arabicPeriod"/>
            </a:pPr>
            <a:r>
              <a:rPr lang="en-US" sz="1600" dirty="0" err="1"/>
              <a:t>Relayer</a:t>
            </a:r>
            <a:r>
              <a:rPr lang="en-US" sz="1600" dirty="0"/>
              <a:t> receives the order, checks that the order is valid and that it provides the required fees. If </a:t>
            </a:r>
            <a:r>
              <a:rPr lang="zh-CN" altLang="en-US" sz="1600" dirty="0" smtClean="0"/>
              <a:t> </a:t>
            </a:r>
            <a:r>
              <a:rPr lang="en-US" sz="1600" dirty="0" smtClean="0"/>
              <a:t>the </a:t>
            </a:r>
            <a:r>
              <a:rPr lang="en-US" sz="1600" dirty="0"/>
              <a:t>order is invalid or does not meet </a:t>
            </a:r>
            <a:r>
              <a:rPr lang="en-US" sz="1600" dirty="0" err="1"/>
              <a:t>Relayer’s</a:t>
            </a:r>
            <a:r>
              <a:rPr lang="en-US" sz="1600" dirty="0"/>
              <a:t> requirements, the order is rejected. If the order is </a:t>
            </a:r>
            <a:r>
              <a:rPr lang="en-US" sz="1600" dirty="0" smtClean="0"/>
              <a:t>satisfactory</a:t>
            </a:r>
            <a:r>
              <a:rPr lang="en-US" sz="1600" dirty="0"/>
              <a:t>, </a:t>
            </a:r>
            <a:r>
              <a:rPr lang="en-US" sz="1600" dirty="0" err="1"/>
              <a:t>Relayer</a:t>
            </a:r>
            <a:r>
              <a:rPr lang="en-US" sz="1600" dirty="0"/>
              <a:t> posts the order to their order book. </a:t>
            </a:r>
          </a:p>
          <a:p>
            <a:pPr marL="342900" indent="-342900" algn="l">
              <a:buFont typeface="+mj-lt"/>
              <a:buAutoNum type="arabicPeriod"/>
            </a:pPr>
            <a:r>
              <a:rPr lang="en-US" sz="1600" dirty="0"/>
              <a:t>Takers </a:t>
            </a:r>
            <a:r>
              <a:rPr lang="en-US" sz="1600" dirty="0" err="1"/>
              <a:t>recieve</a:t>
            </a:r>
            <a:r>
              <a:rPr lang="en-US" sz="1600" dirty="0"/>
              <a:t> an updated version of the order book that includes Maker’s order. </a:t>
            </a:r>
          </a:p>
          <a:p>
            <a:pPr marL="342900" indent="-342900" algn="l">
              <a:buFont typeface="+mj-lt"/>
              <a:buAutoNum type="arabicPeriod"/>
            </a:pPr>
            <a:r>
              <a:rPr lang="en-US" sz="1600" dirty="0"/>
              <a:t>Taker fills Maker’s order by submitting it to the exchange contract on the </a:t>
            </a:r>
            <a:r>
              <a:rPr lang="en-US" sz="1600" dirty="0" err="1"/>
              <a:t>Ethereum</a:t>
            </a:r>
            <a:r>
              <a:rPr lang="en-US" sz="1600" dirty="0"/>
              <a:t> </a:t>
            </a:r>
            <a:r>
              <a:rPr lang="en-US" sz="1600" dirty="0" err="1"/>
              <a:t>blockchain</a:t>
            </a:r>
            <a:r>
              <a:rPr lang="en-US" sz="1600" dirty="0"/>
              <a:t>. </a:t>
            </a:r>
          </a:p>
        </p:txBody>
      </p:sp>
      <p:pic>
        <p:nvPicPr>
          <p:cNvPr id="2" name="Picture 1"/>
          <p:cNvPicPr>
            <a:picLocks noChangeAspect="1"/>
          </p:cNvPicPr>
          <p:nvPr/>
        </p:nvPicPr>
        <p:blipFill>
          <a:blip r:embed="rId4"/>
          <a:stretch>
            <a:fillRect/>
          </a:stretch>
        </p:blipFill>
        <p:spPr>
          <a:xfrm>
            <a:off x="7021393" y="1081616"/>
            <a:ext cx="5020551" cy="5623983"/>
          </a:xfrm>
          <a:prstGeom prst="rect">
            <a:avLst/>
          </a:prstGeom>
        </p:spPr>
      </p:pic>
    </p:spTree>
    <p:extLst>
      <p:ext uri="{BB962C8B-B14F-4D97-AF65-F5344CB8AC3E}">
        <p14:creationId xmlns:p14="http://schemas.microsoft.com/office/powerpoint/2010/main" val="203625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pic>
        <p:nvPicPr>
          <p:cNvPr id="41" name="图片 3"/>
          <p:cNvPicPr>
            <a:picLocks noChangeAspect="1"/>
          </p:cNvPicPr>
          <p:nvPr/>
        </p:nvPicPr>
        <p:blipFill>
          <a:blip r:embed="rId4"/>
          <a:stretch>
            <a:fillRect/>
          </a:stretch>
        </p:blipFill>
        <p:spPr>
          <a:xfrm>
            <a:off x="7291431" y="1081616"/>
            <a:ext cx="3935369" cy="5561297"/>
          </a:xfrm>
          <a:prstGeom prst="rect">
            <a:avLst/>
          </a:prstGeom>
        </p:spPr>
      </p:pic>
      <p:sp>
        <p:nvSpPr>
          <p:cNvPr id="43" name="内容占位符 2"/>
          <p:cNvSpPr txBox="1">
            <a:spLocks/>
          </p:cNvSpPr>
          <p:nvPr/>
        </p:nvSpPr>
        <p:spPr>
          <a:xfrm>
            <a:off x="495303" y="1811865"/>
            <a:ext cx="6580228"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将订单广播出去，或交给</a:t>
            </a:r>
            <a:r>
              <a:rPr lang="en-US" altLang="zh-CN" sz="1600" i="1" dirty="0" err="1" smtClean="0">
                <a:latin typeface="+mn-ea"/>
                <a:cs typeface="Microsoft YaHei" charset="-122"/>
              </a:rPr>
              <a:t>Relayer</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的订单给合约</a:t>
            </a:r>
            <a:r>
              <a:rPr lang="en-US" altLang="zh-CN" sz="1600" i="1" dirty="0" smtClean="0">
                <a:latin typeface="+mn-ea"/>
                <a:cs typeface="Microsoft YaHei" charset="-122"/>
              </a:rPr>
              <a:t>DEX</a:t>
            </a:r>
            <a:r>
              <a:rPr lang="zh-CN" altLang="en-US" sz="1600" i="1" dirty="0" smtClean="0">
                <a:latin typeface="+mn-ea"/>
                <a:cs typeface="Microsoft YaHei" charset="-122"/>
              </a:rPr>
              <a:t>，并签名指定成交的金额</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校验订单合法性，完成代币转移（</a:t>
            </a:r>
            <a:r>
              <a:rPr lang="en-US" altLang="zh-CN" sz="1600" i="1" dirty="0" smtClean="0">
                <a:latin typeface="+mn-ea"/>
                <a:cs typeface="Microsoft YaHei" charset="-122"/>
              </a:rPr>
              <a:t>A-&gt;Taker,</a:t>
            </a:r>
            <a:r>
              <a:rPr lang="zh-CN" altLang="en-US" sz="1600" i="1" dirty="0" smtClean="0">
                <a:latin typeface="+mn-ea"/>
                <a:cs typeface="Microsoft YaHei" charset="-122"/>
              </a:rPr>
              <a:t> </a:t>
            </a:r>
            <a:r>
              <a:rPr lang="en-US" altLang="zh-CN" sz="1600" i="1" dirty="0" smtClean="0">
                <a:latin typeface="+mn-ea"/>
                <a:cs typeface="Microsoft YaHei" charset="-122"/>
              </a:rPr>
              <a:t>B-&gt;Maker</a:t>
            </a:r>
            <a:r>
              <a:rPr lang="zh-CN" altLang="en-US" sz="1600" i="1" dirty="0" smtClean="0">
                <a:latin typeface="+mn-ea"/>
                <a:cs typeface="Microsoft YaHei" charset="-122"/>
              </a:rPr>
              <a:t>）</a:t>
            </a:r>
            <a:endParaRPr lang="zh-CN" altLang="en-US" sz="1600" i="1" dirty="0">
              <a:latin typeface="+mn-ea"/>
              <a:cs typeface="Microsoft YaHei" charset="-122"/>
            </a:endParaRPr>
          </a:p>
        </p:txBody>
      </p:sp>
    </p:spTree>
    <p:extLst>
      <p:ext uri="{BB962C8B-B14F-4D97-AF65-F5344CB8AC3E}">
        <p14:creationId xmlns:p14="http://schemas.microsoft.com/office/powerpoint/2010/main" val="177791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以德 </a:t>
            </a:r>
            <a:r>
              <a:rPr lang="en-US" sz="4000" dirty="0" smtClean="0"/>
              <a:t>Ether</a:t>
            </a:r>
            <a:r>
              <a:rPr lang="zh-CN" altLang="en-US" sz="4000" dirty="0" smtClean="0"/>
              <a:t> </a:t>
            </a:r>
            <a:r>
              <a:rPr lang="en-US" sz="4000" dirty="0" smtClean="0"/>
              <a:t>delta</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smtClean="0"/>
              <a:t>Ether</a:t>
            </a:r>
            <a:r>
              <a:rPr lang="zh-CN" altLang="en-US" sz="1600" dirty="0" smtClean="0"/>
              <a:t> </a:t>
            </a:r>
            <a:r>
              <a:rPr lang="en-US" altLang="zh-CN" sz="1600" dirty="0" smtClean="0"/>
              <a:t>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pic>
        <p:nvPicPr>
          <p:cNvPr id="1028" name="Picture 4" descr="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036" y="2595880"/>
            <a:ext cx="8758976" cy="357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5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endParaRPr lang="en-US" altLang="zh-CN" sz="3735" dirty="0" smtClean="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197676" y="1128184"/>
            <a:ext cx="5027295" cy="51180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de-DE" sz="1600" dirty="0" err="1"/>
              <a:t>任何使用者都能在Uniswap上架任何Token</a:t>
            </a:r>
            <a:endParaRPr lang="en-US" altLang="en-US" sz="1600" i="1" dirty="0">
              <a:latin typeface="Arial" panose="020B0604020202090204" pitchFamily="34" charset="0"/>
              <a:ea typeface="SimSun" pitchFamily="2" charset="-122"/>
              <a:sym typeface="+mn-ea"/>
            </a:endParaRPr>
          </a:p>
        </p:txBody>
      </p:sp>
      <p:pic>
        <p:nvPicPr>
          <p:cNvPr id="2" name="Picture 1"/>
          <p:cNvPicPr>
            <a:picLocks noChangeAspect="1"/>
          </p:cNvPicPr>
          <p:nvPr/>
        </p:nvPicPr>
        <p:blipFill>
          <a:blip r:embed="rId4"/>
          <a:stretch>
            <a:fillRect/>
          </a:stretch>
        </p:blipFill>
        <p:spPr>
          <a:xfrm>
            <a:off x="8296275" y="3528381"/>
            <a:ext cx="3522732" cy="2834320"/>
          </a:xfrm>
          <a:prstGeom prst="rect">
            <a:avLst/>
          </a:prstGeom>
        </p:spPr>
      </p:pic>
      <p:pic>
        <p:nvPicPr>
          <p:cNvPr id="3" name="Picture 2"/>
          <p:cNvPicPr>
            <a:picLocks noChangeAspect="1"/>
          </p:cNvPicPr>
          <p:nvPr/>
        </p:nvPicPr>
        <p:blipFill>
          <a:blip r:embed="rId5"/>
          <a:stretch>
            <a:fillRect/>
          </a:stretch>
        </p:blipFill>
        <p:spPr>
          <a:xfrm>
            <a:off x="5885371" y="1081616"/>
            <a:ext cx="2801107" cy="2709040"/>
          </a:xfrm>
          <a:prstGeom prst="rect">
            <a:avLst/>
          </a:prstGeom>
        </p:spPr>
      </p:pic>
      <p:pic>
        <p:nvPicPr>
          <p:cNvPr id="4" name="Picture 3"/>
          <p:cNvPicPr>
            <a:picLocks noChangeAspect="1"/>
          </p:cNvPicPr>
          <p:nvPr/>
        </p:nvPicPr>
        <p:blipFill>
          <a:blip r:embed="rId6"/>
          <a:stretch>
            <a:fillRect/>
          </a:stretch>
        </p:blipFill>
        <p:spPr>
          <a:xfrm>
            <a:off x="9138261" y="854313"/>
            <a:ext cx="2469539" cy="2093824"/>
          </a:xfrm>
          <a:prstGeom prst="rect">
            <a:avLst/>
          </a:prstGeom>
        </p:spPr>
      </p:pic>
    </p:spTree>
    <p:extLst>
      <p:ext uri="{BB962C8B-B14F-4D97-AF65-F5344CB8AC3E}">
        <p14:creationId xmlns:p14="http://schemas.microsoft.com/office/powerpoint/2010/main" val="2088086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extBox 3"/>
          <p:cNvSpPr txBox="1"/>
          <p:nvPr/>
        </p:nvSpPr>
        <p:spPr>
          <a:xfrm>
            <a:off x="207433" y="1309641"/>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smtClean="0">
                <a:sym typeface="+mn-ea"/>
              </a:rPr>
              <a:t>--</a:t>
            </a:r>
            <a:endParaRPr lang="en-US" altLang="zh-CN" sz="1600" i="1" dirty="0">
              <a:latin typeface="Arial" panose="020B0604020202090204" pitchFamily="34" charset="0"/>
              <a:ea typeface="SimSun" pitchFamily="2" charset="-122"/>
              <a:sym typeface="+mn-ea"/>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94416"/>
            <a:ext cx="9525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919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0" y="1159646"/>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a:t>
            </a:r>
            <a:endParaRPr lang="en-US" altLang="zh-CN" sz="1600" i="1" dirty="0">
              <a:latin typeface="Arial" panose="020B0604020202090204" pitchFamily="34" charset="0"/>
              <a:ea typeface="SimSun" pitchFamily="2" charset="-122"/>
              <a:sym typeface="+mn-ea"/>
            </a:endParaRPr>
          </a:p>
        </p:txBody>
      </p:sp>
      <p:pic>
        <p:nvPicPr>
          <p:cNvPr id="8194" name="Picture 2" descr="http://upyun-assets.ethfans.org/uploads/photo/image/c932238fbd664d1a9f423528175ed4b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460" y="1452033"/>
            <a:ext cx="8985539" cy="461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7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155412"/>
            <a:ext cx="52197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en-US" altLang="zh-CN" sz="1600" i="1" dirty="0">
                <a:latin typeface="Arial" panose="020B0604020202090204" pitchFamily="34" charset="0"/>
                <a:ea typeface="SimSun" pitchFamily="2" charset="-122"/>
                <a:sym typeface="+mn-ea"/>
              </a:rPr>
              <a:t>https://</a:t>
            </a:r>
            <a:r>
              <a:rPr lang="en-US" altLang="zh-CN" sz="1600" i="1" dirty="0" err="1">
                <a:latin typeface="Arial" panose="020B0604020202090204" pitchFamily="34" charset="0"/>
                <a:ea typeface="SimSun" pitchFamily="2" charset="-122"/>
                <a:sym typeface="+mn-ea"/>
              </a:rPr>
              <a:t>hacked.slowmist.io</a:t>
            </a:r>
            <a:r>
              <a:rPr lang="en-US" altLang="zh-CN" sz="1600" i="1" dirty="0">
                <a:latin typeface="Arial" panose="020B0604020202090204" pitchFamily="34" charset="0"/>
                <a:ea typeface="SimSun" pitchFamily="2" charset="-122"/>
                <a:sym typeface="+mn-ea"/>
              </a:rPr>
              <a:t>/?c=Exchange</a:t>
            </a:r>
          </a:p>
        </p:txBody>
      </p:sp>
    </p:spTree>
    <p:extLst>
      <p:ext uri="{BB962C8B-B14F-4D97-AF65-F5344CB8AC3E}">
        <p14:creationId xmlns:p14="http://schemas.microsoft.com/office/powerpoint/2010/main" val="175429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197676" y="1128184"/>
            <a:ext cx="5027295" cy="60016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1600" i="1" dirty="0" smtClean="0">
                <a:sym typeface="+mn-ea"/>
              </a:rPr>
              <a:t>基于区块链技术</a:t>
            </a:r>
            <a:endParaRPr lang="en-US" altLang="zh-CN" sz="1600" i="1" dirty="0" smtClean="0">
              <a:sym typeface="+mn-ea"/>
            </a:endParaRPr>
          </a:p>
          <a:p>
            <a:pPr lvl="0" algn="l" eaLnBrk="1" hangingPunct="1">
              <a:lnSpc>
                <a:spcPct val="200000"/>
              </a:lnSpc>
              <a:spcBef>
                <a:spcPct val="0"/>
              </a:spcBef>
              <a:buFont typeface="+mj-lt"/>
              <a:buAutoNum type="arabicPeriod"/>
            </a:pPr>
            <a:r>
              <a:rPr lang="zh-CN" altLang="en-US" sz="1600" i="1" dirty="0" smtClean="0">
                <a:sym typeface="+mn-ea"/>
              </a:rPr>
              <a:t>由</a:t>
            </a:r>
            <a:r>
              <a:rPr lang="zh-CN" altLang="en-US" sz="1600" i="1" dirty="0">
                <a:sym typeface="+mn-ea"/>
              </a:rPr>
              <a:t>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a:sym typeface="+mn-ea"/>
              </a:rPr>
              <a:t>过渡到下一个完全</a:t>
            </a:r>
            <a:r>
              <a:rPr lang="zh-CN" altLang="en-US" sz="1600" i="1" dirty="0" smtClean="0">
                <a:sym typeface="+mn-ea"/>
              </a:rPr>
              <a:t>一样的状态</a:t>
            </a:r>
            <a:endParaRPr lang="en-US" sz="1600" i="1" dirty="0">
              <a:sym typeface="+mn-ea"/>
            </a:endParaRPr>
          </a:p>
          <a:p>
            <a:pPr lvl="0" algn="l" eaLnBrk="1" hangingPunct="1">
              <a:lnSpc>
                <a:spcPct val="200000"/>
              </a:lnSpc>
              <a:spcBef>
                <a:spcPct val="0"/>
              </a:spcBef>
              <a:buFont typeface="+mj-lt"/>
              <a:buAutoNum type="arabicPeriod"/>
            </a:pPr>
            <a:r>
              <a:rPr lang="en-US" sz="1600" i="1" dirty="0" smtClean="0">
                <a:sym typeface="+mn-ea"/>
              </a:rPr>
              <a:t>提高了储存的成本</a:t>
            </a:r>
            <a:endParaRPr lang="en-US" sz="1600" i="1" dirty="0">
              <a:sym typeface="+mn-ea"/>
            </a:endParaRPr>
          </a:p>
          <a:p>
            <a:pPr lvl="0" algn="l" eaLnBrk="1" hangingPunct="1">
              <a:lnSpc>
                <a:spcPct val="200000"/>
              </a:lnSpc>
              <a:spcBef>
                <a:spcPct val="0"/>
              </a:spcBef>
              <a:buFont typeface="+mj-lt"/>
              <a:buAutoNum type="arabicPeriod"/>
            </a:pPr>
            <a:r>
              <a:rPr lang="en-US" sz="1600" i="1" dirty="0" smtClean="0">
                <a:sym typeface="+mn-ea"/>
              </a:rPr>
              <a:t>降低了记录的效率</a:t>
            </a:r>
            <a:endParaRPr lang="en-US" sz="1600" i="1" dirty="0">
              <a:sym typeface="+mn-ea"/>
            </a:endParaRPr>
          </a:p>
          <a:p>
            <a:pPr lvl="0" algn="l" eaLnBrk="1" hangingPunct="1">
              <a:lnSpc>
                <a:spcPct val="200000"/>
              </a:lnSpc>
              <a:spcBef>
                <a:spcPct val="0"/>
              </a:spcBef>
              <a:buFont typeface="+mj-lt"/>
              <a:buAutoNum type="arabicPeriod"/>
            </a:pPr>
            <a:r>
              <a:rPr lang="zh-CN" altLang="en-US" sz="1600" i="1" dirty="0" smtClean="0">
                <a:sym typeface="+mn-ea"/>
              </a:rPr>
              <a:t>保障数据的</a:t>
            </a:r>
            <a:r>
              <a:rPr lang="zh-CN" altLang="en-US" sz="1600" i="1" dirty="0" smtClean="0">
                <a:sym typeface="+mn-ea"/>
              </a:rPr>
              <a:t>一致性</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sym typeface="+mn-ea"/>
              </a:rPr>
              <a:t>共识，</a:t>
            </a:r>
            <a:r>
              <a:rPr lang="zh-CN" altLang="en-US" sz="1600" i="1" dirty="0" smtClean="0">
                <a:latin typeface="Arial" panose="020B0604020202090204" pitchFamily="34" charset="0"/>
                <a:ea typeface="SimSun" pitchFamily="2" charset="-122"/>
                <a:sym typeface="+mn-ea"/>
              </a:rPr>
              <a:t>非</a:t>
            </a:r>
            <a:r>
              <a:rPr lang="zh-CN" altLang="en-US" sz="1600" i="1" dirty="0">
                <a:latin typeface="Arial" panose="020B0604020202090204" pitchFamily="34" charset="0"/>
                <a:ea typeface="SimSun" pitchFamily="2" charset="-122"/>
                <a:sym typeface="+mn-ea"/>
              </a:rPr>
              <a:t>对称</a:t>
            </a:r>
            <a:r>
              <a:rPr lang="zh-CN" altLang="en-US" sz="1600" i="1" dirty="0" smtClean="0">
                <a:latin typeface="Arial" panose="020B0604020202090204" pitchFamily="34" charset="0"/>
                <a:ea typeface="SimSun" pitchFamily="2" charset="-122"/>
                <a:sym typeface="+mn-ea"/>
              </a:rPr>
              <a:t>加密，智能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27738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600200"/>
            <a:ext cx="4267705"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不断接受外部输入</a:t>
            </a:r>
            <a:r>
              <a:rPr lang="en-US" i="1" dirty="0">
                <a:sym typeface="+mn-ea"/>
              </a:rPr>
              <a:t>(</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r>
              <a:rPr lang="en-US" altLang="zh-CN" i="1" dirty="0" smtClean="0">
                <a:sym typeface="+mn-ea"/>
              </a:rPr>
              <a:t>insert,</a:t>
            </a:r>
            <a:r>
              <a:rPr lang="zh-CN" altLang="en-US" i="1" dirty="0" smtClean="0">
                <a:sym typeface="+mn-ea"/>
              </a:rPr>
              <a:t> </a:t>
            </a:r>
            <a:r>
              <a:rPr lang="en-US" altLang="zh-CN" i="1" dirty="0" smtClean="0">
                <a:sym typeface="+mn-ea"/>
              </a:rPr>
              <a:t>update</a:t>
            </a:r>
            <a:r>
              <a:rPr lang="zh-CN" altLang="en-US" i="1" dirty="0" smtClean="0">
                <a:sym typeface="+mn-ea"/>
              </a:rPr>
              <a:t> </a:t>
            </a:r>
            <a:r>
              <a:rPr lang="en-US" altLang="zh-CN" i="1" dirty="0" smtClean="0">
                <a:sym typeface="+mn-ea"/>
              </a:rPr>
              <a:t>&amp;</a:t>
            </a:r>
            <a:r>
              <a:rPr lang="zh-CN" altLang="en-US" i="1" dirty="0" smtClean="0">
                <a:sym typeface="+mn-ea"/>
              </a:rPr>
              <a:t> </a:t>
            </a:r>
            <a:r>
              <a:rPr lang="en-US" altLang="zh-CN" i="1" dirty="0" smtClean="0">
                <a:sym typeface="+mn-ea"/>
              </a:rPr>
              <a:t>delete</a:t>
            </a:r>
            <a:r>
              <a:rPr lang="mr-IN" altLang="zh-CN" i="1" dirty="0" smtClean="0">
                <a:sym typeface="+mn-ea"/>
              </a:rPr>
              <a:t>…</a:t>
            </a:r>
            <a:r>
              <a:rPr lang="en-US" i="1" dirty="0" smtClean="0">
                <a:sym typeface="+mn-ea"/>
              </a:rPr>
              <a:t>)</a:t>
            </a:r>
            <a:endParaRPr lang="en-US"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，依此循环</a:t>
            </a:r>
            <a:endParaRPr lang="en-US" i="1" dirty="0">
              <a:sym typeface="+mn-ea"/>
            </a:endParaRPr>
          </a:p>
        </p:txBody>
      </p:sp>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2844881" cy="307777"/>
          </a:xfrm>
          <a:prstGeom prst="rect">
            <a:avLst/>
          </a:prstGeom>
          <a:noFill/>
        </p:spPr>
        <p:txBody>
          <a:bodyPr wrap="none" rtlCol="0">
            <a:spAutoFit/>
          </a:bodyPr>
          <a:lstStyle/>
          <a:p>
            <a:r>
              <a:rPr lang="en-US" altLang="zh-CN" sz="1400" dirty="0" smtClean="0"/>
              <a:t>Apply</a:t>
            </a:r>
            <a:r>
              <a:rPr lang="zh-CN" altLang="en-US" sz="1400" dirty="0" smtClean="0"/>
              <a:t> </a:t>
            </a:r>
            <a:r>
              <a:rPr lang="en-US" altLang="zh-CN" sz="1400" dirty="0" smtClean="0"/>
              <a:t>(transaction1</a:t>
            </a:r>
            <a:r>
              <a:rPr lang="zh-CN" altLang="en-US" sz="1400" dirty="0" smtClean="0"/>
              <a:t> </a:t>
            </a:r>
            <a:r>
              <a:rPr lang="en-US" altLang="zh-CN" sz="1400" dirty="0" smtClean="0"/>
              <a:t>–</a:t>
            </a:r>
            <a:r>
              <a:rPr lang="zh-CN" altLang="en-US" sz="1400" dirty="0" smtClean="0"/>
              <a:t> </a:t>
            </a:r>
            <a:r>
              <a:rPr lang="en-US" altLang="zh-CN" sz="1400"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2844881" cy="307777"/>
          </a:xfrm>
          <a:prstGeom prst="rect">
            <a:avLst/>
          </a:prstGeom>
          <a:noFill/>
        </p:spPr>
        <p:txBody>
          <a:bodyPr wrap="none" rtlCol="0">
            <a:spAutoFit/>
          </a:bodyPr>
          <a:lstStyle/>
          <a:p>
            <a:r>
              <a:rPr lang="en-US" altLang="zh-CN" sz="1400" dirty="0" smtClean="0"/>
              <a:t>Apply</a:t>
            </a:r>
            <a:r>
              <a:rPr lang="zh-CN" altLang="en-US" sz="1400" dirty="0" smtClean="0"/>
              <a:t> </a:t>
            </a:r>
            <a:r>
              <a:rPr lang="en-US" altLang="zh-CN" sz="1400" dirty="0" smtClean="0"/>
              <a:t>(</a:t>
            </a:r>
            <a:r>
              <a:rPr lang="en-US" altLang="zh-CN" sz="1400" dirty="0" smtClean="0"/>
              <a:t>transaction3</a:t>
            </a:r>
            <a:r>
              <a:rPr lang="zh-CN" altLang="en-US" sz="1400" dirty="0" smtClean="0"/>
              <a:t> </a:t>
            </a:r>
            <a:r>
              <a:rPr lang="en-US" altLang="zh-CN" sz="1400" dirty="0" smtClean="0"/>
              <a:t>–</a:t>
            </a:r>
            <a:r>
              <a:rPr lang="zh-CN" altLang="en-US" sz="1400" dirty="0" smtClean="0"/>
              <a:t> </a:t>
            </a:r>
            <a:r>
              <a:rPr lang="en-US" altLang="zh-CN" sz="1400" dirty="0" smtClean="0"/>
              <a:t>transaction30)</a:t>
            </a:r>
          </a:p>
        </p:txBody>
      </p:sp>
      <p:sp>
        <p:nvSpPr>
          <p:cNvPr id="33" name="TextBox 32"/>
          <p:cNvSpPr txBox="1"/>
          <p:nvPr/>
        </p:nvSpPr>
        <p:spPr>
          <a:xfrm>
            <a:off x="7978319" y="3430646"/>
            <a:ext cx="2844881" cy="307777"/>
          </a:xfrm>
          <a:prstGeom prst="rect">
            <a:avLst/>
          </a:prstGeom>
          <a:noFill/>
        </p:spPr>
        <p:txBody>
          <a:bodyPr wrap="none" rtlCol="0">
            <a:spAutoFit/>
          </a:bodyPr>
          <a:lstStyle/>
          <a:p>
            <a:r>
              <a:rPr lang="en-US" altLang="zh-CN" sz="1400" dirty="0" smtClean="0"/>
              <a:t>Apply</a:t>
            </a:r>
            <a:r>
              <a:rPr lang="zh-CN" altLang="en-US" sz="1400" dirty="0" smtClean="0"/>
              <a:t> </a:t>
            </a:r>
            <a:r>
              <a:rPr lang="en-US" altLang="zh-CN" sz="1400" dirty="0" smtClean="0"/>
              <a:t>(</a:t>
            </a:r>
            <a:r>
              <a:rPr lang="en-US" altLang="zh-CN" sz="1400" dirty="0" smtClean="0"/>
              <a:t>transaction2</a:t>
            </a:r>
            <a:r>
              <a:rPr lang="zh-CN" altLang="en-US" sz="1400" dirty="0" smtClean="0"/>
              <a:t> </a:t>
            </a:r>
            <a:r>
              <a:rPr lang="en-US" altLang="zh-CN" sz="1400" dirty="0" smtClean="0"/>
              <a:t>–</a:t>
            </a:r>
            <a:r>
              <a:rPr lang="zh-CN" altLang="en-US" sz="1400" dirty="0" smtClean="0"/>
              <a:t> </a:t>
            </a:r>
            <a:r>
              <a:rPr lang="en-US" altLang="zh-CN" sz="1400" dirty="0" smtClean="0"/>
              <a:t>transaction20)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517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什么是区块链技术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1097098" y="1291003"/>
            <a:ext cx="5329102"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World</a:t>
            </a:r>
            <a:r>
              <a:rPr lang="zh-CN" altLang="en-US" sz="1600" i="1" dirty="0" smtClean="0">
                <a:sym typeface="+mn-ea"/>
              </a:rPr>
              <a:t> </a:t>
            </a:r>
            <a:r>
              <a:rPr lang="en-US" altLang="zh-CN" sz="1600" i="1" dirty="0" smtClean="0">
                <a:sym typeface="+mn-ea"/>
              </a:rPr>
              <a:t>wide</a:t>
            </a:r>
            <a:r>
              <a:rPr lang="zh-CN" altLang="en-US" sz="1600" i="1" dirty="0">
                <a:sym typeface="+mn-ea"/>
              </a:rPr>
              <a:t> </a:t>
            </a:r>
            <a:r>
              <a:rPr lang="zh-CN" altLang="en-US" sz="1600" i="1" dirty="0" smtClean="0">
                <a:sym typeface="+mn-ea"/>
              </a:rPr>
              <a:t>数据库</a:t>
            </a:r>
            <a:r>
              <a:rPr lang="en-US" sz="1600" i="1" dirty="0" smtClean="0">
                <a:sym typeface="+mn-ea"/>
              </a:rPr>
              <a:t> </a:t>
            </a:r>
          </a:p>
          <a:p>
            <a:pPr lvl="0" algn="l" eaLnBrk="1" hangingPunct="1">
              <a:lnSpc>
                <a:spcPct val="200000"/>
              </a:lnSpc>
              <a:spcBef>
                <a:spcPct val="0"/>
              </a:spcBef>
              <a:buFont typeface="+mj-lt"/>
              <a:buAutoNum type="arabicPeriod"/>
            </a:pPr>
            <a:r>
              <a:rPr lang="zh-CN" altLang="en-US" sz="1600" i="1" dirty="0">
                <a:sym typeface="+mn-ea"/>
              </a:rPr>
              <a:t>由全球各地的组织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lvl="1" eaLnBrk="1" hangingPunct="1">
              <a:lnSpc>
                <a:spcPct val="200000"/>
              </a:lnSpc>
              <a:spcBef>
                <a:spcPct val="0"/>
              </a:spcBef>
            </a:pPr>
            <a:r>
              <a:rPr lang="zh-CN" altLang="en-US" sz="1600" i="1" dirty="0" smtClean="0">
                <a:sym typeface="+mn-ea"/>
              </a:rPr>
              <a:t>完全</a:t>
            </a:r>
            <a:r>
              <a:rPr lang="zh-CN" altLang="en-US" sz="1600" i="1" dirty="0" smtClean="0">
                <a:sym typeface="+mn-ea"/>
              </a:rPr>
              <a:t>一样状态，运行一样的代码</a:t>
            </a:r>
            <a:endParaRPr lang="zh-CN" altLang="en-US" sz="1600" i="1" dirty="0">
              <a:sym typeface="+mn-ea"/>
            </a:endParaRPr>
          </a:p>
          <a:p>
            <a:pPr lvl="1" eaLnBrk="1" hangingPunct="1">
              <a:lnSpc>
                <a:spcPct val="200000"/>
              </a:lnSpc>
              <a:spcBef>
                <a:spcPct val="0"/>
              </a:spcBef>
            </a:pPr>
            <a:r>
              <a:rPr lang="en-US" altLang="zh-CN" sz="1600" i="1" dirty="0" smtClean="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lvl="1" eaLnBrk="1" hangingPunct="1">
              <a:lnSpc>
                <a:spcPct val="200000"/>
              </a:lnSpc>
              <a:spcBef>
                <a:spcPct val="0"/>
              </a:spcBef>
            </a:pPr>
            <a:r>
              <a:rPr lang="zh-CN" altLang="en-US" sz="1600" i="1" dirty="0" smtClean="0">
                <a:sym typeface="+mn-ea"/>
              </a:rPr>
              <a:t>通过共识</a:t>
            </a:r>
            <a:r>
              <a:rPr lang="zh-CN" altLang="en-US" sz="1600" i="1" dirty="0" smtClean="0">
                <a:sym typeface="+mn-ea"/>
              </a:rPr>
              <a:t>，以相同顺序执行</a:t>
            </a:r>
            <a:r>
              <a:rPr lang="zh-CN" altLang="en-US" sz="1600" i="1" dirty="0" smtClean="0">
                <a:sym typeface="+mn-ea"/>
              </a:rPr>
              <a:t>完全一样</a:t>
            </a:r>
            <a:r>
              <a:rPr lang="en-US" altLang="zh-CN" sz="1600" i="1" dirty="0" smtClean="0">
                <a:sym typeface="+mn-ea"/>
              </a:rPr>
              <a:t>transactions(block)</a:t>
            </a:r>
          </a:p>
          <a:p>
            <a:pPr lvl="1" eaLnBrk="1" hangingPunct="1">
              <a:lnSpc>
                <a:spcPct val="200000"/>
              </a:lnSpc>
              <a:spcBef>
                <a:spcPct val="0"/>
              </a:spcBef>
            </a:pPr>
            <a:r>
              <a:rPr lang="zh-CN" altLang="en-US" sz="1600" i="1" dirty="0" smtClean="0">
                <a:sym typeface="+mn-ea"/>
              </a:rPr>
              <a:t>出块：过渡</a:t>
            </a:r>
            <a:r>
              <a:rPr lang="zh-CN" altLang="en-US" sz="1600" i="1" dirty="0">
                <a:sym typeface="+mn-ea"/>
              </a:rPr>
              <a:t>到下一个完全</a:t>
            </a:r>
            <a:r>
              <a:rPr lang="zh-CN" altLang="en-US" sz="1600" i="1" dirty="0" smtClean="0">
                <a:sym typeface="+mn-ea"/>
              </a:rPr>
              <a:t>一样的状态</a:t>
            </a:r>
            <a:endParaRPr lang="en-US" sz="1600" i="1" dirty="0">
              <a:sym typeface="+mn-ea"/>
            </a:endParaRPr>
          </a:p>
          <a:p>
            <a:pPr eaLnBrk="1" hangingPunct="1">
              <a:lnSpc>
                <a:spcPct val="200000"/>
              </a:lnSpc>
              <a:spcBef>
                <a:spcPct val="0"/>
              </a:spcBef>
              <a:buFont typeface="+mj-lt"/>
              <a:buAutoNum type="arabicPeriod"/>
            </a:pPr>
            <a:r>
              <a:rPr lang="zh-CN" altLang="en-US" sz="1600" i="1" dirty="0">
                <a:latin typeface="Arial" panose="020B0604020202090204" pitchFamily="34" charset="0"/>
                <a:ea typeface="SimSun" pitchFamily="2" charset="-122"/>
                <a:sym typeface="+mn-ea"/>
              </a:rPr>
              <a:t>非对称加密，</a:t>
            </a:r>
            <a:r>
              <a:rPr lang="zh-CN" altLang="en-US" sz="1600" dirty="0"/>
              <a:t>数字签名</a:t>
            </a:r>
            <a:endParaRPr lang="en-US" altLang="zh-CN" sz="16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600" i="1" dirty="0" smtClean="0">
                <a:sym typeface="+mn-ea"/>
              </a:rPr>
              <a:t>共识，激励</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19035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sz="1600" i="1" dirty="0" smtClean="0">
                <a:sym typeface="+mn-ea"/>
              </a:rPr>
              <a:t>--</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pic>
        <p:nvPicPr>
          <p:cNvPr id="6146" name="Picture 2" descr="http://upyun-assets.ethfans.org/uploads/photo/image/aee0c77f175e495abdfcbdb2c13fb0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0" y="2413000"/>
            <a:ext cx="7620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6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2824</TotalTime>
  <Words>1971</Words>
  <Application>Microsoft Macintosh PowerPoint</Application>
  <PresentationFormat>Widescreen</PresentationFormat>
  <Paragraphs>514</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Calibri</vt:lpstr>
      <vt:lpstr>Calibri Light</vt:lpstr>
      <vt:lpstr>Mangal</vt:lpstr>
      <vt:lpstr>Microsoft YaHei</vt:lpstr>
      <vt:lpstr>SimSun</vt:lpstr>
      <vt:lpstr>Wingdings</vt:lpstr>
      <vt:lpstr>宋体</vt:lpstr>
      <vt:lpstr>Arial</vt:lpstr>
      <vt:lpstr>Office Theme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143</cp:revision>
  <dcterms:created xsi:type="dcterms:W3CDTF">2019-11-08T08:51:39Z</dcterms:created>
  <dcterms:modified xsi:type="dcterms:W3CDTF">2019-11-11T00:17:41Z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