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3" r:id="rId2"/>
    <p:sldId id="269" r:id="rId3"/>
    <p:sldId id="310" r:id="rId4"/>
    <p:sldId id="309" r:id="rId5"/>
    <p:sldId id="304" r:id="rId6"/>
    <p:sldId id="359" r:id="rId7"/>
    <p:sldId id="313" r:id="rId8"/>
    <p:sldId id="298" r:id="rId9"/>
    <p:sldId id="281" r:id="rId10"/>
    <p:sldId id="357" r:id="rId11"/>
    <p:sldId id="358" r:id="rId12"/>
    <p:sldId id="306" r:id="rId13"/>
    <p:sldId id="315" r:id="rId14"/>
    <p:sldId id="317" r:id="rId15"/>
    <p:sldId id="316" r:id="rId16"/>
    <p:sldId id="296" r:id="rId17"/>
    <p:sldId id="354" r:id="rId18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8" autoAdjust="0"/>
    <p:restoredTop sz="78645"/>
  </p:normalViewPr>
  <p:slideViewPr>
    <p:cSldViewPr snapToGrid="0">
      <p:cViewPr>
        <p:scale>
          <a:sx n="120" d="100"/>
          <a:sy n="120" d="100"/>
        </p:scale>
        <p:origin x="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Workbook4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Workbook4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oak/Downloads/ck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oak/Downloads/ckb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oak/Downloads/ckb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oak/Downloads/ck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 smtClean="0"/>
              <a:t>前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年，每年</a:t>
            </a:r>
            <a:r>
              <a:rPr lang="en-US" altLang="zh-CN" sz="2400" dirty="0" smtClean="0"/>
              <a:t>CKB</a:t>
            </a:r>
            <a:r>
              <a:rPr lang="zh-CN" altLang="en-US" sz="2400" dirty="0" smtClean="0"/>
              <a:t>历史发行总数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单位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亿</a:t>
            </a:r>
            <a:r>
              <a:rPr lang="en-US" altLang="zh-CN" sz="2400" dirty="0" smtClean="0"/>
              <a:t>)</a:t>
            </a:r>
          </a:p>
        </c:rich>
      </c:tx>
      <c:layout>
        <c:manualLayout>
          <c:xMode val="edge"/>
          <c:yMode val="edge"/>
          <c:x val="0.22671698134125"/>
          <c:y val="0.004731785977221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37907570228381"/>
          <c:y val="0.0880277742101862"/>
          <c:w val="0.947421065661774"/>
          <c:h val="0.83527716109408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Sheet3!$C$2:$C$51</c:f>
              <c:numCache>
                <c:formatCode>General</c:formatCode>
                <c:ptCount val="50"/>
                <c:pt idx="0">
                  <c:v>252.0</c:v>
                </c:pt>
                <c:pt idx="1">
                  <c:v>252.0</c:v>
                </c:pt>
                <c:pt idx="2">
                  <c:v>252.0</c:v>
                </c:pt>
                <c:pt idx="3">
                  <c:v>252.0</c:v>
                </c:pt>
                <c:pt idx="4">
                  <c:v>252.0</c:v>
                </c:pt>
                <c:pt idx="5">
                  <c:v>252.0</c:v>
                </c:pt>
                <c:pt idx="6">
                  <c:v>252.0</c:v>
                </c:pt>
                <c:pt idx="7">
                  <c:v>252.0</c:v>
                </c:pt>
                <c:pt idx="8">
                  <c:v>252.0</c:v>
                </c:pt>
                <c:pt idx="9">
                  <c:v>252.0</c:v>
                </c:pt>
                <c:pt idx="10">
                  <c:v>252.0</c:v>
                </c:pt>
                <c:pt idx="11">
                  <c:v>252.0</c:v>
                </c:pt>
                <c:pt idx="12">
                  <c:v>252.0</c:v>
                </c:pt>
                <c:pt idx="13">
                  <c:v>252.0</c:v>
                </c:pt>
                <c:pt idx="14">
                  <c:v>252.0</c:v>
                </c:pt>
                <c:pt idx="15">
                  <c:v>252.0</c:v>
                </c:pt>
                <c:pt idx="16">
                  <c:v>252.0</c:v>
                </c:pt>
                <c:pt idx="17">
                  <c:v>252.0</c:v>
                </c:pt>
                <c:pt idx="18">
                  <c:v>252.0</c:v>
                </c:pt>
                <c:pt idx="19">
                  <c:v>252.0</c:v>
                </c:pt>
                <c:pt idx="20">
                  <c:v>252.0</c:v>
                </c:pt>
                <c:pt idx="21">
                  <c:v>252.0</c:v>
                </c:pt>
                <c:pt idx="22">
                  <c:v>252.0</c:v>
                </c:pt>
                <c:pt idx="23">
                  <c:v>252.0</c:v>
                </c:pt>
                <c:pt idx="24">
                  <c:v>252.0</c:v>
                </c:pt>
                <c:pt idx="25">
                  <c:v>252.0</c:v>
                </c:pt>
                <c:pt idx="26">
                  <c:v>252.0</c:v>
                </c:pt>
                <c:pt idx="27">
                  <c:v>252.0</c:v>
                </c:pt>
                <c:pt idx="28">
                  <c:v>252.0</c:v>
                </c:pt>
                <c:pt idx="29">
                  <c:v>252.0</c:v>
                </c:pt>
                <c:pt idx="30">
                  <c:v>252.0</c:v>
                </c:pt>
                <c:pt idx="31">
                  <c:v>252.0</c:v>
                </c:pt>
                <c:pt idx="32">
                  <c:v>252.0</c:v>
                </c:pt>
                <c:pt idx="33">
                  <c:v>252.0</c:v>
                </c:pt>
                <c:pt idx="34">
                  <c:v>252.0</c:v>
                </c:pt>
                <c:pt idx="35">
                  <c:v>252.0</c:v>
                </c:pt>
                <c:pt idx="36">
                  <c:v>252.0</c:v>
                </c:pt>
                <c:pt idx="37">
                  <c:v>252.0</c:v>
                </c:pt>
                <c:pt idx="38">
                  <c:v>252.0</c:v>
                </c:pt>
                <c:pt idx="39">
                  <c:v>252.0</c:v>
                </c:pt>
                <c:pt idx="40">
                  <c:v>252.0</c:v>
                </c:pt>
                <c:pt idx="41">
                  <c:v>252.0</c:v>
                </c:pt>
                <c:pt idx="42">
                  <c:v>252.0</c:v>
                </c:pt>
                <c:pt idx="43">
                  <c:v>252.0</c:v>
                </c:pt>
                <c:pt idx="44">
                  <c:v>252.0</c:v>
                </c:pt>
                <c:pt idx="45">
                  <c:v>252.0</c:v>
                </c:pt>
                <c:pt idx="46">
                  <c:v>252.0</c:v>
                </c:pt>
                <c:pt idx="47">
                  <c:v>252.0</c:v>
                </c:pt>
                <c:pt idx="48">
                  <c:v>252.0</c:v>
                </c:pt>
                <c:pt idx="49">
                  <c:v>252.0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Sheet3!$D$2:$D$51</c:f>
              <c:numCache>
                <c:formatCode>General</c:formatCode>
                <c:ptCount val="50"/>
                <c:pt idx="0">
                  <c:v>42.0</c:v>
                </c:pt>
                <c:pt idx="1">
                  <c:v>84.0</c:v>
                </c:pt>
                <c:pt idx="2">
                  <c:v>126.0</c:v>
                </c:pt>
                <c:pt idx="3">
                  <c:v>168.0</c:v>
                </c:pt>
                <c:pt idx="4">
                  <c:v>189.0</c:v>
                </c:pt>
                <c:pt idx="5">
                  <c:v>210.0</c:v>
                </c:pt>
                <c:pt idx="6">
                  <c:v>231.0</c:v>
                </c:pt>
                <c:pt idx="7">
                  <c:v>252.0</c:v>
                </c:pt>
                <c:pt idx="8">
                  <c:v>262.5</c:v>
                </c:pt>
                <c:pt idx="9">
                  <c:v>273.0</c:v>
                </c:pt>
                <c:pt idx="10">
                  <c:v>283.5</c:v>
                </c:pt>
                <c:pt idx="11">
                  <c:v>294.0</c:v>
                </c:pt>
                <c:pt idx="12">
                  <c:v>299.25</c:v>
                </c:pt>
                <c:pt idx="13">
                  <c:v>304.5</c:v>
                </c:pt>
                <c:pt idx="14">
                  <c:v>309.75</c:v>
                </c:pt>
                <c:pt idx="15">
                  <c:v>315.0</c:v>
                </c:pt>
                <c:pt idx="16">
                  <c:v>317.625</c:v>
                </c:pt>
                <c:pt idx="17">
                  <c:v>320.25</c:v>
                </c:pt>
                <c:pt idx="18">
                  <c:v>322.875</c:v>
                </c:pt>
                <c:pt idx="19">
                  <c:v>325.5</c:v>
                </c:pt>
                <c:pt idx="20">
                  <c:v>326.8125</c:v>
                </c:pt>
                <c:pt idx="21">
                  <c:v>328.125</c:v>
                </c:pt>
                <c:pt idx="22">
                  <c:v>329.4375</c:v>
                </c:pt>
                <c:pt idx="23">
                  <c:v>330.75</c:v>
                </c:pt>
                <c:pt idx="24">
                  <c:v>331.40625</c:v>
                </c:pt>
                <c:pt idx="25">
                  <c:v>332.0625</c:v>
                </c:pt>
                <c:pt idx="26">
                  <c:v>332.71875</c:v>
                </c:pt>
                <c:pt idx="27">
                  <c:v>333.375</c:v>
                </c:pt>
                <c:pt idx="28">
                  <c:v>333.703125</c:v>
                </c:pt>
                <c:pt idx="29">
                  <c:v>334.03125</c:v>
                </c:pt>
                <c:pt idx="30">
                  <c:v>334.359375</c:v>
                </c:pt>
                <c:pt idx="31">
                  <c:v>334.6875</c:v>
                </c:pt>
                <c:pt idx="32">
                  <c:v>334.8515625</c:v>
                </c:pt>
                <c:pt idx="33">
                  <c:v>335.015625</c:v>
                </c:pt>
                <c:pt idx="34">
                  <c:v>335.1796875</c:v>
                </c:pt>
                <c:pt idx="35">
                  <c:v>335.34375</c:v>
                </c:pt>
                <c:pt idx="36">
                  <c:v>335.42578125</c:v>
                </c:pt>
                <c:pt idx="37">
                  <c:v>335.5078125</c:v>
                </c:pt>
                <c:pt idx="38">
                  <c:v>335.58984375</c:v>
                </c:pt>
                <c:pt idx="39">
                  <c:v>335.671875</c:v>
                </c:pt>
                <c:pt idx="40">
                  <c:v>335.712890625</c:v>
                </c:pt>
                <c:pt idx="41">
                  <c:v>335.75390625</c:v>
                </c:pt>
                <c:pt idx="42">
                  <c:v>335.794921875</c:v>
                </c:pt>
                <c:pt idx="43">
                  <c:v>335.8359375</c:v>
                </c:pt>
                <c:pt idx="44">
                  <c:v>335.8564453125</c:v>
                </c:pt>
                <c:pt idx="45">
                  <c:v>335.876953125</c:v>
                </c:pt>
                <c:pt idx="46">
                  <c:v>335.8974609375</c:v>
                </c:pt>
                <c:pt idx="47">
                  <c:v>335.91796875</c:v>
                </c:pt>
                <c:pt idx="48">
                  <c:v>335.92822265625</c:v>
                </c:pt>
                <c:pt idx="49">
                  <c:v>335.9384765625</c:v>
                </c:pt>
              </c:numCache>
            </c:numRef>
          </c:val>
        </c:ser>
        <c:ser>
          <c:idx val="2"/>
          <c:order val="2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Sheet3!$E$2:$E$51</c:f>
              <c:numCache>
                <c:formatCode>General</c:formatCode>
                <c:ptCount val="50"/>
                <c:pt idx="0">
                  <c:v>13.44</c:v>
                </c:pt>
                <c:pt idx="1">
                  <c:v>26.88</c:v>
                </c:pt>
                <c:pt idx="2">
                  <c:v>40.32</c:v>
                </c:pt>
                <c:pt idx="3">
                  <c:v>53.76</c:v>
                </c:pt>
                <c:pt idx="4">
                  <c:v>67.2</c:v>
                </c:pt>
                <c:pt idx="5">
                  <c:v>80.64</c:v>
                </c:pt>
                <c:pt idx="6">
                  <c:v>94.08</c:v>
                </c:pt>
                <c:pt idx="7">
                  <c:v>107.52</c:v>
                </c:pt>
                <c:pt idx="8">
                  <c:v>120.96</c:v>
                </c:pt>
                <c:pt idx="9">
                  <c:v>134.4</c:v>
                </c:pt>
                <c:pt idx="10">
                  <c:v>147.84</c:v>
                </c:pt>
                <c:pt idx="11">
                  <c:v>161.28</c:v>
                </c:pt>
                <c:pt idx="12">
                  <c:v>174.72</c:v>
                </c:pt>
                <c:pt idx="13">
                  <c:v>188.16</c:v>
                </c:pt>
                <c:pt idx="14">
                  <c:v>201.6</c:v>
                </c:pt>
                <c:pt idx="15">
                  <c:v>215.04</c:v>
                </c:pt>
                <c:pt idx="16">
                  <c:v>228.48</c:v>
                </c:pt>
                <c:pt idx="17">
                  <c:v>241.92</c:v>
                </c:pt>
                <c:pt idx="18">
                  <c:v>255.36</c:v>
                </c:pt>
                <c:pt idx="19">
                  <c:v>268.8</c:v>
                </c:pt>
                <c:pt idx="20">
                  <c:v>282.24</c:v>
                </c:pt>
                <c:pt idx="21">
                  <c:v>295.68</c:v>
                </c:pt>
                <c:pt idx="22">
                  <c:v>309.12</c:v>
                </c:pt>
                <c:pt idx="23">
                  <c:v>322.56</c:v>
                </c:pt>
                <c:pt idx="24">
                  <c:v>336.0</c:v>
                </c:pt>
                <c:pt idx="25">
                  <c:v>349.44</c:v>
                </c:pt>
                <c:pt idx="26">
                  <c:v>362.88</c:v>
                </c:pt>
                <c:pt idx="27">
                  <c:v>376.32</c:v>
                </c:pt>
                <c:pt idx="28">
                  <c:v>389.76</c:v>
                </c:pt>
                <c:pt idx="29">
                  <c:v>403.2</c:v>
                </c:pt>
                <c:pt idx="30">
                  <c:v>416.64</c:v>
                </c:pt>
                <c:pt idx="31">
                  <c:v>430.08</c:v>
                </c:pt>
                <c:pt idx="32">
                  <c:v>443.52</c:v>
                </c:pt>
                <c:pt idx="33">
                  <c:v>456.96</c:v>
                </c:pt>
                <c:pt idx="34">
                  <c:v>470.4</c:v>
                </c:pt>
                <c:pt idx="35">
                  <c:v>483.84</c:v>
                </c:pt>
                <c:pt idx="36">
                  <c:v>497.28</c:v>
                </c:pt>
                <c:pt idx="37">
                  <c:v>510.72</c:v>
                </c:pt>
                <c:pt idx="38">
                  <c:v>524.16</c:v>
                </c:pt>
                <c:pt idx="39">
                  <c:v>537.6</c:v>
                </c:pt>
                <c:pt idx="40">
                  <c:v>551.0400000000001</c:v>
                </c:pt>
                <c:pt idx="41">
                  <c:v>564.4800000000001</c:v>
                </c:pt>
                <c:pt idx="42">
                  <c:v>577.9200000000002</c:v>
                </c:pt>
                <c:pt idx="43">
                  <c:v>591.3600000000002</c:v>
                </c:pt>
                <c:pt idx="44">
                  <c:v>604.8000000000003</c:v>
                </c:pt>
                <c:pt idx="45">
                  <c:v>618.2400000000003</c:v>
                </c:pt>
                <c:pt idx="46">
                  <c:v>631.6800000000004</c:v>
                </c:pt>
                <c:pt idx="47">
                  <c:v>645.1200000000004</c:v>
                </c:pt>
                <c:pt idx="48">
                  <c:v>658.5600000000005</c:v>
                </c:pt>
                <c:pt idx="49">
                  <c:v>672.0000000000006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925228016"/>
        <c:axId val="-1925225696"/>
      </c:barChart>
      <c:catAx>
        <c:axId val="-1925228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25225696"/>
        <c:crosses val="autoZero"/>
        <c:auto val="1"/>
        <c:lblAlgn val="ctr"/>
        <c:lblOffset val="100"/>
        <c:noMultiLvlLbl val="0"/>
      </c:catAx>
      <c:valAx>
        <c:axId val="-192522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2522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667475940507436"/>
          <c:y val="0.21337962962963"/>
          <c:w val="0.880117235345582"/>
          <c:h val="0.700054316127151"/>
        </c:manualLayout>
      </c:layout>
      <c:lineChart>
        <c:grouping val="standard"/>
        <c:varyColors val="0"/>
        <c:ser>
          <c:idx val="0"/>
          <c:order val="0"/>
          <c:tx>
            <c:v>每年POW产量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Sheet2!$B$2:$B$52</c:f>
              <c:numCache>
                <c:formatCode>General</c:formatCode>
                <c:ptCount val="51"/>
                <c:pt idx="0">
                  <c:v>42.0</c:v>
                </c:pt>
                <c:pt idx="1">
                  <c:v>42.0</c:v>
                </c:pt>
                <c:pt idx="2">
                  <c:v>42.0</c:v>
                </c:pt>
                <c:pt idx="3">
                  <c:v>42.0</c:v>
                </c:pt>
                <c:pt idx="4">
                  <c:v>21.0</c:v>
                </c:pt>
                <c:pt idx="5">
                  <c:v>21.0</c:v>
                </c:pt>
                <c:pt idx="6">
                  <c:v>21.0</c:v>
                </c:pt>
                <c:pt idx="7">
                  <c:v>21.0</c:v>
                </c:pt>
                <c:pt idx="8">
                  <c:v>10.5</c:v>
                </c:pt>
                <c:pt idx="9">
                  <c:v>10.5</c:v>
                </c:pt>
                <c:pt idx="10">
                  <c:v>10.5</c:v>
                </c:pt>
                <c:pt idx="11">
                  <c:v>10.5</c:v>
                </c:pt>
                <c:pt idx="12">
                  <c:v>5.25</c:v>
                </c:pt>
                <c:pt idx="13">
                  <c:v>5.25</c:v>
                </c:pt>
                <c:pt idx="14">
                  <c:v>5.25</c:v>
                </c:pt>
                <c:pt idx="15">
                  <c:v>5.25</c:v>
                </c:pt>
                <c:pt idx="16">
                  <c:v>2.625</c:v>
                </c:pt>
                <c:pt idx="17">
                  <c:v>2.625</c:v>
                </c:pt>
                <c:pt idx="18">
                  <c:v>2.625</c:v>
                </c:pt>
                <c:pt idx="19">
                  <c:v>2.625</c:v>
                </c:pt>
                <c:pt idx="20">
                  <c:v>1.3125</c:v>
                </c:pt>
                <c:pt idx="21">
                  <c:v>1.3125</c:v>
                </c:pt>
                <c:pt idx="22">
                  <c:v>1.3125</c:v>
                </c:pt>
                <c:pt idx="23">
                  <c:v>1.3125</c:v>
                </c:pt>
                <c:pt idx="24">
                  <c:v>0.65625</c:v>
                </c:pt>
                <c:pt idx="25">
                  <c:v>0.65625</c:v>
                </c:pt>
                <c:pt idx="26">
                  <c:v>0.65625</c:v>
                </c:pt>
                <c:pt idx="27">
                  <c:v>0.65625</c:v>
                </c:pt>
                <c:pt idx="28">
                  <c:v>0.328125</c:v>
                </c:pt>
                <c:pt idx="29">
                  <c:v>0.328125</c:v>
                </c:pt>
                <c:pt idx="30">
                  <c:v>0.328125</c:v>
                </c:pt>
                <c:pt idx="31">
                  <c:v>0.328125</c:v>
                </c:pt>
                <c:pt idx="32">
                  <c:v>0.1640625</c:v>
                </c:pt>
                <c:pt idx="33">
                  <c:v>0.1640625</c:v>
                </c:pt>
                <c:pt idx="34">
                  <c:v>0.1640625</c:v>
                </c:pt>
                <c:pt idx="35">
                  <c:v>0.1640625</c:v>
                </c:pt>
                <c:pt idx="36">
                  <c:v>0.08203125</c:v>
                </c:pt>
                <c:pt idx="37">
                  <c:v>0.08203125</c:v>
                </c:pt>
                <c:pt idx="38">
                  <c:v>0.08203125</c:v>
                </c:pt>
                <c:pt idx="39">
                  <c:v>0.08203125</c:v>
                </c:pt>
                <c:pt idx="40">
                  <c:v>0.041015625</c:v>
                </c:pt>
                <c:pt idx="41">
                  <c:v>0.041015625</c:v>
                </c:pt>
                <c:pt idx="42">
                  <c:v>0.041015625</c:v>
                </c:pt>
                <c:pt idx="43">
                  <c:v>0.041015625</c:v>
                </c:pt>
                <c:pt idx="44">
                  <c:v>0.0205078125</c:v>
                </c:pt>
                <c:pt idx="45">
                  <c:v>0.0205078125</c:v>
                </c:pt>
                <c:pt idx="46">
                  <c:v>0.0205078125</c:v>
                </c:pt>
                <c:pt idx="47">
                  <c:v>0.0205078125</c:v>
                </c:pt>
                <c:pt idx="48">
                  <c:v>0.01025390625</c:v>
                </c:pt>
                <c:pt idx="49">
                  <c:v>0.01025390625</c:v>
                </c:pt>
                <c:pt idx="50">
                  <c:v>0.01025390625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64186736"/>
        <c:axId val="-1955733744"/>
      </c:lineChart>
      <c:catAx>
        <c:axId val="-18641867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55733744"/>
        <c:crosses val="autoZero"/>
        <c:auto val="1"/>
        <c:lblAlgn val="ctr"/>
        <c:lblOffset val="100"/>
        <c:noMultiLvlLbl val="0"/>
      </c:catAx>
      <c:valAx>
        <c:axId val="-195573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4186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/>
              <a:t>区块</a:t>
            </a:r>
            <a:r>
              <a:rPr lang="en-US" altLang="zh-CN" sz="1800"/>
              <a:t>N</a:t>
            </a:r>
            <a:r>
              <a:rPr lang="zh-CN" altLang="en-US" sz="1800"/>
              <a:t>，三种状态</a:t>
            </a:r>
            <a:r>
              <a:rPr lang="en-US" altLang="zh-CN" sz="1800"/>
              <a:t>CKB</a:t>
            </a:r>
            <a:r>
              <a:rPr lang="zh-CN" altLang="en-US" sz="1800"/>
              <a:t>比例</a:t>
            </a:r>
            <a:endParaRPr lang="en-US" sz="18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Sheet5!$D$24:$D$26</c:f>
              <c:strCache>
                <c:ptCount val="3"/>
                <c:pt idx="0">
                  <c:v>冷冻中</c:v>
                </c:pt>
                <c:pt idx="1">
                  <c:v>锁仓中</c:v>
                </c:pt>
                <c:pt idx="2">
                  <c:v>正常流通</c:v>
                </c:pt>
              </c:strCache>
            </c:strRef>
          </c:cat>
          <c:val>
            <c:numRef>
              <c:f>Sheet5!$E$24:$E$26</c:f>
              <c:numCache>
                <c:formatCode>General</c:formatCode>
                <c:ptCount val="3"/>
                <c:pt idx="0">
                  <c:v>10.0</c:v>
                </c:pt>
                <c:pt idx="1">
                  <c:v>30.0</c:v>
                </c:pt>
                <c:pt idx="2">
                  <c:v>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b="0" i="0" baseline="0">
                <a:effectLst/>
              </a:rPr>
              <a:t>区块</a:t>
            </a:r>
            <a:r>
              <a:rPr lang="en-US" altLang="zh-CN" sz="1800" b="0" i="0" baseline="0">
                <a:effectLst/>
              </a:rPr>
              <a:t>N+1</a:t>
            </a:r>
            <a:r>
              <a:rPr lang="zh-CN" altLang="en-US" sz="1800" b="0" i="0" baseline="0">
                <a:effectLst/>
              </a:rPr>
              <a:t>，二级发行</a:t>
            </a:r>
            <a:r>
              <a:rPr lang="en-US" altLang="zh-CN" sz="1800" b="0" i="0" baseline="0">
                <a:effectLst/>
              </a:rPr>
              <a:t>CKB</a:t>
            </a:r>
            <a:r>
              <a:rPr lang="zh-CN" altLang="en-US" sz="1800" b="0" i="0" baseline="0">
                <a:effectLst/>
              </a:rPr>
              <a:t>的组成</a:t>
            </a:r>
            <a:endParaRPr lang="zh-CN" alt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Sheet5!$D$12:$D$14</c:f>
              <c:strCache>
                <c:ptCount val="3"/>
                <c:pt idx="0">
                  <c:v>矿工存储开销奖励</c:v>
                </c:pt>
                <c:pt idx="1">
                  <c:v>锁仓分红</c:v>
                </c:pt>
                <c:pt idx="2">
                  <c:v>销毁</c:v>
                </c:pt>
              </c:strCache>
            </c:strRef>
          </c:cat>
          <c:val>
            <c:numRef>
              <c:f>Sheet5!$E$12:$E$14</c:f>
              <c:numCache>
                <c:formatCode>General</c:formatCode>
                <c:ptCount val="3"/>
                <c:pt idx="0">
                  <c:v>10.0</c:v>
                </c:pt>
                <c:pt idx="1">
                  <c:v>30.0</c:v>
                </c:pt>
                <c:pt idx="2">
                  <c:v>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每个区块</a:t>
            </a:r>
            <a:r>
              <a:rPr lang="en-US" altLang="zh-CN" dirty="0"/>
              <a:t>3</a:t>
            </a:r>
            <a:r>
              <a:rPr lang="zh-CN" altLang="en-US" dirty="0" smtClean="0"/>
              <a:t>种</a:t>
            </a:r>
            <a:r>
              <a:rPr lang="zh-CN" altLang="en-US" sz="1400" b="0" i="0" u="none" strike="noStrike" baseline="0" dirty="0" smtClean="0">
                <a:effectLst/>
              </a:rPr>
              <a:t>状态</a:t>
            </a:r>
            <a:r>
              <a:rPr lang="zh-CN" altLang="en-US" sz="1400" b="0" i="0" u="none" strike="noStrike" baseline="0" dirty="0" smtClean="0"/>
              <a:t> </a:t>
            </a:r>
            <a:r>
              <a:rPr lang="en-US" altLang="zh-CN" dirty="0" smtClean="0"/>
              <a:t>CKB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冷冻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Sheet3!$N$2:$N$56</c:f>
              <c:numCache>
                <c:formatCode>General</c:formatCode>
                <c:ptCount val="55"/>
                <c:pt idx="0">
                  <c:v>3.0744</c:v>
                </c:pt>
                <c:pt idx="1">
                  <c:v>7.2576</c:v>
                </c:pt>
                <c:pt idx="2">
                  <c:v>12.5496</c:v>
                </c:pt>
                <c:pt idx="3">
                  <c:v>18.9504</c:v>
                </c:pt>
                <c:pt idx="4">
                  <c:v>25.41</c:v>
                </c:pt>
                <c:pt idx="5">
                  <c:v>32.5584</c:v>
                </c:pt>
                <c:pt idx="6">
                  <c:v>40.3956</c:v>
                </c:pt>
                <c:pt idx="7">
                  <c:v>48.9216</c:v>
                </c:pt>
                <c:pt idx="8">
                  <c:v>57.1914</c:v>
                </c:pt>
                <c:pt idx="9">
                  <c:v>65.94</c:v>
                </c:pt>
                <c:pt idx="10">
                  <c:v>75.1674</c:v>
                </c:pt>
                <c:pt idx="11">
                  <c:v>84.87359999999998</c:v>
                </c:pt>
                <c:pt idx="12">
                  <c:v>94.37609999999998</c:v>
                </c:pt>
                <c:pt idx="13">
                  <c:v>104.2524</c:v>
                </c:pt>
                <c:pt idx="14">
                  <c:v>114.5025</c:v>
                </c:pt>
                <c:pt idx="15">
                  <c:v>125.1264</c:v>
                </c:pt>
                <c:pt idx="16">
                  <c:v>135.67785</c:v>
                </c:pt>
                <c:pt idx="17">
                  <c:v>146.5506</c:v>
                </c:pt>
                <c:pt idx="18">
                  <c:v>157.74465</c:v>
                </c:pt>
                <c:pt idx="19">
                  <c:v>169.26</c:v>
                </c:pt>
                <c:pt idx="20">
                  <c:v>180.821025</c:v>
                </c:pt>
                <c:pt idx="21">
                  <c:v>192.6771000000001</c:v>
                </c:pt>
                <c:pt idx="22">
                  <c:v>204.8282250000001</c:v>
                </c:pt>
                <c:pt idx="23">
                  <c:v>217.2744</c:v>
                </c:pt>
                <c:pt idx="24">
                  <c:v>229.8515625000001</c:v>
                </c:pt>
                <c:pt idx="25">
                  <c:v>242.7106500000001</c:v>
                </c:pt>
                <c:pt idx="26">
                  <c:v>255.8516625000001</c:v>
                </c:pt>
                <c:pt idx="27">
                  <c:v>269.2746000000001</c:v>
                </c:pt>
                <c:pt idx="28">
                  <c:v>282.8843062500001</c:v>
                </c:pt>
                <c:pt idx="29">
                  <c:v>296.7693750000001</c:v>
                </c:pt>
                <c:pt idx="30">
                  <c:v>310.9298062500001</c:v>
                </c:pt>
                <c:pt idx="31">
                  <c:v>325.3656000000001</c:v>
                </c:pt>
                <c:pt idx="32">
                  <c:v>340.0226156250001</c:v>
                </c:pt>
                <c:pt idx="33">
                  <c:v>354.9517125000002</c:v>
                </c:pt>
                <c:pt idx="34">
                  <c:v>370.1528906250001</c:v>
                </c:pt>
                <c:pt idx="35">
                  <c:v>385.6261500000001</c:v>
                </c:pt>
                <c:pt idx="36">
                  <c:v>401.3411390625002</c:v>
                </c:pt>
                <c:pt idx="37">
                  <c:v>417.3265687500002</c:v>
                </c:pt>
                <c:pt idx="38">
                  <c:v>433.5824390625002</c:v>
                </c:pt>
                <c:pt idx="39">
                  <c:v>450.1087500000002</c:v>
                </c:pt>
                <c:pt idx="40">
                  <c:v>466.8886851562502</c:v>
                </c:pt>
                <c:pt idx="41">
                  <c:v>483.9382406250002</c:v>
                </c:pt>
                <c:pt idx="42">
                  <c:v>501.2574164062503</c:v>
                </c:pt>
                <c:pt idx="43">
                  <c:v>518.8462125000003</c:v>
                </c:pt>
                <c:pt idx="44">
                  <c:v>536.6954003906253</c:v>
                </c:pt>
                <c:pt idx="45">
                  <c:v>554.8137984375003</c:v>
                </c:pt>
                <c:pt idx="46">
                  <c:v>573.2014066406254</c:v>
                </c:pt>
                <c:pt idx="47">
                  <c:v>591.8582250000005</c:v>
                </c:pt>
                <c:pt idx="48">
                  <c:v>610.779229101563</c:v>
                </c:pt>
                <c:pt idx="49">
                  <c:v>629.9692382812505</c:v>
                </c:pt>
                <c:pt idx="50">
                  <c:v>649.428252539063</c:v>
                </c:pt>
                <c:pt idx="51">
                  <c:v>669.1562718750006</c:v>
                </c:pt>
                <c:pt idx="52">
                  <c:v>689.150579003907</c:v>
                </c:pt>
                <c:pt idx="53">
                  <c:v>709.4137886718757</c:v>
                </c:pt>
                <c:pt idx="54">
                  <c:v>729.945900878907</c:v>
                </c:pt>
              </c:numCache>
            </c:numRef>
          </c:val>
        </c:ser>
        <c:ser>
          <c:idx val="1"/>
          <c:order val="1"/>
          <c:tx>
            <c:v>锁仓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Sheet3!$O$2:$O$56</c:f>
              <c:numCache>
                <c:formatCode>General</c:formatCode>
                <c:ptCount val="55"/>
                <c:pt idx="0">
                  <c:v>3.0744</c:v>
                </c:pt>
                <c:pt idx="1">
                  <c:v>5.4432</c:v>
                </c:pt>
                <c:pt idx="2">
                  <c:v>8.3664</c:v>
                </c:pt>
                <c:pt idx="3">
                  <c:v>11.844</c:v>
                </c:pt>
                <c:pt idx="4">
                  <c:v>15.246</c:v>
                </c:pt>
                <c:pt idx="5">
                  <c:v>18.9924</c:v>
                </c:pt>
                <c:pt idx="6">
                  <c:v>23.0832</c:v>
                </c:pt>
                <c:pt idx="7">
                  <c:v>27.5184</c:v>
                </c:pt>
                <c:pt idx="8">
                  <c:v>31.773</c:v>
                </c:pt>
                <c:pt idx="9">
                  <c:v>36.267</c:v>
                </c:pt>
                <c:pt idx="10">
                  <c:v>41.0004</c:v>
                </c:pt>
                <c:pt idx="11">
                  <c:v>45.9732</c:v>
                </c:pt>
                <c:pt idx="12">
                  <c:v>50.81789999999999</c:v>
                </c:pt>
                <c:pt idx="13">
                  <c:v>55.8495</c:v>
                </c:pt>
                <c:pt idx="14">
                  <c:v>61.068</c:v>
                </c:pt>
                <c:pt idx="15">
                  <c:v>66.4734</c:v>
                </c:pt>
                <c:pt idx="16">
                  <c:v>71.82945000000001</c:v>
                </c:pt>
                <c:pt idx="17">
                  <c:v>77.34615</c:v>
                </c:pt>
                <c:pt idx="18">
                  <c:v>83.02350000000001</c:v>
                </c:pt>
                <c:pt idx="19">
                  <c:v>88.86150000000002</c:v>
                </c:pt>
                <c:pt idx="20">
                  <c:v>94.71577500000002</c:v>
                </c:pt>
                <c:pt idx="21">
                  <c:v>100.717575</c:v>
                </c:pt>
                <c:pt idx="22">
                  <c:v>106.8669</c:v>
                </c:pt>
                <c:pt idx="23">
                  <c:v>113.16375</c:v>
                </c:pt>
                <c:pt idx="24">
                  <c:v>119.5228125</c:v>
                </c:pt>
                <c:pt idx="25">
                  <c:v>126.0228375</c:v>
                </c:pt>
                <c:pt idx="26">
                  <c:v>132.663825</c:v>
                </c:pt>
                <c:pt idx="27">
                  <c:v>139.445775</c:v>
                </c:pt>
                <c:pt idx="28">
                  <c:v>146.3194687500001</c:v>
                </c:pt>
                <c:pt idx="29">
                  <c:v>153.3308437500001</c:v>
                </c:pt>
                <c:pt idx="30">
                  <c:v>160.4799</c:v>
                </c:pt>
                <c:pt idx="31">
                  <c:v>167.7666375000001</c:v>
                </c:pt>
                <c:pt idx="32">
                  <c:v>175.1631656250001</c:v>
                </c:pt>
                <c:pt idx="33">
                  <c:v>182.6957343750001</c:v>
                </c:pt>
                <c:pt idx="34">
                  <c:v>190.3643437500001</c:v>
                </c:pt>
                <c:pt idx="35">
                  <c:v>198.1689937500001</c:v>
                </c:pt>
                <c:pt idx="36">
                  <c:v>206.0940984375001</c:v>
                </c:pt>
                <c:pt idx="37">
                  <c:v>214.1544234375001</c:v>
                </c:pt>
                <c:pt idx="38">
                  <c:v>222.3499687500001</c:v>
                </c:pt>
                <c:pt idx="39">
                  <c:v>230.6807343750001</c:v>
                </c:pt>
                <c:pt idx="40">
                  <c:v>239.1381070312501</c:v>
                </c:pt>
                <c:pt idx="41">
                  <c:v>247.7302898437501</c:v>
                </c:pt>
                <c:pt idx="42">
                  <c:v>256.4572828125001</c:v>
                </c:pt>
                <c:pt idx="43">
                  <c:v>265.3190859375002</c:v>
                </c:pt>
                <c:pt idx="44">
                  <c:v>274.3109824218752</c:v>
                </c:pt>
                <c:pt idx="45">
                  <c:v>283.4374839843752</c:v>
                </c:pt>
                <c:pt idx="46">
                  <c:v>292.6985906250002</c:v>
                </c:pt>
                <c:pt idx="47">
                  <c:v>302.0943023437502</c:v>
                </c:pt>
                <c:pt idx="48">
                  <c:v>311.6220556640627</c:v>
                </c:pt>
                <c:pt idx="49">
                  <c:v>321.2843115234377</c:v>
                </c:pt>
                <c:pt idx="50">
                  <c:v>331.0810699218753</c:v>
                </c:pt>
                <c:pt idx="51">
                  <c:v>341.0123308593753</c:v>
                </c:pt>
                <c:pt idx="52">
                  <c:v>351.0767100585941</c:v>
                </c:pt>
                <c:pt idx="53">
                  <c:v>361.2755405273441</c:v>
                </c:pt>
                <c:pt idx="54">
                  <c:v>371.6088222656254</c:v>
                </c:pt>
              </c:numCache>
            </c:numRef>
          </c:val>
        </c:ser>
        <c:ser>
          <c:idx val="2"/>
          <c:order val="2"/>
          <c:tx>
            <c:v>正常流通</c:v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Sheet3!$P$2:$P$56</c:f>
              <c:numCache>
                <c:formatCode>General</c:formatCode>
                <c:ptCount val="55"/>
                <c:pt idx="0">
                  <c:v>301.2912</c:v>
                </c:pt>
                <c:pt idx="1">
                  <c:v>350.1792</c:v>
                </c:pt>
                <c:pt idx="2">
                  <c:v>397.404</c:v>
                </c:pt>
                <c:pt idx="3">
                  <c:v>442.9655999999999</c:v>
                </c:pt>
                <c:pt idx="4">
                  <c:v>467.5439999999999</c:v>
                </c:pt>
                <c:pt idx="5">
                  <c:v>491.0891999999999</c:v>
                </c:pt>
                <c:pt idx="6">
                  <c:v>513.6011999999998</c:v>
                </c:pt>
                <c:pt idx="7">
                  <c:v>535.08</c:v>
                </c:pt>
                <c:pt idx="8">
                  <c:v>546.4956</c:v>
                </c:pt>
                <c:pt idx="9">
                  <c:v>557.193</c:v>
                </c:pt>
                <c:pt idx="10">
                  <c:v>567.1722000000001</c:v>
                </c:pt>
                <c:pt idx="11">
                  <c:v>576.4332000000001</c:v>
                </c:pt>
                <c:pt idx="12">
                  <c:v>580.776</c:v>
                </c:pt>
                <c:pt idx="13">
                  <c:v>584.5581</c:v>
                </c:pt>
                <c:pt idx="14">
                  <c:v>587.7795</c:v>
                </c:pt>
                <c:pt idx="15">
                  <c:v>590.4402</c:v>
                </c:pt>
                <c:pt idx="16">
                  <c:v>590.5977</c:v>
                </c:pt>
                <c:pt idx="17">
                  <c:v>590.27325</c:v>
                </c:pt>
                <c:pt idx="18">
                  <c:v>589.46685</c:v>
                </c:pt>
                <c:pt idx="19">
                  <c:v>588.1784999999998</c:v>
                </c:pt>
                <c:pt idx="20">
                  <c:v>585.5156999999999</c:v>
                </c:pt>
                <c:pt idx="21">
                  <c:v>582.4103249999999</c:v>
                </c:pt>
                <c:pt idx="22">
                  <c:v>578.8623749999999</c:v>
                </c:pt>
                <c:pt idx="23">
                  <c:v>574.8718499999999</c:v>
                </c:pt>
                <c:pt idx="24">
                  <c:v>570.0318749999999</c:v>
                </c:pt>
                <c:pt idx="25">
                  <c:v>564.7690125</c:v>
                </c:pt>
                <c:pt idx="26">
                  <c:v>559.0832624999998</c:v>
                </c:pt>
                <c:pt idx="27">
                  <c:v>552.9746249999999</c:v>
                </c:pt>
                <c:pt idx="28">
                  <c:v>546.2593499999998</c:v>
                </c:pt>
                <c:pt idx="29">
                  <c:v>539.13103125</c:v>
                </c:pt>
                <c:pt idx="30">
                  <c:v>531.5896687499998</c:v>
                </c:pt>
                <c:pt idx="31">
                  <c:v>523.6352624999998</c:v>
                </c:pt>
                <c:pt idx="32">
                  <c:v>515.1857812499997</c:v>
                </c:pt>
                <c:pt idx="33">
                  <c:v>506.3281781249999</c:v>
                </c:pt>
                <c:pt idx="34">
                  <c:v>497.0624531249998</c:v>
                </c:pt>
                <c:pt idx="35">
                  <c:v>487.3886062499997</c:v>
                </c:pt>
                <c:pt idx="36">
                  <c:v>477.2705437499998</c:v>
                </c:pt>
                <c:pt idx="37">
                  <c:v>466.7468203124998</c:v>
                </c:pt>
                <c:pt idx="38">
                  <c:v>455.8174359374997</c:v>
                </c:pt>
                <c:pt idx="39">
                  <c:v>444.4823906249997</c:v>
                </c:pt>
                <c:pt idx="40">
                  <c:v>432.7260984374997</c:v>
                </c:pt>
                <c:pt idx="41">
                  <c:v>420.5653757812497</c:v>
                </c:pt>
                <c:pt idx="42">
                  <c:v>408.0002226562497</c:v>
                </c:pt>
                <c:pt idx="43">
                  <c:v>395.0306390624997</c:v>
                </c:pt>
                <c:pt idx="44">
                  <c:v>381.6500624999996</c:v>
                </c:pt>
                <c:pt idx="45">
                  <c:v>367.8656707031246</c:v>
                </c:pt>
                <c:pt idx="46">
                  <c:v>353.6774636718746</c:v>
                </c:pt>
                <c:pt idx="47">
                  <c:v>339.0854414062496</c:v>
                </c:pt>
                <c:pt idx="48">
                  <c:v>324.0869378906247</c:v>
                </c:pt>
                <c:pt idx="49">
                  <c:v>308.6849267578122</c:v>
                </c:pt>
                <c:pt idx="50">
                  <c:v>292.8794080078122</c:v>
                </c:pt>
                <c:pt idx="51">
                  <c:v>276.6703816406247</c:v>
                </c:pt>
                <c:pt idx="52">
                  <c:v>260.0568222656246</c:v>
                </c:pt>
                <c:pt idx="53">
                  <c:v>243.0399090820309</c:v>
                </c:pt>
                <c:pt idx="54">
                  <c:v>225.6196420898433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1863298976"/>
        <c:axId val="-1956842672"/>
      </c:barChart>
      <c:catAx>
        <c:axId val="-186329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56842672"/>
        <c:crosses val="autoZero"/>
        <c:auto val="1"/>
        <c:lblAlgn val="ctr"/>
        <c:lblOffset val="100"/>
        <c:noMultiLvlLbl val="0"/>
      </c:catAx>
      <c:valAx>
        <c:axId val="-195684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329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每个区块二级发行分配比例</a:t>
            </a:r>
            <a:endParaRPr lang="en-US"/>
          </a:p>
        </c:rich>
      </c:tx>
      <c:layout>
        <c:manualLayout>
          <c:xMode val="edge"/>
          <c:yMode val="edge"/>
          <c:x val="0.337398300401684"/>
          <c:y val="0.02475991551666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457324247421133"/>
          <c:y val="0.096920703367783"/>
          <c:w val="0.929970780565802"/>
          <c:h val="0.682286137802443"/>
        </c:manualLayout>
      </c:layout>
      <c:barChart>
        <c:barDir val="col"/>
        <c:grouping val="stacked"/>
        <c:varyColors val="0"/>
        <c:ser>
          <c:idx val="0"/>
          <c:order val="0"/>
          <c:tx>
            <c:v>矿工存储奖励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Sheet3!$Q$2:$Q$56</c:f>
              <c:numCache>
                <c:formatCode>General</c:formatCode>
                <c:ptCount val="55"/>
                <c:pt idx="0">
                  <c:v>0.1344</c:v>
                </c:pt>
                <c:pt idx="1">
                  <c:v>0.2688</c:v>
                </c:pt>
                <c:pt idx="2">
                  <c:v>0.4032</c:v>
                </c:pt>
                <c:pt idx="3">
                  <c:v>0.5376</c:v>
                </c:pt>
                <c:pt idx="4">
                  <c:v>0.672</c:v>
                </c:pt>
                <c:pt idx="5">
                  <c:v>0.8064</c:v>
                </c:pt>
                <c:pt idx="6">
                  <c:v>0.9408</c:v>
                </c:pt>
                <c:pt idx="7">
                  <c:v>1.0752</c:v>
                </c:pt>
                <c:pt idx="8">
                  <c:v>1.2096</c:v>
                </c:pt>
                <c:pt idx="9">
                  <c:v>1.344</c:v>
                </c:pt>
                <c:pt idx="10">
                  <c:v>1.4784</c:v>
                </c:pt>
                <c:pt idx="11">
                  <c:v>1.6128</c:v>
                </c:pt>
                <c:pt idx="12">
                  <c:v>1.7472</c:v>
                </c:pt>
                <c:pt idx="13">
                  <c:v>1.8816</c:v>
                </c:pt>
                <c:pt idx="14">
                  <c:v>2.016</c:v>
                </c:pt>
                <c:pt idx="15">
                  <c:v>2.1504</c:v>
                </c:pt>
                <c:pt idx="16">
                  <c:v>2.2848</c:v>
                </c:pt>
                <c:pt idx="17">
                  <c:v>2.4192</c:v>
                </c:pt>
                <c:pt idx="18">
                  <c:v>2.5536</c:v>
                </c:pt>
                <c:pt idx="19">
                  <c:v>2.688000000000001</c:v>
                </c:pt>
                <c:pt idx="20">
                  <c:v>2.8224</c:v>
                </c:pt>
                <c:pt idx="21">
                  <c:v>2.956800000000001</c:v>
                </c:pt>
                <c:pt idx="22">
                  <c:v>3.091200000000001</c:v>
                </c:pt>
                <c:pt idx="23">
                  <c:v>3.225600000000001</c:v>
                </c:pt>
                <c:pt idx="24">
                  <c:v>3.360000000000001</c:v>
                </c:pt>
                <c:pt idx="25">
                  <c:v>3.494400000000001</c:v>
                </c:pt>
                <c:pt idx="26">
                  <c:v>3.628800000000001</c:v>
                </c:pt>
                <c:pt idx="27">
                  <c:v>3.763200000000001</c:v>
                </c:pt>
                <c:pt idx="28">
                  <c:v>3.897600000000001</c:v>
                </c:pt>
                <c:pt idx="29">
                  <c:v>4.032000000000001</c:v>
                </c:pt>
                <c:pt idx="30">
                  <c:v>4.166400000000001</c:v>
                </c:pt>
                <c:pt idx="31">
                  <c:v>4.300800000000001</c:v>
                </c:pt>
                <c:pt idx="32">
                  <c:v>4.435200000000001</c:v>
                </c:pt>
                <c:pt idx="33">
                  <c:v>4.569600000000001</c:v>
                </c:pt>
                <c:pt idx="34">
                  <c:v>4.704000000000001</c:v>
                </c:pt>
                <c:pt idx="35">
                  <c:v>4.838400000000002</c:v>
                </c:pt>
                <c:pt idx="36">
                  <c:v>4.972800000000002</c:v>
                </c:pt>
                <c:pt idx="37">
                  <c:v>5.107200000000002</c:v>
                </c:pt>
                <c:pt idx="38">
                  <c:v>5.241600000000001</c:v>
                </c:pt>
                <c:pt idx="39">
                  <c:v>5.376000000000002</c:v>
                </c:pt>
                <c:pt idx="40">
                  <c:v>5.510400000000002</c:v>
                </c:pt>
                <c:pt idx="41">
                  <c:v>5.644800000000003</c:v>
                </c:pt>
                <c:pt idx="42">
                  <c:v>5.779200000000002</c:v>
                </c:pt>
                <c:pt idx="43">
                  <c:v>5.913600000000002</c:v>
                </c:pt>
                <c:pt idx="44">
                  <c:v>6.048000000000003</c:v>
                </c:pt>
                <c:pt idx="45">
                  <c:v>6.182400000000003</c:v>
                </c:pt>
                <c:pt idx="46">
                  <c:v>6.316800000000003</c:v>
                </c:pt>
                <c:pt idx="47">
                  <c:v>6.451200000000003</c:v>
                </c:pt>
                <c:pt idx="48">
                  <c:v>6.585600000000003</c:v>
                </c:pt>
                <c:pt idx="49">
                  <c:v>6.720000000000002</c:v>
                </c:pt>
                <c:pt idx="50">
                  <c:v>6.854400000000003</c:v>
                </c:pt>
                <c:pt idx="51">
                  <c:v>6.988800000000003</c:v>
                </c:pt>
                <c:pt idx="52">
                  <c:v>7.123200000000003</c:v>
                </c:pt>
                <c:pt idx="53">
                  <c:v>7.257600000000004</c:v>
                </c:pt>
                <c:pt idx="54">
                  <c:v>7.392000000000003</c:v>
                </c:pt>
              </c:numCache>
            </c:numRef>
          </c:val>
        </c:ser>
        <c:ser>
          <c:idx val="1"/>
          <c:order val="1"/>
          <c:tx>
            <c:v>锁仓分红奖励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Sheet3!$R$2:$R$56</c:f>
              <c:numCache>
                <c:formatCode>General</c:formatCode>
                <c:ptCount val="55"/>
                <c:pt idx="0">
                  <c:v>0.1344</c:v>
                </c:pt>
                <c:pt idx="1">
                  <c:v>0.2016</c:v>
                </c:pt>
                <c:pt idx="2">
                  <c:v>0.2688</c:v>
                </c:pt>
                <c:pt idx="3">
                  <c:v>0.336</c:v>
                </c:pt>
                <c:pt idx="4">
                  <c:v>0.4032</c:v>
                </c:pt>
                <c:pt idx="5">
                  <c:v>0.4704</c:v>
                </c:pt>
                <c:pt idx="6">
                  <c:v>0.5376</c:v>
                </c:pt>
                <c:pt idx="7">
                  <c:v>0.6048</c:v>
                </c:pt>
                <c:pt idx="8">
                  <c:v>0.672</c:v>
                </c:pt>
                <c:pt idx="9">
                  <c:v>0.7392</c:v>
                </c:pt>
                <c:pt idx="10">
                  <c:v>0.8064</c:v>
                </c:pt>
                <c:pt idx="11">
                  <c:v>0.8736</c:v>
                </c:pt>
                <c:pt idx="12">
                  <c:v>0.9408</c:v>
                </c:pt>
                <c:pt idx="13">
                  <c:v>1.008</c:v>
                </c:pt>
                <c:pt idx="14">
                  <c:v>1.0752</c:v>
                </c:pt>
                <c:pt idx="15">
                  <c:v>1.1424</c:v>
                </c:pt>
                <c:pt idx="16">
                  <c:v>1.2096</c:v>
                </c:pt>
                <c:pt idx="17">
                  <c:v>1.2768</c:v>
                </c:pt>
                <c:pt idx="18">
                  <c:v>1.344</c:v>
                </c:pt>
                <c:pt idx="19">
                  <c:v>1.4112</c:v>
                </c:pt>
                <c:pt idx="20">
                  <c:v>1.4784</c:v>
                </c:pt>
                <c:pt idx="21">
                  <c:v>1.5456</c:v>
                </c:pt>
                <c:pt idx="22">
                  <c:v>1.6128</c:v>
                </c:pt>
                <c:pt idx="23">
                  <c:v>1.68</c:v>
                </c:pt>
                <c:pt idx="24">
                  <c:v>1.7472</c:v>
                </c:pt>
                <c:pt idx="25">
                  <c:v>1.8144</c:v>
                </c:pt>
                <c:pt idx="26">
                  <c:v>1.8816</c:v>
                </c:pt>
                <c:pt idx="27">
                  <c:v>1.9488</c:v>
                </c:pt>
                <c:pt idx="28">
                  <c:v>2.016</c:v>
                </c:pt>
                <c:pt idx="29">
                  <c:v>2.083200000000001</c:v>
                </c:pt>
                <c:pt idx="30">
                  <c:v>2.150400000000001</c:v>
                </c:pt>
                <c:pt idx="31">
                  <c:v>2.217600000000001</c:v>
                </c:pt>
                <c:pt idx="32">
                  <c:v>2.284800000000001</c:v>
                </c:pt>
                <c:pt idx="33">
                  <c:v>2.352000000000001</c:v>
                </c:pt>
                <c:pt idx="34">
                  <c:v>2.419200000000001</c:v>
                </c:pt>
                <c:pt idx="35">
                  <c:v>2.486400000000001</c:v>
                </c:pt>
                <c:pt idx="36">
                  <c:v>2.553600000000001</c:v>
                </c:pt>
                <c:pt idx="37">
                  <c:v>2.620800000000001</c:v>
                </c:pt>
                <c:pt idx="38">
                  <c:v>2.688000000000001</c:v>
                </c:pt>
                <c:pt idx="39">
                  <c:v>2.755200000000001</c:v>
                </c:pt>
                <c:pt idx="40">
                  <c:v>2.822400000000001</c:v>
                </c:pt>
                <c:pt idx="41">
                  <c:v>2.889600000000001</c:v>
                </c:pt>
                <c:pt idx="42">
                  <c:v>2.956800000000001</c:v>
                </c:pt>
                <c:pt idx="43">
                  <c:v>3.024000000000001</c:v>
                </c:pt>
                <c:pt idx="44">
                  <c:v>3.091200000000001</c:v>
                </c:pt>
                <c:pt idx="45">
                  <c:v>3.158400000000002</c:v>
                </c:pt>
                <c:pt idx="46">
                  <c:v>3.225600000000002</c:v>
                </c:pt>
                <c:pt idx="47">
                  <c:v>3.292800000000001</c:v>
                </c:pt>
                <c:pt idx="48">
                  <c:v>3.360000000000001</c:v>
                </c:pt>
                <c:pt idx="49">
                  <c:v>3.427200000000001</c:v>
                </c:pt>
                <c:pt idx="50">
                  <c:v>3.494400000000001</c:v>
                </c:pt>
                <c:pt idx="51">
                  <c:v>3.561600000000002</c:v>
                </c:pt>
                <c:pt idx="52">
                  <c:v>3.628800000000002</c:v>
                </c:pt>
                <c:pt idx="53">
                  <c:v>3.696000000000001</c:v>
                </c:pt>
                <c:pt idx="54">
                  <c:v>3.763200000000002</c:v>
                </c:pt>
              </c:numCache>
            </c:numRef>
          </c:val>
        </c:ser>
        <c:ser>
          <c:idx val="2"/>
          <c:order val="2"/>
          <c:tx>
            <c:v>销毁</c:v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val>
            <c:numRef>
              <c:f>Sheet3!$S$2:$S$56</c:f>
              <c:numCache>
                <c:formatCode>General</c:formatCode>
                <c:ptCount val="55"/>
                <c:pt idx="0">
                  <c:v>13.1712</c:v>
                </c:pt>
                <c:pt idx="1">
                  <c:v>12.9696</c:v>
                </c:pt>
                <c:pt idx="2">
                  <c:v>12.768</c:v>
                </c:pt>
                <c:pt idx="3">
                  <c:v>12.5664</c:v>
                </c:pt>
                <c:pt idx="4">
                  <c:v>12.3648</c:v>
                </c:pt>
                <c:pt idx="5">
                  <c:v>12.1632</c:v>
                </c:pt>
                <c:pt idx="6">
                  <c:v>11.9616</c:v>
                </c:pt>
                <c:pt idx="7">
                  <c:v>11.76</c:v>
                </c:pt>
                <c:pt idx="8">
                  <c:v>11.5584</c:v>
                </c:pt>
                <c:pt idx="9">
                  <c:v>11.3568</c:v>
                </c:pt>
                <c:pt idx="10">
                  <c:v>11.1552</c:v>
                </c:pt>
                <c:pt idx="11">
                  <c:v>10.9536</c:v>
                </c:pt>
                <c:pt idx="12">
                  <c:v>10.752</c:v>
                </c:pt>
                <c:pt idx="13">
                  <c:v>10.5504</c:v>
                </c:pt>
                <c:pt idx="14">
                  <c:v>10.3488</c:v>
                </c:pt>
                <c:pt idx="15">
                  <c:v>10.1472</c:v>
                </c:pt>
                <c:pt idx="16">
                  <c:v>9.945599999999998</c:v>
                </c:pt>
                <c:pt idx="17">
                  <c:v>9.744</c:v>
                </c:pt>
                <c:pt idx="18">
                  <c:v>9.542399999999998</c:v>
                </c:pt>
                <c:pt idx="19">
                  <c:v>9.3408</c:v>
                </c:pt>
                <c:pt idx="20">
                  <c:v>9.139199999999998</c:v>
                </c:pt>
                <c:pt idx="21">
                  <c:v>8.937599999999997</c:v>
                </c:pt>
                <c:pt idx="22">
                  <c:v>8.735999999999998</c:v>
                </c:pt>
                <c:pt idx="23">
                  <c:v>8.534399999999997</c:v>
                </c:pt>
                <c:pt idx="24">
                  <c:v>8.332799999999998</c:v>
                </c:pt>
                <c:pt idx="25">
                  <c:v>8.1312</c:v>
                </c:pt>
                <c:pt idx="26">
                  <c:v>7.929599999999998</c:v>
                </c:pt>
                <c:pt idx="27">
                  <c:v>7.727999999999999</c:v>
                </c:pt>
                <c:pt idx="28">
                  <c:v>7.526399999999997</c:v>
                </c:pt>
                <c:pt idx="29">
                  <c:v>7.324799999999999</c:v>
                </c:pt>
                <c:pt idx="30">
                  <c:v>7.123199999999997</c:v>
                </c:pt>
                <c:pt idx="31">
                  <c:v>6.921599999999999</c:v>
                </c:pt>
                <c:pt idx="32">
                  <c:v>6.719999999999997</c:v>
                </c:pt>
                <c:pt idx="33">
                  <c:v>6.518399999999997</c:v>
                </c:pt>
                <c:pt idx="34">
                  <c:v>6.316799999999997</c:v>
                </c:pt>
                <c:pt idx="35">
                  <c:v>6.115199999999997</c:v>
                </c:pt>
                <c:pt idx="36">
                  <c:v>5.913599999999997</c:v>
                </c:pt>
                <c:pt idx="37">
                  <c:v>5.711999999999997</c:v>
                </c:pt>
                <c:pt idx="38">
                  <c:v>5.510399999999996</c:v>
                </c:pt>
                <c:pt idx="39">
                  <c:v>5.308799999999996</c:v>
                </c:pt>
                <c:pt idx="40">
                  <c:v>5.107199999999996</c:v>
                </c:pt>
                <c:pt idx="41">
                  <c:v>4.905599999999996</c:v>
                </c:pt>
                <c:pt idx="42">
                  <c:v>4.703999999999996</c:v>
                </c:pt>
                <c:pt idx="43">
                  <c:v>4.502399999999995</c:v>
                </c:pt>
                <c:pt idx="44">
                  <c:v>4.300799999999995</c:v>
                </c:pt>
                <c:pt idx="45">
                  <c:v>4.099199999999995</c:v>
                </c:pt>
                <c:pt idx="46">
                  <c:v>3.897599999999995</c:v>
                </c:pt>
                <c:pt idx="47">
                  <c:v>3.695999999999995</c:v>
                </c:pt>
                <c:pt idx="48">
                  <c:v>3.494399999999995</c:v>
                </c:pt>
                <c:pt idx="49">
                  <c:v>3.292799999999995</c:v>
                </c:pt>
                <c:pt idx="50">
                  <c:v>3.091199999999995</c:v>
                </c:pt>
                <c:pt idx="51">
                  <c:v>2.889599999999995</c:v>
                </c:pt>
                <c:pt idx="52">
                  <c:v>2.687999999999995</c:v>
                </c:pt>
                <c:pt idx="53">
                  <c:v>2.486399999999995</c:v>
                </c:pt>
                <c:pt idx="54">
                  <c:v>2.284799999999994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-2042546368"/>
        <c:axId val="-1864852736"/>
      </c:barChart>
      <c:catAx>
        <c:axId val="-20425463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4852736"/>
        <c:crosses val="autoZero"/>
        <c:auto val="1"/>
        <c:lblAlgn val="ctr"/>
        <c:lblOffset val="100"/>
        <c:noMultiLvlLbl val="0"/>
      </c:catAx>
      <c:valAx>
        <c:axId val="-186485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546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8T06:35:17.387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>
                <a:effectLst/>
                <a:sym typeface="+mn-ea"/>
              </a:rPr>
              <a:t>数据库： </a:t>
            </a:r>
            <a:r>
              <a:rPr lang="en-US" dirty="0" smtClean="0">
                <a:effectLst/>
                <a:sym typeface="+mn-ea"/>
              </a:rPr>
              <a:t>Spanner</a:t>
            </a:r>
            <a:r>
              <a:rPr lang="en-US" altLang="zh-CN" dirty="0" smtClean="0">
                <a:solidFill>
                  <a:schemeClr val="dk1"/>
                </a:solidFill>
                <a:sym typeface="+mn-ea"/>
              </a:rPr>
              <a:t>,,</a:t>
            </a:r>
            <a:r>
              <a:rPr lang="zh-CN" altLang="en-US" dirty="0" smtClean="0">
                <a:solidFill>
                  <a:schemeClr val="dk1"/>
                </a:solidFill>
                <a:sym typeface="+mn-ea"/>
              </a:rPr>
              <a:t> </a:t>
            </a:r>
            <a:r>
              <a:rPr lang="en-US" dirty="0" smtClean="0">
                <a:effectLst/>
                <a:sym typeface="+mn-ea"/>
              </a:rPr>
              <a:t>Megastore</a:t>
            </a:r>
          </a:p>
          <a:p>
            <a:r>
              <a:rPr lang="zh-CN" altLang="en-US" dirty="0" smtClean="0">
                <a:effectLst/>
                <a:ea typeface="SimSun" pitchFamily="2" charset="-122"/>
                <a:sym typeface="+mn-ea"/>
              </a:rPr>
              <a:t>分布式协调： </a:t>
            </a:r>
            <a:r>
              <a:rPr lang="en-US" dirty="0" smtClean="0">
                <a:effectLst/>
                <a:sym typeface="+mn-ea"/>
              </a:rPr>
              <a:t>Chubby</a:t>
            </a:r>
            <a:r>
              <a:rPr lang="zh-CN" altLang="en-US" dirty="0" smtClean="0">
                <a:effectLst/>
                <a:sym typeface="+mn-ea"/>
              </a:rPr>
              <a:t>，</a:t>
            </a:r>
            <a:r>
              <a:rPr lang="en-US" altLang="zh-CN" dirty="0" err="1" smtClean="0">
                <a:effectLst/>
                <a:sym typeface="+mn-ea"/>
              </a:rPr>
              <a:t>zk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10</a:t>
            </a:fld>
            <a:endParaRPr lang="en-US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215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>
                <a:effectLst/>
                <a:sym typeface="+mn-ea"/>
              </a:rPr>
              <a:t>数据库： </a:t>
            </a:r>
            <a:r>
              <a:rPr lang="en-US" dirty="0" smtClean="0">
                <a:effectLst/>
                <a:sym typeface="+mn-ea"/>
              </a:rPr>
              <a:t>Spanner</a:t>
            </a:r>
            <a:r>
              <a:rPr lang="en-US" altLang="zh-CN" dirty="0" smtClean="0">
                <a:solidFill>
                  <a:schemeClr val="dk1"/>
                </a:solidFill>
                <a:sym typeface="+mn-ea"/>
              </a:rPr>
              <a:t>,,</a:t>
            </a:r>
            <a:r>
              <a:rPr lang="zh-CN" altLang="en-US" dirty="0" smtClean="0">
                <a:solidFill>
                  <a:schemeClr val="dk1"/>
                </a:solidFill>
                <a:sym typeface="+mn-ea"/>
              </a:rPr>
              <a:t> </a:t>
            </a:r>
            <a:r>
              <a:rPr lang="en-US" dirty="0" smtClean="0">
                <a:effectLst/>
                <a:sym typeface="+mn-ea"/>
              </a:rPr>
              <a:t>Megastore</a:t>
            </a:r>
          </a:p>
          <a:p>
            <a:r>
              <a:rPr lang="zh-CN" altLang="en-US" dirty="0" smtClean="0">
                <a:effectLst/>
                <a:ea typeface="SimSun" pitchFamily="2" charset="-122"/>
                <a:sym typeface="+mn-ea"/>
              </a:rPr>
              <a:t>分布式协调： </a:t>
            </a:r>
            <a:r>
              <a:rPr lang="en-US" dirty="0" smtClean="0">
                <a:effectLst/>
                <a:sym typeface="+mn-ea"/>
              </a:rPr>
              <a:t>Chubby</a:t>
            </a:r>
            <a:r>
              <a:rPr lang="zh-CN" altLang="en-US" dirty="0" smtClean="0">
                <a:effectLst/>
                <a:sym typeface="+mn-ea"/>
              </a:rPr>
              <a:t>，</a:t>
            </a:r>
            <a:r>
              <a:rPr lang="en-US" altLang="zh-CN" dirty="0" err="1" smtClean="0">
                <a:effectLst/>
                <a:sym typeface="+mn-ea"/>
              </a:rPr>
              <a:t>zk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11</a:t>
            </a:fld>
            <a:endParaRPr lang="en-US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688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中心化交易所是用户发送请求到一个服务器，撮合后结果写入一个数据库</a:t>
            </a:r>
            <a:endParaRPr lang="en-US" altLang="zh-CN" dirty="0" smtClean="0"/>
          </a:p>
          <a:p>
            <a:r>
              <a:rPr lang="zh-CN" altLang="en-US" dirty="0" smtClean="0"/>
              <a:t>去中心化交易所是用户发送请求到区块链网络，</a:t>
            </a:r>
            <a:r>
              <a:rPr lang="en-US" altLang="zh-CN" dirty="0" smtClean="0"/>
              <a:t>p2p</a:t>
            </a:r>
            <a:r>
              <a:rPr lang="zh-CN" altLang="en-US" dirty="0" smtClean="0"/>
              <a:t>网络先同步这个请求到所有节点，然后每个节点撮合后把结果写入自己维护的数据库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Loopring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是类</a:t>
            </a:r>
            <a:r>
              <a:rPr lang="en-US" altLang="zh-CN" dirty="0" smtClean="0"/>
              <a:t>0x</a:t>
            </a:r>
            <a:r>
              <a:rPr lang="zh-CN" altLang="en-US" dirty="0" smtClean="0"/>
              <a:t>的去中心化的交易协议，从整体思路上与</a:t>
            </a:r>
            <a:r>
              <a:rPr lang="en-US" altLang="zh-CN" dirty="0" smtClean="0"/>
              <a:t>0x Project</a:t>
            </a:r>
            <a:r>
              <a:rPr lang="zh-CN" altLang="en-US" dirty="0" smtClean="0"/>
              <a:t>是非常类似的，也主要是受到</a:t>
            </a:r>
            <a:r>
              <a:rPr lang="en-US" altLang="zh-CN" dirty="0" smtClean="0"/>
              <a:t>0x</a:t>
            </a:r>
            <a:r>
              <a:rPr lang="zh-CN" altLang="en-US" dirty="0" smtClean="0"/>
              <a:t>的启发。</a:t>
            </a:r>
            <a:br>
              <a:rPr lang="zh-CN" altLang="en-US" dirty="0" smtClean="0"/>
            </a:br>
            <a:r>
              <a:rPr lang="en-US" altLang="zh-CN" dirty="0" err="1" smtClean="0"/>
              <a:t>Loopring</a:t>
            </a:r>
            <a:r>
              <a:rPr lang="zh-CN" altLang="en-US" dirty="0" smtClean="0"/>
              <a:t>与</a:t>
            </a:r>
            <a:r>
              <a:rPr lang="en-US" altLang="zh-CN" dirty="0" smtClean="0"/>
              <a:t>0x</a:t>
            </a:r>
            <a:r>
              <a:rPr lang="zh-CN" altLang="en-US" dirty="0" smtClean="0"/>
              <a:t>一样的地方是，链上智能合约负责资产托管、实施撮合成交，链下负责订单匹配。具体技术实现上的不同点，其一是，</a:t>
            </a:r>
            <a:r>
              <a:rPr lang="en-US" altLang="zh-CN" dirty="0" err="1" smtClean="0"/>
              <a:t>Loopring</a:t>
            </a:r>
            <a:r>
              <a:rPr lang="zh-CN" altLang="en-US" dirty="0" smtClean="0"/>
              <a:t>将撮合扩展到了多币种多订单上，既白皮书所说的链上交易环路撮合技术，鼓励交易所匹配最大折扣的成交路径，为用户节省交易成本的同时交易所也有利可图。但另一方面也增加了智能合约的复杂度和以太坊交易的执行成本，在实际应用中效果如何还有待观察。</a:t>
            </a:r>
            <a:endParaRPr lang="en-US" altLang="zh-CN" dirty="0" smtClean="0"/>
          </a:p>
          <a:p>
            <a:endParaRPr lang="en-US" altLang="zh-CN" dirty="0" smtClean="0">
              <a:ea typeface="SimSun" pitchFamily="2" charset="-122"/>
            </a:endParaRPr>
          </a:p>
          <a:p>
            <a:r>
              <a:rPr lang="zh-CN" altLang="en-US" dirty="0" smtClean="0"/>
              <a:t>不是，</a:t>
            </a:r>
            <a:r>
              <a:rPr lang="en-US" altLang="zh-CN" dirty="0" err="1" smtClean="0"/>
              <a:t>Bancor</a:t>
            </a:r>
            <a:r>
              <a:rPr lang="zh-CN" altLang="en-US" dirty="0" smtClean="0"/>
              <a:t>是一种货币系统，可以在无需交易所的情况下自动转换加密资产。因为</a:t>
            </a:r>
            <a:r>
              <a:rPr lang="en-US" altLang="zh-CN" dirty="0" err="1" smtClean="0"/>
              <a:t>Bancor</a:t>
            </a:r>
            <a:r>
              <a:rPr lang="zh-CN" altLang="en-US" dirty="0" smtClean="0"/>
              <a:t>兼容代币被编程规定持有一种储备金，它们是本质可交易的，通过智能合约自治定价。交易所的主要功能是在两个参与者之间进行匹配，而</a:t>
            </a:r>
            <a:r>
              <a:rPr lang="en-US" altLang="zh-CN" dirty="0" err="1" smtClean="0"/>
              <a:t>Bancor</a:t>
            </a:r>
            <a:r>
              <a:rPr lang="zh-CN" altLang="en-US" dirty="0" smtClean="0"/>
              <a:t>协议可以让代币间直接转换，无需第二方参与交易，或第三方来撮合交易。</a:t>
            </a:r>
          </a:p>
          <a:p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12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什么情况下适合使用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Uniswap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？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你需要支付某种你没持有的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给其他人比如你持有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而不持有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，但突然需要付一笔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给别人，那你就非常适合用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Uniswap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功能，让兑币、转帐一次完成。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你同时持有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如果你本来就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HODL ETH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，而且相信这两者的相对价格短时间内不会有太大的变化，那你可以考虑将部分的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放进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Uniswap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赚取被动收入，放进去的币随时都可以领回。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但是如果你觉得这个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的价格可能在近期上涨或下跌很多，你放入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Uniswap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一段时间后再领回，领回的币的总价值可能比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HODL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的结果还低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你发行了一种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，想增加他的流动性那就帮你的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创建一个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Uniswap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交易对，然后帮它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Liquidity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你是智能合约开发者，想要在合约里取得币价或转换一种币为其它币例如你想要根据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当下的价格决定收发多少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，或直接把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换成稳定币，那你可以去接链上的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Uniswap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exchange contract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，合约介面在此。</a:t>
            </a:r>
            <a:endParaRPr lang="en-US" altLang="zh-CN" dirty="0" smtClean="0">
              <a:ea typeface="SimSun" pitchFamily="2" charset="-122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13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对话</a:t>
            </a:r>
            <a:r>
              <a:rPr lang="en-US" altLang="zh-CN" dirty="0" smtClean="0"/>
              <a:t>Cosmos</a:t>
            </a:r>
            <a:r>
              <a:rPr lang="zh-CN" altLang="en-US" dirty="0" smtClean="0"/>
              <a:t>：未来是所有人都用一条公链，还是每个人都有自己的链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对话</a:t>
            </a:r>
            <a:r>
              <a:rPr lang="en-US" altLang="zh-CN" dirty="0" smtClean="0"/>
              <a:t>Cosmos</a:t>
            </a:r>
            <a:r>
              <a:rPr lang="zh-CN" altLang="en-US" dirty="0" smtClean="0"/>
              <a:t>：未来是所有人都用一条公链，还是每个人都有自己的链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17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2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绿色二级发行部分总量固定，组成比例是动态调节，是</a:t>
            </a:r>
            <a:r>
              <a:rPr lang="en-US" altLang="zh-CN" sz="1200" i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12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激励设计最独特的地方</a:t>
            </a:r>
            <a:endParaRPr lang="en-US" altLang="zh-CN" sz="12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3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、销毁：</a:t>
            </a:r>
            <a:r>
              <a:rPr lang="en-US" altLang="zh-CN" b="1" dirty="0" smtClean="0"/>
              <a:t>25%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84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为了致敬中本聪，</a:t>
            </a: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创世区块中产生的 </a:t>
            </a:r>
            <a:r>
              <a:rPr lang="en-US" altLang="zh-CN" dirty="0" smtClean="0"/>
              <a:t>25% CK Byte </a:t>
            </a:r>
            <a:r>
              <a:rPr lang="zh-CN" altLang="en-US" dirty="0" smtClean="0"/>
              <a:t>不会进入流通，而是直接销毁。</a:t>
            </a: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、团队保留：</a:t>
            </a:r>
            <a:r>
              <a:rPr lang="en-US" altLang="zh-CN" b="1" dirty="0" smtClean="0"/>
              <a:t>15%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50.4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属于 </a:t>
            </a: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团队的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会分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年释放，主网上线之际释放总量的 </a:t>
            </a:r>
            <a:r>
              <a:rPr lang="en-US" altLang="zh-CN" dirty="0" smtClean="0"/>
              <a:t>33.3%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日释放至总量的 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2021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日释放至总量的 </a:t>
            </a:r>
            <a:r>
              <a:rPr lang="en-US" altLang="zh-CN" dirty="0" smtClean="0"/>
              <a:t>66.66%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2022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日全部释放完毕。</a:t>
            </a:r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、基金会：</a:t>
            </a:r>
            <a:r>
              <a:rPr lang="en-US" altLang="zh-CN" b="1" dirty="0" smtClean="0"/>
              <a:t>2%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6.72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基金会的这部分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主网上线后即释放，不锁仓。</a:t>
            </a:r>
          </a:p>
          <a:p>
            <a:r>
              <a:rPr lang="en-US" altLang="zh-CN" b="1" dirty="0" smtClean="0"/>
              <a:t>4</a:t>
            </a:r>
            <a:r>
              <a:rPr lang="zh-CN" altLang="en-US" b="1" dirty="0" smtClean="0"/>
              <a:t>、生态建设：</a:t>
            </a:r>
            <a:r>
              <a:rPr lang="en-US" altLang="zh-CN" b="1" dirty="0" smtClean="0"/>
              <a:t>18.5%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62.16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专注于生态建设的这部分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7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日解锁总量的 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年年底解锁总量的 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年年底全部解锁完毕。</a:t>
            </a:r>
          </a:p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、合作伙伴：</a:t>
            </a:r>
            <a:r>
              <a:rPr lang="en-US" altLang="zh-CN" b="1" dirty="0" smtClean="0"/>
              <a:t>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16.8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这部分 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日解锁总量的 </a:t>
            </a:r>
            <a:r>
              <a:rPr lang="en-US" altLang="zh-CN" dirty="0" smtClean="0"/>
              <a:t>25%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2021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日解锁总量的 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2022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日全部解锁完毕。</a:t>
            </a:r>
          </a:p>
          <a:p>
            <a:r>
              <a:rPr lang="en-US" altLang="zh-CN" b="1" dirty="0" smtClean="0"/>
              <a:t>6</a:t>
            </a:r>
            <a:r>
              <a:rPr lang="zh-CN" altLang="en-US" b="1" dirty="0" smtClean="0"/>
              <a:t>、私募 第一轮投资者：</a:t>
            </a:r>
            <a:r>
              <a:rPr lang="en-US" altLang="zh-CN" b="1" dirty="0" smtClean="0"/>
              <a:t>14%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47.04 </a:t>
            </a:r>
            <a:r>
              <a:rPr lang="zh-CN" altLang="en-US" b="1" dirty="0" smtClean="0"/>
              <a:t>亿）。</a:t>
            </a:r>
            <a:r>
              <a:rPr lang="en-US" altLang="zh-CN" dirty="0" smtClean="0"/>
              <a:t>2018 </a:t>
            </a:r>
            <a:r>
              <a:rPr lang="zh-CN" altLang="en-US" dirty="0" smtClean="0"/>
              <a:t>年，</a:t>
            </a: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进行了第一轮总额为 </a:t>
            </a:r>
            <a:r>
              <a:rPr lang="en-US" altLang="zh-CN" dirty="0" smtClean="0"/>
              <a:t>2800 </a:t>
            </a:r>
            <a:r>
              <a:rPr lang="zh-CN" altLang="en-US" dirty="0" smtClean="0"/>
              <a:t>万美元的融资，</a:t>
            </a:r>
            <a:r>
              <a:rPr lang="en-US" altLang="zh-CN" dirty="0" smtClean="0"/>
              <a:t>1 CK Byte </a:t>
            </a:r>
            <a:r>
              <a:rPr lang="zh-CN" altLang="en-US" dirty="0" smtClean="0"/>
              <a:t>约为 </a:t>
            </a:r>
            <a:r>
              <a:rPr lang="en-US" altLang="zh-CN" dirty="0" smtClean="0"/>
              <a:t>0.006USD</a:t>
            </a:r>
            <a:r>
              <a:rPr lang="zh-CN" altLang="en-US" dirty="0" smtClean="0"/>
              <a:t>。这部分 </a:t>
            </a:r>
            <a:r>
              <a:rPr lang="en-US" altLang="zh-CN" dirty="0" smtClean="0"/>
              <a:t>Token </a:t>
            </a:r>
            <a:r>
              <a:rPr lang="zh-CN" altLang="en-US" dirty="0" smtClean="0"/>
              <a:t>主网上线后解锁总量的 </a:t>
            </a:r>
            <a:r>
              <a:rPr lang="en-US" altLang="zh-CN" dirty="0" smtClean="0"/>
              <a:t>66.66%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2020 </a:t>
            </a:r>
            <a:r>
              <a:rPr lang="zh-CN" altLang="en-US" dirty="0" smtClean="0"/>
              <a:t>年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月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日全部解锁完毕。</a:t>
            </a:r>
          </a:p>
          <a:p>
            <a:r>
              <a:rPr lang="en-US" altLang="zh-CN" b="1" dirty="0" smtClean="0"/>
              <a:t>7</a:t>
            </a:r>
            <a:r>
              <a:rPr lang="zh-CN" altLang="en-US" b="1" dirty="0" smtClean="0"/>
              <a:t>、公募 第二轮投资者：</a:t>
            </a:r>
            <a:r>
              <a:rPr lang="en-US" altLang="zh-CN" b="1" dirty="0" smtClean="0"/>
              <a:t>20%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67.2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这部分主网上线后直接流通，根据 </a:t>
            </a:r>
            <a:r>
              <a:rPr lang="en-US" altLang="zh-CN" dirty="0" err="1" smtClean="0"/>
              <a:t>Nervos</a:t>
            </a:r>
            <a:r>
              <a:rPr lang="en-US" altLang="zh-CN" dirty="0" smtClean="0"/>
              <a:t> </a:t>
            </a:r>
            <a:r>
              <a:rPr lang="zh-CN" altLang="en-US" dirty="0" smtClean="0"/>
              <a:t>披露的信息，</a:t>
            </a:r>
            <a:r>
              <a:rPr lang="en-US" altLang="zh-CN" dirty="0" smtClean="0"/>
              <a:t>1 CK Byte </a:t>
            </a:r>
            <a:r>
              <a:rPr lang="zh-CN" altLang="en-US" dirty="0" smtClean="0"/>
              <a:t>约为 </a:t>
            </a:r>
            <a:r>
              <a:rPr lang="en-US" altLang="zh-CN" dirty="0" smtClean="0"/>
              <a:t>0.01USD</a:t>
            </a:r>
            <a:r>
              <a:rPr lang="zh-CN" altLang="en-US" dirty="0" smtClean="0"/>
              <a:t>，与第一轮差距不大。</a:t>
            </a:r>
          </a:p>
          <a:p>
            <a:r>
              <a:rPr lang="en-US" altLang="zh-CN" b="1" dirty="0" smtClean="0"/>
              <a:t>8</a:t>
            </a:r>
            <a:r>
              <a:rPr lang="zh-CN" altLang="en-US" b="1" dirty="0" smtClean="0"/>
              <a:t>、测试网奖励：</a:t>
            </a:r>
            <a:r>
              <a:rPr lang="en-US" altLang="zh-CN" b="1" dirty="0" smtClean="0"/>
              <a:t>0.5%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1.68 </a:t>
            </a:r>
            <a:r>
              <a:rPr lang="zh-CN" altLang="en-US" b="1" dirty="0" smtClean="0"/>
              <a:t>亿）。</a:t>
            </a:r>
            <a:r>
              <a:rPr lang="zh-CN" altLang="en-US" dirty="0" smtClean="0"/>
              <a:t>这部分用于测试网奖励，主网上线后直接流通。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4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endParaRPr lang="en-US" altLang="zh-CN" dirty="0" smtClean="0"/>
          </a:p>
          <a:p>
            <a:endParaRPr lang="en-US" altLang="zh-CN" dirty="0" smtClean="0">
              <a:ea typeface="SimSun" pitchFamily="2" charset="-122"/>
            </a:endParaRPr>
          </a:p>
          <a:p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5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全局状态的增长不受任何限制，并且可以无限增长，因此全节点的参与成本并不确定</a:t>
            </a:r>
          </a:p>
          <a:p>
            <a:r>
              <a:rPr lang="zh-CN" altLang="en-US" dirty="0" smtClean="0"/>
              <a:t>该系统为扩大状态存储提高了一次性收费，但矿工和全节点必须承担长期存储费用</a:t>
            </a:r>
          </a:p>
          <a:p>
            <a:r>
              <a:rPr lang="zh-CN" altLang="en-US" dirty="0" smtClean="0"/>
              <a:t>没有充分的理由说明为什么扩展存储的成本应该以固定数量的 </a:t>
            </a:r>
            <a:r>
              <a:rPr lang="en-US" altLang="zh-CN" dirty="0" smtClean="0"/>
              <a:t>Gas </a:t>
            </a:r>
            <a:r>
              <a:rPr lang="zh-CN" altLang="en-US" dirty="0" smtClean="0"/>
              <a:t>定价（</a:t>
            </a:r>
            <a:r>
              <a:rPr lang="en-US" altLang="zh-CN" dirty="0" smtClean="0"/>
              <a:t>Gas </a:t>
            </a:r>
            <a:r>
              <a:rPr lang="zh-CN" altLang="en-US" dirty="0" smtClean="0"/>
              <a:t>用于计算一个单位的计算费用）</a:t>
            </a:r>
          </a:p>
          <a:p>
            <a:r>
              <a:rPr lang="zh-CN" altLang="en-US" dirty="0" smtClean="0"/>
              <a:t>「一次性支付，永远占用」的状态存储模型的激励很小，很难让用户自愿清除状态并减少全局状态的占用</a:t>
            </a:r>
          </a:p>
          <a:p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6</a:t>
            </a:fld>
            <a:endParaRPr lang="en-US" altLang="zh-CN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209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>
                <a:effectLst/>
                <a:sym typeface="+mn-ea"/>
              </a:rPr>
              <a:t>数据库： </a:t>
            </a:r>
            <a:r>
              <a:rPr lang="en-US" dirty="0" smtClean="0">
                <a:effectLst/>
                <a:sym typeface="+mn-ea"/>
              </a:rPr>
              <a:t>Spanner</a:t>
            </a:r>
            <a:r>
              <a:rPr lang="en-US" altLang="zh-CN" dirty="0" smtClean="0">
                <a:solidFill>
                  <a:schemeClr val="dk1"/>
                </a:solidFill>
                <a:sym typeface="+mn-ea"/>
              </a:rPr>
              <a:t>,,</a:t>
            </a:r>
            <a:r>
              <a:rPr lang="zh-CN" altLang="en-US" dirty="0" smtClean="0">
                <a:solidFill>
                  <a:schemeClr val="dk1"/>
                </a:solidFill>
                <a:sym typeface="+mn-ea"/>
              </a:rPr>
              <a:t> </a:t>
            </a:r>
            <a:r>
              <a:rPr lang="en-US" dirty="0" smtClean="0">
                <a:effectLst/>
                <a:sym typeface="+mn-ea"/>
              </a:rPr>
              <a:t>Megastore</a:t>
            </a:r>
          </a:p>
          <a:p>
            <a:r>
              <a:rPr lang="zh-CN" altLang="en-US" dirty="0" smtClean="0">
                <a:effectLst/>
                <a:ea typeface="SimSun" pitchFamily="2" charset="-122"/>
                <a:sym typeface="+mn-ea"/>
              </a:rPr>
              <a:t>分布式协调： </a:t>
            </a:r>
            <a:r>
              <a:rPr lang="en-US" dirty="0" smtClean="0">
                <a:effectLst/>
                <a:sym typeface="+mn-ea"/>
              </a:rPr>
              <a:t>Chubby</a:t>
            </a:r>
            <a:r>
              <a:rPr lang="zh-CN" altLang="en-US" dirty="0" smtClean="0">
                <a:effectLst/>
                <a:sym typeface="+mn-ea"/>
              </a:rPr>
              <a:t>，</a:t>
            </a:r>
            <a:r>
              <a:rPr lang="en-US" altLang="zh-CN" dirty="0" err="1" smtClean="0">
                <a:effectLst/>
                <a:sym typeface="+mn-ea"/>
              </a:rPr>
              <a:t>zk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7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i="1" dirty="0" smtClean="0">
                <a:sym typeface="+mn-ea"/>
              </a:rPr>
              <a:t>提高了储存的成本</a:t>
            </a:r>
            <a:r>
              <a:rPr lang="zh-CN" altLang="en-US" sz="1200" i="1" dirty="0" smtClean="0">
                <a:sym typeface="+mn-ea"/>
              </a:rPr>
              <a:t>，</a:t>
            </a:r>
            <a:r>
              <a:rPr lang="en-US" sz="1200" i="1" dirty="0" smtClean="0">
                <a:sym typeface="+mn-ea"/>
              </a:rPr>
              <a:t>降低了记录的效率</a:t>
            </a:r>
            <a:r>
              <a:rPr lang="zh-CN" altLang="en-US" sz="1200" i="1" dirty="0" smtClean="0">
                <a:sym typeface="+mn-ea"/>
              </a:rPr>
              <a:t>，保障数据的一致性</a:t>
            </a:r>
            <a:endParaRPr lang="en-US" altLang="zh-CN" sz="1200" i="1" dirty="0" smtClean="0"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lvl="0" eaLnBrk="1" hangingPunct="1">
              <a:spcBef>
                <a:spcPct val="0"/>
              </a:spcBef>
            </a:pPr>
            <a:r>
              <a:rPr lang="zh-CN" altLang="en-US" dirty="0" smtClean="0">
                <a:ea typeface="SimSun" pitchFamily="2" charset="-122"/>
              </a:rPr>
              <a:t>维护节点的点彼此不认识，没有见过面，</a:t>
            </a:r>
            <a:endParaRPr lang="en-US" altLang="zh-CN" dirty="0" smtClean="0">
              <a:ea typeface="SimSun" pitchFamily="2" charset="-122"/>
            </a:endParaRPr>
          </a:p>
          <a:p>
            <a:pPr lvl="0" eaLnBrk="1" hangingPunct="1">
              <a:spcBef>
                <a:spcPct val="0"/>
              </a:spcBef>
            </a:pPr>
            <a:endParaRPr lang="en-US" altLang="zh-CN" dirty="0" smtClean="0">
              <a:ea typeface="SimSun" pitchFamily="2" charset="-122"/>
            </a:endParaRPr>
          </a:p>
          <a:p>
            <a:pPr lvl="0" eaLnBrk="1" hangingPunct="1">
              <a:spcBef>
                <a:spcPct val="0"/>
              </a:spcBef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而区块链技术框架中非常重要的一部分是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共识机制，是在不可信的分布式环境下实现数据一致性的关键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8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r>
              <a:rPr lang="zh-CN" altLang="en-US" dirty="0" smtClean="0"/>
              <a:t>必须限制全局状态的增长，以便为参与全节点提供可预测性。理想情况下，成本能控制在非专业参与者可以负担的范围内，以保持网络最大程度的去中心化与抗审查。</a:t>
            </a:r>
          </a:p>
          <a:p>
            <a:r>
              <a:rPr lang="zh-CN" altLang="en-US" dirty="0" smtClean="0"/>
              <a:t>随着全局状态的有限增长，价格的上升与降低将由市场决定。特别是当状态存储空间快满的时后，需要将状态存储的成本提高，而当它大部分为空时，需要降低成本，这是非常吸引人的。</a:t>
            </a:r>
          </a:p>
          <a:p>
            <a:r>
              <a:rPr lang="zh-CN" altLang="en-US" dirty="0" smtClean="0"/>
              <a:t>系统需要能够不断收取其状态用户的租金，以支付矿工提供这种资源。这有助于平衡矿工的经济收入，同时激励用户尽早清除不必要的状态。</a:t>
            </a:r>
            <a:endParaRPr lang="zh-CN" altLang="en-US" dirty="0"/>
          </a:p>
        </p:txBody>
      </p:sp>
      <p:sp>
        <p:nvSpPr>
          <p:cNvPr id="860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ea typeface="SimSun" pitchFamily="2" charset="-122"/>
              </a:rPr>
              <a:t>9</a:t>
            </a:fld>
            <a:endParaRPr lang="en-US" altLang="zh-CN" dirty="0"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12/29/19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6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chart" Target="../charts/chart5.xml"/><Relationship Id="rId5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-12065" y="-6985"/>
          <a:ext cx="12216765" cy="687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r:id="rId4" imgW="6502400" imgH="3657600" progId="Package">
                  <p:embed/>
                </p:oleObj>
              </mc:Choice>
              <mc:Fallback>
                <p:oleObj r:id="rId4" imgW="6502400" imgH="365760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2065" y="-6985"/>
                        <a:ext cx="12216765" cy="687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877314" y="1793220"/>
            <a:ext cx="7475220" cy="1117600"/>
          </a:xfrm>
        </p:spPr>
        <p:txBody>
          <a:bodyPr>
            <a:noAutofit/>
          </a:bodyPr>
          <a:lstStyle/>
          <a:p>
            <a:r>
              <a:rPr lang="en-US" altLang="zh-CN" sz="8000" dirty="0" err="1" smtClean="0"/>
              <a:t>Nervos</a:t>
            </a:r>
            <a:r>
              <a:rPr lang="zh-CN" altLang="en-US" sz="8000" dirty="0" smtClean="0"/>
              <a:t>     </a:t>
            </a:r>
            <a:endParaRPr lang="en-US" altLang="zh-CN" sz="8000" dirty="0" smtClean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787755" y="3669010"/>
            <a:ext cx="3896323" cy="452159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sym typeface="+mn-ea"/>
              </a:rPr>
              <a:t>区块</a:t>
            </a:r>
            <a:r>
              <a:rPr lang="zh-CN" altLang="en-US" sz="3200" dirty="0" smtClean="0">
                <a:sym typeface="+mn-ea"/>
              </a:rPr>
              <a:t>链工程院</a:t>
            </a:r>
            <a:endParaRPr lang="en-US" sz="3200" dirty="0"/>
          </a:p>
        </p:txBody>
      </p:sp>
      <p:sp>
        <p:nvSpPr>
          <p:cNvPr id="12" name="Text Box 11"/>
          <p:cNvSpPr txBox="1"/>
          <p:nvPr/>
        </p:nvSpPr>
        <p:spPr>
          <a:xfrm>
            <a:off x="4886960" y="5087620"/>
            <a:ext cx="212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2020.1.1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i="1" dirty="0" smtClean="0">
                <a:sym typeface="+mn-ea"/>
              </a:rPr>
              <a:t>可信分布式环境的</a:t>
            </a:r>
            <a:r>
              <a:rPr lang="zh-CN" altLang="en-US" sz="40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共识算法</a:t>
            </a:r>
            <a:endParaRPr lang="en-US" altLang="zh-CN" sz="40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8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i="1" dirty="0" smtClean="0">
                <a:sym typeface="+mn-ea"/>
              </a:rPr>
              <a:t>可信分布式环境的</a:t>
            </a:r>
            <a:r>
              <a:rPr lang="zh-CN" altLang="en-US" sz="40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共识算法</a:t>
            </a:r>
            <a:endParaRPr lang="en-US" altLang="zh-CN" sz="40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6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735" dirty="0" smtClean="0"/>
              <a:t>主流的去中心化交易所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44033" y="1295400"/>
          <a:ext cx="9800167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237"/>
                <a:gridCol w="3742724"/>
                <a:gridCol w="3526206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90204" pitchFamily="34" charset="0"/>
                        <a:buNone/>
                      </a:pPr>
                      <a:r>
                        <a:rPr lang="zh-CN" altLang="en-US" sz="2800" dirty="0" smtClean="0"/>
                        <a:t>厂商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特点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缺点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sz="1800" dirty="0" err="1" smtClean="0"/>
                        <a:t>Uniswap</a:t>
                      </a:r>
                      <a:endParaRPr lang="en-US" sz="180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altLang="zh-CN" sz="1800" dirty="0" err="1" smtClean="0"/>
                        <a:t>Bancor</a:t>
                      </a:r>
                      <a:r>
                        <a:rPr lang="en-US" altLang="zh-CN" sz="1800" dirty="0" smtClean="0"/>
                        <a:t>(</a:t>
                      </a:r>
                      <a:r>
                        <a:rPr lang="zh-CN" altLang="en-US" sz="1800" dirty="0" smtClean="0"/>
                        <a:t>班科</a:t>
                      </a:r>
                      <a:r>
                        <a:rPr lang="en-US" altLang="zh-CN" sz="1800" dirty="0" smtClean="0"/>
                        <a:t>)</a:t>
                      </a:r>
                      <a:endParaRPr lang="en-US" altLang="zh-CN" sz="1800" i="1" dirty="0" smtClean="0">
                        <a:sym typeface="+mn-ea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altLang="zh-CN" sz="1800" i="1" dirty="0" err="1" smtClean="0">
                          <a:sym typeface="+mn-ea"/>
                        </a:rPr>
                        <a:t>Kyber</a:t>
                      </a:r>
                      <a:r>
                        <a:rPr lang="zh-CN" altLang="en-US" sz="1800" i="1" dirty="0" smtClean="0">
                          <a:sym typeface="+mn-ea"/>
                        </a:rPr>
                        <a:t> </a:t>
                      </a:r>
                      <a:r>
                        <a:rPr lang="en-US" altLang="zh-CN" sz="1800" i="1" dirty="0" smtClean="0">
                          <a:sym typeface="+mn-ea"/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zh-CN" altLang="en-US" sz="1800" i="1" dirty="0" smtClean="0">
                          <a:sym typeface="+mn-ea"/>
                        </a:rPr>
                        <a:t>基于</a:t>
                      </a:r>
                      <a:r>
                        <a:rPr lang="en-US" altLang="zh-CN" sz="1800" i="1" dirty="0" smtClean="0">
                          <a:sym typeface="+mn-ea"/>
                        </a:rPr>
                        <a:t>ETH/EOS</a:t>
                      </a:r>
                      <a:r>
                        <a:rPr lang="zh-CN" altLang="en-US" sz="1800" i="1" dirty="0" smtClean="0">
                          <a:sym typeface="+mn-ea"/>
                        </a:rPr>
                        <a:t>等智能合约</a:t>
                      </a:r>
                      <a:endParaRPr lang="en-US" altLang="zh-CN" sz="1800" i="1" dirty="0" smtClean="0">
                        <a:sym typeface="+mn-ea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zh-CN" altLang="en-US" sz="1800" i="1" dirty="0" smtClean="0">
                          <a:sym typeface="+mn-ea"/>
                        </a:rPr>
                        <a:t>无订单表</a:t>
                      </a:r>
                      <a:endParaRPr lang="en-US" altLang="zh-CN" sz="1800" i="1" dirty="0" smtClean="0">
                        <a:sym typeface="+mn-ea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zh-CN" altLang="en-US" sz="1800" i="1" dirty="0" smtClean="0">
                          <a:sym typeface="+mn-ea"/>
                        </a:rPr>
                        <a:t>交易结算都发生在链上</a:t>
                      </a:r>
                      <a:endParaRPr lang="en-US" altLang="zh-CN" sz="1800" i="1" dirty="0" smtClean="0">
                        <a:sym typeface="+mn-ea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zh-CN" altLang="en-US" sz="1800" i="1" dirty="0" smtClean="0"/>
                        <a:t>去中心化程度高</a:t>
                      </a:r>
                      <a:endParaRPr lang="en-US" sz="18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不能挂单自行决定买卖价格</a:t>
                      </a:r>
                      <a:endParaRPr lang="en-US" altLang="zh-C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/>
                        <a:t>交易速度受</a:t>
                      </a:r>
                      <a:r>
                        <a:rPr lang="en-US" altLang="zh-CN" sz="1800" dirty="0" smtClean="0"/>
                        <a:t>ETH</a:t>
                      </a:r>
                      <a:r>
                        <a:rPr lang="zh-CN" altLang="en-US" sz="1800" dirty="0" smtClean="0"/>
                        <a:t>网络影响</a:t>
                      </a:r>
                      <a:endParaRPr lang="en-US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altLang="zh-CN" sz="1800" dirty="0" smtClean="0"/>
                        <a:t>Ether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delta(</a:t>
                      </a:r>
                      <a:r>
                        <a:rPr lang="zh-CN" altLang="en-US" sz="1800" i="1" dirty="0" smtClean="0">
                          <a:sym typeface="+mn-ea"/>
                        </a:rPr>
                        <a:t>以德</a:t>
                      </a:r>
                      <a:r>
                        <a:rPr lang="en-US" altLang="zh-CN" sz="1800" i="1" dirty="0" smtClean="0">
                          <a:sym typeface="+mn-ea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dirty="0" err="1" smtClean="0"/>
                        <a:t>ForkDelta</a:t>
                      </a:r>
                      <a:endParaRPr lang="en-US" altLang="zh-CN" sz="1800" i="1" dirty="0" smtClean="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9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zh-CN" altLang="en-US" sz="1800" i="1" dirty="0" smtClean="0">
                          <a:sym typeface="+mn-ea"/>
                        </a:rPr>
                        <a:t>基于</a:t>
                      </a:r>
                      <a:r>
                        <a:rPr lang="en-US" altLang="zh-CN" sz="1800" i="1" dirty="0" smtClean="0">
                          <a:sym typeface="+mn-ea"/>
                        </a:rPr>
                        <a:t>ETH</a:t>
                      </a:r>
                      <a:r>
                        <a:rPr lang="zh-CN" altLang="en-US" sz="1800" i="1" dirty="0" smtClean="0">
                          <a:sym typeface="+mn-ea"/>
                        </a:rPr>
                        <a:t>智能合约</a:t>
                      </a:r>
                      <a:endParaRPr lang="en-US" altLang="zh-CN" sz="1800" i="1" dirty="0" smtClean="0">
                        <a:sym typeface="+mn-ea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zh-CN" altLang="en-US" sz="1800" i="1" dirty="0" smtClean="0">
                          <a:sym typeface="+mn-ea"/>
                        </a:rPr>
                        <a:t>订单表更新和交易结算都在链上</a:t>
                      </a:r>
                      <a:endParaRPr lang="en-US" altLang="zh-CN" sz="1800" i="1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i="1" dirty="0" smtClean="0"/>
                        <a:t>挂单、撤单、吃单等操作都有手续费，延时高、成本效益低下</a:t>
                      </a:r>
                      <a:endParaRPr lang="en-US" sz="18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altLang="zh-CN" sz="1800" i="1" dirty="0" smtClean="0">
                          <a:sym typeface="+mn-ea"/>
                        </a:rPr>
                        <a:t>0X</a:t>
                      </a:r>
                      <a:r>
                        <a:rPr lang="zh-CN" altLang="en-US" sz="1800" i="1" dirty="0" smtClean="0">
                          <a:sym typeface="+mn-ea"/>
                        </a:rPr>
                        <a:t> </a:t>
                      </a:r>
                      <a:r>
                        <a:rPr lang="en-US" altLang="zh-CN" sz="1800" i="1" dirty="0" smtClean="0">
                          <a:sym typeface="+mn-ea"/>
                        </a:rPr>
                        <a:t>Protocol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altLang="zh-CN" sz="1800" i="1" dirty="0" err="1" smtClean="0">
                          <a:sym typeface="+mn-ea"/>
                        </a:rPr>
                        <a:t>Loopring</a:t>
                      </a:r>
                      <a:r>
                        <a:rPr lang="zh-CN" altLang="en-US" sz="1800" i="1" dirty="0" smtClean="0">
                          <a:sym typeface="+mn-ea"/>
                        </a:rPr>
                        <a:t> </a:t>
                      </a:r>
                      <a:r>
                        <a:rPr lang="en-US" altLang="zh-CN" sz="1800" i="1" dirty="0" smtClean="0">
                          <a:sym typeface="+mn-ea"/>
                        </a:rPr>
                        <a:t>(</a:t>
                      </a:r>
                      <a:r>
                        <a:rPr lang="zh-CN" altLang="en-US" sz="1800" i="1" dirty="0" smtClean="0">
                          <a:sym typeface="+mn-ea"/>
                        </a:rPr>
                        <a:t>路印</a:t>
                      </a:r>
                      <a:r>
                        <a:rPr lang="en-US" altLang="zh-CN" sz="1800" i="1" dirty="0" smtClean="0">
                          <a:sym typeface="+mn-ea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altLang="zh-CN" sz="1800" i="1" dirty="0" smtClean="0">
                          <a:sym typeface="+mn-ea"/>
                        </a:rPr>
                        <a:t>IDEX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zh-CN" altLang="en-US" sz="1800" i="1" dirty="0" smtClean="0">
                          <a:sym typeface="+mn-ea"/>
                        </a:rPr>
                        <a:t>基于</a:t>
                      </a:r>
                      <a:r>
                        <a:rPr lang="en-US" altLang="zh-CN" sz="1800" i="1" dirty="0" smtClean="0">
                          <a:sym typeface="+mn-ea"/>
                        </a:rPr>
                        <a:t>ETH</a:t>
                      </a:r>
                      <a:r>
                        <a:rPr lang="zh-CN" altLang="en-US" sz="1800" i="1" dirty="0" smtClean="0">
                          <a:sym typeface="+mn-ea"/>
                        </a:rPr>
                        <a:t>智能合约</a:t>
                      </a:r>
                      <a:endParaRPr lang="en-US" altLang="zh-CN" sz="1800" i="1" dirty="0" smtClean="0">
                        <a:sym typeface="+mn-ea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zh-CN" altLang="en-US" sz="1800" i="1" dirty="0" smtClean="0">
                          <a:sym typeface="+mn-ea"/>
                        </a:rPr>
                        <a:t>订单表更新在链下</a:t>
                      </a:r>
                      <a:endParaRPr lang="en-US" altLang="zh-CN" sz="1800" i="1" dirty="0" smtClean="0">
                        <a:sym typeface="+mn-ea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zh-CN" altLang="en-US" sz="1800" i="1" dirty="0" smtClean="0">
                          <a:sym typeface="+mn-ea"/>
                        </a:rPr>
                        <a:t>交易结算在链上</a:t>
                      </a:r>
                      <a:endParaRPr lang="en-US" altLang="zh-CN" sz="1800" i="1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订单表深度不够</a:t>
                      </a:r>
                      <a:r>
                        <a:rPr lang="en-US" altLang="zh-CN" sz="1800" dirty="0" smtClean="0"/>
                        <a:t>,</a:t>
                      </a:r>
                      <a:r>
                        <a:rPr lang="zh-CN" altLang="en-US" sz="1800" dirty="0" smtClean="0"/>
                        <a:t> 或者容易被操控</a:t>
                      </a:r>
                      <a:endParaRPr lang="en-US" altLang="zh-CN" sz="1800" dirty="0" smtClean="0"/>
                    </a:p>
                    <a:p>
                      <a:r>
                        <a:rPr lang="zh-CN" altLang="en-US" sz="1800" dirty="0" smtClean="0"/>
                        <a:t>交易速度受</a:t>
                      </a:r>
                      <a:r>
                        <a:rPr lang="en-US" altLang="zh-CN" sz="1800" dirty="0" smtClean="0"/>
                        <a:t>ETH</a:t>
                      </a:r>
                      <a:r>
                        <a:rPr lang="zh-CN" altLang="en-US" sz="1800" dirty="0" smtClean="0"/>
                        <a:t>网络影响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altLang="zh-CN" sz="1800" i="1" dirty="0" err="1" smtClean="0">
                          <a:sym typeface="+mn-ea"/>
                        </a:rPr>
                        <a:t>OKDex</a:t>
                      </a:r>
                      <a:endParaRPr lang="en-US" altLang="zh-CN" sz="1800" i="1" dirty="0" smtClean="0">
                        <a:sym typeface="+mn-ea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zh-CN" altLang="en-US" sz="1800" i="1" dirty="0" smtClean="0">
                          <a:sym typeface="+mn-ea"/>
                        </a:rPr>
                        <a:t>币安</a:t>
                      </a:r>
                      <a:endParaRPr lang="en-US" altLang="zh-CN" sz="1800" i="1" dirty="0" smtClean="0">
                        <a:sym typeface="+mn-ea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altLang="zh-CN" sz="1800" i="1" dirty="0" err="1" smtClean="0">
                          <a:sym typeface="+mn-ea"/>
                        </a:rPr>
                        <a:t>Bitshares</a:t>
                      </a:r>
                      <a:r>
                        <a:rPr lang="en-US" altLang="zh-CN" sz="1800" i="1" dirty="0" smtClean="0">
                          <a:sym typeface="+mn-ea"/>
                        </a:rPr>
                        <a:t>(</a:t>
                      </a:r>
                      <a:r>
                        <a:rPr lang="zh-CN" altLang="en-US" sz="1800" i="1" dirty="0" smtClean="0">
                          <a:sym typeface="+mn-ea"/>
                        </a:rPr>
                        <a:t>比特股</a:t>
                      </a:r>
                      <a:r>
                        <a:rPr lang="en-US" altLang="zh-CN" sz="1800" i="1" dirty="0" smtClean="0">
                          <a:sym typeface="+mn-ea"/>
                        </a:rPr>
                        <a:t>)</a:t>
                      </a:r>
                      <a:endParaRPr lang="zh-CN" altLang="en-US" sz="1800" i="1" dirty="0" smtClean="0">
                        <a:sym typeface="+mn-ea"/>
                      </a:endParaRPr>
                    </a:p>
                    <a:p>
                      <a:pPr marL="285750" indent="-285750">
                        <a:buFont typeface="Arial" panose="020B0604020202090204" pitchFamily="34" charset="0"/>
                        <a:buChar char="•"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zh-CN" altLang="en-US" sz="1800" i="1" dirty="0" smtClean="0">
                          <a:sym typeface="+mn-ea"/>
                        </a:rPr>
                        <a:t>基于专有链的系统合约</a:t>
                      </a:r>
                      <a:endParaRPr lang="en-US" altLang="zh-CN" sz="1800" i="1" dirty="0" smtClean="0">
                        <a:sym typeface="+mn-ea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zh-CN" altLang="en-US" sz="1800" i="1" dirty="0" smtClean="0">
                          <a:sym typeface="+mn-ea"/>
                        </a:rPr>
                        <a:t>订单表更新和交易结算都在链上</a:t>
                      </a:r>
                      <a:endParaRPr lang="en-US" altLang="zh-CN" sz="1800" i="1" dirty="0" smtClean="0">
                        <a:sym typeface="+mn-ea"/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90204" pitchFamily="34" charset="0"/>
                        <a:buChar char="•"/>
                        <a:defRPr/>
                      </a:pPr>
                      <a:r>
                        <a:rPr lang="en-US" altLang="zh-CN" sz="1800" dirty="0" smtClean="0"/>
                        <a:t>TPS</a:t>
                      </a:r>
                      <a:r>
                        <a:rPr lang="zh-CN" altLang="en-US" sz="1800" dirty="0" smtClean="0"/>
                        <a:t>高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承兑商跑路风险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err="1" smtClean="0"/>
              <a:t>Uniswap</a:t>
            </a:r>
            <a:r>
              <a:rPr lang="en-US" altLang="zh-CN" sz="3735" dirty="0" smtClean="0"/>
              <a:t>:</a:t>
            </a:r>
            <a:r>
              <a:rPr lang="zh-CN" altLang="en-US" sz="3735" dirty="0" smtClean="0"/>
              <a:t> 生态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711700" y="3251773"/>
            <a:ext cx="5397500" cy="3161723"/>
            <a:chOff x="5410200" y="3200973"/>
            <a:chExt cx="5397500" cy="3161723"/>
          </a:xfrm>
        </p:grpSpPr>
        <p:grpSp>
          <p:nvGrpSpPr>
            <p:cNvPr id="5" name="Group 4"/>
            <p:cNvGrpSpPr/>
            <p:nvPr/>
          </p:nvGrpSpPr>
          <p:grpSpPr>
            <a:xfrm>
              <a:off x="5410200" y="3200973"/>
              <a:ext cx="5397500" cy="3161723"/>
              <a:chOff x="9013213" y="1960277"/>
              <a:chExt cx="2857253" cy="3680973"/>
            </a:xfrm>
          </p:grpSpPr>
          <p:sp>
            <p:nvSpPr>
              <p:cNvPr id="41" name="圆角矩形 10"/>
              <p:cNvSpPr/>
              <p:nvPr/>
            </p:nvSpPr>
            <p:spPr>
              <a:xfrm>
                <a:off x="9013213" y="1960277"/>
                <a:ext cx="2857253" cy="3680973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Ethereum</a:t>
                </a:r>
                <a:r>
                  <a:rPr kumimoji="1" lang="zh-CN" altLang="en-US" sz="160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Blockchain</a:t>
                </a:r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2" name="圆角矩形 10"/>
              <p:cNvSpPr/>
              <p:nvPr/>
            </p:nvSpPr>
            <p:spPr>
              <a:xfrm>
                <a:off x="10652982" y="2687641"/>
                <a:ext cx="1049489" cy="2137528"/>
              </a:xfrm>
              <a:prstGeom prst="roundRect">
                <a:avLst>
                  <a:gd name="adj" fmla="val 21834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OKB/ETH</a:t>
                </a:r>
              </a:p>
              <a:p>
                <a:pPr algn="ctr"/>
                <a:r>
                  <a:rPr lang="en-US" altLang="zh-CN" sz="1600" dirty="0" smtClean="0">
                    <a:solidFill>
                      <a:schemeClr val="bg1"/>
                    </a:solidFill>
                  </a:rPr>
                  <a:t>Exchange</a:t>
                </a:r>
                <a:r>
                  <a:rPr lang="zh-CN" altLang="en-US" sz="1600" dirty="0" smtClean="0">
                    <a:solidFill>
                      <a:schemeClr val="bg1"/>
                    </a:solidFill>
                  </a:rPr>
                  <a:t> </a:t>
                </a:r>
                <a:endParaRPr lang="en-US" altLang="zh-CN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zh-CN" altLang="en-US" sz="1600" dirty="0" smtClean="0">
                    <a:solidFill>
                      <a:schemeClr val="bg1"/>
                    </a:solidFill>
                  </a:rPr>
                  <a:t>智能合约</a:t>
                </a:r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4" name="圆角矩形 10"/>
              <p:cNvSpPr/>
              <p:nvPr/>
            </p:nvSpPr>
            <p:spPr>
              <a:xfrm>
                <a:off x="10902085" y="3868215"/>
                <a:ext cx="587496" cy="840252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资金池</a:t>
                </a:r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50" name="圆角矩形 10"/>
            <p:cNvSpPr/>
            <p:nvPr/>
          </p:nvSpPr>
          <p:spPr>
            <a:xfrm>
              <a:off x="5787817" y="3863833"/>
              <a:ext cx="1400383" cy="771667"/>
            </a:xfrm>
            <a:prstGeom prst="roundRect">
              <a:avLst>
                <a:gd name="adj" fmla="val 2183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</a:rPr>
                <a:t>Factory</a:t>
              </a:r>
            </a:p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</a:rPr>
                <a:t>智能合约</a:t>
              </a:r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/>
              <a:endPara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1" name="圆角矩形 10"/>
            <p:cNvSpPr/>
            <p:nvPr/>
          </p:nvSpPr>
          <p:spPr>
            <a:xfrm>
              <a:off x="5788335" y="4946446"/>
              <a:ext cx="1399865" cy="779719"/>
            </a:xfrm>
            <a:prstGeom prst="roundRect">
              <a:avLst>
                <a:gd name="adj" fmla="val 21834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OKB</a:t>
              </a:r>
            </a:p>
            <a:p>
              <a:pPr algn="ctr"/>
              <a:r>
                <a: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ERC20</a:t>
              </a:r>
              <a:endParaRPr lang="en-US" altLang="zh-CN" sz="16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326985" y="1374427"/>
            <a:ext cx="827387" cy="695959"/>
            <a:chOff x="4824182" y="4730998"/>
            <a:chExt cx="827387" cy="695959"/>
          </a:xfrm>
        </p:grpSpPr>
        <p:sp>
          <p:nvSpPr>
            <p:cNvPr id="54" name="Smiley Face 53"/>
            <p:cNvSpPr/>
            <p:nvPr/>
          </p:nvSpPr>
          <p:spPr>
            <a:xfrm>
              <a:off x="5016569" y="4730998"/>
              <a:ext cx="457200" cy="476346"/>
            </a:xfrm>
            <a:prstGeom prst="smileyFac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miley Face 54"/>
            <p:cNvSpPr/>
            <p:nvPr/>
          </p:nvSpPr>
          <p:spPr>
            <a:xfrm>
              <a:off x="5194369" y="4921498"/>
              <a:ext cx="457200" cy="476346"/>
            </a:xfrm>
            <a:prstGeom prst="smileyFac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miley Face 55"/>
            <p:cNvSpPr/>
            <p:nvPr/>
          </p:nvSpPr>
          <p:spPr>
            <a:xfrm>
              <a:off x="4824182" y="4950611"/>
              <a:ext cx="457200" cy="476346"/>
            </a:xfrm>
            <a:prstGeom prst="smileyFac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023929" y="1373530"/>
            <a:ext cx="827387" cy="695959"/>
            <a:chOff x="4824182" y="4730998"/>
            <a:chExt cx="827387" cy="695959"/>
          </a:xfrm>
        </p:grpSpPr>
        <p:sp>
          <p:nvSpPr>
            <p:cNvPr id="58" name="Smiley Face 57"/>
            <p:cNvSpPr/>
            <p:nvPr/>
          </p:nvSpPr>
          <p:spPr>
            <a:xfrm>
              <a:off x="5016569" y="4730998"/>
              <a:ext cx="457200" cy="476346"/>
            </a:xfrm>
            <a:prstGeom prst="smileyFac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miley Face 58"/>
            <p:cNvSpPr/>
            <p:nvPr/>
          </p:nvSpPr>
          <p:spPr>
            <a:xfrm>
              <a:off x="5194369" y="4921498"/>
              <a:ext cx="457200" cy="476346"/>
            </a:xfrm>
            <a:prstGeom prst="smileyFac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miley Face 59"/>
            <p:cNvSpPr/>
            <p:nvPr/>
          </p:nvSpPr>
          <p:spPr>
            <a:xfrm>
              <a:off x="4824182" y="4950611"/>
              <a:ext cx="457200" cy="476346"/>
            </a:xfrm>
            <a:prstGeom prst="smileyFac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/>
          <p:cNvCxnSpPr/>
          <p:nvPr/>
        </p:nvCxnSpPr>
        <p:spPr>
          <a:xfrm flipV="1">
            <a:off x="6489700" y="4305300"/>
            <a:ext cx="1319609" cy="1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98661" y="3924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800578" y="2260993"/>
            <a:ext cx="0" cy="1460500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52686" y="2634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66" name="TextBox 3"/>
          <p:cNvSpPr txBox="1"/>
          <p:nvPr/>
        </p:nvSpPr>
        <p:spPr>
          <a:xfrm>
            <a:off x="272519" y="1138953"/>
            <a:ext cx="4002659" cy="47632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i="1" dirty="0" smtClean="0"/>
              <a:t>创建</a:t>
            </a:r>
            <a:r>
              <a:rPr lang="en-US" altLang="zh-CN" sz="1400" i="1" dirty="0" smtClean="0"/>
              <a:t>OKB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ERC20</a:t>
            </a:r>
            <a:r>
              <a:rPr lang="zh-CN" altLang="en-US" sz="1400" i="1" dirty="0" smtClean="0"/>
              <a:t>智能合约</a:t>
            </a:r>
            <a:endParaRPr lang="de-DE" sz="1400" i="1" dirty="0" smtClean="0"/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de-DE" sz="1400" i="1" dirty="0" err="1" smtClean="0"/>
              <a:t>任何</a:t>
            </a:r>
            <a:r>
              <a:rPr lang="zh-CN" altLang="en-US" sz="1400" i="1" dirty="0" smtClean="0"/>
              <a:t>人</a:t>
            </a:r>
            <a:r>
              <a:rPr lang="de-DE" sz="1400" i="1" dirty="0" err="1" smtClean="0"/>
              <a:t>都能上架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OKB-&gt;ETH</a:t>
            </a:r>
            <a:r>
              <a:rPr lang="zh-CN" altLang="en-US" sz="1400" i="1" dirty="0" smtClean="0"/>
              <a:t>交易币对</a:t>
            </a:r>
            <a:endParaRPr lang="de-DE" sz="1400" i="1" dirty="0" smtClean="0"/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流动性提供者授权把自己账户的</a:t>
            </a:r>
            <a:r>
              <a:rPr lang="en-US" altLang="zh-CN" sz="1400" i="1" dirty="0" smtClean="0"/>
              <a:t>OKB</a:t>
            </a:r>
            <a:r>
              <a:rPr lang="zh-CN" altLang="en-US" sz="1400" i="1" dirty="0" smtClean="0"/>
              <a:t>和</a:t>
            </a:r>
            <a:r>
              <a:rPr lang="en-US" altLang="zh-CN" sz="1400" i="1" dirty="0" smtClean="0"/>
              <a:t>ETH</a:t>
            </a:r>
            <a:r>
              <a:rPr lang="zh-CN" altLang="en-US" sz="14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按照当前汇率等比例存入资金池</a:t>
            </a:r>
            <a:endParaRPr lang="en-US" altLang="zh-CN" sz="1400" i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14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Exchange</a:t>
            </a:r>
            <a:r>
              <a:rPr lang="zh-CN" altLang="en-US" sz="14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合约调用</a:t>
            </a:r>
            <a:r>
              <a:rPr lang="en-US" altLang="zh-CN" sz="1400" i="1" dirty="0" smtClean="0"/>
              <a:t>OKB</a:t>
            </a:r>
            <a:r>
              <a:rPr lang="zh-CN" altLang="en-US" sz="1400" i="1" dirty="0" smtClean="0"/>
              <a:t> </a:t>
            </a:r>
            <a:r>
              <a:rPr lang="en-US" altLang="zh-CN" sz="1400" i="1" dirty="0" smtClean="0"/>
              <a:t>ERC20</a:t>
            </a:r>
            <a:r>
              <a:rPr lang="zh-CN" altLang="en-US" sz="1400" i="1" dirty="0" smtClean="0"/>
              <a:t>合约方法转移</a:t>
            </a:r>
            <a:r>
              <a:rPr lang="en-US" altLang="zh-CN" sz="1400" i="1" dirty="0" smtClean="0"/>
              <a:t>OKB</a:t>
            </a:r>
            <a:r>
              <a:rPr lang="zh-CN" altLang="en-US" sz="1400" i="1" dirty="0" smtClean="0"/>
              <a:t>到资金池</a:t>
            </a:r>
            <a:endParaRPr lang="en-US" altLang="zh-CN" sz="1400" i="1" dirty="0" smtClean="0"/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调用</a:t>
            </a:r>
            <a:r>
              <a:rPr lang="en-US" altLang="zh-CN" sz="1400" i="1" dirty="0">
                <a:latin typeface="Arial" panose="020B0604020202090204" pitchFamily="34" charset="0"/>
                <a:ea typeface="SimSun" pitchFamily="2" charset="-122"/>
                <a:sym typeface="+mn-ea"/>
              </a:rPr>
              <a:t>Exchange</a:t>
            </a:r>
            <a:r>
              <a:rPr lang="zh-CN" altLang="en-US" sz="14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合约兑换</a:t>
            </a:r>
            <a:r>
              <a:rPr lang="en-US" altLang="zh-CN" sz="1400" i="1" dirty="0" smtClean="0"/>
              <a:t>OKB/ETH,</a:t>
            </a:r>
            <a:r>
              <a:rPr lang="zh-CN" altLang="en-US" sz="1400" i="1" dirty="0" smtClean="0"/>
              <a:t> 成交后</a:t>
            </a:r>
            <a:r>
              <a:rPr lang="zh-CN" altLang="en-US" sz="1400" i="1" dirty="0">
                <a:latin typeface="Arial" panose="020B0604020202090204" pitchFamily="34" charset="0"/>
                <a:ea typeface="SimSun" pitchFamily="2" charset="-122"/>
                <a:sym typeface="+mn-ea"/>
              </a:rPr>
              <a:t>流动性</a:t>
            </a:r>
            <a:r>
              <a:rPr lang="zh-CN" altLang="en-US" sz="14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提供者会得到</a:t>
            </a:r>
            <a:r>
              <a:rPr lang="en-US" altLang="zh-CN" sz="14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0.3%</a:t>
            </a:r>
            <a:r>
              <a:rPr lang="zh-CN" altLang="en-US" sz="14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的手续费</a:t>
            </a:r>
            <a:endParaRPr lang="en-US" altLang="zh-CN" sz="1400" i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搬砖者发现</a:t>
            </a:r>
            <a:r>
              <a:rPr lang="en-US" altLang="zh-CN" sz="1400" i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uniswap</a:t>
            </a:r>
            <a:r>
              <a:rPr lang="zh-CN" altLang="en-US" sz="14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和</a:t>
            </a:r>
            <a:r>
              <a:rPr lang="en-US" altLang="zh-CN" sz="1400" i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okex</a:t>
            </a:r>
            <a:r>
              <a:rPr lang="zh-CN" altLang="en-US" sz="14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有价差</a:t>
            </a:r>
            <a:r>
              <a:rPr lang="en-US" altLang="zh-CN" sz="14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,</a:t>
            </a:r>
            <a:r>
              <a:rPr lang="zh-CN" altLang="en-US" sz="14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 兑换出可获取差价的币</a:t>
            </a:r>
            <a:endParaRPr lang="en-US" altLang="zh-CN" sz="1400" i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lvl="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i="1" dirty="0">
                <a:latin typeface="Arial" panose="020B0604020202090204" pitchFamily="34" charset="0"/>
                <a:ea typeface="SimSun" pitchFamily="2" charset="-122"/>
                <a:sym typeface="+mn-ea"/>
              </a:rPr>
              <a:t>搬砖者</a:t>
            </a:r>
            <a:r>
              <a:rPr lang="zh-CN" altLang="en-US" sz="14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在中心化交易所变现赚差价</a:t>
            </a:r>
            <a:endParaRPr lang="en-US" altLang="zh-CN" sz="1400" i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87631" y="5164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1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6489700" y="5387105"/>
            <a:ext cx="1319609" cy="0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009208" y="4989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839983" y="2260993"/>
            <a:ext cx="2097517" cy="1477568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38857" y="2740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711770" y="100509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latin typeface="Arial" panose="020B0604020202090204" pitchFamily="34" charset="0"/>
                <a:ea typeface="SimSun" pitchFamily="2" charset="-122"/>
                <a:sym typeface="+mn-ea"/>
              </a:rPr>
              <a:t>流动性</a:t>
            </a:r>
            <a:r>
              <a:rPr lang="zh-CN" altLang="en-US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提供者</a:t>
            </a:r>
            <a:r>
              <a:rPr lang="en-US" altLang="zh-CN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(maker)</a:t>
            </a:r>
            <a:endParaRPr lang="en-US" dirty="0"/>
          </a:p>
        </p:txBody>
      </p:sp>
      <p:sp>
        <p:nvSpPr>
          <p:cNvPr id="2" name="TextBox 74"/>
          <p:cNvSpPr txBox="1"/>
          <p:nvPr/>
        </p:nvSpPr>
        <p:spPr>
          <a:xfrm>
            <a:off x="4844596" y="1003358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latin typeface="Arial" panose="020B0604020202090204" pitchFamily="34" charset="0"/>
                <a:ea typeface="SimSun" pitchFamily="2" charset="-122"/>
                <a:sym typeface="+mn-ea"/>
              </a:rPr>
              <a:t>兑换</a:t>
            </a:r>
            <a:r>
              <a:rPr lang="zh-CN" altLang="en-US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者</a:t>
            </a:r>
            <a:r>
              <a:rPr lang="en-US" altLang="zh-CN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(taker)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0751940" y="1377840"/>
            <a:ext cx="827387" cy="695959"/>
            <a:chOff x="4824182" y="4730998"/>
            <a:chExt cx="827387" cy="695959"/>
          </a:xfrm>
        </p:grpSpPr>
        <p:sp>
          <p:nvSpPr>
            <p:cNvPr id="36" name="Smiley Face 35"/>
            <p:cNvSpPr/>
            <p:nvPr/>
          </p:nvSpPr>
          <p:spPr>
            <a:xfrm>
              <a:off x="5016569" y="4730998"/>
              <a:ext cx="457200" cy="476346"/>
            </a:xfrm>
            <a:prstGeom prst="smileyFac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iley Face 36"/>
            <p:cNvSpPr/>
            <p:nvPr/>
          </p:nvSpPr>
          <p:spPr>
            <a:xfrm>
              <a:off x="5194369" y="4921498"/>
              <a:ext cx="457200" cy="476346"/>
            </a:xfrm>
            <a:prstGeom prst="smileyFac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miley Face 37"/>
            <p:cNvSpPr/>
            <p:nvPr/>
          </p:nvSpPr>
          <p:spPr>
            <a:xfrm>
              <a:off x="4824182" y="4950611"/>
              <a:ext cx="457200" cy="476346"/>
            </a:xfrm>
            <a:prstGeom prst="smileyFac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592936" y="1025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搬砖者</a:t>
            </a:r>
            <a:endParaRPr lang="en-US" dirty="0"/>
          </a:p>
        </p:txBody>
      </p:sp>
      <p:sp>
        <p:nvSpPr>
          <p:cNvPr id="43" name="圆角矩形 10"/>
          <p:cNvSpPr/>
          <p:nvPr/>
        </p:nvSpPr>
        <p:spPr>
          <a:xfrm>
            <a:off x="10451725" y="3226372"/>
            <a:ext cx="1605923" cy="3187123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OKEX</a:t>
            </a:r>
            <a:endParaRPr kumimoji="1" lang="en-US" altLang="zh-CN" sz="2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1165634" y="2195270"/>
            <a:ext cx="25922" cy="914916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9791848" y="2195270"/>
            <a:ext cx="1084739" cy="1543291"/>
          </a:xfrm>
          <a:prstGeom prst="straightConnector1">
            <a:avLst/>
          </a:prstGeom>
          <a:ln>
            <a:solidFill>
              <a:schemeClr val="accent5"/>
            </a:solidFill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150039" y="2550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1316274" y="2519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/>
          <p:cNvCxnSpPr/>
          <p:nvPr/>
        </p:nvCxnSpPr>
        <p:spPr>
          <a:xfrm flipH="1">
            <a:off x="18738909" y="9219786"/>
            <a:ext cx="5257" cy="100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OKChain</a:t>
            </a:r>
            <a:r>
              <a:rPr lang="zh-CN" altLang="en-US" sz="4000" dirty="0" smtClean="0">
                <a:solidFill>
                  <a:schemeClr val="bg1"/>
                </a:solidFill>
              </a:rPr>
              <a:t> 生态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4" name="AutoShape 2" descr="/Users/oak/Documents/dex/干货 | 区块链互操作性，Part-1：Cosmos » 论坛 » EthFans | 以太坊爱好者.resources/f47447309ee2462988d110c8a266bc08.jpeg"/>
          <p:cNvSpPr>
            <a:spLocks noChangeAspect="1" noChangeArrowheads="1"/>
          </p:cNvSpPr>
          <p:nvPr/>
        </p:nvSpPr>
        <p:spPr bwMode="auto">
          <a:xfrm>
            <a:off x="174173" y="869441"/>
            <a:ext cx="42005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67" name="Picture 66"/>
          <p:cNvPicPr/>
          <p:nvPr/>
        </p:nvPicPr>
        <p:blipFill>
          <a:blip r:embed="rId3"/>
          <a:stretch>
            <a:fillRect/>
          </a:stretch>
        </p:blipFill>
        <p:spPr>
          <a:xfrm>
            <a:off x="1441004" y="889000"/>
            <a:ext cx="9092883" cy="570674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圆角矩形 10"/>
          <p:cNvSpPr/>
          <p:nvPr/>
        </p:nvSpPr>
        <p:spPr>
          <a:xfrm>
            <a:off x="2042795" y="5382895"/>
            <a:ext cx="5749290" cy="9988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Cosmos/Tendermint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/>
          <p:cNvCxnSpPr/>
          <p:nvPr/>
        </p:nvCxnSpPr>
        <p:spPr>
          <a:xfrm flipH="1">
            <a:off x="18738909" y="9219786"/>
            <a:ext cx="5257" cy="10091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 err="1">
                <a:solidFill>
                  <a:schemeClr val="bg1"/>
                </a:solidFill>
              </a:rPr>
              <a:t>OKChain</a:t>
            </a:r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zh-CN" altLang="en-US" sz="4000" dirty="0" smtClean="0">
                <a:solidFill>
                  <a:schemeClr val="bg1"/>
                </a:solidFill>
              </a:rPr>
              <a:t>矿工网络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30168" y="1417320"/>
            <a:ext cx="8449056" cy="5049766"/>
            <a:chOff x="1713731" y="1081986"/>
            <a:chExt cx="9451755" cy="5467396"/>
          </a:xfrm>
        </p:grpSpPr>
        <p:sp>
          <p:nvSpPr>
            <p:cNvPr id="2" name="圆角矩形 10"/>
            <p:cNvSpPr/>
            <p:nvPr/>
          </p:nvSpPr>
          <p:spPr>
            <a:xfrm>
              <a:off x="3215077" y="3527891"/>
              <a:ext cx="998147" cy="741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latin typeface="Microsoft YaHei" charset="-122"/>
                  <a:ea typeface="Microsoft YaHei" charset="-122"/>
                  <a:cs typeface="Microsoft YaHei" charset="-122"/>
                  <a:sym typeface="+mn-ea"/>
                </a:rPr>
                <a:t>Validator </a:t>
              </a:r>
              <a:r>
                <a:rPr kumimoji="1" lang="en-US" altLang="zh-CN" sz="1100" dirty="0">
                  <a:latin typeface="Microsoft YaHei" charset="-122"/>
                  <a:ea typeface="Microsoft YaHei" charset="-122"/>
                  <a:cs typeface="Microsoft YaHei" charset="-122"/>
                </a:rPr>
                <a:t>Node</a:t>
              </a:r>
            </a:p>
          </p:txBody>
        </p:sp>
        <p:sp>
          <p:nvSpPr>
            <p:cNvPr id="13" name="圆角矩形 10"/>
            <p:cNvSpPr/>
            <p:nvPr/>
          </p:nvSpPr>
          <p:spPr>
            <a:xfrm>
              <a:off x="4470472" y="5349706"/>
              <a:ext cx="998147" cy="741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latin typeface="Microsoft YaHei" charset="-122"/>
                  <a:ea typeface="Microsoft YaHei" charset="-122"/>
                  <a:cs typeface="Microsoft YaHei" charset="-122"/>
                  <a:sym typeface="+mn-ea"/>
                </a:rPr>
                <a:t>Validator </a:t>
              </a:r>
              <a:r>
                <a:rPr kumimoji="1" lang="en-US" altLang="zh-CN" sz="1100" dirty="0">
                  <a:latin typeface="Microsoft YaHei" charset="-122"/>
                  <a:ea typeface="Microsoft YaHei" charset="-122"/>
                  <a:cs typeface="Microsoft YaHei" charset="-122"/>
                </a:rPr>
                <a:t>Node</a:t>
              </a:r>
            </a:p>
          </p:txBody>
        </p:sp>
        <p:sp>
          <p:nvSpPr>
            <p:cNvPr id="15" name="圆角矩形 10"/>
            <p:cNvSpPr/>
            <p:nvPr/>
          </p:nvSpPr>
          <p:spPr>
            <a:xfrm>
              <a:off x="5548702" y="2243921"/>
              <a:ext cx="998147" cy="741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latin typeface="Microsoft YaHei" charset="-122"/>
                  <a:ea typeface="Microsoft YaHei" charset="-122"/>
                  <a:cs typeface="Microsoft YaHei" charset="-122"/>
                </a:rPr>
                <a:t>Validator Node</a:t>
              </a:r>
            </a:p>
          </p:txBody>
        </p:sp>
        <p:sp>
          <p:nvSpPr>
            <p:cNvPr id="16" name="圆角矩形 10"/>
            <p:cNvSpPr/>
            <p:nvPr/>
          </p:nvSpPr>
          <p:spPr>
            <a:xfrm>
              <a:off x="7745167" y="3527891"/>
              <a:ext cx="998147" cy="741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latin typeface="Microsoft YaHei" charset="-122"/>
                  <a:ea typeface="Microsoft YaHei" charset="-122"/>
                  <a:cs typeface="Microsoft YaHei" charset="-122"/>
                  <a:sym typeface="+mn-ea"/>
                </a:rPr>
                <a:t>Validator </a:t>
              </a:r>
              <a:r>
                <a:rPr kumimoji="1" lang="en-US" altLang="zh-CN" sz="1100" dirty="0">
                  <a:latin typeface="Microsoft YaHei" charset="-122"/>
                  <a:ea typeface="Microsoft YaHei" charset="-122"/>
                  <a:cs typeface="Microsoft YaHei" charset="-122"/>
                </a:rPr>
                <a:t>Node</a:t>
              </a:r>
            </a:p>
          </p:txBody>
        </p:sp>
        <p:sp>
          <p:nvSpPr>
            <p:cNvPr id="17" name="圆角矩形 10"/>
            <p:cNvSpPr/>
            <p:nvPr/>
          </p:nvSpPr>
          <p:spPr>
            <a:xfrm>
              <a:off x="6571687" y="5349706"/>
              <a:ext cx="998147" cy="7412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100" dirty="0">
                  <a:latin typeface="Microsoft YaHei" charset="-122"/>
                  <a:ea typeface="Microsoft YaHei" charset="-122"/>
                  <a:cs typeface="Microsoft YaHei" charset="-122"/>
                  <a:sym typeface="+mn-ea"/>
                </a:rPr>
                <a:t>Validator </a:t>
              </a:r>
              <a:r>
                <a:rPr kumimoji="1" lang="en-US" altLang="zh-CN" sz="1100" dirty="0">
                  <a:latin typeface="Microsoft YaHei" charset="-122"/>
                  <a:ea typeface="Microsoft YaHei" charset="-122"/>
                  <a:cs typeface="Microsoft YaHei" charset="-122"/>
                </a:rPr>
                <a:t>Node</a:t>
              </a:r>
            </a:p>
          </p:txBody>
        </p:sp>
        <p:cxnSp>
          <p:nvCxnSpPr>
            <p:cNvPr id="22" name="Straight Arrow Connector 21"/>
            <p:cNvCxnSpPr>
              <a:stCxn id="15" idx="3"/>
              <a:endCxn id="16" idx="0"/>
            </p:cNvCxnSpPr>
            <p:nvPr/>
          </p:nvCxnSpPr>
          <p:spPr>
            <a:xfrm>
              <a:off x="6546849" y="2614528"/>
              <a:ext cx="1697392" cy="91336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" idx="2"/>
              <a:endCxn id="13" idx="0"/>
            </p:cNvCxnSpPr>
            <p:nvPr/>
          </p:nvCxnSpPr>
          <p:spPr>
            <a:xfrm>
              <a:off x="3714151" y="4269105"/>
              <a:ext cx="1255395" cy="108060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>
              <a:stCxn id="15" idx="1"/>
              <a:endCxn id="2" idx="0"/>
            </p:cNvCxnSpPr>
            <p:nvPr/>
          </p:nvCxnSpPr>
          <p:spPr>
            <a:xfrm flipH="1">
              <a:off x="3714151" y="2614528"/>
              <a:ext cx="1834551" cy="91336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6" idx="2"/>
              <a:endCxn id="17" idx="0"/>
            </p:cNvCxnSpPr>
            <p:nvPr/>
          </p:nvCxnSpPr>
          <p:spPr>
            <a:xfrm flipH="1">
              <a:off x="7070761" y="4269105"/>
              <a:ext cx="1173480" cy="108060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3"/>
              <a:endCxn id="17" idx="1"/>
            </p:cNvCxnSpPr>
            <p:nvPr/>
          </p:nvCxnSpPr>
          <p:spPr>
            <a:xfrm>
              <a:off x="5468619" y="5720313"/>
              <a:ext cx="110306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1"/>
              <a:endCxn id="2" idx="3"/>
            </p:cNvCxnSpPr>
            <p:nvPr/>
          </p:nvCxnSpPr>
          <p:spPr>
            <a:xfrm flipH="1">
              <a:off x="4213224" y="3898498"/>
              <a:ext cx="3531943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1"/>
              <a:endCxn id="13" idx="0"/>
            </p:cNvCxnSpPr>
            <p:nvPr/>
          </p:nvCxnSpPr>
          <p:spPr>
            <a:xfrm flipH="1">
              <a:off x="4969546" y="3898498"/>
              <a:ext cx="2775621" cy="14512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2"/>
              <a:endCxn id="13" idx="0"/>
            </p:cNvCxnSpPr>
            <p:nvPr/>
          </p:nvCxnSpPr>
          <p:spPr>
            <a:xfrm flipH="1">
              <a:off x="4969546" y="2985135"/>
              <a:ext cx="1078230" cy="23645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2"/>
              <a:endCxn id="17" idx="0"/>
            </p:cNvCxnSpPr>
            <p:nvPr/>
          </p:nvCxnSpPr>
          <p:spPr>
            <a:xfrm>
              <a:off x="6047776" y="2985135"/>
              <a:ext cx="1022985" cy="23645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" idx="3"/>
              <a:endCxn id="17" idx="0"/>
            </p:cNvCxnSpPr>
            <p:nvPr/>
          </p:nvCxnSpPr>
          <p:spPr>
            <a:xfrm>
              <a:off x="4213224" y="3898498"/>
              <a:ext cx="2857537" cy="145120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圆角矩形 10"/>
            <p:cNvSpPr/>
            <p:nvPr/>
          </p:nvSpPr>
          <p:spPr>
            <a:xfrm>
              <a:off x="8782959" y="4542929"/>
              <a:ext cx="812855" cy="5515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latin typeface="Microsoft YaHei" charset="-122"/>
                  <a:ea typeface="Microsoft YaHei" charset="-122"/>
                  <a:cs typeface="Microsoft YaHei" charset="-122"/>
                </a:rPr>
                <a:t>Validator candidate</a:t>
              </a:r>
            </a:p>
          </p:txBody>
        </p:sp>
        <p:sp>
          <p:nvSpPr>
            <p:cNvPr id="27" name="圆角矩形 10"/>
            <p:cNvSpPr/>
            <p:nvPr/>
          </p:nvSpPr>
          <p:spPr>
            <a:xfrm>
              <a:off x="8055553" y="1932559"/>
              <a:ext cx="812855" cy="5515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Full</a:t>
              </a:r>
              <a:r>
                <a:rPr kumimoji="1" lang="zh-CN" altLang="en-US" sz="9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9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node</a:t>
              </a:r>
              <a:endParaRPr kumimoji="1" lang="en-US" altLang="zh-CN" sz="9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8" name="圆角矩形 10"/>
            <p:cNvSpPr/>
            <p:nvPr/>
          </p:nvSpPr>
          <p:spPr>
            <a:xfrm>
              <a:off x="3282893" y="1822069"/>
              <a:ext cx="812855" cy="551561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latin typeface="Microsoft YaHei" charset="-122"/>
                  <a:ea typeface="Microsoft YaHei" charset="-122"/>
                  <a:cs typeface="Microsoft YaHei" charset="-122"/>
                </a:rPr>
                <a:t>Validator candidate</a:t>
              </a:r>
            </a:p>
          </p:txBody>
        </p:sp>
        <p:cxnSp>
          <p:nvCxnSpPr>
            <p:cNvPr id="33" name="Straight Arrow Connector 32"/>
            <p:cNvCxnSpPr>
              <a:stCxn id="2" idx="1"/>
              <a:endCxn id="70" idx="7"/>
            </p:cNvCxnSpPr>
            <p:nvPr/>
          </p:nvCxnSpPr>
          <p:spPr>
            <a:xfrm flipH="1">
              <a:off x="2515446" y="3898498"/>
              <a:ext cx="699631" cy="60533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3" idx="1"/>
              <a:endCxn id="75" idx="7"/>
            </p:cNvCxnSpPr>
            <p:nvPr/>
          </p:nvCxnSpPr>
          <p:spPr>
            <a:xfrm flipH="1">
              <a:off x="2871694" y="5720313"/>
              <a:ext cx="1598778" cy="3933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7" idx="3"/>
              <a:endCxn id="80" idx="2"/>
            </p:cNvCxnSpPr>
            <p:nvPr/>
          </p:nvCxnSpPr>
          <p:spPr>
            <a:xfrm>
              <a:off x="7569834" y="5720313"/>
              <a:ext cx="1192914" cy="53377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84" idx="3"/>
              <a:endCxn id="16" idx="3"/>
            </p:cNvCxnSpPr>
            <p:nvPr/>
          </p:nvCxnSpPr>
          <p:spPr>
            <a:xfrm flipH="1">
              <a:off x="8743314" y="3349429"/>
              <a:ext cx="970182" cy="5490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88" idx="4"/>
              <a:endCxn id="15" idx="0"/>
            </p:cNvCxnSpPr>
            <p:nvPr/>
          </p:nvCxnSpPr>
          <p:spPr>
            <a:xfrm>
              <a:off x="5758569" y="1777945"/>
              <a:ext cx="289207" cy="46597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8" idx="1"/>
              <a:endCxn id="91" idx="6"/>
            </p:cNvCxnSpPr>
            <p:nvPr/>
          </p:nvCxnSpPr>
          <p:spPr>
            <a:xfrm flipH="1">
              <a:off x="2541118" y="2097850"/>
              <a:ext cx="741775" cy="7510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96" idx="2"/>
              <a:endCxn id="25" idx="3"/>
            </p:cNvCxnSpPr>
            <p:nvPr/>
          </p:nvCxnSpPr>
          <p:spPr>
            <a:xfrm flipH="1" flipV="1">
              <a:off x="9595814" y="4818710"/>
              <a:ext cx="1112472" cy="26549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2" idx="0"/>
              <a:endCxn id="28" idx="2"/>
            </p:cNvCxnSpPr>
            <p:nvPr/>
          </p:nvCxnSpPr>
          <p:spPr>
            <a:xfrm flipH="1" flipV="1">
              <a:off x="3689321" y="2373630"/>
              <a:ext cx="24830" cy="115426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6" idx="0"/>
              <a:endCxn id="27" idx="2"/>
            </p:cNvCxnSpPr>
            <p:nvPr/>
          </p:nvCxnSpPr>
          <p:spPr>
            <a:xfrm flipV="1">
              <a:off x="8244241" y="2484120"/>
              <a:ext cx="217740" cy="104377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5" idx="0"/>
              <a:endCxn id="16" idx="2"/>
            </p:cNvCxnSpPr>
            <p:nvPr/>
          </p:nvCxnSpPr>
          <p:spPr>
            <a:xfrm flipH="1" flipV="1">
              <a:off x="8244241" y="4269105"/>
              <a:ext cx="945146" cy="27382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5" idx="1"/>
              <a:endCxn id="28" idx="3"/>
            </p:cNvCxnSpPr>
            <p:nvPr/>
          </p:nvCxnSpPr>
          <p:spPr>
            <a:xfrm flipH="1" flipV="1">
              <a:off x="4095748" y="2097850"/>
              <a:ext cx="1452954" cy="51667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5" idx="3"/>
              <a:endCxn id="27" idx="1"/>
            </p:cNvCxnSpPr>
            <p:nvPr/>
          </p:nvCxnSpPr>
          <p:spPr>
            <a:xfrm flipV="1">
              <a:off x="6546849" y="2208340"/>
              <a:ext cx="1508704" cy="4061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7" idx="0"/>
              <a:endCxn id="25" idx="1"/>
            </p:cNvCxnSpPr>
            <p:nvPr/>
          </p:nvCxnSpPr>
          <p:spPr>
            <a:xfrm flipV="1">
              <a:off x="7070761" y="4818710"/>
              <a:ext cx="1712198" cy="53099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1755014" y="4243576"/>
              <a:ext cx="827387" cy="695959"/>
              <a:chOff x="4824182" y="4730998"/>
              <a:chExt cx="827387" cy="695959"/>
            </a:xfrm>
          </p:grpSpPr>
          <p:sp>
            <p:nvSpPr>
              <p:cNvPr id="68" name="Smiley Face 67"/>
              <p:cNvSpPr/>
              <p:nvPr/>
            </p:nvSpPr>
            <p:spPr>
              <a:xfrm>
                <a:off x="5016569" y="47309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Smiley Face 69"/>
              <p:cNvSpPr/>
              <p:nvPr/>
            </p:nvSpPr>
            <p:spPr>
              <a:xfrm>
                <a:off x="5194369" y="49214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Smiley Face 70"/>
              <p:cNvSpPr/>
              <p:nvPr/>
            </p:nvSpPr>
            <p:spPr>
              <a:xfrm>
                <a:off x="4824182" y="4950611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111262" y="5853423"/>
              <a:ext cx="827387" cy="695959"/>
              <a:chOff x="4824182" y="4730998"/>
              <a:chExt cx="827387" cy="695959"/>
            </a:xfrm>
          </p:grpSpPr>
          <p:sp>
            <p:nvSpPr>
              <p:cNvPr id="74" name="Smiley Face 73"/>
              <p:cNvSpPr/>
              <p:nvPr/>
            </p:nvSpPr>
            <p:spPr>
              <a:xfrm>
                <a:off x="5016569" y="47309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Smiley Face 74"/>
              <p:cNvSpPr/>
              <p:nvPr/>
            </p:nvSpPr>
            <p:spPr>
              <a:xfrm>
                <a:off x="5194369" y="49214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Smiley Face 75"/>
              <p:cNvSpPr/>
              <p:nvPr/>
            </p:nvSpPr>
            <p:spPr>
              <a:xfrm>
                <a:off x="4824182" y="4950611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8762748" y="5796304"/>
              <a:ext cx="827387" cy="695959"/>
              <a:chOff x="4824182" y="4730998"/>
              <a:chExt cx="827387" cy="695959"/>
            </a:xfrm>
          </p:grpSpPr>
          <p:sp>
            <p:nvSpPr>
              <p:cNvPr id="78" name="Smiley Face 77"/>
              <p:cNvSpPr/>
              <p:nvPr/>
            </p:nvSpPr>
            <p:spPr>
              <a:xfrm>
                <a:off x="5016569" y="47309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Smiley Face 78"/>
              <p:cNvSpPr/>
              <p:nvPr/>
            </p:nvSpPr>
            <p:spPr>
              <a:xfrm>
                <a:off x="5194369" y="49214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Smiley Face 79"/>
              <p:cNvSpPr/>
              <p:nvPr/>
            </p:nvSpPr>
            <p:spPr>
              <a:xfrm>
                <a:off x="4824182" y="4950611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9646541" y="2723229"/>
              <a:ext cx="827387" cy="695959"/>
              <a:chOff x="4824182" y="4730998"/>
              <a:chExt cx="827387" cy="695959"/>
            </a:xfrm>
          </p:grpSpPr>
          <p:sp>
            <p:nvSpPr>
              <p:cNvPr id="82" name="Smiley Face 81"/>
              <p:cNvSpPr/>
              <p:nvPr/>
            </p:nvSpPr>
            <p:spPr>
              <a:xfrm>
                <a:off x="5016569" y="47309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Smiley Face 82"/>
              <p:cNvSpPr/>
              <p:nvPr/>
            </p:nvSpPr>
            <p:spPr>
              <a:xfrm>
                <a:off x="5194369" y="49214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Smiley Face 83"/>
              <p:cNvSpPr/>
              <p:nvPr/>
            </p:nvSpPr>
            <p:spPr>
              <a:xfrm>
                <a:off x="4824182" y="4950611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5529969" y="1081986"/>
              <a:ext cx="827387" cy="695959"/>
              <a:chOff x="4824182" y="4730998"/>
              <a:chExt cx="827387" cy="695959"/>
            </a:xfrm>
          </p:grpSpPr>
          <p:sp>
            <p:nvSpPr>
              <p:cNvPr id="86" name="Smiley Face 85"/>
              <p:cNvSpPr/>
              <p:nvPr/>
            </p:nvSpPr>
            <p:spPr>
              <a:xfrm>
                <a:off x="5016569" y="47309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Smiley Face 86"/>
              <p:cNvSpPr/>
              <p:nvPr/>
            </p:nvSpPr>
            <p:spPr>
              <a:xfrm>
                <a:off x="5194369" y="49214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Smiley Face 87"/>
              <p:cNvSpPr/>
              <p:nvPr/>
            </p:nvSpPr>
            <p:spPr>
              <a:xfrm>
                <a:off x="4824182" y="4950611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1713731" y="1744280"/>
              <a:ext cx="827387" cy="695959"/>
              <a:chOff x="4824182" y="4730998"/>
              <a:chExt cx="827387" cy="695959"/>
            </a:xfrm>
          </p:grpSpPr>
          <p:sp>
            <p:nvSpPr>
              <p:cNvPr id="90" name="Smiley Face 89"/>
              <p:cNvSpPr/>
              <p:nvPr/>
            </p:nvSpPr>
            <p:spPr>
              <a:xfrm>
                <a:off x="5016569" y="47309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Smiley Face 90"/>
              <p:cNvSpPr/>
              <p:nvPr/>
            </p:nvSpPr>
            <p:spPr>
              <a:xfrm>
                <a:off x="5194369" y="49214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Smiley Face 91"/>
              <p:cNvSpPr/>
              <p:nvPr/>
            </p:nvSpPr>
            <p:spPr>
              <a:xfrm>
                <a:off x="4824182" y="4950611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Smiley Face 95"/>
            <p:cNvSpPr/>
            <p:nvPr/>
          </p:nvSpPr>
          <p:spPr>
            <a:xfrm>
              <a:off x="10708286" y="4846035"/>
              <a:ext cx="457200" cy="476346"/>
            </a:xfrm>
            <a:prstGeom prst="smileyFac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TextBox 3"/>
          <p:cNvSpPr txBox="1"/>
          <p:nvPr/>
        </p:nvSpPr>
        <p:spPr>
          <a:xfrm>
            <a:off x="338331" y="2355586"/>
            <a:ext cx="3536764" cy="178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14350" indent="-514350">
              <a:buFont typeface="+mj-lt"/>
              <a:buAutoNum type="arabicPeriod"/>
            </a:pPr>
            <a:r>
              <a:rPr lang="en-US" altLang="zh-CN" i="1" dirty="0" smtClean="0"/>
              <a:t>Validator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i="1" dirty="0" smtClean="0"/>
              <a:t>Validator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candidate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i="1" dirty="0" smtClean="0"/>
              <a:t>Delegator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i="1" dirty="0" smtClean="0"/>
              <a:t>Full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node</a:t>
            </a:r>
            <a:endParaRPr lang="en-US" altLang="zh-CN" i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4000" dirty="0">
                <a:solidFill>
                  <a:schemeClr val="bg1"/>
                </a:solidFill>
              </a:rPr>
              <a:t> 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OKChain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&amp;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err="1" smtClean="0">
                <a:solidFill>
                  <a:schemeClr val="bg1"/>
                </a:solidFill>
              </a:rPr>
              <a:t>OKDex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191" name="圆角矩形 10"/>
          <p:cNvSpPr/>
          <p:nvPr/>
        </p:nvSpPr>
        <p:spPr>
          <a:xfrm>
            <a:off x="6884670" y="3258820"/>
            <a:ext cx="4172585" cy="3105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9" name="圆角矩形 10"/>
          <p:cNvSpPr/>
          <p:nvPr/>
        </p:nvSpPr>
        <p:spPr>
          <a:xfrm>
            <a:off x="1595120" y="3258820"/>
            <a:ext cx="5125085" cy="3105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圆角矩形 10"/>
          <p:cNvSpPr/>
          <p:nvPr/>
        </p:nvSpPr>
        <p:spPr>
          <a:xfrm>
            <a:off x="2078355" y="5027930"/>
            <a:ext cx="792480" cy="2825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圆角矩形 10"/>
          <p:cNvSpPr/>
          <p:nvPr/>
        </p:nvSpPr>
        <p:spPr>
          <a:xfrm>
            <a:off x="2776855" y="5970270"/>
            <a:ext cx="792480" cy="2825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 smtClean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圆角矩形 10"/>
          <p:cNvSpPr/>
          <p:nvPr/>
        </p:nvSpPr>
        <p:spPr>
          <a:xfrm>
            <a:off x="3705225" y="4340860"/>
            <a:ext cx="792480" cy="2825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</a:rPr>
              <a:t>Validator </a:t>
            </a:r>
          </a:p>
        </p:txBody>
      </p:sp>
      <p:sp>
        <p:nvSpPr>
          <p:cNvPr id="16" name="圆角矩形 10"/>
          <p:cNvSpPr/>
          <p:nvPr/>
        </p:nvSpPr>
        <p:spPr>
          <a:xfrm>
            <a:off x="5439410" y="5073650"/>
            <a:ext cx="792480" cy="2825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圆角矩形 10"/>
          <p:cNvSpPr/>
          <p:nvPr/>
        </p:nvSpPr>
        <p:spPr>
          <a:xfrm>
            <a:off x="4540250" y="5970270"/>
            <a:ext cx="792480" cy="2825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Validator </a:t>
            </a:r>
            <a:endParaRPr kumimoji="1" lang="en-US" altLang="zh-CN" sz="105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2" name="Straight Arrow Connector 21"/>
          <p:cNvCxnSpPr>
            <a:stCxn id="15" idx="3"/>
            <a:endCxn id="16" idx="0"/>
          </p:cNvCxnSpPr>
          <p:nvPr/>
        </p:nvCxnSpPr>
        <p:spPr>
          <a:xfrm>
            <a:off x="4497705" y="4482465"/>
            <a:ext cx="1337945" cy="591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2"/>
            <a:endCxn id="13" idx="0"/>
          </p:cNvCxnSpPr>
          <p:nvPr/>
        </p:nvCxnSpPr>
        <p:spPr>
          <a:xfrm>
            <a:off x="2474595" y="5310505"/>
            <a:ext cx="698500" cy="6597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15" idx="1"/>
            <a:endCxn id="2" idx="0"/>
          </p:cNvCxnSpPr>
          <p:nvPr/>
        </p:nvCxnSpPr>
        <p:spPr>
          <a:xfrm flipH="1">
            <a:off x="2474595" y="4482465"/>
            <a:ext cx="1230630" cy="546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2"/>
            <a:endCxn id="17" idx="0"/>
          </p:cNvCxnSpPr>
          <p:nvPr/>
        </p:nvCxnSpPr>
        <p:spPr>
          <a:xfrm flipH="1">
            <a:off x="4936490" y="5356225"/>
            <a:ext cx="899795" cy="614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7" idx="1"/>
          </p:cNvCxnSpPr>
          <p:nvPr/>
        </p:nvCxnSpPr>
        <p:spPr>
          <a:xfrm>
            <a:off x="3569335" y="6111240"/>
            <a:ext cx="9702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1"/>
            <a:endCxn id="2" idx="3"/>
          </p:cNvCxnSpPr>
          <p:nvPr/>
        </p:nvCxnSpPr>
        <p:spPr>
          <a:xfrm flipH="1" flipV="1">
            <a:off x="2870835" y="5169535"/>
            <a:ext cx="2568575" cy="45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  <a:endCxn id="13" idx="0"/>
          </p:cNvCxnSpPr>
          <p:nvPr/>
        </p:nvCxnSpPr>
        <p:spPr>
          <a:xfrm flipH="1">
            <a:off x="3173095" y="5215255"/>
            <a:ext cx="2266315" cy="7550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2"/>
            <a:endCxn id="13" idx="0"/>
          </p:cNvCxnSpPr>
          <p:nvPr/>
        </p:nvCxnSpPr>
        <p:spPr>
          <a:xfrm flipH="1">
            <a:off x="3173095" y="4623435"/>
            <a:ext cx="928370" cy="1346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7" idx="0"/>
          </p:cNvCxnSpPr>
          <p:nvPr/>
        </p:nvCxnSpPr>
        <p:spPr>
          <a:xfrm>
            <a:off x="4101465" y="4623435"/>
            <a:ext cx="834390" cy="1346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" idx="3"/>
            <a:endCxn id="17" idx="0"/>
          </p:cNvCxnSpPr>
          <p:nvPr/>
        </p:nvCxnSpPr>
        <p:spPr>
          <a:xfrm>
            <a:off x="2870835" y="5169535"/>
            <a:ext cx="2065655" cy="800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10"/>
          <p:cNvSpPr/>
          <p:nvPr/>
        </p:nvSpPr>
        <p:spPr>
          <a:xfrm>
            <a:off x="1776095" y="3477895"/>
            <a:ext cx="580390" cy="3435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8" name="Straight Arrow Connector 37"/>
          <p:cNvCxnSpPr>
            <a:stCxn id="28" idx="2"/>
            <a:endCxn id="2" idx="0"/>
          </p:cNvCxnSpPr>
          <p:nvPr/>
        </p:nvCxnSpPr>
        <p:spPr>
          <a:xfrm>
            <a:off x="2066925" y="3821430"/>
            <a:ext cx="407670" cy="1206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92" idx="2"/>
            <a:endCxn id="2" idx="0"/>
          </p:cNvCxnSpPr>
          <p:nvPr/>
        </p:nvCxnSpPr>
        <p:spPr>
          <a:xfrm flipH="1">
            <a:off x="2474595" y="3821430"/>
            <a:ext cx="411480" cy="1206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2" idx="1"/>
            <a:endCxn id="28" idx="3"/>
          </p:cNvCxnSpPr>
          <p:nvPr/>
        </p:nvCxnSpPr>
        <p:spPr>
          <a:xfrm flipH="1">
            <a:off x="2357120" y="3649345"/>
            <a:ext cx="2317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10"/>
          <p:cNvSpPr/>
          <p:nvPr/>
        </p:nvSpPr>
        <p:spPr>
          <a:xfrm>
            <a:off x="8424545" y="2362835"/>
            <a:ext cx="841375" cy="38290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网关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58" name="Straight Arrow Connector 57"/>
          <p:cNvCxnSpPr>
            <a:stCxn id="178" idx="3"/>
            <a:endCxn id="28" idx="0"/>
          </p:cNvCxnSpPr>
          <p:nvPr/>
        </p:nvCxnSpPr>
        <p:spPr>
          <a:xfrm flipH="1">
            <a:off x="2066925" y="1833880"/>
            <a:ext cx="1915160" cy="164401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5" idx="0"/>
            <a:endCxn id="93" idx="2"/>
          </p:cNvCxnSpPr>
          <p:nvPr/>
        </p:nvCxnSpPr>
        <p:spPr>
          <a:xfrm flipH="1" flipV="1">
            <a:off x="3772535" y="3821430"/>
            <a:ext cx="328930" cy="5194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圆角矩形 10"/>
          <p:cNvSpPr/>
          <p:nvPr/>
        </p:nvSpPr>
        <p:spPr>
          <a:xfrm>
            <a:off x="2588895" y="3477895"/>
            <a:ext cx="594360" cy="3435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 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3" name="圆角矩形 10"/>
          <p:cNvSpPr/>
          <p:nvPr/>
        </p:nvSpPr>
        <p:spPr>
          <a:xfrm>
            <a:off x="3480435" y="3477895"/>
            <a:ext cx="583565" cy="3435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 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4" name="圆角矩形 10"/>
          <p:cNvSpPr/>
          <p:nvPr/>
        </p:nvSpPr>
        <p:spPr>
          <a:xfrm>
            <a:off x="4328795" y="3481070"/>
            <a:ext cx="580390" cy="3435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 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5" name="圆角矩形 10"/>
          <p:cNvSpPr/>
          <p:nvPr/>
        </p:nvSpPr>
        <p:spPr>
          <a:xfrm>
            <a:off x="5153025" y="3481070"/>
            <a:ext cx="586105" cy="3435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7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7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700" dirty="0" smtClean="0">
                <a:latin typeface="Microsoft YaHei" charset="-122"/>
                <a:ea typeface="Microsoft YaHei" charset="-122"/>
                <a:cs typeface="Microsoft YaHei" charset="-122"/>
              </a:rPr>
              <a:t>Node </a:t>
            </a:r>
            <a:endParaRPr kumimoji="1" lang="en-US" altLang="zh-CN" sz="7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6" name="圆角矩形 10"/>
          <p:cNvSpPr/>
          <p:nvPr/>
        </p:nvSpPr>
        <p:spPr>
          <a:xfrm>
            <a:off x="5999480" y="3481070"/>
            <a:ext cx="528955" cy="3435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…</a:t>
            </a:r>
          </a:p>
        </p:txBody>
      </p:sp>
      <p:cxnSp>
        <p:nvCxnSpPr>
          <p:cNvPr id="104" name="Straight Arrow Connector 103"/>
          <p:cNvCxnSpPr>
            <a:stCxn id="16" idx="0"/>
            <a:endCxn id="95" idx="2"/>
          </p:cNvCxnSpPr>
          <p:nvPr/>
        </p:nvCxnSpPr>
        <p:spPr>
          <a:xfrm flipH="1" flipV="1">
            <a:off x="5446395" y="3824605"/>
            <a:ext cx="389255" cy="1249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6" idx="0"/>
            <a:endCxn id="96" idx="2"/>
          </p:cNvCxnSpPr>
          <p:nvPr/>
        </p:nvCxnSpPr>
        <p:spPr>
          <a:xfrm flipV="1">
            <a:off x="5835650" y="3825240"/>
            <a:ext cx="428625" cy="1249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5" idx="0"/>
            <a:endCxn id="94" idx="2"/>
          </p:cNvCxnSpPr>
          <p:nvPr/>
        </p:nvCxnSpPr>
        <p:spPr>
          <a:xfrm flipV="1">
            <a:off x="4101465" y="3824605"/>
            <a:ext cx="516890" cy="516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4" idx="3"/>
            <a:endCxn id="95" idx="1"/>
          </p:cNvCxnSpPr>
          <p:nvPr/>
        </p:nvCxnSpPr>
        <p:spPr>
          <a:xfrm>
            <a:off x="4909185" y="3652520"/>
            <a:ext cx="2444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3" idx="3"/>
            <a:endCxn id="94" idx="1"/>
          </p:cNvCxnSpPr>
          <p:nvPr/>
        </p:nvCxnSpPr>
        <p:spPr>
          <a:xfrm>
            <a:off x="4064000" y="3649345"/>
            <a:ext cx="264795" cy="3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92" idx="3"/>
            <a:endCxn id="93" idx="1"/>
          </p:cNvCxnSpPr>
          <p:nvPr/>
        </p:nvCxnSpPr>
        <p:spPr>
          <a:xfrm>
            <a:off x="3183255" y="3649345"/>
            <a:ext cx="2971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95" idx="3"/>
            <a:endCxn id="96" idx="1"/>
          </p:cNvCxnSpPr>
          <p:nvPr/>
        </p:nvCxnSpPr>
        <p:spPr>
          <a:xfrm>
            <a:off x="5739765" y="3652520"/>
            <a:ext cx="26035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2" idx="0"/>
            <a:endCxn id="93" idx="2"/>
          </p:cNvCxnSpPr>
          <p:nvPr/>
        </p:nvCxnSpPr>
        <p:spPr>
          <a:xfrm flipV="1">
            <a:off x="2474595" y="3821430"/>
            <a:ext cx="1297940" cy="1206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94" idx="2"/>
            <a:endCxn id="16" idx="0"/>
          </p:cNvCxnSpPr>
          <p:nvPr/>
        </p:nvCxnSpPr>
        <p:spPr>
          <a:xfrm>
            <a:off x="4618990" y="3824605"/>
            <a:ext cx="1216660" cy="1249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78" idx="3"/>
            <a:endCxn id="92" idx="0"/>
          </p:cNvCxnSpPr>
          <p:nvPr/>
        </p:nvCxnSpPr>
        <p:spPr>
          <a:xfrm flipH="1">
            <a:off x="2886075" y="1833880"/>
            <a:ext cx="1096010" cy="164401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78" idx="4"/>
            <a:endCxn id="93" idx="0"/>
          </p:cNvCxnSpPr>
          <p:nvPr/>
        </p:nvCxnSpPr>
        <p:spPr>
          <a:xfrm flipH="1">
            <a:off x="3772535" y="1884680"/>
            <a:ext cx="327660" cy="159321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77" idx="4"/>
            <a:endCxn id="94" idx="0"/>
          </p:cNvCxnSpPr>
          <p:nvPr/>
        </p:nvCxnSpPr>
        <p:spPr>
          <a:xfrm>
            <a:off x="4369435" y="1863090"/>
            <a:ext cx="248920" cy="161734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77" idx="5"/>
            <a:endCxn id="95" idx="0"/>
          </p:cNvCxnSpPr>
          <p:nvPr/>
        </p:nvCxnSpPr>
        <p:spPr>
          <a:xfrm>
            <a:off x="4487545" y="1812290"/>
            <a:ext cx="958850" cy="166814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77" idx="5"/>
            <a:endCxn id="96" idx="0"/>
          </p:cNvCxnSpPr>
          <p:nvPr/>
        </p:nvCxnSpPr>
        <p:spPr>
          <a:xfrm>
            <a:off x="4487545" y="1812290"/>
            <a:ext cx="1776730" cy="166878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" idx="0"/>
            <a:endCxn id="95" idx="2"/>
          </p:cNvCxnSpPr>
          <p:nvPr/>
        </p:nvCxnSpPr>
        <p:spPr>
          <a:xfrm flipV="1">
            <a:off x="4936490" y="3824605"/>
            <a:ext cx="509905" cy="21456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3" idx="0"/>
            <a:endCxn id="92" idx="2"/>
          </p:cNvCxnSpPr>
          <p:nvPr/>
        </p:nvCxnSpPr>
        <p:spPr>
          <a:xfrm flipH="1" flipV="1">
            <a:off x="2886075" y="3821430"/>
            <a:ext cx="287020" cy="21488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52" idx="0"/>
            <a:endCxn id="260" idx="3"/>
          </p:cNvCxnSpPr>
          <p:nvPr/>
        </p:nvCxnSpPr>
        <p:spPr>
          <a:xfrm flipH="1" flipV="1">
            <a:off x="7954645" y="1551305"/>
            <a:ext cx="890270" cy="81089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52" idx="0"/>
          </p:cNvCxnSpPr>
          <p:nvPr/>
        </p:nvCxnSpPr>
        <p:spPr>
          <a:xfrm flipH="1" flipV="1">
            <a:off x="8737600" y="1663065"/>
            <a:ext cx="107950" cy="69913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52" idx="0"/>
            <a:endCxn id="250" idx="1"/>
          </p:cNvCxnSpPr>
          <p:nvPr/>
        </p:nvCxnSpPr>
        <p:spPr>
          <a:xfrm flipV="1">
            <a:off x="8845550" y="1533525"/>
            <a:ext cx="997585" cy="82931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10"/>
          <p:cNvSpPr/>
          <p:nvPr/>
        </p:nvSpPr>
        <p:spPr>
          <a:xfrm>
            <a:off x="9842500" y="5909310"/>
            <a:ext cx="846455" cy="2825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行情</a:t>
            </a:r>
            <a:r>
              <a:rPr kumimoji="1" lang="en-US" altLang="zh-CN" sz="1100" dirty="0" smtClean="0">
                <a:latin typeface="Microsoft YaHei" charset="-122"/>
                <a:ea typeface="Microsoft YaHei" charset="-122"/>
                <a:cs typeface="Microsoft YaHei" charset="-122"/>
              </a:rPr>
              <a:t>K</a:t>
            </a:r>
            <a:r>
              <a:rPr kumimoji="1" lang="zh-CN" altLang="en-US" sz="1100" dirty="0" smtClean="0">
                <a:latin typeface="Microsoft YaHei" charset="-122"/>
                <a:ea typeface="Microsoft YaHei" charset="-122"/>
                <a:cs typeface="Microsoft YaHei" charset="-122"/>
              </a:rPr>
              <a:t>线</a:t>
            </a:r>
            <a:endParaRPr kumimoji="1" lang="en-US" altLang="zh-CN" sz="11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6" name="Straight Arrow Connector 75"/>
          <p:cNvCxnSpPr>
            <a:stCxn id="59" idx="1"/>
            <a:endCxn id="335" idx="3"/>
          </p:cNvCxnSpPr>
          <p:nvPr/>
        </p:nvCxnSpPr>
        <p:spPr>
          <a:xfrm flipH="1">
            <a:off x="7946390" y="6050915"/>
            <a:ext cx="1896110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10"/>
          <p:cNvSpPr/>
          <p:nvPr/>
        </p:nvSpPr>
        <p:spPr>
          <a:xfrm>
            <a:off x="8419465" y="3503295"/>
            <a:ext cx="1006475" cy="3149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err="1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Dex</a:t>
            </a:r>
            <a:r>
              <a:rPr kumimoji="1"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web</a:t>
            </a:r>
            <a:r>
              <a:rPr kumimoji="1"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server</a:t>
            </a:r>
            <a:endParaRPr kumimoji="1" lang="en-US" altLang="zh-CN" sz="900" dirty="0">
              <a:solidFill>
                <a:schemeClr val="accent5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87" name="Straight Arrow Connector 86"/>
          <p:cNvCxnSpPr>
            <a:stCxn id="52" idx="2"/>
            <a:endCxn id="83" idx="0"/>
          </p:cNvCxnSpPr>
          <p:nvPr/>
        </p:nvCxnSpPr>
        <p:spPr>
          <a:xfrm>
            <a:off x="8845550" y="2745740"/>
            <a:ext cx="77470" cy="75755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圆角矩形 10"/>
          <p:cNvSpPr/>
          <p:nvPr/>
        </p:nvSpPr>
        <p:spPr>
          <a:xfrm>
            <a:off x="7083425" y="3494405"/>
            <a:ext cx="1006475" cy="3149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900" dirty="0" smtClean="0">
                <a:solidFill>
                  <a:schemeClr val="accent5">
                    <a:lumMod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区块链浏览器</a:t>
            </a:r>
            <a:endParaRPr kumimoji="1" lang="en-US" altLang="zh-CN" sz="900" dirty="0">
              <a:solidFill>
                <a:schemeClr val="accent5">
                  <a:lumMod val="7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81" name="Straight Arrow Connector 180"/>
          <p:cNvCxnSpPr>
            <a:stCxn id="52" idx="2"/>
            <a:endCxn id="174" idx="0"/>
          </p:cNvCxnSpPr>
          <p:nvPr/>
        </p:nvCxnSpPr>
        <p:spPr>
          <a:xfrm flipH="1">
            <a:off x="7586980" y="2745740"/>
            <a:ext cx="1258570" cy="74866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53" idx="1"/>
            <a:endCxn id="16" idx="3"/>
          </p:cNvCxnSpPr>
          <p:nvPr/>
        </p:nvCxnSpPr>
        <p:spPr>
          <a:xfrm flipH="1">
            <a:off x="6231890" y="5210810"/>
            <a:ext cx="1071880" cy="381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52" idx="2"/>
            <a:endCxn id="89" idx="0"/>
          </p:cNvCxnSpPr>
          <p:nvPr/>
        </p:nvCxnSpPr>
        <p:spPr>
          <a:xfrm>
            <a:off x="8845550" y="2745740"/>
            <a:ext cx="1420495" cy="75755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335" idx="0"/>
            <a:endCxn id="153" idx="2"/>
          </p:cNvCxnSpPr>
          <p:nvPr/>
        </p:nvCxnSpPr>
        <p:spPr>
          <a:xfrm flipH="1" flipV="1">
            <a:off x="7605395" y="5427345"/>
            <a:ext cx="1270" cy="53403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圆角矩形 10"/>
          <p:cNvSpPr/>
          <p:nvPr/>
        </p:nvSpPr>
        <p:spPr>
          <a:xfrm>
            <a:off x="9926320" y="5130800"/>
            <a:ext cx="679450" cy="1784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redis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5" name="圆角矩形 10"/>
          <p:cNvSpPr/>
          <p:nvPr/>
        </p:nvSpPr>
        <p:spPr>
          <a:xfrm>
            <a:off x="7266940" y="5961380"/>
            <a:ext cx="679450" cy="17843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pulsar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9" name="圆角矩形 10"/>
          <p:cNvSpPr/>
          <p:nvPr/>
        </p:nvSpPr>
        <p:spPr>
          <a:xfrm>
            <a:off x="9762490" y="3503295"/>
            <a:ext cx="1006475" cy="31496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000" dirty="0" smtClean="0">
                <a:latin typeface="Microsoft YaHei" charset="-122"/>
                <a:ea typeface="Microsoft YaHei" charset="-122"/>
                <a:cs typeface="Microsoft YaHei" charset="-122"/>
              </a:rPr>
              <a:t>推送服务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34" name="Straight Arrow Connector 133"/>
          <p:cNvCxnSpPr>
            <a:stCxn id="330" idx="1"/>
            <a:endCxn id="153" idx="3"/>
          </p:cNvCxnSpPr>
          <p:nvPr/>
        </p:nvCxnSpPr>
        <p:spPr>
          <a:xfrm flipH="1" flipV="1">
            <a:off x="7906385" y="5210810"/>
            <a:ext cx="2019935" cy="952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圆角矩形 10"/>
          <p:cNvSpPr/>
          <p:nvPr/>
        </p:nvSpPr>
        <p:spPr>
          <a:xfrm>
            <a:off x="9842500" y="1401445"/>
            <a:ext cx="625475" cy="263525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51" name="Straight Arrow Connector 250"/>
          <p:cNvCxnSpPr>
            <a:stCxn id="250" idx="2"/>
            <a:endCxn id="52" idx="0"/>
          </p:cNvCxnSpPr>
          <p:nvPr/>
        </p:nvCxnSpPr>
        <p:spPr>
          <a:xfrm flipH="1">
            <a:off x="8845550" y="1664970"/>
            <a:ext cx="1310005" cy="69786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257" idx="2"/>
            <a:endCxn id="52" idx="0"/>
          </p:cNvCxnSpPr>
          <p:nvPr/>
        </p:nvCxnSpPr>
        <p:spPr>
          <a:xfrm flipH="1">
            <a:off x="8845550" y="1672590"/>
            <a:ext cx="71120" cy="690245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圆角矩形 10"/>
          <p:cNvSpPr/>
          <p:nvPr/>
        </p:nvSpPr>
        <p:spPr>
          <a:xfrm>
            <a:off x="8603615" y="1409065"/>
            <a:ext cx="625475" cy="263525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Mobile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9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60" name="圆角矩形 10"/>
          <p:cNvSpPr/>
          <p:nvPr/>
        </p:nvSpPr>
        <p:spPr>
          <a:xfrm>
            <a:off x="7329170" y="1419860"/>
            <a:ext cx="625475" cy="263525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>
                <a:latin typeface="Microsoft YaHei" charset="-122"/>
                <a:ea typeface="Microsoft YaHei" charset="-122"/>
                <a:cs typeface="Microsoft YaHei" charset="-122"/>
              </a:rPr>
              <a:t>PC</a:t>
            </a:r>
            <a:endParaRPr kumimoji="1" lang="en-US" altLang="zh-CN" sz="1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262" name="Straight Arrow Connector 261"/>
          <p:cNvCxnSpPr>
            <a:stCxn id="260" idx="2"/>
            <a:endCxn id="52" idx="0"/>
          </p:cNvCxnSpPr>
          <p:nvPr/>
        </p:nvCxnSpPr>
        <p:spPr>
          <a:xfrm>
            <a:off x="7642225" y="1683385"/>
            <a:ext cx="1203325" cy="67945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035050" y="980440"/>
            <a:ext cx="1955165" cy="1266190"/>
            <a:chOff x="1203473" y="1077994"/>
            <a:chExt cx="1955471" cy="1265972"/>
          </a:xfrm>
        </p:grpSpPr>
        <p:cxnSp>
          <p:nvCxnSpPr>
            <p:cNvPr id="240" name="Straight Connector 239"/>
            <p:cNvCxnSpPr/>
            <p:nvPr/>
          </p:nvCxnSpPr>
          <p:spPr>
            <a:xfrm flipV="1">
              <a:off x="2254631" y="1636327"/>
              <a:ext cx="904313" cy="1"/>
            </a:xfrm>
            <a:prstGeom prst="line">
              <a:avLst/>
            </a:prstGeom>
            <a:ln w="28575" cmpd="sng">
              <a:solidFill>
                <a:schemeClr val="accent2"/>
              </a:solidFill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flipV="1">
              <a:off x="2285007" y="1928242"/>
              <a:ext cx="871200" cy="1"/>
            </a:xfrm>
            <a:prstGeom prst="line">
              <a:avLst/>
            </a:prstGeom>
            <a:ln w="28575" cmpd="sng">
              <a:solidFill>
                <a:schemeClr val="accent1"/>
              </a:solidFill>
              <a:prstDash val="solid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/>
            <p:cNvSpPr txBox="1"/>
            <p:nvPr/>
          </p:nvSpPr>
          <p:spPr>
            <a:xfrm>
              <a:off x="1325223" y="1492439"/>
              <a:ext cx="9621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http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channel</a:t>
              </a:r>
              <a:endParaRPr lang="en-US" sz="1200" dirty="0"/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1323046" y="1789742"/>
              <a:ext cx="9509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P2P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channel</a:t>
              </a:r>
              <a:endParaRPr lang="en-US" sz="1200" dirty="0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2285007" y="1349844"/>
              <a:ext cx="871200" cy="1"/>
            </a:xfrm>
            <a:prstGeom prst="line">
              <a:avLst/>
            </a:prstGeom>
            <a:ln w="28575" cap="rnd" cmpd="sng">
              <a:solidFill>
                <a:schemeClr val="accent6"/>
              </a:solidFill>
              <a:prstDash val="solid"/>
              <a:bevel/>
              <a:headEnd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1323046" y="1077994"/>
              <a:ext cx="944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Web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socket</a:t>
              </a:r>
              <a:r>
                <a:rPr lang="zh-CN" altLang="en-US" sz="1200" dirty="0" smtClean="0"/>
                <a:t> 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channel</a:t>
              </a:r>
              <a:endParaRPr lang="en-US" sz="12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 flipV="1">
              <a:off x="2285007" y="2209912"/>
              <a:ext cx="871200" cy="1"/>
            </a:xfrm>
            <a:prstGeom prst="line">
              <a:avLst/>
            </a:prstGeom>
            <a:ln w="28575" cmpd="sng">
              <a:solidFill>
                <a:schemeClr val="bg2">
                  <a:lumMod val="25000"/>
                </a:schemeClr>
              </a:solidFill>
              <a:prstDash val="solid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TextBox 266"/>
            <p:cNvSpPr txBox="1"/>
            <p:nvPr/>
          </p:nvSpPr>
          <p:spPr>
            <a:xfrm>
              <a:off x="1203473" y="2066967"/>
              <a:ext cx="10320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3</a:t>
              </a:r>
              <a:r>
                <a:rPr lang="en-US" altLang="zh-CN" sz="1200" baseline="30000" dirty="0" smtClean="0"/>
                <a:t>rd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socket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API</a:t>
              </a:r>
              <a:endParaRPr lang="en-US" sz="1200" dirty="0"/>
            </a:p>
          </p:txBody>
        </p:sp>
      </p:grpSp>
      <p:cxnSp>
        <p:nvCxnSpPr>
          <p:cNvPr id="268" name="Straight Arrow Connector 267"/>
          <p:cNvCxnSpPr>
            <a:stCxn id="59" idx="0"/>
            <a:endCxn id="330" idx="2"/>
          </p:cNvCxnSpPr>
          <p:nvPr/>
        </p:nvCxnSpPr>
        <p:spPr>
          <a:xfrm flipV="1">
            <a:off x="10266045" y="5309235"/>
            <a:ext cx="0" cy="60007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89" idx="2"/>
            <a:endCxn id="330" idx="0"/>
          </p:cNvCxnSpPr>
          <p:nvPr/>
        </p:nvCxnSpPr>
        <p:spPr>
          <a:xfrm>
            <a:off x="10266045" y="3818255"/>
            <a:ext cx="0" cy="131318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0205" y="2362835"/>
            <a:ext cx="161417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www.okex.com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83" idx="2"/>
            <a:endCxn id="153" idx="0"/>
          </p:cNvCxnSpPr>
          <p:nvPr/>
        </p:nvCxnSpPr>
        <p:spPr>
          <a:xfrm flipH="1">
            <a:off x="7605395" y="3818255"/>
            <a:ext cx="1316990" cy="1176655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3933190" y="1376045"/>
            <a:ext cx="603250" cy="508635"/>
            <a:chOff x="4824182" y="4730998"/>
            <a:chExt cx="827387" cy="695959"/>
          </a:xfrm>
        </p:grpSpPr>
        <p:sp>
          <p:nvSpPr>
            <p:cNvPr id="176" name="Smiley Face 175"/>
            <p:cNvSpPr/>
            <p:nvPr/>
          </p:nvSpPr>
          <p:spPr>
            <a:xfrm>
              <a:off x="5016569" y="4730998"/>
              <a:ext cx="457200" cy="476346"/>
            </a:xfrm>
            <a:prstGeom prst="smileyFac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Smiley Face 176"/>
            <p:cNvSpPr/>
            <p:nvPr/>
          </p:nvSpPr>
          <p:spPr>
            <a:xfrm>
              <a:off x="5194369" y="4921498"/>
              <a:ext cx="457200" cy="476346"/>
            </a:xfrm>
            <a:prstGeom prst="smileyFac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Smiley Face 177"/>
            <p:cNvSpPr/>
            <p:nvPr/>
          </p:nvSpPr>
          <p:spPr>
            <a:xfrm>
              <a:off x="4824182" y="4950611"/>
              <a:ext cx="457200" cy="476346"/>
            </a:xfrm>
            <a:prstGeom prst="smileyFac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圆角矩形 10"/>
          <p:cNvSpPr/>
          <p:nvPr/>
        </p:nvSpPr>
        <p:spPr>
          <a:xfrm>
            <a:off x="7392035" y="5064760"/>
            <a:ext cx="602615" cy="432435"/>
          </a:xfrm>
          <a:prstGeom prst="roundRect">
            <a:avLst/>
          </a:prstGeom>
          <a:solidFill>
            <a:schemeClr val="accent1"/>
          </a:solidFill>
          <a:ln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3000">
                  <a:schemeClr val="accent5">
                    <a:lumMod val="89000"/>
                  </a:schemeClr>
                </a:gs>
                <a:gs pos="69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sz="9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3" name="圆角矩形 10"/>
          <p:cNvSpPr/>
          <p:nvPr/>
        </p:nvSpPr>
        <p:spPr>
          <a:xfrm>
            <a:off x="7303770" y="4994275"/>
            <a:ext cx="602615" cy="432435"/>
          </a:xfrm>
          <a:prstGeom prst="roundRect">
            <a:avLst/>
          </a:prstGeom>
          <a:solidFill>
            <a:schemeClr val="accent1"/>
          </a:solidFill>
          <a:ln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full</a:t>
            </a:r>
            <a:r>
              <a:rPr kumimoji="1" lang="zh-CN" altLang="en-US" sz="9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node</a:t>
            </a:r>
          </a:p>
          <a:p>
            <a:pPr algn="ctr"/>
            <a:r>
              <a:rPr kumimoji="1" lang="en-US" altLang="zh-CN" sz="900" dirty="0" smtClean="0">
                <a:latin typeface="Microsoft YaHei" charset="-122"/>
                <a:ea typeface="Microsoft YaHei" charset="-122"/>
                <a:cs typeface="Microsoft YaHei" charset="-122"/>
              </a:rPr>
              <a:t>cluster</a:t>
            </a:r>
          </a:p>
        </p:txBody>
      </p:sp>
      <p:cxnSp>
        <p:nvCxnSpPr>
          <p:cNvPr id="5" name="Straight Arrow Connector 4"/>
          <p:cNvCxnSpPr>
            <a:stCxn id="174" idx="2"/>
            <a:endCxn id="153" idx="0"/>
          </p:cNvCxnSpPr>
          <p:nvPr/>
        </p:nvCxnSpPr>
        <p:spPr>
          <a:xfrm>
            <a:off x="7586980" y="3809365"/>
            <a:ext cx="18415" cy="1184910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-12065" y="-6985"/>
          <a:ext cx="12216765" cy="687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r:id="rId4" imgW="6502400" imgH="3657600" progId="Package">
                  <p:embed/>
                </p:oleObj>
              </mc:Choice>
              <mc:Fallback>
                <p:oleObj r:id="rId4" imgW="6502400" imgH="365760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2065" y="-6985"/>
                        <a:ext cx="12216765" cy="687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38" name="In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746250" y="2519045"/>
            <a:ext cx="7475220" cy="1117600"/>
          </a:xfrm>
        </p:spPr>
        <p:txBody>
          <a:bodyPr>
            <a:noAutofit/>
          </a:bodyPr>
          <a:lstStyle/>
          <a:p>
            <a:r>
              <a:rPr lang="en-US" altLang="zh-CN" sz="6600" i="1" dirty="0" err="1" smtClean="0"/>
              <a:t>Thanks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4607560" y="5087620"/>
            <a:ext cx="212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2019.11.10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735" dirty="0"/>
              <a:t>提纲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376681" y="1081616"/>
            <a:ext cx="9449815" cy="30469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14350" lvl="0" indent="-51435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zh-CN" sz="32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CKB(</a:t>
            </a:r>
            <a:r>
              <a:rPr lang="en-US" altLang="zh-CN" sz="3200" b="1" dirty="0" err="1" smtClean="0">
                <a:latin typeface="Arial" panose="020B0604020202090204" pitchFamily="34" charset="0"/>
                <a:ea typeface="SimSun" pitchFamily="2" charset="-122"/>
                <a:sym typeface="+mn-ea"/>
              </a:rPr>
              <a:t>Nervos</a:t>
            </a: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 </a:t>
            </a:r>
            <a:r>
              <a:rPr lang="en-US" altLang="zh-CN" sz="32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native</a:t>
            </a: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 </a:t>
            </a:r>
            <a:r>
              <a:rPr lang="en-US" altLang="zh-CN" sz="32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token)</a:t>
            </a: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 总发行数成分组成</a:t>
            </a:r>
            <a:endParaRPr lang="en-US" altLang="zh-CN" sz="32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514350" lvl="0" indent="-51435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激励策略</a:t>
            </a:r>
            <a:endParaRPr lang="en-US" altLang="zh-CN" sz="32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514350" lvl="0" indent="-51435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3200" b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锁仓获取奖励策略</a:t>
            </a:r>
            <a:endParaRPr lang="en-US" altLang="zh-CN" sz="3200" b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CKB</a:t>
            </a:r>
            <a:r>
              <a:rPr lang="zh-CN" altLang="en-US" sz="3735" dirty="0" smtClean="0"/>
              <a:t>总发行数组成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0" y="1087008"/>
            <a:ext cx="3383279" cy="52137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zh-CN" altLang="en-US" sz="2000" i="1" dirty="0" smtClean="0">
                <a:latin typeface="+mn-ea"/>
              </a:rPr>
              <a:t>总发行数由三部分组成</a:t>
            </a:r>
            <a:endParaRPr lang="en-US" altLang="zh-CN" sz="2000" i="1" dirty="0" smtClean="0">
              <a:latin typeface="+mn-ea"/>
            </a:endParaRPr>
          </a:p>
          <a:p>
            <a:pPr marL="0" indent="0">
              <a:buNone/>
            </a:pPr>
            <a:endParaRPr lang="en-US" altLang="zh-CN" sz="2000" i="1" dirty="0" smtClean="0"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绿色</a:t>
            </a:r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二级</a:t>
            </a:r>
            <a:r>
              <a:rPr lang="zh-CN" altLang="en-US" sz="2000" b="1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发行</a:t>
            </a:r>
            <a:endParaRPr lang="en-US" altLang="zh-CN" sz="2000" b="1" i="1" dirty="0" smtClean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针对矿工贡献的存储空间奖励以及市面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CKB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锁仓奖励</a:t>
            </a:r>
            <a:endParaRPr lang="en-US" altLang="zh-CN" sz="1600" i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总数无上限</a:t>
            </a:r>
            <a:endParaRPr lang="en-US" altLang="zh-CN" sz="1600" i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每年固定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13.44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亿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(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其中</a:t>
            </a:r>
            <a:r>
              <a:rPr lang="zh-CN" altLang="en-US" sz="1600" i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一小部分</a:t>
            </a:r>
            <a:r>
              <a:rPr lang="zh-CN" altLang="en-US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会被销毁</a:t>
            </a:r>
            <a:r>
              <a:rPr lang="en-US" altLang="zh-CN" sz="1600" i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)</a:t>
            </a:r>
          </a:p>
          <a:p>
            <a:pPr lvl="1"/>
            <a:endParaRPr lang="en-US" altLang="zh-CN" sz="2000" i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橙色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000" b="1" i="1" dirty="0">
                <a:solidFill>
                  <a:schemeClr val="accent2"/>
                </a:solidFill>
                <a:latin typeface="+mn-ea"/>
              </a:rPr>
              <a:t>POW</a:t>
            </a:r>
            <a:r>
              <a:rPr lang="zh-CN" altLang="en-US" sz="2000" b="1" i="1" dirty="0">
                <a:solidFill>
                  <a:schemeClr val="accent2"/>
                </a:solidFill>
                <a:latin typeface="+mn-ea"/>
              </a:rPr>
              <a:t>挖矿</a:t>
            </a:r>
            <a:endParaRPr lang="en-US" altLang="zh-CN" sz="2000" b="1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总数</a:t>
            </a:r>
            <a:r>
              <a:rPr lang="en-US" altLang="zh-CN" sz="1600" i="1" dirty="0">
                <a:solidFill>
                  <a:schemeClr val="accent2"/>
                </a:solidFill>
                <a:latin typeface="+mn-ea"/>
              </a:rPr>
              <a:t>336</a:t>
            </a:r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亿</a:t>
            </a:r>
            <a:endParaRPr lang="en-US" altLang="zh-CN" sz="16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第一</a:t>
            </a:r>
            <a:r>
              <a:rPr lang="zh-CN" altLang="en-US" sz="1600" i="1" dirty="0" smtClean="0">
                <a:solidFill>
                  <a:schemeClr val="accent2"/>
                </a:solidFill>
                <a:latin typeface="+mn-ea"/>
              </a:rPr>
              <a:t>年发行</a:t>
            </a:r>
            <a:r>
              <a:rPr lang="en-US" altLang="zh-CN" sz="1600" i="1" dirty="0" smtClean="0">
                <a:solidFill>
                  <a:schemeClr val="accent2"/>
                </a:solidFill>
                <a:latin typeface="+mn-ea"/>
              </a:rPr>
              <a:t>42</a:t>
            </a:r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亿</a:t>
            </a:r>
            <a:endParaRPr lang="en-US" altLang="zh-CN" sz="1600" i="1" dirty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每</a:t>
            </a:r>
            <a:r>
              <a:rPr lang="en-US" altLang="zh-CN" sz="1600" i="1" dirty="0">
                <a:solidFill>
                  <a:schemeClr val="accent2"/>
                </a:solidFill>
                <a:latin typeface="+mn-ea"/>
              </a:rPr>
              <a:t>4</a:t>
            </a:r>
            <a:r>
              <a:rPr lang="zh-CN" altLang="en-US" sz="1600" i="1" dirty="0">
                <a:solidFill>
                  <a:schemeClr val="accent2"/>
                </a:solidFill>
                <a:latin typeface="+mn-ea"/>
              </a:rPr>
              <a:t>年</a:t>
            </a:r>
            <a:r>
              <a:rPr lang="zh-CN" altLang="en-US" sz="1600" i="1" dirty="0" smtClean="0">
                <a:solidFill>
                  <a:schemeClr val="accent2"/>
                </a:solidFill>
                <a:latin typeface="+mn-ea"/>
              </a:rPr>
              <a:t>减半</a:t>
            </a:r>
            <a:endParaRPr lang="en-US" altLang="zh-CN" sz="1600" i="1" dirty="0" smtClean="0">
              <a:solidFill>
                <a:schemeClr val="accent2"/>
              </a:solidFill>
              <a:latin typeface="+mn-ea"/>
            </a:endParaRPr>
          </a:p>
          <a:p>
            <a:pPr lvl="1"/>
            <a:endParaRPr lang="en-US" altLang="zh-CN" sz="2000" i="1" dirty="0" smtClean="0">
              <a:latin typeface="+mn-ea"/>
            </a:endParaRPr>
          </a:p>
          <a:p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蓝色</a:t>
            </a:r>
            <a:r>
              <a:rPr lang="en-US" altLang="zh-CN" sz="2000" b="1" i="1" dirty="0" smtClean="0">
                <a:solidFill>
                  <a:schemeClr val="accent5"/>
                </a:solidFill>
                <a:latin typeface="+mn-ea"/>
              </a:rPr>
              <a:t>:</a:t>
            </a:r>
            <a:r>
              <a:rPr lang="zh-CN" altLang="en-US" sz="2000" b="1" i="1" dirty="0" smtClean="0">
                <a:solidFill>
                  <a:schemeClr val="accent5"/>
                </a:solidFill>
                <a:latin typeface="+mn-ea"/>
              </a:rPr>
              <a:t> 创世块</a:t>
            </a:r>
            <a:endParaRPr lang="en-US" altLang="zh-CN" sz="2000" b="1" i="1" dirty="0" smtClean="0">
              <a:solidFill>
                <a:schemeClr val="accent5"/>
              </a:solidFill>
              <a:latin typeface="+mn-ea"/>
            </a:endParaRPr>
          </a:p>
          <a:p>
            <a:pPr lvl="1"/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总数</a:t>
            </a:r>
            <a:r>
              <a:rPr lang="en-US" altLang="zh-CN" sz="1800" i="1" dirty="0" smtClean="0">
                <a:solidFill>
                  <a:schemeClr val="accent5"/>
                </a:solidFill>
                <a:latin typeface="+mn-ea"/>
              </a:rPr>
              <a:t>252</a:t>
            </a:r>
            <a:r>
              <a:rPr lang="zh-CN" altLang="en-US" sz="1800" i="1" dirty="0" smtClean="0">
                <a:solidFill>
                  <a:schemeClr val="accent5"/>
                </a:solidFill>
                <a:latin typeface="+mn-ea"/>
              </a:rPr>
              <a:t>亿</a:t>
            </a:r>
            <a:endParaRPr lang="en-US" altLang="zh-CN" sz="1800" i="1" dirty="0" smtClean="0">
              <a:solidFill>
                <a:schemeClr val="accent5"/>
              </a:solidFill>
              <a:latin typeface="+mn-ea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829099"/>
              </p:ext>
            </p:extLst>
          </p:nvPr>
        </p:nvGraphicFramePr>
        <p:xfrm>
          <a:off x="3383279" y="1152144"/>
          <a:ext cx="8458201" cy="5346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546083" y="63007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年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652029" y="14630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亿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1.</a:t>
            </a:r>
            <a:r>
              <a:rPr lang="zh-CN" altLang="en-US" sz="3735" dirty="0" smtClean="0"/>
              <a:t> 创世块</a:t>
            </a:r>
            <a:r>
              <a:rPr lang="en-US" altLang="zh-CN" sz="3735" dirty="0" smtClean="0"/>
              <a:t>CKB</a:t>
            </a:r>
            <a:r>
              <a:rPr lang="zh-CN" altLang="en-US" sz="3735" dirty="0" smtClean="0"/>
              <a:t>组成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138853" y="1374706"/>
            <a:ext cx="3056467" cy="39703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销毁</a:t>
            </a:r>
            <a:r>
              <a:rPr lang="en-US" altLang="zh-CN" sz="1400" dirty="0" smtClean="0">
                <a:sym typeface="+mn-ea"/>
              </a:rPr>
              <a:t>:</a:t>
            </a:r>
            <a:r>
              <a:rPr lang="zh-CN" altLang="en-US" sz="1400" dirty="0" smtClean="0">
                <a:sym typeface="+mn-ea"/>
              </a:rPr>
              <a:t> </a:t>
            </a:r>
            <a:r>
              <a:rPr lang="en-US" altLang="zh-CN" sz="1400" dirty="0" smtClean="0">
                <a:sym typeface="+mn-ea"/>
              </a:rPr>
              <a:t>84</a:t>
            </a:r>
            <a:r>
              <a:rPr lang="zh-CN" altLang="en-US" sz="1400" dirty="0" smtClean="0">
                <a:sym typeface="+mn-ea"/>
              </a:rPr>
              <a:t>亿个现在黑洞地址中</a:t>
            </a:r>
            <a:endParaRPr lang="en-US" altLang="zh-CN" sz="1400" dirty="0" smtClean="0">
              <a:sym typeface="+mn-ea"/>
            </a:endParaRPr>
          </a:p>
          <a:p>
            <a:pPr marL="457200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测试网奖励</a:t>
            </a:r>
            <a:r>
              <a:rPr lang="en-US" altLang="zh-CN" sz="1400" dirty="0" smtClean="0">
                <a:sym typeface="+mn-ea"/>
              </a:rPr>
              <a:t>:</a:t>
            </a:r>
          </a:p>
          <a:p>
            <a:pPr marL="457200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基金会</a:t>
            </a:r>
            <a:r>
              <a:rPr lang="en-US" altLang="zh-CN" sz="1400" dirty="0" smtClean="0">
                <a:sym typeface="+mn-ea"/>
              </a:rPr>
              <a:t>:</a:t>
            </a:r>
          </a:p>
          <a:p>
            <a:pPr marL="457200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团队保留</a:t>
            </a:r>
            <a:r>
              <a:rPr lang="en-US" altLang="zh-CN" sz="1400" dirty="0" smtClean="0">
                <a:sym typeface="+mn-ea"/>
              </a:rPr>
              <a:t>:</a:t>
            </a:r>
          </a:p>
          <a:p>
            <a:pPr marL="457200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私募</a:t>
            </a:r>
            <a:r>
              <a:rPr lang="en-US" altLang="zh-CN" sz="1400" dirty="0" smtClean="0">
                <a:sym typeface="+mn-ea"/>
              </a:rPr>
              <a:t>(</a:t>
            </a:r>
            <a:r>
              <a:rPr lang="zh-CN" altLang="en-US" sz="1400" dirty="0" smtClean="0">
                <a:sym typeface="+mn-ea"/>
              </a:rPr>
              <a:t>第一轮</a:t>
            </a:r>
            <a:r>
              <a:rPr lang="en-US" altLang="zh-CN" sz="1400" dirty="0" smtClean="0">
                <a:sym typeface="+mn-ea"/>
              </a:rPr>
              <a:t>):</a:t>
            </a:r>
          </a:p>
          <a:p>
            <a:pPr marL="457200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公募</a:t>
            </a:r>
            <a:r>
              <a:rPr lang="en-US" altLang="zh-CN" sz="1400" dirty="0" smtClean="0">
                <a:sym typeface="+mn-ea"/>
              </a:rPr>
              <a:t>(</a:t>
            </a:r>
            <a:r>
              <a:rPr lang="zh-CN" altLang="en-US" sz="1400" dirty="0" smtClean="0">
                <a:sym typeface="+mn-ea"/>
              </a:rPr>
              <a:t>第二轮</a:t>
            </a:r>
            <a:r>
              <a:rPr lang="en-US" altLang="zh-CN" sz="1400" dirty="0" smtClean="0">
                <a:sym typeface="+mn-ea"/>
              </a:rPr>
              <a:t>):</a:t>
            </a:r>
          </a:p>
          <a:p>
            <a:pPr marL="457200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生态建设</a:t>
            </a:r>
            <a:r>
              <a:rPr lang="en-US" altLang="zh-CN" sz="1400" dirty="0" smtClean="0">
                <a:sym typeface="+mn-ea"/>
              </a:rPr>
              <a:t>:</a:t>
            </a:r>
          </a:p>
          <a:p>
            <a:pPr marL="457200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400" dirty="0" smtClean="0">
                <a:sym typeface="+mn-ea"/>
              </a:rPr>
              <a:t>合作伙伴</a:t>
            </a:r>
            <a:r>
              <a:rPr lang="en-US" altLang="zh-CN" sz="1400" dirty="0" smtClean="0">
                <a:sym typeface="+mn-ea"/>
              </a:rPr>
              <a:t>:</a:t>
            </a:r>
          </a:p>
          <a:p>
            <a:pPr marL="457200" indent="-4572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1400" dirty="0">
              <a:sym typeface="+mn-ea"/>
            </a:endParaRPr>
          </a:p>
        </p:txBody>
      </p:sp>
      <p:pic>
        <p:nvPicPr>
          <p:cNvPr id="7170" name="Picture 2" descr="http://5b0988e595225.cdn.sohucs.com/images/20190810/35b57794bb7849c7acc54bf61ab8073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081" y="914084"/>
            <a:ext cx="8048032" cy="496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smtClean="0"/>
              <a:t>2.</a:t>
            </a:r>
            <a:r>
              <a:rPr lang="zh-CN" altLang="en-US" sz="3735" dirty="0" smtClean="0"/>
              <a:t> </a:t>
            </a:r>
            <a:r>
              <a:rPr lang="en-US" altLang="zh-CN" sz="3735" dirty="0" smtClean="0"/>
              <a:t>POW</a:t>
            </a:r>
            <a:r>
              <a:rPr lang="zh-CN" altLang="en-US" sz="3735" dirty="0" smtClean="0"/>
              <a:t>发行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38345" y="2045632"/>
            <a:ext cx="3912447" cy="353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800" i="1" dirty="0" smtClean="0">
                <a:sym typeface="+mn-ea"/>
              </a:rPr>
              <a:t>总数</a:t>
            </a:r>
            <a:r>
              <a:rPr lang="en-US" altLang="zh-CN" sz="2800" i="1" dirty="0" smtClean="0">
                <a:sym typeface="+mn-ea"/>
              </a:rPr>
              <a:t>336</a:t>
            </a:r>
            <a:r>
              <a:rPr lang="zh-CN" altLang="en-US" sz="2800" i="1" dirty="0" smtClean="0">
                <a:sym typeface="+mn-ea"/>
              </a:rPr>
              <a:t>亿</a:t>
            </a:r>
            <a:endParaRPr lang="en-US" altLang="zh-CN" sz="2800" i="1" dirty="0" smtClean="0"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800" i="1" dirty="0" smtClean="0">
                <a:sym typeface="+mn-ea"/>
              </a:rPr>
              <a:t>第一年</a:t>
            </a:r>
            <a:r>
              <a:rPr lang="en-US" altLang="zh-CN" sz="2800" i="1" dirty="0" smtClean="0">
                <a:sym typeface="+mn-ea"/>
              </a:rPr>
              <a:t>42</a:t>
            </a:r>
            <a:r>
              <a:rPr lang="zh-CN" altLang="en-US" sz="2800" i="1" dirty="0" smtClean="0">
                <a:sym typeface="+mn-ea"/>
              </a:rPr>
              <a:t>亿个</a:t>
            </a:r>
            <a:endParaRPr lang="en-US" altLang="zh-CN" sz="2800" i="1" dirty="0" smtClean="0"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每</a:t>
            </a:r>
            <a:r>
              <a:rPr lang="en-US" altLang="zh-CN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4</a:t>
            </a:r>
            <a:r>
              <a:rPr lang="zh-CN" altLang="en-US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年减半</a:t>
            </a:r>
            <a:endParaRPr lang="en-US" altLang="zh-CN" sz="2800" i="1" dirty="0" smtClean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头</a:t>
            </a:r>
            <a:r>
              <a:rPr lang="en-US" altLang="zh-CN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25</a:t>
            </a:r>
            <a:r>
              <a:rPr lang="zh-CN" altLang="en-US" sz="2800" i="1" dirty="0" smtClean="0">
                <a:latin typeface="Arial" panose="020B0604020202090204" pitchFamily="34" charset="0"/>
                <a:ea typeface="SimSun" pitchFamily="2" charset="-122"/>
                <a:sym typeface="+mn-ea"/>
              </a:rPr>
              <a:t>年挖出绝大部分</a:t>
            </a:r>
            <a:endParaRPr lang="en-US" altLang="zh-CN" sz="2800" i="1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086358"/>
              </p:ext>
            </p:extLst>
          </p:nvPr>
        </p:nvGraphicFramePr>
        <p:xfrm>
          <a:off x="3891534" y="1327060"/>
          <a:ext cx="7437882" cy="5064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735" dirty="0" err="1" smtClean="0"/>
              <a:t>Nervos</a:t>
            </a:r>
            <a:r>
              <a:rPr lang="zh-CN" altLang="en-US" sz="3735" dirty="0" smtClean="0"/>
              <a:t>生态参与</a:t>
            </a:r>
            <a:r>
              <a:rPr lang="en-US" altLang="zh-CN" sz="3735" dirty="0" smtClean="0"/>
              <a:t>:</a:t>
            </a:r>
            <a:r>
              <a:rPr lang="zh-CN" altLang="en-US" sz="3735" dirty="0" smtClean="0"/>
              <a:t> 合约开发者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66" name="TextBox 3"/>
          <p:cNvSpPr txBox="1"/>
          <p:nvPr/>
        </p:nvSpPr>
        <p:spPr>
          <a:xfrm>
            <a:off x="254008" y="773358"/>
            <a:ext cx="4996420" cy="600164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部署合约必须冷冻一些</a:t>
            </a:r>
            <a:r>
              <a:rPr lang="en-US" altLang="zh-CN" dirty="0" smtClean="0"/>
              <a:t>CKB(</a:t>
            </a:r>
            <a:r>
              <a:rPr lang="zh-CN" altLang="en-US" dirty="0" smtClean="0"/>
              <a:t>根据合约字节数</a:t>
            </a:r>
            <a:r>
              <a:rPr lang="en-US" altLang="zh-CN" dirty="0" smtClean="0"/>
              <a:t>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冷冻状态的</a:t>
            </a:r>
            <a:r>
              <a:rPr lang="en-US" altLang="zh-CN" dirty="0" smtClean="0"/>
              <a:t>CKB</a:t>
            </a:r>
            <a:r>
              <a:rPr lang="zh-CN" altLang="en-US" dirty="0" smtClean="0"/>
              <a:t>不能被转账或锁仓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删除合约后</a:t>
            </a:r>
            <a:r>
              <a:rPr lang="en-US" altLang="zh-CN" dirty="0" smtClean="0"/>
              <a:t>CKB</a:t>
            </a:r>
            <a:r>
              <a:rPr lang="zh-CN" altLang="en-US" dirty="0" smtClean="0"/>
              <a:t>被解冻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避免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一次性</a:t>
            </a:r>
            <a:r>
              <a:rPr lang="zh-CN" altLang="en-US" dirty="0"/>
              <a:t>支付，永远</a:t>
            </a:r>
            <a:r>
              <a:rPr lang="zh-CN" altLang="en-US" dirty="0" smtClean="0"/>
              <a:t>占用</a:t>
            </a:r>
            <a:r>
              <a:rPr lang="en-US" altLang="zh-CN" dirty="0" smtClean="0"/>
              <a:t>】</a:t>
            </a:r>
            <a:r>
              <a:rPr lang="zh-CN" altLang="en-US" dirty="0" smtClean="0"/>
              <a:t>的</a:t>
            </a:r>
            <a:r>
              <a:rPr lang="zh-CN" altLang="en-US" dirty="0"/>
              <a:t>状态存储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dirty="0" smtClean="0"/>
              <a:t>开发者会自愿清除数据并少</a:t>
            </a:r>
            <a:r>
              <a:rPr lang="zh-CN" altLang="en-US" dirty="0"/>
              <a:t>全局状态的</a:t>
            </a:r>
            <a:r>
              <a:rPr lang="zh-CN" altLang="en-US" dirty="0" smtClean="0"/>
              <a:t>占用</a:t>
            </a:r>
            <a:endParaRPr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620615" y="1003369"/>
            <a:ext cx="2596896" cy="5408401"/>
            <a:chOff x="4709160" y="977663"/>
            <a:chExt cx="2596896" cy="5408401"/>
          </a:xfrm>
        </p:grpSpPr>
        <p:grpSp>
          <p:nvGrpSpPr>
            <p:cNvPr id="5" name="Group 4"/>
            <p:cNvGrpSpPr/>
            <p:nvPr/>
          </p:nvGrpSpPr>
          <p:grpSpPr>
            <a:xfrm>
              <a:off x="4709160" y="3224341"/>
              <a:ext cx="2596896" cy="3161723"/>
              <a:chOff x="9013213" y="1960277"/>
              <a:chExt cx="2857253" cy="3680973"/>
            </a:xfrm>
          </p:grpSpPr>
          <p:sp>
            <p:nvSpPr>
              <p:cNvPr id="41" name="圆角矩形 10"/>
              <p:cNvSpPr/>
              <p:nvPr/>
            </p:nvSpPr>
            <p:spPr>
              <a:xfrm>
                <a:off x="9013213" y="1960277"/>
                <a:ext cx="2857253" cy="3680973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Nervos</a:t>
                </a:r>
                <a:r>
                  <a:rPr kumimoji="1" lang="zh-CN" altLang="en-US" sz="160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Blockchain</a:t>
                </a:r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2" name="圆角矩形 10"/>
              <p:cNvSpPr/>
              <p:nvPr/>
            </p:nvSpPr>
            <p:spPr>
              <a:xfrm>
                <a:off x="9661820" y="2570939"/>
                <a:ext cx="1551577" cy="2137528"/>
              </a:xfrm>
              <a:prstGeom prst="roundRect">
                <a:avLst>
                  <a:gd name="adj" fmla="val 21834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</a:rPr>
                  <a:t>智能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合约</a:t>
                </a:r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4" name="圆角矩形 10"/>
              <p:cNvSpPr/>
              <p:nvPr/>
            </p:nvSpPr>
            <p:spPr>
              <a:xfrm>
                <a:off x="9951014" y="3639702"/>
                <a:ext cx="954971" cy="8402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CKB</a:t>
                </a:r>
                <a:r>
                  <a:rPr kumimoji="1" lang="zh-CN" altLang="en-US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被冷冻</a:t>
                </a:r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6059273" y="1346995"/>
              <a:ext cx="827387" cy="695959"/>
              <a:chOff x="4824182" y="4730998"/>
              <a:chExt cx="827387" cy="695959"/>
            </a:xfrm>
          </p:grpSpPr>
          <p:sp>
            <p:nvSpPr>
              <p:cNvPr id="54" name="Smiley Face 53"/>
              <p:cNvSpPr/>
              <p:nvPr/>
            </p:nvSpPr>
            <p:spPr>
              <a:xfrm>
                <a:off x="5016569" y="47309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Smiley Face 54"/>
              <p:cNvSpPr/>
              <p:nvPr/>
            </p:nvSpPr>
            <p:spPr>
              <a:xfrm>
                <a:off x="5194369" y="49214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Smiley Face 55"/>
              <p:cNvSpPr/>
              <p:nvPr/>
            </p:nvSpPr>
            <p:spPr>
              <a:xfrm>
                <a:off x="4824182" y="4950611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>
              <a:off x="6532866" y="2233561"/>
              <a:ext cx="0" cy="14605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584974" y="260704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部署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44058" y="977663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i="1" dirty="0" smtClean="0">
                  <a:latin typeface="Arial" panose="020B0604020202090204" pitchFamily="34" charset="0"/>
                  <a:ea typeface="SimSun" pitchFamily="2" charset="-122"/>
                  <a:sym typeface="+mn-ea"/>
                </a:rPr>
                <a:t>合约开发者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018802" y="1003369"/>
            <a:ext cx="2596896" cy="5408401"/>
            <a:chOff x="8746729" y="991172"/>
            <a:chExt cx="2596896" cy="5408401"/>
          </a:xfrm>
        </p:grpSpPr>
        <p:grpSp>
          <p:nvGrpSpPr>
            <p:cNvPr id="62" name="Group 61"/>
            <p:cNvGrpSpPr/>
            <p:nvPr/>
          </p:nvGrpSpPr>
          <p:grpSpPr>
            <a:xfrm>
              <a:off x="8746729" y="3237850"/>
              <a:ext cx="2596896" cy="3161723"/>
              <a:chOff x="9013213" y="1960277"/>
              <a:chExt cx="2857253" cy="3680973"/>
            </a:xfrm>
          </p:grpSpPr>
          <p:sp>
            <p:nvSpPr>
              <p:cNvPr id="63" name="圆角矩形 10"/>
              <p:cNvSpPr/>
              <p:nvPr/>
            </p:nvSpPr>
            <p:spPr>
              <a:xfrm>
                <a:off x="9013213" y="1960277"/>
                <a:ext cx="2857253" cy="3680973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Nervos</a:t>
                </a:r>
                <a:r>
                  <a:rPr kumimoji="1" lang="zh-CN" altLang="en-US" sz="1600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dirty="0" err="1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Blockchain</a:t>
                </a:r>
                <a:endPara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/>
                <a:endPara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9" name="圆角矩形 10"/>
              <p:cNvSpPr/>
              <p:nvPr/>
            </p:nvSpPr>
            <p:spPr>
              <a:xfrm>
                <a:off x="9666050" y="2555211"/>
                <a:ext cx="1551577" cy="1116569"/>
              </a:xfrm>
              <a:prstGeom prst="roundRect">
                <a:avLst>
                  <a:gd name="adj" fmla="val 2183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solidFill>
                      <a:schemeClr val="tx1"/>
                    </a:solidFill>
                  </a:rPr>
                  <a:t>智能合约</a:t>
                </a:r>
                <a:endParaRPr kumimoji="1" lang="en-US" altLang="zh-CN" sz="1600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70" name="圆角矩形 10"/>
              <p:cNvSpPr/>
              <p:nvPr/>
            </p:nvSpPr>
            <p:spPr>
              <a:xfrm>
                <a:off x="9951014" y="3841842"/>
                <a:ext cx="954971" cy="84025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CKB</a:t>
                </a:r>
                <a:r>
                  <a:rPr kumimoji="1" lang="zh-CN" altLang="en-US" sz="1600" dirty="0" smtClean="0">
                    <a:solidFill>
                      <a:schemeClr val="tx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被解冻</a:t>
                </a:r>
                <a:endParaRPr kumimoji="1" lang="en-US" altLang="zh-CN" sz="1600" dirty="0" smtClean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0096842" y="1360504"/>
              <a:ext cx="827387" cy="695959"/>
              <a:chOff x="4824182" y="4730998"/>
              <a:chExt cx="827387" cy="695959"/>
            </a:xfrm>
          </p:grpSpPr>
          <p:sp>
            <p:nvSpPr>
              <p:cNvPr id="73" name="Smiley Face 72"/>
              <p:cNvSpPr/>
              <p:nvPr/>
            </p:nvSpPr>
            <p:spPr>
              <a:xfrm>
                <a:off x="5016569" y="47309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Smiley Face 75"/>
              <p:cNvSpPr/>
              <p:nvPr/>
            </p:nvSpPr>
            <p:spPr>
              <a:xfrm>
                <a:off x="5194369" y="4921498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Smiley Face 76"/>
              <p:cNvSpPr/>
              <p:nvPr/>
            </p:nvSpPr>
            <p:spPr>
              <a:xfrm>
                <a:off x="4824182" y="4950611"/>
                <a:ext cx="457200" cy="476346"/>
              </a:xfrm>
              <a:prstGeom prst="smileyFac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8" name="Straight Arrow Connector 77"/>
            <p:cNvCxnSpPr/>
            <p:nvPr/>
          </p:nvCxnSpPr>
          <p:spPr>
            <a:xfrm>
              <a:off x="10570435" y="2247070"/>
              <a:ext cx="0" cy="14605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0622543" y="26205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删除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481627" y="991172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i="1" dirty="0" smtClean="0">
                  <a:latin typeface="Arial" panose="020B0604020202090204" pitchFamily="34" charset="0"/>
                  <a:ea typeface="SimSun" pitchFamily="2" charset="-122"/>
                  <a:sym typeface="+mn-ea"/>
                </a:rPr>
                <a:t>合约开发者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40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 smtClean="0">
                <a:sym typeface="+mn-ea"/>
              </a:rPr>
              <a:t>3.</a:t>
            </a:r>
            <a:r>
              <a:rPr lang="zh-CN" altLang="en-US" sz="4000" dirty="0" smtClean="0">
                <a:sym typeface="+mn-ea"/>
              </a:rPr>
              <a:t> 二级发行</a:t>
            </a:r>
            <a:endParaRPr lang="en-US" altLang="zh-CN" sz="4000" dirty="0">
              <a:latin typeface="Arial" panose="020B060402020209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69202" y="756029"/>
            <a:ext cx="6565509" cy="61087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800" i="1" dirty="0" smtClean="0">
                <a:sym typeface="+mn-ea"/>
              </a:rPr>
              <a:t>永久性每年固定发行</a:t>
            </a:r>
            <a:r>
              <a:rPr lang="en-US" altLang="zh-CN" sz="1800" i="1" dirty="0" smtClean="0">
                <a:sym typeface="+mn-ea"/>
              </a:rPr>
              <a:t>13.44</a:t>
            </a:r>
            <a:r>
              <a:rPr lang="zh-CN" altLang="en-US" sz="1800" i="1" dirty="0" smtClean="0">
                <a:sym typeface="+mn-ea"/>
              </a:rPr>
              <a:t>亿。</a:t>
            </a:r>
            <a:r>
              <a:rPr lang="en-US" altLang="zh-CN" sz="1800" i="1" dirty="0" smtClean="0">
                <a:sym typeface="+mn-ea"/>
              </a:rPr>
              <a:t>13.44</a:t>
            </a:r>
            <a:r>
              <a:rPr lang="zh-CN" altLang="en-US" sz="1800" i="1" dirty="0" smtClean="0">
                <a:sym typeface="+mn-ea"/>
              </a:rPr>
              <a:t>亿会平摊到每个区块，每个块又分</a:t>
            </a:r>
            <a:r>
              <a:rPr lang="en-US" altLang="zh-CN" sz="1800" i="1" dirty="0" smtClean="0">
                <a:sym typeface="+mn-ea"/>
              </a:rPr>
              <a:t>3</a:t>
            </a:r>
            <a:r>
              <a:rPr lang="zh-CN" altLang="en-US" sz="1800" i="1" dirty="0" smtClean="0">
                <a:sym typeface="+mn-ea"/>
              </a:rPr>
              <a:t>部分</a:t>
            </a:r>
            <a:r>
              <a:rPr lang="en-US" altLang="zh-CN" sz="1800" i="1" dirty="0" smtClean="0">
                <a:sym typeface="+mn-ea"/>
              </a:rPr>
              <a:t>:</a:t>
            </a:r>
            <a:endParaRPr lang="en-US" altLang="zh-CN" sz="1800" i="1" dirty="0" smtClean="0"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1800" i="1" dirty="0" smtClean="0">
                <a:sym typeface="+mn-ea"/>
              </a:rPr>
              <a:t>a:</a:t>
            </a:r>
            <a:r>
              <a:rPr lang="zh-CN" altLang="en-US" sz="1800" i="1" dirty="0" smtClean="0">
                <a:sym typeface="+mn-ea"/>
              </a:rPr>
              <a:t>对</a:t>
            </a:r>
            <a:r>
              <a:rPr lang="zh-CN" altLang="en-US" sz="1800" dirty="0" smtClean="0"/>
              <a:t>矿工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贡献了存储空间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激励</a:t>
            </a:r>
            <a:endParaRPr lang="en-US" altLang="zh-CN" sz="1800" dirty="0" smtClean="0"/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1800" dirty="0"/>
              <a:t>b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对锁仓用户激励</a:t>
            </a:r>
            <a:endParaRPr lang="en-US" altLang="zh-CN" sz="1800" dirty="0" smtClean="0"/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1800" dirty="0" smtClean="0"/>
              <a:t>c:</a:t>
            </a:r>
            <a:r>
              <a:rPr lang="zh-CN" altLang="en-US" sz="1800" dirty="0" smtClean="0"/>
              <a:t> 剩余部分销毁</a:t>
            </a:r>
            <a:endParaRPr lang="en-US" altLang="zh-CN" sz="18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800" dirty="0" smtClean="0"/>
              <a:t>设计意图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间接</a:t>
            </a:r>
            <a:r>
              <a:rPr lang="zh-CN" altLang="en-US" sz="1800" dirty="0"/>
              <a:t>地对占用链上存储空间的合约开发者</a:t>
            </a:r>
            <a:r>
              <a:rPr lang="zh-CN" altLang="en-US" sz="1800" dirty="0" smtClean="0"/>
              <a:t>收费</a:t>
            </a:r>
            <a:endParaRPr lang="en-US" altLang="zh-CN" sz="18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800" dirty="0" smtClean="0"/>
              <a:t>如何间接收费</a:t>
            </a:r>
            <a:endParaRPr lang="en-US" altLang="zh-CN" sz="1800" dirty="0" smtClean="0"/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800" dirty="0" smtClean="0"/>
              <a:t>把当前区块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已发行</a:t>
            </a:r>
            <a:r>
              <a:rPr lang="en-US" altLang="zh-CN" sz="1800" dirty="0" smtClean="0"/>
              <a:t>CKB</a:t>
            </a:r>
            <a:r>
              <a:rPr lang="zh-CN" altLang="en-US" sz="1800" dirty="0" smtClean="0"/>
              <a:t>分为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类：</a:t>
            </a:r>
            <a:endParaRPr lang="en-US" altLang="zh-CN" sz="1800" dirty="0" smtClean="0"/>
          </a:p>
          <a:p>
            <a:pPr lvl="2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1800" dirty="0" smtClean="0"/>
              <a:t>A</a:t>
            </a:r>
            <a:r>
              <a:rPr lang="zh-CN" altLang="en-US" sz="1800" dirty="0" smtClean="0"/>
              <a:t>：冷冻，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：锁仓，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：正常流通</a:t>
            </a:r>
            <a:endParaRPr lang="en-US" altLang="zh-CN" sz="1800" dirty="0" smtClean="0"/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800" dirty="0" smtClean="0"/>
              <a:t>根据</a:t>
            </a:r>
            <a:r>
              <a:rPr lang="en-US" altLang="zh-CN" sz="1800" dirty="0" smtClean="0"/>
              <a:t>A,B,C</a:t>
            </a:r>
            <a:r>
              <a:rPr lang="zh-CN" altLang="en-US" sz="1800" dirty="0" smtClean="0"/>
              <a:t>的比例，分配区块</a:t>
            </a:r>
            <a:r>
              <a:rPr lang="en-US" altLang="zh-CN" sz="1800" dirty="0" smtClean="0"/>
              <a:t>N+1</a:t>
            </a:r>
            <a:r>
              <a:rPr lang="zh-CN" altLang="en-US" sz="1800" dirty="0" smtClean="0"/>
              <a:t>的二级发行的组成比例</a:t>
            </a:r>
            <a:endParaRPr lang="en-US" altLang="zh-CN" sz="1800" dirty="0" smtClean="0"/>
          </a:p>
          <a:p>
            <a:pPr lvl="2"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zh-CN" sz="1800" dirty="0" smtClean="0"/>
              <a:t>a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==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</a:t>
            </a: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907130"/>
              </p:ext>
            </p:extLst>
          </p:nvPr>
        </p:nvGraphicFramePr>
        <p:xfrm>
          <a:off x="6096000" y="1000588"/>
          <a:ext cx="5892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132032"/>
              </p:ext>
            </p:extLst>
          </p:nvPr>
        </p:nvGraphicFramePr>
        <p:xfrm>
          <a:off x="6362221" y="4114800"/>
          <a:ext cx="5918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dirty="0"/>
              <a:t>3.</a:t>
            </a:r>
            <a:r>
              <a:rPr lang="zh-CN" altLang="en-US" sz="4000" dirty="0"/>
              <a:t> 二级</a:t>
            </a:r>
            <a:r>
              <a:rPr lang="zh-CN" altLang="en-US" sz="4000" dirty="0" smtClean="0"/>
              <a:t>发行趋势示意图</a:t>
            </a:r>
            <a:endParaRPr lang="en-US" altLang="zh-CN" sz="4000" dirty="0"/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2" name="TextBox 1"/>
          <p:cNvSpPr txBox="1"/>
          <p:nvPr/>
        </p:nvSpPr>
        <p:spPr>
          <a:xfrm>
            <a:off x="450851" y="1397000"/>
            <a:ext cx="46863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  <a:p>
            <a:pPr marL="285750" lvl="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dirty="0">
              <a:latin typeface="Arial" panose="020B0604020202090204" pitchFamily="34" charset="0"/>
              <a:ea typeface="SimSun" pitchFamily="2" charset="-12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03025" y="920899"/>
            <a:ext cx="6903876" cy="2803236"/>
            <a:chOff x="4867956" y="3935892"/>
            <a:chExt cx="6903876" cy="2803236"/>
          </a:xfrm>
        </p:grpSpPr>
        <p:graphicFrame>
          <p:nvGraphicFramePr>
            <p:cNvPr id="47" name="Chart 4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0561564"/>
                </p:ext>
              </p:extLst>
            </p:nvPr>
          </p:nvGraphicFramePr>
          <p:xfrm>
            <a:off x="4867956" y="3935892"/>
            <a:ext cx="6808932" cy="28032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5166885" y="431292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亿</a:t>
              </a:r>
              <a:endParaRPr lang="en-US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253741" y="6311992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block</a:t>
              </a:r>
              <a:endParaRPr lang="en-US" sz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323947" y="3980923"/>
            <a:ext cx="7782954" cy="2908976"/>
            <a:chOff x="3979734" y="889000"/>
            <a:chExt cx="7782954" cy="2908976"/>
          </a:xfrm>
        </p:grpSpPr>
        <p:graphicFrame>
          <p:nvGraphicFramePr>
            <p:cNvPr id="34" name="Chart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0380034"/>
                </p:ext>
              </p:extLst>
            </p:nvPr>
          </p:nvGraphicFramePr>
          <p:xfrm>
            <a:off x="4950333" y="889000"/>
            <a:ext cx="6726555" cy="2908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5102877" y="1026916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亿</a:t>
              </a:r>
              <a:endParaRPr lang="en-US" sz="12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244597" y="3339008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smtClean="0"/>
                <a:t>block</a:t>
              </a:r>
              <a:endParaRPr lang="en-US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79734" y="1369567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13.44</a:t>
              </a:r>
              <a:r>
                <a:rPr lang="zh-CN" altLang="en-US" sz="1200" dirty="0" smtClean="0"/>
                <a:t>亿</a:t>
              </a:r>
              <a:endParaRPr lang="en-US" sz="1200" dirty="0"/>
            </a:p>
          </p:txBody>
        </p:sp>
        <p:cxnSp>
          <p:nvCxnSpPr>
            <p:cNvPr id="5" name="Straight Arrow Connector 4"/>
            <p:cNvCxnSpPr>
              <a:stCxn id="52" idx="3"/>
            </p:cNvCxnSpPr>
            <p:nvPr/>
          </p:nvCxnSpPr>
          <p:spPr>
            <a:xfrm flipV="1">
              <a:off x="4670949" y="1508066"/>
              <a:ext cx="5876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3"/>
          <p:cNvSpPr txBox="1"/>
          <p:nvPr/>
        </p:nvSpPr>
        <p:spPr>
          <a:xfrm>
            <a:off x="207433" y="955204"/>
            <a:ext cx="4353934" cy="6494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 smtClean="0">
                <a:latin typeface="+mn-ea"/>
              </a:rPr>
              <a:t>每年固定</a:t>
            </a:r>
            <a:r>
              <a:rPr lang="en-US" altLang="zh-CN" sz="1600" dirty="0" smtClean="0">
                <a:latin typeface="+mn-ea"/>
              </a:rPr>
              <a:t>13.44</a:t>
            </a:r>
            <a:r>
              <a:rPr lang="zh-CN" altLang="en-US" sz="1600" dirty="0" smtClean="0">
                <a:latin typeface="+mn-ea"/>
              </a:rPr>
              <a:t>亿，总数无上限</a:t>
            </a:r>
            <a:endParaRPr lang="en-US" altLang="zh-CN" sz="1600" dirty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/>
              <a:t>每个区块</a:t>
            </a:r>
            <a:r>
              <a:rPr lang="en-US" altLang="zh-CN" sz="1600" dirty="0"/>
              <a:t>CKB</a:t>
            </a:r>
            <a:r>
              <a:rPr lang="zh-CN" altLang="en-US" sz="1600" dirty="0"/>
              <a:t> </a:t>
            </a:r>
            <a:r>
              <a:rPr lang="en-US" altLang="zh-CN" sz="1600" dirty="0">
                <a:latin typeface="Arial" panose="020B0604020202090204" pitchFamily="34" charset="0"/>
                <a:ea typeface="SimSun" pitchFamily="2" charset="-122"/>
                <a:sym typeface="+mn-ea"/>
              </a:rPr>
              <a:t>3</a:t>
            </a:r>
            <a:r>
              <a:rPr lang="zh-CN" altLang="en-US" sz="1600" dirty="0">
                <a:latin typeface="Arial" panose="020B0604020202090204" pitchFamily="34" charset="0"/>
                <a:ea typeface="SimSun" pitchFamily="2" charset="-122"/>
                <a:sym typeface="+mn-ea"/>
              </a:rPr>
              <a:t>个状态</a:t>
            </a:r>
            <a:endParaRPr lang="en-US" altLang="zh-CN" sz="1600" dirty="0"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800100" lvl="1" indent="-3429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Arial" panose="020B0604020202090204" pitchFamily="34" charset="0"/>
                <a:ea typeface="SimSun" pitchFamily="2" charset="-122"/>
                <a:sym typeface="+mn-ea"/>
              </a:rPr>
              <a:t>流通：可随意转账交易</a:t>
            </a:r>
            <a:endParaRPr lang="en-US" altLang="zh-CN" sz="1600" b="1" dirty="0">
              <a:solidFill>
                <a:schemeClr val="bg2">
                  <a:lumMod val="50000"/>
                </a:schemeClr>
              </a:solidFill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800100" lvl="1" indent="-3429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90204" pitchFamily="34" charset="0"/>
                <a:ea typeface="SimSun" pitchFamily="2" charset="-122"/>
                <a:sym typeface="+mn-ea"/>
              </a:rPr>
              <a:t>锁仓：质押可以获取分红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latin typeface="Arial" panose="020B0604020202090204" pitchFamily="34" charset="0"/>
              <a:ea typeface="SimSun" pitchFamily="2" charset="-122"/>
              <a:sym typeface="+mn-ea"/>
            </a:endParaRPr>
          </a:p>
          <a:p>
            <a:pPr marL="800100" lvl="1" indent="-342900" eaLnBrk="1" hangingPunct="1">
              <a:lnSpc>
                <a:spcPct val="20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Arial" panose="020B0604020202090204" pitchFamily="34" charset="0"/>
                <a:ea typeface="SimSun" pitchFamily="2" charset="-122"/>
                <a:sym typeface="+mn-ea"/>
              </a:rPr>
              <a:t>冷冻：因占用链上存储空间被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Arial" panose="020B0604020202090204" pitchFamily="34" charset="0"/>
                <a:ea typeface="SimSun" pitchFamily="2" charset="-122"/>
                <a:sym typeface="+mn-ea"/>
              </a:rPr>
              <a:t>冷冻</a:t>
            </a:r>
            <a:endParaRPr lang="en-US" altLang="zh-CN" sz="1600" dirty="0" smtClean="0">
              <a:latin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endParaRPr lang="en-US" altLang="zh-CN" sz="1600" dirty="0" smtClean="0">
              <a:latin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endParaRPr lang="en-US" altLang="zh-CN" sz="1600" dirty="0">
              <a:latin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 smtClean="0">
                <a:latin typeface="+mn-ea"/>
              </a:rPr>
              <a:t>组成部分</a:t>
            </a:r>
            <a:endParaRPr lang="en-US" altLang="zh-CN" sz="1600" dirty="0" smtClean="0">
              <a:latin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+mn-ea"/>
                <a:sym typeface="+mn-ea"/>
              </a:rPr>
              <a:t>打入黑洞地址，等同于销毁</a:t>
            </a:r>
            <a:endParaRPr lang="en-US" altLang="zh-CN" sz="1600" b="1" dirty="0" smtClean="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市面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CKB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锁</a:t>
            </a:r>
            <a:r>
              <a:rPr lang="zh-CN" altLang="en-US" sz="16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仓的奖励</a:t>
            </a:r>
            <a:endParaRPr lang="en-US" altLang="zh-CN" sz="16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矿工贡献的存储空间的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奖励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endParaRPr lang="en-US" altLang="zh-CN" sz="1600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n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1" y="711200"/>
            <a:ext cx="25400" cy="2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89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735" dirty="0" err="1" smtClean="0"/>
              <a:t>Nervos</a:t>
            </a:r>
            <a:r>
              <a:rPr lang="zh-CN" altLang="en-US" sz="3735" dirty="0" smtClean="0"/>
              <a:t> 亮点</a:t>
            </a:r>
            <a:endParaRPr kumimoji="0" lang="en-US" altLang="zh-CN" sz="3735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40" name="AutoShape 2" descr="Micropayment Channel Example"/>
          <p:cNvSpPr>
            <a:spLocks noChangeAspect="1"/>
          </p:cNvSpPr>
          <p:nvPr/>
        </p:nvSpPr>
        <p:spPr>
          <a:xfrm>
            <a:off x="207433" y="-192616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1" name="AutoShape 4" descr="Micropayment Channel Example"/>
          <p:cNvSpPr>
            <a:spLocks noChangeAspect="1"/>
          </p:cNvSpPr>
          <p:nvPr/>
        </p:nvSpPr>
        <p:spPr>
          <a:xfrm>
            <a:off x="410633" y="10584"/>
            <a:ext cx="406400" cy="40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dirty="0">
              <a:latin typeface="Arial" panose="020B0604020202090204" pitchFamily="34" charset="0"/>
              <a:ea typeface="SimSun" pitchFamily="2" charset="-122"/>
            </a:endParaRPr>
          </a:p>
        </p:txBody>
      </p:sp>
      <p:sp>
        <p:nvSpPr>
          <p:cNvPr id="39943" name="TextBox 3"/>
          <p:cNvSpPr txBox="1"/>
          <p:nvPr/>
        </p:nvSpPr>
        <p:spPr>
          <a:xfrm>
            <a:off x="349234" y="1219200"/>
            <a:ext cx="7971806" cy="45243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i="1" dirty="0" smtClean="0">
                <a:sym typeface="+mn-ea"/>
              </a:rPr>
              <a:t>有机制限制全局状态增长</a:t>
            </a:r>
            <a:endParaRPr lang="en-US" altLang="zh-CN" i="1" dirty="0" smtClean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i="1" dirty="0" smtClean="0">
                <a:sym typeface="+mn-ea"/>
              </a:rPr>
              <a:t>矿工挖矿：计算资源，存储资源</a:t>
            </a:r>
            <a:endParaRPr lang="en-US" altLang="zh-CN" i="1" dirty="0" smtClean="0">
              <a:sym typeface="+mn-ea"/>
            </a:endParaRP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dirty="0" smtClean="0"/>
              <a:t>矿工收益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b="1" dirty="0" smtClean="0"/>
              <a:t>基础</a:t>
            </a:r>
            <a:r>
              <a:rPr lang="zh-CN" altLang="en-US" b="1" dirty="0"/>
              <a:t>发行 </a:t>
            </a:r>
            <a:r>
              <a:rPr lang="en-US" altLang="zh-CN" b="1" dirty="0"/>
              <a:t>+ </a:t>
            </a:r>
            <a:r>
              <a:rPr lang="zh-CN" altLang="en-US" b="1" dirty="0"/>
              <a:t>二级发行 </a:t>
            </a:r>
            <a:r>
              <a:rPr lang="en-US" altLang="zh-CN" b="1" dirty="0"/>
              <a:t>+ </a:t>
            </a:r>
            <a:r>
              <a:rPr lang="zh-CN" altLang="en-US" b="1" dirty="0" smtClean="0"/>
              <a:t>手续费</a:t>
            </a:r>
            <a:endParaRPr lang="en-US" altLang="zh-CN" b="1" dirty="0" smtClean="0"/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b="1" dirty="0" smtClean="0"/>
              <a:t>锁仓者收益</a:t>
            </a:r>
            <a:r>
              <a:rPr lang="en-US" altLang="zh-CN" b="1" dirty="0" smtClean="0"/>
              <a:t>: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b="1" dirty="0" smtClean="0"/>
              <a:t>开发者收益</a:t>
            </a:r>
            <a:r>
              <a:rPr lang="en-US" altLang="zh-CN" b="1" dirty="0" smtClean="0"/>
              <a:t>:</a:t>
            </a:r>
          </a:p>
          <a:p>
            <a:pPr lvl="0" algn="l" eaLnBrk="1" hangingPunct="1">
              <a:lnSpc>
                <a:spcPct val="20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b="1" dirty="0" smtClean="0"/>
              <a:t>用户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使用链上应用</a:t>
            </a:r>
            <a:r>
              <a:rPr lang="en-US" altLang="zh-CN" b="1" dirty="0" smtClean="0"/>
              <a:t>)</a:t>
            </a:r>
            <a:r>
              <a:rPr lang="en-US" altLang="zh-CN" b="1" dirty="0"/>
              <a:t>:</a:t>
            </a:r>
            <a:r>
              <a:rPr lang="zh-CN" altLang="en-US" b="1" dirty="0" smtClean="0"/>
              <a:t> 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1727</Words>
  <Application>Microsoft Macintosh PowerPoint</Application>
  <PresentationFormat>Widescreen</PresentationFormat>
  <Paragraphs>309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Calibri</vt:lpstr>
      <vt:lpstr>Calibri Light</vt:lpstr>
      <vt:lpstr>Microsoft YaHei</vt:lpstr>
      <vt:lpstr>SimSun</vt:lpstr>
      <vt:lpstr>Wingdings</vt:lpstr>
      <vt:lpstr>宋体</vt:lpstr>
      <vt:lpstr>Arial</vt:lpstr>
      <vt:lpstr>Office Theme</vt:lpstr>
      <vt:lpstr>Package</vt:lpstr>
      <vt:lpstr>Nervos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Monero Crypto</dc:title>
  <dc:creator>hanxueyang</dc:creator>
  <cp:lastModifiedBy>Microsoft Office User</cp:lastModifiedBy>
  <cp:revision>377</cp:revision>
  <dcterms:created xsi:type="dcterms:W3CDTF">2019-11-13T10:24:46Z</dcterms:created>
  <dcterms:modified xsi:type="dcterms:W3CDTF">2019-12-30T02:49:08Z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1033-1.5.2.2273</vt:lpwstr>
  </property>
</Properties>
</file>