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81" r:id="rId4"/>
    <p:sldId id="294" r:id="rId5"/>
    <p:sldId id="258" r:id="rId6"/>
    <p:sldId id="259" r:id="rId7"/>
    <p:sldId id="260" r:id="rId8"/>
    <p:sldId id="28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3" r:id="rId1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11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10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11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31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12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13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14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15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16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2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3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4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70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5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80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6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7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8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01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9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10846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2" y="1833561"/>
            <a:ext cx="10192871" cy="1117601"/>
          </a:xfrm>
        </p:spPr>
        <p:txBody>
          <a:bodyPr>
            <a:noAutofit/>
          </a:bodyPr>
          <a:lstStyle/>
          <a:p>
            <a:r>
              <a:rPr lang="zh-CN" altLang="en-US" sz="7200" dirty="0" smtClean="0"/>
              <a:t>去中心化交易所 </a:t>
            </a:r>
            <a:r>
              <a:rPr lang="en-US" altLang="zh-CN" sz="7200" dirty="0" smtClean="0"/>
              <a:t>&amp;</a:t>
            </a:r>
            <a:r>
              <a:rPr lang="zh-CN" altLang="en-US" sz="7200" dirty="0" smtClean="0"/>
              <a:t> </a:t>
            </a:r>
            <a:r>
              <a:rPr lang="en-US" altLang="zh-CN" sz="7200" dirty="0" err="1" smtClean="0"/>
              <a:t>OKDex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6155" y="3761252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4" name="Text Box 3"/>
          <p:cNvSpPr txBox="1"/>
          <p:nvPr/>
        </p:nvSpPr>
        <p:spPr>
          <a:xfrm>
            <a:off x="4963123" y="5087470"/>
            <a:ext cx="16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2019.11.10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6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506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506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506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" y="1392767"/>
            <a:ext cx="10646833" cy="398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13833" y="5431367"/>
            <a:ext cx="1157816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tracking key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: a pair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of private and public ec-key (where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B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bG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and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 ≠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);</a:t>
            </a:r>
            <a:endParaRPr lang="zh-CN" altLang="en-US" b="1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4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6085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6086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6087" name="TextBox 7"/>
          <p:cNvSpPr txBox="1"/>
          <p:nvPr/>
        </p:nvSpPr>
        <p:spPr>
          <a:xfrm>
            <a:off x="416984" y="1092200"/>
            <a:ext cx="11015133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one-time ring signature contains four algorithms: (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GEN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SIG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VER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LNK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):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GEN: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public parameters and outputs an ec-pair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P, x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a public key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I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.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SIG: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a message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m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0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of public keys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{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Pi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}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i≠s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pair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, x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outputs a signature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σ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0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∪ {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s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}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VER: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a message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m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signature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σ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outputs “true” or “false”.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/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LNK: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I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{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I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i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}, a signature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σ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outputs “linked” or “indep”.</a:t>
            </a:r>
            <a:endParaRPr lang="zh-CN" altLang="en-US" dirty="0">
              <a:latin typeface="Times New Roman" panose="02020503050405090304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GEN</a:t>
            </a:r>
          </a:p>
        </p:txBody>
      </p:sp>
      <p:sp>
        <p:nvSpPr>
          <p:cNvPr id="47108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7109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7110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407" y="1092200"/>
            <a:ext cx="11013863" cy="2339103"/>
          </a:xfrm>
          <a:prstGeom prst="rect">
            <a:avLst/>
          </a:prstGeom>
          <a:blipFill rotWithShape="1">
            <a:blip r:embed="rId4"/>
            <a:stretch>
              <a:fillRect l="-590" b="-1736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noFill/>
                <a:latin typeface="Arial" panose="020B0604020202090204" pitchFamily="34" charset="0"/>
                <a:ea typeface="SimSun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SIG</a:t>
            </a:r>
          </a:p>
        </p:txBody>
      </p:sp>
      <p:sp>
        <p:nvSpPr>
          <p:cNvPr id="48132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8133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8134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405" y="889000"/>
            <a:ext cx="11774593" cy="5691301"/>
          </a:xfrm>
          <a:prstGeom prst="rect">
            <a:avLst/>
          </a:prstGeom>
          <a:blipFill rotWithShape="1">
            <a:blip r:embed="rId4"/>
            <a:stretch>
              <a:fillRect l="-690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noFill/>
                <a:latin typeface="Arial" panose="020B0604020202090204" pitchFamily="34" charset="0"/>
                <a:ea typeface="SimSun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SIG</a:t>
            </a:r>
          </a:p>
        </p:txBody>
      </p:sp>
      <p:sp>
        <p:nvSpPr>
          <p:cNvPr id="49156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9157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9158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405" y="889000"/>
            <a:ext cx="11774593" cy="2247711"/>
          </a:xfrm>
          <a:prstGeom prst="rect">
            <a:avLst/>
          </a:prstGeom>
          <a:blipFill rotWithShape="1">
            <a:blip r:embed="rId4"/>
            <a:stretch>
              <a:fillRect l="-552" b="-39711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noFill/>
                <a:latin typeface="Arial" panose="020B0604020202090204" pitchFamily="34" charset="0"/>
                <a:ea typeface="SimSun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LNK</a:t>
            </a:r>
          </a:p>
        </p:txBody>
      </p:sp>
      <p:sp>
        <p:nvSpPr>
          <p:cNvPr id="5018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5018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5018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984" y="889000"/>
            <a:ext cx="11775017" cy="175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LNK:</a:t>
            </a:r>
          </a:p>
          <a:p>
            <a:pPr marL="342900" marR="0" indent="-342900" defTabSz="914400">
              <a:buClrTx/>
              <a:buSzTx/>
              <a:buFontTx/>
              <a:buAutoNum type="arabicParenR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The verifier checks if </a:t>
            </a:r>
            <a:r>
              <a:rPr kumimoji="0" lang="en-US" altLang="zh-CN" sz="2400" i="1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I </a:t>
            </a: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has been used in past signatures (these values are stored in the set{ </a:t>
            </a:r>
            <a:r>
              <a:rPr kumimoji="0" lang="en-US" altLang="zh-CN" sz="2400" i="1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I</a:t>
            </a:r>
            <a:r>
              <a:rPr kumimoji="0" lang="en-US" altLang="zh-CN" sz="2400" i="1" kern="1200" cap="none" spc="0" normalizeH="0" baseline="-2500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i </a:t>
            </a:r>
            <a:r>
              <a:rPr kumimoji="0" lang="en-US" altLang="zh-CN" sz="2400" kern="1200" cap="none" spc="0" normalizeH="0" baseline="0" noProof="0" dirty="0"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}</a:t>
            </a: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). Multiple uses imply that two signatures were produced under the same secret key.</a:t>
            </a:r>
          </a:p>
        </p:txBody>
      </p:sp>
      <p:pic>
        <p:nvPicPr>
          <p:cNvPr id="50184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1" y="3632200"/>
            <a:ext cx="11499849" cy="187113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Monero Crypto</a:t>
            </a: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10846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ym typeface="+mn-ea"/>
            </a:endParaRPr>
          </a:p>
          <a:p>
            <a:endParaRPr lang="en-US"/>
          </a:p>
        </p:txBody>
      </p:sp>
      <p:pic>
        <p:nvPicPr>
          <p:cNvPr id="5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1" y="838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AutoShape 2" descr="Micropayment Channel Example"/>
          <p:cNvSpPr>
            <a:spLocks noChangeAspect="1"/>
          </p:cNvSpPr>
          <p:nvPr/>
        </p:nvSpPr>
        <p:spPr>
          <a:xfrm>
            <a:off x="334433" y="-65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AutoShape 4" descr="Micropayment Channel Example"/>
          <p:cNvSpPr>
            <a:spLocks noChangeAspect="1"/>
          </p:cNvSpPr>
          <p:nvPr/>
        </p:nvSpPr>
        <p:spPr>
          <a:xfrm>
            <a:off x="537633" y="137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3834" y="1397000"/>
            <a:ext cx="1688465" cy="30460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>
                <a:sym typeface="+mn-ea"/>
              </a:rPr>
              <a:t> KeyGen</a:t>
            </a:r>
            <a:endParaRPr lang="en-US" i="1"/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>
                <a:sym typeface="+mn-ea"/>
              </a:rPr>
              <a:t> Sign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Verify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254251" y="1241910"/>
            <a:ext cx="7283861" cy="48257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4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中心化交易所</a:t>
            </a:r>
            <a:endParaRPr lang="en-US" altLang="zh-CN" sz="40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4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为什么</a:t>
            </a:r>
            <a:r>
              <a:rPr lang="zh-CN" altLang="en-US" sz="4000" b="1" dirty="0">
                <a:latin typeface="Arial" panose="020B0604020202090204" pitchFamily="34" charset="0"/>
                <a:ea typeface="SimSun" pitchFamily="2" charset="-122"/>
                <a:sym typeface="+mn-ea"/>
              </a:rPr>
              <a:t>要有去中心化</a:t>
            </a:r>
            <a:r>
              <a:rPr lang="zh-CN" altLang="en-US" sz="4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交易所</a:t>
            </a:r>
            <a:endParaRPr lang="en-US" altLang="zh-CN" sz="40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4000" b="1" dirty="0" smtClean="0">
                <a:latin typeface="Arial" panose="020B0604020202090204" pitchFamily="34" charset="0"/>
                <a:ea typeface="SimSun" pitchFamily="2" charset="-122"/>
              </a:rPr>
              <a:t>几种主流去</a:t>
            </a:r>
            <a:r>
              <a:rPr lang="zh-CN" altLang="en-US" sz="4000" b="1" dirty="0">
                <a:latin typeface="Arial" panose="020B0604020202090204" pitchFamily="34" charset="0"/>
                <a:ea typeface="SimSun" pitchFamily="2" charset="-122"/>
              </a:rPr>
              <a:t>中心化</a:t>
            </a:r>
            <a:r>
              <a:rPr lang="zh-CN" altLang="en-US" sz="4000" b="1" dirty="0" smtClean="0">
                <a:latin typeface="Arial" panose="020B0604020202090204" pitchFamily="34" charset="0"/>
                <a:ea typeface="SimSun" pitchFamily="2" charset="-122"/>
              </a:rPr>
              <a:t>交易所</a:t>
            </a:r>
            <a:endParaRPr lang="en-US" altLang="zh-CN" sz="4000" b="1" dirty="0" smtClean="0">
              <a:latin typeface="Arial" panose="020B0604020202090204" pitchFamily="34" charset="0"/>
              <a:ea typeface="SimSun" pitchFamily="2" charset="-122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4000" b="1" dirty="0" err="1" smtClean="0">
                <a:latin typeface="Arial" panose="020B0604020202090204" pitchFamily="34" charset="0"/>
                <a:ea typeface="SimSun" pitchFamily="2" charset="-122"/>
              </a:rPr>
              <a:t>OKChain</a:t>
            </a:r>
            <a:r>
              <a:rPr lang="zh-CN" altLang="en-US" sz="4000" b="1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4000" b="1" dirty="0">
                <a:latin typeface="Arial" panose="020B0604020202090204" pitchFamily="34" charset="0"/>
                <a:ea typeface="SimSun" pitchFamily="2" charset="-122"/>
              </a:rPr>
              <a:t>&amp;</a:t>
            </a:r>
            <a:r>
              <a:rPr lang="zh-CN" altLang="en-US" sz="4000" b="1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4000" b="1" dirty="0" err="1" smtClean="0">
                <a:latin typeface="Arial" panose="020B0604020202090204" pitchFamily="34" charset="0"/>
                <a:ea typeface="SimSun" pitchFamily="2" charset="-122"/>
              </a:rPr>
              <a:t>OKDex</a:t>
            </a:r>
            <a:endParaRPr lang="en-US" altLang="en-US" sz="4000" b="1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Privacy issue – CryptoNote </a:t>
            </a: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4045" y="1397000"/>
            <a:ext cx="493458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000" i="1">
                <a:sym typeface="+mn-ea"/>
              </a:rPr>
              <a:t>一台世界范围的状态转换永动机</a:t>
            </a:r>
            <a:r>
              <a:rPr lang="en-US" sz="1000" i="1" dirty="0">
                <a:sym typeface="+mn-ea"/>
              </a:rPr>
              <a:t> 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000" i="1" dirty="0">
                <a:sym typeface="+mn-ea"/>
              </a:rPr>
              <a:t>https://</a:t>
            </a:r>
            <a:r>
              <a:rPr lang="en-US" sz="1000" i="1" dirty="0" err="1">
                <a:sym typeface="+mn-ea"/>
              </a:rPr>
              <a:t>cosmos.network</a:t>
            </a:r>
            <a:r>
              <a:rPr lang="en-US" sz="1000" i="1" dirty="0">
                <a:sym typeface="+mn-ea"/>
              </a:rPr>
              <a:t>/docs/intro/#</a:t>
            </a:r>
            <a:r>
              <a:rPr lang="en-US" sz="1000" i="1" dirty="0" err="1">
                <a:sym typeface="+mn-ea"/>
              </a:rPr>
              <a:t>sdk</a:t>
            </a:r>
            <a:r>
              <a:rPr lang="en-US" sz="1000" i="1" dirty="0">
                <a:sym typeface="+mn-ea"/>
              </a:rPr>
              <a:t>-application-architecture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endParaRPr lang="en-US" sz="10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000" i="1" dirty="0">
                <a:sym typeface="+mn-ea"/>
              </a:rPr>
              <a:t>它不断的接受外部输入(</a:t>
            </a:r>
            <a:r>
              <a:rPr lang="en-US" sz="1000" i="1" dirty="0" err="1">
                <a:sym typeface="+mn-ea"/>
              </a:rPr>
              <a:t>transcation</a:t>
            </a:r>
            <a:r>
              <a:rPr lang="en-US" sz="1000" i="1" dirty="0">
                <a:sym typeface="+mn-ea"/>
              </a:rPr>
              <a:t>)，达成共识，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000" i="1" dirty="0">
                <a:sym typeface="+mn-ea"/>
              </a:rPr>
              <a:t>发生状态的跃迁，依此循环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000" i="1" dirty="0">
                <a:sym typeface="+mn-ea"/>
              </a:rPr>
              <a:t>提高了储存的成本，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000" i="1" dirty="0">
                <a:sym typeface="+mn-ea"/>
              </a:rPr>
              <a:t>降低了记录的效率，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000" i="1" dirty="0">
                <a:sym typeface="+mn-ea"/>
              </a:rPr>
              <a:t>但是</a:t>
            </a:r>
            <a:r>
              <a:rPr lang="en-US" sz="1000" i="1" dirty="0">
                <a:sym typeface="+mn-ea"/>
              </a:rPr>
              <a:t>达到了</a:t>
            </a:r>
            <a:r>
              <a:rPr lang="zh-CN" altLang="en-US" sz="1000" i="1" dirty="0">
                <a:sym typeface="+mn-ea"/>
              </a:rPr>
              <a:t>一致性，从而</a:t>
            </a:r>
            <a:r>
              <a:rPr lang="en-US" sz="1000" i="1" dirty="0">
                <a:sym typeface="+mn-ea"/>
              </a:rPr>
              <a:t>保障网络信任的目的</a:t>
            </a:r>
            <a:endParaRPr lang="en-US" altLang="en-US" sz="10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Privacy issue – CryptoNote </a:t>
            </a: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4045" y="1397000"/>
            <a:ext cx="493458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000" b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中心化</a:t>
            </a:r>
            <a:r>
              <a:rPr lang="zh-CN" altLang="en-US" sz="1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交易所</a:t>
            </a:r>
            <a:endParaRPr lang="en-US" altLang="zh-CN" sz="10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为什么</a:t>
            </a:r>
            <a:r>
              <a:rPr lang="zh-CN" altLang="en-US" sz="1000" b="1" dirty="0">
                <a:latin typeface="Arial" panose="020B0604020202090204" pitchFamily="34" charset="0"/>
                <a:ea typeface="SimSun" pitchFamily="2" charset="-122"/>
                <a:sym typeface="+mn-ea"/>
              </a:rPr>
              <a:t>要有去中心化</a:t>
            </a:r>
            <a:r>
              <a:rPr lang="zh-CN" altLang="en-US" sz="1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交易所</a:t>
            </a:r>
            <a:endParaRPr lang="en-US" altLang="zh-CN" sz="10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000" dirty="0" smtClean="0">
                <a:latin typeface="Arial" panose="020B0604020202090204" pitchFamily="34" charset="0"/>
                <a:ea typeface="SimSun" pitchFamily="2" charset="-122"/>
              </a:rPr>
              <a:t>主流</a:t>
            </a:r>
            <a:r>
              <a:rPr lang="zh-CN" altLang="en-US" sz="1000" dirty="0">
                <a:latin typeface="Arial" panose="020B0604020202090204" pitchFamily="34" charset="0"/>
                <a:ea typeface="SimSun" pitchFamily="2" charset="-122"/>
              </a:rPr>
              <a:t>的去中心化交易所工作</a:t>
            </a:r>
            <a:r>
              <a:rPr lang="zh-CN" altLang="en-US" sz="1000" dirty="0" smtClean="0">
                <a:latin typeface="Arial" panose="020B0604020202090204" pitchFamily="34" charset="0"/>
                <a:ea typeface="SimSun" pitchFamily="2" charset="-122"/>
              </a:rPr>
              <a:t>原理</a:t>
            </a:r>
            <a:endParaRPr lang="en-US" altLang="zh-CN" sz="1000" dirty="0" smtClean="0">
              <a:latin typeface="Arial" panose="020B0604020202090204" pitchFamily="34" charset="0"/>
              <a:ea typeface="SimSun" pitchFamily="2" charset="-122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1000" dirty="0" err="1" smtClean="0">
                <a:latin typeface="Arial" panose="020B0604020202090204" pitchFamily="34" charset="0"/>
                <a:ea typeface="SimSun" pitchFamily="2" charset="-122"/>
              </a:rPr>
              <a:t>OKChain</a:t>
            </a:r>
            <a:r>
              <a:rPr lang="zh-CN" altLang="en-US" sz="1000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1000" dirty="0">
                <a:latin typeface="Arial" panose="020B0604020202090204" pitchFamily="34" charset="0"/>
                <a:ea typeface="SimSun" pitchFamily="2" charset="-122"/>
              </a:rPr>
              <a:t>&amp;</a:t>
            </a:r>
            <a:r>
              <a:rPr lang="zh-CN" altLang="en-US" sz="1000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1000" dirty="0" err="1" smtClean="0">
                <a:latin typeface="Arial" panose="020B0604020202090204" pitchFamily="34" charset="0"/>
                <a:ea typeface="SimSun" pitchFamily="2" charset="-122"/>
              </a:rPr>
              <a:t>OKDex</a:t>
            </a:r>
            <a:endParaRPr lang="en-US" altLang="en-US" sz="10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373656" y="3387165"/>
            <a:ext cx="8714814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4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中心化交易所为什么要有去中心化交易所</a:t>
            </a:r>
            <a:r>
              <a:rPr lang="zh-CN" altLang="en-US" sz="4000" dirty="0" smtClean="0">
                <a:latin typeface="Arial" panose="020B0604020202090204" pitchFamily="34" charset="0"/>
                <a:ea typeface="SimSun" pitchFamily="2" charset="-122"/>
              </a:rPr>
              <a:t>主流的去中心化交易所工作原理</a:t>
            </a:r>
            <a:r>
              <a:rPr lang="en-US" altLang="zh-CN" sz="4000" dirty="0" err="1" smtClean="0">
                <a:latin typeface="Arial" panose="020B0604020202090204" pitchFamily="34" charset="0"/>
                <a:ea typeface="SimSun" pitchFamily="2" charset="-122"/>
              </a:rPr>
              <a:t>OKChain</a:t>
            </a:r>
            <a:r>
              <a:rPr lang="zh-CN" altLang="en-US" sz="4000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Arial" panose="020B0604020202090204" pitchFamily="34" charset="0"/>
                <a:ea typeface="SimSun" pitchFamily="2" charset="-122"/>
              </a:rPr>
              <a:t>&amp;</a:t>
            </a:r>
            <a:r>
              <a:rPr lang="zh-CN" altLang="en-US" sz="4000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4000" dirty="0" err="1" smtClean="0">
                <a:latin typeface="Arial" panose="020B0604020202090204" pitchFamily="34" charset="0"/>
                <a:ea typeface="SimSun" pitchFamily="2" charset="-122"/>
              </a:rPr>
              <a:t>OKDex</a:t>
            </a:r>
            <a:endParaRPr lang="zh-CN" altLang="en-US" sz="4000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4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0965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0966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096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971551"/>
            <a:ext cx="10490200" cy="191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8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084" y="2889251"/>
            <a:ext cx="98044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8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1989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1990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1991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1" y="1397000"/>
            <a:ext cx="11444816" cy="382905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3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4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5" name="TextBox 2"/>
          <p:cNvSpPr txBox="1"/>
          <p:nvPr/>
        </p:nvSpPr>
        <p:spPr>
          <a:xfrm>
            <a:off x="366184" y="1397000"/>
            <a:ext cx="11578167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private ec-key :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standard elliptic curve private key: a number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 ∈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[1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, l −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1];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public ec-key :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standard elliptic curve public key: a point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aG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;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private user key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: a pair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of two different private ec-keys;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public user key :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pair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of two public ec-keys derived from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);</a:t>
            </a:r>
            <a:endParaRPr lang="zh-CN" altLang="en-US" b="1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3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4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" name="Content Placeholder 3" descr="Screen Shot 2019-11-07 at 00.06.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14500" y="1282065"/>
            <a:ext cx="8053070" cy="4946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036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4037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4038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117" y="1295400"/>
            <a:ext cx="3331633" cy="447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4400" y="1295400"/>
            <a:ext cx="3251200" cy="447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key: (a, 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key :  (A, 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59200" y="1835151"/>
            <a:ext cx="4775200" cy="476250"/>
            <a:chOff x="2819400" y="1375648"/>
            <a:chExt cx="3581400" cy="358188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2819400" y="1733836"/>
              <a:ext cx="3581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8" name="TextBox 11"/>
            <p:cNvSpPr txBox="1"/>
            <p:nvPr/>
          </p:nvSpPr>
          <p:spPr>
            <a:xfrm>
              <a:off x="4184714" y="1375648"/>
              <a:ext cx="721043" cy="346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Arial" panose="020B0604020202090204" pitchFamily="34" charset="0"/>
                  <a:ea typeface="SimSun" pitchFamily="2" charset="-122"/>
                </a:rPr>
                <a:t>(A, B)</a:t>
              </a:r>
              <a:endParaRPr lang="zh-CN" altLang="en-US" dirty="0">
                <a:latin typeface="Arial" panose="020B0604020202090204" pitchFamily="34" charset="0"/>
                <a:ea typeface="SimSun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06400" y="2717800"/>
            <a:ext cx="3308351" cy="162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data(private):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data(public):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759200" y="4445000"/>
            <a:ext cx="4775200" cy="508000"/>
            <a:chOff x="2819400" y="3333750"/>
            <a:chExt cx="3581400" cy="38100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819400" y="3714750"/>
              <a:ext cx="3581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6" name="TextBox 17"/>
            <p:cNvSpPr txBox="1"/>
            <p:nvPr/>
          </p:nvSpPr>
          <p:spPr>
            <a:xfrm>
              <a:off x="3657600" y="3333750"/>
              <a:ext cx="1925479" cy="3452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Arial" panose="020B0604020202090204" pitchFamily="34" charset="0"/>
                  <a:ea typeface="SimSun" pitchFamily="2" charset="-122"/>
                </a:rPr>
                <a:t>R, </a:t>
              </a:r>
              <a:r>
                <a:rPr lang="en-US" altLang="zh-CN" i="1" dirty="0">
                  <a:latin typeface="Arial" panose="020B0604020202090204" pitchFamily="34" charset="0"/>
                  <a:ea typeface="SimSun" pitchFamily="2" charset="-122"/>
                </a:rPr>
                <a:t>P=H</a:t>
              </a:r>
              <a:r>
                <a:rPr lang="en-US" altLang="zh-CN" i="1" baseline="-25000" dirty="0">
                  <a:latin typeface="Arial" panose="020B0604020202090204" pitchFamily="34" charset="0"/>
                  <a:ea typeface="SimSun" pitchFamily="2" charset="-122"/>
                </a:rPr>
                <a:t>s</a:t>
              </a:r>
              <a:r>
                <a:rPr lang="en-US" altLang="zh-CN" i="1" dirty="0">
                  <a:latin typeface="Arial" panose="020B0604020202090204" pitchFamily="34" charset="0"/>
                  <a:ea typeface="SimSun" pitchFamily="2" charset="-122"/>
                </a:rPr>
                <a:t>(rA)G + B</a:t>
              </a:r>
              <a:endParaRPr lang="zh-CN" altLang="en-US" i="1" dirty="0">
                <a:latin typeface="Arial" panose="020B0604020202090204" pitchFamily="34" charset="0"/>
                <a:ea typeface="SimSun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534400" y="4241800"/>
            <a:ext cx="3251200" cy="132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P’= Hs(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)G + 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 = P’) 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Hs(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b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0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317</Words>
  <Application>Microsoft Macintosh PowerPoint</Application>
  <PresentationFormat>Widescreen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SimSun</vt:lpstr>
      <vt:lpstr>Times New Roman</vt:lpstr>
      <vt:lpstr>Wingdings</vt:lpstr>
      <vt:lpstr>宋体</vt:lpstr>
      <vt:lpstr>Office Theme</vt:lpstr>
      <vt:lpstr>去中心化交易所 &amp; OKDex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Microsoft Office User</cp:lastModifiedBy>
  <cp:revision>24</cp:revision>
  <dcterms:created xsi:type="dcterms:W3CDTF">2019-11-07T09:28:30Z</dcterms:created>
  <dcterms:modified xsi:type="dcterms:W3CDTF">2019-11-07T22:15:01Z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