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D4B9-6675-4975-BCE9-E7B90205C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BDADE-A83B-4594-824F-B080F8F83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D150-8877-4028-A2B8-122F6018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2834-58F9-4903-BD48-51E648C5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B89E-56B1-40DA-B49B-EADEB05A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C5BA-5888-4CAD-BDB3-6C8EA6C1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BB1D0-30DE-45C0-B614-3CDBE5E34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72B9-500A-498E-8B20-47384778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A0CA-1D09-4948-8049-2F969EFC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2261-0C60-406D-8C7C-C614BE27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6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DC5F5-E565-4F96-86E3-692D6F20A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9CF7E-66C0-494A-B0E9-6E13398FB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4D632-CB5F-4EE9-87D5-4AB8DB3A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83689-9928-4466-AEA1-6F4A289D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7704D-BECE-45F8-8BD1-E063CB5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F051-0743-411B-AD8D-09D06673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997D-2284-4E44-AEF6-59FB07BD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9BF6F-9F52-4536-BB61-8FD718B7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9283-0684-41A4-88D4-80E8BE1C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D63B6-A1CD-43E4-B2CB-D1C5F355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4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CD38-4030-4E48-987D-3BF9AF02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D26FB-9092-4BD9-A986-01B9DA75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C97F-463B-4B17-AF69-5C448009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C2AA9-F441-414C-BAA8-07193421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623D7-ACF9-436E-855B-E1DACA4D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7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9158-796D-4D9E-AA84-FDFF7AF2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34FD-121C-456B-A158-750F83DC2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BDC66-E9F1-48F7-831C-632E2F864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877E1-89F6-4DFC-B318-F0FD6C4E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9310B-079E-404C-A358-194E9945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AFA9-EC6C-40E9-BC35-4844B731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5BDD-81FB-41DD-A7A8-279D4058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E0EFF-0AE8-46AB-874C-B2BEDA66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4550E-8FE3-4A51-B8F1-D7D086EB8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BF49D-E94D-407F-BF0E-BF5942416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93AA8-1DFE-4558-B3BA-D5CE03E08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D656A-73F0-4DAA-9156-F1B5119E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5858F-B919-42AC-878C-92B738E5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98B53-E6F7-4442-853A-1C65089D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478B-6DB7-47EB-B43A-E0AB667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4D702-5C89-4C85-AD0E-6E9AB053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01213-5C0F-49DD-990B-CE21AFEA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C1513-AA1F-4940-A0B8-C20C1FDF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4A79-E468-474D-9076-75B2A643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E024A-44E4-4C8E-B028-FFEC86B5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FE0B0-1D2E-45A7-B0F4-64A5D13B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3A8F-2A9B-4F40-BBC0-6C6468B9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F951-6667-453B-9182-503F5C5C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9B8CA-84DE-4A67-AB3B-0D8B71BC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C846E-83D6-413A-BE8F-73606017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D48CA-3BC7-4378-A181-B0B01057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D474F-4687-45DD-9FBC-3342BDC4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6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45EB-B827-4709-A595-99375F4B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F6B8F-74B6-4164-8FE6-61B313BE8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2CF4-3E14-4D8F-8B89-A4F9DF5C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6B98F-C4F6-4B8C-8053-C5028B1D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06F83-2D51-4EE6-AF74-113FA77D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391C7-4055-4605-8794-9767F0E4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1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B6BE0-B26F-4294-9706-DD6BE2AB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62BEE-4869-443A-84FC-B562C1F32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C151-892E-4B43-BC89-A85730F03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4334-DE68-4440-B7B2-FEFD48CEA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1F56-07D5-430B-BEC4-8AAB30A48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dre94/CaseStudy2DDS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1B22-5F75-4771-B4EE-6E84E16BE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Attrition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58A5E-1EB7-4F14-8451-DC773D299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DS6306 Case Study 2</a:t>
            </a:r>
          </a:p>
        </p:txBody>
      </p:sp>
    </p:spTree>
    <p:extLst>
      <p:ext uri="{BB962C8B-B14F-4D97-AF65-F5344CB8AC3E}">
        <p14:creationId xmlns:p14="http://schemas.microsoft.com/office/powerpoint/2010/main" val="106660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3C91-1042-4510-978C-AD763C69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F7C9D-0E13-48DE-AD6A-8ADA04E1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3 Attrition Factors</a:t>
            </a:r>
          </a:p>
          <a:p>
            <a:r>
              <a:rPr lang="en-US" dirty="0"/>
              <a:t>Job Role Trend</a:t>
            </a:r>
          </a:p>
          <a:p>
            <a:r>
              <a:rPr lang="en-US" dirty="0"/>
              <a:t>Points System</a:t>
            </a:r>
          </a:p>
          <a:p>
            <a:r>
              <a:rPr lang="en-US" dirty="0"/>
              <a:t>Model Accuracy to Predict Attrition</a:t>
            </a:r>
          </a:p>
          <a:p>
            <a:r>
              <a:rPr lang="en-US" dirty="0"/>
              <a:t>Model Accuracy to Predict Salary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3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58AC-ADD5-4332-84E4-7CE1AAC6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074"/>
            <a:ext cx="10515600" cy="1325563"/>
          </a:xfrm>
        </p:spPr>
        <p:txBody>
          <a:bodyPr/>
          <a:lstStyle/>
          <a:p>
            <a:r>
              <a:rPr lang="en-US" dirty="0"/>
              <a:t>Top 3 Attrition Factors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2F22A-A96A-449A-9C3F-4F3F8A6D2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69" y="1328918"/>
            <a:ext cx="8420853" cy="5413405"/>
          </a:xfrm>
        </p:spPr>
      </p:pic>
    </p:spTree>
    <p:extLst>
      <p:ext uri="{BB962C8B-B14F-4D97-AF65-F5344CB8AC3E}">
        <p14:creationId xmlns:p14="http://schemas.microsoft.com/office/powerpoint/2010/main" val="277545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028F14-C00F-4951-9328-D62B91896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6" y="432606"/>
            <a:ext cx="8572514" cy="6100395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ED5878-3DAD-414D-BA9C-D4965D800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98544"/>
              </p:ext>
            </p:extLst>
          </p:nvPr>
        </p:nvGraphicFramePr>
        <p:xfrm>
          <a:off x="162880" y="1027027"/>
          <a:ext cx="3494720" cy="2257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576">
                  <a:extLst>
                    <a:ext uri="{9D8B030D-6E8A-4147-A177-3AD203B41FA5}">
                      <a16:colId xmlns:a16="http://schemas.microsoft.com/office/drawing/2014/main" val="1551037527"/>
                    </a:ext>
                  </a:extLst>
                </a:gridCol>
                <a:gridCol w="1565528">
                  <a:extLst>
                    <a:ext uri="{9D8B030D-6E8A-4147-A177-3AD203B41FA5}">
                      <a16:colId xmlns:a16="http://schemas.microsoft.com/office/drawing/2014/main" val="2059852468"/>
                    </a:ext>
                  </a:extLst>
                </a:gridCol>
                <a:gridCol w="784616">
                  <a:extLst>
                    <a:ext uri="{9D8B030D-6E8A-4147-A177-3AD203B41FA5}">
                      <a16:colId xmlns:a16="http://schemas.microsoft.com/office/drawing/2014/main" val="2782488916"/>
                    </a:ext>
                  </a:extLst>
                </a:gridCol>
              </a:tblGrid>
              <a:tr h="328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Education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JobRole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count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3907203"/>
                  </a:ext>
                </a:extLst>
              </a:tr>
              <a:tr h="38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Research Scientist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6419214"/>
                  </a:ext>
                </a:extLst>
              </a:tr>
              <a:tr h="38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Research Scientist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0037665"/>
                  </a:ext>
                </a:extLst>
              </a:tr>
              <a:tr h="38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Research Scientist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377282"/>
                  </a:ext>
                </a:extLst>
              </a:tr>
              <a:tr h="38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Research Scientist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5500338"/>
                  </a:ext>
                </a:extLst>
              </a:tr>
              <a:tr h="38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Research Scientist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577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28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255C550-37A4-4607-BFF0-0588C9922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65" y="1752750"/>
            <a:ext cx="6488935" cy="510525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F6835-FD44-44DB-9863-827016BAF68B}"/>
              </a:ext>
            </a:extLst>
          </p:cNvPr>
          <p:cNvSpPr txBox="1"/>
          <p:nvPr/>
        </p:nvSpPr>
        <p:spPr>
          <a:xfrm>
            <a:off x="198304" y="275422"/>
            <a:ext cx="7149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20 factors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are assigned Personal Points and 10 are assigned Business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points are given based on the count of 'Yes'. Factors with more counts of 'Yes' rank higher.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C94CD6-333E-4D46-959F-8AC51B9F4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94348"/>
              </p:ext>
            </p:extLst>
          </p:nvPr>
        </p:nvGraphicFramePr>
        <p:xfrm>
          <a:off x="585576" y="4036312"/>
          <a:ext cx="4878788" cy="2558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88">
                  <a:extLst>
                    <a:ext uri="{9D8B030D-6E8A-4147-A177-3AD203B41FA5}">
                      <a16:colId xmlns:a16="http://schemas.microsoft.com/office/drawing/2014/main" val="3508751279"/>
                    </a:ext>
                  </a:extLst>
                </a:gridCol>
                <a:gridCol w="1457805">
                  <a:extLst>
                    <a:ext uri="{9D8B030D-6E8A-4147-A177-3AD203B41FA5}">
                      <a16:colId xmlns:a16="http://schemas.microsoft.com/office/drawing/2014/main" val="3809517303"/>
                    </a:ext>
                  </a:extLst>
                </a:gridCol>
                <a:gridCol w="932995">
                  <a:extLst>
                    <a:ext uri="{9D8B030D-6E8A-4147-A177-3AD203B41FA5}">
                      <a16:colId xmlns:a16="http://schemas.microsoft.com/office/drawing/2014/main" val="38919259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Business Points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 ‘Yes’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8381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PerformanceRating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2746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StockOptionLevel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80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BusinessTravel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Travel_Rarely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857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JobLevel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759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OverTime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2225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Department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Research &amp; Development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562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JobInvolvement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5175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YearsSinceLastPromotion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9923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TrainingTimesLastYear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4314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JobRole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Sales Executive or Research Scientist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23469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5BF415-4141-4584-8D2A-4D20C0DC8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42523"/>
              </p:ext>
            </p:extLst>
          </p:nvPr>
        </p:nvGraphicFramePr>
        <p:xfrm>
          <a:off x="585576" y="1678688"/>
          <a:ext cx="4878789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6320">
                  <a:extLst>
                    <a:ext uri="{9D8B030D-6E8A-4147-A177-3AD203B41FA5}">
                      <a16:colId xmlns:a16="http://schemas.microsoft.com/office/drawing/2014/main" val="1389930412"/>
                    </a:ext>
                  </a:extLst>
                </a:gridCol>
                <a:gridCol w="1332840">
                  <a:extLst>
                    <a:ext uri="{9D8B030D-6E8A-4147-A177-3AD203B41FA5}">
                      <a16:colId xmlns:a16="http://schemas.microsoft.com/office/drawing/2014/main" val="2293338268"/>
                    </a:ext>
                  </a:extLst>
                </a:gridCol>
                <a:gridCol w="999629">
                  <a:extLst>
                    <a:ext uri="{9D8B030D-6E8A-4147-A177-3AD203B41FA5}">
                      <a16:colId xmlns:a16="http://schemas.microsoft.com/office/drawing/2014/main" val="23399644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Personal Points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1484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Reason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Factor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Num 'Yes'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7251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Gender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417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WorkLifeBalance |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1790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MaritalStatus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363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NumCompaniesWorked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2715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Education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1844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EducationField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Life Sciences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854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EnvironmentSatisfaction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156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RelationshipSatisfaction |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90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DistanceFromHome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7358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29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37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E4E7-E33F-4A18-A748-76DC4E6B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629"/>
          </a:xfrm>
        </p:spPr>
        <p:txBody>
          <a:bodyPr/>
          <a:lstStyle/>
          <a:p>
            <a:r>
              <a:rPr lang="en-US" dirty="0"/>
              <a:t>Model 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3CADFD-81CE-4AFB-8FD5-2086653A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53" y="1145754"/>
            <a:ext cx="5930747" cy="5125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C3B1D-7D13-46CB-83A3-DB1F110DB22E}"/>
              </a:ext>
            </a:extLst>
          </p:cNvPr>
          <p:cNvSpPr txBox="1"/>
          <p:nvPr/>
        </p:nvSpPr>
        <p:spPr>
          <a:xfrm>
            <a:off x="6096000" y="1675195"/>
            <a:ext cx="53945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Classifications  		No 	Yes</a:t>
            </a:r>
          </a:p>
          <a:p>
            <a:r>
              <a:rPr lang="en-US" dirty="0"/>
              <a:t>           	Actual	No  	207  	33</a:t>
            </a:r>
          </a:p>
          <a:p>
            <a:r>
              <a:rPr lang="en-US" dirty="0"/>
              <a:t>            	Actual	Yes  	15   	6</a:t>
            </a:r>
          </a:p>
          <a:p>
            <a:endParaRPr lang="en-US" dirty="0"/>
          </a:p>
          <a:p>
            <a:r>
              <a:rPr lang="en-US" dirty="0"/>
              <a:t>Confusion Matrix and Statistics                                          </a:t>
            </a:r>
          </a:p>
          <a:p>
            <a:r>
              <a:rPr lang="en-US" dirty="0"/>
              <a:t>Accuracy : 0.8161 </a:t>
            </a:r>
          </a:p>
          <a:p>
            <a:endParaRPr lang="en-US" dirty="0"/>
          </a:p>
          <a:p>
            <a:r>
              <a:rPr lang="en-US" dirty="0"/>
              <a:t>When it's actually no, how often does it predict no?          </a:t>
            </a:r>
          </a:p>
          <a:p>
            <a:r>
              <a:rPr lang="en-US" dirty="0"/>
              <a:t>Sensitivity : 0.9324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When it's actually yes</a:t>
            </a:r>
            <a:r>
              <a:rPr lang="en-US" dirty="0">
                <a:solidFill>
                  <a:srgbClr val="444444"/>
                </a:solidFill>
                <a:latin typeface="Open Sans"/>
              </a:rPr>
              <a:t>,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 how often does it predict yes?</a:t>
            </a:r>
            <a:r>
              <a:rPr lang="en-US" dirty="0"/>
              <a:t>   </a:t>
            </a:r>
          </a:p>
          <a:p>
            <a:r>
              <a:rPr lang="en-US" dirty="0"/>
              <a:t>Specificity : 0.1538 </a:t>
            </a:r>
          </a:p>
          <a:p>
            <a:endParaRPr lang="en-US" dirty="0"/>
          </a:p>
          <a:p>
            <a:r>
              <a:rPr lang="en-US" dirty="0" err="1"/>
              <a:t>MeanAcc</a:t>
            </a:r>
            <a:r>
              <a:rPr lang="en-US" dirty="0"/>
              <a:t> is mean or average accuracy.  K is the number of points used to decide yes or no.  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9573C-5306-457F-9203-33A1405776D4}"/>
              </a:ext>
            </a:extLst>
          </p:cNvPr>
          <p:cNvSpPr txBox="1"/>
          <p:nvPr/>
        </p:nvSpPr>
        <p:spPr>
          <a:xfrm>
            <a:off x="1011381" y="5990288"/>
            <a:ext cx="508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set k to a value that gets the best prediction.</a:t>
            </a:r>
          </a:p>
        </p:txBody>
      </p:sp>
    </p:spTree>
    <p:extLst>
      <p:ext uri="{BB962C8B-B14F-4D97-AF65-F5344CB8AC3E}">
        <p14:creationId xmlns:p14="http://schemas.microsoft.com/office/powerpoint/2010/main" val="229307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2932-E077-4509-B2E4-6335389C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292"/>
          </a:xfrm>
        </p:spPr>
        <p:txBody>
          <a:bodyPr>
            <a:normAutofit fontScale="90000"/>
          </a:bodyPr>
          <a:lstStyle/>
          <a:p>
            <a:r>
              <a:rPr lang="en-US" dirty="0"/>
              <a:t>Salary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A1D8-2F55-413E-890D-ACC91BAE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197912"/>
            <a:ext cx="3160923" cy="4114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Residual standard error: 1414 on 867 degrees of freedom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Smaller residuals mean the predictions were better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Used Years at Company + Job Level vs Monthly Income to train the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0CD1C-C1B7-422F-BB6B-5B13B17A7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799" y="953217"/>
            <a:ext cx="7934532" cy="54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7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E479-91E6-4FB8-9EAC-874F58BD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1325563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9A51-0DD9-4472-8768-F6735899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3 Attrition Factors</a:t>
            </a:r>
          </a:p>
          <a:p>
            <a:r>
              <a:rPr lang="en-US" dirty="0"/>
              <a:t>Job Role Trend</a:t>
            </a:r>
          </a:p>
          <a:p>
            <a:r>
              <a:rPr lang="en-US" dirty="0"/>
              <a:t>Points System</a:t>
            </a:r>
          </a:p>
          <a:p>
            <a:r>
              <a:rPr lang="en-US" dirty="0"/>
              <a:t>Model Accuracy to Predict Attrition</a:t>
            </a:r>
          </a:p>
          <a:p>
            <a:r>
              <a:rPr lang="en-US" dirty="0"/>
              <a:t>Model Accuracy to Predict Salary</a:t>
            </a:r>
          </a:p>
          <a:p>
            <a:r>
              <a:rPr lang="en-US" dirty="0">
                <a:hlinkClick r:id="rId2"/>
              </a:rPr>
              <a:t>https://github.com/cmdre94/CaseStudy2DDS.git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3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340</Words>
  <Application>Microsoft Office PowerPoint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Sans</vt:lpstr>
      <vt:lpstr>Open Sans</vt:lpstr>
      <vt:lpstr>Office Theme</vt:lpstr>
      <vt:lpstr>Attrition Study</vt:lpstr>
      <vt:lpstr>Introduction</vt:lpstr>
      <vt:lpstr>Top 3 Attrition Factors</vt:lpstr>
      <vt:lpstr>PowerPoint Presentation</vt:lpstr>
      <vt:lpstr>PowerPoint Presentation</vt:lpstr>
      <vt:lpstr>Model Accuracy</vt:lpstr>
      <vt:lpstr>Salary Prediction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Study</dc:title>
  <dc:creator>Clifton Mauldin</dc:creator>
  <cp:lastModifiedBy>Clifton Mauldin</cp:lastModifiedBy>
  <cp:revision>30</cp:revision>
  <dcterms:created xsi:type="dcterms:W3CDTF">2020-08-12T22:24:19Z</dcterms:created>
  <dcterms:modified xsi:type="dcterms:W3CDTF">2020-08-14T02:50:28Z</dcterms:modified>
</cp:coreProperties>
</file>