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8" r:id="rId1"/>
  </p:sldMasterIdLst>
  <p:notesMasterIdLst>
    <p:notesMasterId r:id="rId44"/>
  </p:notes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6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96" r:id="rId32"/>
    <p:sldId id="285" r:id="rId33"/>
    <p:sldId id="287" r:id="rId34"/>
    <p:sldId id="288" r:id="rId35"/>
    <p:sldId id="289" r:id="rId36"/>
    <p:sldId id="290" r:id="rId37"/>
    <p:sldId id="291" r:id="rId38"/>
    <p:sldId id="298" r:id="rId39"/>
    <p:sldId id="299" r:id="rId40"/>
    <p:sldId id="300" r:id="rId41"/>
    <p:sldId id="301" r:id="rId42"/>
    <p:sldId id="302"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15645" autoAdjust="0"/>
    <p:restoredTop sz="72008" autoAdjust="0"/>
  </p:normalViewPr>
  <p:slideViewPr>
    <p:cSldViewPr snapToGrid="0" snapToObjects="1">
      <p:cViewPr varScale="1">
        <p:scale>
          <a:sx n="57" d="100"/>
          <a:sy n="57" d="100"/>
        </p:scale>
        <p:origin x="1896"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40" d="100"/>
          <a:sy n="240" d="100"/>
        </p:scale>
        <p:origin x="-696" y="-40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1DDE69-4E38-414F-8D50-5A703E5C7AD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FF0C129-3FED-5148-AE47-A8E45F940F36}">
      <dgm:prSet phldrT="[Text]"/>
      <dgm:spPr>
        <a:solidFill>
          <a:schemeClr val="tx2"/>
        </a:solidFill>
      </dgm:spPr>
      <dgm:t>
        <a:bodyPr/>
        <a:lstStyle/>
        <a:p>
          <a:r>
            <a:rPr lang="en-US" dirty="0">
              <a:solidFill>
                <a:schemeClr val="bg1"/>
              </a:solidFill>
            </a:rPr>
            <a:t>Retains its popularity because:</a:t>
          </a:r>
        </a:p>
      </dgm:t>
    </dgm:pt>
    <dgm:pt modelId="{F9C1CB05-C4E2-AA42-B0FB-BB286D3FBB28}" type="parTrans" cxnId="{BDB19B58-3CFE-4142-9A7F-B2A67BE4B8FF}">
      <dgm:prSet/>
      <dgm:spPr/>
      <dgm:t>
        <a:bodyPr/>
        <a:lstStyle/>
        <a:p>
          <a:endParaRPr lang="en-US"/>
        </a:p>
      </dgm:t>
    </dgm:pt>
    <dgm:pt modelId="{DC9D05AC-7C7F-044B-BC2F-53199AC7DF05}" type="sibTrans" cxnId="{BDB19B58-3CFE-4142-9A7F-B2A67BE4B8FF}">
      <dgm:prSet/>
      <dgm:spPr/>
      <dgm:t>
        <a:bodyPr/>
        <a:lstStyle/>
        <a:p>
          <a:endParaRPr lang="en-US"/>
        </a:p>
      </dgm:t>
    </dgm:pt>
    <dgm:pt modelId="{18FE97D7-D195-DA4B-865E-97950C11D572}">
      <dgm:prSet/>
      <dgm:spPr>
        <a:solidFill>
          <a:schemeClr val="accent1"/>
        </a:solidFill>
      </dgm:spPr>
      <dgm:t>
        <a:bodyPr/>
        <a:lstStyle/>
        <a:p>
          <a:r>
            <a:rPr lang="en-US" dirty="0"/>
            <a:t>It can support many devices at high speeds</a:t>
          </a:r>
        </a:p>
      </dgm:t>
    </dgm:pt>
    <dgm:pt modelId="{2A3418DE-3206-D147-B6F9-BFA00EAC4FB0}" type="parTrans" cxnId="{83CC7BDB-79C9-AA40-85DA-95163E3FED74}">
      <dgm:prSet/>
      <dgm:spPr/>
      <dgm:t>
        <a:bodyPr/>
        <a:lstStyle/>
        <a:p>
          <a:endParaRPr lang="en-US"/>
        </a:p>
      </dgm:t>
    </dgm:pt>
    <dgm:pt modelId="{6D6E7171-5A3F-AB43-9205-2CF0F0ED31FE}" type="sibTrans" cxnId="{83CC7BDB-79C9-AA40-85DA-95163E3FED74}">
      <dgm:prSet/>
      <dgm:spPr/>
      <dgm:t>
        <a:bodyPr/>
        <a:lstStyle/>
        <a:p>
          <a:endParaRPr lang="en-US"/>
        </a:p>
      </dgm:t>
    </dgm:pt>
    <dgm:pt modelId="{249148D1-728E-CC43-B7ED-8AB7CD600694}">
      <dgm:prSet/>
      <dgm:spPr>
        <a:solidFill>
          <a:schemeClr val="accent1"/>
        </a:solidFill>
      </dgm:spPr>
      <dgm:t>
        <a:bodyPr/>
        <a:lstStyle/>
        <a:p>
          <a:r>
            <a:rPr lang="en-US"/>
            <a:t>Is not subject to interference</a:t>
          </a:r>
          <a:endParaRPr lang="en-US" dirty="0"/>
        </a:p>
      </dgm:t>
    </dgm:pt>
    <dgm:pt modelId="{5A79FF59-A210-B541-ADAD-1B0F0FD03EF4}" type="parTrans" cxnId="{4025C707-5AFD-2C4C-B7CA-AB9623FCDCBD}">
      <dgm:prSet/>
      <dgm:spPr/>
      <dgm:t>
        <a:bodyPr/>
        <a:lstStyle/>
        <a:p>
          <a:endParaRPr lang="en-US"/>
        </a:p>
      </dgm:t>
    </dgm:pt>
    <dgm:pt modelId="{28F55386-1BA7-D340-880F-3BBBB759EFB3}" type="sibTrans" cxnId="{4025C707-5AFD-2C4C-B7CA-AB9623FCDCBD}">
      <dgm:prSet/>
      <dgm:spPr/>
      <dgm:t>
        <a:bodyPr/>
        <a:lstStyle/>
        <a:p>
          <a:endParaRPr lang="en-US"/>
        </a:p>
      </dgm:t>
    </dgm:pt>
    <dgm:pt modelId="{900FDEEF-9DF1-014E-8407-0B9291E40A26}">
      <dgm:prSet/>
      <dgm:spPr>
        <a:solidFill>
          <a:schemeClr val="accent1"/>
        </a:solidFill>
      </dgm:spPr>
      <dgm:t>
        <a:bodyPr/>
        <a:lstStyle/>
        <a:p>
          <a:r>
            <a:rPr lang="en-US"/>
            <a:t>Provides a security advantage because it is resistant to eavesdropping</a:t>
          </a:r>
          <a:endParaRPr lang="en-US" dirty="0"/>
        </a:p>
      </dgm:t>
    </dgm:pt>
    <dgm:pt modelId="{C3FA9D8E-9120-EC4B-9570-517287065B85}" type="parTrans" cxnId="{EED9E98F-5BA1-094B-B15D-CC76F5DB7613}">
      <dgm:prSet/>
      <dgm:spPr/>
      <dgm:t>
        <a:bodyPr/>
        <a:lstStyle/>
        <a:p>
          <a:endParaRPr lang="en-US"/>
        </a:p>
      </dgm:t>
    </dgm:pt>
    <dgm:pt modelId="{E9D37AE0-00C2-5448-AF33-C88768B67012}" type="sibTrans" cxnId="{EED9E98F-5BA1-094B-B15D-CC76F5DB7613}">
      <dgm:prSet/>
      <dgm:spPr/>
      <dgm:t>
        <a:bodyPr/>
        <a:lstStyle/>
        <a:p>
          <a:endParaRPr lang="en-US"/>
        </a:p>
      </dgm:t>
    </dgm:pt>
    <dgm:pt modelId="{55123406-621D-0349-A4E9-42278998D77D}">
      <dgm:prSet/>
      <dgm:spPr>
        <a:solidFill>
          <a:schemeClr val="accent1"/>
        </a:solidFill>
      </dgm:spPr>
      <dgm:t>
        <a:bodyPr/>
        <a:lstStyle/>
        <a:p>
          <a:r>
            <a:rPr lang="en-US" dirty="0"/>
            <a:t>A combination of Ethernet and </a:t>
          </a:r>
        </a:p>
        <a:p>
          <a:r>
            <a:rPr lang="en-US" dirty="0"/>
            <a:t>Wi-Fi is the most common architecture</a:t>
          </a:r>
        </a:p>
      </dgm:t>
    </dgm:pt>
    <dgm:pt modelId="{CF8D921F-A693-074E-857F-19F5D72257B2}" type="parTrans" cxnId="{6B114575-70AF-CA4A-A790-D21E3E20A369}">
      <dgm:prSet/>
      <dgm:spPr/>
      <dgm:t>
        <a:bodyPr/>
        <a:lstStyle/>
        <a:p>
          <a:endParaRPr lang="en-US"/>
        </a:p>
      </dgm:t>
    </dgm:pt>
    <dgm:pt modelId="{DF7729EC-4FF3-F743-8F11-A341C4ED1006}" type="sibTrans" cxnId="{6B114575-70AF-CA4A-A790-D21E3E20A369}">
      <dgm:prSet/>
      <dgm:spPr/>
      <dgm:t>
        <a:bodyPr/>
        <a:lstStyle/>
        <a:p>
          <a:endParaRPr lang="en-US"/>
        </a:p>
      </dgm:t>
    </dgm:pt>
    <dgm:pt modelId="{8FAE8C95-616D-284F-9204-12E33478213F}" type="pres">
      <dgm:prSet presAssocID="{AE1DDE69-4E38-414F-8D50-5A703E5C7ADC}" presName="theList" presStyleCnt="0">
        <dgm:presLayoutVars>
          <dgm:dir/>
          <dgm:animLvl val="lvl"/>
          <dgm:resizeHandles val="exact"/>
        </dgm:presLayoutVars>
      </dgm:prSet>
      <dgm:spPr/>
    </dgm:pt>
    <dgm:pt modelId="{A6436D2F-81EB-404E-BB65-A2635C611E5E}" type="pres">
      <dgm:prSet presAssocID="{EFF0C129-3FED-5148-AE47-A8E45F940F36}" presName="compNode" presStyleCnt="0"/>
      <dgm:spPr/>
    </dgm:pt>
    <dgm:pt modelId="{5B1E1B7B-DFCA-364D-91B8-DD9BBAAE8930}" type="pres">
      <dgm:prSet presAssocID="{EFF0C129-3FED-5148-AE47-A8E45F940F36}" presName="aNode" presStyleLbl="bgShp" presStyleIdx="0" presStyleCnt="1"/>
      <dgm:spPr/>
    </dgm:pt>
    <dgm:pt modelId="{EB6D8484-EBC9-4549-88C3-77916B19080B}" type="pres">
      <dgm:prSet presAssocID="{EFF0C129-3FED-5148-AE47-A8E45F940F36}" presName="textNode" presStyleLbl="bgShp" presStyleIdx="0" presStyleCnt="1"/>
      <dgm:spPr/>
    </dgm:pt>
    <dgm:pt modelId="{6BFA1647-7981-1F4F-A1C2-10C760D05FCA}" type="pres">
      <dgm:prSet presAssocID="{EFF0C129-3FED-5148-AE47-A8E45F940F36}" presName="compChildNode" presStyleCnt="0"/>
      <dgm:spPr/>
    </dgm:pt>
    <dgm:pt modelId="{D100C775-BB3F-0F40-9505-C4399610EA3F}" type="pres">
      <dgm:prSet presAssocID="{EFF0C129-3FED-5148-AE47-A8E45F940F36}" presName="theInnerList" presStyleCnt="0"/>
      <dgm:spPr/>
    </dgm:pt>
    <dgm:pt modelId="{57122C4B-1423-5145-B96C-81DE07CC17A0}" type="pres">
      <dgm:prSet presAssocID="{18FE97D7-D195-DA4B-865E-97950C11D572}" presName="childNode" presStyleLbl="node1" presStyleIdx="0" presStyleCnt="4">
        <dgm:presLayoutVars>
          <dgm:bulletEnabled val="1"/>
        </dgm:presLayoutVars>
      </dgm:prSet>
      <dgm:spPr/>
    </dgm:pt>
    <dgm:pt modelId="{F4E9EE99-7856-B94A-BC38-C4FDE150B7D6}" type="pres">
      <dgm:prSet presAssocID="{18FE97D7-D195-DA4B-865E-97950C11D572}" presName="aSpace2" presStyleCnt="0"/>
      <dgm:spPr/>
    </dgm:pt>
    <dgm:pt modelId="{E2247C9A-8FD2-6C4B-8667-493900A05609}" type="pres">
      <dgm:prSet presAssocID="{249148D1-728E-CC43-B7ED-8AB7CD600694}" presName="childNode" presStyleLbl="node1" presStyleIdx="1" presStyleCnt="4">
        <dgm:presLayoutVars>
          <dgm:bulletEnabled val="1"/>
        </dgm:presLayoutVars>
      </dgm:prSet>
      <dgm:spPr/>
    </dgm:pt>
    <dgm:pt modelId="{60EAB924-B8C2-A244-85A9-704D58A51E2D}" type="pres">
      <dgm:prSet presAssocID="{249148D1-728E-CC43-B7ED-8AB7CD600694}" presName="aSpace2" presStyleCnt="0"/>
      <dgm:spPr/>
    </dgm:pt>
    <dgm:pt modelId="{6D2DD15B-B3FA-CD40-ACE3-26294573F41C}" type="pres">
      <dgm:prSet presAssocID="{900FDEEF-9DF1-014E-8407-0B9291E40A26}" presName="childNode" presStyleLbl="node1" presStyleIdx="2" presStyleCnt="4">
        <dgm:presLayoutVars>
          <dgm:bulletEnabled val="1"/>
        </dgm:presLayoutVars>
      </dgm:prSet>
      <dgm:spPr/>
    </dgm:pt>
    <dgm:pt modelId="{82405A09-2696-B048-8E84-39A2613355D6}" type="pres">
      <dgm:prSet presAssocID="{900FDEEF-9DF1-014E-8407-0B9291E40A26}" presName="aSpace2" presStyleCnt="0"/>
      <dgm:spPr/>
    </dgm:pt>
    <dgm:pt modelId="{1D88F914-6CF1-1944-8380-0AECC35ACE39}" type="pres">
      <dgm:prSet presAssocID="{55123406-621D-0349-A4E9-42278998D77D}" presName="childNode" presStyleLbl="node1" presStyleIdx="3" presStyleCnt="4">
        <dgm:presLayoutVars>
          <dgm:bulletEnabled val="1"/>
        </dgm:presLayoutVars>
      </dgm:prSet>
      <dgm:spPr/>
    </dgm:pt>
  </dgm:ptLst>
  <dgm:cxnLst>
    <dgm:cxn modelId="{4025C707-5AFD-2C4C-B7CA-AB9623FCDCBD}" srcId="{EFF0C129-3FED-5148-AE47-A8E45F940F36}" destId="{249148D1-728E-CC43-B7ED-8AB7CD600694}" srcOrd="1" destOrd="0" parTransId="{5A79FF59-A210-B541-ADAD-1B0F0FD03EF4}" sibTransId="{28F55386-1BA7-D340-880F-3BBBB759EFB3}"/>
    <dgm:cxn modelId="{4433671B-F604-AE42-987C-54735550FCE2}" type="presOf" srcId="{18FE97D7-D195-DA4B-865E-97950C11D572}" destId="{57122C4B-1423-5145-B96C-81DE07CC17A0}" srcOrd="0" destOrd="0" presId="urn:microsoft.com/office/officeart/2005/8/layout/lProcess2"/>
    <dgm:cxn modelId="{B523F837-4511-4C45-8C5D-D705DD2A2158}" type="presOf" srcId="{AE1DDE69-4E38-414F-8D50-5A703E5C7ADC}" destId="{8FAE8C95-616D-284F-9204-12E33478213F}" srcOrd="0" destOrd="0" presId="urn:microsoft.com/office/officeart/2005/8/layout/lProcess2"/>
    <dgm:cxn modelId="{BDB19B58-3CFE-4142-9A7F-B2A67BE4B8FF}" srcId="{AE1DDE69-4E38-414F-8D50-5A703E5C7ADC}" destId="{EFF0C129-3FED-5148-AE47-A8E45F940F36}" srcOrd="0" destOrd="0" parTransId="{F9C1CB05-C4E2-AA42-B0FB-BB286D3FBB28}" sibTransId="{DC9D05AC-7C7F-044B-BC2F-53199AC7DF05}"/>
    <dgm:cxn modelId="{B3A5E174-8B26-5949-B1B1-CE5323F6F282}" type="presOf" srcId="{55123406-621D-0349-A4E9-42278998D77D}" destId="{1D88F914-6CF1-1944-8380-0AECC35ACE39}" srcOrd="0" destOrd="0" presId="urn:microsoft.com/office/officeart/2005/8/layout/lProcess2"/>
    <dgm:cxn modelId="{6B114575-70AF-CA4A-A790-D21E3E20A369}" srcId="{EFF0C129-3FED-5148-AE47-A8E45F940F36}" destId="{55123406-621D-0349-A4E9-42278998D77D}" srcOrd="3" destOrd="0" parTransId="{CF8D921F-A693-074E-857F-19F5D72257B2}" sibTransId="{DF7729EC-4FF3-F743-8F11-A341C4ED1006}"/>
    <dgm:cxn modelId="{5861867B-43CF-9F41-A302-D1685660582F}" type="presOf" srcId="{249148D1-728E-CC43-B7ED-8AB7CD600694}" destId="{E2247C9A-8FD2-6C4B-8667-493900A05609}" srcOrd="0" destOrd="0" presId="urn:microsoft.com/office/officeart/2005/8/layout/lProcess2"/>
    <dgm:cxn modelId="{FFA8EF84-A873-C048-99FF-87F769301C72}" type="presOf" srcId="{900FDEEF-9DF1-014E-8407-0B9291E40A26}" destId="{6D2DD15B-B3FA-CD40-ACE3-26294573F41C}" srcOrd="0" destOrd="0" presId="urn:microsoft.com/office/officeart/2005/8/layout/lProcess2"/>
    <dgm:cxn modelId="{EED9E98F-5BA1-094B-B15D-CC76F5DB7613}" srcId="{EFF0C129-3FED-5148-AE47-A8E45F940F36}" destId="{900FDEEF-9DF1-014E-8407-0B9291E40A26}" srcOrd="2" destOrd="0" parTransId="{C3FA9D8E-9120-EC4B-9570-517287065B85}" sibTransId="{E9D37AE0-00C2-5448-AF33-C88768B67012}"/>
    <dgm:cxn modelId="{7E4E3FB2-F903-AF40-B524-37AB662D9513}" type="presOf" srcId="{EFF0C129-3FED-5148-AE47-A8E45F940F36}" destId="{EB6D8484-EBC9-4549-88C3-77916B19080B}" srcOrd="1" destOrd="0" presId="urn:microsoft.com/office/officeart/2005/8/layout/lProcess2"/>
    <dgm:cxn modelId="{6CC0A5D0-F320-B649-89A4-58A232E35DA0}" type="presOf" srcId="{EFF0C129-3FED-5148-AE47-A8E45F940F36}" destId="{5B1E1B7B-DFCA-364D-91B8-DD9BBAAE8930}" srcOrd="0" destOrd="0" presId="urn:microsoft.com/office/officeart/2005/8/layout/lProcess2"/>
    <dgm:cxn modelId="{83CC7BDB-79C9-AA40-85DA-95163E3FED74}" srcId="{EFF0C129-3FED-5148-AE47-A8E45F940F36}" destId="{18FE97D7-D195-DA4B-865E-97950C11D572}" srcOrd="0" destOrd="0" parTransId="{2A3418DE-3206-D147-B6F9-BFA00EAC4FB0}" sibTransId="{6D6E7171-5A3F-AB43-9205-2CF0F0ED31FE}"/>
    <dgm:cxn modelId="{8B540EC2-DCB9-F94F-9960-C1C5C46609D4}" type="presParOf" srcId="{8FAE8C95-616D-284F-9204-12E33478213F}" destId="{A6436D2F-81EB-404E-BB65-A2635C611E5E}" srcOrd="0" destOrd="0" presId="urn:microsoft.com/office/officeart/2005/8/layout/lProcess2"/>
    <dgm:cxn modelId="{A1A65105-6E7E-8C46-BAC2-D3D2143226F8}" type="presParOf" srcId="{A6436D2F-81EB-404E-BB65-A2635C611E5E}" destId="{5B1E1B7B-DFCA-364D-91B8-DD9BBAAE8930}" srcOrd="0" destOrd="0" presId="urn:microsoft.com/office/officeart/2005/8/layout/lProcess2"/>
    <dgm:cxn modelId="{99A9FD23-8B63-B44B-A775-94CCF66273B3}" type="presParOf" srcId="{A6436D2F-81EB-404E-BB65-A2635C611E5E}" destId="{EB6D8484-EBC9-4549-88C3-77916B19080B}" srcOrd="1" destOrd="0" presId="urn:microsoft.com/office/officeart/2005/8/layout/lProcess2"/>
    <dgm:cxn modelId="{72A1DD05-D42E-4745-83FF-79DCCE8E0884}" type="presParOf" srcId="{A6436D2F-81EB-404E-BB65-A2635C611E5E}" destId="{6BFA1647-7981-1F4F-A1C2-10C760D05FCA}" srcOrd="2" destOrd="0" presId="urn:microsoft.com/office/officeart/2005/8/layout/lProcess2"/>
    <dgm:cxn modelId="{FEAAF6FE-59DB-A143-98C9-CB349296433A}" type="presParOf" srcId="{6BFA1647-7981-1F4F-A1C2-10C760D05FCA}" destId="{D100C775-BB3F-0F40-9505-C4399610EA3F}" srcOrd="0" destOrd="0" presId="urn:microsoft.com/office/officeart/2005/8/layout/lProcess2"/>
    <dgm:cxn modelId="{12E32644-5BB1-2042-9E1F-B691A428E9AA}" type="presParOf" srcId="{D100C775-BB3F-0F40-9505-C4399610EA3F}" destId="{57122C4B-1423-5145-B96C-81DE07CC17A0}" srcOrd="0" destOrd="0" presId="urn:microsoft.com/office/officeart/2005/8/layout/lProcess2"/>
    <dgm:cxn modelId="{865457C5-136C-CB46-AD31-E39380D032A7}" type="presParOf" srcId="{D100C775-BB3F-0F40-9505-C4399610EA3F}" destId="{F4E9EE99-7856-B94A-BC38-C4FDE150B7D6}" srcOrd="1" destOrd="0" presId="urn:microsoft.com/office/officeart/2005/8/layout/lProcess2"/>
    <dgm:cxn modelId="{41E828BD-0D6D-1940-8F8A-4D514CBED46A}" type="presParOf" srcId="{D100C775-BB3F-0F40-9505-C4399610EA3F}" destId="{E2247C9A-8FD2-6C4B-8667-493900A05609}" srcOrd="2" destOrd="0" presId="urn:microsoft.com/office/officeart/2005/8/layout/lProcess2"/>
    <dgm:cxn modelId="{3CF342A1-B0A4-084E-8B4A-1404299D9721}" type="presParOf" srcId="{D100C775-BB3F-0F40-9505-C4399610EA3F}" destId="{60EAB924-B8C2-A244-85A9-704D58A51E2D}" srcOrd="3" destOrd="0" presId="urn:microsoft.com/office/officeart/2005/8/layout/lProcess2"/>
    <dgm:cxn modelId="{5032BF5A-9F92-E542-8DA2-E54816D65830}" type="presParOf" srcId="{D100C775-BB3F-0F40-9505-C4399610EA3F}" destId="{6D2DD15B-B3FA-CD40-ACE3-26294573F41C}" srcOrd="4" destOrd="0" presId="urn:microsoft.com/office/officeart/2005/8/layout/lProcess2"/>
    <dgm:cxn modelId="{4B7316B7-D416-3047-8630-61287C47BA42}" type="presParOf" srcId="{D100C775-BB3F-0F40-9505-C4399610EA3F}" destId="{82405A09-2696-B048-8E84-39A2613355D6}" srcOrd="5" destOrd="0" presId="urn:microsoft.com/office/officeart/2005/8/layout/lProcess2"/>
    <dgm:cxn modelId="{CAA4A872-950B-7A4D-AEF8-B87FCAC0874C}" type="presParOf" srcId="{D100C775-BB3F-0F40-9505-C4399610EA3F}" destId="{1D88F914-6CF1-1944-8380-0AECC35ACE39}"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204633-AD2E-FE47-AD98-77B655593C07}"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BD50D2F3-3003-024A-A0A0-CE2B63AAE2F1}">
      <dgm:prSet/>
      <dgm:spPr>
        <a:ln>
          <a:solidFill>
            <a:schemeClr val="bg1"/>
          </a:solidFill>
        </a:ln>
      </dgm:spPr>
      <dgm:t>
        <a:bodyPr/>
        <a:lstStyle/>
        <a:p>
          <a:pPr rtl="0"/>
          <a:r>
            <a:rPr lang="en-US" dirty="0"/>
            <a:t>IEEE 802 LAN standards committee</a:t>
          </a:r>
        </a:p>
      </dgm:t>
    </dgm:pt>
    <dgm:pt modelId="{921F4FBD-CA7D-CE44-BC1E-62670D3C72AE}" type="parTrans" cxnId="{204424BA-FA9F-5C47-858A-D2A406FB467B}">
      <dgm:prSet/>
      <dgm:spPr/>
      <dgm:t>
        <a:bodyPr/>
        <a:lstStyle/>
        <a:p>
          <a:endParaRPr lang="en-US"/>
        </a:p>
      </dgm:t>
    </dgm:pt>
    <dgm:pt modelId="{C614E3D9-AE1A-AB48-B33C-4AE1A7063152}" type="sibTrans" cxnId="{204424BA-FA9F-5C47-858A-D2A406FB467B}">
      <dgm:prSet/>
      <dgm:spPr/>
      <dgm:t>
        <a:bodyPr/>
        <a:lstStyle/>
        <a:p>
          <a:endParaRPr lang="en-US"/>
        </a:p>
      </dgm:t>
    </dgm:pt>
    <dgm:pt modelId="{1E2BDBB2-5B6E-EA46-84BF-30F3F11DAF80}">
      <dgm:prSet/>
      <dgm:spPr>
        <a:ln>
          <a:solidFill>
            <a:schemeClr val="bg1"/>
          </a:solidFill>
        </a:ln>
      </dgm:spPr>
      <dgm:t>
        <a:bodyPr/>
        <a:lstStyle/>
        <a:p>
          <a:pPr rtl="0"/>
          <a:r>
            <a:rPr lang="en-US" dirty="0"/>
            <a:t>802.3 group is responsible for issuing standards for LANs that are referred to commercially as Ethernet</a:t>
          </a:r>
        </a:p>
      </dgm:t>
    </dgm:pt>
    <dgm:pt modelId="{D2A65002-F597-5040-9255-BFFE63AE7853}" type="parTrans" cxnId="{CB821AFA-101B-7840-B946-15526C5E6CA1}">
      <dgm:prSet/>
      <dgm:spPr/>
      <dgm:t>
        <a:bodyPr/>
        <a:lstStyle/>
        <a:p>
          <a:endParaRPr lang="en-US"/>
        </a:p>
      </dgm:t>
    </dgm:pt>
    <dgm:pt modelId="{44413693-5F25-734C-BAF3-550F50619731}" type="sibTrans" cxnId="{CB821AFA-101B-7840-B946-15526C5E6CA1}">
      <dgm:prSet/>
      <dgm:spPr/>
      <dgm:t>
        <a:bodyPr/>
        <a:lstStyle/>
        <a:p>
          <a:endParaRPr lang="en-US"/>
        </a:p>
      </dgm:t>
    </dgm:pt>
    <dgm:pt modelId="{D2897DE7-48BE-7943-80C6-CA0040D0BDA0}">
      <dgm:prSet/>
      <dgm:spPr>
        <a:ln>
          <a:solidFill>
            <a:schemeClr val="bg1"/>
          </a:solidFill>
        </a:ln>
      </dgm:spPr>
      <dgm:t>
        <a:bodyPr/>
        <a:lstStyle/>
        <a:p>
          <a:pPr rtl="0"/>
          <a:r>
            <a:rPr lang="en-US" dirty="0"/>
            <a:t>The Ethernet Alliance supports and originates activities that span from incubation of new Ethernet technologies to interoperability testing to demonstrations to education</a:t>
          </a:r>
        </a:p>
      </dgm:t>
    </dgm:pt>
    <dgm:pt modelId="{62B9939D-E801-2A40-8520-868E92F5135D}" type="parTrans" cxnId="{55F01C35-3732-2844-8D4F-79ABE2A9A41B}">
      <dgm:prSet/>
      <dgm:spPr/>
      <dgm:t>
        <a:bodyPr/>
        <a:lstStyle/>
        <a:p>
          <a:endParaRPr lang="en-US"/>
        </a:p>
      </dgm:t>
    </dgm:pt>
    <dgm:pt modelId="{7DDB7FEE-97EE-6348-AE07-07ACBC6066D2}" type="sibTrans" cxnId="{55F01C35-3732-2844-8D4F-79ABE2A9A41B}">
      <dgm:prSet/>
      <dgm:spPr/>
      <dgm:t>
        <a:bodyPr/>
        <a:lstStyle/>
        <a:p>
          <a:endParaRPr lang="en-US"/>
        </a:p>
      </dgm:t>
    </dgm:pt>
    <dgm:pt modelId="{00713249-3C58-7C49-A77E-B19A485A4407}" type="pres">
      <dgm:prSet presAssocID="{E9204633-AD2E-FE47-AD98-77B655593C07}" presName="cycle" presStyleCnt="0">
        <dgm:presLayoutVars>
          <dgm:dir/>
          <dgm:resizeHandles val="exact"/>
        </dgm:presLayoutVars>
      </dgm:prSet>
      <dgm:spPr/>
    </dgm:pt>
    <dgm:pt modelId="{334ABC07-0E03-3940-954D-759B98F90B99}" type="pres">
      <dgm:prSet presAssocID="{BD50D2F3-3003-024A-A0A0-CE2B63AAE2F1}" presName="arrow" presStyleLbl="node1" presStyleIdx="0" presStyleCnt="2">
        <dgm:presLayoutVars>
          <dgm:bulletEnabled val="1"/>
        </dgm:presLayoutVars>
      </dgm:prSet>
      <dgm:spPr/>
    </dgm:pt>
    <dgm:pt modelId="{FD54AD0D-72F0-764D-91FE-5534F3D5DF3B}" type="pres">
      <dgm:prSet presAssocID="{D2897DE7-48BE-7943-80C6-CA0040D0BDA0}" presName="arrow" presStyleLbl="node1" presStyleIdx="1" presStyleCnt="2">
        <dgm:presLayoutVars>
          <dgm:bulletEnabled val="1"/>
        </dgm:presLayoutVars>
      </dgm:prSet>
      <dgm:spPr/>
    </dgm:pt>
  </dgm:ptLst>
  <dgm:cxnLst>
    <dgm:cxn modelId="{070FA415-9BAB-6446-A3A0-ED34C721F37C}" type="presOf" srcId="{1E2BDBB2-5B6E-EA46-84BF-30F3F11DAF80}" destId="{334ABC07-0E03-3940-954D-759B98F90B99}" srcOrd="0" destOrd="1" presId="urn:microsoft.com/office/officeart/2005/8/layout/arrow1"/>
    <dgm:cxn modelId="{0C1E711D-C6FD-F84F-8904-59DA544F7931}" type="presOf" srcId="{E9204633-AD2E-FE47-AD98-77B655593C07}" destId="{00713249-3C58-7C49-A77E-B19A485A4407}" srcOrd="0" destOrd="0" presId="urn:microsoft.com/office/officeart/2005/8/layout/arrow1"/>
    <dgm:cxn modelId="{55F01C35-3732-2844-8D4F-79ABE2A9A41B}" srcId="{E9204633-AD2E-FE47-AD98-77B655593C07}" destId="{D2897DE7-48BE-7943-80C6-CA0040D0BDA0}" srcOrd="1" destOrd="0" parTransId="{62B9939D-E801-2A40-8520-868E92F5135D}" sibTransId="{7DDB7FEE-97EE-6348-AE07-07ACBC6066D2}"/>
    <dgm:cxn modelId="{D87DD259-A0F7-FF4A-8888-E6D5CAAA4453}" type="presOf" srcId="{D2897DE7-48BE-7943-80C6-CA0040D0BDA0}" destId="{FD54AD0D-72F0-764D-91FE-5534F3D5DF3B}" srcOrd="0" destOrd="0" presId="urn:microsoft.com/office/officeart/2005/8/layout/arrow1"/>
    <dgm:cxn modelId="{204424BA-FA9F-5C47-858A-D2A406FB467B}" srcId="{E9204633-AD2E-FE47-AD98-77B655593C07}" destId="{BD50D2F3-3003-024A-A0A0-CE2B63AAE2F1}" srcOrd="0" destOrd="0" parTransId="{921F4FBD-CA7D-CE44-BC1E-62670D3C72AE}" sibTransId="{C614E3D9-AE1A-AB48-B33C-4AE1A7063152}"/>
    <dgm:cxn modelId="{26DD07E0-3753-A545-B345-700C1508A2F1}" type="presOf" srcId="{BD50D2F3-3003-024A-A0A0-CE2B63AAE2F1}" destId="{334ABC07-0E03-3940-954D-759B98F90B99}" srcOrd="0" destOrd="0" presId="urn:microsoft.com/office/officeart/2005/8/layout/arrow1"/>
    <dgm:cxn modelId="{CB821AFA-101B-7840-B946-15526C5E6CA1}" srcId="{BD50D2F3-3003-024A-A0A0-CE2B63AAE2F1}" destId="{1E2BDBB2-5B6E-EA46-84BF-30F3F11DAF80}" srcOrd="0" destOrd="0" parTransId="{D2A65002-F597-5040-9255-BFFE63AE7853}" sibTransId="{44413693-5F25-734C-BAF3-550F50619731}"/>
    <dgm:cxn modelId="{8417B112-8B27-A04C-8859-4E62E8BD1EE7}" type="presParOf" srcId="{00713249-3C58-7C49-A77E-B19A485A4407}" destId="{334ABC07-0E03-3940-954D-759B98F90B99}" srcOrd="0" destOrd="0" presId="urn:microsoft.com/office/officeart/2005/8/layout/arrow1"/>
    <dgm:cxn modelId="{50D3B6D4-C713-6D4D-8B61-40745B4C08E6}" type="presParOf" srcId="{00713249-3C58-7C49-A77E-B19A485A4407}" destId="{FD54AD0D-72F0-764D-91FE-5534F3D5DF3B}"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5502A0-B6D3-414E-9EBF-6C0A20F61457}"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754B7F2-EE3B-EB49-AB3B-4530A5C41376}">
      <dgm:prSet phldrT="[Text]"/>
      <dgm:spPr/>
      <dgm:t>
        <a:bodyPr/>
        <a:lstStyle/>
        <a:p>
          <a:r>
            <a:rPr lang="en-US" dirty="0"/>
            <a:t>1983</a:t>
          </a:r>
        </a:p>
      </dgm:t>
    </dgm:pt>
    <dgm:pt modelId="{01CDF20C-83E8-FD40-A96A-AC0241844D4A}" type="parTrans" cxnId="{69C0CA06-A66E-854C-B527-71B3A1F70894}">
      <dgm:prSet/>
      <dgm:spPr/>
      <dgm:t>
        <a:bodyPr/>
        <a:lstStyle/>
        <a:p>
          <a:endParaRPr lang="en-US"/>
        </a:p>
      </dgm:t>
    </dgm:pt>
    <dgm:pt modelId="{128591BE-316A-9F42-8615-580CCCC3BDD6}" type="sibTrans" cxnId="{69C0CA06-A66E-854C-B527-71B3A1F70894}">
      <dgm:prSet/>
      <dgm:spPr/>
      <dgm:t>
        <a:bodyPr/>
        <a:lstStyle/>
        <a:p>
          <a:endParaRPr lang="en-US"/>
        </a:p>
      </dgm:t>
    </dgm:pt>
    <dgm:pt modelId="{85F1886F-9A2E-0346-9EE0-FF91861DEE43}">
      <dgm:prSet/>
      <dgm:spPr/>
      <dgm:t>
        <a:bodyPr/>
        <a:lstStyle/>
        <a:p>
          <a:r>
            <a:rPr lang="en-US" dirty="0"/>
            <a:t>1995</a:t>
          </a:r>
        </a:p>
      </dgm:t>
    </dgm:pt>
    <dgm:pt modelId="{AB59CD36-75E0-0347-8D20-9AAA21D554A6}" type="parTrans" cxnId="{D06CF787-C90A-B146-AE6A-93D4DDD13395}">
      <dgm:prSet/>
      <dgm:spPr/>
      <dgm:t>
        <a:bodyPr/>
        <a:lstStyle/>
        <a:p>
          <a:endParaRPr lang="en-US"/>
        </a:p>
      </dgm:t>
    </dgm:pt>
    <dgm:pt modelId="{01D5807C-DEF6-0F4B-9983-0FFF573B5FB0}" type="sibTrans" cxnId="{D06CF787-C90A-B146-AE6A-93D4DDD13395}">
      <dgm:prSet/>
      <dgm:spPr/>
      <dgm:t>
        <a:bodyPr/>
        <a:lstStyle/>
        <a:p>
          <a:endParaRPr lang="en-US"/>
        </a:p>
      </dgm:t>
    </dgm:pt>
    <dgm:pt modelId="{14F95F83-799E-F743-861E-4BAC09BEA06F}">
      <dgm:prSet/>
      <dgm:spPr/>
      <dgm:t>
        <a:bodyPr/>
        <a:lstStyle/>
        <a:p>
          <a:r>
            <a:rPr lang="en-US" dirty="0"/>
            <a:t>1998</a:t>
          </a:r>
        </a:p>
      </dgm:t>
    </dgm:pt>
    <dgm:pt modelId="{9DE9C304-1D7F-FD4D-A3B8-D4030B819FAE}" type="parTrans" cxnId="{0B9B0882-59BA-0246-AEF2-E2264EDD9A00}">
      <dgm:prSet/>
      <dgm:spPr/>
      <dgm:t>
        <a:bodyPr/>
        <a:lstStyle/>
        <a:p>
          <a:endParaRPr lang="en-US"/>
        </a:p>
      </dgm:t>
    </dgm:pt>
    <dgm:pt modelId="{3367760C-4A44-2948-8AB7-6742DD3DB3FD}" type="sibTrans" cxnId="{0B9B0882-59BA-0246-AEF2-E2264EDD9A00}">
      <dgm:prSet/>
      <dgm:spPr/>
      <dgm:t>
        <a:bodyPr/>
        <a:lstStyle/>
        <a:p>
          <a:endParaRPr lang="en-US"/>
        </a:p>
      </dgm:t>
    </dgm:pt>
    <dgm:pt modelId="{090A482F-9ACF-4C49-9B20-3356CC93CB8B}">
      <dgm:prSet/>
      <dgm:spPr/>
      <dgm:t>
        <a:bodyPr/>
        <a:lstStyle/>
        <a:p>
          <a:r>
            <a:rPr lang="en-US" dirty="0"/>
            <a:t>2003</a:t>
          </a:r>
        </a:p>
      </dgm:t>
    </dgm:pt>
    <dgm:pt modelId="{970CB1FF-1249-5C4D-821C-ECE5D23464E1}" type="parTrans" cxnId="{ADDD1E33-4C90-FB41-893A-AFA4EA94AF29}">
      <dgm:prSet/>
      <dgm:spPr/>
      <dgm:t>
        <a:bodyPr/>
        <a:lstStyle/>
        <a:p>
          <a:endParaRPr lang="en-US"/>
        </a:p>
      </dgm:t>
    </dgm:pt>
    <dgm:pt modelId="{B971BF7F-5732-5146-AE4F-8F47286A8EF8}" type="sibTrans" cxnId="{ADDD1E33-4C90-FB41-893A-AFA4EA94AF29}">
      <dgm:prSet/>
      <dgm:spPr/>
      <dgm:t>
        <a:bodyPr/>
        <a:lstStyle/>
        <a:p>
          <a:endParaRPr lang="en-US"/>
        </a:p>
      </dgm:t>
    </dgm:pt>
    <dgm:pt modelId="{548CA5A0-E4D7-F649-9476-5A13FCB67A64}">
      <dgm:prSet/>
      <dgm:spPr/>
      <dgm:t>
        <a:bodyPr/>
        <a:lstStyle/>
        <a:p>
          <a:r>
            <a:rPr lang="en-US" dirty="0"/>
            <a:t>2010</a:t>
          </a:r>
        </a:p>
      </dgm:t>
    </dgm:pt>
    <dgm:pt modelId="{3D8F5AFF-3B97-4C4C-8DA2-8177D04C5CC4}" type="parTrans" cxnId="{6AFCAA58-32F9-D245-81D6-D925D8052EA5}">
      <dgm:prSet/>
      <dgm:spPr/>
      <dgm:t>
        <a:bodyPr/>
        <a:lstStyle/>
        <a:p>
          <a:endParaRPr lang="en-US"/>
        </a:p>
      </dgm:t>
    </dgm:pt>
    <dgm:pt modelId="{B3C3DDC4-B043-F94E-96CD-BA0C77021754}" type="sibTrans" cxnId="{6AFCAA58-32F9-D245-81D6-D925D8052EA5}">
      <dgm:prSet/>
      <dgm:spPr/>
      <dgm:t>
        <a:bodyPr/>
        <a:lstStyle/>
        <a:p>
          <a:endParaRPr lang="en-US"/>
        </a:p>
      </dgm:t>
    </dgm:pt>
    <dgm:pt modelId="{488B13DD-0F95-D748-AF5D-83EE276ABCB7}">
      <dgm:prSet phldrT="[Text]"/>
      <dgm:spPr>
        <a:solidFill>
          <a:schemeClr val="bg1"/>
        </a:solidFill>
      </dgm:spPr>
      <dgm:t>
        <a:bodyPr/>
        <a:lstStyle/>
        <a:p>
          <a:r>
            <a:rPr lang="en-US"/>
            <a:t>10 Mbps</a:t>
          </a:r>
          <a:endParaRPr lang="en-US" dirty="0"/>
        </a:p>
      </dgm:t>
    </dgm:pt>
    <dgm:pt modelId="{CA5EFFCA-C216-5644-9A6F-A165B64758E5}" type="parTrans" cxnId="{DFFDD1A3-2064-DE46-850E-800415D3CD1A}">
      <dgm:prSet/>
      <dgm:spPr/>
      <dgm:t>
        <a:bodyPr/>
        <a:lstStyle/>
        <a:p>
          <a:endParaRPr lang="en-US"/>
        </a:p>
      </dgm:t>
    </dgm:pt>
    <dgm:pt modelId="{845F573B-1615-DF41-9680-EEE5CBAAD755}" type="sibTrans" cxnId="{DFFDD1A3-2064-DE46-850E-800415D3CD1A}">
      <dgm:prSet/>
      <dgm:spPr/>
      <dgm:t>
        <a:bodyPr/>
        <a:lstStyle/>
        <a:p>
          <a:endParaRPr lang="en-US"/>
        </a:p>
      </dgm:t>
    </dgm:pt>
    <dgm:pt modelId="{E35B005A-37DF-8143-8762-F971BB831CF2}">
      <dgm:prSet/>
      <dgm:spPr>
        <a:solidFill>
          <a:schemeClr val="bg1"/>
        </a:solidFill>
      </dgm:spPr>
      <dgm:t>
        <a:bodyPr/>
        <a:lstStyle/>
        <a:p>
          <a:r>
            <a:rPr lang="en-US"/>
            <a:t>100 </a:t>
          </a:r>
          <a:r>
            <a:rPr lang="en-US" dirty="0"/>
            <a:t>Mbps</a:t>
          </a:r>
        </a:p>
      </dgm:t>
    </dgm:pt>
    <dgm:pt modelId="{38211747-E475-4D44-B340-52ED7E85EC56}" type="parTrans" cxnId="{E8B68104-5C60-4C40-AB14-ADFA625C0028}">
      <dgm:prSet/>
      <dgm:spPr/>
      <dgm:t>
        <a:bodyPr/>
        <a:lstStyle/>
        <a:p>
          <a:endParaRPr lang="en-US"/>
        </a:p>
      </dgm:t>
    </dgm:pt>
    <dgm:pt modelId="{566C5699-0BA3-0643-A160-BA4521888437}" type="sibTrans" cxnId="{E8B68104-5C60-4C40-AB14-ADFA625C0028}">
      <dgm:prSet/>
      <dgm:spPr/>
      <dgm:t>
        <a:bodyPr/>
        <a:lstStyle/>
        <a:p>
          <a:endParaRPr lang="en-US"/>
        </a:p>
      </dgm:t>
    </dgm:pt>
    <dgm:pt modelId="{2F5D6D66-915F-5344-B3AE-2D641A5FEB71}">
      <dgm:prSet/>
      <dgm:spPr>
        <a:solidFill>
          <a:schemeClr val="bg1"/>
        </a:solidFill>
      </dgm:spPr>
      <dgm:t>
        <a:bodyPr/>
        <a:lstStyle/>
        <a:p>
          <a:r>
            <a:rPr lang="en-US"/>
            <a:t>1 </a:t>
          </a:r>
          <a:r>
            <a:rPr lang="en-US" dirty="0" err="1"/>
            <a:t>Gbps</a:t>
          </a:r>
          <a:endParaRPr lang="en-US" dirty="0"/>
        </a:p>
      </dgm:t>
    </dgm:pt>
    <dgm:pt modelId="{C2E5FDF5-926C-A841-9B5B-A91D9E12CADE}" type="parTrans" cxnId="{D68B610F-A046-8540-AC0B-B47F6BE79971}">
      <dgm:prSet/>
      <dgm:spPr/>
      <dgm:t>
        <a:bodyPr/>
        <a:lstStyle/>
        <a:p>
          <a:endParaRPr lang="en-US"/>
        </a:p>
      </dgm:t>
    </dgm:pt>
    <dgm:pt modelId="{A7BC1E1D-5655-6F4D-9F60-9967EC0376F5}" type="sibTrans" cxnId="{D68B610F-A046-8540-AC0B-B47F6BE79971}">
      <dgm:prSet/>
      <dgm:spPr/>
      <dgm:t>
        <a:bodyPr/>
        <a:lstStyle/>
        <a:p>
          <a:endParaRPr lang="en-US"/>
        </a:p>
      </dgm:t>
    </dgm:pt>
    <dgm:pt modelId="{2935312F-6AB0-D741-B857-05F4D664F4BB}">
      <dgm:prSet/>
      <dgm:spPr>
        <a:solidFill>
          <a:schemeClr val="bg1"/>
        </a:solidFill>
      </dgm:spPr>
      <dgm:t>
        <a:bodyPr/>
        <a:lstStyle/>
        <a:p>
          <a:r>
            <a:rPr lang="en-US"/>
            <a:t> </a:t>
          </a:r>
          <a:r>
            <a:rPr lang="en-US" dirty="0"/>
            <a:t>10 </a:t>
          </a:r>
          <a:r>
            <a:rPr lang="en-US" dirty="0" err="1"/>
            <a:t>Gbps</a:t>
          </a:r>
          <a:endParaRPr lang="en-US" dirty="0"/>
        </a:p>
      </dgm:t>
    </dgm:pt>
    <dgm:pt modelId="{4F69EE36-90DC-0E4D-98DB-A4F22C68B615}" type="parTrans" cxnId="{57EB0681-0EC3-814D-8C43-B0950773BEEB}">
      <dgm:prSet/>
      <dgm:spPr/>
      <dgm:t>
        <a:bodyPr/>
        <a:lstStyle/>
        <a:p>
          <a:endParaRPr lang="en-US"/>
        </a:p>
      </dgm:t>
    </dgm:pt>
    <dgm:pt modelId="{8F392B1B-ECD5-384A-A9D8-2BDE4C978721}" type="sibTrans" cxnId="{57EB0681-0EC3-814D-8C43-B0950773BEEB}">
      <dgm:prSet/>
      <dgm:spPr/>
      <dgm:t>
        <a:bodyPr/>
        <a:lstStyle/>
        <a:p>
          <a:endParaRPr lang="en-US"/>
        </a:p>
      </dgm:t>
    </dgm:pt>
    <dgm:pt modelId="{2AF3A179-2AEE-B542-A435-891EDEC1ABE9}">
      <dgm:prSet/>
      <dgm:spPr>
        <a:solidFill>
          <a:schemeClr val="bg1"/>
        </a:solidFill>
      </dgm:spPr>
      <dgm:t>
        <a:bodyPr/>
        <a:lstStyle/>
        <a:p>
          <a:r>
            <a:rPr lang="en-US"/>
            <a:t>40 </a:t>
          </a:r>
          <a:r>
            <a:rPr lang="en-US" dirty="0" err="1"/>
            <a:t>Gbps</a:t>
          </a:r>
          <a:r>
            <a:rPr lang="en-US" dirty="0"/>
            <a:t> and 100 </a:t>
          </a:r>
          <a:r>
            <a:rPr lang="en-US" dirty="0" err="1"/>
            <a:t>Gbps</a:t>
          </a:r>
          <a:endParaRPr lang="en-US" dirty="0"/>
        </a:p>
      </dgm:t>
    </dgm:pt>
    <dgm:pt modelId="{5B1F8137-A5BF-BD4E-A511-3B6F1F947C32}" type="parTrans" cxnId="{55BC58FA-BE4A-154B-B4FF-CF498CA410B6}">
      <dgm:prSet/>
      <dgm:spPr/>
      <dgm:t>
        <a:bodyPr/>
        <a:lstStyle/>
        <a:p>
          <a:endParaRPr lang="en-US"/>
        </a:p>
      </dgm:t>
    </dgm:pt>
    <dgm:pt modelId="{8832EE2E-8964-B44C-A45F-62078C8231E5}" type="sibTrans" cxnId="{55BC58FA-BE4A-154B-B4FF-CF498CA410B6}">
      <dgm:prSet/>
      <dgm:spPr/>
      <dgm:t>
        <a:bodyPr/>
        <a:lstStyle/>
        <a:p>
          <a:endParaRPr lang="en-US"/>
        </a:p>
      </dgm:t>
    </dgm:pt>
    <dgm:pt modelId="{495B4890-61A7-5240-ACD7-D815AB7E7440}" type="pres">
      <dgm:prSet presAssocID="{5D5502A0-B6D3-414E-9EBF-6C0A20F61457}" presName="Name0" presStyleCnt="0">
        <dgm:presLayoutVars>
          <dgm:dir/>
          <dgm:animLvl val="lvl"/>
          <dgm:resizeHandles val="exact"/>
        </dgm:presLayoutVars>
      </dgm:prSet>
      <dgm:spPr/>
    </dgm:pt>
    <dgm:pt modelId="{739CCAC2-A151-ED43-A54B-D8B2A26305E4}" type="pres">
      <dgm:prSet presAssocID="{548CA5A0-E4D7-F649-9476-5A13FCB67A64}" presName="boxAndChildren" presStyleCnt="0"/>
      <dgm:spPr/>
    </dgm:pt>
    <dgm:pt modelId="{99724B19-552C-4148-BD57-95B24DDA8F5A}" type="pres">
      <dgm:prSet presAssocID="{548CA5A0-E4D7-F649-9476-5A13FCB67A64}" presName="parentTextBox" presStyleLbl="node1" presStyleIdx="0" presStyleCnt="5"/>
      <dgm:spPr/>
    </dgm:pt>
    <dgm:pt modelId="{BE9EE3C8-F147-6E4A-9E73-AEC11054C06C}" type="pres">
      <dgm:prSet presAssocID="{548CA5A0-E4D7-F649-9476-5A13FCB67A64}" presName="entireBox" presStyleLbl="node1" presStyleIdx="0" presStyleCnt="5"/>
      <dgm:spPr/>
    </dgm:pt>
    <dgm:pt modelId="{04B0BFFC-9783-004B-BD21-359FBFCBB001}" type="pres">
      <dgm:prSet presAssocID="{548CA5A0-E4D7-F649-9476-5A13FCB67A64}" presName="descendantBox" presStyleCnt="0"/>
      <dgm:spPr/>
    </dgm:pt>
    <dgm:pt modelId="{8C395540-81D3-554D-973A-DC05B970CB07}" type="pres">
      <dgm:prSet presAssocID="{2AF3A179-2AEE-B542-A435-891EDEC1ABE9}" presName="childTextBox" presStyleLbl="fgAccFollowNode1" presStyleIdx="0" presStyleCnt="5">
        <dgm:presLayoutVars>
          <dgm:bulletEnabled val="1"/>
        </dgm:presLayoutVars>
      </dgm:prSet>
      <dgm:spPr/>
    </dgm:pt>
    <dgm:pt modelId="{9C1A2246-1F0D-3D41-A626-0393B488E5BD}" type="pres">
      <dgm:prSet presAssocID="{B971BF7F-5732-5146-AE4F-8F47286A8EF8}" presName="sp" presStyleCnt="0"/>
      <dgm:spPr/>
    </dgm:pt>
    <dgm:pt modelId="{2F60521A-2E2C-4E47-B37B-C616C92051D2}" type="pres">
      <dgm:prSet presAssocID="{090A482F-9ACF-4C49-9B20-3356CC93CB8B}" presName="arrowAndChildren" presStyleCnt="0"/>
      <dgm:spPr/>
    </dgm:pt>
    <dgm:pt modelId="{B6C29839-78DA-A948-971C-54A22DAE151F}" type="pres">
      <dgm:prSet presAssocID="{090A482F-9ACF-4C49-9B20-3356CC93CB8B}" presName="parentTextArrow" presStyleLbl="node1" presStyleIdx="0" presStyleCnt="5"/>
      <dgm:spPr/>
    </dgm:pt>
    <dgm:pt modelId="{1E861213-D948-BC4C-941F-386E4986E643}" type="pres">
      <dgm:prSet presAssocID="{090A482F-9ACF-4C49-9B20-3356CC93CB8B}" presName="arrow" presStyleLbl="node1" presStyleIdx="1" presStyleCnt="5"/>
      <dgm:spPr/>
    </dgm:pt>
    <dgm:pt modelId="{80A8B042-4C6B-FD48-9631-5955208EDFD6}" type="pres">
      <dgm:prSet presAssocID="{090A482F-9ACF-4C49-9B20-3356CC93CB8B}" presName="descendantArrow" presStyleCnt="0"/>
      <dgm:spPr/>
    </dgm:pt>
    <dgm:pt modelId="{4A293A48-EEF7-C44A-87BD-2129CEF44BF1}" type="pres">
      <dgm:prSet presAssocID="{2935312F-6AB0-D741-B857-05F4D664F4BB}" presName="childTextArrow" presStyleLbl="fgAccFollowNode1" presStyleIdx="1" presStyleCnt="5">
        <dgm:presLayoutVars>
          <dgm:bulletEnabled val="1"/>
        </dgm:presLayoutVars>
      </dgm:prSet>
      <dgm:spPr/>
    </dgm:pt>
    <dgm:pt modelId="{3342DCF9-6A13-C146-AF57-184205E950AB}" type="pres">
      <dgm:prSet presAssocID="{3367760C-4A44-2948-8AB7-6742DD3DB3FD}" presName="sp" presStyleCnt="0"/>
      <dgm:spPr/>
    </dgm:pt>
    <dgm:pt modelId="{5E3A8F30-949E-DA40-9B3A-0646C72B2048}" type="pres">
      <dgm:prSet presAssocID="{14F95F83-799E-F743-861E-4BAC09BEA06F}" presName="arrowAndChildren" presStyleCnt="0"/>
      <dgm:spPr/>
    </dgm:pt>
    <dgm:pt modelId="{9198284E-83C6-724C-9C07-7A12A8880DDC}" type="pres">
      <dgm:prSet presAssocID="{14F95F83-799E-F743-861E-4BAC09BEA06F}" presName="parentTextArrow" presStyleLbl="node1" presStyleIdx="1" presStyleCnt="5"/>
      <dgm:spPr/>
    </dgm:pt>
    <dgm:pt modelId="{C0B39658-43DD-E749-9536-26FD95ADBD08}" type="pres">
      <dgm:prSet presAssocID="{14F95F83-799E-F743-861E-4BAC09BEA06F}" presName="arrow" presStyleLbl="node1" presStyleIdx="2" presStyleCnt="5"/>
      <dgm:spPr/>
    </dgm:pt>
    <dgm:pt modelId="{F4E31C88-A04E-F64F-AA56-00D0D4A172AA}" type="pres">
      <dgm:prSet presAssocID="{14F95F83-799E-F743-861E-4BAC09BEA06F}" presName="descendantArrow" presStyleCnt="0"/>
      <dgm:spPr/>
    </dgm:pt>
    <dgm:pt modelId="{2B8D363C-4058-3D48-894F-8AB65AFE3570}" type="pres">
      <dgm:prSet presAssocID="{2F5D6D66-915F-5344-B3AE-2D641A5FEB71}" presName="childTextArrow" presStyleLbl="fgAccFollowNode1" presStyleIdx="2" presStyleCnt="5">
        <dgm:presLayoutVars>
          <dgm:bulletEnabled val="1"/>
        </dgm:presLayoutVars>
      </dgm:prSet>
      <dgm:spPr/>
    </dgm:pt>
    <dgm:pt modelId="{4EB3A086-399E-CA45-BACE-17CBC37C6DB3}" type="pres">
      <dgm:prSet presAssocID="{01D5807C-DEF6-0F4B-9983-0FFF573B5FB0}" presName="sp" presStyleCnt="0"/>
      <dgm:spPr/>
    </dgm:pt>
    <dgm:pt modelId="{7B286CA0-C681-204E-8053-6F6B1B5B6AA3}" type="pres">
      <dgm:prSet presAssocID="{85F1886F-9A2E-0346-9EE0-FF91861DEE43}" presName="arrowAndChildren" presStyleCnt="0"/>
      <dgm:spPr/>
    </dgm:pt>
    <dgm:pt modelId="{913A9A0A-C083-7646-8FFD-26C775D65551}" type="pres">
      <dgm:prSet presAssocID="{85F1886F-9A2E-0346-9EE0-FF91861DEE43}" presName="parentTextArrow" presStyleLbl="node1" presStyleIdx="2" presStyleCnt="5"/>
      <dgm:spPr/>
    </dgm:pt>
    <dgm:pt modelId="{69AF808B-5503-144A-B864-4F963A1C207F}" type="pres">
      <dgm:prSet presAssocID="{85F1886F-9A2E-0346-9EE0-FF91861DEE43}" presName="arrow" presStyleLbl="node1" presStyleIdx="3" presStyleCnt="5"/>
      <dgm:spPr/>
    </dgm:pt>
    <dgm:pt modelId="{F666D58A-3657-FB4F-9DF6-BC8FECE50624}" type="pres">
      <dgm:prSet presAssocID="{85F1886F-9A2E-0346-9EE0-FF91861DEE43}" presName="descendantArrow" presStyleCnt="0"/>
      <dgm:spPr/>
    </dgm:pt>
    <dgm:pt modelId="{E636BDFB-0B88-8041-A8A9-11DDBA55F122}" type="pres">
      <dgm:prSet presAssocID="{E35B005A-37DF-8143-8762-F971BB831CF2}" presName="childTextArrow" presStyleLbl="fgAccFollowNode1" presStyleIdx="3" presStyleCnt="5">
        <dgm:presLayoutVars>
          <dgm:bulletEnabled val="1"/>
        </dgm:presLayoutVars>
      </dgm:prSet>
      <dgm:spPr/>
    </dgm:pt>
    <dgm:pt modelId="{8CA32BFD-068A-A84A-9A5F-2B2CB248D80C}" type="pres">
      <dgm:prSet presAssocID="{128591BE-316A-9F42-8615-580CCCC3BDD6}" presName="sp" presStyleCnt="0"/>
      <dgm:spPr/>
    </dgm:pt>
    <dgm:pt modelId="{2F8D7909-F6F9-514F-8269-15C6FAAF3466}" type="pres">
      <dgm:prSet presAssocID="{3754B7F2-EE3B-EB49-AB3B-4530A5C41376}" presName="arrowAndChildren" presStyleCnt="0"/>
      <dgm:spPr/>
    </dgm:pt>
    <dgm:pt modelId="{B4C50B88-A88D-7D4E-A5D4-521C6F065499}" type="pres">
      <dgm:prSet presAssocID="{3754B7F2-EE3B-EB49-AB3B-4530A5C41376}" presName="parentTextArrow" presStyleLbl="node1" presStyleIdx="3" presStyleCnt="5"/>
      <dgm:spPr/>
    </dgm:pt>
    <dgm:pt modelId="{ADB843EF-C17F-2A43-A15C-9C6024AFA4DA}" type="pres">
      <dgm:prSet presAssocID="{3754B7F2-EE3B-EB49-AB3B-4530A5C41376}" presName="arrow" presStyleLbl="node1" presStyleIdx="4" presStyleCnt="5"/>
      <dgm:spPr/>
    </dgm:pt>
    <dgm:pt modelId="{6E125546-6739-EC4B-A350-953888F1CFD2}" type="pres">
      <dgm:prSet presAssocID="{3754B7F2-EE3B-EB49-AB3B-4530A5C41376}" presName="descendantArrow" presStyleCnt="0"/>
      <dgm:spPr/>
    </dgm:pt>
    <dgm:pt modelId="{32DDFE06-E4A4-D444-98FF-8FC1F7DCA2CD}" type="pres">
      <dgm:prSet presAssocID="{488B13DD-0F95-D748-AF5D-83EE276ABCB7}" presName="childTextArrow" presStyleLbl="fgAccFollowNode1" presStyleIdx="4" presStyleCnt="5">
        <dgm:presLayoutVars>
          <dgm:bulletEnabled val="1"/>
        </dgm:presLayoutVars>
      </dgm:prSet>
      <dgm:spPr/>
    </dgm:pt>
  </dgm:ptLst>
  <dgm:cxnLst>
    <dgm:cxn modelId="{E8B68104-5C60-4C40-AB14-ADFA625C0028}" srcId="{85F1886F-9A2E-0346-9EE0-FF91861DEE43}" destId="{E35B005A-37DF-8143-8762-F971BB831CF2}" srcOrd="0" destOrd="0" parTransId="{38211747-E475-4D44-B340-52ED7E85EC56}" sibTransId="{566C5699-0BA3-0643-A160-BA4521888437}"/>
    <dgm:cxn modelId="{69C0CA06-A66E-854C-B527-71B3A1F70894}" srcId="{5D5502A0-B6D3-414E-9EBF-6C0A20F61457}" destId="{3754B7F2-EE3B-EB49-AB3B-4530A5C41376}" srcOrd="0" destOrd="0" parTransId="{01CDF20C-83E8-FD40-A96A-AC0241844D4A}" sibTransId="{128591BE-316A-9F42-8615-580CCCC3BDD6}"/>
    <dgm:cxn modelId="{D68B610F-A046-8540-AC0B-B47F6BE79971}" srcId="{14F95F83-799E-F743-861E-4BAC09BEA06F}" destId="{2F5D6D66-915F-5344-B3AE-2D641A5FEB71}" srcOrd="0" destOrd="0" parTransId="{C2E5FDF5-926C-A841-9B5B-A91D9E12CADE}" sibTransId="{A7BC1E1D-5655-6F4D-9F60-9967EC0376F5}"/>
    <dgm:cxn modelId="{4F232C1A-6DC4-6549-8CC0-ED2CD4E64D0E}" type="presOf" srcId="{2F5D6D66-915F-5344-B3AE-2D641A5FEB71}" destId="{2B8D363C-4058-3D48-894F-8AB65AFE3570}" srcOrd="0" destOrd="0" presId="urn:microsoft.com/office/officeart/2005/8/layout/process4"/>
    <dgm:cxn modelId="{26DE1D29-9350-8A4F-9D93-F63C25C6EE60}" type="presOf" srcId="{2935312F-6AB0-D741-B857-05F4D664F4BB}" destId="{4A293A48-EEF7-C44A-87BD-2129CEF44BF1}" srcOrd="0" destOrd="0" presId="urn:microsoft.com/office/officeart/2005/8/layout/process4"/>
    <dgm:cxn modelId="{ADDD1E33-4C90-FB41-893A-AFA4EA94AF29}" srcId="{5D5502A0-B6D3-414E-9EBF-6C0A20F61457}" destId="{090A482F-9ACF-4C49-9B20-3356CC93CB8B}" srcOrd="3" destOrd="0" parTransId="{970CB1FF-1249-5C4D-821C-ECE5D23464E1}" sibTransId="{B971BF7F-5732-5146-AE4F-8F47286A8EF8}"/>
    <dgm:cxn modelId="{13779E3E-0F78-9B40-B574-C0EAB0DF3A73}" type="presOf" srcId="{85F1886F-9A2E-0346-9EE0-FF91861DEE43}" destId="{913A9A0A-C083-7646-8FFD-26C775D65551}" srcOrd="0" destOrd="0" presId="urn:microsoft.com/office/officeart/2005/8/layout/process4"/>
    <dgm:cxn modelId="{BC63253F-3CF8-C84D-AF2B-0BE81FCD78C0}" type="presOf" srcId="{14F95F83-799E-F743-861E-4BAC09BEA06F}" destId="{9198284E-83C6-724C-9C07-7A12A8880DDC}" srcOrd="0" destOrd="0" presId="urn:microsoft.com/office/officeart/2005/8/layout/process4"/>
    <dgm:cxn modelId="{6AFCAA58-32F9-D245-81D6-D925D8052EA5}" srcId="{5D5502A0-B6D3-414E-9EBF-6C0A20F61457}" destId="{548CA5A0-E4D7-F649-9476-5A13FCB67A64}" srcOrd="4" destOrd="0" parTransId="{3D8F5AFF-3B97-4C4C-8DA2-8177D04C5CC4}" sibTransId="{B3C3DDC4-B043-F94E-96CD-BA0C77021754}"/>
    <dgm:cxn modelId="{E5FC9D67-7C70-6340-ABD5-90AF4B73FBD3}" type="presOf" srcId="{488B13DD-0F95-D748-AF5D-83EE276ABCB7}" destId="{32DDFE06-E4A4-D444-98FF-8FC1F7DCA2CD}" srcOrd="0" destOrd="0" presId="urn:microsoft.com/office/officeart/2005/8/layout/process4"/>
    <dgm:cxn modelId="{CAEBBB6B-84FE-264C-9077-22AA14D7DA24}" type="presOf" srcId="{548CA5A0-E4D7-F649-9476-5A13FCB67A64}" destId="{BE9EE3C8-F147-6E4A-9E73-AEC11054C06C}" srcOrd="1" destOrd="0" presId="urn:microsoft.com/office/officeart/2005/8/layout/process4"/>
    <dgm:cxn modelId="{57EB0681-0EC3-814D-8C43-B0950773BEEB}" srcId="{090A482F-9ACF-4C49-9B20-3356CC93CB8B}" destId="{2935312F-6AB0-D741-B857-05F4D664F4BB}" srcOrd="0" destOrd="0" parTransId="{4F69EE36-90DC-0E4D-98DB-A4F22C68B615}" sibTransId="{8F392B1B-ECD5-384A-A9D8-2BDE4C978721}"/>
    <dgm:cxn modelId="{0B9B0882-59BA-0246-AEF2-E2264EDD9A00}" srcId="{5D5502A0-B6D3-414E-9EBF-6C0A20F61457}" destId="{14F95F83-799E-F743-861E-4BAC09BEA06F}" srcOrd="2" destOrd="0" parTransId="{9DE9C304-1D7F-FD4D-A3B8-D4030B819FAE}" sibTransId="{3367760C-4A44-2948-8AB7-6742DD3DB3FD}"/>
    <dgm:cxn modelId="{D06CF787-C90A-B146-AE6A-93D4DDD13395}" srcId="{5D5502A0-B6D3-414E-9EBF-6C0A20F61457}" destId="{85F1886F-9A2E-0346-9EE0-FF91861DEE43}" srcOrd="1" destOrd="0" parTransId="{AB59CD36-75E0-0347-8D20-9AAA21D554A6}" sibTransId="{01D5807C-DEF6-0F4B-9983-0FFF573B5FB0}"/>
    <dgm:cxn modelId="{FA07C092-B869-6C47-BB45-1508FD2E8ED7}" type="presOf" srcId="{85F1886F-9A2E-0346-9EE0-FF91861DEE43}" destId="{69AF808B-5503-144A-B864-4F963A1C207F}" srcOrd="1" destOrd="0" presId="urn:microsoft.com/office/officeart/2005/8/layout/process4"/>
    <dgm:cxn modelId="{AF28EE94-DF56-7C4F-B5FC-9445D8777F08}" type="presOf" srcId="{14F95F83-799E-F743-861E-4BAC09BEA06F}" destId="{C0B39658-43DD-E749-9536-26FD95ADBD08}" srcOrd="1" destOrd="0" presId="urn:microsoft.com/office/officeart/2005/8/layout/process4"/>
    <dgm:cxn modelId="{4DB4089B-5669-9D41-8494-CBEA4A45E889}" type="presOf" srcId="{5D5502A0-B6D3-414E-9EBF-6C0A20F61457}" destId="{495B4890-61A7-5240-ACD7-D815AB7E7440}" srcOrd="0" destOrd="0" presId="urn:microsoft.com/office/officeart/2005/8/layout/process4"/>
    <dgm:cxn modelId="{DFFDD1A3-2064-DE46-850E-800415D3CD1A}" srcId="{3754B7F2-EE3B-EB49-AB3B-4530A5C41376}" destId="{488B13DD-0F95-D748-AF5D-83EE276ABCB7}" srcOrd="0" destOrd="0" parTransId="{CA5EFFCA-C216-5644-9A6F-A165B64758E5}" sibTransId="{845F573B-1615-DF41-9680-EEE5CBAAD755}"/>
    <dgm:cxn modelId="{3B3EBDAB-ED64-FC4A-993B-EBB305E267CE}" type="presOf" srcId="{548CA5A0-E4D7-F649-9476-5A13FCB67A64}" destId="{99724B19-552C-4148-BD57-95B24DDA8F5A}" srcOrd="0" destOrd="0" presId="urn:microsoft.com/office/officeart/2005/8/layout/process4"/>
    <dgm:cxn modelId="{9A1A3AB3-5851-7C4A-82D8-A1E183AF29AF}" type="presOf" srcId="{E35B005A-37DF-8143-8762-F971BB831CF2}" destId="{E636BDFB-0B88-8041-A8A9-11DDBA55F122}" srcOrd="0" destOrd="0" presId="urn:microsoft.com/office/officeart/2005/8/layout/process4"/>
    <dgm:cxn modelId="{39C717B4-1027-8145-B421-1055879D9F6A}" type="presOf" srcId="{090A482F-9ACF-4C49-9B20-3356CC93CB8B}" destId="{1E861213-D948-BC4C-941F-386E4986E643}" srcOrd="1" destOrd="0" presId="urn:microsoft.com/office/officeart/2005/8/layout/process4"/>
    <dgm:cxn modelId="{CC6F92BC-5DAD-0949-92F7-5857F303DA16}" type="presOf" srcId="{2AF3A179-2AEE-B542-A435-891EDEC1ABE9}" destId="{8C395540-81D3-554D-973A-DC05B970CB07}" srcOrd="0" destOrd="0" presId="urn:microsoft.com/office/officeart/2005/8/layout/process4"/>
    <dgm:cxn modelId="{844FF2C4-AD61-8B4D-8DF7-E0CED5291750}" type="presOf" srcId="{3754B7F2-EE3B-EB49-AB3B-4530A5C41376}" destId="{ADB843EF-C17F-2A43-A15C-9C6024AFA4DA}" srcOrd="1" destOrd="0" presId="urn:microsoft.com/office/officeart/2005/8/layout/process4"/>
    <dgm:cxn modelId="{A417EBC7-BB6C-D94B-BA47-9B6855D2E630}" type="presOf" srcId="{3754B7F2-EE3B-EB49-AB3B-4530A5C41376}" destId="{B4C50B88-A88D-7D4E-A5D4-521C6F065499}" srcOrd="0" destOrd="0" presId="urn:microsoft.com/office/officeart/2005/8/layout/process4"/>
    <dgm:cxn modelId="{301830DF-7738-5F47-B177-507317AA50E9}" type="presOf" srcId="{090A482F-9ACF-4C49-9B20-3356CC93CB8B}" destId="{B6C29839-78DA-A948-971C-54A22DAE151F}" srcOrd="0" destOrd="0" presId="urn:microsoft.com/office/officeart/2005/8/layout/process4"/>
    <dgm:cxn modelId="{55BC58FA-BE4A-154B-B4FF-CF498CA410B6}" srcId="{548CA5A0-E4D7-F649-9476-5A13FCB67A64}" destId="{2AF3A179-2AEE-B542-A435-891EDEC1ABE9}" srcOrd="0" destOrd="0" parTransId="{5B1F8137-A5BF-BD4E-A511-3B6F1F947C32}" sibTransId="{8832EE2E-8964-B44C-A45F-62078C8231E5}"/>
    <dgm:cxn modelId="{DF4EC846-0AD4-9C46-979B-F447E2CA25B1}" type="presParOf" srcId="{495B4890-61A7-5240-ACD7-D815AB7E7440}" destId="{739CCAC2-A151-ED43-A54B-D8B2A26305E4}" srcOrd="0" destOrd="0" presId="urn:microsoft.com/office/officeart/2005/8/layout/process4"/>
    <dgm:cxn modelId="{98AB4E97-E19E-8442-A86A-A42E1940886C}" type="presParOf" srcId="{739CCAC2-A151-ED43-A54B-D8B2A26305E4}" destId="{99724B19-552C-4148-BD57-95B24DDA8F5A}" srcOrd="0" destOrd="0" presId="urn:microsoft.com/office/officeart/2005/8/layout/process4"/>
    <dgm:cxn modelId="{7DCF5661-D4CF-6A47-BF07-35FEA83CDCD9}" type="presParOf" srcId="{739CCAC2-A151-ED43-A54B-D8B2A26305E4}" destId="{BE9EE3C8-F147-6E4A-9E73-AEC11054C06C}" srcOrd="1" destOrd="0" presId="urn:microsoft.com/office/officeart/2005/8/layout/process4"/>
    <dgm:cxn modelId="{7C2948AD-71AF-944A-977D-0F22949832A0}" type="presParOf" srcId="{739CCAC2-A151-ED43-A54B-D8B2A26305E4}" destId="{04B0BFFC-9783-004B-BD21-359FBFCBB001}" srcOrd="2" destOrd="0" presId="urn:microsoft.com/office/officeart/2005/8/layout/process4"/>
    <dgm:cxn modelId="{60F7270C-AF14-5548-A9DE-5A3545427325}" type="presParOf" srcId="{04B0BFFC-9783-004B-BD21-359FBFCBB001}" destId="{8C395540-81D3-554D-973A-DC05B970CB07}" srcOrd="0" destOrd="0" presId="urn:microsoft.com/office/officeart/2005/8/layout/process4"/>
    <dgm:cxn modelId="{96BADF01-0AB0-2B48-88F4-A1D8A981ADBA}" type="presParOf" srcId="{495B4890-61A7-5240-ACD7-D815AB7E7440}" destId="{9C1A2246-1F0D-3D41-A626-0393B488E5BD}" srcOrd="1" destOrd="0" presId="urn:microsoft.com/office/officeart/2005/8/layout/process4"/>
    <dgm:cxn modelId="{D72A9D50-7247-554C-B384-2D7BB1E3B727}" type="presParOf" srcId="{495B4890-61A7-5240-ACD7-D815AB7E7440}" destId="{2F60521A-2E2C-4E47-B37B-C616C92051D2}" srcOrd="2" destOrd="0" presId="urn:microsoft.com/office/officeart/2005/8/layout/process4"/>
    <dgm:cxn modelId="{EC5227A4-97D2-254C-A48F-548FCDD9739A}" type="presParOf" srcId="{2F60521A-2E2C-4E47-B37B-C616C92051D2}" destId="{B6C29839-78DA-A948-971C-54A22DAE151F}" srcOrd="0" destOrd="0" presId="urn:microsoft.com/office/officeart/2005/8/layout/process4"/>
    <dgm:cxn modelId="{856AE823-CEAE-6749-B09C-FC2EB1B3B87A}" type="presParOf" srcId="{2F60521A-2E2C-4E47-B37B-C616C92051D2}" destId="{1E861213-D948-BC4C-941F-386E4986E643}" srcOrd="1" destOrd="0" presId="urn:microsoft.com/office/officeart/2005/8/layout/process4"/>
    <dgm:cxn modelId="{7F64788A-9629-C043-AA62-017681743B81}" type="presParOf" srcId="{2F60521A-2E2C-4E47-B37B-C616C92051D2}" destId="{80A8B042-4C6B-FD48-9631-5955208EDFD6}" srcOrd="2" destOrd="0" presId="urn:microsoft.com/office/officeart/2005/8/layout/process4"/>
    <dgm:cxn modelId="{37E476C0-EC64-4B44-A06D-5A3A421F5CDB}" type="presParOf" srcId="{80A8B042-4C6B-FD48-9631-5955208EDFD6}" destId="{4A293A48-EEF7-C44A-87BD-2129CEF44BF1}" srcOrd="0" destOrd="0" presId="urn:microsoft.com/office/officeart/2005/8/layout/process4"/>
    <dgm:cxn modelId="{FF24302B-784E-A048-88E0-A6E678FB4FE6}" type="presParOf" srcId="{495B4890-61A7-5240-ACD7-D815AB7E7440}" destId="{3342DCF9-6A13-C146-AF57-184205E950AB}" srcOrd="3" destOrd="0" presId="urn:microsoft.com/office/officeart/2005/8/layout/process4"/>
    <dgm:cxn modelId="{1F9E5D04-F61C-3E4A-B9FF-344608FB0B0F}" type="presParOf" srcId="{495B4890-61A7-5240-ACD7-D815AB7E7440}" destId="{5E3A8F30-949E-DA40-9B3A-0646C72B2048}" srcOrd="4" destOrd="0" presId="urn:microsoft.com/office/officeart/2005/8/layout/process4"/>
    <dgm:cxn modelId="{D0F31CBD-1EB6-AB42-B055-2629A0F6F089}" type="presParOf" srcId="{5E3A8F30-949E-DA40-9B3A-0646C72B2048}" destId="{9198284E-83C6-724C-9C07-7A12A8880DDC}" srcOrd="0" destOrd="0" presId="urn:microsoft.com/office/officeart/2005/8/layout/process4"/>
    <dgm:cxn modelId="{17BCB5B6-DBE1-214B-A638-4C989E04C49A}" type="presParOf" srcId="{5E3A8F30-949E-DA40-9B3A-0646C72B2048}" destId="{C0B39658-43DD-E749-9536-26FD95ADBD08}" srcOrd="1" destOrd="0" presId="urn:microsoft.com/office/officeart/2005/8/layout/process4"/>
    <dgm:cxn modelId="{0F3837F9-B50E-9C45-AD0D-B1C78D571628}" type="presParOf" srcId="{5E3A8F30-949E-DA40-9B3A-0646C72B2048}" destId="{F4E31C88-A04E-F64F-AA56-00D0D4A172AA}" srcOrd="2" destOrd="0" presId="urn:microsoft.com/office/officeart/2005/8/layout/process4"/>
    <dgm:cxn modelId="{220858F3-1707-894B-8E08-E7349D82B9B0}" type="presParOf" srcId="{F4E31C88-A04E-F64F-AA56-00D0D4A172AA}" destId="{2B8D363C-4058-3D48-894F-8AB65AFE3570}" srcOrd="0" destOrd="0" presId="urn:microsoft.com/office/officeart/2005/8/layout/process4"/>
    <dgm:cxn modelId="{D4EA42ED-94BC-474B-8A41-B59D5E5D0E33}" type="presParOf" srcId="{495B4890-61A7-5240-ACD7-D815AB7E7440}" destId="{4EB3A086-399E-CA45-BACE-17CBC37C6DB3}" srcOrd="5" destOrd="0" presId="urn:microsoft.com/office/officeart/2005/8/layout/process4"/>
    <dgm:cxn modelId="{54F387C9-86D1-4649-9928-437A12124441}" type="presParOf" srcId="{495B4890-61A7-5240-ACD7-D815AB7E7440}" destId="{7B286CA0-C681-204E-8053-6F6B1B5B6AA3}" srcOrd="6" destOrd="0" presId="urn:microsoft.com/office/officeart/2005/8/layout/process4"/>
    <dgm:cxn modelId="{94823B06-271D-4C48-B0AA-7DB12A0BBBF7}" type="presParOf" srcId="{7B286CA0-C681-204E-8053-6F6B1B5B6AA3}" destId="{913A9A0A-C083-7646-8FFD-26C775D65551}" srcOrd="0" destOrd="0" presId="urn:microsoft.com/office/officeart/2005/8/layout/process4"/>
    <dgm:cxn modelId="{2DD5330E-4CD8-FA4E-B53B-3D12918479C5}" type="presParOf" srcId="{7B286CA0-C681-204E-8053-6F6B1B5B6AA3}" destId="{69AF808B-5503-144A-B864-4F963A1C207F}" srcOrd="1" destOrd="0" presId="urn:microsoft.com/office/officeart/2005/8/layout/process4"/>
    <dgm:cxn modelId="{D00C93ED-F4BE-D049-9665-D7876B277F76}" type="presParOf" srcId="{7B286CA0-C681-204E-8053-6F6B1B5B6AA3}" destId="{F666D58A-3657-FB4F-9DF6-BC8FECE50624}" srcOrd="2" destOrd="0" presId="urn:microsoft.com/office/officeart/2005/8/layout/process4"/>
    <dgm:cxn modelId="{5C8A9D6F-C7C1-2E47-976F-D0D7C7EE7360}" type="presParOf" srcId="{F666D58A-3657-FB4F-9DF6-BC8FECE50624}" destId="{E636BDFB-0B88-8041-A8A9-11DDBA55F122}" srcOrd="0" destOrd="0" presId="urn:microsoft.com/office/officeart/2005/8/layout/process4"/>
    <dgm:cxn modelId="{5465372D-AB7F-D44A-AEC4-1F138D36B70D}" type="presParOf" srcId="{495B4890-61A7-5240-ACD7-D815AB7E7440}" destId="{8CA32BFD-068A-A84A-9A5F-2B2CB248D80C}" srcOrd="7" destOrd="0" presId="urn:microsoft.com/office/officeart/2005/8/layout/process4"/>
    <dgm:cxn modelId="{57161E0C-0C2E-D740-AA75-D93F67E284C8}" type="presParOf" srcId="{495B4890-61A7-5240-ACD7-D815AB7E7440}" destId="{2F8D7909-F6F9-514F-8269-15C6FAAF3466}" srcOrd="8" destOrd="0" presId="urn:microsoft.com/office/officeart/2005/8/layout/process4"/>
    <dgm:cxn modelId="{B316E6D3-CB7C-FB49-BFEE-D72D584FA9A3}" type="presParOf" srcId="{2F8D7909-F6F9-514F-8269-15C6FAAF3466}" destId="{B4C50B88-A88D-7D4E-A5D4-521C6F065499}" srcOrd="0" destOrd="0" presId="urn:microsoft.com/office/officeart/2005/8/layout/process4"/>
    <dgm:cxn modelId="{92B57181-FAE7-A345-9315-C853E7823A99}" type="presParOf" srcId="{2F8D7909-F6F9-514F-8269-15C6FAAF3466}" destId="{ADB843EF-C17F-2A43-A15C-9C6024AFA4DA}" srcOrd="1" destOrd="0" presId="urn:microsoft.com/office/officeart/2005/8/layout/process4"/>
    <dgm:cxn modelId="{CFF8D690-3A25-A548-A91D-276D670EB31D}" type="presParOf" srcId="{2F8D7909-F6F9-514F-8269-15C6FAAF3466}" destId="{6E125546-6739-EC4B-A350-953888F1CFD2}" srcOrd="2" destOrd="0" presId="urn:microsoft.com/office/officeart/2005/8/layout/process4"/>
    <dgm:cxn modelId="{E94668E5-E59F-824D-B501-29DB001D3FCC}" type="presParOf" srcId="{6E125546-6739-EC4B-A350-953888F1CFD2}" destId="{32DDFE06-E4A4-D444-98FF-8FC1F7DCA2C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4B610D-9D9F-9642-A9A5-87EC2887F6F8}" type="doc">
      <dgm:prSet loTypeId="urn:microsoft.com/office/officeart/2005/8/layout/vProcess5" loCatId="process" qsTypeId="urn:microsoft.com/office/officeart/2005/8/quickstyle/simple4" qsCatId="simple" csTypeId="urn:microsoft.com/office/officeart/2005/8/colors/accent1_2" csCatId="accent1"/>
      <dgm:spPr/>
      <dgm:t>
        <a:bodyPr/>
        <a:lstStyle/>
        <a:p>
          <a:endParaRPr lang="en-US"/>
        </a:p>
      </dgm:t>
    </dgm:pt>
    <dgm:pt modelId="{287036DB-1023-C944-8E77-12A94454CCF1}">
      <dgm:prSet/>
      <dgm:spPr/>
      <dgm:t>
        <a:bodyPr/>
        <a:lstStyle/>
        <a:p>
          <a:pPr rtl="0"/>
          <a:r>
            <a:rPr lang="en-US" dirty="0"/>
            <a:t>Hotspots have become readily available</a:t>
          </a:r>
        </a:p>
      </dgm:t>
    </dgm:pt>
    <dgm:pt modelId="{A9F472C1-41B1-1B41-B546-3037CE86D686}" type="parTrans" cxnId="{91E0BD12-B6AF-6A40-9567-325C6345FACD}">
      <dgm:prSet/>
      <dgm:spPr/>
      <dgm:t>
        <a:bodyPr/>
        <a:lstStyle/>
        <a:p>
          <a:endParaRPr lang="en-US"/>
        </a:p>
      </dgm:t>
    </dgm:pt>
    <dgm:pt modelId="{EB12C26F-676C-F242-8685-B7748340B8C6}" type="sibTrans" cxnId="{91E0BD12-B6AF-6A40-9567-325C6345FACD}">
      <dgm:prSet/>
      <dgm:spPr/>
      <dgm:t>
        <a:bodyPr/>
        <a:lstStyle/>
        <a:p>
          <a:endParaRPr lang="en-US"/>
        </a:p>
      </dgm:t>
    </dgm:pt>
    <dgm:pt modelId="{9C1AC4AA-AC4F-CD49-8EEB-D142E0F57E1F}">
      <dgm:prSet/>
      <dgm:spPr/>
      <dgm:t>
        <a:bodyPr/>
        <a:lstStyle/>
        <a:p>
          <a:pPr rtl="0"/>
          <a:r>
            <a:rPr lang="en-US" dirty="0"/>
            <a:t>Remote places can support hotspots with the development of the satellite Wi-Fi hotspot</a:t>
          </a:r>
        </a:p>
      </dgm:t>
    </dgm:pt>
    <dgm:pt modelId="{689BF14E-C314-ED45-9D8F-CE8C837595D9}" type="parTrans" cxnId="{F0DEA7D7-1DDA-944E-A486-7F629669694F}">
      <dgm:prSet/>
      <dgm:spPr/>
      <dgm:t>
        <a:bodyPr/>
        <a:lstStyle/>
        <a:p>
          <a:endParaRPr lang="en-US"/>
        </a:p>
      </dgm:t>
    </dgm:pt>
    <dgm:pt modelId="{23BDED2F-A686-3648-B848-78C38C315A66}" type="sibTrans" cxnId="{F0DEA7D7-1DDA-944E-A486-7F629669694F}">
      <dgm:prSet/>
      <dgm:spPr/>
      <dgm:t>
        <a:bodyPr/>
        <a:lstStyle/>
        <a:p>
          <a:endParaRPr lang="en-US"/>
        </a:p>
      </dgm:t>
    </dgm:pt>
    <dgm:pt modelId="{7FBC6871-31EC-684A-AA8C-F17AAD0F23E1}">
      <dgm:prSet/>
      <dgm:spPr/>
      <dgm:t>
        <a:bodyPr/>
        <a:lstStyle/>
        <a:p>
          <a:pPr rtl="0"/>
          <a:r>
            <a:rPr lang="en-US" dirty="0"/>
            <a:t>First company to develop such a product was Iridium</a:t>
          </a:r>
        </a:p>
      </dgm:t>
    </dgm:pt>
    <dgm:pt modelId="{B50CC20F-8C1C-1C4A-AA0E-B37134A4845B}" type="parTrans" cxnId="{B9268245-2FBE-5B4C-B908-4A55BE24ECE3}">
      <dgm:prSet/>
      <dgm:spPr/>
      <dgm:t>
        <a:bodyPr/>
        <a:lstStyle/>
        <a:p>
          <a:endParaRPr lang="en-US"/>
        </a:p>
      </dgm:t>
    </dgm:pt>
    <dgm:pt modelId="{7AC1E0F1-BDB4-1B4F-929E-2FF1159BAA18}" type="sibTrans" cxnId="{B9268245-2FBE-5B4C-B908-4A55BE24ECE3}">
      <dgm:prSet/>
      <dgm:spPr/>
      <dgm:t>
        <a:bodyPr/>
        <a:lstStyle/>
        <a:p>
          <a:endParaRPr lang="en-US"/>
        </a:p>
      </dgm:t>
    </dgm:pt>
    <dgm:pt modelId="{05CBC44C-4AF4-904C-8D08-F741F031DC8F}">
      <dgm:prSet/>
      <dgm:spPr/>
      <dgm:t>
        <a:bodyPr/>
        <a:lstStyle/>
        <a:p>
          <a:pPr rtl="0"/>
          <a:r>
            <a:rPr lang="en-US" dirty="0"/>
            <a:t>The satellite modem will initially provide a relatively low-speed connection, but the data rates will inevitable increase</a:t>
          </a:r>
        </a:p>
      </dgm:t>
    </dgm:pt>
    <dgm:pt modelId="{84DAE569-B9AC-DC4F-BA45-1F40C92304C0}" type="parTrans" cxnId="{26CD1918-90A6-6F40-ADD5-E762BDCBC4DD}">
      <dgm:prSet/>
      <dgm:spPr/>
      <dgm:t>
        <a:bodyPr/>
        <a:lstStyle/>
        <a:p>
          <a:endParaRPr lang="en-US"/>
        </a:p>
      </dgm:t>
    </dgm:pt>
    <dgm:pt modelId="{BCFC7D31-EB0E-1A44-A55C-2D225DAD77C2}" type="sibTrans" cxnId="{26CD1918-90A6-6F40-ADD5-E762BDCBC4DD}">
      <dgm:prSet/>
      <dgm:spPr/>
      <dgm:t>
        <a:bodyPr/>
        <a:lstStyle/>
        <a:p>
          <a:endParaRPr lang="en-US"/>
        </a:p>
      </dgm:t>
    </dgm:pt>
    <dgm:pt modelId="{E3C900CB-2896-BA49-B6E7-2162BEBE9357}" type="pres">
      <dgm:prSet presAssocID="{034B610D-9D9F-9642-A9A5-87EC2887F6F8}" presName="outerComposite" presStyleCnt="0">
        <dgm:presLayoutVars>
          <dgm:chMax val="5"/>
          <dgm:dir/>
          <dgm:resizeHandles val="exact"/>
        </dgm:presLayoutVars>
      </dgm:prSet>
      <dgm:spPr/>
    </dgm:pt>
    <dgm:pt modelId="{64A49DBB-19C7-204D-A6FD-6FD0AB79B39C}" type="pres">
      <dgm:prSet presAssocID="{034B610D-9D9F-9642-A9A5-87EC2887F6F8}" presName="dummyMaxCanvas" presStyleCnt="0">
        <dgm:presLayoutVars/>
      </dgm:prSet>
      <dgm:spPr/>
    </dgm:pt>
    <dgm:pt modelId="{DB21E461-6ED2-754D-963B-D319975849C5}" type="pres">
      <dgm:prSet presAssocID="{034B610D-9D9F-9642-A9A5-87EC2887F6F8}" presName="ThreeNodes_1" presStyleLbl="node1" presStyleIdx="0" presStyleCnt="3">
        <dgm:presLayoutVars>
          <dgm:bulletEnabled val="1"/>
        </dgm:presLayoutVars>
      </dgm:prSet>
      <dgm:spPr/>
    </dgm:pt>
    <dgm:pt modelId="{3BC899C1-0FDA-B643-9BD6-B59A9F46521B}" type="pres">
      <dgm:prSet presAssocID="{034B610D-9D9F-9642-A9A5-87EC2887F6F8}" presName="ThreeNodes_2" presStyleLbl="node1" presStyleIdx="1" presStyleCnt="3">
        <dgm:presLayoutVars>
          <dgm:bulletEnabled val="1"/>
        </dgm:presLayoutVars>
      </dgm:prSet>
      <dgm:spPr/>
    </dgm:pt>
    <dgm:pt modelId="{BE33A9FE-41DA-C241-AC05-DF5069900727}" type="pres">
      <dgm:prSet presAssocID="{034B610D-9D9F-9642-A9A5-87EC2887F6F8}" presName="ThreeNodes_3" presStyleLbl="node1" presStyleIdx="2" presStyleCnt="3">
        <dgm:presLayoutVars>
          <dgm:bulletEnabled val="1"/>
        </dgm:presLayoutVars>
      </dgm:prSet>
      <dgm:spPr/>
    </dgm:pt>
    <dgm:pt modelId="{69A8574F-3308-DB4E-B950-50B143A25BB7}" type="pres">
      <dgm:prSet presAssocID="{034B610D-9D9F-9642-A9A5-87EC2887F6F8}" presName="ThreeConn_1-2" presStyleLbl="fgAccFollowNode1" presStyleIdx="0" presStyleCnt="2">
        <dgm:presLayoutVars>
          <dgm:bulletEnabled val="1"/>
        </dgm:presLayoutVars>
      </dgm:prSet>
      <dgm:spPr/>
    </dgm:pt>
    <dgm:pt modelId="{221D55AF-6031-F447-BA16-6F25B52CBE45}" type="pres">
      <dgm:prSet presAssocID="{034B610D-9D9F-9642-A9A5-87EC2887F6F8}" presName="ThreeConn_2-3" presStyleLbl="fgAccFollowNode1" presStyleIdx="1" presStyleCnt="2">
        <dgm:presLayoutVars>
          <dgm:bulletEnabled val="1"/>
        </dgm:presLayoutVars>
      </dgm:prSet>
      <dgm:spPr/>
    </dgm:pt>
    <dgm:pt modelId="{3EC103E3-4A70-E843-BB50-BEC6A1B90D2F}" type="pres">
      <dgm:prSet presAssocID="{034B610D-9D9F-9642-A9A5-87EC2887F6F8}" presName="ThreeNodes_1_text" presStyleLbl="node1" presStyleIdx="2" presStyleCnt="3">
        <dgm:presLayoutVars>
          <dgm:bulletEnabled val="1"/>
        </dgm:presLayoutVars>
      </dgm:prSet>
      <dgm:spPr/>
    </dgm:pt>
    <dgm:pt modelId="{4496BC5F-6865-9741-A5B3-65C2E1CF0F7F}" type="pres">
      <dgm:prSet presAssocID="{034B610D-9D9F-9642-A9A5-87EC2887F6F8}" presName="ThreeNodes_2_text" presStyleLbl="node1" presStyleIdx="2" presStyleCnt="3">
        <dgm:presLayoutVars>
          <dgm:bulletEnabled val="1"/>
        </dgm:presLayoutVars>
      </dgm:prSet>
      <dgm:spPr/>
    </dgm:pt>
    <dgm:pt modelId="{C4F5E5B5-64EE-7D4F-A856-177778A2199A}" type="pres">
      <dgm:prSet presAssocID="{034B610D-9D9F-9642-A9A5-87EC2887F6F8}" presName="ThreeNodes_3_text" presStyleLbl="node1" presStyleIdx="2" presStyleCnt="3">
        <dgm:presLayoutVars>
          <dgm:bulletEnabled val="1"/>
        </dgm:presLayoutVars>
      </dgm:prSet>
      <dgm:spPr/>
    </dgm:pt>
  </dgm:ptLst>
  <dgm:cxnLst>
    <dgm:cxn modelId="{91E0BD12-B6AF-6A40-9567-325C6345FACD}" srcId="{034B610D-9D9F-9642-A9A5-87EC2887F6F8}" destId="{287036DB-1023-C944-8E77-12A94454CCF1}" srcOrd="0" destOrd="0" parTransId="{A9F472C1-41B1-1B41-B546-3037CE86D686}" sibTransId="{EB12C26F-676C-F242-8685-B7748340B8C6}"/>
    <dgm:cxn modelId="{6A2D9A13-B60C-674E-9878-DC92362EF094}" type="presOf" srcId="{7FBC6871-31EC-684A-AA8C-F17AAD0F23E1}" destId="{4496BC5F-6865-9741-A5B3-65C2E1CF0F7F}" srcOrd="1" destOrd="1" presId="urn:microsoft.com/office/officeart/2005/8/layout/vProcess5"/>
    <dgm:cxn modelId="{65419D14-284F-374E-B844-84AD367C7C79}" type="presOf" srcId="{9C1AC4AA-AC4F-CD49-8EEB-D142E0F57E1F}" destId="{3BC899C1-0FDA-B643-9BD6-B59A9F46521B}" srcOrd="0" destOrd="0" presId="urn:microsoft.com/office/officeart/2005/8/layout/vProcess5"/>
    <dgm:cxn modelId="{26CD1918-90A6-6F40-ADD5-E762BDCBC4DD}" srcId="{034B610D-9D9F-9642-A9A5-87EC2887F6F8}" destId="{05CBC44C-4AF4-904C-8D08-F741F031DC8F}" srcOrd="2" destOrd="0" parTransId="{84DAE569-B9AC-DC4F-BA45-1F40C92304C0}" sibTransId="{BCFC7D31-EB0E-1A44-A55C-2D225DAD77C2}"/>
    <dgm:cxn modelId="{0D930338-D438-5247-B467-694A8523B337}" type="presOf" srcId="{05CBC44C-4AF4-904C-8D08-F741F031DC8F}" destId="{BE33A9FE-41DA-C241-AC05-DF5069900727}" srcOrd="0" destOrd="0" presId="urn:microsoft.com/office/officeart/2005/8/layout/vProcess5"/>
    <dgm:cxn modelId="{B9268245-2FBE-5B4C-B908-4A55BE24ECE3}" srcId="{9C1AC4AA-AC4F-CD49-8EEB-D142E0F57E1F}" destId="{7FBC6871-31EC-684A-AA8C-F17AAD0F23E1}" srcOrd="0" destOrd="0" parTransId="{B50CC20F-8C1C-1C4A-AA0E-B37134A4845B}" sibTransId="{7AC1E0F1-BDB4-1B4F-929E-2FF1159BAA18}"/>
    <dgm:cxn modelId="{89E83C97-86F9-7B46-9E74-EF8ADEC0A176}" type="presOf" srcId="{EB12C26F-676C-F242-8685-B7748340B8C6}" destId="{69A8574F-3308-DB4E-B950-50B143A25BB7}" srcOrd="0" destOrd="0" presId="urn:microsoft.com/office/officeart/2005/8/layout/vProcess5"/>
    <dgm:cxn modelId="{B9CDFD97-16CE-8A43-B072-8907C9E01DB8}" type="presOf" srcId="{7FBC6871-31EC-684A-AA8C-F17AAD0F23E1}" destId="{3BC899C1-0FDA-B643-9BD6-B59A9F46521B}" srcOrd="0" destOrd="1" presId="urn:microsoft.com/office/officeart/2005/8/layout/vProcess5"/>
    <dgm:cxn modelId="{646D31A3-85BB-EC49-9646-A515F0C5903D}" type="presOf" srcId="{23BDED2F-A686-3648-B848-78C38C315A66}" destId="{221D55AF-6031-F447-BA16-6F25B52CBE45}" srcOrd="0" destOrd="0" presId="urn:microsoft.com/office/officeart/2005/8/layout/vProcess5"/>
    <dgm:cxn modelId="{405828AA-F0E8-4A49-A2AE-A7AAEC4E4998}" type="presOf" srcId="{9C1AC4AA-AC4F-CD49-8EEB-D142E0F57E1F}" destId="{4496BC5F-6865-9741-A5B3-65C2E1CF0F7F}" srcOrd="1" destOrd="0" presId="urn:microsoft.com/office/officeart/2005/8/layout/vProcess5"/>
    <dgm:cxn modelId="{5138EBC1-E9B3-FE42-AC08-8AC9F01BF83C}" type="presOf" srcId="{287036DB-1023-C944-8E77-12A94454CCF1}" destId="{3EC103E3-4A70-E843-BB50-BEC6A1B90D2F}" srcOrd="1" destOrd="0" presId="urn:microsoft.com/office/officeart/2005/8/layout/vProcess5"/>
    <dgm:cxn modelId="{6C5DA3CF-2563-DC4F-9B76-36507BB425A7}" type="presOf" srcId="{287036DB-1023-C944-8E77-12A94454CCF1}" destId="{DB21E461-6ED2-754D-963B-D319975849C5}" srcOrd="0" destOrd="0" presId="urn:microsoft.com/office/officeart/2005/8/layout/vProcess5"/>
    <dgm:cxn modelId="{F0DEA7D7-1DDA-944E-A486-7F629669694F}" srcId="{034B610D-9D9F-9642-A9A5-87EC2887F6F8}" destId="{9C1AC4AA-AC4F-CD49-8EEB-D142E0F57E1F}" srcOrd="1" destOrd="0" parTransId="{689BF14E-C314-ED45-9D8F-CE8C837595D9}" sibTransId="{23BDED2F-A686-3648-B848-78C38C315A66}"/>
    <dgm:cxn modelId="{ECEF0ADF-BBE0-2F41-91FE-F515D26F474D}" type="presOf" srcId="{05CBC44C-4AF4-904C-8D08-F741F031DC8F}" destId="{C4F5E5B5-64EE-7D4F-A856-177778A2199A}" srcOrd="1" destOrd="0" presId="urn:microsoft.com/office/officeart/2005/8/layout/vProcess5"/>
    <dgm:cxn modelId="{D29A85EF-942B-A44A-87FE-6D22580C3D64}" type="presOf" srcId="{034B610D-9D9F-9642-A9A5-87EC2887F6F8}" destId="{E3C900CB-2896-BA49-B6E7-2162BEBE9357}" srcOrd="0" destOrd="0" presId="urn:microsoft.com/office/officeart/2005/8/layout/vProcess5"/>
    <dgm:cxn modelId="{5AFDC58C-99AB-9B41-BFC9-452F9BCEC0AB}" type="presParOf" srcId="{E3C900CB-2896-BA49-B6E7-2162BEBE9357}" destId="{64A49DBB-19C7-204D-A6FD-6FD0AB79B39C}" srcOrd="0" destOrd="0" presId="urn:microsoft.com/office/officeart/2005/8/layout/vProcess5"/>
    <dgm:cxn modelId="{76C53615-A40C-8744-8D51-A5DD38995D7F}" type="presParOf" srcId="{E3C900CB-2896-BA49-B6E7-2162BEBE9357}" destId="{DB21E461-6ED2-754D-963B-D319975849C5}" srcOrd="1" destOrd="0" presId="urn:microsoft.com/office/officeart/2005/8/layout/vProcess5"/>
    <dgm:cxn modelId="{F5F8ABFA-BDDF-454E-8665-53F60B8FA38E}" type="presParOf" srcId="{E3C900CB-2896-BA49-B6E7-2162BEBE9357}" destId="{3BC899C1-0FDA-B643-9BD6-B59A9F46521B}" srcOrd="2" destOrd="0" presId="urn:microsoft.com/office/officeart/2005/8/layout/vProcess5"/>
    <dgm:cxn modelId="{47317037-9736-7D45-BB31-A54200037B79}" type="presParOf" srcId="{E3C900CB-2896-BA49-B6E7-2162BEBE9357}" destId="{BE33A9FE-41DA-C241-AC05-DF5069900727}" srcOrd="3" destOrd="0" presId="urn:microsoft.com/office/officeart/2005/8/layout/vProcess5"/>
    <dgm:cxn modelId="{2D2F8C74-DAC2-D346-ACB1-96A1E1CA849A}" type="presParOf" srcId="{E3C900CB-2896-BA49-B6E7-2162BEBE9357}" destId="{69A8574F-3308-DB4E-B950-50B143A25BB7}" srcOrd="4" destOrd="0" presId="urn:microsoft.com/office/officeart/2005/8/layout/vProcess5"/>
    <dgm:cxn modelId="{DF1ADCC1-1A03-2E4E-BADB-ECE8EC94FEFB}" type="presParOf" srcId="{E3C900CB-2896-BA49-B6E7-2162BEBE9357}" destId="{221D55AF-6031-F447-BA16-6F25B52CBE45}" srcOrd="5" destOrd="0" presId="urn:microsoft.com/office/officeart/2005/8/layout/vProcess5"/>
    <dgm:cxn modelId="{BD652A5D-C46B-4C46-8F75-F1B8690D4CA6}" type="presParOf" srcId="{E3C900CB-2896-BA49-B6E7-2162BEBE9357}" destId="{3EC103E3-4A70-E843-BB50-BEC6A1B90D2F}" srcOrd="6" destOrd="0" presId="urn:microsoft.com/office/officeart/2005/8/layout/vProcess5"/>
    <dgm:cxn modelId="{D115DD4F-68A2-A140-8E9A-461170812037}" type="presParOf" srcId="{E3C900CB-2896-BA49-B6E7-2162BEBE9357}" destId="{4496BC5F-6865-9741-A5B3-65C2E1CF0F7F}" srcOrd="7" destOrd="0" presId="urn:microsoft.com/office/officeart/2005/8/layout/vProcess5"/>
    <dgm:cxn modelId="{25650F25-F896-B241-8A24-8F68A0EAED1A}" type="presParOf" srcId="{E3C900CB-2896-BA49-B6E7-2162BEBE9357}" destId="{C4F5E5B5-64EE-7D4F-A856-177778A2199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E1B7B-DFCA-364D-91B8-DD9BBAAE8930}">
      <dsp:nvSpPr>
        <dsp:cNvPr id="0" name=""/>
        <dsp:cNvSpPr/>
      </dsp:nvSpPr>
      <dsp:spPr>
        <a:xfrm>
          <a:off x="0" y="0"/>
          <a:ext cx="3852516" cy="5236694"/>
        </a:xfrm>
        <a:prstGeom prst="roundRect">
          <a:avLst>
            <a:gd name="adj" fmla="val 10000"/>
          </a:avLst>
        </a:prstGeom>
        <a:solidFill>
          <a:schemeClr val="tx2"/>
        </a:solidFill>
        <a:ln>
          <a:noFill/>
        </a:ln>
        <a:effectLst>
          <a:innerShdw blurRad="50800" dist="25400" dir="10800000">
            <a:srgbClr val="808080">
              <a:alpha val="75000"/>
            </a:srgbClr>
          </a:inn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chemeClr val="bg1"/>
              </a:solidFill>
            </a:rPr>
            <a:t>Retains its popularity because:</a:t>
          </a:r>
        </a:p>
      </dsp:txBody>
      <dsp:txXfrm>
        <a:off x="0" y="0"/>
        <a:ext cx="3852516" cy="1571008"/>
      </dsp:txXfrm>
    </dsp:sp>
    <dsp:sp modelId="{57122C4B-1423-5145-B96C-81DE07CC17A0}">
      <dsp:nvSpPr>
        <dsp:cNvPr id="0" name=""/>
        <dsp:cNvSpPr/>
      </dsp:nvSpPr>
      <dsp:spPr>
        <a:xfrm>
          <a:off x="385251" y="1571136"/>
          <a:ext cx="3082012" cy="762874"/>
        </a:xfrm>
        <a:prstGeom prst="roundRect">
          <a:avLst>
            <a:gd name="adj" fmla="val 10000"/>
          </a:avLst>
        </a:prstGeom>
        <a:solidFill>
          <a:schemeClr val="accent1"/>
        </a:soli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It can support many devices at high speeds</a:t>
          </a:r>
        </a:p>
      </dsp:txBody>
      <dsp:txXfrm>
        <a:off x="407595" y="1593480"/>
        <a:ext cx="3037324" cy="718186"/>
      </dsp:txXfrm>
    </dsp:sp>
    <dsp:sp modelId="{E2247C9A-8FD2-6C4B-8667-493900A05609}">
      <dsp:nvSpPr>
        <dsp:cNvPr id="0" name=""/>
        <dsp:cNvSpPr/>
      </dsp:nvSpPr>
      <dsp:spPr>
        <a:xfrm>
          <a:off x="385251" y="2451376"/>
          <a:ext cx="3082012" cy="762874"/>
        </a:xfrm>
        <a:prstGeom prst="roundRect">
          <a:avLst>
            <a:gd name="adj" fmla="val 10000"/>
          </a:avLst>
        </a:prstGeom>
        <a:solidFill>
          <a:schemeClr val="accent1"/>
        </a:soli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Is not subject to interference</a:t>
          </a:r>
          <a:endParaRPr lang="en-US" sz="1400" kern="1200" dirty="0"/>
        </a:p>
      </dsp:txBody>
      <dsp:txXfrm>
        <a:off x="407595" y="2473720"/>
        <a:ext cx="3037324" cy="718186"/>
      </dsp:txXfrm>
    </dsp:sp>
    <dsp:sp modelId="{6D2DD15B-B3FA-CD40-ACE3-26294573F41C}">
      <dsp:nvSpPr>
        <dsp:cNvPr id="0" name=""/>
        <dsp:cNvSpPr/>
      </dsp:nvSpPr>
      <dsp:spPr>
        <a:xfrm>
          <a:off x="385251" y="3331616"/>
          <a:ext cx="3082012" cy="762874"/>
        </a:xfrm>
        <a:prstGeom prst="roundRect">
          <a:avLst>
            <a:gd name="adj" fmla="val 10000"/>
          </a:avLst>
        </a:prstGeom>
        <a:solidFill>
          <a:schemeClr val="accent1"/>
        </a:soli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t>Provides a security advantage because it is resistant to eavesdropping</a:t>
          </a:r>
          <a:endParaRPr lang="en-US" sz="1400" kern="1200" dirty="0"/>
        </a:p>
      </dsp:txBody>
      <dsp:txXfrm>
        <a:off x="407595" y="3353960"/>
        <a:ext cx="3037324" cy="718186"/>
      </dsp:txXfrm>
    </dsp:sp>
    <dsp:sp modelId="{1D88F914-6CF1-1944-8380-0AECC35ACE39}">
      <dsp:nvSpPr>
        <dsp:cNvPr id="0" name=""/>
        <dsp:cNvSpPr/>
      </dsp:nvSpPr>
      <dsp:spPr>
        <a:xfrm>
          <a:off x="385251" y="4211856"/>
          <a:ext cx="3082012" cy="762874"/>
        </a:xfrm>
        <a:prstGeom prst="roundRect">
          <a:avLst>
            <a:gd name="adj" fmla="val 10000"/>
          </a:avLst>
        </a:prstGeom>
        <a:solidFill>
          <a:schemeClr val="accent1"/>
        </a:soli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 combination of Ethernet and </a:t>
          </a:r>
        </a:p>
        <a:p>
          <a:pPr marL="0" lvl="0" indent="0" algn="ctr" defTabSz="622300">
            <a:lnSpc>
              <a:spcPct val="90000"/>
            </a:lnSpc>
            <a:spcBef>
              <a:spcPct val="0"/>
            </a:spcBef>
            <a:spcAft>
              <a:spcPct val="35000"/>
            </a:spcAft>
            <a:buNone/>
          </a:pPr>
          <a:r>
            <a:rPr lang="en-US" sz="1400" kern="1200" dirty="0"/>
            <a:t>Wi-Fi is the most common architecture</a:t>
          </a:r>
        </a:p>
      </dsp:txBody>
      <dsp:txXfrm>
        <a:off x="407595" y="4234200"/>
        <a:ext cx="3037324" cy="718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ABC07-0E03-3940-954D-759B98F90B99}">
      <dsp:nvSpPr>
        <dsp:cNvPr id="0" name=""/>
        <dsp:cNvSpPr/>
      </dsp:nvSpPr>
      <dsp:spPr>
        <a:xfrm rot="16200000">
          <a:off x="315" y="299313"/>
          <a:ext cx="3610302" cy="3610302"/>
        </a:xfrm>
        <a:prstGeom prst="up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rtl="0">
            <a:lnSpc>
              <a:spcPct val="90000"/>
            </a:lnSpc>
            <a:spcBef>
              <a:spcPct val="0"/>
            </a:spcBef>
            <a:spcAft>
              <a:spcPct val="35000"/>
            </a:spcAft>
            <a:buNone/>
          </a:pPr>
          <a:r>
            <a:rPr lang="en-US" sz="1600" kern="1200" dirty="0"/>
            <a:t>IEEE 802 LAN standards committee</a:t>
          </a:r>
        </a:p>
        <a:p>
          <a:pPr marL="114300" lvl="1" indent="-114300" algn="l" defTabSz="533400" rtl="0">
            <a:lnSpc>
              <a:spcPct val="90000"/>
            </a:lnSpc>
            <a:spcBef>
              <a:spcPct val="0"/>
            </a:spcBef>
            <a:spcAft>
              <a:spcPct val="15000"/>
            </a:spcAft>
            <a:buChar char="•"/>
          </a:pPr>
          <a:r>
            <a:rPr lang="en-US" sz="1200" kern="1200" dirty="0"/>
            <a:t>802.3 group is responsible for issuing standards for LANs that are referred to commercially as Ethernet</a:t>
          </a:r>
        </a:p>
      </dsp:txBody>
      <dsp:txXfrm rot="5400000">
        <a:off x="632118" y="1201888"/>
        <a:ext cx="2978499" cy="1805151"/>
      </dsp:txXfrm>
    </dsp:sp>
    <dsp:sp modelId="{FD54AD0D-72F0-764D-91FE-5534F3D5DF3B}">
      <dsp:nvSpPr>
        <dsp:cNvPr id="0" name=""/>
        <dsp:cNvSpPr/>
      </dsp:nvSpPr>
      <dsp:spPr>
        <a:xfrm rot="5400000">
          <a:off x="3972869" y="299313"/>
          <a:ext cx="3610302" cy="3610302"/>
        </a:xfrm>
        <a:prstGeom prst="up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t>The Ethernet Alliance supports and originates activities that span from incubation of new Ethernet technologies to interoperability testing to demonstrations to education</a:t>
          </a:r>
        </a:p>
      </dsp:txBody>
      <dsp:txXfrm rot="-5400000">
        <a:off x="3972869" y="1201889"/>
        <a:ext cx="2978499" cy="1805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EE3C8-F147-6E4A-9E73-AEC11054C06C}">
      <dsp:nvSpPr>
        <dsp:cNvPr id="0" name=""/>
        <dsp:cNvSpPr/>
      </dsp:nvSpPr>
      <dsp:spPr>
        <a:xfrm>
          <a:off x="0" y="3489565"/>
          <a:ext cx="7049763" cy="57249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2010</a:t>
          </a:r>
        </a:p>
      </dsp:txBody>
      <dsp:txXfrm>
        <a:off x="0" y="3489565"/>
        <a:ext cx="7049763" cy="309145"/>
      </dsp:txXfrm>
    </dsp:sp>
    <dsp:sp modelId="{8C395540-81D3-554D-973A-DC05B970CB07}">
      <dsp:nvSpPr>
        <dsp:cNvPr id="0" name=""/>
        <dsp:cNvSpPr/>
      </dsp:nvSpPr>
      <dsp:spPr>
        <a:xfrm>
          <a:off x="0" y="3787261"/>
          <a:ext cx="7049763" cy="263346"/>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40 </a:t>
          </a:r>
          <a:r>
            <a:rPr lang="en-US" sz="1600" kern="1200" dirty="0" err="1"/>
            <a:t>Gbps</a:t>
          </a:r>
          <a:r>
            <a:rPr lang="en-US" sz="1600" kern="1200" dirty="0"/>
            <a:t> and 100 </a:t>
          </a:r>
          <a:r>
            <a:rPr lang="en-US" sz="1600" kern="1200" dirty="0" err="1"/>
            <a:t>Gbps</a:t>
          </a:r>
          <a:endParaRPr lang="en-US" sz="1600" kern="1200" dirty="0"/>
        </a:p>
      </dsp:txBody>
      <dsp:txXfrm>
        <a:off x="0" y="3787261"/>
        <a:ext cx="7049763" cy="263346"/>
      </dsp:txXfrm>
    </dsp:sp>
    <dsp:sp modelId="{1E861213-D948-BC4C-941F-386E4986E643}">
      <dsp:nvSpPr>
        <dsp:cNvPr id="0" name=""/>
        <dsp:cNvSpPr/>
      </dsp:nvSpPr>
      <dsp:spPr>
        <a:xfrm rot="10800000">
          <a:off x="0" y="2617659"/>
          <a:ext cx="7049763" cy="880492"/>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2003</a:t>
          </a:r>
        </a:p>
      </dsp:txBody>
      <dsp:txXfrm rot="-10800000">
        <a:off x="0" y="2617659"/>
        <a:ext cx="7049763" cy="309053"/>
      </dsp:txXfrm>
    </dsp:sp>
    <dsp:sp modelId="{4A293A48-EEF7-C44A-87BD-2129CEF44BF1}">
      <dsp:nvSpPr>
        <dsp:cNvPr id="0" name=""/>
        <dsp:cNvSpPr/>
      </dsp:nvSpPr>
      <dsp:spPr>
        <a:xfrm>
          <a:off x="0" y="2926712"/>
          <a:ext cx="7049763" cy="263267"/>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 </a:t>
          </a:r>
          <a:r>
            <a:rPr lang="en-US" sz="1600" kern="1200" dirty="0"/>
            <a:t>10 </a:t>
          </a:r>
          <a:r>
            <a:rPr lang="en-US" sz="1600" kern="1200" dirty="0" err="1"/>
            <a:t>Gbps</a:t>
          </a:r>
          <a:endParaRPr lang="en-US" sz="1600" kern="1200" dirty="0"/>
        </a:p>
      </dsp:txBody>
      <dsp:txXfrm>
        <a:off x="0" y="2926712"/>
        <a:ext cx="7049763" cy="263267"/>
      </dsp:txXfrm>
    </dsp:sp>
    <dsp:sp modelId="{C0B39658-43DD-E749-9536-26FD95ADBD08}">
      <dsp:nvSpPr>
        <dsp:cNvPr id="0" name=""/>
        <dsp:cNvSpPr/>
      </dsp:nvSpPr>
      <dsp:spPr>
        <a:xfrm rot="10800000">
          <a:off x="0" y="1745753"/>
          <a:ext cx="7049763" cy="880492"/>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1998</a:t>
          </a:r>
        </a:p>
      </dsp:txBody>
      <dsp:txXfrm rot="-10800000">
        <a:off x="0" y="1745753"/>
        <a:ext cx="7049763" cy="309053"/>
      </dsp:txXfrm>
    </dsp:sp>
    <dsp:sp modelId="{2B8D363C-4058-3D48-894F-8AB65AFE3570}">
      <dsp:nvSpPr>
        <dsp:cNvPr id="0" name=""/>
        <dsp:cNvSpPr/>
      </dsp:nvSpPr>
      <dsp:spPr>
        <a:xfrm>
          <a:off x="0" y="2054806"/>
          <a:ext cx="7049763" cy="263267"/>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1 </a:t>
          </a:r>
          <a:r>
            <a:rPr lang="en-US" sz="1600" kern="1200" dirty="0" err="1"/>
            <a:t>Gbps</a:t>
          </a:r>
          <a:endParaRPr lang="en-US" sz="1600" kern="1200" dirty="0"/>
        </a:p>
      </dsp:txBody>
      <dsp:txXfrm>
        <a:off x="0" y="2054806"/>
        <a:ext cx="7049763" cy="263267"/>
      </dsp:txXfrm>
    </dsp:sp>
    <dsp:sp modelId="{69AF808B-5503-144A-B864-4F963A1C207F}">
      <dsp:nvSpPr>
        <dsp:cNvPr id="0" name=""/>
        <dsp:cNvSpPr/>
      </dsp:nvSpPr>
      <dsp:spPr>
        <a:xfrm rot="10800000">
          <a:off x="0" y="873848"/>
          <a:ext cx="7049763" cy="880492"/>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1995</a:t>
          </a:r>
        </a:p>
      </dsp:txBody>
      <dsp:txXfrm rot="-10800000">
        <a:off x="0" y="873848"/>
        <a:ext cx="7049763" cy="309053"/>
      </dsp:txXfrm>
    </dsp:sp>
    <dsp:sp modelId="{E636BDFB-0B88-8041-A8A9-11DDBA55F122}">
      <dsp:nvSpPr>
        <dsp:cNvPr id="0" name=""/>
        <dsp:cNvSpPr/>
      </dsp:nvSpPr>
      <dsp:spPr>
        <a:xfrm>
          <a:off x="0" y="1182901"/>
          <a:ext cx="7049763" cy="263267"/>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100 </a:t>
          </a:r>
          <a:r>
            <a:rPr lang="en-US" sz="1600" kern="1200" dirty="0"/>
            <a:t>Mbps</a:t>
          </a:r>
        </a:p>
      </dsp:txBody>
      <dsp:txXfrm>
        <a:off x="0" y="1182901"/>
        <a:ext cx="7049763" cy="263267"/>
      </dsp:txXfrm>
    </dsp:sp>
    <dsp:sp modelId="{ADB843EF-C17F-2A43-A15C-9C6024AFA4DA}">
      <dsp:nvSpPr>
        <dsp:cNvPr id="0" name=""/>
        <dsp:cNvSpPr/>
      </dsp:nvSpPr>
      <dsp:spPr>
        <a:xfrm rot="10800000">
          <a:off x="0" y="1942"/>
          <a:ext cx="7049763" cy="880492"/>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1983</a:t>
          </a:r>
        </a:p>
      </dsp:txBody>
      <dsp:txXfrm rot="-10800000">
        <a:off x="0" y="1942"/>
        <a:ext cx="7049763" cy="309053"/>
      </dsp:txXfrm>
    </dsp:sp>
    <dsp:sp modelId="{32DDFE06-E4A4-D444-98FF-8FC1F7DCA2CD}">
      <dsp:nvSpPr>
        <dsp:cNvPr id="0" name=""/>
        <dsp:cNvSpPr/>
      </dsp:nvSpPr>
      <dsp:spPr>
        <a:xfrm>
          <a:off x="0" y="310995"/>
          <a:ext cx="7049763" cy="263267"/>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10 Mbps</a:t>
          </a:r>
          <a:endParaRPr lang="en-US" sz="1600" kern="1200" dirty="0"/>
        </a:p>
      </dsp:txBody>
      <dsp:txXfrm>
        <a:off x="0" y="310995"/>
        <a:ext cx="7049763" cy="2632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1E461-6ED2-754D-963B-D319975849C5}">
      <dsp:nvSpPr>
        <dsp:cNvPr id="0" name=""/>
        <dsp:cNvSpPr/>
      </dsp:nvSpPr>
      <dsp:spPr>
        <a:xfrm>
          <a:off x="0" y="0"/>
          <a:ext cx="6445963" cy="12626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Hotspots have become readily available</a:t>
          </a:r>
        </a:p>
      </dsp:txBody>
      <dsp:txXfrm>
        <a:off x="36983" y="36983"/>
        <a:ext cx="5083434" cy="1188713"/>
      </dsp:txXfrm>
    </dsp:sp>
    <dsp:sp modelId="{3BC899C1-0FDA-B643-9BD6-B59A9F46521B}">
      <dsp:nvSpPr>
        <dsp:cNvPr id="0" name=""/>
        <dsp:cNvSpPr/>
      </dsp:nvSpPr>
      <dsp:spPr>
        <a:xfrm>
          <a:off x="568761" y="1473125"/>
          <a:ext cx="6445963" cy="12626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Remote places can support hotspots with the development of the satellite Wi-Fi hotspot</a:t>
          </a:r>
        </a:p>
        <a:p>
          <a:pPr marL="114300" lvl="1" indent="-114300" algn="l" defTabSz="622300" rtl="0">
            <a:lnSpc>
              <a:spcPct val="90000"/>
            </a:lnSpc>
            <a:spcBef>
              <a:spcPct val="0"/>
            </a:spcBef>
            <a:spcAft>
              <a:spcPct val="15000"/>
            </a:spcAft>
            <a:buChar char="•"/>
          </a:pPr>
          <a:r>
            <a:rPr lang="en-US" sz="1400" kern="1200" dirty="0"/>
            <a:t>First company to develop such a product was Iridium</a:t>
          </a:r>
        </a:p>
      </dsp:txBody>
      <dsp:txXfrm>
        <a:off x="605744" y="1510108"/>
        <a:ext cx="4982495" cy="1188713"/>
      </dsp:txXfrm>
    </dsp:sp>
    <dsp:sp modelId="{BE33A9FE-41DA-C241-AC05-DF5069900727}">
      <dsp:nvSpPr>
        <dsp:cNvPr id="0" name=""/>
        <dsp:cNvSpPr/>
      </dsp:nvSpPr>
      <dsp:spPr>
        <a:xfrm>
          <a:off x="1137523" y="2946250"/>
          <a:ext cx="6445963" cy="12626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innerShdw blurRad="50800" dist="25400" dir="10800000">
            <a:srgbClr val="808080">
              <a:alpha val="7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The satellite modem will initially provide a relatively low-speed connection, but the data rates will inevitable increase</a:t>
          </a:r>
        </a:p>
      </dsp:txBody>
      <dsp:txXfrm>
        <a:off x="1174506" y="2983233"/>
        <a:ext cx="4982495" cy="1188713"/>
      </dsp:txXfrm>
    </dsp:sp>
    <dsp:sp modelId="{69A8574F-3308-DB4E-B950-50B143A25BB7}">
      <dsp:nvSpPr>
        <dsp:cNvPr id="0" name=""/>
        <dsp:cNvSpPr/>
      </dsp:nvSpPr>
      <dsp:spPr>
        <a:xfrm>
          <a:off x="5625222" y="957531"/>
          <a:ext cx="820741" cy="82074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809889" y="957531"/>
        <a:ext cx="451407" cy="617608"/>
      </dsp:txXfrm>
    </dsp:sp>
    <dsp:sp modelId="{221D55AF-6031-F447-BA16-6F25B52CBE45}">
      <dsp:nvSpPr>
        <dsp:cNvPr id="0" name=""/>
        <dsp:cNvSpPr/>
      </dsp:nvSpPr>
      <dsp:spPr>
        <a:xfrm>
          <a:off x="6193984" y="2422239"/>
          <a:ext cx="820741" cy="82074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378651" y="2422239"/>
        <a:ext cx="451407" cy="61760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C83D1-1523-0F44-AFB3-FC2AE7E3D0A0}" type="datetimeFigureOut">
              <a:rPr lang="en-US" smtClean="0"/>
              <a:pPr/>
              <a:t>2/10/20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6DCF5-9F7B-7C45-9A84-598DA3C95F13}" type="slidenum">
              <a:rPr lang="en-US" smtClean="0"/>
              <a:pPr/>
              <a:t>‹nº›</a:t>
            </a:fld>
            <a:endParaRPr lang="en-US"/>
          </a:p>
        </p:txBody>
      </p:sp>
    </p:spTree>
    <p:extLst>
      <p:ext uri="{BB962C8B-B14F-4D97-AF65-F5344CB8AC3E}">
        <p14:creationId xmlns:p14="http://schemas.microsoft.com/office/powerpoint/2010/main" val="40664703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DB6DCF5-9F7B-7C45-9A84-598DA3C95F13}" type="slidenum">
              <a:rPr lang="en-US" smtClean="0"/>
              <a:pPr/>
              <a:t>1</a:t>
            </a:fld>
            <a:endParaRPr lang="en-US"/>
          </a:p>
        </p:txBody>
      </p:sp>
    </p:spTree>
    <p:extLst>
      <p:ext uri="{BB962C8B-B14F-4D97-AF65-F5344CB8AC3E}">
        <p14:creationId xmlns:p14="http://schemas.microsoft.com/office/powerpoint/2010/main" val="2515632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A tremendous advantage of Ethernet is that it is possible to scale the network, both</a:t>
            </a:r>
          </a:p>
          <a:p>
            <a:r>
              <a:rPr lang="en-US" sz="1200" kern="1200" baseline="0" dirty="0">
                <a:solidFill>
                  <a:schemeClr val="tx1"/>
                </a:solidFill>
                <a:latin typeface="+mn-lt"/>
                <a:ea typeface="+mn-ea"/>
                <a:cs typeface="+mn-cs"/>
              </a:rPr>
              <a:t>in terms of distance and data rate, with the same Ethernet protocol and associated</a:t>
            </a:r>
          </a:p>
          <a:p>
            <a:r>
              <a:rPr lang="en-US" sz="1200" kern="1200" baseline="0" dirty="0">
                <a:solidFill>
                  <a:schemeClr val="tx1"/>
                </a:solidFill>
                <a:latin typeface="+mn-lt"/>
                <a:ea typeface="+mn-ea"/>
                <a:cs typeface="+mn-cs"/>
              </a:rPr>
              <a:t>quality of service (</a:t>
            </a:r>
            <a:r>
              <a:rPr lang="en-US" sz="1200" kern="1200" baseline="0" dirty="0" err="1">
                <a:solidFill>
                  <a:schemeClr val="tx1"/>
                </a:solidFill>
                <a:latin typeface="+mn-lt"/>
                <a:ea typeface="+mn-ea"/>
                <a:cs typeface="+mn-cs"/>
              </a:rPr>
              <a:t>QoS</a:t>
            </a:r>
            <a:r>
              <a:rPr lang="en-US" sz="1200" kern="1200" baseline="0" dirty="0">
                <a:solidFill>
                  <a:schemeClr val="tx1"/>
                </a:solidFill>
                <a:latin typeface="+mn-lt"/>
                <a:ea typeface="+mn-ea"/>
                <a:cs typeface="+mn-cs"/>
              </a:rPr>
              <a:t>) and security standards. An enterprise can easily extend an</a:t>
            </a:r>
          </a:p>
          <a:p>
            <a:r>
              <a:rPr lang="en-US" sz="1200" kern="1200" baseline="0" dirty="0">
                <a:solidFill>
                  <a:schemeClr val="tx1"/>
                </a:solidFill>
                <a:latin typeface="+mn-lt"/>
                <a:ea typeface="+mn-ea"/>
                <a:cs typeface="+mn-cs"/>
              </a:rPr>
              <a:t>Ethernet network among a number of buildings on the same campus or even some</a:t>
            </a:r>
          </a:p>
          <a:p>
            <a:r>
              <a:rPr lang="en-US" sz="1200" kern="1200" baseline="0" dirty="0">
                <a:solidFill>
                  <a:schemeClr val="tx1"/>
                </a:solidFill>
                <a:latin typeface="+mn-lt"/>
                <a:ea typeface="+mn-ea"/>
                <a:cs typeface="+mn-cs"/>
              </a:rPr>
              <a:t>distance apart, with links ranging from 10 Mbps to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using a mixture of cable</a:t>
            </a:r>
          </a:p>
          <a:p>
            <a:r>
              <a:rPr lang="en-US" sz="1200" kern="1200" baseline="0" dirty="0">
                <a:solidFill>
                  <a:schemeClr val="tx1"/>
                </a:solidFill>
                <a:latin typeface="+mn-lt"/>
                <a:ea typeface="+mn-ea"/>
                <a:cs typeface="+mn-cs"/>
              </a:rPr>
              <a:t>types and Ethernet hardware. Because all the hardware and communications software</a:t>
            </a:r>
          </a:p>
          <a:p>
            <a:r>
              <a:rPr lang="en-US" sz="1200" kern="1200" baseline="0" dirty="0">
                <a:solidFill>
                  <a:schemeClr val="tx1"/>
                </a:solidFill>
                <a:latin typeface="+mn-lt"/>
                <a:ea typeface="+mn-ea"/>
                <a:cs typeface="+mn-cs"/>
              </a:rPr>
              <a:t>conform to the same standard, it is easy to mix different speeds and different vendor</a:t>
            </a:r>
          </a:p>
          <a:p>
            <a:r>
              <a:rPr lang="en-US" sz="1200" kern="1200" baseline="0" dirty="0">
                <a:solidFill>
                  <a:schemeClr val="tx1"/>
                </a:solidFill>
                <a:latin typeface="+mn-lt"/>
                <a:ea typeface="+mn-ea"/>
                <a:cs typeface="+mn-cs"/>
              </a:rPr>
              <a:t>equipment. The same protocol is used for intensive high-speed interconnections of</a:t>
            </a:r>
          </a:p>
          <a:p>
            <a:r>
              <a:rPr lang="en-US" sz="1200" kern="1200" baseline="0" dirty="0">
                <a:solidFill>
                  <a:schemeClr val="tx1"/>
                </a:solidFill>
                <a:latin typeface="+mn-lt"/>
                <a:ea typeface="+mn-ea"/>
                <a:cs typeface="+mn-cs"/>
              </a:rPr>
              <a:t>data servers in a single room, workstations and servers distributed throughout the</a:t>
            </a:r>
          </a:p>
          <a:p>
            <a:r>
              <a:rPr lang="en-US" sz="1200" kern="1200" baseline="0" dirty="0">
                <a:solidFill>
                  <a:schemeClr val="tx1"/>
                </a:solidFill>
                <a:latin typeface="+mn-lt"/>
                <a:ea typeface="+mn-ea"/>
                <a:cs typeface="+mn-cs"/>
              </a:rPr>
              <a:t>building, and links to Ethernet networks in other buildings up to 100 km away.</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10</a:t>
            </a:fld>
            <a:endParaRPr lang="en-US"/>
          </a:p>
        </p:txBody>
      </p:sp>
    </p:spTree>
    <p:extLst>
      <p:ext uri="{BB962C8B-B14F-4D97-AF65-F5344CB8AC3E}">
        <p14:creationId xmlns:p14="http://schemas.microsoft.com/office/powerpoint/2010/main" val="790567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in other areas, Ethernet has come to dominate in the data center, where very high</a:t>
            </a:r>
          </a:p>
          <a:p>
            <a:r>
              <a:rPr lang="en-US" sz="1200" kern="1200" baseline="0" dirty="0">
                <a:solidFill>
                  <a:schemeClr val="tx1"/>
                </a:solidFill>
                <a:latin typeface="+mn-lt"/>
                <a:ea typeface="+mn-ea"/>
                <a:cs typeface="+mn-cs"/>
              </a:rPr>
              <a:t>data rates are needed to handle massive volumes of data among networked servers</a:t>
            </a:r>
          </a:p>
          <a:p>
            <a:r>
              <a:rPr lang="en-US" sz="1200" kern="1200" baseline="0" dirty="0">
                <a:solidFill>
                  <a:schemeClr val="tx1"/>
                </a:solidFill>
                <a:latin typeface="+mn-lt"/>
                <a:ea typeface="+mn-ea"/>
                <a:cs typeface="+mn-cs"/>
              </a:rPr>
              <a:t>and storage units. Historically, data centers have employed various technologies to</a:t>
            </a:r>
          </a:p>
          <a:p>
            <a:r>
              <a:rPr lang="en-US" sz="1200" kern="1200" baseline="0" dirty="0">
                <a:solidFill>
                  <a:schemeClr val="tx1"/>
                </a:solidFill>
                <a:latin typeface="+mn-lt"/>
                <a:ea typeface="+mn-ea"/>
                <a:cs typeface="+mn-cs"/>
              </a:rPr>
              <a:t>support high-volume, short-distance needs, including </a:t>
            </a:r>
            <a:r>
              <a:rPr lang="en-US" sz="1200" kern="1200" baseline="0" dirty="0" err="1">
                <a:solidFill>
                  <a:schemeClr val="tx1"/>
                </a:solidFill>
                <a:latin typeface="+mn-lt"/>
                <a:ea typeface="+mn-ea"/>
                <a:cs typeface="+mn-cs"/>
              </a:rPr>
              <a:t>InfiniBand</a:t>
            </a:r>
            <a:r>
              <a:rPr lang="en-US" sz="1200" kern="1200" baseline="0" dirty="0">
                <a:solidFill>
                  <a:schemeClr val="tx1"/>
                </a:solidFill>
                <a:latin typeface="+mn-lt"/>
                <a:ea typeface="+mn-ea"/>
                <a:cs typeface="+mn-cs"/>
              </a:rPr>
              <a:t> and Fiber Channel.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But now that Ethernet can scale up to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with 400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on the horizon, the</a:t>
            </a:r>
          </a:p>
          <a:p>
            <a:r>
              <a:rPr lang="en-US" sz="1200" kern="1200" baseline="0" dirty="0">
                <a:solidFill>
                  <a:schemeClr val="tx1"/>
                </a:solidFill>
                <a:latin typeface="+mn-lt"/>
                <a:ea typeface="+mn-ea"/>
                <a:cs typeface="+mn-cs"/>
              </a:rPr>
              <a:t>case for a unified protocol approach throughout the enterprise is compelling.</a:t>
            </a:r>
          </a:p>
          <a:p>
            <a:r>
              <a:rPr lang="en-US" sz="1200" kern="1200" baseline="0" dirty="0">
                <a:solidFill>
                  <a:schemeClr val="tx1"/>
                </a:solidFill>
                <a:latin typeface="+mn-lt"/>
                <a:ea typeface="+mn-ea"/>
                <a:cs typeface="+mn-cs"/>
              </a:rPr>
              <a:t>Two features of the new Ethernet approach are noteworthy. For co-located servers</a:t>
            </a:r>
          </a:p>
          <a:p>
            <a:r>
              <a:rPr lang="en-US" sz="1200" kern="1200" baseline="0" dirty="0">
                <a:solidFill>
                  <a:schemeClr val="tx1"/>
                </a:solidFill>
                <a:latin typeface="+mn-lt"/>
                <a:ea typeface="+mn-ea"/>
                <a:cs typeface="+mn-cs"/>
              </a:rPr>
              <a:t>and storage units, high-speed Ethernet fiber links and switches provided the needed</a:t>
            </a:r>
          </a:p>
          <a:p>
            <a:r>
              <a:rPr lang="en-US" sz="1200" kern="1200" baseline="0" dirty="0">
                <a:solidFill>
                  <a:schemeClr val="tx1"/>
                </a:solidFill>
                <a:latin typeface="+mn-lt"/>
                <a:ea typeface="+mn-ea"/>
                <a:cs typeface="+mn-cs"/>
              </a:rPr>
              <a:t>networking infrastructure. Another important version of Ethernet is known as</a:t>
            </a:r>
          </a:p>
          <a:p>
            <a:r>
              <a:rPr lang="en-US" sz="1200" kern="1200" baseline="0" dirty="0">
                <a:solidFill>
                  <a:schemeClr val="tx1"/>
                </a:solidFill>
                <a:latin typeface="+mn-lt"/>
                <a:ea typeface="+mn-ea"/>
                <a:cs typeface="+mn-cs"/>
              </a:rPr>
              <a:t>backplane Ethernet. Backplane Ethernet runs over copper jumper cables that can</a:t>
            </a:r>
          </a:p>
          <a:p>
            <a:r>
              <a:rPr lang="en-US" sz="1200" kern="1200" baseline="0" dirty="0">
                <a:solidFill>
                  <a:schemeClr val="tx1"/>
                </a:solidFill>
                <a:latin typeface="+mn-lt"/>
                <a:ea typeface="+mn-ea"/>
                <a:cs typeface="+mn-cs"/>
              </a:rPr>
              <a:t>provide up to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over very short distances. This technology is ideal for blade</a:t>
            </a:r>
          </a:p>
          <a:p>
            <a:r>
              <a:rPr lang="en-US" sz="1200" kern="1200" baseline="0" dirty="0">
                <a:solidFill>
                  <a:schemeClr val="tx1"/>
                </a:solidFill>
                <a:latin typeface="+mn-lt"/>
                <a:ea typeface="+mn-ea"/>
                <a:cs typeface="+mn-cs"/>
              </a:rPr>
              <a:t>servers , in which multiple server modules are housed in a single chassis.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11</a:t>
            </a:fld>
            <a:endParaRPr lang="en-US"/>
          </a:p>
        </p:txBody>
      </p:sp>
    </p:spTree>
    <p:extLst>
      <p:ext uri="{BB962C8B-B14F-4D97-AF65-F5344CB8AC3E}">
        <p14:creationId xmlns:p14="http://schemas.microsoft.com/office/powerpoint/2010/main" val="129121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Until fairly recently, Ethernet was not a significant factor in wide-area networking.</a:t>
            </a:r>
          </a:p>
          <a:p>
            <a:r>
              <a:rPr lang="en-US" sz="1200" kern="1200" baseline="0" dirty="0">
                <a:solidFill>
                  <a:schemeClr val="tx1"/>
                </a:solidFill>
                <a:latin typeface="+mn-lt"/>
                <a:ea typeface="+mn-ea"/>
                <a:cs typeface="+mn-cs"/>
              </a:rPr>
              <a:t>But gradually, more telecommunications and network providers have switched to</a:t>
            </a:r>
          </a:p>
          <a:p>
            <a:r>
              <a:rPr lang="en-US" sz="1200" kern="1200" baseline="0" dirty="0">
                <a:solidFill>
                  <a:schemeClr val="tx1"/>
                </a:solidFill>
                <a:latin typeface="+mn-lt"/>
                <a:ea typeface="+mn-ea"/>
                <a:cs typeface="+mn-cs"/>
              </a:rPr>
              <a:t>Ethernet from alternative schemes to support wide-area access (also referred to as first</a:t>
            </a:r>
          </a:p>
          <a:p>
            <a:r>
              <a:rPr lang="en-US" sz="1200" kern="1200" baseline="0" dirty="0">
                <a:solidFill>
                  <a:schemeClr val="tx1"/>
                </a:solidFill>
                <a:latin typeface="+mn-lt"/>
                <a:ea typeface="+mn-ea"/>
                <a:cs typeface="+mn-cs"/>
              </a:rPr>
              <a:t>mile or last mile). Ethernet is supplanting a variety of other wide-area options, such</a:t>
            </a:r>
          </a:p>
          <a:p>
            <a:r>
              <a:rPr lang="en-US" sz="1200" kern="1200" baseline="0" dirty="0">
                <a:solidFill>
                  <a:schemeClr val="tx1"/>
                </a:solidFill>
                <a:latin typeface="+mn-lt"/>
                <a:ea typeface="+mn-ea"/>
                <a:cs typeface="+mn-cs"/>
              </a:rPr>
              <a:t>as dedicated T1 lines, synchronous digital hierarchy (SDH) lines, and Asynchronous</a:t>
            </a:r>
          </a:p>
          <a:p>
            <a:r>
              <a:rPr lang="en-US" sz="1200" kern="1200" baseline="0" dirty="0">
                <a:solidFill>
                  <a:schemeClr val="tx1"/>
                </a:solidFill>
                <a:latin typeface="+mn-lt"/>
                <a:ea typeface="+mn-ea"/>
                <a:cs typeface="+mn-cs"/>
              </a:rPr>
              <a:t>Transfer Mode (ATM). When used in this fashion, the term carrier Ethernet  is</a:t>
            </a:r>
          </a:p>
          <a:p>
            <a:r>
              <a:rPr lang="en-US" sz="1200" kern="1200" baseline="0" dirty="0">
                <a:solidFill>
                  <a:schemeClr val="tx1"/>
                </a:solidFill>
                <a:latin typeface="+mn-lt"/>
                <a:ea typeface="+mn-ea"/>
                <a:cs typeface="+mn-cs"/>
              </a:rPr>
              <a:t>applied. The term metro Ethernet , or metropolitan-area network (MAN) Ethernet , is</a:t>
            </a:r>
          </a:p>
          <a:p>
            <a:r>
              <a:rPr lang="en-US" sz="1200" kern="1200" baseline="0" dirty="0">
                <a:solidFill>
                  <a:schemeClr val="tx1"/>
                </a:solidFill>
                <a:latin typeface="+mn-lt"/>
                <a:ea typeface="+mn-ea"/>
                <a:cs typeface="+mn-cs"/>
              </a:rPr>
              <a:t>also used. Ethernet has the advantage that it seamlessly fits into the enterprise network</a:t>
            </a:r>
          </a:p>
          <a:p>
            <a:r>
              <a:rPr lang="en-US" sz="1200" kern="1200" baseline="0" dirty="0">
                <a:solidFill>
                  <a:schemeClr val="tx1"/>
                </a:solidFill>
                <a:latin typeface="+mn-lt"/>
                <a:ea typeface="+mn-ea"/>
                <a:cs typeface="+mn-cs"/>
              </a:rPr>
              <a:t>for which it provides wide-area access. But a more important advantage is that carrier</a:t>
            </a:r>
          </a:p>
          <a:p>
            <a:r>
              <a:rPr lang="en-US" sz="1200" kern="1200" baseline="0" dirty="0">
                <a:solidFill>
                  <a:schemeClr val="tx1"/>
                </a:solidFill>
                <a:latin typeface="+mn-lt"/>
                <a:ea typeface="+mn-ea"/>
                <a:cs typeface="+mn-cs"/>
              </a:rPr>
              <a:t>Ethernet provides much more flexibility in terms of the data rate capacity that is used,</a:t>
            </a:r>
          </a:p>
          <a:p>
            <a:r>
              <a:rPr lang="en-US" sz="1200" kern="1200" baseline="0" dirty="0">
                <a:solidFill>
                  <a:schemeClr val="tx1"/>
                </a:solidFill>
                <a:latin typeface="+mn-lt"/>
                <a:ea typeface="+mn-ea"/>
                <a:cs typeface="+mn-cs"/>
              </a:rPr>
              <a:t>compared to traditional wide-area alternatives.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Carrier Ethernet is one of the fastest-growing Ethernet technologies, destined to</a:t>
            </a:r>
          </a:p>
          <a:p>
            <a:r>
              <a:rPr lang="en-US" sz="1200" kern="1200" baseline="0" dirty="0">
                <a:solidFill>
                  <a:schemeClr val="tx1"/>
                </a:solidFill>
                <a:latin typeface="+mn-lt"/>
                <a:ea typeface="+mn-ea"/>
                <a:cs typeface="+mn-cs"/>
              </a:rPr>
              <a:t>become the dominant means by which enterprises access wide-area networking and</a:t>
            </a:r>
          </a:p>
          <a:p>
            <a:r>
              <a:rPr lang="en-US" sz="1200" kern="1200" baseline="0" dirty="0">
                <a:solidFill>
                  <a:schemeClr val="tx1"/>
                </a:solidFill>
                <a:latin typeface="+mn-lt"/>
                <a:ea typeface="+mn-ea"/>
                <a:cs typeface="+mn-cs"/>
              </a:rPr>
              <a:t>Internet facilities.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12</a:t>
            </a:fld>
            <a:endParaRPr lang="en-US"/>
          </a:p>
        </p:txBody>
      </p:sp>
    </p:spTree>
    <p:extLst>
      <p:ext uri="{BB962C8B-B14F-4D97-AF65-F5344CB8AC3E}">
        <p14:creationId xmlns:p14="http://schemas.microsoft.com/office/powerpoint/2010/main" val="257795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Within the IEEE 802  LAN standards committee, the 802.3 group is responsible</a:t>
            </a:r>
          </a:p>
          <a:p>
            <a:r>
              <a:rPr lang="en-US" sz="1200" kern="1200" baseline="0" dirty="0">
                <a:solidFill>
                  <a:schemeClr val="tx1"/>
                </a:solidFill>
                <a:latin typeface="+mn-lt"/>
                <a:ea typeface="+mn-ea"/>
                <a:cs typeface="+mn-cs"/>
              </a:rPr>
              <a:t>for issuing standards for LANs that are referred to commercially as Ethernet.</a:t>
            </a:r>
          </a:p>
          <a:p>
            <a:r>
              <a:rPr lang="en-US" sz="1200" kern="1200" baseline="0" dirty="0">
                <a:solidFill>
                  <a:schemeClr val="tx1"/>
                </a:solidFill>
                <a:latin typeface="+mn-lt"/>
                <a:ea typeface="+mn-ea"/>
                <a:cs typeface="+mn-cs"/>
              </a:rPr>
              <a:t>Complementary to the efforts of the 802.3 committee, the industry consortium known</a:t>
            </a:r>
          </a:p>
          <a:p>
            <a:r>
              <a:rPr lang="en-US" sz="1200" kern="1200" baseline="0" dirty="0">
                <a:solidFill>
                  <a:schemeClr val="tx1"/>
                </a:solidFill>
                <a:latin typeface="+mn-lt"/>
                <a:ea typeface="+mn-ea"/>
                <a:cs typeface="+mn-cs"/>
              </a:rPr>
              <a:t>as The Ethernet Alliance supports and originates activities that span from incubation of</a:t>
            </a:r>
          </a:p>
          <a:p>
            <a:r>
              <a:rPr lang="en-US" sz="1200" kern="1200" baseline="0" dirty="0">
                <a:solidFill>
                  <a:schemeClr val="tx1"/>
                </a:solidFill>
                <a:latin typeface="+mn-lt"/>
                <a:ea typeface="+mn-ea"/>
                <a:cs typeface="+mn-cs"/>
              </a:rPr>
              <a:t>new Ethernet technologies to interoperability testing to demonstrations to education.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13</a:t>
            </a:fld>
            <a:endParaRPr lang="en-US"/>
          </a:p>
        </p:txBody>
      </p:sp>
    </p:spTree>
    <p:extLst>
      <p:ext uri="{BB962C8B-B14F-4D97-AF65-F5344CB8AC3E}">
        <p14:creationId xmlns:p14="http://schemas.microsoft.com/office/powerpoint/2010/main" val="3167757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Currently, Ethernet systems are available at speeds up to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Here’s a brief</a:t>
            </a:r>
          </a:p>
          <a:p>
            <a:r>
              <a:rPr lang="en-US" sz="1200" kern="1200" baseline="0" dirty="0">
                <a:solidFill>
                  <a:schemeClr val="tx1"/>
                </a:solidFill>
                <a:latin typeface="+mn-lt"/>
                <a:ea typeface="+mn-ea"/>
                <a:cs typeface="+mn-cs"/>
              </a:rPr>
              <a:t>chronology.</a:t>
            </a:r>
          </a:p>
          <a:p>
            <a:r>
              <a:rPr lang="en-US" sz="1200" kern="1200" baseline="0" dirty="0">
                <a:solidFill>
                  <a:schemeClr val="tx1"/>
                </a:solidFill>
                <a:latin typeface="+mn-lt"/>
                <a:ea typeface="+mn-ea"/>
                <a:cs typeface="+mn-cs"/>
              </a:rPr>
              <a:t>■ 1983:  10 Mbps (megabit per second, million bits per second)</a:t>
            </a:r>
          </a:p>
          <a:p>
            <a:r>
              <a:rPr lang="en-US" sz="1200" kern="1200" baseline="0" dirty="0">
                <a:solidFill>
                  <a:schemeClr val="tx1"/>
                </a:solidFill>
                <a:latin typeface="+mn-lt"/>
                <a:ea typeface="+mn-ea"/>
                <a:cs typeface="+mn-cs"/>
              </a:rPr>
              <a:t>■ 1995:  100 Mbps</a:t>
            </a:r>
          </a:p>
          <a:p>
            <a:r>
              <a:rPr lang="en-US" sz="1200" kern="1200" baseline="0" dirty="0">
                <a:solidFill>
                  <a:schemeClr val="tx1"/>
                </a:solidFill>
                <a:latin typeface="+mn-lt"/>
                <a:ea typeface="+mn-ea"/>
                <a:cs typeface="+mn-cs"/>
              </a:rPr>
              <a:t>■ 1998:  1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(gigabits per second, billion bits per second)</a:t>
            </a:r>
          </a:p>
          <a:p>
            <a:r>
              <a:rPr lang="en-US" sz="1200" kern="1200" baseline="0" dirty="0">
                <a:solidFill>
                  <a:schemeClr val="tx1"/>
                </a:solidFill>
                <a:latin typeface="+mn-lt"/>
                <a:ea typeface="+mn-ea"/>
                <a:cs typeface="+mn-cs"/>
              </a:rPr>
              <a:t>■ 2003: 10 </a:t>
            </a:r>
            <a:r>
              <a:rPr lang="en-US" sz="1200" kern="1200" baseline="0" dirty="0" err="1">
                <a:solidFill>
                  <a:schemeClr val="tx1"/>
                </a:solidFill>
                <a:latin typeface="+mn-lt"/>
                <a:ea typeface="+mn-ea"/>
                <a:cs typeface="+mn-cs"/>
              </a:rPr>
              <a:t>Gbps</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2010: 40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and 100 </a:t>
            </a:r>
            <a:r>
              <a:rPr lang="en-US" sz="1200" kern="1200" baseline="0" dirty="0" err="1">
                <a:solidFill>
                  <a:schemeClr val="tx1"/>
                </a:solidFill>
                <a:latin typeface="+mn-lt"/>
                <a:ea typeface="+mn-ea"/>
                <a:cs typeface="+mn-cs"/>
              </a:rPr>
              <a:t>Gbps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14</a:t>
            </a:fld>
            <a:endParaRPr lang="en-US"/>
          </a:p>
        </p:txBody>
      </p:sp>
    </p:spTree>
    <p:extLst>
      <p:ext uri="{BB962C8B-B14F-4D97-AF65-F5344CB8AC3E}">
        <p14:creationId xmlns:p14="http://schemas.microsoft.com/office/powerpoint/2010/main" val="1103792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a:p>
        </p:txBody>
      </p:sp>
      <p:sp>
        <p:nvSpPr>
          <p:cNvPr id="4" name="Marcador de Posição do Número do Diapositivo 3"/>
          <p:cNvSpPr>
            <a:spLocks noGrp="1"/>
          </p:cNvSpPr>
          <p:nvPr>
            <p:ph type="sldNum" sz="quarter" idx="5"/>
          </p:nvPr>
        </p:nvSpPr>
        <p:spPr/>
        <p:txBody>
          <a:bodyPr/>
          <a:lstStyle/>
          <a:p>
            <a:fld id="{1DB6DCF5-9F7B-7C45-9A84-598DA3C95F13}" type="slidenum">
              <a:rPr lang="en-US" smtClean="0"/>
              <a:pPr/>
              <a:t>15</a:t>
            </a:fld>
            <a:endParaRPr lang="en-US"/>
          </a:p>
        </p:txBody>
      </p:sp>
    </p:spTree>
    <p:extLst>
      <p:ext uri="{BB962C8B-B14F-4D97-AF65-F5344CB8AC3E}">
        <p14:creationId xmlns:p14="http://schemas.microsoft.com/office/powerpoint/2010/main" val="802938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For a number of years, the initial standard of Ethernet, at 10 Mbps, was adequate for</a:t>
            </a:r>
          </a:p>
          <a:p>
            <a:r>
              <a:rPr lang="en-US" sz="1200" kern="1200" baseline="0" dirty="0">
                <a:solidFill>
                  <a:schemeClr val="tx1"/>
                </a:solidFill>
                <a:latin typeface="+mn-lt"/>
                <a:ea typeface="+mn-ea"/>
                <a:cs typeface="+mn-cs"/>
              </a:rPr>
              <a:t>most office environments. By the early 1990s, it was clear that higher data rates were</a:t>
            </a:r>
          </a:p>
          <a:p>
            <a:r>
              <a:rPr lang="en-US" sz="1200" kern="1200" baseline="0" dirty="0">
                <a:solidFill>
                  <a:schemeClr val="tx1"/>
                </a:solidFill>
                <a:latin typeface="+mn-lt"/>
                <a:ea typeface="+mn-ea"/>
                <a:cs typeface="+mn-cs"/>
              </a:rPr>
              <a:t>needed to support the growing traffic load on the typical LAN. Key drivers included</a:t>
            </a:r>
          </a:p>
          <a:p>
            <a:r>
              <a:rPr lang="en-US" sz="1200" kern="1200" baseline="0" dirty="0">
                <a:solidFill>
                  <a:schemeClr val="tx1"/>
                </a:solidFill>
                <a:latin typeface="+mn-lt"/>
                <a:ea typeface="+mn-ea"/>
                <a:cs typeface="+mn-cs"/>
              </a:rPr>
              <a:t>the following:</a:t>
            </a:r>
          </a:p>
          <a:p>
            <a:endParaRPr lang="en-US" dirty="0"/>
          </a:p>
          <a:p>
            <a:r>
              <a:rPr lang="en-US" sz="1200" kern="1200" baseline="0" dirty="0">
                <a:solidFill>
                  <a:schemeClr val="tx1"/>
                </a:solidFill>
                <a:latin typeface="+mn-lt"/>
                <a:ea typeface="+mn-ea"/>
                <a:cs typeface="+mn-cs"/>
              </a:rPr>
              <a:t>■ Centralized server farms: In many multimedia applications, there is a</a:t>
            </a:r>
          </a:p>
          <a:p>
            <a:r>
              <a:rPr lang="en-US" sz="1200" kern="1200" baseline="0" dirty="0">
                <a:solidFill>
                  <a:schemeClr val="tx1"/>
                </a:solidFill>
                <a:latin typeface="+mn-lt"/>
                <a:ea typeface="+mn-ea"/>
                <a:cs typeface="+mn-cs"/>
              </a:rPr>
              <a:t>need for client system to be able to draw huge amounts of data from multiple,</a:t>
            </a:r>
          </a:p>
          <a:p>
            <a:r>
              <a:rPr lang="en-US" sz="1200" kern="1200" baseline="0" dirty="0">
                <a:solidFill>
                  <a:schemeClr val="tx1"/>
                </a:solidFill>
                <a:latin typeface="+mn-lt"/>
                <a:ea typeface="+mn-ea"/>
                <a:cs typeface="+mn-cs"/>
              </a:rPr>
              <a:t>centralized servers, called server farms. As the performance of the servers has</a:t>
            </a:r>
          </a:p>
          <a:p>
            <a:r>
              <a:rPr lang="en-US" sz="1200" kern="1200" baseline="0" dirty="0">
                <a:solidFill>
                  <a:schemeClr val="tx1"/>
                </a:solidFill>
                <a:latin typeface="+mn-lt"/>
                <a:ea typeface="+mn-ea"/>
                <a:cs typeface="+mn-cs"/>
              </a:rPr>
              <a:t>increased, the network becomes the bottleneck.</a:t>
            </a:r>
          </a:p>
          <a:p>
            <a:r>
              <a:rPr lang="en-US" sz="1200" kern="1200" baseline="0" dirty="0">
                <a:solidFill>
                  <a:schemeClr val="tx1"/>
                </a:solidFill>
                <a:latin typeface="+mn-lt"/>
                <a:ea typeface="+mn-ea"/>
                <a:cs typeface="+mn-cs"/>
              </a:rPr>
              <a:t>■ Power workgroups: These groups typically consist of a small number of</a:t>
            </a:r>
          </a:p>
          <a:p>
            <a:r>
              <a:rPr lang="en-US" sz="1200" kern="1200" baseline="0" dirty="0">
                <a:solidFill>
                  <a:schemeClr val="tx1"/>
                </a:solidFill>
                <a:latin typeface="+mn-lt"/>
                <a:ea typeface="+mn-ea"/>
                <a:cs typeface="+mn-cs"/>
              </a:rPr>
              <a:t>cooperating users who need to exchange massive data files across the network.</a:t>
            </a:r>
          </a:p>
          <a:p>
            <a:r>
              <a:rPr lang="en-US" sz="1200" kern="1200" baseline="0" dirty="0">
                <a:solidFill>
                  <a:schemeClr val="tx1"/>
                </a:solidFill>
                <a:latin typeface="+mn-lt"/>
                <a:ea typeface="+mn-ea"/>
                <a:cs typeface="+mn-cs"/>
              </a:rPr>
              <a:t>Example applications are software development and computer-aided design.</a:t>
            </a:r>
          </a:p>
          <a:p>
            <a:r>
              <a:rPr lang="en-US" sz="1200" kern="1200" baseline="0" dirty="0">
                <a:solidFill>
                  <a:schemeClr val="tx1"/>
                </a:solidFill>
                <a:latin typeface="+mn-lt"/>
                <a:ea typeface="+mn-ea"/>
                <a:cs typeface="+mn-cs"/>
              </a:rPr>
              <a:t>■ High-speed local backbone: As processing demand grows, enterprises</a:t>
            </a:r>
          </a:p>
          <a:p>
            <a:r>
              <a:rPr lang="en-US" sz="1200" kern="1200" baseline="0" dirty="0">
                <a:solidFill>
                  <a:schemeClr val="tx1"/>
                </a:solidFill>
                <a:latin typeface="+mn-lt"/>
                <a:ea typeface="+mn-ea"/>
                <a:cs typeface="+mn-cs"/>
              </a:rPr>
              <a:t>develop an architecture of multiple LANs interconnected with a high-speed</a:t>
            </a:r>
          </a:p>
          <a:p>
            <a:r>
              <a:rPr lang="en-US" sz="1200" kern="1200" baseline="0" dirty="0">
                <a:solidFill>
                  <a:schemeClr val="tx1"/>
                </a:solidFill>
                <a:latin typeface="+mn-lt"/>
                <a:ea typeface="+mn-ea"/>
                <a:cs typeface="+mn-cs"/>
              </a:rPr>
              <a:t>backbone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meet such needs, the IEEE 802.3 committee developed a set of specifications for</a:t>
            </a:r>
          </a:p>
          <a:p>
            <a:r>
              <a:rPr lang="en-US" sz="1200" kern="1200" baseline="0" dirty="0">
                <a:solidFill>
                  <a:schemeClr val="tx1"/>
                </a:solidFill>
                <a:latin typeface="+mn-lt"/>
                <a:ea typeface="+mn-ea"/>
                <a:cs typeface="+mn-cs"/>
              </a:rPr>
              <a:t>Ethernet at 100 Mbps, followed a few years later by a 1-Gbps family of standards.</a:t>
            </a:r>
          </a:p>
          <a:p>
            <a:r>
              <a:rPr lang="en-US" sz="1200" kern="1200" baseline="0" dirty="0">
                <a:solidFill>
                  <a:schemeClr val="tx1"/>
                </a:solidFill>
                <a:latin typeface="+mn-lt"/>
                <a:ea typeface="+mn-ea"/>
                <a:cs typeface="+mn-cs"/>
              </a:rPr>
              <a:t>In each case, the new specifications defined transmission media and transmission</a:t>
            </a:r>
          </a:p>
          <a:p>
            <a:r>
              <a:rPr lang="en-US" sz="1200" kern="1200" baseline="0" dirty="0">
                <a:solidFill>
                  <a:schemeClr val="tx1"/>
                </a:solidFill>
                <a:latin typeface="+mn-lt"/>
                <a:ea typeface="+mn-ea"/>
                <a:cs typeface="+mn-cs"/>
              </a:rPr>
              <a:t>encoding schemes built on the basic Ethernet framework, making the transition easier</a:t>
            </a:r>
          </a:p>
          <a:p>
            <a:r>
              <a:rPr lang="en-US" sz="1200" kern="1200" baseline="0" dirty="0">
                <a:solidFill>
                  <a:schemeClr val="tx1"/>
                </a:solidFill>
                <a:latin typeface="+mn-lt"/>
                <a:ea typeface="+mn-ea"/>
                <a:cs typeface="+mn-cs"/>
              </a:rPr>
              <a:t>than if a completely new specification were issued.</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16</a:t>
            </a:fld>
            <a:endParaRPr lang="en-US"/>
          </a:p>
        </p:txBody>
      </p:sp>
    </p:spTree>
    <p:extLst>
      <p:ext uri="{BB962C8B-B14F-4D97-AF65-F5344CB8AC3E}">
        <p14:creationId xmlns:p14="http://schemas.microsoft.com/office/powerpoint/2010/main" val="1480554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 Even as the ink was drying on the 1-Gbps specification, the continuing increase in</a:t>
            </a:r>
          </a:p>
          <a:p>
            <a:r>
              <a:rPr lang="en-US" sz="1200" kern="1200" baseline="0" dirty="0">
                <a:solidFill>
                  <a:schemeClr val="tx1"/>
                </a:solidFill>
                <a:latin typeface="+mn-lt"/>
                <a:ea typeface="+mn-ea"/>
                <a:cs typeface="+mn-cs"/>
              </a:rPr>
              <a:t>local traffic made this specification inadequate for needs in the short-term future.</a:t>
            </a:r>
          </a:p>
          <a:p>
            <a:r>
              <a:rPr lang="en-US" sz="1200" kern="1200" baseline="0" dirty="0">
                <a:solidFill>
                  <a:schemeClr val="tx1"/>
                </a:solidFill>
                <a:latin typeface="+mn-lt"/>
                <a:ea typeface="+mn-ea"/>
                <a:cs typeface="+mn-cs"/>
              </a:rPr>
              <a:t>Accordingly, the IEEE 802.3 committee soon issued a standard for 10-Gbps Ethernet.</a:t>
            </a:r>
          </a:p>
          <a:p>
            <a:r>
              <a:rPr lang="en-US" sz="1200" kern="1200" baseline="0" dirty="0">
                <a:solidFill>
                  <a:schemeClr val="tx1"/>
                </a:solidFill>
                <a:latin typeface="+mn-lt"/>
                <a:ea typeface="+mn-ea"/>
                <a:cs typeface="+mn-cs"/>
              </a:rPr>
              <a:t>The principle driving requirement for 10-Gbps Ethernet was the increase in intranet</a:t>
            </a:r>
          </a:p>
          <a:p>
            <a:r>
              <a:rPr lang="en-US" sz="1200" kern="1200" baseline="0" dirty="0">
                <a:solidFill>
                  <a:schemeClr val="tx1"/>
                </a:solidFill>
                <a:latin typeface="+mn-lt"/>
                <a:ea typeface="+mn-ea"/>
                <a:cs typeface="+mn-cs"/>
              </a:rPr>
              <a:t>(local interconnected networks) and Internet traffic. A number of factors contribute to</a:t>
            </a:r>
          </a:p>
          <a:p>
            <a:r>
              <a:rPr lang="en-US" sz="1200" kern="1200" baseline="0" dirty="0">
                <a:solidFill>
                  <a:schemeClr val="tx1"/>
                </a:solidFill>
                <a:latin typeface="+mn-lt"/>
                <a:ea typeface="+mn-ea"/>
                <a:cs typeface="+mn-cs"/>
              </a:rPr>
              <a:t>the explosive growth in both Internet and intranet traffic: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An increase in the number of network connections</a:t>
            </a:r>
          </a:p>
          <a:p>
            <a:r>
              <a:rPr lang="en-US" sz="1200" kern="1200" baseline="0" dirty="0">
                <a:solidFill>
                  <a:schemeClr val="tx1"/>
                </a:solidFill>
                <a:latin typeface="+mn-lt"/>
                <a:ea typeface="+mn-ea"/>
                <a:cs typeface="+mn-cs"/>
              </a:rPr>
              <a:t>■  An increase in the connection speed of each end-station (for example, 10-Mbps</a:t>
            </a:r>
          </a:p>
          <a:p>
            <a:r>
              <a:rPr lang="en-US" sz="1200" kern="1200" baseline="0" dirty="0">
                <a:solidFill>
                  <a:schemeClr val="tx1"/>
                </a:solidFill>
                <a:latin typeface="+mn-lt"/>
                <a:ea typeface="+mn-ea"/>
                <a:cs typeface="+mn-cs"/>
              </a:rPr>
              <a:t>users moving to 100 Mbps, analog 56k users moving to DSL and cable</a:t>
            </a:r>
          </a:p>
          <a:p>
            <a:r>
              <a:rPr lang="en-US" sz="1200" kern="1200" baseline="0" dirty="0">
                <a:solidFill>
                  <a:schemeClr val="tx1"/>
                </a:solidFill>
                <a:latin typeface="+mn-lt"/>
                <a:ea typeface="+mn-ea"/>
                <a:cs typeface="+mn-cs"/>
              </a:rPr>
              <a:t>modems)</a:t>
            </a:r>
          </a:p>
          <a:p>
            <a:r>
              <a:rPr lang="en-US" sz="1200" kern="1200" baseline="0" dirty="0">
                <a:solidFill>
                  <a:schemeClr val="tx1"/>
                </a:solidFill>
                <a:latin typeface="+mn-lt"/>
                <a:ea typeface="+mn-ea"/>
                <a:cs typeface="+mn-cs"/>
              </a:rPr>
              <a:t>■  An increase in the deployment of bandwidth-intensive applications such as</a:t>
            </a:r>
          </a:p>
          <a:p>
            <a:r>
              <a:rPr lang="en-US" sz="1200" kern="1200" baseline="0" dirty="0">
                <a:solidFill>
                  <a:schemeClr val="tx1"/>
                </a:solidFill>
                <a:latin typeface="+mn-lt"/>
                <a:ea typeface="+mn-ea"/>
                <a:cs typeface="+mn-cs"/>
              </a:rPr>
              <a:t>high-quality video</a:t>
            </a:r>
          </a:p>
          <a:p>
            <a:r>
              <a:rPr lang="en-US" sz="1200" kern="1200" baseline="0" dirty="0">
                <a:solidFill>
                  <a:schemeClr val="tx1"/>
                </a:solidFill>
                <a:latin typeface="+mn-lt"/>
                <a:ea typeface="+mn-ea"/>
                <a:cs typeface="+mn-cs"/>
              </a:rPr>
              <a:t>■  An increase in web hosting and application hosting traffic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Initially, network managers used 10-Gbps Ethernet to provide high-speed, local</a:t>
            </a:r>
          </a:p>
          <a:p>
            <a:r>
              <a:rPr lang="en-US" sz="1200" kern="1200" baseline="0" dirty="0">
                <a:solidFill>
                  <a:schemeClr val="tx1"/>
                </a:solidFill>
                <a:latin typeface="+mn-lt"/>
                <a:ea typeface="+mn-ea"/>
                <a:cs typeface="+mn-cs"/>
              </a:rPr>
              <a:t>backbone interconnection between large-capacity switches. As the demand for</a:t>
            </a:r>
          </a:p>
          <a:p>
            <a:r>
              <a:rPr lang="en-US" sz="1200" kern="1200" baseline="0" dirty="0">
                <a:solidFill>
                  <a:schemeClr val="tx1"/>
                </a:solidFill>
                <a:latin typeface="+mn-lt"/>
                <a:ea typeface="+mn-ea"/>
                <a:cs typeface="+mn-cs"/>
              </a:rPr>
              <a:t>bandwidth increased, 10-Gbps Ethernet began to be deployed throughout the entire</a:t>
            </a:r>
          </a:p>
          <a:p>
            <a:r>
              <a:rPr lang="en-US" sz="1200" kern="1200" baseline="0" dirty="0">
                <a:solidFill>
                  <a:schemeClr val="tx1"/>
                </a:solidFill>
                <a:latin typeface="+mn-lt"/>
                <a:ea typeface="+mn-ea"/>
                <a:cs typeface="+mn-cs"/>
              </a:rPr>
              <a:t>network, to include server farm, backbone, and campus-wide connectivity. This</a:t>
            </a:r>
          </a:p>
          <a:p>
            <a:r>
              <a:rPr lang="en-US" sz="1200" kern="1200" baseline="0" dirty="0">
                <a:solidFill>
                  <a:schemeClr val="tx1"/>
                </a:solidFill>
                <a:latin typeface="+mn-lt"/>
                <a:ea typeface="+mn-ea"/>
                <a:cs typeface="+mn-cs"/>
              </a:rPr>
              <a:t>technology enables ISPs and network service providers (</a:t>
            </a:r>
            <a:r>
              <a:rPr lang="en-US" sz="1200" kern="1200" baseline="0" dirty="0" err="1">
                <a:solidFill>
                  <a:schemeClr val="tx1"/>
                </a:solidFill>
                <a:latin typeface="+mn-lt"/>
                <a:ea typeface="+mn-ea"/>
                <a:cs typeface="+mn-cs"/>
              </a:rPr>
              <a:t>NSPs</a:t>
            </a:r>
            <a:r>
              <a:rPr lang="en-US" sz="1200" kern="1200" baseline="0" dirty="0">
                <a:solidFill>
                  <a:schemeClr val="tx1"/>
                </a:solidFill>
                <a:latin typeface="+mn-lt"/>
                <a:ea typeface="+mn-ea"/>
                <a:cs typeface="+mn-cs"/>
              </a:rPr>
              <a:t>) to create very </a:t>
            </a:r>
            <a:r>
              <a:rPr lang="en-US" sz="1200" kern="1200" baseline="0" dirty="0" err="1">
                <a:solidFill>
                  <a:schemeClr val="tx1"/>
                </a:solidFill>
                <a:latin typeface="+mn-lt"/>
                <a:ea typeface="+mn-ea"/>
                <a:cs typeface="+mn-cs"/>
              </a:rPr>
              <a:t>highspeed</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links at a very low cost between co-located carrier-class switches and routers.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technology also allows the construction of </a:t>
            </a:r>
            <a:r>
              <a:rPr lang="en-US" sz="1200" kern="1200" baseline="0" dirty="0" err="1">
                <a:solidFill>
                  <a:schemeClr val="tx1"/>
                </a:solidFill>
                <a:latin typeface="+mn-lt"/>
                <a:ea typeface="+mn-ea"/>
                <a:cs typeface="+mn-cs"/>
              </a:rPr>
              <a:t>MANs</a:t>
            </a:r>
            <a:r>
              <a:rPr lang="en-US" sz="1200" kern="1200" baseline="0" dirty="0">
                <a:solidFill>
                  <a:schemeClr val="tx1"/>
                </a:solidFill>
                <a:latin typeface="+mn-lt"/>
                <a:ea typeface="+mn-ea"/>
                <a:cs typeface="+mn-cs"/>
              </a:rPr>
              <a:t> and WANs that connect</a:t>
            </a:r>
          </a:p>
          <a:p>
            <a:r>
              <a:rPr lang="en-US" sz="1200" kern="1200" baseline="0" dirty="0">
                <a:solidFill>
                  <a:schemeClr val="tx1"/>
                </a:solidFill>
                <a:latin typeface="+mn-lt"/>
                <a:ea typeface="+mn-ea"/>
                <a:cs typeface="+mn-cs"/>
              </a:rPr>
              <a:t>geographically dispersed LANs between campuses or points of presence (</a:t>
            </a:r>
            <a:r>
              <a:rPr lang="en-US" sz="1200" kern="1200" baseline="0" dirty="0" err="1">
                <a:solidFill>
                  <a:schemeClr val="tx1"/>
                </a:solidFill>
                <a:latin typeface="+mn-lt"/>
                <a:ea typeface="+mn-ea"/>
                <a:cs typeface="+mn-cs"/>
              </a:rPr>
              <a:t>PoPs</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17</a:t>
            </a:fld>
            <a:endParaRPr lang="en-US"/>
          </a:p>
        </p:txBody>
      </p:sp>
    </p:spTree>
    <p:extLst>
      <p:ext uri="{BB962C8B-B14F-4D97-AF65-F5344CB8AC3E}">
        <p14:creationId xmlns:p14="http://schemas.microsoft.com/office/powerpoint/2010/main" val="2521846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IEEE 802.3 committee soon realized the need for a greater data rate capacity than</a:t>
            </a:r>
          </a:p>
          <a:p>
            <a:r>
              <a:rPr lang="en-US" sz="1200" kern="1200" baseline="0" dirty="0">
                <a:solidFill>
                  <a:schemeClr val="tx1"/>
                </a:solidFill>
                <a:latin typeface="+mn-lt"/>
                <a:ea typeface="+mn-ea"/>
                <a:cs typeface="+mn-cs"/>
              </a:rPr>
              <a:t>10-Gbps Ethernet offers, to support Internet exchanges, high-performance computing,</a:t>
            </a:r>
          </a:p>
          <a:p>
            <a:r>
              <a:rPr lang="en-US" sz="1200" kern="1200" baseline="0" dirty="0">
                <a:solidFill>
                  <a:schemeClr val="tx1"/>
                </a:solidFill>
                <a:latin typeface="+mn-lt"/>
                <a:ea typeface="+mn-ea"/>
                <a:cs typeface="+mn-cs"/>
              </a:rPr>
              <a:t>and video-on-demand delivery. The authorization request justified the need for two</a:t>
            </a:r>
          </a:p>
          <a:p>
            <a:r>
              <a:rPr lang="en-US" sz="1200" kern="1200" baseline="0" dirty="0">
                <a:solidFill>
                  <a:schemeClr val="tx1"/>
                </a:solidFill>
                <a:latin typeface="+mn-lt"/>
                <a:ea typeface="+mn-ea"/>
                <a:cs typeface="+mn-cs"/>
              </a:rPr>
              <a:t>different data rates in the new standard (40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and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by recognizing</a:t>
            </a:r>
          </a:p>
          <a:p>
            <a:r>
              <a:rPr lang="en-US" sz="1200" kern="1200" baseline="0" dirty="0">
                <a:solidFill>
                  <a:schemeClr val="tx1"/>
                </a:solidFill>
                <a:latin typeface="+mn-lt"/>
                <a:ea typeface="+mn-ea"/>
                <a:cs typeface="+mn-cs"/>
              </a:rPr>
              <a:t>that aggregate network requirements and end-station requirements are increasing at</a:t>
            </a:r>
          </a:p>
          <a:p>
            <a:r>
              <a:rPr lang="en-US" sz="1200" kern="1200" baseline="0" dirty="0">
                <a:solidFill>
                  <a:schemeClr val="tx1"/>
                </a:solidFill>
                <a:latin typeface="+mn-lt"/>
                <a:ea typeface="+mn-ea"/>
                <a:cs typeface="+mn-cs"/>
              </a:rPr>
              <a:t>different rates.</a:t>
            </a:r>
          </a:p>
          <a:p>
            <a:r>
              <a:rPr lang="en-US" sz="1200" kern="1200" baseline="0" dirty="0">
                <a:solidFill>
                  <a:schemeClr val="tx1"/>
                </a:solidFill>
                <a:latin typeface="+mn-lt"/>
                <a:ea typeface="+mn-ea"/>
                <a:cs typeface="+mn-cs"/>
              </a:rPr>
              <a:t>The following are market drivers for 100-Gbps Ethernet:</a:t>
            </a:r>
          </a:p>
          <a:p>
            <a:r>
              <a:rPr lang="en-US" sz="1200" kern="1200" baseline="0" dirty="0">
                <a:solidFill>
                  <a:schemeClr val="tx1"/>
                </a:solidFill>
                <a:latin typeface="+mn-lt"/>
                <a:ea typeface="+mn-ea"/>
                <a:cs typeface="+mn-cs"/>
              </a:rPr>
              <a:t>■ Data center/Internet media providers:  To support the growth of Internet</a:t>
            </a:r>
          </a:p>
          <a:p>
            <a:r>
              <a:rPr lang="en-US" sz="1200" kern="1200" baseline="0" dirty="0">
                <a:solidFill>
                  <a:schemeClr val="tx1"/>
                </a:solidFill>
                <a:latin typeface="+mn-lt"/>
                <a:ea typeface="+mn-ea"/>
                <a:cs typeface="+mn-cs"/>
              </a:rPr>
              <a:t>multimedia content and web applications, content providers have been expanding</a:t>
            </a:r>
          </a:p>
          <a:p>
            <a:r>
              <a:rPr lang="en-US" sz="1200" kern="1200" baseline="0" dirty="0">
                <a:solidFill>
                  <a:schemeClr val="tx1"/>
                </a:solidFill>
                <a:latin typeface="+mn-lt"/>
                <a:ea typeface="+mn-ea"/>
                <a:cs typeface="+mn-cs"/>
              </a:rPr>
              <a:t>data centers, pushing 10-Gbps Ethernet to its limits. Likely to be </a:t>
            </a:r>
            <a:r>
              <a:rPr lang="en-US" sz="1200" kern="1200" baseline="0" dirty="0" err="1">
                <a:solidFill>
                  <a:schemeClr val="tx1"/>
                </a:solidFill>
                <a:latin typeface="+mn-lt"/>
                <a:ea typeface="+mn-ea"/>
                <a:cs typeface="+mn-cs"/>
              </a:rPr>
              <a:t>highvolume</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early adopters of 100-Gbps Ethernet.</a:t>
            </a:r>
          </a:p>
          <a:p>
            <a:r>
              <a:rPr lang="en-US" sz="1200" kern="1200" baseline="0" dirty="0">
                <a:solidFill>
                  <a:schemeClr val="tx1"/>
                </a:solidFill>
                <a:latin typeface="+mn-lt"/>
                <a:ea typeface="+mn-ea"/>
                <a:cs typeface="+mn-cs"/>
              </a:rPr>
              <a:t>■ Metro video/service providers:  Video on demand has been driving a new</a:t>
            </a:r>
          </a:p>
          <a:p>
            <a:r>
              <a:rPr lang="en-US" sz="1200" kern="1200" baseline="0" dirty="0">
                <a:solidFill>
                  <a:schemeClr val="tx1"/>
                </a:solidFill>
                <a:latin typeface="+mn-lt"/>
                <a:ea typeface="+mn-ea"/>
                <a:cs typeface="+mn-cs"/>
              </a:rPr>
              <a:t>generation of 10-Gbps Ethernet metropolitan/core network </a:t>
            </a:r>
            <a:r>
              <a:rPr lang="en-US" sz="1200" kern="1200" baseline="0" dirty="0" err="1">
                <a:solidFill>
                  <a:schemeClr val="tx1"/>
                </a:solidFill>
                <a:latin typeface="+mn-lt"/>
                <a:ea typeface="+mn-ea"/>
                <a:cs typeface="+mn-cs"/>
              </a:rPr>
              <a:t>buildouts</a:t>
            </a:r>
            <a:r>
              <a:rPr lang="en-US" sz="1200" kern="1200" baseline="0" dirty="0">
                <a:solidFill>
                  <a:schemeClr val="tx1"/>
                </a:solidFill>
                <a:latin typeface="+mn-lt"/>
                <a:ea typeface="+mn-ea"/>
                <a:cs typeface="+mn-cs"/>
              </a:rPr>
              <a:t>. Likely to</a:t>
            </a:r>
          </a:p>
          <a:p>
            <a:r>
              <a:rPr lang="en-US" sz="1200" kern="1200" baseline="0" dirty="0">
                <a:solidFill>
                  <a:schemeClr val="tx1"/>
                </a:solidFill>
                <a:latin typeface="+mn-lt"/>
                <a:ea typeface="+mn-ea"/>
                <a:cs typeface="+mn-cs"/>
              </a:rPr>
              <a:t>be high-volume adopters in the medium term.</a:t>
            </a:r>
          </a:p>
          <a:p>
            <a:r>
              <a:rPr lang="en-US" sz="1200" kern="1200" baseline="0" dirty="0">
                <a:solidFill>
                  <a:schemeClr val="tx1"/>
                </a:solidFill>
                <a:latin typeface="+mn-lt"/>
                <a:ea typeface="+mn-ea"/>
                <a:cs typeface="+mn-cs"/>
              </a:rPr>
              <a:t>■ Enterprise LANs:  Continuing growth in convergence of voice/video/data and</a:t>
            </a:r>
          </a:p>
          <a:p>
            <a:r>
              <a:rPr lang="en-US" sz="1200" kern="1200" baseline="0" dirty="0">
                <a:solidFill>
                  <a:schemeClr val="tx1"/>
                </a:solidFill>
                <a:latin typeface="+mn-lt"/>
                <a:ea typeface="+mn-ea"/>
                <a:cs typeface="+mn-cs"/>
              </a:rPr>
              <a:t>in unified communications is driving up network switch demands. However,</a:t>
            </a:r>
          </a:p>
          <a:p>
            <a:r>
              <a:rPr lang="en-US" sz="1200" kern="1200" baseline="0" dirty="0">
                <a:solidFill>
                  <a:schemeClr val="tx1"/>
                </a:solidFill>
                <a:latin typeface="+mn-lt"/>
                <a:ea typeface="+mn-ea"/>
                <a:cs typeface="+mn-cs"/>
              </a:rPr>
              <a:t>most enterprises still rely on 1-Gbps or a mix of 1-Gbps and 10-Gbps Ethernet,</a:t>
            </a:r>
          </a:p>
          <a:p>
            <a:r>
              <a:rPr lang="en-US" sz="1200" kern="1200" baseline="0" dirty="0">
                <a:solidFill>
                  <a:schemeClr val="tx1"/>
                </a:solidFill>
                <a:latin typeface="+mn-lt"/>
                <a:ea typeface="+mn-ea"/>
                <a:cs typeface="+mn-cs"/>
              </a:rPr>
              <a:t>and adoption of 100-Gbps Ethernet is likely to be slow.</a:t>
            </a:r>
          </a:p>
          <a:p>
            <a:r>
              <a:rPr lang="en-US" sz="1200" kern="1200" baseline="0" dirty="0">
                <a:solidFill>
                  <a:schemeClr val="tx1"/>
                </a:solidFill>
                <a:latin typeface="+mn-lt"/>
                <a:ea typeface="+mn-ea"/>
                <a:cs typeface="+mn-cs"/>
              </a:rPr>
              <a:t>■ Internet exchanges/ISP core routing:  With the massive amount of traffic</a:t>
            </a:r>
          </a:p>
          <a:p>
            <a:r>
              <a:rPr lang="en-US" sz="1200" kern="1200" baseline="0" dirty="0">
                <a:solidFill>
                  <a:schemeClr val="tx1"/>
                </a:solidFill>
                <a:latin typeface="+mn-lt"/>
                <a:ea typeface="+mn-ea"/>
                <a:cs typeface="+mn-cs"/>
              </a:rPr>
              <a:t>flowing through these nodes, these installations are likely to be early adopters</a:t>
            </a:r>
          </a:p>
          <a:p>
            <a:r>
              <a:rPr lang="en-US" sz="1200" kern="1200" baseline="0" dirty="0">
                <a:solidFill>
                  <a:schemeClr val="tx1"/>
                </a:solidFill>
                <a:latin typeface="+mn-lt"/>
                <a:ea typeface="+mn-ea"/>
                <a:cs typeface="+mn-cs"/>
              </a:rPr>
              <a:t>of 100-Gbps Ethernet.</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18</a:t>
            </a:fld>
            <a:endParaRPr lang="en-US"/>
          </a:p>
        </p:txBody>
      </p:sp>
    </p:spTree>
    <p:extLst>
      <p:ext uri="{BB962C8B-B14F-4D97-AF65-F5344CB8AC3E}">
        <p14:creationId xmlns:p14="http://schemas.microsoft.com/office/powerpoint/2010/main" val="3624672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1.6 shows an example of the application of 100-Gbps Ethernet. The trend</a:t>
            </a:r>
          </a:p>
          <a:p>
            <a:r>
              <a:rPr lang="en-US" sz="1200" kern="1200" baseline="0" dirty="0">
                <a:solidFill>
                  <a:schemeClr val="tx1"/>
                </a:solidFill>
                <a:latin typeface="+mn-lt"/>
                <a:ea typeface="+mn-ea"/>
                <a:cs typeface="+mn-cs"/>
              </a:rPr>
              <a:t>at large data centers, with substantial banks of blade servers, is the deployment of</a:t>
            </a:r>
          </a:p>
          <a:p>
            <a:r>
              <a:rPr lang="en-US" sz="1200" kern="1200" baseline="0" dirty="0">
                <a:solidFill>
                  <a:schemeClr val="tx1"/>
                </a:solidFill>
                <a:latin typeface="+mn-lt"/>
                <a:ea typeface="+mn-ea"/>
                <a:cs typeface="+mn-cs"/>
              </a:rPr>
              <a:t>10-Gbps ports on individual servers to handle the massive multimedia traffic provided</a:t>
            </a:r>
          </a:p>
          <a:p>
            <a:r>
              <a:rPr lang="en-US" sz="1200" kern="1200" baseline="0" dirty="0">
                <a:solidFill>
                  <a:schemeClr val="tx1"/>
                </a:solidFill>
                <a:latin typeface="+mn-lt"/>
                <a:ea typeface="+mn-ea"/>
                <a:cs typeface="+mn-cs"/>
              </a:rPr>
              <a:t>by these servers. Typically, a single blade server rack will contain multiple servers</a:t>
            </a:r>
          </a:p>
          <a:p>
            <a:r>
              <a:rPr lang="en-US" sz="1200" kern="1200" baseline="0" dirty="0">
                <a:solidFill>
                  <a:schemeClr val="tx1"/>
                </a:solidFill>
                <a:latin typeface="+mn-lt"/>
                <a:ea typeface="+mn-ea"/>
                <a:cs typeface="+mn-cs"/>
              </a:rPr>
              <a:t>and one or two 10-Gbps Ethernet switches to interconnect all the servers and provide</a:t>
            </a:r>
          </a:p>
          <a:p>
            <a:r>
              <a:rPr lang="en-US" sz="1200" kern="1200" baseline="0" dirty="0">
                <a:solidFill>
                  <a:schemeClr val="tx1"/>
                </a:solidFill>
                <a:latin typeface="+mn-lt"/>
                <a:ea typeface="+mn-ea"/>
                <a:cs typeface="+mn-cs"/>
              </a:rPr>
              <a:t>connectivity to the rest of the facility. The switches are often mounted in the rack and</a:t>
            </a:r>
          </a:p>
          <a:p>
            <a:r>
              <a:rPr lang="en-US" sz="1200" kern="1200" baseline="0" dirty="0">
                <a:solidFill>
                  <a:schemeClr val="tx1"/>
                </a:solidFill>
                <a:latin typeface="+mn-lt"/>
                <a:ea typeface="+mn-ea"/>
                <a:cs typeface="+mn-cs"/>
              </a:rPr>
              <a:t>referred to as top-of-rack (</a:t>
            </a:r>
            <a:r>
              <a:rPr lang="en-US" sz="1200" kern="1200" baseline="0" dirty="0" err="1">
                <a:solidFill>
                  <a:schemeClr val="tx1"/>
                </a:solidFill>
                <a:latin typeface="+mn-lt"/>
                <a:ea typeface="+mn-ea"/>
                <a:cs typeface="+mn-cs"/>
              </a:rPr>
              <a:t>ToR</a:t>
            </a:r>
            <a:r>
              <a:rPr lang="en-US" sz="1200" kern="1200" baseline="0" dirty="0">
                <a:solidFill>
                  <a:schemeClr val="tx1"/>
                </a:solidFill>
                <a:latin typeface="+mn-lt"/>
                <a:ea typeface="+mn-ea"/>
                <a:cs typeface="+mn-cs"/>
              </a:rPr>
              <a:t>) switches. The term </a:t>
            </a:r>
            <a:r>
              <a:rPr lang="en-US" sz="1200" kern="1200" baseline="0" dirty="0" err="1">
                <a:solidFill>
                  <a:schemeClr val="tx1"/>
                </a:solidFill>
                <a:latin typeface="+mn-lt"/>
                <a:ea typeface="+mn-ea"/>
                <a:cs typeface="+mn-cs"/>
              </a:rPr>
              <a:t>ToR</a:t>
            </a:r>
            <a:r>
              <a:rPr lang="en-US" sz="1200" kern="1200" baseline="0" dirty="0">
                <a:solidFill>
                  <a:schemeClr val="tx1"/>
                </a:solidFill>
                <a:latin typeface="+mn-lt"/>
                <a:ea typeface="+mn-ea"/>
                <a:cs typeface="+mn-cs"/>
              </a:rPr>
              <a:t>  has become synonymous</a:t>
            </a:r>
          </a:p>
          <a:p>
            <a:r>
              <a:rPr lang="en-US" sz="1200" kern="1200" baseline="0" dirty="0">
                <a:solidFill>
                  <a:schemeClr val="tx1"/>
                </a:solidFill>
                <a:latin typeface="+mn-lt"/>
                <a:ea typeface="+mn-ea"/>
                <a:cs typeface="+mn-cs"/>
              </a:rPr>
              <a:t>with server access switch, even if it is not located “top of rack.” For very large data</a:t>
            </a:r>
          </a:p>
          <a:p>
            <a:r>
              <a:rPr lang="en-US" sz="1200" kern="1200" baseline="0" dirty="0">
                <a:solidFill>
                  <a:schemeClr val="tx1"/>
                </a:solidFill>
                <a:latin typeface="+mn-lt"/>
                <a:ea typeface="+mn-ea"/>
                <a:cs typeface="+mn-cs"/>
              </a:rPr>
              <a:t>centers, such as cloud providers, the interconnection of multiple blade server racks</a:t>
            </a:r>
          </a:p>
          <a:p>
            <a:r>
              <a:rPr lang="en-US" sz="1200" kern="1200" baseline="0" dirty="0">
                <a:solidFill>
                  <a:schemeClr val="tx1"/>
                </a:solidFill>
                <a:latin typeface="+mn-lt"/>
                <a:ea typeface="+mn-ea"/>
                <a:cs typeface="+mn-cs"/>
              </a:rPr>
              <a:t>with additional 10-Gbps switches is increasingly inadequate. To handle the increased</a:t>
            </a:r>
          </a:p>
          <a:p>
            <a:r>
              <a:rPr lang="en-US" sz="1200" kern="1200" baseline="0" dirty="0">
                <a:solidFill>
                  <a:schemeClr val="tx1"/>
                </a:solidFill>
                <a:latin typeface="+mn-lt"/>
                <a:ea typeface="+mn-ea"/>
                <a:cs typeface="+mn-cs"/>
              </a:rPr>
              <a:t>traffic load, switches operating at greater than 10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are needed to support the</a:t>
            </a:r>
          </a:p>
          <a:p>
            <a:r>
              <a:rPr lang="en-US" sz="1200" kern="1200" baseline="0" dirty="0">
                <a:solidFill>
                  <a:schemeClr val="tx1"/>
                </a:solidFill>
                <a:latin typeface="+mn-lt"/>
                <a:ea typeface="+mn-ea"/>
                <a:cs typeface="+mn-cs"/>
              </a:rPr>
              <a:t>interconnection of server racks and to provide adequate capacity for connecting offsite</a:t>
            </a:r>
          </a:p>
          <a:p>
            <a:r>
              <a:rPr lang="en-US" sz="1200" kern="1200" baseline="0" dirty="0">
                <a:solidFill>
                  <a:schemeClr val="tx1"/>
                </a:solidFill>
                <a:latin typeface="+mn-lt"/>
                <a:ea typeface="+mn-ea"/>
                <a:cs typeface="+mn-cs"/>
              </a:rPr>
              <a:t>through network interface controllers (</a:t>
            </a:r>
            <a:r>
              <a:rPr lang="en-US" sz="1200" kern="1200" baseline="0" dirty="0" err="1">
                <a:solidFill>
                  <a:schemeClr val="tx1"/>
                </a:solidFill>
                <a:latin typeface="+mn-lt"/>
                <a:ea typeface="+mn-ea"/>
                <a:cs typeface="+mn-cs"/>
              </a:rPr>
              <a:t>NICs</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19</a:t>
            </a:fld>
            <a:endParaRPr lang="en-US"/>
          </a:p>
        </p:txBody>
      </p:sp>
    </p:spTree>
    <p:extLst>
      <p:ext uri="{BB962C8B-B14F-4D97-AF65-F5344CB8AC3E}">
        <p14:creationId xmlns:p14="http://schemas.microsoft.com/office/powerpoint/2010/main" val="279626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Chapter Objectives</a:t>
            </a:r>
          </a:p>
          <a:p>
            <a:r>
              <a:rPr lang="en-US" sz="1200" kern="1200" baseline="0" dirty="0">
                <a:solidFill>
                  <a:schemeClr val="tx1"/>
                </a:solidFill>
                <a:latin typeface="+mn-lt"/>
                <a:ea typeface="+mn-ea"/>
                <a:cs typeface="+mn-cs"/>
              </a:rPr>
              <a:t>After studying this chapter, you should be able to</a:t>
            </a:r>
          </a:p>
          <a:p>
            <a:r>
              <a:rPr lang="en-US" sz="1200" kern="1200" baseline="0" dirty="0">
                <a:solidFill>
                  <a:schemeClr val="tx1"/>
                </a:solidFill>
                <a:latin typeface="+mn-lt"/>
                <a:ea typeface="+mn-ea"/>
                <a:cs typeface="+mn-cs"/>
              </a:rPr>
              <a:t>■ Explain the key elements and their relationships of a modern networking ecosystem, including end users, network providers, application providers and application service providers.</a:t>
            </a:r>
          </a:p>
          <a:p>
            <a:r>
              <a:rPr lang="en-US" sz="1200" kern="1200" baseline="0" dirty="0">
                <a:solidFill>
                  <a:schemeClr val="tx1"/>
                </a:solidFill>
                <a:latin typeface="+mn-lt"/>
                <a:ea typeface="+mn-ea"/>
                <a:cs typeface="+mn-cs"/>
              </a:rPr>
              <a:t>■ Discuss the motivation for the typical network hierarchy of access networks, distribution networks, and core networks.</a:t>
            </a:r>
          </a:p>
          <a:p>
            <a:r>
              <a:rPr lang="en-US" sz="1200" kern="1200" baseline="0" dirty="0">
                <a:solidFill>
                  <a:schemeClr val="tx1"/>
                </a:solidFill>
                <a:latin typeface="+mn-lt"/>
                <a:ea typeface="+mn-ea"/>
                <a:cs typeface="+mn-cs"/>
              </a:rPr>
              <a:t>■ Present an overview of Ethernet, including a discussion of its application areas and</a:t>
            </a:r>
          </a:p>
          <a:p>
            <a:r>
              <a:rPr lang="en-US" sz="1200" kern="1200" baseline="0" dirty="0">
                <a:solidFill>
                  <a:schemeClr val="tx1"/>
                </a:solidFill>
                <a:latin typeface="+mn-lt"/>
                <a:ea typeface="+mn-ea"/>
                <a:cs typeface="+mn-cs"/>
              </a:rPr>
              <a:t>common data rates.</a:t>
            </a:r>
          </a:p>
          <a:p>
            <a:r>
              <a:rPr lang="en-US" sz="1200" kern="1200" baseline="0" dirty="0">
                <a:solidFill>
                  <a:schemeClr val="tx1"/>
                </a:solidFill>
                <a:latin typeface="+mn-lt"/>
                <a:ea typeface="+mn-ea"/>
                <a:cs typeface="+mn-cs"/>
              </a:rPr>
              <a:t>■ Present an overview of Wi-Fi, including a discussion of its application areas and common data rates.</a:t>
            </a:r>
          </a:p>
          <a:p>
            <a:r>
              <a:rPr lang="en-US" sz="1200" kern="1200" baseline="0" dirty="0">
                <a:solidFill>
                  <a:schemeClr val="tx1"/>
                </a:solidFill>
                <a:latin typeface="+mn-lt"/>
                <a:ea typeface="+mn-ea"/>
                <a:cs typeface="+mn-cs"/>
              </a:rPr>
              <a:t>■ Understand the differences between the five generations of cellular networks.</a:t>
            </a:r>
          </a:p>
          <a:p>
            <a:r>
              <a:rPr lang="en-US" sz="1200" kern="1200" baseline="0" dirty="0">
                <a:solidFill>
                  <a:schemeClr val="tx1"/>
                </a:solidFill>
                <a:latin typeface="+mn-lt"/>
                <a:ea typeface="+mn-ea"/>
                <a:cs typeface="+mn-cs"/>
              </a:rPr>
              <a:t>■ Present an overview of cloud computing concepts.</a:t>
            </a:r>
          </a:p>
          <a:p>
            <a:r>
              <a:rPr lang="en-US" sz="1200" kern="1200" baseline="0" dirty="0">
                <a:solidFill>
                  <a:schemeClr val="tx1"/>
                </a:solidFill>
                <a:latin typeface="+mn-lt"/>
                <a:ea typeface="+mn-ea"/>
                <a:cs typeface="+mn-cs"/>
              </a:rPr>
              <a:t>■ Describe the Internet of Things.</a:t>
            </a:r>
          </a:p>
          <a:p>
            <a:r>
              <a:rPr lang="en-US" sz="1200" kern="1200" baseline="0" dirty="0">
                <a:solidFill>
                  <a:schemeClr val="tx1"/>
                </a:solidFill>
                <a:latin typeface="+mn-lt"/>
                <a:ea typeface="+mn-ea"/>
                <a:cs typeface="+mn-cs"/>
              </a:rPr>
              <a:t>■ Explain the concepts of network convergence and unified communications.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a:t>
            </a:fld>
            <a:endParaRPr lang="en-US"/>
          </a:p>
        </p:txBody>
      </p:sp>
    </p:spTree>
    <p:extLst>
      <p:ext uri="{BB962C8B-B14F-4D97-AF65-F5344CB8AC3E}">
        <p14:creationId xmlns:p14="http://schemas.microsoft.com/office/powerpoint/2010/main" val="259611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 One of the options for implementing 100-Gbps is as four 25-Gbps physical lanes.</a:t>
            </a:r>
          </a:p>
          <a:p>
            <a:r>
              <a:rPr lang="en-US" sz="1200" kern="1200" baseline="0" dirty="0">
                <a:solidFill>
                  <a:schemeClr val="tx1"/>
                </a:solidFill>
                <a:latin typeface="+mn-lt"/>
                <a:ea typeface="+mn-ea"/>
                <a:cs typeface="+mn-cs"/>
              </a:rPr>
              <a:t>Therefore, it would be relatively easy to develop standards for 25-Gbps and 50-Gbps</a:t>
            </a:r>
          </a:p>
          <a:p>
            <a:r>
              <a:rPr lang="en-US" sz="1200" kern="1200" baseline="0" dirty="0">
                <a:solidFill>
                  <a:schemeClr val="tx1"/>
                </a:solidFill>
                <a:latin typeface="+mn-lt"/>
                <a:ea typeface="+mn-ea"/>
                <a:cs typeface="+mn-cs"/>
              </a:rPr>
              <a:t>Ethernet, using one or two lanes, respectively. Having these two lower-speed</a:t>
            </a:r>
          </a:p>
          <a:p>
            <a:r>
              <a:rPr lang="en-US" sz="1200" kern="1200" baseline="0" dirty="0">
                <a:solidFill>
                  <a:schemeClr val="tx1"/>
                </a:solidFill>
                <a:latin typeface="+mn-lt"/>
                <a:ea typeface="+mn-ea"/>
                <a:cs typeface="+mn-cs"/>
              </a:rPr>
              <a:t>alternatives, based on the 100-Gbps technology, would give users more flexibility</a:t>
            </a:r>
          </a:p>
          <a:p>
            <a:r>
              <a:rPr lang="en-US" sz="1200" kern="1200" baseline="0" dirty="0">
                <a:solidFill>
                  <a:schemeClr val="tx1"/>
                </a:solidFill>
                <a:latin typeface="+mn-lt"/>
                <a:ea typeface="+mn-ea"/>
                <a:cs typeface="+mn-cs"/>
              </a:rPr>
              <a:t>in meeting existing and near-term demands with a solution that would scale easily to</a:t>
            </a:r>
          </a:p>
          <a:p>
            <a:r>
              <a:rPr lang="en-US" sz="1200" kern="1200" baseline="0" dirty="0">
                <a:solidFill>
                  <a:schemeClr val="tx1"/>
                </a:solidFill>
                <a:latin typeface="+mn-lt"/>
                <a:ea typeface="+mn-ea"/>
                <a:cs typeface="+mn-cs"/>
              </a:rPr>
              <a:t>higher data rates.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Such considerations have led to the form of the 25 Gigabit Ethernet Consortium by a</a:t>
            </a:r>
          </a:p>
          <a:p>
            <a:r>
              <a:rPr lang="en-US" sz="1200" kern="1200" baseline="0" dirty="0">
                <a:solidFill>
                  <a:schemeClr val="tx1"/>
                </a:solidFill>
                <a:latin typeface="+mn-lt"/>
                <a:ea typeface="+mn-ea"/>
                <a:cs typeface="+mn-cs"/>
              </a:rPr>
              <a:t>number of leading cloud networking providers, including Google and Microsoft. The</a:t>
            </a:r>
          </a:p>
          <a:p>
            <a:r>
              <a:rPr lang="en-US" sz="1200" kern="1200" baseline="0" dirty="0">
                <a:solidFill>
                  <a:schemeClr val="tx1"/>
                </a:solidFill>
                <a:latin typeface="+mn-lt"/>
                <a:ea typeface="+mn-ea"/>
                <a:cs typeface="+mn-cs"/>
              </a:rPr>
              <a:t>objective of the Consortium is to support an industry-standard, interoperable Ethernet</a:t>
            </a:r>
          </a:p>
          <a:p>
            <a:r>
              <a:rPr lang="en-US" sz="1200" kern="1200" baseline="0" dirty="0">
                <a:solidFill>
                  <a:schemeClr val="tx1"/>
                </a:solidFill>
                <a:latin typeface="+mn-lt"/>
                <a:ea typeface="+mn-ea"/>
                <a:cs typeface="+mn-cs"/>
              </a:rPr>
              <a:t>specification that boosts the performance and slashes the interconnect cost per </a:t>
            </a:r>
            <a:r>
              <a:rPr lang="en-US" sz="1200" kern="1200" baseline="0" dirty="0" err="1">
                <a:solidFill>
                  <a:schemeClr val="tx1"/>
                </a:solidFill>
                <a:latin typeface="+mn-lt"/>
                <a:ea typeface="+mn-ea"/>
                <a:cs typeface="+mn-cs"/>
              </a:rPr>
              <a:t>Gbps</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between the NIC and </a:t>
            </a:r>
            <a:r>
              <a:rPr lang="en-US" sz="1200" kern="1200" baseline="0" dirty="0" err="1">
                <a:solidFill>
                  <a:schemeClr val="tx1"/>
                </a:solidFill>
                <a:latin typeface="+mn-lt"/>
                <a:ea typeface="+mn-ea"/>
                <a:cs typeface="+mn-cs"/>
              </a:rPr>
              <a:t>ToR</a:t>
            </a:r>
            <a:r>
              <a:rPr lang="en-US" sz="1200" kern="1200" baseline="0" dirty="0">
                <a:solidFill>
                  <a:schemeClr val="tx1"/>
                </a:solidFill>
                <a:latin typeface="+mn-lt"/>
                <a:ea typeface="+mn-ea"/>
                <a:cs typeface="+mn-cs"/>
              </a:rPr>
              <a:t> switch. The specification adopted by the Consortium</a:t>
            </a:r>
          </a:p>
          <a:p>
            <a:r>
              <a:rPr lang="en-US" sz="1200" kern="1200" baseline="0" dirty="0">
                <a:solidFill>
                  <a:schemeClr val="tx1"/>
                </a:solidFill>
                <a:latin typeface="+mn-lt"/>
                <a:ea typeface="+mn-ea"/>
                <a:cs typeface="+mn-cs"/>
              </a:rPr>
              <a:t>prescribes a single-lane 25-Gbps Ethernet and dual-lane 50-Gbps Ethernet link</a:t>
            </a:r>
          </a:p>
          <a:p>
            <a:r>
              <a:rPr lang="en-US" sz="1200" kern="1200" baseline="0" dirty="0">
                <a:solidFill>
                  <a:schemeClr val="tx1"/>
                </a:solidFill>
                <a:latin typeface="+mn-lt"/>
                <a:ea typeface="+mn-ea"/>
                <a:cs typeface="+mn-cs"/>
              </a:rPr>
              <a:t>protocol, enabling up to 2.5 times higher performance per physical lane on </a:t>
            </a:r>
            <a:r>
              <a:rPr lang="en-US" sz="1200" kern="1200" baseline="0" dirty="0" err="1">
                <a:solidFill>
                  <a:schemeClr val="tx1"/>
                </a:solidFill>
                <a:latin typeface="+mn-lt"/>
                <a:ea typeface="+mn-ea"/>
                <a:cs typeface="+mn-cs"/>
              </a:rPr>
              <a:t>twinax</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copper wire between the rack endpoint and switch compared to 10-Gbps and 40-Gbps</a:t>
            </a:r>
          </a:p>
          <a:p>
            <a:r>
              <a:rPr lang="en-US" sz="1200" kern="1200" baseline="0" dirty="0">
                <a:solidFill>
                  <a:schemeClr val="tx1"/>
                </a:solidFill>
                <a:latin typeface="+mn-lt"/>
                <a:ea typeface="+mn-ea"/>
                <a:cs typeface="+mn-cs"/>
              </a:rPr>
              <a:t>Ethernet links. The IEEE 802.3 committee is at work developing the needed standards</a:t>
            </a:r>
          </a:p>
          <a:p>
            <a:r>
              <a:rPr lang="en-US" sz="1200" kern="1200" baseline="0" dirty="0">
                <a:solidFill>
                  <a:schemeClr val="tx1"/>
                </a:solidFill>
                <a:latin typeface="+mn-lt"/>
                <a:ea typeface="+mn-ea"/>
                <a:cs typeface="+mn-cs"/>
              </a:rPr>
              <a:t>for 25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and may include 50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It is too early to say how these various options (25, 40, 50,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will play</a:t>
            </a:r>
          </a:p>
          <a:p>
            <a:r>
              <a:rPr lang="en-US" sz="1200" kern="1200" baseline="0" dirty="0">
                <a:solidFill>
                  <a:schemeClr val="tx1"/>
                </a:solidFill>
                <a:latin typeface="+mn-lt"/>
                <a:ea typeface="+mn-ea"/>
                <a:cs typeface="+mn-cs"/>
              </a:rPr>
              <a:t>out in the marketplace. In the intermediate term, the 100-Gbps switch is likely to</a:t>
            </a:r>
          </a:p>
          <a:p>
            <a:r>
              <a:rPr lang="en-US" sz="1200" kern="1200" baseline="0" dirty="0">
                <a:solidFill>
                  <a:schemeClr val="tx1"/>
                </a:solidFill>
                <a:latin typeface="+mn-lt"/>
                <a:ea typeface="+mn-ea"/>
                <a:cs typeface="+mn-cs"/>
              </a:rPr>
              <a:t>predominate at large sites, but the availability of these slower and cheaper alternatives</a:t>
            </a:r>
          </a:p>
          <a:p>
            <a:r>
              <a:rPr lang="en-US" sz="1200" kern="1200" baseline="0" dirty="0">
                <a:solidFill>
                  <a:schemeClr val="tx1"/>
                </a:solidFill>
                <a:latin typeface="+mn-lt"/>
                <a:ea typeface="+mn-ea"/>
                <a:cs typeface="+mn-cs"/>
              </a:rPr>
              <a:t>gives enterprises a number of paths for scaling up to meet increasing demand.</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20</a:t>
            </a:fld>
            <a:endParaRPr lang="en-US"/>
          </a:p>
        </p:txBody>
      </p:sp>
    </p:spTree>
    <p:extLst>
      <p:ext uri="{BB962C8B-B14F-4D97-AF65-F5344CB8AC3E}">
        <p14:creationId xmlns:p14="http://schemas.microsoft.com/office/powerpoint/2010/main" val="8222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 The growth in demand never lets up. IEEE 802.3 is currently exploring technology</a:t>
            </a:r>
          </a:p>
          <a:p>
            <a:r>
              <a:rPr lang="en-US" sz="1200" kern="1200" baseline="0" dirty="0">
                <a:solidFill>
                  <a:schemeClr val="tx1"/>
                </a:solidFill>
                <a:latin typeface="+mn-lt"/>
                <a:ea typeface="+mn-ea"/>
                <a:cs typeface="+mn-cs"/>
              </a:rPr>
              <a:t>options for producing a 400-Gbps Ethernet standard, although no timetable is yet</a:t>
            </a:r>
          </a:p>
          <a:p>
            <a:r>
              <a:rPr lang="en-US" sz="1200" kern="1200" baseline="0" dirty="0">
                <a:solidFill>
                  <a:schemeClr val="tx1"/>
                </a:solidFill>
                <a:latin typeface="+mn-lt"/>
                <a:ea typeface="+mn-ea"/>
                <a:cs typeface="+mn-cs"/>
              </a:rPr>
              <a:t>in place. Looking beyond that milestone, there is widespread acknowledgment that</a:t>
            </a:r>
          </a:p>
          <a:p>
            <a:r>
              <a:rPr lang="en-US" sz="1200" kern="1200" baseline="0" dirty="0">
                <a:solidFill>
                  <a:schemeClr val="tx1"/>
                </a:solidFill>
                <a:latin typeface="+mn-lt"/>
                <a:ea typeface="+mn-ea"/>
                <a:cs typeface="+mn-cs"/>
              </a:rPr>
              <a:t>a 1-Tbps (terabits per second, trillion bits per second) standard will eventually be</a:t>
            </a:r>
          </a:p>
          <a:p>
            <a:r>
              <a:rPr lang="en-US" sz="1200" kern="1200" baseline="0" dirty="0">
                <a:solidFill>
                  <a:schemeClr val="tx1"/>
                </a:solidFill>
                <a:latin typeface="+mn-lt"/>
                <a:ea typeface="+mn-ea"/>
                <a:cs typeface="+mn-cs"/>
              </a:rPr>
              <a:t>produced.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As a testament to the versatility and ubiquity of Ethernet, and at the same time that</a:t>
            </a:r>
          </a:p>
          <a:p>
            <a:r>
              <a:rPr lang="en-US" sz="1200" kern="1200" baseline="0" dirty="0">
                <a:solidFill>
                  <a:schemeClr val="tx1"/>
                </a:solidFill>
                <a:latin typeface="+mn-lt"/>
                <a:ea typeface="+mn-ea"/>
                <a:cs typeface="+mn-cs"/>
              </a:rPr>
              <a:t>ever higher data rates are being standardized, consensus is developing to standardize</a:t>
            </a:r>
          </a:p>
          <a:p>
            <a:r>
              <a:rPr lang="en-US" sz="1200" kern="1200" baseline="0" dirty="0">
                <a:solidFill>
                  <a:schemeClr val="tx1"/>
                </a:solidFill>
                <a:latin typeface="+mn-lt"/>
                <a:ea typeface="+mn-ea"/>
                <a:cs typeface="+mn-cs"/>
              </a:rPr>
              <a:t>two lower rates: 2.5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and 5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These relatively low speeds are also known</a:t>
            </a:r>
          </a:p>
          <a:p>
            <a:r>
              <a:rPr lang="en-US" sz="1200" kern="1200" baseline="0" dirty="0">
                <a:solidFill>
                  <a:schemeClr val="tx1"/>
                </a:solidFill>
                <a:latin typeface="+mn-lt"/>
                <a:ea typeface="+mn-ea"/>
                <a:cs typeface="+mn-cs"/>
              </a:rPr>
              <a:t>as </a:t>
            </a:r>
            <a:r>
              <a:rPr lang="en-US" sz="1200" kern="1200" baseline="0" dirty="0" err="1">
                <a:solidFill>
                  <a:schemeClr val="tx1"/>
                </a:solidFill>
                <a:latin typeface="+mn-lt"/>
                <a:ea typeface="+mn-ea"/>
                <a:cs typeface="+mn-cs"/>
              </a:rPr>
              <a:t>Multirate</a:t>
            </a:r>
            <a:r>
              <a:rPr lang="en-US" sz="1200" kern="1200" baseline="0" dirty="0">
                <a:solidFill>
                  <a:schemeClr val="tx1"/>
                </a:solidFill>
                <a:latin typeface="+mn-lt"/>
                <a:ea typeface="+mn-ea"/>
                <a:cs typeface="+mn-cs"/>
              </a:rPr>
              <a:t> Gigabit BASE-T (MGBASE-T). Currently, the MGBASE-T Alliance is</a:t>
            </a:r>
          </a:p>
          <a:p>
            <a:r>
              <a:rPr lang="en-US" sz="1200" kern="1200" baseline="0" dirty="0">
                <a:solidFill>
                  <a:schemeClr val="tx1"/>
                </a:solidFill>
                <a:latin typeface="+mn-lt"/>
                <a:ea typeface="+mn-ea"/>
                <a:cs typeface="+mn-cs"/>
              </a:rPr>
              <a:t>overseeing the development of these standards outside of IEEE. It is likely that the</a:t>
            </a:r>
          </a:p>
          <a:p>
            <a:r>
              <a:rPr lang="en-US" sz="1200" kern="1200" baseline="0" dirty="0">
                <a:solidFill>
                  <a:schemeClr val="tx1"/>
                </a:solidFill>
                <a:latin typeface="+mn-lt"/>
                <a:ea typeface="+mn-ea"/>
                <a:cs typeface="+mn-cs"/>
              </a:rPr>
              <a:t>IEEE 802.3 committee will ultimately issue standards based on these industry efforts.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new data rates are mainly intended to support IEEE 802.11ac wireless traffic</a:t>
            </a:r>
          </a:p>
          <a:p>
            <a:r>
              <a:rPr lang="en-US" sz="1200" kern="1200" baseline="0" dirty="0">
                <a:solidFill>
                  <a:schemeClr val="tx1"/>
                </a:solidFill>
                <a:latin typeface="+mn-lt"/>
                <a:ea typeface="+mn-ea"/>
                <a:cs typeface="+mn-cs"/>
              </a:rPr>
              <a:t>into a wired network. IEEE 802.11ac is a 3.2-Gbps Wi-Fi standard that is gaining</a:t>
            </a:r>
          </a:p>
          <a:p>
            <a:r>
              <a:rPr lang="en-US" sz="1200" kern="1200" baseline="0" dirty="0">
                <a:solidFill>
                  <a:schemeClr val="tx1"/>
                </a:solidFill>
                <a:latin typeface="+mn-lt"/>
                <a:ea typeface="+mn-ea"/>
                <a:cs typeface="+mn-cs"/>
              </a:rPr>
              <a:t>acceptance where more than 1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of throughput is needed, such as to support mobile</a:t>
            </a:r>
          </a:p>
          <a:p>
            <a:r>
              <a:rPr lang="en-US" sz="1200" kern="1200" baseline="0" dirty="0">
                <a:solidFill>
                  <a:schemeClr val="tx1"/>
                </a:solidFill>
                <a:latin typeface="+mn-lt"/>
                <a:ea typeface="+mn-ea"/>
                <a:cs typeface="+mn-cs"/>
              </a:rPr>
              <a:t>users in the office environment. This new wireless standard overruns 1-Gbps Ethernet</a:t>
            </a:r>
          </a:p>
          <a:p>
            <a:r>
              <a:rPr lang="en-US" sz="1200" kern="1200" baseline="0" dirty="0">
                <a:solidFill>
                  <a:schemeClr val="tx1"/>
                </a:solidFill>
                <a:latin typeface="+mn-lt"/>
                <a:ea typeface="+mn-ea"/>
                <a:cs typeface="+mn-cs"/>
              </a:rPr>
              <a:t>link support but may not require the next step up, which is 10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Assuming that</a:t>
            </a:r>
          </a:p>
          <a:p>
            <a:r>
              <a:rPr lang="en-US" sz="1200" kern="1200" baseline="0" dirty="0">
                <a:solidFill>
                  <a:schemeClr val="tx1"/>
                </a:solidFill>
                <a:latin typeface="+mn-lt"/>
                <a:ea typeface="+mn-ea"/>
                <a:cs typeface="+mn-cs"/>
              </a:rPr>
              <a:t>2.5 and 5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can be made to work over the same cable that supports 1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this</a:t>
            </a:r>
          </a:p>
          <a:p>
            <a:r>
              <a:rPr lang="en-US" sz="1200" kern="1200" baseline="0" dirty="0">
                <a:solidFill>
                  <a:schemeClr val="tx1"/>
                </a:solidFill>
                <a:latin typeface="+mn-lt"/>
                <a:ea typeface="+mn-ea"/>
                <a:cs typeface="+mn-cs"/>
              </a:rPr>
              <a:t>would provide a much needed uplink speed improvement for access points supporting</a:t>
            </a:r>
          </a:p>
          <a:p>
            <a:r>
              <a:rPr lang="en-US" sz="1200" kern="1200" baseline="0" dirty="0">
                <a:solidFill>
                  <a:schemeClr val="tx1"/>
                </a:solidFill>
                <a:latin typeface="+mn-lt"/>
                <a:ea typeface="+mn-ea"/>
                <a:cs typeface="+mn-cs"/>
              </a:rPr>
              <a:t>802.11ac radios with their high bandwidth capabilities.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21</a:t>
            </a:fld>
            <a:endParaRPr lang="en-US"/>
          </a:p>
        </p:txBody>
      </p:sp>
    </p:spTree>
    <p:extLst>
      <p:ext uri="{BB962C8B-B14F-4D97-AF65-F5344CB8AC3E}">
        <p14:creationId xmlns:p14="http://schemas.microsoft.com/office/powerpoint/2010/main" val="108567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Just as Ethernet has become the dominant technology for wired LANs, so Wi-Fi ,</a:t>
            </a:r>
          </a:p>
          <a:p>
            <a:r>
              <a:rPr lang="en-US" sz="1200" kern="1200" baseline="0" dirty="0">
                <a:solidFill>
                  <a:schemeClr val="tx1"/>
                </a:solidFill>
                <a:latin typeface="+mn-lt"/>
                <a:ea typeface="+mn-ea"/>
                <a:cs typeface="+mn-cs"/>
              </a:rPr>
              <a:t>standardized by the IEEE 802.11 committee, has become the dominant technology for</a:t>
            </a:r>
          </a:p>
          <a:p>
            <a:r>
              <a:rPr lang="en-US" sz="1200" kern="1200" baseline="0" dirty="0">
                <a:solidFill>
                  <a:schemeClr val="tx1"/>
                </a:solidFill>
                <a:latin typeface="+mn-lt"/>
                <a:ea typeface="+mn-ea"/>
                <a:cs typeface="+mn-cs"/>
              </a:rPr>
              <a:t>wireless LANs. This overview section discusses applications of Wi-Fi and then looks</a:t>
            </a:r>
          </a:p>
          <a:p>
            <a:r>
              <a:rPr lang="en-US" sz="1200" kern="1200" baseline="0" dirty="0">
                <a:solidFill>
                  <a:schemeClr val="tx1"/>
                </a:solidFill>
                <a:latin typeface="+mn-lt"/>
                <a:ea typeface="+mn-ea"/>
                <a:cs typeface="+mn-cs"/>
              </a:rPr>
              <a:t>at standards and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Wi-Fi is the predominant wireless Internet access technology, used in homes, offices,</a:t>
            </a:r>
          </a:p>
          <a:p>
            <a:r>
              <a:rPr lang="en-US" sz="1200" kern="1200" baseline="0" dirty="0">
                <a:solidFill>
                  <a:schemeClr val="tx1"/>
                </a:solidFill>
                <a:latin typeface="+mn-lt"/>
                <a:ea typeface="+mn-ea"/>
                <a:cs typeface="+mn-cs"/>
              </a:rPr>
              <a:t>and public spaces. Wi-Fi in the home now connects computers, tablets, smartphones,</a:t>
            </a:r>
          </a:p>
          <a:p>
            <a:r>
              <a:rPr lang="en-US" sz="1200" kern="1200" baseline="0" dirty="0">
                <a:solidFill>
                  <a:schemeClr val="tx1"/>
                </a:solidFill>
                <a:latin typeface="+mn-lt"/>
                <a:ea typeface="+mn-ea"/>
                <a:cs typeface="+mn-cs"/>
              </a:rPr>
              <a:t>and a host of electronic devices, such as video cameras, TVs, and thermostats. Wi-Fi</a:t>
            </a:r>
          </a:p>
          <a:p>
            <a:r>
              <a:rPr lang="en-US" sz="1200" kern="1200" baseline="0" dirty="0">
                <a:solidFill>
                  <a:schemeClr val="tx1"/>
                </a:solidFill>
                <a:latin typeface="+mn-lt"/>
                <a:ea typeface="+mn-ea"/>
                <a:cs typeface="+mn-cs"/>
              </a:rPr>
              <a:t> in the enterprise has become an essential means of enhancing worker productivity</a:t>
            </a:r>
          </a:p>
          <a:p>
            <a:r>
              <a:rPr lang="en-US" sz="1200" kern="1200" baseline="0" dirty="0">
                <a:solidFill>
                  <a:schemeClr val="tx1"/>
                </a:solidFill>
                <a:latin typeface="+mn-lt"/>
                <a:ea typeface="+mn-ea"/>
                <a:cs typeface="+mn-cs"/>
              </a:rPr>
              <a:t>and network effectiveness. And public Wi-Fi hotspots have expanded dramatically to</a:t>
            </a:r>
          </a:p>
          <a:p>
            <a:r>
              <a:rPr lang="en-US" sz="1200" kern="1200" baseline="0" dirty="0">
                <a:solidFill>
                  <a:schemeClr val="tx1"/>
                </a:solidFill>
                <a:latin typeface="+mn-lt"/>
                <a:ea typeface="+mn-ea"/>
                <a:cs typeface="+mn-cs"/>
              </a:rPr>
              <a:t>provide free Internet access in must public places.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first important use of Wi-Fi in the home was to replace Ethernet cabling for</a:t>
            </a:r>
          </a:p>
          <a:p>
            <a:r>
              <a:rPr lang="en-US" sz="1200" kern="1200" baseline="0" dirty="0">
                <a:solidFill>
                  <a:schemeClr val="tx1"/>
                </a:solidFill>
                <a:latin typeface="+mn-lt"/>
                <a:ea typeface="+mn-ea"/>
                <a:cs typeface="+mn-cs"/>
              </a:rPr>
              <a:t>connecting desktop and laptop computers with each other and with the Internet. A</a:t>
            </a:r>
          </a:p>
          <a:p>
            <a:r>
              <a:rPr lang="en-US" sz="1200" kern="1200" baseline="0" dirty="0">
                <a:solidFill>
                  <a:schemeClr val="tx1"/>
                </a:solidFill>
                <a:latin typeface="+mn-lt"/>
                <a:ea typeface="+mn-ea"/>
                <a:cs typeface="+mn-cs"/>
              </a:rPr>
              <a:t>typical layout is a desktop computer with an attached router/modem that provides</a:t>
            </a:r>
          </a:p>
          <a:p>
            <a:r>
              <a:rPr lang="en-US" sz="1200" kern="1200" baseline="0" dirty="0">
                <a:solidFill>
                  <a:schemeClr val="tx1"/>
                </a:solidFill>
                <a:latin typeface="+mn-lt"/>
                <a:ea typeface="+mn-ea"/>
                <a:cs typeface="+mn-cs"/>
              </a:rPr>
              <a:t>an interface to the Internet. Other desktop and laptop computers connect either via</a:t>
            </a:r>
          </a:p>
          <a:p>
            <a:r>
              <a:rPr lang="en-US" sz="1200" kern="1200" baseline="0" dirty="0">
                <a:solidFill>
                  <a:schemeClr val="tx1"/>
                </a:solidFill>
                <a:latin typeface="+mn-lt"/>
                <a:ea typeface="+mn-ea"/>
                <a:cs typeface="+mn-cs"/>
              </a:rPr>
              <a:t>Ethernet or Wi-Fi to the central router, so that all the home computers can communicate</a:t>
            </a:r>
          </a:p>
          <a:p>
            <a:r>
              <a:rPr lang="en-US" sz="1200" kern="1200" baseline="0" dirty="0">
                <a:solidFill>
                  <a:schemeClr val="tx1"/>
                </a:solidFill>
                <a:latin typeface="+mn-lt"/>
                <a:ea typeface="+mn-ea"/>
                <a:cs typeface="+mn-cs"/>
              </a:rPr>
              <a:t>with each other and with the Internet. Wi-Fi greatly simplified the hookup. Not only</a:t>
            </a:r>
          </a:p>
          <a:p>
            <a:r>
              <a:rPr lang="en-US" sz="1200" kern="1200" baseline="0" dirty="0">
                <a:solidFill>
                  <a:schemeClr val="tx1"/>
                </a:solidFill>
                <a:latin typeface="+mn-lt"/>
                <a:ea typeface="+mn-ea"/>
                <a:cs typeface="+mn-cs"/>
              </a:rPr>
              <a:t>is there no need for a physical cable hookup, but the laptops can be moved easily from</a:t>
            </a:r>
          </a:p>
          <a:p>
            <a:r>
              <a:rPr lang="en-US" sz="1200" kern="1200" baseline="0" dirty="0">
                <a:solidFill>
                  <a:schemeClr val="tx1"/>
                </a:solidFill>
                <a:latin typeface="+mn-lt"/>
                <a:ea typeface="+mn-ea"/>
                <a:cs typeface="+mn-cs"/>
              </a:rPr>
              <a:t>room to room or even outside the house.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Today, the importance of Wi-Fi in the home has expanded tremendously. Wi-Fi</a:t>
            </a:r>
          </a:p>
          <a:p>
            <a:r>
              <a:rPr lang="en-US" sz="1200" kern="1200" baseline="0" dirty="0">
                <a:solidFill>
                  <a:schemeClr val="tx1"/>
                </a:solidFill>
                <a:latin typeface="+mn-lt"/>
                <a:ea typeface="+mn-ea"/>
                <a:cs typeface="+mn-cs"/>
              </a:rPr>
              <a:t>remains the default scheme for interconnecting a home computer network. Because</a:t>
            </a:r>
          </a:p>
          <a:p>
            <a:r>
              <a:rPr lang="en-US" sz="1200" kern="1200" baseline="0" dirty="0">
                <a:solidFill>
                  <a:schemeClr val="tx1"/>
                </a:solidFill>
                <a:latin typeface="+mn-lt"/>
                <a:ea typeface="+mn-ea"/>
                <a:cs typeface="+mn-cs"/>
              </a:rPr>
              <a:t>both Wi-Fi and cellular capability are now standard on both smartphones and tablets,</a:t>
            </a:r>
          </a:p>
          <a:p>
            <a:r>
              <a:rPr lang="en-US" sz="1200" kern="1200" baseline="0" dirty="0">
                <a:solidFill>
                  <a:schemeClr val="tx1"/>
                </a:solidFill>
                <a:latin typeface="+mn-lt"/>
                <a:ea typeface="+mn-ea"/>
                <a:cs typeface="+mn-cs"/>
              </a:rPr>
              <a:t>the home Wi-Fi provides a cost-effective way to the Internet. The </a:t>
            </a:r>
            <a:r>
              <a:rPr lang="en-US" sz="1200" kern="1200" baseline="0" dirty="0" err="1">
                <a:solidFill>
                  <a:schemeClr val="tx1"/>
                </a:solidFill>
                <a:latin typeface="+mn-lt"/>
                <a:ea typeface="+mn-ea"/>
                <a:cs typeface="+mn-cs"/>
              </a:rPr>
              <a:t>smartphone</a:t>
            </a:r>
            <a:r>
              <a:rPr lang="en-US" sz="1200" kern="1200" baseline="0" dirty="0">
                <a:solidFill>
                  <a:schemeClr val="tx1"/>
                </a:solidFill>
                <a:latin typeface="+mn-lt"/>
                <a:ea typeface="+mn-ea"/>
                <a:cs typeface="+mn-cs"/>
              </a:rPr>
              <a:t> or</a:t>
            </a:r>
          </a:p>
          <a:p>
            <a:r>
              <a:rPr lang="en-US" sz="1200" kern="1200" baseline="0" dirty="0">
                <a:solidFill>
                  <a:schemeClr val="tx1"/>
                </a:solidFill>
                <a:latin typeface="+mn-lt"/>
                <a:ea typeface="+mn-ea"/>
                <a:cs typeface="+mn-cs"/>
              </a:rPr>
              <a:t>tablet will automatically use a Wi-Fi connection to the Internet if available, and</a:t>
            </a:r>
          </a:p>
          <a:p>
            <a:r>
              <a:rPr lang="en-US" sz="1200" kern="1200" baseline="0" dirty="0">
                <a:solidFill>
                  <a:schemeClr val="tx1"/>
                </a:solidFill>
                <a:latin typeface="+mn-lt"/>
                <a:ea typeface="+mn-ea"/>
                <a:cs typeface="+mn-cs"/>
              </a:rPr>
              <a:t>only switch to the more expensive cellular connection if the Wi-Fi connection is not</a:t>
            </a:r>
          </a:p>
          <a:p>
            <a:r>
              <a:rPr lang="en-US" sz="1200" kern="1200" baseline="0" dirty="0">
                <a:solidFill>
                  <a:schemeClr val="tx1"/>
                </a:solidFill>
                <a:latin typeface="+mn-lt"/>
                <a:ea typeface="+mn-ea"/>
                <a:cs typeface="+mn-cs"/>
              </a:rPr>
              <a:t>available. And Wi-Fi is essential to implementing the latest evolution of the Internet:</a:t>
            </a:r>
          </a:p>
          <a:p>
            <a:r>
              <a:rPr lang="en-US" sz="1200" kern="1200" baseline="0" dirty="0">
                <a:solidFill>
                  <a:schemeClr val="tx1"/>
                </a:solidFill>
                <a:latin typeface="+mn-lt"/>
                <a:ea typeface="+mn-ea"/>
                <a:cs typeface="+mn-cs"/>
              </a:rPr>
              <a:t>the Internet of Things.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22</a:t>
            </a:fld>
            <a:endParaRPr lang="en-US"/>
          </a:p>
        </p:txBody>
      </p:sp>
    </p:spTree>
    <p:extLst>
      <p:ext uri="{BB962C8B-B14F-4D97-AF65-F5344CB8AC3E}">
        <p14:creationId xmlns:p14="http://schemas.microsoft.com/office/powerpoint/2010/main" val="2232628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Access to the Internet via Wi-Fi has expanded dramatically in recent years, as more</a:t>
            </a:r>
          </a:p>
          <a:p>
            <a:r>
              <a:rPr lang="en-US" sz="1200" kern="1200" baseline="0" dirty="0">
                <a:solidFill>
                  <a:schemeClr val="tx1"/>
                </a:solidFill>
                <a:latin typeface="+mn-lt"/>
                <a:ea typeface="+mn-ea"/>
                <a:cs typeface="+mn-cs"/>
              </a:rPr>
              <a:t>and more facilities provide a Wi-Fi hotspot, which enables any Wi-Fi device to attach.</a:t>
            </a:r>
          </a:p>
          <a:p>
            <a:r>
              <a:rPr lang="en-US" sz="1200" kern="1200" baseline="0" dirty="0">
                <a:solidFill>
                  <a:schemeClr val="tx1"/>
                </a:solidFill>
                <a:latin typeface="+mn-lt"/>
                <a:ea typeface="+mn-ea"/>
                <a:cs typeface="+mn-cs"/>
              </a:rPr>
              <a:t>Wi-Fi hotspots are provided in coffee shops, restaurants, train stations, airports,</a:t>
            </a:r>
          </a:p>
          <a:p>
            <a:r>
              <a:rPr lang="en-US" sz="1200" kern="1200" baseline="0" dirty="0">
                <a:solidFill>
                  <a:schemeClr val="tx1"/>
                </a:solidFill>
                <a:latin typeface="+mn-lt"/>
                <a:ea typeface="+mn-ea"/>
                <a:cs typeface="+mn-cs"/>
              </a:rPr>
              <a:t>libraries, hotels, hospitals, department stores, RV parks, and many other places.</a:t>
            </a:r>
          </a:p>
          <a:p>
            <a:r>
              <a:rPr lang="en-US" sz="1200" kern="1200" baseline="0" dirty="0">
                <a:solidFill>
                  <a:schemeClr val="tx1"/>
                </a:solidFill>
                <a:latin typeface="+mn-lt"/>
                <a:ea typeface="+mn-ea"/>
                <a:cs typeface="+mn-cs"/>
              </a:rPr>
              <a:t>So many hotspots are available that it is rare to be too far from one. There are now</a:t>
            </a:r>
          </a:p>
          <a:p>
            <a:r>
              <a:rPr lang="en-US" sz="1200" kern="1200" baseline="0" dirty="0">
                <a:solidFill>
                  <a:schemeClr val="tx1"/>
                </a:solidFill>
                <a:latin typeface="+mn-lt"/>
                <a:ea typeface="+mn-ea"/>
                <a:cs typeface="+mn-cs"/>
              </a:rPr>
              <a:t>numerous tablet and </a:t>
            </a:r>
            <a:r>
              <a:rPr lang="en-US" sz="1200" kern="1200" baseline="0" dirty="0" err="1">
                <a:solidFill>
                  <a:schemeClr val="tx1"/>
                </a:solidFill>
                <a:latin typeface="+mn-lt"/>
                <a:ea typeface="+mn-ea"/>
                <a:cs typeface="+mn-cs"/>
              </a:rPr>
              <a:t>smartphone</a:t>
            </a:r>
            <a:r>
              <a:rPr lang="en-US" sz="1200" kern="1200" baseline="0" dirty="0">
                <a:solidFill>
                  <a:schemeClr val="tx1"/>
                </a:solidFill>
                <a:latin typeface="+mn-lt"/>
                <a:ea typeface="+mn-ea"/>
                <a:cs typeface="+mn-cs"/>
              </a:rPr>
              <a:t> apps that increase their convenience.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Even very remote places will be able to support hotspots with the development of the</a:t>
            </a:r>
          </a:p>
          <a:p>
            <a:r>
              <a:rPr lang="en-US" sz="1200" kern="1200" baseline="0" dirty="0">
                <a:solidFill>
                  <a:schemeClr val="tx1"/>
                </a:solidFill>
                <a:latin typeface="+mn-lt"/>
                <a:ea typeface="+mn-ea"/>
                <a:cs typeface="+mn-cs"/>
              </a:rPr>
              <a:t>satellite Wi-Fi hotspot. The first company to develop such a product is the satellite</a:t>
            </a:r>
          </a:p>
          <a:p>
            <a:r>
              <a:rPr lang="en-US" sz="1200" kern="1200" baseline="0" dirty="0">
                <a:solidFill>
                  <a:schemeClr val="tx1"/>
                </a:solidFill>
                <a:latin typeface="+mn-lt"/>
                <a:ea typeface="+mn-ea"/>
                <a:cs typeface="+mn-cs"/>
              </a:rPr>
              <a:t>communications company Iridium. The satellite modem will initially provide a</a:t>
            </a:r>
          </a:p>
          <a:p>
            <a:r>
              <a:rPr lang="en-US" sz="1200" kern="1200" baseline="0" dirty="0">
                <a:solidFill>
                  <a:schemeClr val="tx1"/>
                </a:solidFill>
                <a:latin typeface="+mn-lt"/>
                <a:ea typeface="+mn-ea"/>
                <a:cs typeface="+mn-cs"/>
              </a:rPr>
              <a:t>relatively low-speed connection, but the data rates will inevitably increase.</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23</a:t>
            </a:fld>
            <a:endParaRPr lang="en-US"/>
          </a:p>
        </p:txBody>
      </p:sp>
    </p:spTree>
    <p:extLst>
      <p:ext uri="{BB962C8B-B14F-4D97-AF65-F5344CB8AC3E}">
        <p14:creationId xmlns:p14="http://schemas.microsoft.com/office/powerpoint/2010/main" val="91023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 The economic benefit of Wi-Fi is most clearly seen in the enterprise. Wi-Fi</a:t>
            </a:r>
          </a:p>
          <a:p>
            <a:r>
              <a:rPr lang="en-US" sz="1200" kern="1200" baseline="0" dirty="0">
                <a:solidFill>
                  <a:schemeClr val="tx1"/>
                </a:solidFill>
                <a:latin typeface="+mn-lt"/>
                <a:ea typeface="+mn-ea"/>
                <a:cs typeface="+mn-cs"/>
              </a:rPr>
              <a:t>connections to the enterprise network have been offered by many organizations of</a:t>
            </a:r>
          </a:p>
          <a:p>
            <a:r>
              <a:rPr lang="en-US" sz="1200" kern="1200" baseline="0" dirty="0">
                <a:solidFill>
                  <a:schemeClr val="tx1"/>
                </a:solidFill>
                <a:latin typeface="+mn-lt"/>
                <a:ea typeface="+mn-ea"/>
                <a:cs typeface="+mn-cs"/>
              </a:rPr>
              <a:t>all sizes, including public and private sector. But in recent years, the use of Wi-Fi</a:t>
            </a:r>
          </a:p>
          <a:p>
            <a:r>
              <a:rPr lang="en-US" sz="1200" kern="1200" baseline="0" dirty="0">
                <a:solidFill>
                  <a:schemeClr val="tx1"/>
                </a:solidFill>
                <a:latin typeface="+mn-lt"/>
                <a:ea typeface="+mn-ea"/>
                <a:cs typeface="+mn-cs"/>
              </a:rPr>
              <a:t>has expanded dramatically, to the point that now approximately half of all enterprise</a:t>
            </a:r>
          </a:p>
          <a:p>
            <a:r>
              <a:rPr lang="en-US" sz="1200" kern="1200" baseline="0" dirty="0">
                <a:solidFill>
                  <a:schemeClr val="tx1"/>
                </a:solidFill>
                <a:latin typeface="+mn-lt"/>
                <a:ea typeface="+mn-ea"/>
                <a:cs typeface="+mn-cs"/>
              </a:rPr>
              <a:t> network traffic is via Wi-Fi rather then the traditional Ethernet. Two trends have</a:t>
            </a:r>
          </a:p>
          <a:p>
            <a:r>
              <a:rPr lang="en-US" sz="1200" kern="1200" baseline="0" dirty="0">
                <a:solidFill>
                  <a:schemeClr val="tx1"/>
                </a:solidFill>
                <a:latin typeface="+mn-lt"/>
                <a:ea typeface="+mn-ea"/>
                <a:cs typeface="+mn-cs"/>
              </a:rPr>
              <a:t>driven the transition to a </a:t>
            </a:r>
            <a:r>
              <a:rPr lang="en-US" sz="1200" kern="1200" baseline="0" dirty="0" err="1">
                <a:solidFill>
                  <a:schemeClr val="tx1"/>
                </a:solidFill>
                <a:latin typeface="+mn-lt"/>
                <a:ea typeface="+mn-ea"/>
                <a:cs typeface="+mn-cs"/>
              </a:rPr>
              <a:t>Wi-Fi-centered</a:t>
            </a:r>
            <a:r>
              <a:rPr lang="en-US" sz="1200" kern="1200" baseline="0" dirty="0">
                <a:solidFill>
                  <a:schemeClr val="tx1"/>
                </a:solidFill>
                <a:latin typeface="+mn-lt"/>
                <a:ea typeface="+mn-ea"/>
                <a:cs typeface="+mn-cs"/>
              </a:rPr>
              <a:t> enterprise. First, the demand has increased,</a:t>
            </a:r>
          </a:p>
          <a:p>
            <a:r>
              <a:rPr lang="en-US" sz="1200" kern="1200" baseline="0" dirty="0">
                <a:solidFill>
                  <a:schemeClr val="tx1"/>
                </a:solidFill>
                <a:latin typeface="+mn-lt"/>
                <a:ea typeface="+mn-ea"/>
                <a:cs typeface="+mn-cs"/>
              </a:rPr>
              <a:t>with more and more employees preferring to use laptops, tablets, and smartphones</a:t>
            </a:r>
          </a:p>
          <a:p>
            <a:r>
              <a:rPr lang="en-US" sz="1200" kern="1200" baseline="0" dirty="0">
                <a:solidFill>
                  <a:schemeClr val="tx1"/>
                </a:solidFill>
                <a:latin typeface="+mn-lt"/>
                <a:ea typeface="+mn-ea"/>
                <a:cs typeface="+mn-cs"/>
              </a:rPr>
              <a:t>to connect to the enterprise network, rather than a desktop computer. Second, the</a:t>
            </a:r>
          </a:p>
          <a:p>
            <a:r>
              <a:rPr lang="en-US" sz="1200" kern="1200" baseline="0" dirty="0">
                <a:solidFill>
                  <a:schemeClr val="tx1"/>
                </a:solidFill>
                <a:latin typeface="+mn-lt"/>
                <a:ea typeface="+mn-ea"/>
                <a:cs typeface="+mn-cs"/>
              </a:rPr>
              <a:t>arrival of Gigabit Ethernet, especially the IEEE 802.ac standard, allows the enterprise</a:t>
            </a:r>
          </a:p>
          <a:p>
            <a:r>
              <a:rPr lang="en-US" sz="1200" kern="1200" baseline="0" dirty="0">
                <a:solidFill>
                  <a:schemeClr val="tx1"/>
                </a:solidFill>
                <a:latin typeface="+mn-lt"/>
                <a:ea typeface="+mn-ea"/>
                <a:cs typeface="+mn-cs"/>
              </a:rPr>
              <a:t>network to support high-speed connections to many mobile devices simultaneously.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Whereas Wi-Fi once merely provided an accessory network designed to cover</a:t>
            </a:r>
          </a:p>
          <a:p>
            <a:r>
              <a:rPr lang="en-US" sz="1200" kern="1200" baseline="0" dirty="0">
                <a:solidFill>
                  <a:schemeClr val="tx1"/>
                </a:solidFill>
                <a:latin typeface="+mn-lt"/>
                <a:ea typeface="+mn-ea"/>
                <a:cs typeface="+mn-cs"/>
              </a:rPr>
              <a:t>meetings and public areas, enterprise Wi-Fi deployment now generally provides</a:t>
            </a:r>
          </a:p>
          <a:p>
            <a:r>
              <a:rPr lang="en-US" sz="1200" kern="1200" baseline="0" dirty="0">
                <a:solidFill>
                  <a:schemeClr val="tx1"/>
                </a:solidFill>
                <a:latin typeface="+mn-lt"/>
                <a:ea typeface="+mn-ea"/>
                <a:cs typeface="+mn-cs"/>
              </a:rPr>
              <a:t>ubiquitous coverage, to include main offices and remote facilities, and both indoor</a:t>
            </a:r>
          </a:p>
          <a:p>
            <a:r>
              <a:rPr lang="en-US" sz="1200" kern="1200" baseline="0" dirty="0">
                <a:solidFill>
                  <a:schemeClr val="tx1"/>
                </a:solidFill>
                <a:latin typeface="+mn-lt"/>
                <a:ea typeface="+mn-ea"/>
                <a:cs typeface="+mn-cs"/>
              </a:rPr>
              <a:t>locations and outdoor spaces surrounding them. Enterprises accepted the need for, and</a:t>
            </a:r>
          </a:p>
          <a:p>
            <a:r>
              <a:rPr lang="en-US" sz="1200" kern="1200" baseline="0" dirty="0">
                <a:solidFill>
                  <a:schemeClr val="tx1"/>
                </a:solidFill>
                <a:latin typeface="+mn-lt"/>
                <a:ea typeface="+mn-ea"/>
                <a:cs typeface="+mn-cs"/>
              </a:rPr>
              <a:t>then began to encourage, the practice known as bring your own device (BYOD). The</a:t>
            </a:r>
          </a:p>
          <a:p>
            <a:r>
              <a:rPr lang="en-US" sz="1200" kern="1200" baseline="0" dirty="0">
                <a:solidFill>
                  <a:schemeClr val="tx1"/>
                </a:solidFill>
                <a:latin typeface="+mn-lt"/>
                <a:ea typeface="+mn-ea"/>
                <a:cs typeface="+mn-cs"/>
              </a:rPr>
              <a:t>almost universal availability of Wi-Fi capability on laptops, tablets, and smartphones,</a:t>
            </a:r>
          </a:p>
          <a:p>
            <a:r>
              <a:rPr lang="en-US" sz="1200" kern="1200" baseline="0" dirty="0">
                <a:solidFill>
                  <a:schemeClr val="tx1"/>
                </a:solidFill>
                <a:latin typeface="+mn-lt"/>
                <a:ea typeface="+mn-ea"/>
                <a:cs typeface="+mn-cs"/>
              </a:rPr>
              <a:t>in addition to the wide availability of home and public Wi-Fi networks, has greatly</a:t>
            </a:r>
          </a:p>
          <a:p>
            <a:r>
              <a:rPr lang="en-US" sz="1200" kern="1200" baseline="0" dirty="0">
                <a:solidFill>
                  <a:schemeClr val="tx1"/>
                </a:solidFill>
                <a:latin typeface="+mn-lt"/>
                <a:ea typeface="+mn-ea"/>
                <a:cs typeface="+mn-cs"/>
              </a:rPr>
              <a:t>benefited the organization. Employees can use the same devices and the same</a:t>
            </a:r>
          </a:p>
          <a:p>
            <a:r>
              <a:rPr lang="en-US" sz="1200" kern="1200" baseline="0" dirty="0">
                <a:solidFill>
                  <a:schemeClr val="tx1"/>
                </a:solidFill>
                <a:latin typeface="+mn-lt"/>
                <a:ea typeface="+mn-ea"/>
                <a:cs typeface="+mn-cs"/>
              </a:rPr>
              <a:t>applications to continue their work or check their e-mail from wherever they are—</a:t>
            </a:r>
          </a:p>
          <a:p>
            <a:r>
              <a:rPr lang="en-US" sz="1200" kern="1200" baseline="0" dirty="0">
                <a:solidFill>
                  <a:schemeClr val="tx1"/>
                </a:solidFill>
                <a:latin typeface="+mn-lt"/>
                <a:ea typeface="+mn-ea"/>
                <a:cs typeface="+mn-cs"/>
              </a:rPr>
              <a:t>home, at their local coffee shop, or while traveling. From the enterprise perspective,</a:t>
            </a:r>
          </a:p>
          <a:p>
            <a:r>
              <a:rPr lang="en-US" sz="1200" kern="1200" baseline="0" dirty="0">
                <a:solidFill>
                  <a:schemeClr val="tx1"/>
                </a:solidFill>
                <a:latin typeface="+mn-lt"/>
                <a:ea typeface="+mn-ea"/>
                <a:cs typeface="+mn-cs"/>
              </a:rPr>
              <a:t>this means higher productivity and efficiency and lower costs.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24</a:t>
            </a:fld>
            <a:endParaRPr lang="en-US"/>
          </a:p>
        </p:txBody>
      </p:sp>
    </p:spTree>
    <p:extLst>
      <p:ext uri="{BB962C8B-B14F-4D97-AF65-F5344CB8AC3E}">
        <p14:creationId xmlns:p14="http://schemas.microsoft.com/office/powerpoint/2010/main" val="4223280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Essential to the success of Wi-Fi is interoperability. </a:t>
            </a:r>
            <a:r>
              <a:rPr lang="en-US" sz="1200" kern="1200" baseline="0" dirty="0" err="1">
                <a:solidFill>
                  <a:schemeClr val="tx1"/>
                </a:solidFill>
                <a:latin typeface="+mn-lt"/>
                <a:ea typeface="+mn-ea"/>
                <a:cs typeface="+mn-cs"/>
              </a:rPr>
              <a:t>Wi-Fi-enabled</a:t>
            </a:r>
            <a:r>
              <a:rPr lang="en-US" sz="1200" kern="1200" baseline="0" dirty="0">
                <a:solidFill>
                  <a:schemeClr val="tx1"/>
                </a:solidFill>
                <a:latin typeface="+mn-lt"/>
                <a:ea typeface="+mn-ea"/>
                <a:cs typeface="+mn-cs"/>
              </a:rPr>
              <a:t> devices must be</a:t>
            </a:r>
          </a:p>
          <a:p>
            <a:r>
              <a:rPr lang="en-US" sz="1200" kern="1200" baseline="0" dirty="0">
                <a:solidFill>
                  <a:schemeClr val="tx1"/>
                </a:solidFill>
                <a:latin typeface="+mn-lt"/>
                <a:ea typeface="+mn-ea"/>
                <a:cs typeface="+mn-cs"/>
              </a:rPr>
              <a:t>able to communicate with Wi-Fi access points, such as the home router, the enterprise</a:t>
            </a:r>
          </a:p>
          <a:p>
            <a:r>
              <a:rPr lang="en-US" sz="1200" kern="1200" baseline="0" dirty="0">
                <a:solidFill>
                  <a:schemeClr val="tx1"/>
                </a:solidFill>
                <a:latin typeface="+mn-lt"/>
                <a:ea typeface="+mn-ea"/>
                <a:cs typeface="+mn-cs"/>
              </a:rPr>
              <a:t>access point, and public hotspots, regardless of the manufacturer of the device or</a:t>
            </a:r>
          </a:p>
          <a:p>
            <a:r>
              <a:rPr lang="en-US" sz="1200" kern="1200" baseline="0" dirty="0">
                <a:solidFill>
                  <a:schemeClr val="tx1"/>
                </a:solidFill>
                <a:latin typeface="+mn-lt"/>
                <a:ea typeface="+mn-ea"/>
                <a:cs typeface="+mn-cs"/>
              </a:rPr>
              <a:t>access point. Such interoperability is guaranteed by two organizations. First, the</a:t>
            </a:r>
          </a:p>
          <a:p>
            <a:r>
              <a:rPr lang="en-US" sz="1200" kern="1200" baseline="0" dirty="0">
                <a:solidFill>
                  <a:schemeClr val="tx1"/>
                </a:solidFill>
                <a:latin typeface="+mn-lt"/>
                <a:ea typeface="+mn-ea"/>
                <a:cs typeface="+mn-cs"/>
              </a:rPr>
              <a:t>IEEE 802.11 wireless LAN committee develops the protocol and signaling standards</a:t>
            </a:r>
          </a:p>
          <a:p>
            <a:r>
              <a:rPr lang="en-US" sz="1200" kern="1200" baseline="0" dirty="0">
                <a:solidFill>
                  <a:schemeClr val="tx1"/>
                </a:solidFill>
                <a:latin typeface="+mn-lt"/>
                <a:ea typeface="+mn-ea"/>
                <a:cs typeface="+mn-cs"/>
              </a:rPr>
              <a:t>for Wi-Fi. Then, the Wi-Fi Alliance creates test suites to certify interoperability for</a:t>
            </a:r>
          </a:p>
          <a:p>
            <a:r>
              <a:rPr lang="en-US" sz="1200" kern="1200" baseline="0" dirty="0">
                <a:solidFill>
                  <a:schemeClr val="tx1"/>
                </a:solidFill>
                <a:latin typeface="+mn-lt"/>
                <a:ea typeface="+mn-ea"/>
                <a:cs typeface="+mn-cs"/>
              </a:rPr>
              <a:t>commercial products that conform to various IEEE 802.11 standards. The term Wi-Fi</a:t>
            </a:r>
          </a:p>
          <a:p>
            <a:r>
              <a:rPr lang="en-US" sz="1200" kern="1200" baseline="0" dirty="0">
                <a:solidFill>
                  <a:schemeClr val="tx1"/>
                </a:solidFill>
                <a:latin typeface="+mn-lt"/>
                <a:ea typeface="+mn-ea"/>
                <a:cs typeface="+mn-cs"/>
              </a:rPr>
              <a:t> (wireless fidelity) is used for products certified by the Alliance.</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25</a:t>
            </a:fld>
            <a:endParaRPr lang="en-US"/>
          </a:p>
        </p:txBody>
      </p:sp>
    </p:spTree>
    <p:extLst>
      <p:ext uri="{BB962C8B-B14F-4D97-AF65-F5344CB8AC3E}">
        <p14:creationId xmlns:p14="http://schemas.microsoft.com/office/powerpoint/2010/main" val="1930227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Just as businesses and home users have generated a need to extend the Ethernet</a:t>
            </a:r>
          </a:p>
          <a:p>
            <a:r>
              <a:rPr lang="en-US" sz="1200" kern="1200" baseline="0" dirty="0">
                <a:solidFill>
                  <a:schemeClr val="tx1"/>
                </a:solidFill>
                <a:latin typeface="+mn-lt"/>
                <a:ea typeface="+mn-ea"/>
                <a:cs typeface="+mn-cs"/>
              </a:rPr>
              <a:t>standard to speeds in the gigabits per second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range, the same requirement</a:t>
            </a:r>
          </a:p>
          <a:p>
            <a:r>
              <a:rPr lang="en-US" sz="1200" kern="1200" baseline="0" dirty="0">
                <a:solidFill>
                  <a:schemeClr val="tx1"/>
                </a:solidFill>
                <a:latin typeface="+mn-lt"/>
                <a:ea typeface="+mn-ea"/>
                <a:cs typeface="+mn-cs"/>
              </a:rPr>
              <a:t>exists for Wi-Fi. As the technology of antennas, wireless transmission techniques, and</a:t>
            </a:r>
          </a:p>
          <a:p>
            <a:r>
              <a:rPr lang="en-US" sz="1200" kern="1200" baseline="0" dirty="0">
                <a:solidFill>
                  <a:schemeClr val="tx1"/>
                </a:solidFill>
                <a:latin typeface="+mn-lt"/>
                <a:ea typeface="+mn-ea"/>
                <a:cs typeface="+mn-cs"/>
              </a:rPr>
              <a:t>wireless protocol design has evolved, the IEEE 802.11 committee has been able to</a:t>
            </a:r>
          </a:p>
          <a:p>
            <a:r>
              <a:rPr lang="en-US" sz="1200" kern="1200" baseline="0" dirty="0">
                <a:solidFill>
                  <a:schemeClr val="tx1"/>
                </a:solidFill>
                <a:latin typeface="+mn-lt"/>
                <a:ea typeface="+mn-ea"/>
                <a:cs typeface="+mn-cs"/>
              </a:rPr>
              <a:t>introduce standards for new versions of Wi-Fi at ever-higher speeds. Once the standard</a:t>
            </a:r>
          </a:p>
          <a:p>
            <a:r>
              <a:rPr lang="en-US" sz="1200" kern="1200" baseline="0" dirty="0">
                <a:solidFill>
                  <a:schemeClr val="tx1"/>
                </a:solidFill>
                <a:latin typeface="+mn-lt"/>
                <a:ea typeface="+mn-ea"/>
                <a:cs typeface="+mn-cs"/>
              </a:rPr>
              <a:t>is issued, industry quickly develops the products. Here’s a brief chronology, starting</a:t>
            </a:r>
          </a:p>
          <a:p>
            <a:r>
              <a:rPr lang="en-US" sz="1200" kern="1200" baseline="0" dirty="0">
                <a:solidFill>
                  <a:schemeClr val="tx1"/>
                </a:solidFill>
                <a:latin typeface="+mn-lt"/>
                <a:ea typeface="+mn-ea"/>
                <a:cs typeface="+mn-cs"/>
              </a:rPr>
              <a:t>with the original standard, which was simply called IEEE 802.11, and showing the</a:t>
            </a:r>
          </a:p>
          <a:p>
            <a:r>
              <a:rPr lang="en-US" sz="1200" kern="1200" baseline="0" dirty="0">
                <a:solidFill>
                  <a:schemeClr val="tx1"/>
                </a:solidFill>
                <a:latin typeface="+mn-lt"/>
                <a:ea typeface="+mn-ea"/>
                <a:cs typeface="+mn-cs"/>
              </a:rPr>
              <a:t>maximum data rate for each version (Figure 1.5):</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802.11 (1997):  2 Mbps (megabits per second, million bits per second)</a:t>
            </a:r>
          </a:p>
          <a:p>
            <a:r>
              <a:rPr lang="en-US" sz="1200" kern="1200" baseline="0" dirty="0">
                <a:solidFill>
                  <a:schemeClr val="tx1"/>
                </a:solidFill>
                <a:latin typeface="+mn-lt"/>
                <a:ea typeface="+mn-ea"/>
                <a:cs typeface="+mn-cs"/>
              </a:rPr>
              <a:t>■ 802.11a (1999):  54 Mbps</a:t>
            </a:r>
          </a:p>
          <a:p>
            <a:r>
              <a:rPr lang="en-US" sz="1200" kern="1200" baseline="0" dirty="0">
                <a:solidFill>
                  <a:schemeClr val="tx1"/>
                </a:solidFill>
                <a:latin typeface="+mn-lt"/>
                <a:ea typeface="+mn-ea"/>
                <a:cs typeface="+mn-cs"/>
              </a:rPr>
              <a:t>■ 802.11b (1999): 11 Mbps</a:t>
            </a:r>
          </a:p>
          <a:p>
            <a:r>
              <a:rPr lang="en-US" sz="1200" kern="1200" baseline="0" dirty="0">
                <a:solidFill>
                  <a:schemeClr val="tx1"/>
                </a:solidFill>
                <a:latin typeface="+mn-lt"/>
                <a:ea typeface="+mn-ea"/>
                <a:cs typeface="+mn-cs"/>
              </a:rPr>
              <a:t>■ 802.11n (1999): 600 Mbps</a:t>
            </a:r>
          </a:p>
          <a:p>
            <a:r>
              <a:rPr lang="en-US" sz="1200" kern="1200" baseline="0" dirty="0">
                <a:solidFill>
                  <a:schemeClr val="tx1"/>
                </a:solidFill>
                <a:latin typeface="+mn-lt"/>
                <a:ea typeface="+mn-ea"/>
                <a:cs typeface="+mn-cs"/>
              </a:rPr>
              <a:t>■ 802.11g (2003): 54 Mbps</a:t>
            </a:r>
          </a:p>
          <a:p>
            <a:r>
              <a:rPr lang="en-US" sz="1200" kern="1200" baseline="0" dirty="0">
                <a:solidFill>
                  <a:schemeClr val="tx1"/>
                </a:solidFill>
                <a:latin typeface="+mn-lt"/>
                <a:ea typeface="+mn-ea"/>
                <a:cs typeface="+mn-cs"/>
              </a:rPr>
              <a:t>■ 802.11ad (2012): 6.76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(billion bits per second)</a:t>
            </a:r>
          </a:p>
          <a:p>
            <a:r>
              <a:rPr lang="en-US" sz="1200" kern="1200" baseline="0" dirty="0">
                <a:solidFill>
                  <a:schemeClr val="tx1"/>
                </a:solidFill>
                <a:latin typeface="+mn-lt"/>
                <a:ea typeface="+mn-ea"/>
                <a:cs typeface="+mn-cs"/>
              </a:rPr>
              <a:t>■ 802.11ac (2014): 3.2 </a:t>
            </a:r>
            <a:r>
              <a:rPr lang="en-US" sz="1200" kern="1200" baseline="0" dirty="0" err="1">
                <a:solidFill>
                  <a:schemeClr val="tx1"/>
                </a:solidFill>
                <a:latin typeface="+mn-lt"/>
                <a:ea typeface="+mn-ea"/>
                <a:cs typeface="+mn-cs"/>
              </a:rPr>
              <a:t>Gbps</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IEEE 802.11ac operates in the 5-GHz band, as does the older and slower standards</a:t>
            </a:r>
          </a:p>
          <a:p>
            <a:r>
              <a:rPr lang="en-US" sz="1200" kern="1200" baseline="0" dirty="0">
                <a:solidFill>
                  <a:schemeClr val="tx1"/>
                </a:solidFill>
                <a:latin typeface="+mn-lt"/>
                <a:ea typeface="+mn-ea"/>
                <a:cs typeface="+mn-cs"/>
              </a:rPr>
              <a:t>802.11a and 802.11n. It is designed to provide a smooth evolution from 802.11n.</a:t>
            </a:r>
          </a:p>
          <a:p>
            <a:r>
              <a:rPr lang="en-US" sz="1200" kern="1200" baseline="0" dirty="0">
                <a:solidFill>
                  <a:schemeClr val="tx1"/>
                </a:solidFill>
                <a:latin typeface="+mn-lt"/>
                <a:ea typeface="+mn-ea"/>
                <a:cs typeface="+mn-cs"/>
              </a:rPr>
              <a:t>This new standard makes use of advanced technologies in antenna design and signal</a:t>
            </a:r>
          </a:p>
          <a:p>
            <a:r>
              <a:rPr lang="en-US" sz="1200" kern="1200" baseline="0" dirty="0">
                <a:solidFill>
                  <a:schemeClr val="tx1"/>
                </a:solidFill>
                <a:latin typeface="+mn-lt"/>
                <a:ea typeface="+mn-ea"/>
                <a:cs typeface="+mn-cs"/>
              </a:rPr>
              <a:t>processing to achieve much greater data rates, at lower battery consumption, all within</a:t>
            </a:r>
          </a:p>
          <a:p>
            <a:r>
              <a:rPr lang="en-US" sz="1200" kern="1200" baseline="0" dirty="0">
                <a:solidFill>
                  <a:schemeClr val="tx1"/>
                </a:solidFill>
                <a:latin typeface="+mn-lt"/>
                <a:ea typeface="+mn-ea"/>
                <a:cs typeface="+mn-cs"/>
              </a:rPr>
              <a:t>the same frequency band as the older versions of Wi-Fi.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IEEE 802.11ad is a version of 802.11 operating in the 60-GHz frequency band.</a:t>
            </a:r>
          </a:p>
          <a:p>
            <a:r>
              <a:rPr lang="en-US" sz="1200" kern="1200" baseline="0" dirty="0">
                <a:solidFill>
                  <a:schemeClr val="tx1"/>
                </a:solidFill>
                <a:latin typeface="+mn-lt"/>
                <a:ea typeface="+mn-ea"/>
                <a:cs typeface="+mn-cs"/>
              </a:rPr>
              <a:t>This band offers the potential for much wider channel bandwidth than the 5-GHz</a:t>
            </a:r>
          </a:p>
          <a:p>
            <a:r>
              <a:rPr lang="en-US" sz="1200" kern="1200" baseline="0" dirty="0">
                <a:solidFill>
                  <a:schemeClr val="tx1"/>
                </a:solidFill>
                <a:latin typeface="+mn-lt"/>
                <a:ea typeface="+mn-ea"/>
                <a:cs typeface="+mn-cs"/>
              </a:rPr>
              <a:t>band, enabling high data rates with relatively simple signal encoding and antenna</a:t>
            </a:r>
          </a:p>
          <a:p>
            <a:r>
              <a:rPr lang="en-US" sz="1200" kern="1200" baseline="0" dirty="0">
                <a:solidFill>
                  <a:schemeClr val="tx1"/>
                </a:solidFill>
                <a:latin typeface="+mn-lt"/>
                <a:ea typeface="+mn-ea"/>
                <a:cs typeface="+mn-cs"/>
              </a:rPr>
              <a:t>characteristics. Few devices operate in the 60-GHz band, which means communication</a:t>
            </a:r>
          </a:p>
          <a:p>
            <a:r>
              <a:rPr lang="en-US" sz="1200" kern="1200" baseline="0" dirty="0">
                <a:solidFill>
                  <a:schemeClr val="tx1"/>
                </a:solidFill>
                <a:latin typeface="+mn-lt"/>
                <a:ea typeface="+mn-ea"/>
                <a:cs typeface="+mn-cs"/>
              </a:rPr>
              <a:t>experiences less interference than in the other bands used for Wi-Fi.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of the inherent transmission limitations of the 60-GHz band, 802.11ad is</a:t>
            </a:r>
          </a:p>
          <a:p>
            <a:r>
              <a:rPr lang="en-US" sz="1200" kern="1200" baseline="0" dirty="0">
                <a:solidFill>
                  <a:schemeClr val="tx1"/>
                </a:solidFill>
                <a:latin typeface="+mn-lt"/>
                <a:ea typeface="+mn-ea"/>
                <a:cs typeface="+mn-cs"/>
              </a:rPr>
              <a:t>likely to be useful only within a single room. Because it can support high data rates</a:t>
            </a:r>
          </a:p>
          <a:p>
            <a:r>
              <a:rPr lang="en-US" sz="1200" kern="1200" baseline="0" dirty="0">
                <a:solidFill>
                  <a:schemeClr val="tx1"/>
                </a:solidFill>
                <a:latin typeface="+mn-lt"/>
                <a:ea typeface="+mn-ea"/>
                <a:cs typeface="+mn-cs"/>
              </a:rPr>
              <a:t>and, for example, could easily transmit uncompressed high-definition video, it is</a:t>
            </a:r>
          </a:p>
          <a:p>
            <a:r>
              <a:rPr lang="en-US" sz="1200" kern="1200" baseline="0" dirty="0">
                <a:solidFill>
                  <a:schemeClr val="tx1"/>
                </a:solidFill>
                <a:latin typeface="+mn-lt"/>
                <a:ea typeface="+mn-ea"/>
                <a:cs typeface="+mn-cs"/>
              </a:rPr>
              <a:t>suitable for applications such as replacing wires in a home entertainment system, or</a:t>
            </a:r>
          </a:p>
          <a:p>
            <a:r>
              <a:rPr lang="en-US" sz="1200" kern="1200" baseline="0" dirty="0">
                <a:solidFill>
                  <a:schemeClr val="tx1"/>
                </a:solidFill>
                <a:latin typeface="+mn-lt"/>
                <a:ea typeface="+mn-ea"/>
                <a:cs typeface="+mn-cs"/>
              </a:rPr>
              <a:t>streaming high-definition movies from your cell phone to your television.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Gigabit Wi-Fi holds attractions for both office and residential environments and</a:t>
            </a:r>
          </a:p>
          <a:p>
            <a:r>
              <a:rPr lang="en-US" sz="1200" kern="1200" baseline="0" dirty="0">
                <a:solidFill>
                  <a:schemeClr val="tx1"/>
                </a:solidFill>
                <a:latin typeface="+mn-lt"/>
                <a:ea typeface="+mn-ea"/>
                <a:cs typeface="+mn-cs"/>
              </a:rPr>
              <a:t>commercial products are beginning to roll out. In the office environment, the demand</a:t>
            </a:r>
          </a:p>
          <a:p>
            <a:r>
              <a:rPr lang="en-US" sz="1200" kern="1200" baseline="0" dirty="0">
                <a:solidFill>
                  <a:schemeClr val="tx1"/>
                </a:solidFill>
                <a:latin typeface="+mn-lt"/>
                <a:ea typeface="+mn-ea"/>
                <a:cs typeface="+mn-cs"/>
              </a:rPr>
              <a:t>for ever greater data rates has led to Ethernet offerings at 10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40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and most</a:t>
            </a:r>
          </a:p>
          <a:p>
            <a:r>
              <a:rPr lang="en-US" sz="1200" kern="1200" baseline="0" dirty="0">
                <a:solidFill>
                  <a:schemeClr val="tx1"/>
                </a:solidFill>
                <a:latin typeface="+mn-lt"/>
                <a:ea typeface="+mn-ea"/>
                <a:cs typeface="+mn-cs"/>
              </a:rPr>
              <a:t>recently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These stupendous capacities are needed to support blade servers,</a:t>
            </a:r>
          </a:p>
          <a:p>
            <a:r>
              <a:rPr lang="en-US" sz="1200" kern="1200" baseline="0" dirty="0">
                <a:solidFill>
                  <a:schemeClr val="tx1"/>
                </a:solidFill>
                <a:latin typeface="+mn-lt"/>
                <a:ea typeface="+mn-ea"/>
                <a:cs typeface="+mn-cs"/>
              </a:rPr>
              <a:t>heavy reliance on video and multimedia, and multiple broadband connections offsite.</a:t>
            </a:r>
          </a:p>
          <a:p>
            <a:r>
              <a:rPr lang="en-US" sz="1200" kern="1200" baseline="0" dirty="0">
                <a:solidFill>
                  <a:schemeClr val="tx1"/>
                </a:solidFill>
                <a:latin typeface="+mn-lt"/>
                <a:ea typeface="+mn-ea"/>
                <a:cs typeface="+mn-cs"/>
              </a:rPr>
              <a:t>At the same time, the use of wireless LANs has grown dramatically in the office</a:t>
            </a:r>
          </a:p>
          <a:p>
            <a:r>
              <a:rPr lang="en-US" sz="1200" kern="1200" baseline="0" dirty="0">
                <a:solidFill>
                  <a:schemeClr val="tx1"/>
                </a:solidFill>
                <a:latin typeface="+mn-lt"/>
                <a:ea typeface="+mn-ea"/>
                <a:cs typeface="+mn-cs"/>
              </a:rPr>
              <a:t>setting to meet needs for mobility and flexibility. With the gigabit-range data rates</a:t>
            </a:r>
          </a:p>
          <a:p>
            <a:r>
              <a:rPr lang="en-US" sz="1200" kern="1200" baseline="0" dirty="0">
                <a:solidFill>
                  <a:schemeClr val="tx1"/>
                </a:solidFill>
                <a:latin typeface="+mn-lt"/>
                <a:ea typeface="+mn-ea"/>
                <a:cs typeface="+mn-cs"/>
              </a:rPr>
              <a:t>available on the fixed portion of the office LAN, gigabit Wi-Fi is needed to enable</a:t>
            </a:r>
          </a:p>
          <a:p>
            <a:r>
              <a:rPr lang="en-US" sz="1200" kern="1200" baseline="0" dirty="0">
                <a:solidFill>
                  <a:schemeClr val="tx1"/>
                </a:solidFill>
                <a:latin typeface="+mn-lt"/>
                <a:ea typeface="+mn-ea"/>
                <a:cs typeface="+mn-cs"/>
              </a:rPr>
              <a:t>mobile users to effectively use the office resources. IEEE 802.11ac is likely to be the</a:t>
            </a:r>
          </a:p>
          <a:p>
            <a:r>
              <a:rPr lang="en-US" sz="1200" kern="1200" baseline="0" dirty="0">
                <a:solidFill>
                  <a:schemeClr val="tx1"/>
                </a:solidFill>
                <a:latin typeface="+mn-lt"/>
                <a:ea typeface="+mn-ea"/>
                <a:cs typeface="+mn-cs"/>
              </a:rPr>
              <a:t>preferred gigabit Wi-Fi option for this environment.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consumer and residential market, IEEE 802.11ad is likely to be popular as a</a:t>
            </a:r>
          </a:p>
          <a:p>
            <a:r>
              <a:rPr lang="en-US" sz="1200" kern="1200" baseline="0" dirty="0">
                <a:solidFill>
                  <a:schemeClr val="tx1"/>
                </a:solidFill>
                <a:latin typeface="+mn-lt"/>
                <a:ea typeface="+mn-ea"/>
                <a:cs typeface="+mn-cs"/>
              </a:rPr>
              <a:t>low-power, short-distance wireless LAN capability with little likelihood of interfering</a:t>
            </a:r>
          </a:p>
          <a:p>
            <a:r>
              <a:rPr lang="en-US" sz="1200" kern="1200" baseline="0" dirty="0">
                <a:solidFill>
                  <a:schemeClr val="tx1"/>
                </a:solidFill>
                <a:latin typeface="+mn-lt"/>
                <a:ea typeface="+mn-ea"/>
                <a:cs typeface="+mn-cs"/>
              </a:rPr>
              <a:t>with other devices. IEEE 802.11ad is also an attractive option in professional media</a:t>
            </a:r>
          </a:p>
          <a:p>
            <a:r>
              <a:rPr lang="en-US" sz="1200" kern="1200" baseline="0" dirty="0">
                <a:solidFill>
                  <a:schemeClr val="tx1"/>
                </a:solidFill>
                <a:latin typeface="+mn-lt"/>
                <a:ea typeface="+mn-ea"/>
                <a:cs typeface="+mn-cs"/>
              </a:rPr>
              <a:t>production environments in which massive amounts of data need to be moved short</a:t>
            </a:r>
          </a:p>
          <a:p>
            <a:r>
              <a:rPr lang="en-US" sz="1200" kern="1200" baseline="0" dirty="0">
                <a:solidFill>
                  <a:schemeClr val="tx1"/>
                </a:solidFill>
                <a:latin typeface="+mn-lt"/>
                <a:ea typeface="+mn-ea"/>
                <a:cs typeface="+mn-cs"/>
              </a:rPr>
              <a:t>distances.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26</a:t>
            </a:fld>
            <a:endParaRPr lang="en-US"/>
          </a:p>
        </p:txBody>
      </p:sp>
    </p:spTree>
    <p:extLst>
      <p:ext uri="{BB962C8B-B14F-4D97-AF65-F5344CB8AC3E}">
        <p14:creationId xmlns:p14="http://schemas.microsoft.com/office/powerpoint/2010/main" val="2969902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The original cellular networks, now dubbed 1G, provided analog traffic channels and</a:t>
            </a:r>
          </a:p>
          <a:p>
            <a:r>
              <a:rPr lang="en-US" sz="1200" kern="1200" baseline="0" dirty="0">
                <a:solidFill>
                  <a:schemeClr val="tx1"/>
                </a:solidFill>
                <a:latin typeface="+mn-lt"/>
                <a:ea typeface="+mn-ea"/>
                <a:cs typeface="+mn-cs"/>
              </a:rPr>
              <a:t>were designed to be an extension of the public switched telephone networks. Users</a:t>
            </a:r>
          </a:p>
          <a:p>
            <a:r>
              <a:rPr lang="en-US" sz="1200" kern="1200" baseline="0" dirty="0">
                <a:solidFill>
                  <a:schemeClr val="tx1"/>
                </a:solidFill>
                <a:latin typeface="+mn-lt"/>
                <a:ea typeface="+mn-ea"/>
                <a:cs typeface="+mn-cs"/>
              </a:rPr>
              <a:t>with brick-sized cell phones placed and received calls in the same fashion as landline</a:t>
            </a:r>
          </a:p>
          <a:p>
            <a:r>
              <a:rPr lang="en-US" sz="1200" kern="1200" baseline="0" dirty="0">
                <a:solidFill>
                  <a:schemeClr val="tx1"/>
                </a:solidFill>
                <a:latin typeface="+mn-lt"/>
                <a:ea typeface="+mn-ea"/>
                <a:cs typeface="+mn-cs"/>
              </a:rPr>
              <a:t>subscribers. The most widely deployed 1G system was the Advanced Mobile Phone</a:t>
            </a:r>
          </a:p>
          <a:p>
            <a:r>
              <a:rPr lang="en-US" sz="1200" kern="1200" baseline="0" dirty="0">
                <a:solidFill>
                  <a:schemeClr val="tx1"/>
                </a:solidFill>
                <a:latin typeface="+mn-lt"/>
                <a:ea typeface="+mn-ea"/>
                <a:cs typeface="+mn-cs"/>
              </a:rPr>
              <a:t>Service (AMPS), developed by AT&amp;T. Voice transmission was purely analog and</a:t>
            </a:r>
          </a:p>
          <a:p>
            <a:r>
              <a:rPr lang="en-US" sz="1200" kern="1200" baseline="0" dirty="0">
                <a:solidFill>
                  <a:schemeClr val="tx1"/>
                </a:solidFill>
                <a:latin typeface="+mn-lt"/>
                <a:ea typeface="+mn-ea"/>
                <a:cs typeface="+mn-cs"/>
              </a:rPr>
              <a:t>control signals were sent over a 10-kbps analog channel.</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27</a:t>
            </a:fld>
            <a:endParaRPr lang="en-US"/>
          </a:p>
        </p:txBody>
      </p:sp>
    </p:spTree>
    <p:extLst>
      <p:ext uri="{BB962C8B-B14F-4D97-AF65-F5344CB8AC3E}">
        <p14:creationId xmlns:p14="http://schemas.microsoft.com/office/powerpoint/2010/main" val="726783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 First-generation cellular networks quickly became highly popular, threatening to</a:t>
            </a:r>
          </a:p>
          <a:p>
            <a:r>
              <a:rPr lang="en-US" sz="1200" kern="1200" baseline="0" dirty="0">
                <a:solidFill>
                  <a:schemeClr val="tx1"/>
                </a:solidFill>
                <a:latin typeface="+mn-lt"/>
                <a:ea typeface="+mn-ea"/>
                <a:cs typeface="+mn-cs"/>
              </a:rPr>
              <a:t>swamp available capacity. Second-generation (2G) systems were developed to</a:t>
            </a:r>
          </a:p>
          <a:p>
            <a:r>
              <a:rPr lang="en-US" sz="1200" kern="1200" baseline="0" dirty="0">
                <a:solidFill>
                  <a:schemeClr val="tx1"/>
                </a:solidFill>
                <a:latin typeface="+mn-lt"/>
                <a:ea typeface="+mn-ea"/>
                <a:cs typeface="+mn-cs"/>
              </a:rPr>
              <a:t>provide higher-quality signals, higher data rates for support of digital services, and</a:t>
            </a:r>
          </a:p>
          <a:p>
            <a:r>
              <a:rPr lang="en-US" sz="1200" kern="1200" baseline="0" dirty="0">
                <a:solidFill>
                  <a:schemeClr val="tx1"/>
                </a:solidFill>
                <a:latin typeface="+mn-lt"/>
                <a:ea typeface="+mn-ea"/>
                <a:cs typeface="+mn-cs"/>
              </a:rPr>
              <a:t>greater capacity. Key differences between 1G and 2G networks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Digital traffic channels:  The most notable difference between the two</a:t>
            </a:r>
          </a:p>
          <a:p>
            <a:r>
              <a:rPr lang="en-US" sz="1200" kern="1200" baseline="0" dirty="0">
                <a:solidFill>
                  <a:schemeClr val="tx1"/>
                </a:solidFill>
                <a:latin typeface="+mn-lt"/>
                <a:ea typeface="+mn-ea"/>
                <a:cs typeface="+mn-cs"/>
              </a:rPr>
              <a:t>generations is that 1G systems are almost purely analog, whereas 2G systems</a:t>
            </a:r>
          </a:p>
          <a:p>
            <a:r>
              <a:rPr lang="en-US" sz="1200" kern="1200" baseline="0" dirty="0">
                <a:solidFill>
                  <a:schemeClr val="tx1"/>
                </a:solidFill>
                <a:latin typeface="+mn-lt"/>
                <a:ea typeface="+mn-ea"/>
                <a:cs typeface="+mn-cs"/>
              </a:rPr>
              <a:t>are digital. In particular, 1G systems are designed to support voice channels;</a:t>
            </a:r>
          </a:p>
          <a:p>
            <a:r>
              <a:rPr lang="en-US" sz="1200" kern="1200" baseline="0" dirty="0">
                <a:solidFill>
                  <a:schemeClr val="tx1"/>
                </a:solidFill>
                <a:latin typeface="+mn-lt"/>
                <a:ea typeface="+mn-ea"/>
                <a:cs typeface="+mn-cs"/>
              </a:rPr>
              <a:t>digital traffic is supported only by the use of a modem that converts the digital</a:t>
            </a:r>
          </a:p>
          <a:p>
            <a:r>
              <a:rPr lang="en-US" sz="1200" kern="1200" baseline="0" dirty="0">
                <a:solidFill>
                  <a:schemeClr val="tx1"/>
                </a:solidFill>
                <a:latin typeface="+mn-lt"/>
                <a:ea typeface="+mn-ea"/>
                <a:cs typeface="+mn-cs"/>
              </a:rPr>
              <a:t>data into analog form. 2G systems provide digital traffic channels. These</a:t>
            </a:r>
          </a:p>
          <a:p>
            <a:r>
              <a:rPr lang="en-US" sz="1200" kern="1200" baseline="0" dirty="0">
                <a:solidFill>
                  <a:schemeClr val="tx1"/>
                </a:solidFill>
                <a:latin typeface="+mn-lt"/>
                <a:ea typeface="+mn-ea"/>
                <a:cs typeface="+mn-cs"/>
              </a:rPr>
              <a:t>systems readily support digital data; voice traffic is first encoded in digital</a:t>
            </a:r>
          </a:p>
          <a:p>
            <a:r>
              <a:rPr lang="en-US" sz="1200" kern="1200" baseline="0" dirty="0">
                <a:solidFill>
                  <a:schemeClr val="tx1"/>
                </a:solidFill>
                <a:latin typeface="+mn-lt"/>
                <a:ea typeface="+mn-ea"/>
                <a:cs typeface="+mn-cs"/>
              </a:rPr>
              <a:t>form before transmitting.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Encryption:  Because all the user traffic, and the control traffic, is digitized in</a:t>
            </a:r>
          </a:p>
          <a:p>
            <a:r>
              <a:rPr lang="en-US" sz="1200" kern="1200" baseline="0" dirty="0">
                <a:solidFill>
                  <a:schemeClr val="tx1"/>
                </a:solidFill>
                <a:latin typeface="+mn-lt"/>
                <a:ea typeface="+mn-ea"/>
                <a:cs typeface="+mn-cs"/>
              </a:rPr>
              <a:t>2G systems, it is a relatively simple matter to encrypt all the traffic to prevent</a:t>
            </a:r>
          </a:p>
          <a:p>
            <a:r>
              <a:rPr lang="en-US" sz="1200" kern="1200" baseline="0" dirty="0">
                <a:solidFill>
                  <a:schemeClr val="tx1"/>
                </a:solidFill>
                <a:latin typeface="+mn-lt"/>
                <a:ea typeface="+mn-ea"/>
                <a:cs typeface="+mn-cs"/>
              </a:rPr>
              <a:t>eavesdropping. All 2G systems provide this capability, whereas 1G systems</a:t>
            </a:r>
          </a:p>
          <a:p>
            <a:r>
              <a:rPr lang="en-US" sz="1200" kern="1200" baseline="0" dirty="0">
                <a:solidFill>
                  <a:schemeClr val="tx1"/>
                </a:solidFill>
                <a:latin typeface="+mn-lt"/>
                <a:ea typeface="+mn-ea"/>
                <a:cs typeface="+mn-cs"/>
              </a:rPr>
              <a:t>send user traffic in the clear, providing no security.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Error detection and correction:  The digital traffic stream of 2G systems</a:t>
            </a:r>
          </a:p>
          <a:p>
            <a:r>
              <a:rPr lang="en-US" sz="1200" kern="1200" baseline="0" dirty="0">
                <a:solidFill>
                  <a:schemeClr val="tx1"/>
                </a:solidFill>
                <a:latin typeface="+mn-lt"/>
                <a:ea typeface="+mn-ea"/>
                <a:cs typeface="+mn-cs"/>
              </a:rPr>
              <a:t>also lends itself to the use of error detection and correction techniques. The</a:t>
            </a:r>
          </a:p>
          <a:p>
            <a:r>
              <a:rPr lang="en-US" sz="1200" kern="1200" baseline="0" dirty="0">
                <a:solidFill>
                  <a:schemeClr val="tx1"/>
                </a:solidFill>
                <a:latin typeface="+mn-lt"/>
                <a:ea typeface="+mn-ea"/>
                <a:cs typeface="+mn-cs"/>
              </a:rPr>
              <a:t>result can be very clear voice reception.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Channel access:  In 1G systems, each cell supports a number of channels. At</a:t>
            </a:r>
          </a:p>
          <a:p>
            <a:r>
              <a:rPr lang="en-US" sz="1200" kern="1200" baseline="0" dirty="0">
                <a:solidFill>
                  <a:schemeClr val="tx1"/>
                </a:solidFill>
                <a:latin typeface="+mn-lt"/>
                <a:ea typeface="+mn-ea"/>
                <a:cs typeface="+mn-cs"/>
              </a:rPr>
              <a:t>any given time a channel is allocated to only one user. 2G systems also provide</a:t>
            </a:r>
          </a:p>
          <a:p>
            <a:r>
              <a:rPr lang="en-US" sz="1200" kern="1200" baseline="0" dirty="0">
                <a:solidFill>
                  <a:schemeClr val="tx1"/>
                </a:solidFill>
                <a:latin typeface="+mn-lt"/>
                <a:ea typeface="+mn-ea"/>
                <a:cs typeface="+mn-cs"/>
              </a:rPr>
              <a:t> multiple channels per cell, but each channel is dynamically shared by a number</a:t>
            </a:r>
          </a:p>
          <a:p>
            <a:r>
              <a:rPr lang="en-US" sz="1200" kern="1200" baseline="0" dirty="0">
                <a:solidFill>
                  <a:schemeClr val="tx1"/>
                </a:solidFill>
                <a:latin typeface="+mn-lt"/>
                <a:ea typeface="+mn-ea"/>
                <a:cs typeface="+mn-cs"/>
              </a:rPr>
              <a:t>of users.</a:t>
            </a: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28</a:t>
            </a:fld>
            <a:endParaRPr lang="en-US"/>
          </a:p>
        </p:txBody>
      </p:sp>
    </p:spTree>
    <p:extLst>
      <p:ext uri="{BB962C8B-B14F-4D97-AF65-F5344CB8AC3E}">
        <p14:creationId xmlns:p14="http://schemas.microsoft.com/office/powerpoint/2010/main" val="2993208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objective of the third generation (3G) of wireless communication is to provide</a:t>
            </a:r>
          </a:p>
          <a:p>
            <a:r>
              <a:rPr lang="en-US" sz="1200" kern="1200" baseline="0" dirty="0">
                <a:solidFill>
                  <a:schemeClr val="tx1"/>
                </a:solidFill>
                <a:latin typeface="+mn-lt"/>
                <a:ea typeface="+mn-ea"/>
                <a:cs typeface="+mn-cs"/>
              </a:rPr>
              <a:t>fairly high-speed wireless communications to support multimedia, data, and video in</a:t>
            </a:r>
          </a:p>
          <a:p>
            <a:r>
              <a:rPr lang="en-US" sz="1200" kern="1200" baseline="0" dirty="0">
                <a:solidFill>
                  <a:schemeClr val="tx1"/>
                </a:solidFill>
                <a:latin typeface="+mn-lt"/>
                <a:ea typeface="+mn-ea"/>
                <a:cs typeface="+mn-cs"/>
              </a:rPr>
              <a:t>addition to voice. 3G systems share the following design features: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Bandwidth:  An important design goal for all 3G systems is to limit channel</a:t>
            </a:r>
          </a:p>
          <a:p>
            <a:r>
              <a:rPr lang="en-US" sz="1200" kern="1200" baseline="0" dirty="0">
                <a:solidFill>
                  <a:schemeClr val="tx1"/>
                </a:solidFill>
                <a:latin typeface="+mn-lt"/>
                <a:ea typeface="+mn-ea"/>
                <a:cs typeface="+mn-cs"/>
              </a:rPr>
              <a:t>usage to 5 MHz. There are several reasons for this goal. On the one hand, a</a:t>
            </a:r>
          </a:p>
          <a:p>
            <a:r>
              <a:rPr lang="en-US" sz="1200" kern="1200" baseline="0" dirty="0">
                <a:solidFill>
                  <a:schemeClr val="tx1"/>
                </a:solidFill>
                <a:latin typeface="+mn-lt"/>
                <a:ea typeface="+mn-ea"/>
                <a:cs typeface="+mn-cs"/>
              </a:rPr>
              <a:t>bandwidth of 5 MHz or more improves the receiver’s ability to resolve multipath</a:t>
            </a:r>
          </a:p>
          <a:p>
            <a:r>
              <a:rPr lang="en-US" sz="1200" kern="1200" baseline="0" dirty="0">
                <a:solidFill>
                  <a:schemeClr val="tx1"/>
                </a:solidFill>
                <a:latin typeface="+mn-lt"/>
                <a:ea typeface="+mn-ea"/>
                <a:cs typeface="+mn-cs"/>
              </a:rPr>
              <a:t>when compared to narrower bandwidths. On the other hand, the available</a:t>
            </a:r>
          </a:p>
          <a:p>
            <a:r>
              <a:rPr lang="en-US" sz="1200" kern="1200" baseline="0" dirty="0">
                <a:solidFill>
                  <a:schemeClr val="tx1"/>
                </a:solidFill>
                <a:latin typeface="+mn-lt"/>
                <a:ea typeface="+mn-ea"/>
                <a:cs typeface="+mn-cs"/>
              </a:rPr>
              <a:t>spectrum is limited by competing needs, and 5 MHz is a reasonable upper</a:t>
            </a:r>
          </a:p>
          <a:p>
            <a:r>
              <a:rPr lang="en-US" sz="1200" kern="1200" baseline="0" dirty="0">
                <a:solidFill>
                  <a:schemeClr val="tx1"/>
                </a:solidFill>
                <a:latin typeface="+mn-lt"/>
                <a:ea typeface="+mn-ea"/>
                <a:cs typeface="+mn-cs"/>
              </a:rPr>
              <a:t>limit on what can be allocated for 3G. Finally, 5 MHz is adequate for supporting</a:t>
            </a:r>
          </a:p>
          <a:p>
            <a:r>
              <a:rPr lang="en-US" sz="1200" kern="1200" baseline="0" dirty="0">
                <a:solidFill>
                  <a:schemeClr val="tx1"/>
                </a:solidFill>
                <a:latin typeface="+mn-lt"/>
                <a:ea typeface="+mn-ea"/>
                <a:cs typeface="+mn-cs"/>
              </a:rPr>
              <a:t>data rates of 144 and 384 kbps, the main targets for 3G services.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Data rate:  Target data rates are 144 and 384 kbps. Some 3G systems also</a:t>
            </a:r>
          </a:p>
          <a:p>
            <a:r>
              <a:rPr lang="en-US" sz="1200" kern="1200" baseline="0" dirty="0">
                <a:solidFill>
                  <a:schemeClr val="tx1"/>
                </a:solidFill>
                <a:latin typeface="+mn-lt"/>
                <a:ea typeface="+mn-ea"/>
                <a:cs typeface="+mn-cs"/>
              </a:rPr>
              <a:t>provide support up to 2 Mbps for office 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Multirate</a:t>
            </a:r>
            <a:r>
              <a:rPr lang="en-US" sz="1200" kern="1200" baseline="0" dirty="0">
                <a:solidFill>
                  <a:schemeClr val="tx1"/>
                </a:solidFill>
                <a:latin typeface="+mn-lt"/>
                <a:ea typeface="+mn-ea"/>
                <a:cs typeface="+mn-cs"/>
              </a:rPr>
              <a:t>:  The term </a:t>
            </a:r>
            <a:r>
              <a:rPr lang="en-US" sz="1200" kern="1200" baseline="0" dirty="0" err="1">
                <a:solidFill>
                  <a:schemeClr val="tx1"/>
                </a:solidFill>
                <a:latin typeface="+mn-lt"/>
                <a:ea typeface="+mn-ea"/>
                <a:cs typeface="+mn-cs"/>
              </a:rPr>
              <a:t>multirate</a:t>
            </a:r>
            <a:r>
              <a:rPr lang="en-US" sz="1200" kern="1200" baseline="0" dirty="0">
                <a:solidFill>
                  <a:schemeClr val="tx1"/>
                </a:solidFill>
                <a:latin typeface="+mn-lt"/>
                <a:ea typeface="+mn-ea"/>
                <a:cs typeface="+mn-cs"/>
              </a:rPr>
              <a:t>  refers to the provision of multiple fixed-</a:t>
            </a:r>
            <a:r>
              <a:rPr lang="en-US" sz="1200" kern="1200" baseline="0" dirty="0" err="1">
                <a:solidFill>
                  <a:schemeClr val="tx1"/>
                </a:solidFill>
                <a:latin typeface="+mn-lt"/>
                <a:ea typeface="+mn-ea"/>
                <a:cs typeface="+mn-cs"/>
              </a:rPr>
              <a:t>datarate</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logical channels to a given user, in which different data rates are provided</a:t>
            </a:r>
          </a:p>
          <a:p>
            <a:r>
              <a:rPr lang="en-US" sz="1200" kern="1200" baseline="0" dirty="0">
                <a:solidFill>
                  <a:schemeClr val="tx1"/>
                </a:solidFill>
                <a:latin typeface="+mn-lt"/>
                <a:ea typeface="+mn-ea"/>
                <a:cs typeface="+mn-cs"/>
              </a:rPr>
              <a:t>on different logical channels. Further, the traffic on each logical channel can</a:t>
            </a:r>
          </a:p>
          <a:p>
            <a:r>
              <a:rPr lang="en-US" sz="1200" kern="1200" baseline="0" dirty="0">
                <a:solidFill>
                  <a:schemeClr val="tx1"/>
                </a:solidFill>
                <a:latin typeface="+mn-lt"/>
                <a:ea typeface="+mn-ea"/>
                <a:cs typeface="+mn-cs"/>
              </a:rPr>
              <a:t>be switched independently through the wireless and fixed networks to different</a:t>
            </a:r>
          </a:p>
          <a:p>
            <a:r>
              <a:rPr lang="en-US" sz="1200" kern="1200" baseline="0" dirty="0">
                <a:solidFill>
                  <a:schemeClr val="tx1"/>
                </a:solidFill>
                <a:latin typeface="+mn-lt"/>
                <a:ea typeface="+mn-ea"/>
                <a:cs typeface="+mn-cs"/>
              </a:rPr>
              <a:t>destinations. The advantage of </a:t>
            </a:r>
            <a:r>
              <a:rPr lang="en-US" sz="1200" kern="1200" baseline="0" dirty="0" err="1">
                <a:solidFill>
                  <a:schemeClr val="tx1"/>
                </a:solidFill>
                <a:latin typeface="+mn-lt"/>
                <a:ea typeface="+mn-ea"/>
                <a:cs typeface="+mn-cs"/>
              </a:rPr>
              <a:t>multirate</a:t>
            </a:r>
            <a:r>
              <a:rPr lang="en-US" sz="1200" kern="1200" baseline="0" dirty="0">
                <a:solidFill>
                  <a:schemeClr val="tx1"/>
                </a:solidFill>
                <a:latin typeface="+mn-lt"/>
                <a:ea typeface="+mn-ea"/>
                <a:cs typeface="+mn-cs"/>
              </a:rPr>
              <a:t> is that the system can flexibly support</a:t>
            </a:r>
          </a:p>
          <a:p>
            <a:r>
              <a:rPr lang="en-US" sz="1200" kern="1200" baseline="0" dirty="0">
                <a:solidFill>
                  <a:schemeClr val="tx1"/>
                </a:solidFill>
                <a:latin typeface="+mn-lt"/>
                <a:ea typeface="+mn-ea"/>
                <a:cs typeface="+mn-cs"/>
              </a:rPr>
              <a:t>multiple simultaneous applications from a given user and can efficiently use</a:t>
            </a:r>
          </a:p>
          <a:p>
            <a:r>
              <a:rPr lang="en-US" sz="1200" kern="1200" baseline="0" dirty="0">
                <a:solidFill>
                  <a:schemeClr val="tx1"/>
                </a:solidFill>
                <a:latin typeface="+mn-lt"/>
                <a:ea typeface="+mn-ea"/>
                <a:cs typeface="+mn-cs"/>
              </a:rPr>
              <a:t>available capacity by only providing the capacity required for each service.</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29</a:t>
            </a:fld>
            <a:endParaRPr lang="en-US"/>
          </a:p>
        </p:txBody>
      </p:sp>
    </p:spTree>
    <p:extLst>
      <p:ext uri="{BB962C8B-B14F-4D97-AF65-F5344CB8AC3E}">
        <p14:creationId xmlns:p14="http://schemas.microsoft.com/office/powerpoint/2010/main" val="357280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Figure 1.1 depicts the modern networking ecosystem in very general terms. The entire</a:t>
            </a:r>
          </a:p>
          <a:p>
            <a:r>
              <a:rPr lang="en-US" sz="1200" kern="1200" baseline="0" dirty="0">
                <a:solidFill>
                  <a:schemeClr val="tx1"/>
                </a:solidFill>
                <a:latin typeface="+mn-lt"/>
                <a:ea typeface="+mn-ea"/>
                <a:cs typeface="+mn-cs"/>
              </a:rPr>
              <a:t>ecosystem exists to provide services to end users. The term end user , or simply user ,</a:t>
            </a:r>
          </a:p>
          <a:p>
            <a:r>
              <a:rPr lang="en-US" sz="1200" kern="1200" baseline="0" dirty="0">
                <a:solidFill>
                  <a:schemeClr val="tx1"/>
                </a:solidFill>
                <a:latin typeface="+mn-lt"/>
                <a:ea typeface="+mn-ea"/>
                <a:cs typeface="+mn-cs"/>
              </a:rPr>
              <a:t>is used here as a very general term, to encompass users working within an enterprise</a:t>
            </a:r>
          </a:p>
          <a:p>
            <a:r>
              <a:rPr lang="en-US" sz="1200" kern="1200" baseline="0" dirty="0">
                <a:solidFill>
                  <a:schemeClr val="tx1"/>
                </a:solidFill>
                <a:latin typeface="+mn-lt"/>
                <a:ea typeface="+mn-ea"/>
                <a:cs typeface="+mn-cs"/>
              </a:rPr>
              <a:t>or in a public setting or at home. The user platform can be fixed (for example, PC</a:t>
            </a:r>
          </a:p>
          <a:p>
            <a:r>
              <a:rPr lang="en-US" sz="1200" kern="1200" baseline="0" dirty="0">
                <a:solidFill>
                  <a:schemeClr val="tx1"/>
                </a:solidFill>
                <a:latin typeface="+mn-lt"/>
                <a:ea typeface="+mn-ea"/>
                <a:cs typeface="+mn-cs"/>
              </a:rPr>
              <a:t>or workstation), portable (for example, laptop), or mobile (for example, tablet or</a:t>
            </a:r>
          </a:p>
          <a:p>
            <a:r>
              <a:rPr lang="en-US" sz="1200" kern="1200" baseline="0" dirty="0" err="1">
                <a:solidFill>
                  <a:schemeClr val="tx1"/>
                </a:solidFill>
                <a:latin typeface="+mn-lt"/>
                <a:ea typeface="+mn-ea"/>
                <a:cs typeface="+mn-cs"/>
              </a:rPr>
              <a:t>smartphone</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Users connect to network-based services and content through a wide variety of</a:t>
            </a:r>
          </a:p>
          <a:p>
            <a:r>
              <a:rPr lang="en-US" sz="1200" kern="1200" baseline="0" dirty="0">
                <a:solidFill>
                  <a:schemeClr val="tx1"/>
                </a:solidFill>
                <a:latin typeface="+mn-lt"/>
                <a:ea typeface="+mn-ea"/>
                <a:cs typeface="+mn-cs"/>
              </a:rPr>
              <a:t>network access facilities. These include digital subscriber line (DSL) and cable</a:t>
            </a:r>
          </a:p>
          <a:p>
            <a:r>
              <a:rPr lang="en-US" sz="1200" kern="1200" baseline="0" dirty="0">
                <a:solidFill>
                  <a:schemeClr val="tx1"/>
                </a:solidFill>
                <a:latin typeface="+mn-lt"/>
                <a:ea typeface="+mn-ea"/>
                <a:cs typeface="+mn-cs"/>
              </a:rPr>
              <a:t>modems, Wi-Fi and Worldwide Interoperability for Microwave Access (</a:t>
            </a:r>
            <a:r>
              <a:rPr lang="en-US" sz="1200" kern="1200" baseline="0" dirty="0" err="1">
                <a:solidFill>
                  <a:schemeClr val="tx1"/>
                </a:solidFill>
                <a:latin typeface="+mn-lt"/>
                <a:ea typeface="+mn-ea"/>
                <a:cs typeface="+mn-cs"/>
              </a:rPr>
              <a:t>WiMAX</a:t>
            </a:r>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wireless modems, and cellular modems. Such network access facilities enable the use</a:t>
            </a:r>
          </a:p>
          <a:p>
            <a:r>
              <a:rPr lang="en-US" sz="1200" kern="1200" baseline="0" dirty="0">
                <a:solidFill>
                  <a:schemeClr val="tx1"/>
                </a:solidFill>
                <a:latin typeface="+mn-lt"/>
                <a:ea typeface="+mn-ea"/>
                <a:cs typeface="+mn-cs"/>
              </a:rPr>
              <a:t>to connect directly to the Internet or to a variety of network providers, including Wi-Fi</a:t>
            </a:r>
          </a:p>
          <a:p>
            <a:r>
              <a:rPr lang="en-US" sz="1200" kern="1200" baseline="0" dirty="0">
                <a:solidFill>
                  <a:schemeClr val="tx1"/>
                </a:solidFill>
                <a:latin typeface="+mn-lt"/>
                <a:ea typeface="+mn-ea"/>
                <a:cs typeface="+mn-cs"/>
              </a:rPr>
              <a:t>networks, cellular networks, and both private and shared network facilities, such as a</a:t>
            </a:r>
          </a:p>
          <a:p>
            <a:r>
              <a:rPr lang="en-US" sz="1200" kern="1200" baseline="0" dirty="0">
                <a:solidFill>
                  <a:schemeClr val="tx1"/>
                </a:solidFill>
                <a:latin typeface="+mn-lt"/>
                <a:ea typeface="+mn-ea"/>
                <a:cs typeface="+mn-cs"/>
              </a:rPr>
              <a:t>premises enterprise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Ultimately, of course, users want to use network facilities to access applications and</a:t>
            </a:r>
          </a:p>
          <a:p>
            <a:r>
              <a:rPr lang="en-US" sz="1200" kern="1200" baseline="0" dirty="0">
                <a:solidFill>
                  <a:schemeClr val="tx1"/>
                </a:solidFill>
                <a:latin typeface="+mn-lt"/>
                <a:ea typeface="+mn-ea"/>
                <a:cs typeface="+mn-cs"/>
              </a:rPr>
              <a:t>content. Figure 1.1 indicates three broad categories of interest to users. Application</a:t>
            </a:r>
          </a:p>
          <a:p>
            <a:r>
              <a:rPr lang="en-US" sz="1200" kern="1200" baseline="0" dirty="0">
                <a:solidFill>
                  <a:schemeClr val="tx1"/>
                </a:solidFill>
                <a:latin typeface="+mn-lt"/>
                <a:ea typeface="+mn-ea"/>
                <a:cs typeface="+mn-cs"/>
              </a:rPr>
              <a:t>providers  provide applications, or apps, that run on the user’s platform, which is</a:t>
            </a:r>
          </a:p>
          <a:p>
            <a:r>
              <a:rPr lang="en-US" sz="1200" kern="1200" baseline="0" dirty="0">
                <a:solidFill>
                  <a:schemeClr val="tx1"/>
                </a:solidFill>
                <a:latin typeface="+mn-lt"/>
                <a:ea typeface="+mn-ea"/>
                <a:cs typeface="+mn-cs"/>
              </a:rPr>
              <a:t>typically a mobile platform. More recently, the concept of an app store has become</a:t>
            </a:r>
          </a:p>
          <a:p>
            <a:r>
              <a:rPr lang="en-US" sz="1200" kern="1200" baseline="0" dirty="0">
                <a:solidFill>
                  <a:schemeClr val="tx1"/>
                </a:solidFill>
                <a:latin typeface="+mn-lt"/>
                <a:ea typeface="+mn-ea"/>
                <a:cs typeface="+mn-cs"/>
              </a:rPr>
              <a:t>available for fixed and portable platforms as well.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distinct category of provider is the application service provider . Whereas</a:t>
            </a:r>
          </a:p>
          <a:p>
            <a:r>
              <a:rPr lang="en-US" sz="1200" kern="1200" baseline="0" dirty="0">
                <a:solidFill>
                  <a:schemeClr val="tx1"/>
                </a:solidFill>
                <a:latin typeface="+mn-lt"/>
                <a:ea typeface="+mn-ea"/>
                <a:cs typeface="+mn-cs"/>
              </a:rPr>
              <a:t>the application provider downloads software to the user’s platform, the application</a:t>
            </a:r>
          </a:p>
          <a:p>
            <a:r>
              <a:rPr lang="en-US" sz="1200" kern="1200" baseline="0" dirty="0">
                <a:solidFill>
                  <a:schemeClr val="tx1"/>
                </a:solidFill>
                <a:latin typeface="+mn-lt"/>
                <a:ea typeface="+mn-ea"/>
                <a:cs typeface="+mn-cs"/>
              </a:rPr>
              <a:t>service provider acts as a server or host of application software that is executed on</a:t>
            </a:r>
          </a:p>
          <a:p>
            <a:r>
              <a:rPr lang="en-US" sz="1200" kern="1200" baseline="0" dirty="0">
                <a:solidFill>
                  <a:schemeClr val="tx1"/>
                </a:solidFill>
                <a:latin typeface="+mn-lt"/>
                <a:ea typeface="+mn-ea"/>
                <a:cs typeface="+mn-cs"/>
              </a:rPr>
              <a:t>the provider’s platforms. Traditional examples of such software include web servers,</a:t>
            </a:r>
          </a:p>
          <a:p>
            <a:r>
              <a:rPr lang="en-US" sz="1200" kern="1200" baseline="0" dirty="0">
                <a:solidFill>
                  <a:schemeClr val="tx1"/>
                </a:solidFill>
                <a:latin typeface="+mn-lt"/>
                <a:ea typeface="+mn-ea"/>
                <a:cs typeface="+mn-cs"/>
              </a:rPr>
              <a:t>e-mail servers, and database servers. The most prominent example now is the cloud</a:t>
            </a:r>
          </a:p>
          <a:p>
            <a:r>
              <a:rPr lang="en-US" sz="1200" kern="1200" baseline="0" dirty="0">
                <a:solidFill>
                  <a:schemeClr val="tx1"/>
                </a:solidFill>
                <a:latin typeface="+mn-lt"/>
                <a:ea typeface="+mn-ea"/>
                <a:cs typeface="+mn-cs"/>
              </a:rPr>
              <a:t>computing provider. We discuss this latter category subsequently in this chapter and</a:t>
            </a:r>
          </a:p>
          <a:p>
            <a:r>
              <a:rPr lang="en-US" sz="1200" kern="1200" baseline="0" dirty="0">
                <a:solidFill>
                  <a:schemeClr val="tx1"/>
                </a:solidFill>
                <a:latin typeface="+mn-lt"/>
                <a:ea typeface="+mn-ea"/>
                <a:cs typeface="+mn-cs"/>
              </a:rPr>
              <a:t>in Chapter 13, “Cloud Computing.”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final element shown in Figure 1.1 is the content provider . A content provider</a:t>
            </a:r>
          </a:p>
          <a:p>
            <a:r>
              <a:rPr lang="en-US" sz="1200" kern="1200" baseline="0" dirty="0">
                <a:solidFill>
                  <a:schemeClr val="tx1"/>
                </a:solidFill>
                <a:latin typeface="+mn-lt"/>
                <a:ea typeface="+mn-ea"/>
                <a:cs typeface="+mn-cs"/>
              </a:rPr>
              <a:t>serves the data to be consumed on the user device (for example, e-mail, music, video).</a:t>
            </a:r>
          </a:p>
          <a:p>
            <a:r>
              <a:rPr lang="en-US" sz="1200" kern="1200" baseline="0" dirty="0">
                <a:solidFill>
                  <a:schemeClr val="tx1"/>
                </a:solidFill>
                <a:latin typeface="+mn-lt"/>
                <a:ea typeface="+mn-ea"/>
                <a:cs typeface="+mn-cs"/>
              </a:rPr>
              <a:t>This data may be commercially provided intellectual property. In some instances, an</a:t>
            </a:r>
          </a:p>
          <a:p>
            <a:r>
              <a:rPr lang="en-US" sz="1200" kern="1200" baseline="0" dirty="0">
                <a:solidFill>
                  <a:schemeClr val="tx1"/>
                </a:solidFill>
                <a:latin typeface="+mn-lt"/>
                <a:ea typeface="+mn-ea"/>
                <a:cs typeface="+mn-cs"/>
              </a:rPr>
              <a:t>enterprise may be an application or content provider. Examples of content providers</a:t>
            </a:r>
          </a:p>
          <a:p>
            <a:r>
              <a:rPr lang="en-US" sz="1200" kern="1200" baseline="0" dirty="0">
                <a:solidFill>
                  <a:schemeClr val="tx1"/>
                </a:solidFill>
                <a:latin typeface="+mn-lt"/>
                <a:ea typeface="+mn-ea"/>
                <a:cs typeface="+mn-cs"/>
              </a:rPr>
              <a:t>are music record labels and movie studios.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1.1 is intended to provide a very general depiction of the networking ecosystem.</a:t>
            </a:r>
          </a:p>
          <a:p>
            <a:r>
              <a:rPr lang="en-US" sz="1200" kern="1200" baseline="0" dirty="0">
                <a:solidFill>
                  <a:schemeClr val="tx1"/>
                </a:solidFill>
                <a:latin typeface="+mn-lt"/>
                <a:ea typeface="+mn-ea"/>
                <a:cs typeface="+mn-cs"/>
              </a:rPr>
              <a:t>It is worth pointing out here two major elements of modern networking not explicitly</a:t>
            </a:r>
          </a:p>
          <a:p>
            <a:r>
              <a:rPr lang="en-US" sz="1200" kern="1200" baseline="0" dirty="0">
                <a:solidFill>
                  <a:schemeClr val="tx1"/>
                </a:solidFill>
                <a:latin typeface="+mn-lt"/>
                <a:ea typeface="+mn-ea"/>
                <a:cs typeface="+mn-cs"/>
              </a:rPr>
              <a:t>depicted in this figure: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Data center networking:  Both large enterprise data centers and cloud</a:t>
            </a:r>
          </a:p>
          <a:p>
            <a:r>
              <a:rPr lang="en-US" sz="1200" kern="1200" baseline="0" dirty="0">
                <a:solidFill>
                  <a:schemeClr val="tx1"/>
                </a:solidFill>
                <a:latin typeface="+mn-lt"/>
                <a:ea typeface="+mn-ea"/>
                <a:cs typeface="+mn-cs"/>
              </a:rPr>
              <a:t>provider data centers consist of very large numbers of interconnected servers.</a:t>
            </a:r>
          </a:p>
          <a:p>
            <a:r>
              <a:rPr lang="en-US" sz="1200" kern="1200" baseline="0" dirty="0">
                <a:solidFill>
                  <a:schemeClr val="tx1"/>
                </a:solidFill>
                <a:latin typeface="+mn-lt"/>
                <a:ea typeface="+mn-ea"/>
                <a:cs typeface="+mn-cs"/>
              </a:rPr>
              <a:t>Typically, as much as 80 percent of the data traffic is within the data center</a:t>
            </a:r>
          </a:p>
          <a:p>
            <a:r>
              <a:rPr lang="en-US" sz="1200" kern="1200" baseline="0" dirty="0">
                <a:solidFill>
                  <a:schemeClr val="tx1"/>
                </a:solidFill>
                <a:latin typeface="+mn-lt"/>
                <a:ea typeface="+mn-ea"/>
                <a:cs typeface="+mn-cs"/>
              </a:rPr>
              <a:t>network, and only 20 percent relies on external networks to reach users.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IoT</a:t>
            </a:r>
            <a:r>
              <a:rPr lang="en-US" sz="1200" kern="1200" baseline="0" dirty="0">
                <a:solidFill>
                  <a:schemeClr val="tx1"/>
                </a:solidFill>
                <a:latin typeface="+mn-lt"/>
                <a:ea typeface="+mn-ea"/>
                <a:cs typeface="+mn-cs"/>
              </a:rPr>
              <a:t> or fog networking:  An Internet of Things deployed by an enterprise</a:t>
            </a:r>
          </a:p>
          <a:p>
            <a:r>
              <a:rPr lang="en-US" sz="1200" kern="1200" baseline="0" dirty="0">
                <a:solidFill>
                  <a:schemeClr val="tx1"/>
                </a:solidFill>
                <a:latin typeface="+mn-lt"/>
                <a:ea typeface="+mn-ea"/>
                <a:cs typeface="+mn-cs"/>
              </a:rPr>
              <a:t>may consist of hundreds, thousands, even millions of devices. The vast bulk</a:t>
            </a:r>
          </a:p>
          <a:p>
            <a:r>
              <a:rPr lang="en-US" sz="1200" kern="1200" baseline="0" dirty="0">
                <a:solidFill>
                  <a:schemeClr val="tx1"/>
                </a:solidFill>
                <a:latin typeface="+mn-lt"/>
                <a:ea typeface="+mn-ea"/>
                <a:cs typeface="+mn-cs"/>
              </a:rPr>
              <a:t>of the data traffic to and from these devices is machine to machine, rather than</a:t>
            </a:r>
          </a:p>
          <a:p>
            <a:r>
              <a:rPr lang="en-US" sz="1200" kern="1200" baseline="0" dirty="0">
                <a:solidFill>
                  <a:schemeClr val="tx1"/>
                </a:solidFill>
                <a:latin typeface="+mn-lt"/>
                <a:ea typeface="+mn-ea"/>
                <a:cs typeface="+mn-cs"/>
              </a:rPr>
              <a:t>user to machine.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Each of these networking environments creates its own particular requirements, which</a:t>
            </a:r>
          </a:p>
          <a:p>
            <a:r>
              <a:rPr lang="en-US" sz="1200" kern="1200" baseline="0" dirty="0">
                <a:solidFill>
                  <a:schemeClr val="tx1"/>
                </a:solidFill>
                <a:latin typeface="+mn-lt"/>
                <a:ea typeface="+mn-ea"/>
                <a:cs typeface="+mn-cs"/>
              </a:rPr>
              <a:t>are discussed as the book progresses.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a:t>
            </a:fld>
            <a:endParaRPr lang="en-US"/>
          </a:p>
        </p:txBody>
      </p:sp>
    </p:spTree>
    <p:extLst>
      <p:ext uri="{BB962C8B-B14F-4D97-AF65-F5344CB8AC3E}">
        <p14:creationId xmlns:p14="http://schemas.microsoft.com/office/powerpoint/2010/main" val="3717442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evolution of smartphones and cellular networks has ushered in a new generation</a:t>
            </a:r>
          </a:p>
          <a:p>
            <a:r>
              <a:rPr lang="en-US" sz="1200" kern="1200" baseline="0" dirty="0">
                <a:solidFill>
                  <a:schemeClr val="tx1"/>
                </a:solidFill>
                <a:latin typeface="+mn-lt"/>
                <a:ea typeface="+mn-ea"/>
                <a:cs typeface="+mn-cs"/>
              </a:rPr>
              <a:t>of capabilities and standards, which is collectively called 4G. 4G systems provide</a:t>
            </a:r>
          </a:p>
          <a:p>
            <a:r>
              <a:rPr lang="en-US" sz="1200" kern="1200" baseline="0" dirty="0">
                <a:solidFill>
                  <a:schemeClr val="tx1"/>
                </a:solidFill>
                <a:latin typeface="+mn-lt"/>
                <a:ea typeface="+mn-ea"/>
                <a:cs typeface="+mn-cs"/>
              </a:rPr>
              <a:t>ultra-broadband Internet access for a variety of mobile devices including laptops,</a:t>
            </a:r>
          </a:p>
          <a:p>
            <a:r>
              <a:rPr lang="en-US" sz="1200" kern="1200" baseline="0" dirty="0">
                <a:solidFill>
                  <a:schemeClr val="tx1"/>
                </a:solidFill>
                <a:latin typeface="+mn-lt"/>
                <a:ea typeface="+mn-ea"/>
                <a:cs typeface="+mn-cs"/>
              </a:rPr>
              <a:t>smartphones, and tablets. 4G networks support Mobile web access and high-bandwidth</a:t>
            </a:r>
          </a:p>
          <a:p>
            <a:r>
              <a:rPr lang="en-US" sz="1200" kern="1200" baseline="0" dirty="0">
                <a:solidFill>
                  <a:schemeClr val="tx1"/>
                </a:solidFill>
                <a:latin typeface="+mn-lt"/>
                <a:ea typeface="+mn-ea"/>
                <a:cs typeface="+mn-cs"/>
              </a:rPr>
              <a:t>applications such as high-definition mobile TV, mobile video conferencing, and</a:t>
            </a:r>
          </a:p>
          <a:p>
            <a:r>
              <a:rPr lang="en-US" sz="1200" kern="1200" baseline="0" dirty="0">
                <a:solidFill>
                  <a:schemeClr val="tx1"/>
                </a:solidFill>
                <a:latin typeface="+mn-lt"/>
                <a:ea typeface="+mn-ea"/>
                <a:cs typeface="+mn-cs"/>
              </a:rPr>
              <a:t>gaming services.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requirements have led to the development of a fourth generation (4G) of mobile</a:t>
            </a:r>
          </a:p>
          <a:p>
            <a:r>
              <a:rPr lang="en-US" sz="1200" kern="1200" baseline="0" dirty="0">
                <a:solidFill>
                  <a:schemeClr val="tx1"/>
                </a:solidFill>
                <a:latin typeface="+mn-lt"/>
                <a:ea typeface="+mn-ea"/>
                <a:cs typeface="+mn-cs"/>
              </a:rPr>
              <a:t>wireless technology that is designed to maximize bandwidth and throughput while</a:t>
            </a:r>
          </a:p>
          <a:p>
            <a:r>
              <a:rPr lang="en-US" sz="1200" kern="1200" baseline="0" dirty="0">
                <a:solidFill>
                  <a:schemeClr val="tx1"/>
                </a:solidFill>
                <a:latin typeface="+mn-lt"/>
                <a:ea typeface="+mn-ea"/>
                <a:cs typeface="+mn-cs"/>
              </a:rPr>
              <a:t>also maximizing spectral efficiency. 4G systems have the following characteristics: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Based on an all-IP packet switched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Support peak data rates of up to approximately 100 Mbps for high-mobility</a:t>
            </a:r>
          </a:p>
          <a:p>
            <a:r>
              <a:rPr lang="en-US" sz="1200" kern="1200" baseline="0" dirty="0">
                <a:solidFill>
                  <a:schemeClr val="tx1"/>
                </a:solidFill>
                <a:latin typeface="+mn-lt"/>
                <a:ea typeface="+mn-ea"/>
                <a:cs typeface="+mn-cs"/>
              </a:rPr>
              <a:t>mobile access and up to approximately 1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for low-mobility access such as</a:t>
            </a:r>
          </a:p>
          <a:p>
            <a:r>
              <a:rPr lang="en-US" sz="1200" kern="1200" baseline="0" dirty="0">
                <a:solidFill>
                  <a:schemeClr val="tx1"/>
                </a:solidFill>
                <a:latin typeface="+mn-lt"/>
                <a:ea typeface="+mn-ea"/>
                <a:cs typeface="+mn-cs"/>
              </a:rPr>
              <a:t>local wireless access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Dynamically share and use the network resources to support more simultaneous</a:t>
            </a:r>
          </a:p>
          <a:p>
            <a:r>
              <a:rPr lang="en-US" sz="1200" kern="1200" baseline="0" dirty="0">
                <a:solidFill>
                  <a:schemeClr val="tx1"/>
                </a:solidFill>
                <a:latin typeface="+mn-lt"/>
                <a:ea typeface="+mn-ea"/>
                <a:cs typeface="+mn-cs"/>
              </a:rPr>
              <a:t>users per cell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Support smooth handovers across heterogeneous networks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Support high </a:t>
            </a:r>
            <a:r>
              <a:rPr lang="en-US" sz="1200" kern="1200" baseline="0" dirty="0" err="1">
                <a:solidFill>
                  <a:schemeClr val="tx1"/>
                </a:solidFill>
                <a:latin typeface="+mn-lt"/>
                <a:ea typeface="+mn-ea"/>
                <a:cs typeface="+mn-cs"/>
              </a:rPr>
              <a:t>QoS</a:t>
            </a:r>
            <a:r>
              <a:rPr lang="en-US" sz="1200" kern="1200" baseline="0" dirty="0">
                <a:solidFill>
                  <a:schemeClr val="tx1"/>
                </a:solidFill>
                <a:latin typeface="+mn-lt"/>
                <a:ea typeface="+mn-ea"/>
                <a:cs typeface="+mn-cs"/>
              </a:rPr>
              <a:t> for next-generation multimedia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contrast to earlier generations, 4G systems do not support traditional circuit-switched</a:t>
            </a:r>
          </a:p>
          <a:p>
            <a:r>
              <a:rPr lang="en-US" sz="1200" kern="1200" baseline="0" dirty="0">
                <a:solidFill>
                  <a:schemeClr val="tx1"/>
                </a:solidFill>
                <a:latin typeface="+mn-lt"/>
                <a:ea typeface="+mn-ea"/>
                <a:cs typeface="+mn-cs"/>
              </a:rPr>
              <a:t>telephony service, providing only IP telephony services.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30</a:t>
            </a:fld>
            <a:endParaRPr lang="en-US"/>
          </a:p>
        </p:txBody>
      </p:sp>
    </p:spTree>
    <p:extLst>
      <p:ext uri="{BB962C8B-B14F-4D97-AF65-F5344CB8AC3E}">
        <p14:creationId xmlns:p14="http://schemas.microsoft.com/office/powerpoint/2010/main" val="1487694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5G systems are still some years away (perhaps 2020), but 5G technologies are likely</a:t>
            </a:r>
          </a:p>
          <a:p>
            <a:r>
              <a:rPr lang="en-US" sz="1200" kern="1200" baseline="0" dirty="0">
                <a:solidFill>
                  <a:schemeClr val="tx1"/>
                </a:solidFill>
                <a:latin typeface="+mn-lt"/>
                <a:ea typeface="+mn-ea"/>
                <a:cs typeface="+mn-cs"/>
              </a:rPr>
              <a:t>an area of active research. By 2020, the huge amounts of data traffic generated by</a:t>
            </a:r>
          </a:p>
          <a:p>
            <a:r>
              <a:rPr lang="en-US" sz="1200" kern="1200" baseline="0" dirty="0">
                <a:solidFill>
                  <a:schemeClr val="tx1"/>
                </a:solidFill>
                <a:latin typeface="+mn-lt"/>
                <a:ea typeface="+mn-ea"/>
                <a:cs typeface="+mn-cs"/>
              </a:rPr>
              <a:t>tablets and smartphones will be augmented by an equally huge, and perhaps much</a:t>
            </a:r>
          </a:p>
          <a:p>
            <a:r>
              <a:rPr lang="en-US" sz="1200" kern="1200" baseline="0" dirty="0">
                <a:solidFill>
                  <a:schemeClr val="tx1"/>
                </a:solidFill>
                <a:latin typeface="+mn-lt"/>
                <a:ea typeface="+mn-ea"/>
                <a:cs typeface="+mn-cs"/>
              </a:rPr>
              <a:t>larger, amount of traffic from the Internet of Things , which includes shoes, watches,</a:t>
            </a:r>
          </a:p>
          <a:p>
            <a:r>
              <a:rPr lang="en-US" sz="1200" kern="1200" baseline="0" dirty="0">
                <a:solidFill>
                  <a:schemeClr val="tx1"/>
                </a:solidFill>
                <a:latin typeface="+mn-lt"/>
                <a:ea typeface="+mn-ea"/>
                <a:cs typeface="+mn-cs"/>
              </a:rPr>
              <a:t>appliances, cars, thermostats, door locks, and much more.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4G, we may have reached a point of diminishing returns on network efficiency.</a:t>
            </a:r>
          </a:p>
          <a:p>
            <a:r>
              <a:rPr lang="en-US" sz="1200" kern="1200" baseline="0" dirty="0">
                <a:solidFill>
                  <a:schemeClr val="tx1"/>
                </a:solidFill>
                <a:latin typeface="+mn-lt"/>
                <a:ea typeface="+mn-ea"/>
                <a:cs typeface="+mn-cs"/>
              </a:rPr>
              <a:t>There will be incremental improvements in the future, but significant increases in</a:t>
            </a:r>
          </a:p>
          <a:p>
            <a:r>
              <a:rPr lang="en-US" sz="1200" kern="1200" baseline="0" dirty="0">
                <a:solidFill>
                  <a:schemeClr val="tx1"/>
                </a:solidFill>
                <a:latin typeface="+mn-lt"/>
                <a:ea typeface="+mn-ea"/>
                <a:cs typeface="+mn-cs"/>
              </a:rPr>
              <a:t>transmission efficiency seem unlikely. Instead, the focus for 5G will be on building</a:t>
            </a:r>
          </a:p>
          <a:p>
            <a:r>
              <a:rPr lang="en-US" sz="1200" kern="1200" baseline="0" dirty="0">
                <a:solidFill>
                  <a:schemeClr val="tx1"/>
                </a:solidFill>
                <a:latin typeface="+mn-lt"/>
                <a:ea typeface="+mn-ea"/>
                <a:cs typeface="+mn-cs"/>
              </a:rPr>
              <a:t>more intelligence into the network, to meet service quality demands by dynamic use of</a:t>
            </a:r>
          </a:p>
          <a:p>
            <a:r>
              <a:rPr lang="en-US" sz="1200" kern="1200" baseline="0" dirty="0">
                <a:solidFill>
                  <a:schemeClr val="tx1"/>
                </a:solidFill>
                <a:latin typeface="+mn-lt"/>
                <a:ea typeface="+mn-ea"/>
                <a:cs typeface="+mn-cs"/>
              </a:rPr>
              <a:t>priorities, adaptive network reconfiguration, and other network management techniques.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31</a:t>
            </a:fld>
            <a:endParaRPr lang="en-US"/>
          </a:p>
        </p:txBody>
      </p:sp>
    </p:spTree>
    <p:extLst>
      <p:ext uri="{BB962C8B-B14F-4D97-AF65-F5344CB8AC3E}">
        <p14:creationId xmlns:p14="http://schemas.microsoft.com/office/powerpoint/2010/main" val="385692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Although the general concepts for cloud computing go back to the 1950s, cloud</a:t>
            </a:r>
          </a:p>
          <a:p>
            <a:r>
              <a:rPr lang="en-US" sz="1200" kern="1200" baseline="0" dirty="0">
                <a:solidFill>
                  <a:schemeClr val="tx1"/>
                </a:solidFill>
                <a:latin typeface="+mn-lt"/>
                <a:ea typeface="+mn-ea"/>
                <a:cs typeface="+mn-cs"/>
              </a:rPr>
              <a:t>computing services first became available in the early 2000s, particularly targeted at</a:t>
            </a:r>
          </a:p>
          <a:p>
            <a:r>
              <a:rPr lang="en-US" sz="1200" kern="1200" baseline="0" dirty="0">
                <a:solidFill>
                  <a:schemeClr val="tx1"/>
                </a:solidFill>
                <a:latin typeface="+mn-lt"/>
                <a:ea typeface="+mn-ea"/>
                <a:cs typeface="+mn-cs"/>
              </a:rPr>
              <a:t>large enterprises. Since then, cloud computing has spread to small- and medium-size</a:t>
            </a:r>
          </a:p>
          <a:p>
            <a:r>
              <a:rPr lang="en-US" sz="1200" kern="1200" baseline="0" dirty="0">
                <a:solidFill>
                  <a:schemeClr val="tx1"/>
                </a:solidFill>
                <a:latin typeface="+mn-lt"/>
                <a:ea typeface="+mn-ea"/>
                <a:cs typeface="+mn-cs"/>
              </a:rPr>
              <a:t>businesses, and most recently to consumers. Apple’s </a:t>
            </a:r>
            <a:r>
              <a:rPr lang="en-US" sz="1200" kern="1200" baseline="0" dirty="0" err="1">
                <a:solidFill>
                  <a:schemeClr val="tx1"/>
                </a:solidFill>
                <a:latin typeface="+mn-lt"/>
                <a:ea typeface="+mn-ea"/>
                <a:cs typeface="+mn-cs"/>
              </a:rPr>
              <a:t>iCloud</a:t>
            </a:r>
            <a:r>
              <a:rPr lang="en-US" sz="1200" kern="1200" baseline="0" dirty="0">
                <a:solidFill>
                  <a:schemeClr val="tx1"/>
                </a:solidFill>
                <a:latin typeface="+mn-lt"/>
                <a:ea typeface="+mn-ea"/>
                <a:cs typeface="+mn-cs"/>
              </a:rPr>
              <a:t> was launched in 2012</a:t>
            </a:r>
          </a:p>
          <a:p>
            <a:r>
              <a:rPr lang="en-US" sz="1200" kern="1200" baseline="0" dirty="0">
                <a:solidFill>
                  <a:schemeClr val="tx1"/>
                </a:solidFill>
                <a:latin typeface="+mn-lt"/>
                <a:ea typeface="+mn-ea"/>
                <a:cs typeface="+mn-cs"/>
              </a:rPr>
              <a:t>and had 20 million users within a week of launch. </a:t>
            </a:r>
            <a:r>
              <a:rPr lang="en-US" sz="1200" kern="1200" baseline="0" dirty="0" err="1">
                <a:solidFill>
                  <a:schemeClr val="tx1"/>
                </a:solidFill>
                <a:latin typeface="+mn-lt"/>
                <a:ea typeface="+mn-ea"/>
                <a:cs typeface="+mn-cs"/>
              </a:rPr>
              <a:t>Evernote</a:t>
            </a:r>
            <a:r>
              <a:rPr lang="en-US" sz="1200" kern="1200" baseline="0" dirty="0">
                <a:solidFill>
                  <a:schemeClr val="tx1"/>
                </a:solidFill>
                <a:latin typeface="+mn-lt"/>
                <a:ea typeface="+mn-ea"/>
                <a:cs typeface="+mn-cs"/>
              </a:rPr>
              <a:t>, the cloud-based </a:t>
            </a:r>
            <a:r>
              <a:rPr lang="en-US" sz="1200" kern="1200" baseline="0" dirty="0" err="1">
                <a:solidFill>
                  <a:schemeClr val="tx1"/>
                </a:solidFill>
                <a:latin typeface="+mn-lt"/>
                <a:ea typeface="+mn-ea"/>
                <a:cs typeface="+mn-cs"/>
              </a:rPr>
              <a:t>notetaking</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and archiving service, launched in 2008, approached 100 million users in less</a:t>
            </a:r>
          </a:p>
          <a:p>
            <a:r>
              <a:rPr lang="en-US" sz="1200" kern="1200" baseline="0" dirty="0">
                <a:solidFill>
                  <a:schemeClr val="tx1"/>
                </a:solidFill>
                <a:latin typeface="+mn-lt"/>
                <a:ea typeface="+mn-ea"/>
                <a:cs typeface="+mn-cs"/>
              </a:rPr>
              <a:t>than six years. In late 2014, Google announced that Google Drive had almost a quarter</a:t>
            </a:r>
          </a:p>
          <a:p>
            <a:r>
              <a:rPr lang="en-US" sz="1200" kern="1200" baseline="0" dirty="0">
                <a:solidFill>
                  <a:schemeClr val="tx1"/>
                </a:solidFill>
                <a:latin typeface="+mn-lt"/>
                <a:ea typeface="+mn-ea"/>
                <a:cs typeface="+mn-cs"/>
              </a:rPr>
              <a:t>of a billion active users. Here, we look at the key elements of clouds, including cloud</a:t>
            </a:r>
          </a:p>
          <a:p>
            <a:r>
              <a:rPr lang="en-US" sz="1200" kern="1200" baseline="0" dirty="0">
                <a:solidFill>
                  <a:schemeClr val="tx1"/>
                </a:solidFill>
                <a:latin typeface="+mn-lt"/>
                <a:ea typeface="+mn-ea"/>
                <a:cs typeface="+mn-cs"/>
              </a:rPr>
              <a:t>computing, cloud networking, and cloud storage.</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32</a:t>
            </a:fld>
            <a:endParaRPr lang="en-US"/>
          </a:p>
        </p:txBody>
      </p:sp>
    </p:spTree>
    <p:extLst>
      <p:ext uri="{BB962C8B-B14F-4D97-AF65-F5344CB8AC3E}">
        <p14:creationId xmlns:p14="http://schemas.microsoft.com/office/powerpoint/2010/main" val="2569730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 There is an increasingly prominent trend in many organizations to move a substantial</a:t>
            </a:r>
          </a:p>
          <a:p>
            <a:r>
              <a:rPr lang="en-US" sz="1200" kern="1200" baseline="0" dirty="0">
                <a:solidFill>
                  <a:schemeClr val="tx1"/>
                </a:solidFill>
                <a:latin typeface="+mn-lt"/>
                <a:ea typeface="+mn-ea"/>
                <a:cs typeface="+mn-cs"/>
              </a:rPr>
              <a:t>portion or even all IT operations to an Internet-connected infrastructure known as</a:t>
            </a:r>
          </a:p>
          <a:p>
            <a:r>
              <a:rPr lang="en-US" sz="1200" kern="1200" baseline="0" dirty="0">
                <a:solidFill>
                  <a:schemeClr val="tx1"/>
                </a:solidFill>
                <a:latin typeface="+mn-lt"/>
                <a:ea typeface="+mn-ea"/>
                <a:cs typeface="+mn-cs"/>
              </a:rPr>
              <a:t>enterprise cloud computing . At the same time, individual users of PCs and mobile</a:t>
            </a:r>
          </a:p>
          <a:p>
            <a:r>
              <a:rPr lang="en-US" sz="1200" kern="1200" baseline="0" dirty="0">
                <a:solidFill>
                  <a:schemeClr val="tx1"/>
                </a:solidFill>
                <a:latin typeface="+mn-lt"/>
                <a:ea typeface="+mn-ea"/>
                <a:cs typeface="+mn-cs"/>
              </a:rPr>
              <a:t>devices are relying more and more on cloud computing services to back up data, sync</a:t>
            </a:r>
          </a:p>
          <a:p>
            <a:r>
              <a:rPr lang="en-US" sz="1200" kern="1200" baseline="0" dirty="0">
                <a:solidFill>
                  <a:schemeClr val="tx1"/>
                </a:solidFill>
                <a:latin typeface="+mn-lt"/>
                <a:ea typeface="+mn-ea"/>
                <a:cs typeface="+mn-cs"/>
              </a:rPr>
              <a:t>devices, and share, using personal cloud computing.</a:t>
            </a:r>
          </a:p>
          <a:p>
            <a:r>
              <a:rPr lang="en-US" sz="1200" kern="1200" baseline="0" dirty="0">
                <a:solidFill>
                  <a:schemeClr val="tx1"/>
                </a:solidFill>
                <a:latin typeface="+mn-lt"/>
                <a:ea typeface="+mn-ea"/>
                <a:cs typeface="+mn-cs"/>
              </a:rPr>
              <a:t>The National Institute of Standards and Technology (NIST) defines the essential</a:t>
            </a:r>
          </a:p>
          <a:p>
            <a:r>
              <a:rPr lang="en-US" sz="1200" kern="1200" baseline="0" dirty="0">
                <a:solidFill>
                  <a:schemeClr val="tx1"/>
                </a:solidFill>
                <a:latin typeface="+mn-lt"/>
                <a:ea typeface="+mn-ea"/>
                <a:cs typeface="+mn-cs"/>
              </a:rPr>
              <a:t>characteristics of cloud computing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Broad network access:  Capabilities are available over the network and accessed</a:t>
            </a:r>
          </a:p>
          <a:p>
            <a:r>
              <a:rPr lang="en-US" sz="1200" kern="1200" baseline="0" dirty="0">
                <a:solidFill>
                  <a:schemeClr val="tx1"/>
                </a:solidFill>
                <a:latin typeface="+mn-lt"/>
                <a:ea typeface="+mn-ea"/>
                <a:cs typeface="+mn-cs"/>
              </a:rPr>
              <a:t>through standard mechanisms that promote use by heterogeneous thin</a:t>
            </a:r>
          </a:p>
          <a:p>
            <a:r>
              <a:rPr lang="en-US" sz="1200" kern="1200" baseline="0" dirty="0">
                <a:solidFill>
                  <a:schemeClr val="tx1"/>
                </a:solidFill>
                <a:latin typeface="+mn-lt"/>
                <a:ea typeface="+mn-ea"/>
                <a:cs typeface="+mn-cs"/>
              </a:rPr>
              <a:t>or thick client platforms (for example, mobile phones, laptops, and personal</a:t>
            </a:r>
          </a:p>
          <a:p>
            <a:r>
              <a:rPr lang="en-US" sz="1200" kern="1200" baseline="0" dirty="0">
                <a:solidFill>
                  <a:schemeClr val="tx1"/>
                </a:solidFill>
                <a:latin typeface="+mn-lt"/>
                <a:ea typeface="+mn-ea"/>
                <a:cs typeface="+mn-cs"/>
              </a:rPr>
              <a:t>digital assistants [</a:t>
            </a:r>
            <a:r>
              <a:rPr lang="en-US" sz="1200" kern="1200" baseline="0" dirty="0" err="1">
                <a:solidFill>
                  <a:schemeClr val="tx1"/>
                </a:solidFill>
                <a:latin typeface="+mn-lt"/>
                <a:ea typeface="+mn-ea"/>
                <a:cs typeface="+mn-cs"/>
              </a:rPr>
              <a:t>PDAs</a:t>
            </a:r>
            <a:r>
              <a:rPr lang="en-US" sz="1200" kern="1200" baseline="0" dirty="0">
                <a:solidFill>
                  <a:schemeClr val="tx1"/>
                </a:solidFill>
                <a:latin typeface="+mn-lt"/>
                <a:ea typeface="+mn-ea"/>
                <a:cs typeface="+mn-cs"/>
              </a:rPr>
              <a:t>]) and other traditional or cloud-based software services.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Rapid elasticity:  Cloud computing enables you to expand and reduce</a:t>
            </a:r>
          </a:p>
          <a:p>
            <a:r>
              <a:rPr lang="en-US" sz="1200" kern="1200" baseline="0" dirty="0">
                <a:solidFill>
                  <a:schemeClr val="tx1"/>
                </a:solidFill>
                <a:latin typeface="+mn-lt"/>
                <a:ea typeface="+mn-ea"/>
                <a:cs typeface="+mn-cs"/>
              </a:rPr>
              <a:t>resources according to your specific service requirement. For example, you</a:t>
            </a:r>
          </a:p>
          <a:p>
            <a:r>
              <a:rPr lang="en-US" sz="1200" kern="1200" baseline="0" dirty="0">
                <a:solidFill>
                  <a:schemeClr val="tx1"/>
                </a:solidFill>
                <a:latin typeface="+mn-lt"/>
                <a:ea typeface="+mn-ea"/>
                <a:cs typeface="+mn-cs"/>
              </a:rPr>
              <a:t>may need a large number of server resources for the duration of a specific task.</a:t>
            </a:r>
          </a:p>
          <a:p>
            <a:r>
              <a:rPr lang="en-US" sz="1200" kern="1200" baseline="0" dirty="0">
                <a:solidFill>
                  <a:schemeClr val="tx1"/>
                </a:solidFill>
                <a:latin typeface="+mn-lt"/>
                <a:ea typeface="+mn-ea"/>
                <a:cs typeface="+mn-cs"/>
              </a:rPr>
              <a:t>You can then release these resources upon completion of the task.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Measured service:  Cloud systems automatically control and optimize</a:t>
            </a:r>
          </a:p>
          <a:p>
            <a:r>
              <a:rPr lang="en-US" sz="1200" kern="1200" baseline="0" dirty="0">
                <a:solidFill>
                  <a:schemeClr val="tx1"/>
                </a:solidFill>
                <a:latin typeface="+mn-lt"/>
                <a:ea typeface="+mn-ea"/>
                <a:cs typeface="+mn-cs"/>
              </a:rPr>
              <a:t>resource use by leveraging a metering capability at some level of abstraction</a:t>
            </a:r>
          </a:p>
          <a:p>
            <a:r>
              <a:rPr lang="en-US" sz="1200" kern="1200" baseline="0" dirty="0">
                <a:solidFill>
                  <a:schemeClr val="tx1"/>
                </a:solidFill>
                <a:latin typeface="+mn-lt"/>
                <a:ea typeface="+mn-ea"/>
                <a:cs typeface="+mn-cs"/>
              </a:rPr>
              <a:t>appropriate to the type of service (for example, storage, processing, bandwidth,</a:t>
            </a:r>
          </a:p>
          <a:p>
            <a:r>
              <a:rPr lang="en-US" sz="1200" kern="1200" baseline="0" dirty="0">
                <a:solidFill>
                  <a:schemeClr val="tx1"/>
                </a:solidFill>
                <a:latin typeface="+mn-lt"/>
                <a:ea typeface="+mn-ea"/>
                <a:cs typeface="+mn-cs"/>
              </a:rPr>
              <a:t>and active user accounts). Resource usage can be monitored, controlled, and</a:t>
            </a:r>
          </a:p>
          <a:p>
            <a:r>
              <a:rPr lang="en-US" sz="1200" kern="1200" baseline="0" dirty="0">
                <a:solidFill>
                  <a:schemeClr val="tx1"/>
                </a:solidFill>
                <a:latin typeface="+mn-lt"/>
                <a:ea typeface="+mn-ea"/>
                <a:cs typeface="+mn-cs"/>
              </a:rPr>
              <a:t>reported, providing transparency for both the provider and consumer of the</a:t>
            </a:r>
          </a:p>
          <a:p>
            <a:r>
              <a:rPr lang="en-US" sz="1200" kern="1200" baseline="0" dirty="0">
                <a:solidFill>
                  <a:schemeClr val="tx1"/>
                </a:solidFill>
                <a:latin typeface="+mn-lt"/>
                <a:ea typeface="+mn-ea"/>
                <a:cs typeface="+mn-cs"/>
              </a:rPr>
              <a:t>utilized service.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On-demand self-service:  A consumer can unilaterally provision</a:t>
            </a:r>
          </a:p>
          <a:p>
            <a:r>
              <a:rPr lang="en-US" sz="1200" kern="1200" baseline="0" dirty="0">
                <a:solidFill>
                  <a:schemeClr val="tx1"/>
                </a:solidFill>
                <a:latin typeface="+mn-lt"/>
                <a:ea typeface="+mn-ea"/>
                <a:cs typeface="+mn-cs"/>
              </a:rPr>
              <a:t>computing capabilities, such as server time and network storage, as needed</a:t>
            </a:r>
          </a:p>
          <a:p>
            <a:r>
              <a:rPr lang="en-US" sz="1200" kern="1200" baseline="0" dirty="0">
                <a:solidFill>
                  <a:schemeClr val="tx1"/>
                </a:solidFill>
                <a:latin typeface="+mn-lt"/>
                <a:ea typeface="+mn-ea"/>
                <a:cs typeface="+mn-cs"/>
              </a:rPr>
              <a:t>automatically without requiring human interaction with each service provider.</a:t>
            </a:r>
          </a:p>
          <a:p>
            <a:r>
              <a:rPr lang="en-US" sz="1200" kern="1200" baseline="0" dirty="0">
                <a:solidFill>
                  <a:schemeClr val="tx1"/>
                </a:solidFill>
                <a:latin typeface="+mn-lt"/>
                <a:ea typeface="+mn-ea"/>
                <a:cs typeface="+mn-cs"/>
              </a:rPr>
              <a:t>Because the service is on demand, the resources are not permanent parts of</a:t>
            </a:r>
          </a:p>
          <a:p>
            <a:r>
              <a:rPr lang="en-US" sz="1200" kern="1200" baseline="0" dirty="0">
                <a:solidFill>
                  <a:schemeClr val="tx1"/>
                </a:solidFill>
                <a:latin typeface="+mn-lt"/>
                <a:ea typeface="+mn-ea"/>
                <a:cs typeface="+mn-cs"/>
              </a:rPr>
              <a:t>your IT infrastructure.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 pooling:  The provider’s computing resources are pooled to serve</a:t>
            </a:r>
          </a:p>
          <a:p>
            <a:r>
              <a:rPr lang="en-US" sz="1200" kern="1200" baseline="0" dirty="0">
                <a:solidFill>
                  <a:schemeClr val="tx1"/>
                </a:solidFill>
                <a:latin typeface="+mn-lt"/>
                <a:ea typeface="+mn-ea"/>
                <a:cs typeface="+mn-cs"/>
              </a:rPr>
              <a:t>multiple consumers using a multitenant model, with different physical and</a:t>
            </a:r>
          </a:p>
          <a:p>
            <a:r>
              <a:rPr lang="en-US" sz="1200" kern="1200" baseline="0" dirty="0">
                <a:solidFill>
                  <a:schemeClr val="tx1"/>
                </a:solidFill>
                <a:latin typeface="+mn-lt"/>
                <a:ea typeface="+mn-ea"/>
                <a:cs typeface="+mn-cs"/>
              </a:rPr>
              <a:t>virtual resources dynamically assigned and reassigned according to consumer</a:t>
            </a:r>
          </a:p>
          <a:p>
            <a:r>
              <a:rPr lang="en-US" sz="1200" kern="1200" baseline="0" dirty="0">
                <a:solidFill>
                  <a:schemeClr val="tx1"/>
                </a:solidFill>
                <a:latin typeface="+mn-lt"/>
                <a:ea typeface="+mn-ea"/>
                <a:cs typeface="+mn-cs"/>
              </a:rPr>
              <a:t>demand. There is a degree of location independence in that the customer generally</a:t>
            </a:r>
          </a:p>
          <a:p>
            <a:r>
              <a:rPr lang="en-US" sz="1200" kern="1200" baseline="0" dirty="0">
                <a:solidFill>
                  <a:schemeClr val="tx1"/>
                </a:solidFill>
                <a:latin typeface="+mn-lt"/>
                <a:ea typeface="+mn-ea"/>
                <a:cs typeface="+mn-cs"/>
              </a:rPr>
              <a:t>has no control or knowledge over the exact location of the provided resources,</a:t>
            </a:r>
          </a:p>
          <a:p>
            <a:r>
              <a:rPr lang="en-US" sz="1200" kern="1200" baseline="0" dirty="0">
                <a:solidFill>
                  <a:schemeClr val="tx1"/>
                </a:solidFill>
                <a:latin typeface="+mn-lt"/>
                <a:ea typeface="+mn-ea"/>
                <a:cs typeface="+mn-cs"/>
              </a:rPr>
              <a:t>but may be able to specify location at a higher level of abstraction (for</a:t>
            </a:r>
          </a:p>
          <a:p>
            <a:r>
              <a:rPr lang="en-US" sz="1200" kern="1200" baseline="0" dirty="0">
                <a:solidFill>
                  <a:schemeClr val="tx1"/>
                </a:solidFill>
                <a:latin typeface="+mn-lt"/>
                <a:ea typeface="+mn-ea"/>
                <a:cs typeface="+mn-cs"/>
              </a:rPr>
              <a:t>example, country, state, or data center). Examples of resources include storage,</a:t>
            </a:r>
          </a:p>
          <a:p>
            <a:r>
              <a:rPr lang="en-US" sz="1200" kern="1200" baseline="0" dirty="0">
                <a:solidFill>
                  <a:schemeClr val="tx1"/>
                </a:solidFill>
                <a:latin typeface="+mn-lt"/>
                <a:ea typeface="+mn-ea"/>
                <a:cs typeface="+mn-cs"/>
              </a:rPr>
              <a:t>processing, memory, network bandwidth, and virtual machines. Even private</a:t>
            </a:r>
          </a:p>
          <a:p>
            <a:r>
              <a:rPr lang="en-US" sz="1200" kern="1200" baseline="0" dirty="0">
                <a:solidFill>
                  <a:schemeClr val="tx1"/>
                </a:solidFill>
                <a:latin typeface="+mn-lt"/>
                <a:ea typeface="+mn-ea"/>
                <a:cs typeface="+mn-cs"/>
              </a:rPr>
              <a:t>clouds tend to pool resources between different parts of the same organization.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33</a:t>
            </a:fld>
            <a:endParaRPr lang="en-US"/>
          </a:p>
        </p:txBody>
      </p:sp>
    </p:spTree>
    <p:extLst>
      <p:ext uri="{BB962C8B-B14F-4D97-AF65-F5344CB8AC3E}">
        <p14:creationId xmlns:p14="http://schemas.microsoft.com/office/powerpoint/2010/main" val="1210325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1.7 illustrates the typical cloud service context. An enterprise maintains</a:t>
            </a:r>
          </a:p>
          <a:p>
            <a:r>
              <a:rPr lang="en-US" sz="1200" kern="1200" baseline="0" dirty="0">
                <a:solidFill>
                  <a:schemeClr val="tx1"/>
                </a:solidFill>
                <a:latin typeface="+mn-lt"/>
                <a:ea typeface="+mn-ea"/>
                <a:cs typeface="+mn-cs"/>
              </a:rPr>
              <a:t>workstations within an enterprise LAN or set of LANs, which are connected by a</a:t>
            </a:r>
          </a:p>
          <a:p>
            <a:r>
              <a:rPr lang="en-US" sz="1200" kern="1200" baseline="0" dirty="0">
                <a:solidFill>
                  <a:schemeClr val="tx1"/>
                </a:solidFill>
                <a:latin typeface="+mn-lt"/>
                <a:ea typeface="+mn-ea"/>
                <a:cs typeface="+mn-cs"/>
              </a:rPr>
              <a:t>router through a network or the Internet to the cloud service provider. The cloud</a:t>
            </a:r>
          </a:p>
          <a:p>
            <a:r>
              <a:rPr lang="en-US" sz="1200" kern="1200" baseline="0" dirty="0">
                <a:solidFill>
                  <a:schemeClr val="tx1"/>
                </a:solidFill>
                <a:latin typeface="+mn-lt"/>
                <a:ea typeface="+mn-ea"/>
                <a:cs typeface="+mn-cs"/>
              </a:rPr>
              <a:t>service provider maintains a massive collection of servers, which it manages with a</a:t>
            </a:r>
          </a:p>
          <a:p>
            <a:r>
              <a:rPr lang="en-US" sz="1200" kern="1200" baseline="0" dirty="0">
                <a:solidFill>
                  <a:schemeClr val="tx1"/>
                </a:solidFill>
                <a:latin typeface="+mn-lt"/>
                <a:ea typeface="+mn-ea"/>
                <a:cs typeface="+mn-cs"/>
              </a:rPr>
              <a:t>variety of network management, redundancy, and security tools. In the figure, the cloud</a:t>
            </a:r>
          </a:p>
          <a:p>
            <a:r>
              <a:rPr lang="en-US" sz="1200" kern="1200" baseline="0" dirty="0">
                <a:solidFill>
                  <a:schemeClr val="tx1"/>
                </a:solidFill>
                <a:latin typeface="+mn-lt"/>
                <a:ea typeface="+mn-ea"/>
                <a:cs typeface="+mn-cs"/>
              </a:rPr>
              <a:t>infrastructure is shown as a collection of blade servers, which is a common architecture.</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34</a:t>
            </a:fld>
            <a:endParaRPr lang="en-US"/>
          </a:p>
        </p:txBody>
      </p:sp>
    </p:spTree>
    <p:extLst>
      <p:ext uri="{BB962C8B-B14F-4D97-AF65-F5344CB8AC3E}">
        <p14:creationId xmlns:p14="http://schemas.microsoft.com/office/powerpoint/2010/main" val="1395756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Cloud computing provides economies of scale, professional network management,</a:t>
            </a:r>
          </a:p>
          <a:p>
            <a:r>
              <a:rPr lang="en-US" sz="1200" kern="1200" baseline="0" dirty="0">
                <a:solidFill>
                  <a:schemeClr val="tx1"/>
                </a:solidFill>
                <a:latin typeface="+mn-lt"/>
                <a:ea typeface="+mn-ea"/>
                <a:cs typeface="+mn-cs"/>
              </a:rPr>
              <a:t>and professional security management. These features can be attractive to companies</a:t>
            </a:r>
          </a:p>
          <a:p>
            <a:r>
              <a:rPr lang="en-US" sz="1200" kern="1200" baseline="0" dirty="0">
                <a:solidFill>
                  <a:schemeClr val="tx1"/>
                </a:solidFill>
                <a:latin typeface="+mn-lt"/>
                <a:ea typeface="+mn-ea"/>
                <a:cs typeface="+mn-cs"/>
              </a:rPr>
              <a:t>large and small, government agencies, and individual PC and mobile users. The</a:t>
            </a:r>
          </a:p>
          <a:p>
            <a:r>
              <a:rPr lang="en-US" sz="1200" kern="1200" baseline="0" dirty="0">
                <a:solidFill>
                  <a:schemeClr val="tx1"/>
                </a:solidFill>
                <a:latin typeface="+mn-lt"/>
                <a:ea typeface="+mn-ea"/>
                <a:cs typeface="+mn-cs"/>
              </a:rPr>
              <a:t>individual or company needs to pay only for the storage capacity and services they</a:t>
            </a:r>
          </a:p>
          <a:p>
            <a:r>
              <a:rPr lang="en-US" sz="1200" kern="1200" baseline="0" dirty="0">
                <a:solidFill>
                  <a:schemeClr val="tx1"/>
                </a:solidFill>
                <a:latin typeface="+mn-lt"/>
                <a:ea typeface="+mn-ea"/>
                <a:cs typeface="+mn-cs"/>
              </a:rPr>
              <a:t>need. The user, be it company or individual, does not have the hassle of setting up a</a:t>
            </a:r>
          </a:p>
          <a:p>
            <a:r>
              <a:rPr lang="en-US" sz="1200" kern="1200" baseline="0" dirty="0">
                <a:solidFill>
                  <a:schemeClr val="tx1"/>
                </a:solidFill>
                <a:latin typeface="+mn-lt"/>
                <a:ea typeface="+mn-ea"/>
                <a:cs typeface="+mn-cs"/>
              </a:rPr>
              <a:t>database system, acquiring the hardware they need, doing maintenance, and backup</a:t>
            </a:r>
          </a:p>
          <a:p>
            <a:r>
              <a:rPr lang="en-US" sz="1200" kern="1200" baseline="0" dirty="0">
                <a:solidFill>
                  <a:schemeClr val="tx1"/>
                </a:solidFill>
                <a:latin typeface="+mn-lt"/>
                <a:ea typeface="+mn-ea"/>
                <a:cs typeface="+mn-cs"/>
              </a:rPr>
              <a:t>up the data; all this is part of the cloud service.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theory, another big advantage of using cloud computing to store your data and</a:t>
            </a:r>
          </a:p>
          <a:p>
            <a:r>
              <a:rPr lang="en-US" sz="1200" kern="1200" baseline="0" dirty="0">
                <a:solidFill>
                  <a:schemeClr val="tx1"/>
                </a:solidFill>
                <a:latin typeface="+mn-lt"/>
                <a:ea typeface="+mn-ea"/>
                <a:cs typeface="+mn-cs"/>
              </a:rPr>
              <a:t>share it with others is that the cloud provider takes care of security. Alas, the customer</a:t>
            </a:r>
          </a:p>
          <a:p>
            <a:r>
              <a:rPr lang="en-US" sz="1200" kern="1200" baseline="0" dirty="0">
                <a:solidFill>
                  <a:schemeClr val="tx1"/>
                </a:solidFill>
                <a:latin typeface="+mn-lt"/>
                <a:ea typeface="+mn-ea"/>
                <a:cs typeface="+mn-cs"/>
              </a:rPr>
              <a:t>is not always protected. There have been a number of security failures among cloud</a:t>
            </a:r>
          </a:p>
          <a:p>
            <a:r>
              <a:rPr lang="en-US" sz="1200" kern="1200" baseline="0" dirty="0">
                <a:solidFill>
                  <a:schemeClr val="tx1"/>
                </a:solidFill>
                <a:latin typeface="+mn-lt"/>
                <a:ea typeface="+mn-ea"/>
                <a:cs typeface="+mn-cs"/>
              </a:rPr>
              <a:t>providers. </a:t>
            </a:r>
            <a:r>
              <a:rPr lang="en-US" sz="1200" kern="1200" baseline="0" dirty="0" err="1">
                <a:solidFill>
                  <a:schemeClr val="tx1"/>
                </a:solidFill>
                <a:latin typeface="+mn-lt"/>
                <a:ea typeface="+mn-ea"/>
                <a:cs typeface="+mn-cs"/>
              </a:rPr>
              <a:t>Evernote</a:t>
            </a:r>
            <a:r>
              <a:rPr lang="en-US" sz="1200" kern="1200" baseline="0" dirty="0">
                <a:solidFill>
                  <a:schemeClr val="tx1"/>
                </a:solidFill>
                <a:latin typeface="+mn-lt"/>
                <a:ea typeface="+mn-ea"/>
                <a:cs typeface="+mn-cs"/>
              </a:rPr>
              <a:t> made headlines in early 2013 when it told all of its users to reset</a:t>
            </a:r>
          </a:p>
          <a:p>
            <a:r>
              <a:rPr lang="en-US" sz="1200" kern="1200" baseline="0" dirty="0">
                <a:solidFill>
                  <a:schemeClr val="tx1"/>
                </a:solidFill>
                <a:latin typeface="+mn-lt"/>
                <a:ea typeface="+mn-ea"/>
                <a:cs typeface="+mn-cs"/>
              </a:rPr>
              <a:t>their passwords after an intrusion was discovered. Cloud security is addressed in</a:t>
            </a:r>
          </a:p>
          <a:p>
            <a:r>
              <a:rPr lang="en-US" sz="1200" kern="1200" baseline="0" dirty="0">
                <a:solidFill>
                  <a:schemeClr val="tx1"/>
                </a:solidFill>
                <a:latin typeface="+mn-lt"/>
                <a:ea typeface="+mn-ea"/>
                <a:cs typeface="+mn-cs"/>
              </a:rPr>
              <a:t>Chapter 16, “Security.”</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35</a:t>
            </a:fld>
            <a:endParaRPr lang="en-US"/>
          </a:p>
        </p:txBody>
      </p:sp>
    </p:spTree>
    <p:extLst>
      <p:ext uri="{BB962C8B-B14F-4D97-AF65-F5344CB8AC3E}">
        <p14:creationId xmlns:p14="http://schemas.microsoft.com/office/powerpoint/2010/main" val="3899337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Cloud networking refers to the networks and network management functionality that</a:t>
            </a:r>
          </a:p>
          <a:p>
            <a:r>
              <a:rPr lang="en-US" sz="1200" kern="1200" baseline="0" dirty="0">
                <a:solidFill>
                  <a:schemeClr val="tx1"/>
                </a:solidFill>
                <a:latin typeface="+mn-lt"/>
                <a:ea typeface="+mn-ea"/>
                <a:cs typeface="+mn-cs"/>
              </a:rPr>
              <a:t>must be in place to enable cloud computing. Many cloud computing solutions rely on</a:t>
            </a:r>
          </a:p>
          <a:p>
            <a:r>
              <a:rPr lang="en-US" sz="1200" kern="1200" baseline="0" dirty="0">
                <a:solidFill>
                  <a:schemeClr val="tx1"/>
                </a:solidFill>
                <a:latin typeface="+mn-lt"/>
                <a:ea typeface="+mn-ea"/>
                <a:cs typeface="+mn-cs"/>
              </a:rPr>
              <a:t>the Internet, but that is only a piece of the networking infrastructure.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example of cloud networking is the provisioning high-performance/</a:t>
            </a:r>
            <a:r>
              <a:rPr lang="en-US" sz="1200" kern="1200" baseline="0" dirty="0" err="1">
                <a:solidFill>
                  <a:schemeClr val="tx1"/>
                </a:solidFill>
                <a:latin typeface="+mn-lt"/>
                <a:ea typeface="+mn-ea"/>
                <a:cs typeface="+mn-cs"/>
              </a:rPr>
              <a:t>highreliability</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networking between the provider and subscriber. In this case, some or</a:t>
            </a:r>
          </a:p>
          <a:p>
            <a:r>
              <a:rPr lang="en-US" sz="1200" kern="1200" baseline="0" dirty="0">
                <a:solidFill>
                  <a:schemeClr val="tx1"/>
                </a:solidFill>
                <a:latin typeface="+mn-lt"/>
                <a:ea typeface="+mn-ea"/>
                <a:cs typeface="+mn-cs"/>
              </a:rPr>
              <a:t>all of the traffic between an enterprise and the cloud bypasses the Internet and uses</a:t>
            </a:r>
          </a:p>
          <a:p>
            <a:r>
              <a:rPr lang="en-US" sz="1200" kern="1200" baseline="0" dirty="0">
                <a:solidFill>
                  <a:schemeClr val="tx1"/>
                </a:solidFill>
                <a:latin typeface="+mn-lt"/>
                <a:ea typeface="+mn-ea"/>
                <a:cs typeface="+mn-cs"/>
              </a:rPr>
              <a:t>dedicated private network facilities owned or leased by the cloud service provider.</a:t>
            </a:r>
          </a:p>
          <a:p>
            <a:r>
              <a:rPr lang="en-US" sz="1200" kern="1200" baseline="0" dirty="0">
                <a:solidFill>
                  <a:schemeClr val="tx1"/>
                </a:solidFill>
                <a:latin typeface="+mn-lt"/>
                <a:ea typeface="+mn-ea"/>
                <a:cs typeface="+mn-cs"/>
              </a:rPr>
              <a:t>More generally, cloud networking refers to the collection of network capabilities</a:t>
            </a:r>
          </a:p>
          <a:p>
            <a:r>
              <a:rPr lang="en-US" sz="1200" kern="1200" baseline="0" dirty="0">
                <a:solidFill>
                  <a:schemeClr val="tx1"/>
                </a:solidFill>
                <a:latin typeface="+mn-lt"/>
                <a:ea typeface="+mn-ea"/>
                <a:cs typeface="+mn-cs"/>
              </a:rPr>
              <a:t>required to access a cloud, including making use of specialized services over the</a:t>
            </a:r>
          </a:p>
          <a:p>
            <a:r>
              <a:rPr lang="en-US" sz="1200" kern="1200" baseline="0" dirty="0">
                <a:solidFill>
                  <a:schemeClr val="tx1"/>
                </a:solidFill>
                <a:latin typeface="+mn-lt"/>
                <a:ea typeface="+mn-ea"/>
                <a:cs typeface="+mn-cs"/>
              </a:rPr>
              <a:t>Internet, linking enterprise data centers to a cloud, and using firewalls and other</a:t>
            </a:r>
          </a:p>
          <a:p>
            <a:r>
              <a:rPr lang="en-US" sz="1200" kern="1200" baseline="0" dirty="0">
                <a:solidFill>
                  <a:schemeClr val="tx1"/>
                </a:solidFill>
                <a:latin typeface="+mn-lt"/>
                <a:ea typeface="+mn-ea"/>
                <a:cs typeface="+mn-cs"/>
              </a:rPr>
              <a:t>network security devices at critical points to enforce access security policies.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36</a:t>
            </a:fld>
            <a:endParaRPr lang="en-US"/>
          </a:p>
        </p:txBody>
      </p:sp>
    </p:spTree>
    <p:extLst>
      <p:ext uri="{BB962C8B-B14F-4D97-AF65-F5344CB8AC3E}">
        <p14:creationId xmlns:p14="http://schemas.microsoft.com/office/powerpoint/2010/main" val="2018914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think of cloud storage as a subset of cloud computing. In essence, cloud</a:t>
            </a:r>
          </a:p>
          <a:p>
            <a:r>
              <a:rPr lang="en-US" sz="1200" kern="1200" baseline="0" dirty="0">
                <a:solidFill>
                  <a:schemeClr val="tx1"/>
                </a:solidFill>
                <a:latin typeface="+mn-lt"/>
                <a:ea typeface="+mn-ea"/>
                <a:cs typeface="+mn-cs"/>
              </a:rPr>
              <a:t>storage consists of database storage and database applications hosted remotely on</a:t>
            </a:r>
          </a:p>
          <a:p>
            <a:r>
              <a:rPr lang="en-US" sz="1200" kern="1200" baseline="0" dirty="0">
                <a:solidFill>
                  <a:schemeClr val="tx1"/>
                </a:solidFill>
                <a:latin typeface="+mn-lt"/>
                <a:ea typeface="+mn-ea"/>
                <a:cs typeface="+mn-cs"/>
              </a:rPr>
              <a:t>cloud servers. Cloud storage enables small businesses and individual users to take</a:t>
            </a:r>
          </a:p>
          <a:p>
            <a:r>
              <a:rPr lang="en-US" sz="1200" kern="1200" baseline="0" dirty="0">
                <a:solidFill>
                  <a:schemeClr val="tx1"/>
                </a:solidFill>
                <a:latin typeface="+mn-lt"/>
                <a:ea typeface="+mn-ea"/>
                <a:cs typeface="+mn-cs"/>
              </a:rPr>
              <a:t>advantage of data storage that scales with their needs and to take advantage of a</a:t>
            </a:r>
          </a:p>
          <a:p>
            <a:r>
              <a:rPr lang="en-US" sz="1200" kern="1200" baseline="0" dirty="0">
                <a:solidFill>
                  <a:schemeClr val="tx1"/>
                </a:solidFill>
                <a:latin typeface="+mn-lt"/>
                <a:ea typeface="+mn-ea"/>
                <a:cs typeface="+mn-cs"/>
              </a:rPr>
              <a:t>variety of database applications without having to buy, maintain, and manage the</a:t>
            </a:r>
          </a:p>
          <a:p>
            <a:r>
              <a:rPr lang="en-US" sz="1200" kern="1200" baseline="0" dirty="0">
                <a:solidFill>
                  <a:schemeClr val="tx1"/>
                </a:solidFill>
                <a:latin typeface="+mn-lt"/>
                <a:ea typeface="+mn-ea"/>
                <a:cs typeface="+mn-cs"/>
              </a:rPr>
              <a:t>storage assets.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37</a:t>
            </a:fld>
            <a:endParaRPr lang="en-US"/>
          </a:p>
        </p:txBody>
      </p:sp>
    </p:spTree>
    <p:extLst>
      <p:ext uri="{BB962C8B-B14F-4D97-AF65-F5344CB8AC3E}">
        <p14:creationId xmlns:p14="http://schemas.microsoft.com/office/powerpoint/2010/main" val="2562871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Network convergence refers to the merger of previously distinct telephony and</a:t>
            </a:r>
          </a:p>
          <a:p>
            <a:r>
              <a:rPr lang="en-US" sz="1200" kern="1200" baseline="0" dirty="0">
                <a:solidFill>
                  <a:schemeClr val="tx1"/>
                </a:solidFill>
                <a:latin typeface="+mn-lt"/>
                <a:ea typeface="+mn-ea"/>
                <a:cs typeface="+mn-cs"/>
              </a:rPr>
              <a:t>information technologies and markets. You can think of this convergence in terms of</a:t>
            </a:r>
          </a:p>
          <a:p>
            <a:r>
              <a:rPr lang="en-US" sz="1200" kern="1200" baseline="0" dirty="0">
                <a:solidFill>
                  <a:schemeClr val="tx1"/>
                </a:solidFill>
                <a:latin typeface="+mn-lt"/>
                <a:ea typeface="+mn-ea"/>
                <a:cs typeface="+mn-cs"/>
              </a:rPr>
              <a:t>a three-layer model of enterprise communications: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Application convergence: These are seen by the end users of a business.</a:t>
            </a:r>
          </a:p>
          <a:p>
            <a:r>
              <a:rPr lang="en-US" sz="1200" kern="1200" baseline="0" dirty="0">
                <a:solidFill>
                  <a:schemeClr val="tx1"/>
                </a:solidFill>
                <a:latin typeface="+mn-lt"/>
                <a:ea typeface="+mn-ea"/>
                <a:cs typeface="+mn-cs"/>
              </a:rPr>
              <a:t>Convergence integrates communications applications, such as voice calling</a:t>
            </a:r>
          </a:p>
          <a:p>
            <a:r>
              <a:rPr lang="en-US" sz="1200" kern="1200" baseline="0" dirty="0">
                <a:solidFill>
                  <a:schemeClr val="tx1"/>
                </a:solidFill>
                <a:latin typeface="+mn-lt"/>
                <a:ea typeface="+mn-ea"/>
                <a:cs typeface="+mn-cs"/>
              </a:rPr>
              <a:t>(telephone), voice mail, e-mail, and instant messaging, with business applications,</a:t>
            </a:r>
          </a:p>
          <a:p>
            <a:r>
              <a:rPr lang="en-US" sz="1200" kern="1200" baseline="0" dirty="0">
                <a:solidFill>
                  <a:schemeClr val="tx1"/>
                </a:solidFill>
                <a:latin typeface="+mn-lt"/>
                <a:ea typeface="+mn-ea"/>
                <a:cs typeface="+mn-cs"/>
              </a:rPr>
              <a:t>such as workgroup collaboration, customer relationship management,</a:t>
            </a:r>
          </a:p>
          <a:p>
            <a:r>
              <a:rPr lang="en-US" sz="1200" kern="1200" baseline="0" dirty="0">
                <a:solidFill>
                  <a:schemeClr val="tx1"/>
                </a:solidFill>
                <a:latin typeface="+mn-lt"/>
                <a:ea typeface="+mn-ea"/>
                <a:cs typeface="+mn-cs"/>
              </a:rPr>
              <a:t>and back-office functions. With convergence, applications provide rich features</a:t>
            </a:r>
          </a:p>
          <a:p>
            <a:r>
              <a:rPr lang="en-US" sz="1200" kern="1200" baseline="0" dirty="0">
                <a:solidFill>
                  <a:schemeClr val="tx1"/>
                </a:solidFill>
                <a:latin typeface="+mn-lt"/>
                <a:ea typeface="+mn-ea"/>
                <a:cs typeface="+mn-cs"/>
              </a:rPr>
              <a:t>that incorporate voice, data, and video in a seamless, organized, and</a:t>
            </a:r>
          </a:p>
          <a:p>
            <a:r>
              <a:rPr lang="en-US" sz="1200" kern="1200" baseline="0" dirty="0">
                <a:solidFill>
                  <a:schemeClr val="tx1"/>
                </a:solidFill>
                <a:latin typeface="+mn-lt"/>
                <a:ea typeface="+mn-ea"/>
                <a:cs typeface="+mn-cs"/>
              </a:rPr>
              <a:t>value-added manner. One example is multimedia messaging, which enables</a:t>
            </a:r>
          </a:p>
          <a:p>
            <a:r>
              <a:rPr lang="en-US" sz="1200" kern="1200" baseline="0" dirty="0">
                <a:solidFill>
                  <a:schemeClr val="tx1"/>
                </a:solidFill>
                <a:latin typeface="+mn-lt"/>
                <a:ea typeface="+mn-ea"/>
                <a:cs typeface="+mn-cs"/>
              </a:rPr>
              <a:t>a user to use a single interface to access messages from a variety of sources</a:t>
            </a:r>
          </a:p>
          <a:p>
            <a:r>
              <a:rPr lang="en-US" sz="1200" kern="1200" baseline="0" dirty="0">
                <a:solidFill>
                  <a:schemeClr val="tx1"/>
                </a:solidFill>
                <a:latin typeface="+mn-lt"/>
                <a:ea typeface="+mn-ea"/>
                <a:cs typeface="+mn-cs"/>
              </a:rPr>
              <a:t>(for example, office voice mail, e-mail, SMS text messages, and mobile voice</a:t>
            </a:r>
          </a:p>
          <a:p>
            <a:r>
              <a:rPr lang="en-US" sz="1200" kern="1200" baseline="0" dirty="0">
                <a:solidFill>
                  <a:schemeClr val="tx1"/>
                </a:solidFill>
                <a:latin typeface="+mn-lt"/>
                <a:ea typeface="+mn-ea"/>
                <a:cs typeface="+mn-cs"/>
              </a:rPr>
              <a:t>mail).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Enterprise services: At this level, the manager deals with the information</a:t>
            </a:r>
          </a:p>
          <a:p>
            <a:r>
              <a:rPr lang="en-US" sz="1200" kern="1200" baseline="0" dirty="0">
                <a:solidFill>
                  <a:schemeClr val="tx1"/>
                </a:solidFill>
                <a:latin typeface="+mn-lt"/>
                <a:ea typeface="+mn-ea"/>
                <a:cs typeface="+mn-cs"/>
              </a:rPr>
              <a:t>network in terms of the services that must be available to ensure that users can</a:t>
            </a:r>
          </a:p>
          <a:p>
            <a:r>
              <a:rPr lang="en-US" sz="1200" kern="1200" baseline="0" dirty="0">
                <a:solidFill>
                  <a:schemeClr val="tx1"/>
                </a:solidFill>
                <a:latin typeface="+mn-lt"/>
                <a:ea typeface="+mn-ea"/>
                <a:cs typeface="+mn-cs"/>
              </a:rPr>
              <a:t>take full advantage of the applications that they use. For example, network</a:t>
            </a:r>
          </a:p>
          <a:p>
            <a:r>
              <a:rPr lang="en-US" sz="1200" kern="1200" baseline="0" dirty="0">
                <a:solidFill>
                  <a:schemeClr val="tx1"/>
                </a:solidFill>
                <a:latin typeface="+mn-lt"/>
                <a:ea typeface="+mn-ea"/>
                <a:cs typeface="+mn-cs"/>
              </a:rPr>
              <a:t>managers need to make sure that appropriate privacy mechanisms and authentication</a:t>
            </a:r>
          </a:p>
          <a:p>
            <a:r>
              <a:rPr lang="en-US" sz="1200" kern="1200" baseline="0" dirty="0">
                <a:solidFill>
                  <a:schemeClr val="tx1"/>
                </a:solidFill>
                <a:latin typeface="+mn-lt"/>
                <a:ea typeface="+mn-ea"/>
                <a:cs typeface="+mn-cs"/>
              </a:rPr>
              <a:t>services are in place to support convergence-based applications. They</a:t>
            </a:r>
          </a:p>
          <a:p>
            <a:r>
              <a:rPr lang="en-US" sz="1200" kern="1200" baseline="0" dirty="0">
                <a:solidFill>
                  <a:schemeClr val="tx1"/>
                </a:solidFill>
                <a:latin typeface="+mn-lt"/>
                <a:ea typeface="+mn-ea"/>
                <a:cs typeface="+mn-cs"/>
              </a:rPr>
              <a:t>may also be able to track user locations to support remote print services and</a:t>
            </a:r>
          </a:p>
          <a:p>
            <a:r>
              <a:rPr lang="en-US" sz="1200" kern="1200" baseline="0" dirty="0">
                <a:solidFill>
                  <a:schemeClr val="tx1"/>
                </a:solidFill>
                <a:latin typeface="+mn-lt"/>
                <a:ea typeface="+mn-ea"/>
                <a:cs typeface="+mn-cs"/>
              </a:rPr>
              <a:t>network storage facilities for mobile workers. Enterprise network management</a:t>
            </a:r>
          </a:p>
          <a:p>
            <a:r>
              <a:rPr lang="en-US" sz="1200" kern="1200" baseline="0" dirty="0">
                <a:solidFill>
                  <a:schemeClr val="tx1"/>
                </a:solidFill>
                <a:latin typeface="+mn-lt"/>
                <a:ea typeface="+mn-ea"/>
                <a:cs typeface="+mn-cs"/>
              </a:rPr>
              <a:t>services may also include setting up collaborative environments for various</a:t>
            </a:r>
          </a:p>
          <a:p>
            <a:r>
              <a:rPr lang="en-US" sz="1200" kern="1200" baseline="0" dirty="0">
                <a:solidFill>
                  <a:schemeClr val="tx1"/>
                </a:solidFill>
                <a:latin typeface="+mn-lt"/>
                <a:ea typeface="+mn-ea"/>
                <a:cs typeface="+mn-cs"/>
              </a:rPr>
              <a:t>users, groups, and applications and </a:t>
            </a:r>
            <a:r>
              <a:rPr lang="en-US" sz="1200" kern="1200" baseline="0" dirty="0" err="1">
                <a:solidFill>
                  <a:schemeClr val="tx1"/>
                </a:solidFill>
                <a:latin typeface="+mn-lt"/>
                <a:ea typeface="+mn-ea"/>
                <a:cs typeface="+mn-cs"/>
              </a:rPr>
              <a:t>QoS</a:t>
            </a:r>
            <a:r>
              <a:rPr lang="en-US" sz="1200" kern="1200" baseline="0" dirty="0">
                <a:solidFill>
                  <a:schemeClr val="tx1"/>
                </a:solidFill>
                <a:latin typeface="+mn-lt"/>
                <a:ea typeface="+mn-ea"/>
                <a:cs typeface="+mn-cs"/>
              </a:rPr>
              <a:t> provision.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Infrastructure: The network and communications infrastructure consists of</a:t>
            </a:r>
          </a:p>
          <a:p>
            <a:r>
              <a:rPr lang="en-US" sz="1200" kern="1200" baseline="0" dirty="0">
                <a:solidFill>
                  <a:schemeClr val="tx1"/>
                </a:solidFill>
                <a:latin typeface="+mn-lt"/>
                <a:ea typeface="+mn-ea"/>
                <a:cs typeface="+mn-cs"/>
              </a:rPr>
              <a:t>the communication links, LANs, WANs, and Internet connections available to</a:t>
            </a:r>
          </a:p>
          <a:p>
            <a:r>
              <a:rPr lang="en-US" sz="1200" kern="1200" baseline="0" dirty="0">
                <a:solidFill>
                  <a:schemeClr val="tx1"/>
                </a:solidFill>
                <a:latin typeface="+mn-lt"/>
                <a:ea typeface="+mn-ea"/>
                <a:cs typeface="+mn-cs"/>
              </a:rPr>
              <a:t>the enterprise. Increasingly, enterprise network infrastructure also includes private/</a:t>
            </a:r>
          </a:p>
          <a:p>
            <a:r>
              <a:rPr lang="en-US" sz="1200" kern="1200" baseline="0" dirty="0">
                <a:solidFill>
                  <a:schemeClr val="tx1"/>
                </a:solidFill>
                <a:latin typeface="+mn-lt"/>
                <a:ea typeface="+mn-ea"/>
                <a:cs typeface="+mn-cs"/>
              </a:rPr>
              <a:t>public cloud connections to data centers that host high-volume data storage</a:t>
            </a:r>
          </a:p>
          <a:p>
            <a:r>
              <a:rPr lang="en-US" sz="1200" kern="1200" baseline="0" dirty="0">
                <a:solidFill>
                  <a:schemeClr val="tx1"/>
                </a:solidFill>
                <a:latin typeface="+mn-lt"/>
                <a:ea typeface="+mn-ea"/>
                <a:cs typeface="+mn-cs"/>
              </a:rPr>
              <a:t>and web services. A key aspect of convergence at this level is the ability</a:t>
            </a:r>
          </a:p>
          <a:p>
            <a:r>
              <a:rPr lang="en-US" sz="1200" kern="1200" baseline="0" dirty="0">
                <a:solidFill>
                  <a:schemeClr val="tx1"/>
                </a:solidFill>
                <a:latin typeface="+mn-lt"/>
                <a:ea typeface="+mn-ea"/>
                <a:cs typeface="+mn-cs"/>
              </a:rPr>
              <a:t>to carry voice, image, and video over networks that were originally designed</a:t>
            </a:r>
          </a:p>
          <a:p>
            <a:r>
              <a:rPr lang="en-US" sz="1200" kern="1200" baseline="0" dirty="0">
                <a:solidFill>
                  <a:schemeClr val="tx1"/>
                </a:solidFill>
                <a:latin typeface="+mn-lt"/>
                <a:ea typeface="+mn-ea"/>
                <a:cs typeface="+mn-cs"/>
              </a:rPr>
              <a:t>to carry data traffic. Infrastructure convergence has also occurred for networks</a:t>
            </a:r>
          </a:p>
          <a:p>
            <a:r>
              <a:rPr lang="en-US" sz="1200" kern="1200" baseline="0" dirty="0">
                <a:solidFill>
                  <a:schemeClr val="tx1"/>
                </a:solidFill>
                <a:latin typeface="+mn-lt"/>
                <a:ea typeface="+mn-ea"/>
                <a:cs typeface="+mn-cs"/>
              </a:rPr>
              <a:t>that were designed for voice traffic. For example, video, image, text, and data</a:t>
            </a:r>
          </a:p>
          <a:p>
            <a:r>
              <a:rPr lang="en-US" sz="1200" kern="1200" baseline="0" dirty="0">
                <a:solidFill>
                  <a:schemeClr val="tx1"/>
                </a:solidFill>
                <a:latin typeface="+mn-lt"/>
                <a:ea typeface="+mn-ea"/>
                <a:cs typeface="+mn-cs"/>
              </a:rPr>
              <a:t>are routinely delivered to </a:t>
            </a:r>
            <a:r>
              <a:rPr lang="en-US" sz="1200" kern="1200" baseline="0" dirty="0" err="1">
                <a:solidFill>
                  <a:schemeClr val="tx1"/>
                </a:solidFill>
                <a:latin typeface="+mn-lt"/>
                <a:ea typeface="+mn-ea"/>
                <a:cs typeface="+mn-cs"/>
              </a:rPr>
              <a:t>smartphone</a:t>
            </a:r>
            <a:r>
              <a:rPr lang="en-US" sz="1200" kern="1200" baseline="0" dirty="0">
                <a:solidFill>
                  <a:schemeClr val="tx1"/>
                </a:solidFill>
                <a:latin typeface="+mn-lt"/>
                <a:ea typeface="+mn-ea"/>
                <a:cs typeface="+mn-cs"/>
              </a:rPr>
              <a:t> users over cell phone networks.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38</a:t>
            </a:fld>
            <a:endParaRPr lang="en-US"/>
          </a:p>
        </p:txBody>
      </p:sp>
    </p:spTree>
    <p:extLst>
      <p:ext uri="{BB962C8B-B14F-4D97-AF65-F5344CB8AC3E}">
        <p14:creationId xmlns:p14="http://schemas.microsoft.com/office/powerpoint/2010/main" val="804817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1.8 illustrates the major attributes of the three-layer model of enterprise</a:t>
            </a:r>
          </a:p>
          <a:p>
            <a:r>
              <a:rPr lang="en-US" sz="1200" kern="1200" baseline="0" dirty="0">
                <a:solidFill>
                  <a:schemeClr val="tx1"/>
                </a:solidFill>
                <a:latin typeface="+mn-lt"/>
                <a:ea typeface="+mn-ea"/>
                <a:cs typeface="+mn-cs"/>
              </a:rPr>
              <a:t>communications. In simple terms, convergence involves moving an organization’s</a:t>
            </a:r>
          </a:p>
          <a:p>
            <a:r>
              <a:rPr lang="en-US" sz="1200" kern="1200" baseline="0" dirty="0">
                <a:solidFill>
                  <a:schemeClr val="tx1"/>
                </a:solidFill>
                <a:latin typeface="+mn-lt"/>
                <a:ea typeface="+mn-ea"/>
                <a:cs typeface="+mn-cs"/>
              </a:rPr>
              <a:t>voice, video, and image traffic to a single network infrastructure. This often involves</a:t>
            </a:r>
          </a:p>
          <a:p>
            <a:r>
              <a:rPr lang="en-US" sz="1200" kern="1200" baseline="0" dirty="0">
                <a:solidFill>
                  <a:schemeClr val="tx1"/>
                </a:solidFill>
                <a:latin typeface="+mn-lt"/>
                <a:ea typeface="+mn-ea"/>
                <a:cs typeface="+mn-cs"/>
              </a:rPr>
              <a:t>integrating distinct voice and data networks into a single network infrastructure</a:t>
            </a:r>
          </a:p>
          <a:p>
            <a:r>
              <a:rPr lang="en-US" sz="1200" kern="1200" baseline="0" dirty="0">
                <a:solidFill>
                  <a:schemeClr val="tx1"/>
                </a:solidFill>
                <a:latin typeface="+mn-lt"/>
                <a:ea typeface="+mn-ea"/>
                <a:cs typeface="+mn-cs"/>
              </a:rPr>
              <a:t>and extending the infrastructure to support mobile users. The foundation of this</a:t>
            </a:r>
          </a:p>
          <a:p>
            <a:r>
              <a:rPr lang="en-US" sz="1200" kern="1200" baseline="0" dirty="0">
                <a:solidFill>
                  <a:schemeClr val="tx1"/>
                </a:solidFill>
                <a:latin typeface="+mn-lt"/>
                <a:ea typeface="+mn-ea"/>
                <a:cs typeface="+mn-cs"/>
              </a:rPr>
              <a:t>convergence is packet-based transmission using the Internet Protocol (IP). Using IP</a:t>
            </a:r>
          </a:p>
          <a:p>
            <a:r>
              <a:rPr lang="en-US" sz="1200" kern="1200" baseline="0" dirty="0">
                <a:solidFill>
                  <a:schemeClr val="tx1"/>
                </a:solidFill>
                <a:latin typeface="+mn-lt"/>
                <a:ea typeface="+mn-ea"/>
                <a:cs typeface="+mn-cs"/>
              </a:rPr>
              <a:t>packets to deliver all varieties of communications traffic, sometimes referred to as</a:t>
            </a:r>
          </a:p>
          <a:p>
            <a:r>
              <a:rPr lang="en-US" sz="1200" kern="1200" baseline="0" dirty="0">
                <a:solidFill>
                  <a:schemeClr val="tx1"/>
                </a:solidFill>
                <a:latin typeface="+mn-lt"/>
                <a:ea typeface="+mn-ea"/>
                <a:cs typeface="+mn-cs"/>
              </a:rPr>
              <a:t>everything over IP, enables the underlying infrastructure to deliver a wide range of</a:t>
            </a:r>
          </a:p>
          <a:p>
            <a:r>
              <a:rPr lang="en-US" sz="1200" kern="1200" baseline="0" dirty="0">
                <a:solidFill>
                  <a:schemeClr val="tx1"/>
                </a:solidFill>
                <a:latin typeface="+mn-lt"/>
                <a:ea typeface="+mn-ea"/>
                <a:cs typeface="+mn-cs"/>
              </a:rPr>
              <a:t>useful applications to business users.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39</a:t>
            </a:fld>
            <a:endParaRPr lang="en-US"/>
          </a:p>
        </p:txBody>
      </p:sp>
    </p:spTree>
    <p:extLst>
      <p:ext uri="{BB962C8B-B14F-4D97-AF65-F5344CB8AC3E}">
        <p14:creationId xmlns:p14="http://schemas.microsoft.com/office/powerpoint/2010/main" val="160362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We begin with an architecture that could represent an enterprise network of national</a:t>
            </a:r>
          </a:p>
          <a:p>
            <a:r>
              <a:rPr lang="en-US" sz="1200" kern="1200" baseline="0" dirty="0">
                <a:solidFill>
                  <a:schemeClr val="tx1"/>
                </a:solidFill>
                <a:latin typeface="+mn-lt"/>
                <a:ea typeface="+mn-ea"/>
                <a:cs typeface="+mn-cs"/>
              </a:rPr>
              <a:t>or global extent, or a portion of the Internet with some of its associated networks.</a:t>
            </a:r>
          </a:p>
          <a:p>
            <a:r>
              <a:rPr lang="en-US" sz="1200" kern="1200" baseline="0" dirty="0">
                <a:solidFill>
                  <a:schemeClr val="tx1"/>
                </a:solidFill>
                <a:latin typeface="+mn-lt"/>
                <a:ea typeface="+mn-ea"/>
                <a:cs typeface="+mn-cs"/>
              </a:rPr>
              <a:t>Figure 1.2 illustrates some of the typical communications and network elements in use</a:t>
            </a:r>
          </a:p>
          <a:p>
            <a:r>
              <a:rPr lang="en-US" sz="1200" kern="1200" baseline="0" dirty="0">
                <a:solidFill>
                  <a:schemeClr val="tx1"/>
                </a:solidFill>
                <a:latin typeface="+mn-lt"/>
                <a:ea typeface="+mn-ea"/>
                <a:cs typeface="+mn-cs"/>
              </a:rPr>
              <a:t>in such a context.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the center of the figure is an IP backbone, or core, network, which could represent</a:t>
            </a:r>
          </a:p>
          <a:p>
            <a:r>
              <a:rPr lang="en-US" sz="1200" kern="1200" baseline="0" dirty="0">
                <a:solidFill>
                  <a:schemeClr val="tx1"/>
                </a:solidFill>
                <a:latin typeface="+mn-lt"/>
                <a:ea typeface="+mn-ea"/>
                <a:cs typeface="+mn-cs"/>
              </a:rPr>
              <a:t>a portion of the Internet or an enterprise IP network. Typically, the backbone consists</a:t>
            </a:r>
          </a:p>
          <a:p>
            <a:r>
              <a:rPr lang="en-US" sz="1200" kern="1200" baseline="0" dirty="0">
                <a:solidFill>
                  <a:schemeClr val="tx1"/>
                </a:solidFill>
                <a:latin typeface="+mn-lt"/>
                <a:ea typeface="+mn-ea"/>
                <a:cs typeface="+mn-cs"/>
              </a:rPr>
              <a:t>of high-performance routers, called core routers , interconnected with high-volume</a:t>
            </a:r>
          </a:p>
          <a:p>
            <a:r>
              <a:rPr lang="en-US" sz="1200" kern="1200" baseline="0" dirty="0">
                <a:solidFill>
                  <a:schemeClr val="tx1"/>
                </a:solidFill>
                <a:latin typeface="+mn-lt"/>
                <a:ea typeface="+mn-ea"/>
                <a:cs typeface="+mn-cs"/>
              </a:rPr>
              <a:t>optical links. The optical links often make use of what is known as wavelength division</a:t>
            </a:r>
          </a:p>
          <a:p>
            <a:r>
              <a:rPr lang="en-US" sz="1200" kern="1200" baseline="0" dirty="0">
                <a:solidFill>
                  <a:schemeClr val="tx1"/>
                </a:solidFill>
                <a:latin typeface="+mn-lt"/>
                <a:ea typeface="+mn-ea"/>
                <a:cs typeface="+mn-cs"/>
              </a:rPr>
              <a:t>multiplexing (WDM), such that each link has multiple logical channels</a:t>
            </a:r>
          </a:p>
          <a:p>
            <a:r>
              <a:rPr lang="en-US" sz="1200" kern="1200" baseline="0" dirty="0">
                <a:solidFill>
                  <a:schemeClr val="tx1"/>
                </a:solidFill>
                <a:latin typeface="+mn-lt"/>
                <a:ea typeface="+mn-ea"/>
                <a:cs typeface="+mn-cs"/>
              </a:rPr>
              <a:t>occupying different portions of the optical bandwidth.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At the periphery of an IP backbone are routers that provide connectivity to external</a:t>
            </a:r>
          </a:p>
          <a:p>
            <a:r>
              <a:rPr lang="en-US" sz="1200" kern="1200" baseline="0" dirty="0">
                <a:solidFill>
                  <a:schemeClr val="tx1"/>
                </a:solidFill>
                <a:latin typeface="+mn-lt"/>
                <a:ea typeface="+mn-ea"/>
                <a:cs typeface="+mn-cs"/>
              </a:rPr>
              <a:t>networks and users. These routers are sometimes referred to as edge routers  or</a:t>
            </a:r>
          </a:p>
          <a:p>
            <a:r>
              <a:rPr lang="en-US" sz="1200" kern="1200" baseline="0" dirty="0">
                <a:solidFill>
                  <a:schemeClr val="tx1"/>
                </a:solidFill>
                <a:latin typeface="+mn-lt"/>
                <a:ea typeface="+mn-ea"/>
                <a:cs typeface="+mn-cs"/>
              </a:rPr>
              <a:t>aggregation routers . Aggregation routers are also used within an enterprise</a:t>
            </a:r>
          </a:p>
          <a:p>
            <a:r>
              <a:rPr lang="en-US" sz="1200" kern="1200" baseline="0" dirty="0">
                <a:solidFill>
                  <a:schemeClr val="tx1"/>
                </a:solidFill>
                <a:latin typeface="+mn-lt"/>
                <a:ea typeface="+mn-ea"/>
                <a:cs typeface="+mn-cs"/>
              </a:rPr>
              <a:t>network to connect a number of routers and switches, to external resources, such as</a:t>
            </a:r>
          </a:p>
          <a:p>
            <a:r>
              <a:rPr lang="en-US" sz="1200" kern="1200" baseline="0" dirty="0">
                <a:solidFill>
                  <a:schemeClr val="tx1"/>
                </a:solidFill>
                <a:latin typeface="+mn-lt"/>
                <a:ea typeface="+mn-ea"/>
                <a:cs typeface="+mn-cs"/>
              </a:rPr>
              <a:t>an IP backbone or a high-speed WAN. As an indication of the capacity requirements</a:t>
            </a:r>
          </a:p>
          <a:p>
            <a:r>
              <a:rPr lang="en-US" sz="1200" kern="1200" baseline="0" dirty="0">
                <a:solidFill>
                  <a:schemeClr val="tx1"/>
                </a:solidFill>
                <a:latin typeface="+mn-lt"/>
                <a:ea typeface="+mn-ea"/>
                <a:cs typeface="+mn-cs"/>
              </a:rPr>
              <a:t>for core and aggregation routers, the IEEE Ethernet Bandwidth Assessments Group</a:t>
            </a:r>
          </a:p>
          <a:p>
            <a:r>
              <a:rPr lang="en-US" sz="1200" kern="1200" baseline="0" dirty="0">
                <a:solidFill>
                  <a:schemeClr val="tx1"/>
                </a:solidFill>
                <a:latin typeface="+mn-lt"/>
                <a:ea typeface="+mn-ea"/>
                <a:cs typeface="+mn-cs"/>
              </a:rPr>
              <a:t>[XI11] reports on an analysis that projects these requirements for Internet backbone</a:t>
            </a:r>
          </a:p>
          <a:p>
            <a:r>
              <a:rPr lang="en-US" sz="1200" kern="1200" baseline="0" dirty="0">
                <a:solidFill>
                  <a:schemeClr val="tx1"/>
                </a:solidFill>
                <a:latin typeface="+mn-lt"/>
                <a:ea typeface="+mn-ea"/>
                <a:cs typeface="+mn-cs"/>
              </a:rPr>
              <a:t>providers and large enterprise networks in China. The analysis concludes that</a:t>
            </a:r>
          </a:p>
          <a:p>
            <a:r>
              <a:rPr lang="en-US" sz="1200" kern="1200" baseline="0" dirty="0">
                <a:solidFill>
                  <a:schemeClr val="tx1"/>
                </a:solidFill>
                <a:latin typeface="+mn-lt"/>
                <a:ea typeface="+mn-ea"/>
                <a:cs typeface="+mn-cs"/>
              </a:rPr>
              <a:t>aggregation router requirements will be in the range of 200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to 400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per</a:t>
            </a:r>
          </a:p>
          <a:p>
            <a:r>
              <a:rPr lang="en-US" sz="1200" kern="1200" baseline="0" dirty="0">
                <a:solidFill>
                  <a:schemeClr val="tx1"/>
                </a:solidFill>
                <a:latin typeface="+mn-lt"/>
                <a:ea typeface="+mn-ea"/>
                <a:cs typeface="+mn-cs"/>
              </a:rPr>
              <a:t>optical link by 2020, and 400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to 1 </a:t>
            </a:r>
            <a:r>
              <a:rPr lang="en-US" sz="1200" kern="1200" baseline="0" dirty="0" err="1">
                <a:solidFill>
                  <a:schemeClr val="tx1"/>
                </a:solidFill>
                <a:latin typeface="+mn-lt"/>
                <a:ea typeface="+mn-ea"/>
                <a:cs typeface="+mn-cs"/>
              </a:rPr>
              <a:t>Tbps</a:t>
            </a:r>
            <a:r>
              <a:rPr lang="en-US" sz="1200" kern="1200" baseline="0" dirty="0">
                <a:solidFill>
                  <a:schemeClr val="tx1"/>
                </a:solidFill>
                <a:latin typeface="+mn-lt"/>
                <a:ea typeface="+mn-ea"/>
                <a:cs typeface="+mn-cs"/>
              </a:rPr>
              <a:t> per optical link for core routers by 2020.</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upper part of Figure 1.2 depicts a portion of what might be a large enterprise</a:t>
            </a:r>
          </a:p>
          <a:p>
            <a:r>
              <a:rPr lang="en-US" sz="1200" kern="1200" baseline="0" dirty="0">
                <a:solidFill>
                  <a:schemeClr val="tx1"/>
                </a:solidFill>
                <a:latin typeface="+mn-lt"/>
                <a:ea typeface="+mn-ea"/>
                <a:cs typeface="+mn-cs"/>
              </a:rPr>
              <a:t>network. The figure shows two sections of the network connected via a private </a:t>
            </a:r>
            <a:r>
              <a:rPr lang="en-US" sz="1200" kern="1200" baseline="0" dirty="0" err="1">
                <a:solidFill>
                  <a:schemeClr val="tx1"/>
                </a:solidFill>
                <a:latin typeface="+mn-lt"/>
                <a:ea typeface="+mn-ea"/>
                <a:cs typeface="+mn-cs"/>
              </a:rPr>
              <a:t>highspeed</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WAN, with switches interconnected with optical links. MPLS using IP is a</a:t>
            </a:r>
          </a:p>
          <a:p>
            <a:r>
              <a:rPr lang="en-US" sz="1200" kern="1200" baseline="0" dirty="0">
                <a:solidFill>
                  <a:schemeClr val="tx1"/>
                </a:solidFill>
                <a:latin typeface="+mn-lt"/>
                <a:ea typeface="+mn-ea"/>
                <a:cs typeface="+mn-cs"/>
              </a:rPr>
              <a:t>common switching protocol used for such WANs; wide-area Ethernet is another</a:t>
            </a:r>
          </a:p>
          <a:p>
            <a:r>
              <a:rPr lang="en-US" sz="1200" kern="1200" baseline="0" dirty="0">
                <a:solidFill>
                  <a:schemeClr val="tx1"/>
                </a:solidFill>
                <a:latin typeface="+mn-lt"/>
                <a:ea typeface="+mn-ea"/>
                <a:cs typeface="+mn-cs"/>
              </a:rPr>
              <a:t>option. Enterprise assets are connected to, and protected from, an IP backbone or</a:t>
            </a:r>
          </a:p>
          <a:p>
            <a:r>
              <a:rPr lang="en-US" sz="1200" kern="1200" baseline="0" dirty="0">
                <a:solidFill>
                  <a:schemeClr val="tx1"/>
                </a:solidFill>
                <a:latin typeface="+mn-lt"/>
                <a:ea typeface="+mn-ea"/>
                <a:cs typeface="+mn-cs"/>
              </a:rPr>
              <a:t>the Internet via routers with firewall capability, a not uncommon arrangement for</a:t>
            </a:r>
          </a:p>
          <a:p>
            <a:r>
              <a:rPr lang="en-US" sz="1200" kern="1200" baseline="0" dirty="0">
                <a:solidFill>
                  <a:schemeClr val="tx1"/>
                </a:solidFill>
                <a:latin typeface="+mn-lt"/>
                <a:ea typeface="+mn-ea"/>
                <a:cs typeface="+mn-cs"/>
              </a:rPr>
              <a:t>implementing the firewall.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lower left of the figure depicts what might be a layout for a small- or medium-size</a:t>
            </a:r>
          </a:p>
          <a:p>
            <a:r>
              <a:rPr lang="en-US" sz="1200" kern="1200" baseline="0" dirty="0">
                <a:solidFill>
                  <a:schemeClr val="tx1"/>
                </a:solidFill>
                <a:latin typeface="+mn-lt"/>
                <a:ea typeface="+mn-ea"/>
                <a:cs typeface="+mn-cs"/>
              </a:rPr>
              <a:t>business, which relies on an Ethernet LAN. Connection to the Internet through a</a:t>
            </a:r>
          </a:p>
          <a:p>
            <a:r>
              <a:rPr lang="en-US" sz="1200" kern="1200" baseline="0" dirty="0">
                <a:solidFill>
                  <a:schemeClr val="tx1"/>
                </a:solidFill>
                <a:latin typeface="+mn-lt"/>
                <a:ea typeface="+mn-ea"/>
                <a:cs typeface="+mn-cs"/>
              </a:rPr>
              <a:t>router could be through a cable or DSL connection or a dedicated high-speed link.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lower portion of Figure 1.2 also shows an individual residential user connected</a:t>
            </a:r>
          </a:p>
          <a:p>
            <a:r>
              <a:rPr lang="en-US" sz="1200" kern="1200" baseline="0" dirty="0">
                <a:solidFill>
                  <a:schemeClr val="tx1"/>
                </a:solidFill>
                <a:latin typeface="+mn-lt"/>
                <a:ea typeface="+mn-ea"/>
                <a:cs typeface="+mn-cs"/>
              </a:rPr>
              <a:t>to an Internet service provider (ISP) through some sort of subscriber connection.</a:t>
            </a:r>
          </a:p>
          <a:p>
            <a:r>
              <a:rPr lang="en-US" sz="1200" kern="1200" baseline="0" dirty="0">
                <a:solidFill>
                  <a:schemeClr val="tx1"/>
                </a:solidFill>
                <a:latin typeface="+mn-lt"/>
                <a:ea typeface="+mn-ea"/>
                <a:cs typeface="+mn-cs"/>
              </a:rPr>
              <a:t>Common examples of such a connection are a DSL, which provides a high-speed</a:t>
            </a:r>
          </a:p>
          <a:p>
            <a:r>
              <a:rPr lang="en-US" sz="1200" kern="1200" baseline="0" dirty="0">
                <a:solidFill>
                  <a:schemeClr val="tx1"/>
                </a:solidFill>
                <a:latin typeface="+mn-lt"/>
                <a:ea typeface="+mn-ea"/>
                <a:cs typeface="+mn-cs"/>
              </a:rPr>
              <a:t>link over telephone lines and requires a special DSL modem, and a cable TV facility,</a:t>
            </a:r>
          </a:p>
          <a:p>
            <a:r>
              <a:rPr lang="en-US" sz="1200" kern="1200" baseline="0" dirty="0">
                <a:solidFill>
                  <a:schemeClr val="tx1"/>
                </a:solidFill>
                <a:latin typeface="+mn-lt"/>
                <a:ea typeface="+mn-ea"/>
                <a:cs typeface="+mn-cs"/>
              </a:rPr>
              <a:t>which requires a cable modem, or some type of wireless connection. In each case,</a:t>
            </a:r>
          </a:p>
          <a:p>
            <a:r>
              <a:rPr lang="en-US" sz="1200" kern="1200" baseline="0" dirty="0">
                <a:solidFill>
                  <a:schemeClr val="tx1"/>
                </a:solidFill>
                <a:latin typeface="+mn-lt"/>
                <a:ea typeface="+mn-ea"/>
                <a:cs typeface="+mn-cs"/>
              </a:rPr>
              <a:t>there are separate issues concerning signal encoding, error control, and the internal</a:t>
            </a:r>
          </a:p>
          <a:p>
            <a:r>
              <a:rPr lang="en-US" sz="1200" kern="1200" baseline="0" dirty="0">
                <a:solidFill>
                  <a:schemeClr val="tx1"/>
                </a:solidFill>
                <a:latin typeface="+mn-lt"/>
                <a:ea typeface="+mn-ea"/>
                <a:cs typeface="+mn-cs"/>
              </a:rPr>
              <a:t>structure of the subscriber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Finally, mobile devices, such as smartphones and tablets, can connect to the Internet</a:t>
            </a:r>
          </a:p>
          <a:p>
            <a:r>
              <a:rPr lang="en-US" sz="1200" kern="1200" baseline="0" dirty="0">
                <a:solidFill>
                  <a:schemeClr val="tx1"/>
                </a:solidFill>
                <a:latin typeface="+mn-lt"/>
                <a:ea typeface="+mn-ea"/>
                <a:cs typeface="+mn-cs"/>
              </a:rPr>
              <a:t>through the public cellular network, which has a high-speed connection, typically</a:t>
            </a:r>
          </a:p>
          <a:p>
            <a:r>
              <a:rPr lang="en-US" sz="1200" kern="1200" baseline="0" dirty="0">
                <a:solidFill>
                  <a:schemeClr val="tx1"/>
                </a:solidFill>
                <a:latin typeface="+mn-lt"/>
                <a:ea typeface="+mn-ea"/>
                <a:cs typeface="+mn-cs"/>
              </a:rPr>
              <a:t>optical, to the Internet.</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4</a:t>
            </a:fld>
            <a:endParaRPr lang="en-US"/>
          </a:p>
        </p:txBody>
      </p:sp>
    </p:spTree>
    <p:extLst>
      <p:ext uri="{BB962C8B-B14F-4D97-AF65-F5344CB8AC3E}">
        <p14:creationId xmlns:p14="http://schemas.microsoft.com/office/powerpoint/2010/main" val="36434251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concept related to network convergence is unified communications  (UC).</a:t>
            </a:r>
          </a:p>
          <a:p>
            <a:r>
              <a:rPr lang="en-US" sz="1200" kern="1200" baseline="0" dirty="0">
                <a:solidFill>
                  <a:schemeClr val="tx1"/>
                </a:solidFill>
                <a:latin typeface="+mn-lt"/>
                <a:ea typeface="+mn-ea"/>
                <a:cs typeface="+mn-cs"/>
              </a:rPr>
              <a:t>Whereas enterprise network convergence focuses on the consolidation of traditionally</a:t>
            </a:r>
          </a:p>
          <a:p>
            <a:r>
              <a:rPr lang="en-US" sz="1200" kern="1200" baseline="0" dirty="0">
                <a:solidFill>
                  <a:schemeClr val="tx1"/>
                </a:solidFill>
                <a:latin typeface="+mn-lt"/>
                <a:ea typeface="+mn-ea"/>
                <a:cs typeface="+mn-cs"/>
              </a:rPr>
              <a:t>distinct voice, video, and data communications networks into a common infrastructure,</a:t>
            </a:r>
          </a:p>
          <a:p>
            <a:r>
              <a:rPr lang="en-US" sz="1200" kern="1200" baseline="0" dirty="0">
                <a:solidFill>
                  <a:schemeClr val="tx1"/>
                </a:solidFill>
                <a:latin typeface="+mn-lt"/>
                <a:ea typeface="+mn-ea"/>
                <a:cs typeface="+mn-cs"/>
              </a:rPr>
              <a:t>UC focuses on the integration of real-time communication services to optimize</a:t>
            </a:r>
          </a:p>
          <a:p>
            <a:r>
              <a:rPr lang="en-US" sz="1200" kern="1200" baseline="0" dirty="0">
                <a:solidFill>
                  <a:schemeClr val="tx1"/>
                </a:solidFill>
                <a:latin typeface="+mn-lt"/>
                <a:ea typeface="+mn-ea"/>
                <a:cs typeface="+mn-cs"/>
              </a:rPr>
              <a:t>business processes. As with converged enterprise networks, IP is the cornerstone on</a:t>
            </a:r>
          </a:p>
          <a:p>
            <a:r>
              <a:rPr lang="en-US" sz="1200" kern="1200" baseline="0" dirty="0">
                <a:solidFill>
                  <a:schemeClr val="tx1"/>
                </a:solidFill>
                <a:latin typeface="+mn-lt"/>
                <a:ea typeface="+mn-ea"/>
                <a:cs typeface="+mn-cs"/>
              </a:rPr>
              <a:t>which UC systems are built. Key elements of UC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UC systems typically provide a unified user interface and consistent user experience</a:t>
            </a:r>
          </a:p>
          <a:p>
            <a:r>
              <a:rPr lang="en-US" sz="1200" kern="1200" baseline="0" dirty="0">
                <a:solidFill>
                  <a:schemeClr val="tx1"/>
                </a:solidFill>
                <a:latin typeface="+mn-lt"/>
                <a:ea typeface="+mn-ea"/>
                <a:cs typeface="+mn-cs"/>
              </a:rPr>
              <a:t>across multiple devices and media.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UC merges real-time communications services with non-real-time services and</a:t>
            </a:r>
          </a:p>
          <a:p>
            <a:r>
              <a:rPr lang="en-US" sz="1200" kern="1200" baseline="0" dirty="0">
                <a:solidFill>
                  <a:schemeClr val="tx1"/>
                </a:solidFill>
                <a:latin typeface="+mn-lt"/>
                <a:ea typeface="+mn-ea"/>
                <a:cs typeface="+mn-cs"/>
              </a:rPr>
              <a:t>business process applications.</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40</a:t>
            </a:fld>
            <a:endParaRPr lang="en-US"/>
          </a:p>
        </p:txBody>
      </p:sp>
    </p:spTree>
    <p:extLst>
      <p:ext uri="{BB962C8B-B14F-4D97-AF65-F5344CB8AC3E}">
        <p14:creationId xmlns:p14="http://schemas.microsoft.com/office/powerpoint/2010/main" val="300771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a:solidFill>
                  <a:schemeClr val="tx1"/>
                </a:solidFill>
                <a:latin typeface="+mn-lt"/>
                <a:ea typeface="+mn-ea"/>
                <a:cs typeface="+mn-cs"/>
              </a:rPr>
              <a:t>Figure 1.9 shows the typical components of a UC architecture and how they relate to</a:t>
            </a:r>
          </a:p>
          <a:p>
            <a:r>
              <a:rPr lang="en-US" sz="1200" kern="1200" baseline="0" dirty="0">
                <a:solidFill>
                  <a:schemeClr val="tx1"/>
                </a:solidFill>
                <a:latin typeface="+mn-lt"/>
                <a:ea typeface="+mn-ea"/>
                <a:cs typeface="+mn-cs"/>
              </a:rPr>
              <a:t>one another.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key elements of this architecture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Real-time communications (RTC) dashboard:  An RTC dashboard is</a:t>
            </a:r>
          </a:p>
          <a:p>
            <a:r>
              <a:rPr lang="en-US" sz="1200" kern="1200" baseline="0" dirty="0">
                <a:solidFill>
                  <a:schemeClr val="tx1"/>
                </a:solidFill>
                <a:latin typeface="+mn-lt"/>
                <a:ea typeface="+mn-ea"/>
                <a:cs typeface="+mn-cs"/>
              </a:rPr>
              <a:t>a key component of UC architecture. This is the element that provides UC</a:t>
            </a:r>
          </a:p>
          <a:p>
            <a:r>
              <a:rPr lang="en-US" sz="1200" kern="1200" baseline="0" dirty="0">
                <a:solidFill>
                  <a:schemeClr val="tx1"/>
                </a:solidFill>
                <a:latin typeface="+mn-lt"/>
                <a:ea typeface="+mn-ea"/>
                <a:cs typeface="+mn-cs"/>
              </a:rPr>
              <a:t>users with a unified user interface across communication devices. Ideally,</a:t>
            </a:r>
          </a:p>
          <a:p>
            <a:r>
              <a:rPr lang="en-US" sz="1200" kern="1200" baseline="0" dirty="0">
                <a:solidFill>
                  <a:schemeClr val="tx1"/>
                </a:solidFill>
                <a:latin typeface="+mn-lt"/>
                <a:ea typeface="+mn-ea"/>
                <a:cs typeface="+mn-cs"/>
              </a:rPr>
              <a:t>the user has a consistent interface no matter what communication device the</a:t>
            </a:r>
          </a:p>
          <a:p>
            <a:r>
              <a:rPr lang="en-US" sz="1200" kern="1200" baseline="0" dirty="0">
                <a:solidFill>
                  <a:schemeClr val="tx1"/>
                </a:solidFill>
                <a:latin typeface="+mn-lt"/>
                <a:ea typeface="+mn-ea"/>
                <a:cs typeface="+mn-cs"/>
              </a:rPr>
              <a:t>user is currently using, whether it is a cell phone, wireless tablet computer,</a:t>
            </a:r>
          </a:p>
          <a:p>
            <a:r>
              <a:rPr lang="en-US" sz="1200" kern="1200" baseline="0" dirty="0">
                <a:solidFill>
                  <a:schemeClr val="tx1"/>
                </a:solidFill>
                <a:latin typeface="+mn-lt"/>
                <a:ea typeface="+mn-ea"/>
                <a:cs typeface="+mn-cs"/>
              </a:rPr>
              <a:t>desktop system, or office telephone attached to the corporate private branch</a:t>
            </a:r>
          </a:p>
          <a:p>
            <a:r>
              <a:rPr lang="en-US" sz="1200" kern="1200" baseline="0" dirty="0">
                <a:solidFill>
                  <a:schemeClr val="tx1"/>
                </a:solidFill>
                <a:latin typeface="+mn-lt"/>
                <a:ea typeface="+mn-ea"/>
                <a:cs typeface="+mn-cs"/>
              </a:rPr>
              <a:t>exchange (PBX). As you can see in Figure 1.9, RTC dashboards provide</a:t>
            </a:r>
          </a:p>
          <a:p>
            <a:r>
              <a:rPr lang="en-US" sz="1200" kern="1200" baseline="0" dirty="0">
                <a:solidFill>
                  <a:schemeClr val="tx1"/>
                </a:solidFill>
                <a:latin typeface="+mn-lt"/>
                <a:ea typeface="+mn-ea"/>
                <a:cs typeface="+mn-cs"/>
              </a:rPr>
              <a:t>access to real-time communication services such as instant messaging, audio</a:t>
            </a:r>
          </a:p>
          <a:p>
            <a:r>
              <a:rPr lang="en-US" sz="1200" kern="1200" baseline="0" dirty="0">
                <a:solidFill>
                  <a:schemeClr val="tx1"/>
                </a:solidFill>
                <a:latin typeface="+mn-lt"/>
                <a:ea typeface="+mn-ea"/>
                <a:cs typeface="+mn-cs"/>
              </a:rPr>
              <a:t>and video conferencing, and interactive whiteboards; RTC dashboards also</a:t>
            </a:r>
          </a:p>
          <a:p>
            <a:r>
              <a:rPr lang="en-US" sz="1200" kern="1200" baseline="0" dirty="0">
                <a:solidFill>
                  <a:schemeClr val="tx1"/>
                </a:solidFill>
                <a:latin typeface="+mn-lt"/>
                <a:ea typeface="+mn-ea"/>
                <a:cs typeface="+mn-cs"/>
              </a:rPr>
              <a:t>provide access to non-real-time services such as unified messaging (e-mail,</a:t>
            </a:r>
          </a:p>
          <a:p>
            <a:r>
              <a:rPr lang="en-US" sz="1200" kern="1200" baseline="0" dirty="0">
                <a:solidFill>
                  <a:schemeClr val="tx1"/>
                </a:solidFill>
                <a:latin typeface="+mn-lt"/>
                <a:ea typeface="+mn-ea"/>
                <a:cs typeface="+mn-cs"/>
              </a:rPr>
              <a:t>voice mail, fax, and SMS) in unified view. An RTC dashboard includes</a:t>
            </a:r>
          </a:p>
          <a:p>
            <a:r>
              <a:rPr lang="en-US" sz="1200" kern="1200" baseline="0" dirty="0">
                <a:solidFill>
                  <a:schemeClr val="tx1"/>
                </a:solidFill>
                <a:latin typeface="+mn-lt"/>
                <a:ea typeface="+mn-ea"/>
                <a:cs typeface="+mn-cs"/>
              </a:rPr>
              <a:t>presence information about co-workers and partners so that users can know on</a:t>
            </a:r>
          </a:p>
          <a:p>
            <a:r>
              <a:rPr lang="en-US" sz="1200" kern="1200" baseline="0" dirty="0">
                <a:solidFill>
                  <a:schemeClr val="tx1"/>
                </a:solidFill>
                <a:latin typeface="+mn-lt"/>
                <a:ea typeface="+mn-ea"/>
                <a:cs typeface="+mn-cs"/>
              </a:rPr>
              <a:t>the fly which colleagues are available to communicate or join a collaborative</a:t>
            </a:r>
          </a:p>
          <a:p>
            <a:r>
              <a:rPr lang="en-US" sz="1200" kern="1200" baseline="0" dirty="0">
                <a:solidFill>
                  <a:schemeClr val="tx1"/>
                </a:solidFill>
                <a:latin typeface="+mn-lt"/>
                <a:ea typeface="+mn-ea"/>
                <a:cs typeface="+mn-cs"/>
              </a:rPr>
              <a:t>communication session. RTC dashboards have become necessities in</a:t>
            </a:r>
          </a:p>
          <a:p>
            <a:r>
              <a:rPr lang="en-US" sz="1200" kern="1200" baseline="0" dirty="0">
                <a:solidFill>
                  <a:schemeClr val="tx1"/>
                </a:solidFill>
                <a:latin typeface="+mn-lt"/>
                <a:ea typeface="+mn-ea"/>
                <a:cs typeface="+mn-cs"/>
              </a:rPr>
              <a:t>organizations that require high levels of communication and collaboration to</a:t>
            </a:r>
          </a:p>
          <a:p>
            <a:r>
              <a:rPr lang="en-US" sz="1200" kern="1200" baseline="0" dirty="0">
                <a:solidFill>
                  <a:schemeClr val="tx1"/>
                </a:solidFill>
                <a:latin typeface="+mn-lt"/>
                <a:ea typeface="+mn-ea"/>
                <a:cs typeface="+mn-cs"/>
              </a:rPr>
              <a:t>support business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Web conferencing:  Refers to live meetings or presentations in which participants</a:t>
            </a:r>
          </a:p>
          <a:p>
            <a:r>
              <a:rPr lang="en-US" sz="1200" kern="1200" baseline="0" dirty="0">
                <a:solidFill>
                  <a:schemeClr val="tx1"/>
                </a:solidFill>
                <a:latin typeface="+mn-lt"/>
                <a:ea typeface="+mn-ea"/>
                <a:cs typeface="+mn-cs"/>
              </a:rPr>
              <a:t>access the meeting or presentation via a mobile device or the web, either</a:t>
            </a:r>
          </a:p>
          <a:p>
            <a:r>
              <a:rPr lang="en-US" sz="1200" kern="1200" baseline="0" dirty="0">
                <a:solidFill>
                  <a:schemeClr val="tx1"/>
                </a:solidFill>
                <a:latin typeface="+mn-lt"/>
                <a:ea typeface="+mn-ea"/>
                <a:cs typeface="+mn-cs"/>
              </a:rPr>
              <a:t>over the Internet, or corporate intranet. Web conferences often include data</a:t>
            </a:r>
          </a:p>
          <a:p>
            <a:r>
              <a:rPr lang="en-US" sz="1200" kern="1200" baseline="0" dirty="0">
                <a:solidFill>
                  <a:schemeClr val="tx1"/>
                </a:solidFill>
                <a:latin typeface="+mn-lt"/>
                <a:ea typeface="+mn-ea"/>
                <a:cs typeface="+mn-cs"/>
              </a:rPr>
              <a:t>sharing through web-connected interactive white boards (</a:t>
            </a:r>
            <a:r>
              <a:rPr lang="en-US" sz="1200" kern="1200" baseline="0" dirty="0" err="1">
                <a:solidFill>
                  <a:schemeClr val="tx1"/>
                </a:solidFill>
                <a:latin typeface="+mn-lt"/>
                <a:ea typeface="+mn-ea"/>
                <a:cs typeface="+mn-cs"/>
              </a:rPr>
              <a:t>IWBs</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Audio conferencing:  Also called conference calling, refers to a live meeting</a:t>
            </a:r>
          </a:p>
          <a:p>
            <a:r>
              <a:rPr lang="en-US" sz="1200" kern="1200" baseline="0" dirty="0">
                <a:solidFill>
                  <a:schemeClr val="tx1"/>
                </a:solidFill>
                <a:latin typeface="+mn-lt"/>
                <a:ea typeface="+mn-ea"/>
                <a:cs typeface="+mn-cs"/>
              </a:rPr>
              <a:t>in which participants are linked together for audio transmission and reception. A</a:t>
            </a:r>
          </a:p>
          <a:p>
            <a:r>
              <a:rPr lang="en-US" sz="1200" kern="1200" baseline="0" dirty="0">
                <a:solidFill>
                  <a:schemeClr val="tx1"/>
                </a:solidFill>
                <a:latin typeface="+mn-lt"/>
                <a:ea typeface="+mn-ea"/>
                <a:cs typeface="+mn-cs"/>
              </a:rPr>
              <a:t>participant may be on a landline, mobile phone, or at a “</a:t>
            </a:r>
            <a:r>
              <a:rPr lang="en-US" sz="1200" kern="1200" baseline="0" dirty="0" err="1">
                <a:solidFill>
                  <a:schemeClr val="tx1"/>
                </a:solidFill>
                <a:latin typeface="+mn-lt"/>
                <a:ea typeface="+mn-ea"/>
                <a:cs typeface="+mn-cs"/>
              </a:rPr>
              <a:t>softphone</a:t>
            </a:r>
            <a:r>
              <a:rPr lang="en-US" sz="1200" kern="1200" baseline="0" dirty="0">
                <a:solidFill>
                  <a:schemeClr val="tx1"/>
                </a:solidFill>
                <a:latin typeface="+mn-lt"/>
                <a:ea typeface="+mn-ea"/>
                <a:cs typeface="+mn-cs"/>
              </a:rPr>
              <a:t>”—a computer</a:t>
            </a:r>
          </a:p>
          <a:p>
            <a:r>
              <a:rPr lang="en-US" sz="1200" kern="1200" baseline="0" dirty="0">
                <a:solidFill>
                  <a:schemeClr val="tx1"/>
                </a:solidFill>
                <a:latin typeface="+mn-lt"/>
                <a:ea typeface="+mn-ea"/>
                <a:cs typeface="+mn-cs"/>
              </a:rPr>
              <a:t>equipped with microphone and speaker.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Unified messaging:  Unified messaging systems provide a common repository</a:t>
            </a:r>
          </a:p>
          <a:p>
            <a:r>
              <a:rPr lang="en-US" sz="1200" kern="1200" baseline="0" dirty="0">
                <a:solidFill>
                  <a:schemeClr val="tx1"/>
                </a:solidFill>
                <a:latin typeface="+mn-lt"/>
                <a:ea typeface="+mn-ea"/>
                <a:cs typeface="+mn-cs"/>
              </a:rPr>
              <a:t>for messages from multiple sources. It allows users to retrieve saved</a:t>
            </a:r>
          </a:p>
          <a:p>
            <a:r>
              <a:rPr lang="en-US" sz="1200" kern="1200" baseline="0" dirty="0">
                <a:solidFill>
                  <a:schemeClr val="tx1"/>
                </a:solidFill>
                <a:latin typeface="+mn-lt"/>
                <a:ea typeface="+mn-ea"/>
                <a:cs typeface="+mn-cs"/>
              </a:rPr>
              <a:t>e-mail, voice mail, and fax messages from a computer, telephone, or mobile</a:t>
            </a:r>
          </a:p>
          <a:p>
            <a:r>
              <a:rPr lang="en-US" sz="1200" kern="1200" baseline="0" dirty="0">
                <a:solidFill>
                  <a:schemeClr val="tx1"/>
                </a:solidFill>
                <a:latin typeface="+mn-lt"/>
                <a:ea typeface="+mn-ea"/>
                <a:cs typeface="+mn-cs"/>
              </a:rPr>
              <a:t>device. Computer users can select and play voice-mail recordings that appear</a:t>
            </a:r>
          </a:p>
          <a:p>
            <a:r>
              <a:rPr lang="en-US" sz="1200" kern="1200" baseline="0" dirty="0">
                <a:solidFill>
                  <a:schemeClr val="tx1"/>
                </a:solidFill>
                <a:latin typeface="+mn-lt"/>
                <a:ea typeface="+mn-ea"/>
                <a:cs typeface="+mn-cs"/>
              </a:rPr>
              <a:t>in their unified messaging inboxes. Telephone users can both retrieve voice</a:t>
            </a:r>
          </a:p>
          <a:p>
            <a:r>
              <a:rPr lang="en-US" sz="1200" kern="1200" baseline="0" dirty="0">
                <a:solidFill>
                  <a:schemeClr val="tx1"/>
                </a:solidFill>
                <a:latin typeface="+mn-lt"/>
                <a:ea typeface="+mn-ea"/>
                <a:cs typeface="+mn-cs"/>
              </a:rPr>
              <a:t>mail and hear text-to-voice translations of e-mail messages. Messages of any</a:t>
            </a:r>
          </a:p>
          <a:p>
            <a:r>
              <a:rPr lang="en-US" sz="1200" kern="1200" baseline="0" dirty="0">
                <a:solidFill>
                  <a:schemeClr val="tx1"/>
                </a:solidFill>
                <a:latin typeface="+mn-lt"/>
                <a:ea typeface="+mn-ea"/>
                <a:cs typeface="+mn-cs"/>
              </a:rPr>
              <a:t>type can be saved, answered, filed, sorted, and forwarded. Unified messaging</a:t>
            </a:r>
          </a:p>
          <a:p>
            <a:r>
              <a:rPr lang="en-US" sz="1200" kern="1200" baseline="0" dirty="0">
                <a:solidFill>
                  <a:schemeClr val="tx1"/>
                </a:solidFill>
                <a:latin typeface="+mn-lt"/>
                <a:ea typeface="+mn-ea"/>
                <a:cs typeface="+mn-cs"/>
              </a:rPr>
              <a:t>systems relieve business users from having to monitor multiple voice mailboxes</a:t>
            </a:r>
          </a:p>
          <a:p>
            <a:r>
              <a:rPr lang="en-US" sz="1200" kern="1200" baseline="0" dirty="0">
                <a:solidFill>
                  <a:schemeClr val="tx1"/>
                </a:solidFill>
                <a:latin typeface="+mn-lt"/>
                <a:ea typeface="+mn-ea"/>
                <a:cs typeface="+mn-cs"/>
              </a:rPr>
              <a:t>by enabling voicemail messages received by both office phones and cell phones</a:t>
            </a:r>
          </a:p>
          <a:p>
            <a:r>
              <a:rPr lang="en-US" sz="1200" kern="1200" baseline="0" dirty="0">
                <a:solidFill>
                  <a:schemeClr val="tx1"/>
                </a:solidFill>
                <a:latin typeface="+mn-lt"/>
                <a:ea typeface="+mn-ea"/>
                <a:cs typeface="+mn-cs"/>
              </a:rPr>
              <a:t>to be saved to the same mailbox. With UC, users can use any device at any time</a:t>
            </a:r>
          </a:p>
          <a:p>
            <a:r>
              <a:rPr lang="en-US" sz="1200" kern="1200" baseline="0" dirty="0">
                <a:solidFill>
                  <a:schemeClr val="tx1"/>
                </a:solidFill>
                <a:latin typeface="+mn-lt"/>
                <a:ea typeface="+mn-ea"/>
                <a:cs typeface="+mn-cs"/>
              </a:rPr>
              <a:t>to retrieve e-mail or voice-mail from unified messaging mailboxes.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Instant messaging (IM):  Real-time text-based messaging between two or</a:t>
            </a:r>
          </a:p>
          <a:p>
            <a:r>
              <a:rPr lang="en-US" sz="1200" kern="1200" baseline="0" dirty="0">
                <a:solidFill>
                  <a:schemeClr val="tx1"/>
                </a:solidFill>
                <a:latin typeface="+mn-lt"/>
                <a:ea typeface="+mn-ea"/>
                <a:cs typeface="+mn-cs"/>
              </a:rPr>
              <a:t>more participants. IM is similar to online chat because it is text-based and</a:t>
            </a:r>
          </a:p>
          <a:p>
            <a:r>
              <a:rPr lang="en-US" sz="1200" kern="1200" baseline="0" dirty="0">
                <a:solidFill>
                  <a:schemeClr val="tx1"/>
                </a:solidFill>
                <a:latin typeface="+mn-lt"/>
                <a:ea typeface="+mn-ea"/>
                <a:cs typeface="+mn-cs"/>
              </a:rPr>
              <a:t>exchanged </a:t>
            </a:r>
            <a:r>
              <a:rPr lang="en-US" sz="1200" kern="1200" baseline="0" dirty="0" err="1">
                <a:solidFill>
                  <a:schemeClr val="tx1"/>
                </a:solidFill>
                <a:latin typeface="+mn-lt"/>
                <a:ea typeface="+mn-ea"/>
                <a:cs typeface="+mn-cs"/>
              </a:rPr>
              <a:t>bidirectionally</a:t>
            </a:r>
            <a:r>
              <a:rPr lang="en-US" sz="1200" kern="1200" baseline="0" dirty="0">
                <a:solidFill>
                  <a:schemeClr val="tx1"/>
                </a:solidFill>
                <a:latin typeface="+mn-lt"/>
                <a:ea typeface="+mn-ea"/>
                <a:cs typeface="+mn-cs"/>
              </a:rPr>
              <a:t> in real time. IM is distinct from chat in that IM</a:t>
            </a:r>
          </a:p>
          <a:p>
            <a:r>
              <a:rPr lang="en-US" sz="1200" kern="1200" baseline="0" dirty="0">
                <a:solidFill>
                  <a:schemeClr val="tx1"/>
                </a:solidFill>
                <a:latin typeface="+mn-lt"/>
                <a:ea typeface="+mn-ea"/>
                <a:cs typeface="+mn-cs"/>
              </a:rPr>
              <a:t>clients use contact (or buddy) lists to facilitate connections between known</a:t>
            </a:r>
          </a:p>
          <a:p>
            <a:r>
              <a:rPr lang="en-US" sz="1200" kern="1200" baseline="0" dirty="0">
                <a:solidFill>
                  <a:schemeClr val="tx1"/>
                </a:solidFill>
                <a:latin typeface="+mn-lt"/>
                <a:ea typeface="+mn-ea"/>
                <a:cs typeface="+mn-cs"/>
              </a:rPr>
              <a:t>users, whereas online chat can include text-based exchanges between anonymous</a:t>
            </a:r>
          </a:p>
          <a:p>
            <a:r>
              <a:rPr lang="en-US" sz="1200" kern="1200" baseline="0" dirty="0">
                <a:solidFill>
                  <a:schemeClr val="tx1"/>
                </a:solidFill>
                <a:latin typeface="+mn-lt"/>
                <a:ea typeface="+mn-ea"/>
                <a:cs typeface="+mn-cs"/>
              </a:rPr>
              <a:t>users.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Video teleconferencing (VTC):  Videoconferencing allows users in two</a:t>
            </a:r>
          </a:p>
          <a:p>
            <a:r>
              <a:rPr lang="en-US" sz="1200" kern="1200" baseline="0" dirty="0">
                <a:solidFill>
                  <a:schemeClr val="tx1"/>
                </a:solidFill>
                <a:latin typeface="+mn-lt"/>
                <a:ea typeface="+mn-ea"/>
                <a:cs typeface="+mn-cs"/>
              </a:rPr>
              <a:t>or more locations to interact simultaneously via two-way video and audio</a:t>
            </a:r>
          </a:p>
          <a:p>
            <a:r>
              <a:rPr lang="en-US" sz="1200" kern="1200" baseline="0" dirty="0">
                <a:solidFill>
                  <a:schemeClr val="tx1"/>
                </a:solidFill>
                <a:latin typeface="+mn-lt"/>
                <a:ea typeface="+mn-ea"/>
                <a:cs typeface="+mn-cs"/>
              </a:rPr>
              <a:t>transmission. UC systems enable users to participate in video conferences via</a:t>
            </a:r>
          </a:p>
          <a:p>
            <a:r>
              <a:rPr lang="en-US" sz="1200" kern="1200" baseline="0" dirty="0">
                <a:solidFill>
                  <a:schemeClr val="tx1"/>
                </a:solidFill>
                <a:latin typeface="+mn-lt"/>
                <a:ea typeface="+mn-ea"/>
                <a:cs typeface="+mn-cs"/>
              </a:rPr>
              <a:t>desktop computers, smartphones, and mobile devices.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Presence:  The capability to determine, in real time, where someone is,</a:t>
            </a:r>
          </a:p>
          <a:p>
            <a:r>
              <a:rPr lang="en-US" sz="1200" kern="1200" baseline="0" dirty="0">
                <a:solidFill>
                  <a:schemeClr val="tx1"/>
                </a:solidFill>
                <a:latin typeface="+mn-lt"/>
                <a:ea typeface="+mn-ea"/>
                <a:cs typeface="+mn-cs"/>
              </a:rPr>
              <a:t>how that person prefers to be reached, and even what the person is currently</a:t>
            </a:r>
          </a:p>
          <a:p>
            <a:r>
              <a:rPr lang="en-US" sz="1200" kern="1200" baseline="0" dirty="0">
                <a:solidFill>
                  <a:schemeClr val="tx1"/>
                </a:solidFill>
                <a:latin typeface="+mn-lt"/>
                <a:ea typeface="+mn-ea"/>
                <a:cs typeface="+mn-cs"/>
              </a:rPr>
              <a:t> doing. Presence information shows the individual’s availability state before</a:t>
            </a:r>
          </a:p>
          <a:p>
            <a:r>
              <a:rPr lang="en-US" sz="1200" kern="1200" baseline="0" dirty="0">
                <a:solidFill>
                  <a:schemeClr val="tx1"/>
                </a:solidFill>
                <a:latin typeface="+mn-lt"/>
                <a:ea typeface="+mn-ea"/>
                <a:cs typeface="+mn-cs"/>
              </a:rPr>
              <a:t>co-workers attempt to contact them person. It was once considered simply an</a:t>
            </a:r>
          </a:p>
          <a:p>
            <a:r>
              <a:rPr lang="en-US" sz="1200" kern="1200" baseline="0" dirty="0">
                <a:solidFill>
                  <a:schemeClr val="tx1"/>
                </a:solidFill>
                <a:latin typeface="+mn-lt"/>
                <a:ea typeface="+mn-ea"/>
                <a:cs typeface="+mn-cs"/>
              </a:rPr>
              <a:t>underlying technology to instant messaging (for example, “available to chat”</a:t>
            </a:r>
          </a:p>
          <a:p>
            <a:r>
              <a:rPr lang="en-US" sz="1200" kern="1200" baseline="0" dirty="0">
                <a:solidFill>
                  <a:schemeClr val="tx1"/>
                </a:solidFill>
                <a:latin typeface="+mn-lt"/>
                <a:ea typeface="+mn-ea"/>
                <a:cs typeface="+mn-cs"/>
              </a:rPr>
              <a:t>or “busy”) but has been broadened to include whether co-workers are currently</a:t>
            </a:r>
          </a:p>
          <a:p>
            <a:r>
              <a:rPr lang="en-US" sz="1200" kern="1200" baseline="0" dirty="0">
                <a:solidFill>
                  <a:schemeClr val="tx1"/>
                </a:solidFill>
                <a:latin typeface="+mn-lt"/>
                <a:ea typeface="+mn-ea"/>
                <a:cs typeface="+mn-cs"/>
              </a:rPr>
              <a:t>on office or mobile phones, logged in to a computer, involved in a video</a:t>
            </a:r>
          </a:p>
          <a:p>
            <a:r>
              <a:rPr lang="en-US" sz="1200" kern="1200" baseline="0" dirty="0">
                <a:solidFill>
                  <a:schemeClr val="tx1"/>
                </a:solidFill>
                <a:latin typeface="+mn-lt"/>
                <a:ea typeface="+mn-ea"/>
                <a:cs typeface="+mn-cs"/>
              </a:rPr>
              <a:t>call or in a meeting, or out of the office for lunch or vacation. A co-worker’s</a:t>
            </a:r>
          </a:p>
          <a:p>
            <a:r>
              <a:rPr lang="en-US" sz="1200" kern="1200" baseline="0" dirty="0">
                <a:solidFill>
                  <a:schemeClr val="tx1"/>
                </a:solidFill>
                <a:latin typeface="+mn-lt"/>
                <a:ea typeface="+mn-ea"/>
                <a:cs typeface="+mn-cs"/>
              </a:rPr>
              <a:t>geographic location is becoming more common as an element in presence</a:t>
            </a:r>
          </a:p>
          <a:p>
            <a:r>
              <a:rPr lang="en-US" sz="1200" kern="1200" baseline="0" dirty="0">
                <a:solidFill>
                  <a:schemeClr val="tx1"/>
                </a:solidFill>
                <a:latin typeface="+mn-lt"/>
                <a:ea typeface="+mn-ea"/>
                <a:cs typeface="+mn-cs"/>
              </a:rPr>
              <a:t>information for a number of business reasons, including the capability to</a:t>
            </a:r>
          </a:p>
          <a:p>
            <a:r>
              <a:rPr lang="en-US" sz="1200" kern="1200" baseline="0" dirty="0">
                <a:solidFill>
                  <a:schemeClr val="tx1"/>
                </a:solidFill>
                <a:latin typeface="+mn-lt"/>
                <a:ea typeface="+mn-ea"/>
                <a:cs typeface="+mn-cs"/>
              </a:rPr>
              <a:t>quickly respond to customer emergencies. Business has embraced presence</a:t>
            </a:r>
          </a:p>
          <a:p>
            <a:r>
              <a:rPr lang="en-US" sz="1200" kern="1200" baseline="0" dirty="0">
                <a:solidFill>
                  <a:schemeClr val="tx1"/>
                </a:solidFill>
                <a:latin typeface="+mn-lt"/>
                <a:ea typeface="+mn-ea"/>
                <a:cs typeface="+mn-cs"/>
              </a:rPr>
              <a:t>information because it facilitates more efficient and effective communication.</a:t>
            </a:r>
          </a:p>
          <a:p>
            <a:r>
              <a:rPr lang="en-US" sz="1200" kern="1200" baseline="0" dirty="0">
                <a:solidFill>
                  <a:schemeClr val="tx1"/>
                </a:solidFill>
                <a:latin typeface="+mn-lt"/>
                <a:ea typeface="+mn-ea"/>
                <a:cs typeface="+mn-cs"/>
              </a:rPr>
              <a:t>It helps eliminate inefficiencies associated with “phone tag” or composing and</a:t>
            </a:r>
          </a:p>
          <a:p>
            <a:r>
              <a:rPr lang="en-US" sz="1200" kern="1200" baseline="0" dirty="0">
                <a:solidFill>
                  <a:schemeClr val="tx1"/>
                </a:solidFill>
                <a:latin typeface="+mn-lt"/>
                <a:ea typeface="+mn-ea"/>
                <a:cs typeface="+mn-cs"/>
              </a:rPr>
              <a:t>sending e-mails to someone who could more quickly answer a question over</a:t>
            </a:r>
          </a:p>
          <a:p>
            <a:r>
              <a:rPr lang="en-US" sz="1200" kern="1200" baseline="0" dirty="0">
                <a:solidFill>
                  <a:schemeClr val="tx1"/>
                </a:solidFill>
                <a:latin typeface="+mn-lt"/>
                <a:ea typeface="+mn-ea"/>
                <a:cs typeface="+mn-cs"/>
              </a:rPr>
              <a:t>the phone or with a quick meeting.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IP enabling contact centers:  Refers to the use of IP-based unified communications</a:t>
            </a:r>
          </a:p>
          <a:p>
            <a:r>
              <a:rPr lang="en-US" sz="1200" kern="1200" baseline="0" dirty="0">
                <a:solidFill>
                  <a:schemeClr val="tx1"/>
                </a:solidFill>
                <a:latin typeface="+mn-lt"/>
                <a:ea typeface="+mn-ea"/>
                <a:cs typeface="+mn-cs"/>
              </a:rPr>
              <a:t>to enhance customer contact center functionality and performance.</a:t>
            </a:r>
          </a:p>
          <a:p>
            <a:r>
              <a:rPr lang="en-US" sz="1200" kern="1200" baseline="0" dirty="0">
                <a:solidFill>
                  <a:schemeClr val="tx1"/>
                </a:solidFill>
                <a:latin typeface="+mn-lt"/>
                <a:ea typeface="+mn-ea"/>
                <a:cs typeface="+mn-cs"/>
              </a:rPr>
              <a:t>The unified communications infrastructure makes use of presence technology</a:t>
            </a:r>
          </a:p>
          <a:p>
            <a:r>
              <a:rPr lang="en-US" sz="1200" kern="1200" baseline="0" dirty="0">
                <a:solidFill>
                  <a:schemeClr val="tx1"/>
                </a:solidFill>
                <a:latin typeface="+mn-lt"/>
                <a:ea typeface="+mn-ea"/>
                <a:cs typeface="+mn-cs"/>
              </a:rPr>
              <a:t>to enable customers and internal enterprise employees to be quickly connected</a:t>
            </a:r>
          </a:p>
          <a:p>
            <a:r>
              <a:rPr lang="en-US" sz="1200" kern="1200" baseline="0" dirty="0">
                <a:solidFill>
                  <a:schemeClr val="tx1"/>
                </a:solidFill>
                <a:latin typeface="+mn-lt"/>
                <a:ea typeface="+mn-ea"/>
                <a:cs typeface="+mn-cs"/>
              </a:rPr>
              <a:t>to the required expert or support person. In addition, this technology supports</a:t>
            </a:r>
          </a:p>
          <a:p>
            <a:r>
              <a:rPr lang="en-US" sz="1200" kern="1200" baseline="0" dirty="0">
                <a:solidFill>
                  <a:schemeClr val="tx1"/>
                </a:solidFill>
                <a:latin typeface="+mn-lt"/>
                <a:ea typeface="+mn-ea"/>
                <a:cs typeface="+mn-cs"/>
              </a:rPr>
              <a:t>mobility, so that call center personnel need not be located at a particular office</a:t>
            </a:r>
          </a:p>
          <a:p>
            <a:r>
              <a:rPr lang="en-US" sz="1200" kern="1200" baseline="0" dirty="0">
                <a:solidFill>
                  <a:schemeClr val="tx1"/>
                </a:solidFill>
                <a:latin typeface="+mn-lt"/>
                <a:ea typeface="+mn-ea"/>
                <a:cs typeface="+mn-cs"/>
              </a:rPr>
              <a:t>or remain in a particular place. Finally, the UC infrastructure enables the call</a:t>
            </a:r>
          </a:p>
          <a:p>
            <a:r>
              <a:rPr lang="en-US" sz="1200" kern="1200" baseline="0" dirty="0">
                <a:solidFill>
                  <a:schemeClr val="tx1"/>
                </a:solidFill>
                <a:latin typeface="+mn-lt"/>
                <a:ea typeface="+mn-ea"/>
                <a:cs typeface="+mn-cs"/>
              </a:rPr>
              <a:t>center employee to quickly access other employees and information assets,</a:t>
            </a:r>
          </a:p>
          <a:p>
            <a:r>
              <a:rPr lang="en-US" sz="1200" kern="1200" baseline="0" dirty="0">
                <a:solidFill>
                  <a:schemeClr val="tx1"/>
                </a:solidFill>
                <a:latin typeface="+mn-lt"/>
                <a:ea typeface="+mn-ea"/>
                <a:cs typeface="+mn-cs"/>
              </a:rPr>
              <a:t>including data, video, image, and audio.</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IP/mobility:  Refers to the delivery of information to and collection of information</a:t>
            </a:r>
          </a:p>
          <a:p>
            <a:r>
              <a:rPr lang="en-US" sz="1200" kern="1200" baseline="0" dirty="0">
                <a:solidFill>
                  <a:schemeClr val="tx1"/>
                </a:solidFill>
                <a:latin typeface="+mn-lt"/>
                <a:ea typeface="+mn-ea"/>
                <a:cs typeface="+mn-cs"/>
              </a:rPr>
              <a:t>from enterprise personnel who are usually mobile, using an IP network</a:t>
            </a:r>
          </a:p>
          <a:p>
            <a:r>
              <a:rPr lang="en-US" sz="1200" kern="1200" baseline="0" dirty="0">
                <a:solidFill>
                  <a:schemeClr val="tx1"/>
                </a:solidFill>
                <a:latin typeface="+mn-lt"/>
                <a:ea typeface="+mn-ea"/>
                <a:cs typeface="+mn-cs"/>
              </a:rPr>
              <a:t>infrastructure. In a typical enterprise, upward of 30 percent of employees use</a:t>
            </a:r>
          </a:p>
          <a:p>
            <a:r>
              <a:rPr lang="en-US" sz="1200" kern="1200" baseline="0" dirty="0">
                <a:solidFill>
                  <a:schemeClr val="tx1"/>
                </a:solidFill>
                <a:latin typeface="+mn-lt"/>
                <a:ea typeface="+mn-ea"/>
                <a:cs typeface="+mn-cs"/>
              </a:rPr>
              <a:t>some form of weekly remote access technology in the performance of their</a:t>
            </a:r>
          </a:p>
          <a:p>
            <a:r>
              <a:rPr lang="en-US" sz="1200" kern="1200" baseline="0" dirty="0">
                <a:solidFill>
                  <a:schemeClr val="tx1"/>
                </a:solidFill>
                <a:latin typeface="+mn-lt"/>
                <a:ea typeface="+mn-ea"/>
                <a:cs typeface="+mn-cs"/>
              </a:rPr>
              <a:t>jobs.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Converged IP/wireless infrastructure:  A unified networking and</a:t>
            </a:r>
          </a:p>
          <a:p>
            <a:r>
              <a:rPr lang="en-US" sz="1200" kern="1200" baseline="0" dirty="0">
                <a:solidFill>
                  <a:schemeClr val="tx1"/>
                </a:solidFill>
                <a:latin typeface="+mn-lt"/>
                <a:ea typeface="+mn-ea"/>
                <a:cs typeface="+mn-cs"/>
              </a:rPr>
              <a:t>communications-based IP packet transfer to support voice, data, and video</a:t>
            </a:r>
          </a:p>
          <a:p>
            <a:r>
              <a:rPr lang="en-US" sz="1200" kern="1200" baseline="0" dirty="0">
                <a:solidFill>
                  <a:schemeClr val="tx1"/>
                </a:solidFill>
                <a:latin typeface="+mn-lt"/>
                <a:ea typeface="+mn-ea"/>
                <a:cs typeface="+mn-cs"/>
              </a:rPr>
              <a:t>transmission and can be extended to include local- and wide-area wireless</a:t>
            </a:r>
          </a:p>
          <a:p>
            <a:r>
              <a:rPr lang="en-US" sz="1200" kern="1200" baseline="0" dirty="0">
                <a:solidFill>
                  <a:schemeClr val="tx1"/>
                </a:solidFill>
                <a:latin typeface="+mn-lt"/>
                <a:ea typeface="+mn-ea"/>
                <a:cs typeface="+mn-cs"/>
              </a:rPr>
              <a:t>communications. UC-enabled mobile devices are able to switch between Wi-Fi</a:t>
            </a:r>
          </a:p>
          <a:p>
            <a:r>
              <a:rPr lang="en-US" sz="1200" kern="1200" baseline="0" dirty="0">
                <a:solidFill>
                  <a:schemeClr val="tx1"/>
                </a:solidFill>
                <a:latin typeface="+mn-lt"/>
                <a:ea typeface="+mn-ea"/>
                <a:cs typeface="+mn-cs"/>
              </a:rPr>
              <a:t>and cellular systems in the middle of a communication session. For example, a</a:t>
            </a:r>
          </a:p>
          <a:p>
            <a:r>
              <a:rPr lang="en-US" sz="1200" kern="1200" baseline="0" dirty="0">
                <a:solidFill>
                  <a:schemeClr val="tx1"/>
                </a:solidFill>
                <a:latin typeface="+mn-lt"/>
                <a:ea typeface="+mn-ea"/>
                <a:cs typeface="+mn-cs"/>
              </a:rPr>
              <a:t>UC user could receive a co-worker’s call via a </a:t>
            </a:r>
            <a:r>
              <a:rPr lang="en-US" sz="1200" kern="1200" baseline="0" dirty="0" err="1">
                <a:solidFill>
                  <a:schemeClr val="tx1"/>
                </a:solidFill>
                <a:latin typeface="+mn-lt"/>
                <a:ea typeface="+mn-ea"/>
                <a:cs typeface="+mn-cs"/>
              </a:rPr>
              <a:t>smartphone</a:t>
            </a:r>
            <a:r>
              <a:rPr lang="en-US" sz="1200" kern="1200" baseline="0" dirty="0">
                <a:solidFill>
                  <a:schemeClr val="tx1"/>
                </a:solidFill>
                <a:latin typeface="+mn-lt"/>
                <a:ea typeface="+mn-ea"/>
                <a:cs typeface="+mn-cs"/>
              </a:rPr>
              <a:t> connected to Wi-Fi</a:t>
            </a:r>
          </a:p>
          <a:p>
            <a:r>
              <a:rPr lang="en-US" sz="1200" kern="1200" baseline="0" dirty="0">
                <a:solidFill>
                  <a:schemeClr val="tx1"/>
                </a:solidFill>
                <a:latin typeface="+mn-lt"/>
                <a:ea typeface="+mn-ea"/>
                <a:cs typeface="+mn-cs"/>
              </a:rPr>
              <a:t>network at home, continue the conversation while driving to work over a cellular</a:t>
            </a:r>
          </a:p>
          <a:p>
            <a:r>
              <a:rPr lang="en-US" sz="1200" kern="1200" baseline="0" dirty="0">
                <a:solidFill>
                  <a:schemeClr val="tx1"/>
                </a:solidFill>
                <a:latin typeface="+mn-lt"/>
                <a:ea typeface="+mn-ea"/>
                <a:cs typeface="+mn-cs"/>
              </a:rPr>
              <a:t>network connection, and could end the call at the office while connected</a:t>
            </a:r>
          </a:p>
          <a:p>
            <a:r>
              <a:rPr lang="en-US" sz="1200" kern="1200" baseline="0" dirty="0">
                <a:solidFill>
                  <a:schemeClr val="tx1"/>
                </a:solidFill>
                <a:latin typeface="+mn-lt"/>
                <a:ea typeface="+mn-ea"/>
                <a:cs typeface="+mn-cs"/>
              </a:rPr>
              <a:t>to the business’s Wi-Fi network. Both handoffs (home Wi-Fi to cellular and</a:t>
            </a:r>
          </a:p>
          <a:p>
            <a:r>
              <a:rPr lang="en-US" sz="1200" kern="1200" baseline="0" dirty="0">
                <a:solidFill>
                  <a:schemeClr val="tx1"/>
                </a:solidFill>
                <a:latin typeface="+mn-lt"/>
                <a:ea typeface="+mn-ea"/>
                <a:cs typeface="+mn-cs"/>
              </a:rPr>
              <a:t>cellular to office  Wi-Fi) would take place seamlessly and transparently without</a:t>
            </a:r>
          </a:p>
          <a:p>
            <a:r>
              <a:rPr lang="en-US" sz="1200" kern="1200" baseline="0" dirty="0">
                <a:solidFill>
                  <a:schemeClr val="tx1"/>
                </a:solidFill>
                <a:latin typeface="+mn-lt"/>
                <a:ea typeface="+mn-ea"/>
                <a:cs typeface="+mn-cs"/>
              </a:rPr>
              <a:t>dropping the call.</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41</a:t>
            </a:fld>
            <a:endParaRPr lang="en-US"/>
          </a:p>
        </p:txBody>
      </p:sp>
    </p:spTree>
    <p:extLst>
      <p:ext uri="{BB962C8B-B14F-4D97-AF65-F5344CB8AC3E}">
        <p14:creationId xmlns:p14="http://schemas.microsoft.com/office/powerpoint/2010/main" val="215423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 As Figure 1.3 illustrates, enterprises often design their network</a:t>
            </a:r>
          </a:p>
          <a:p>
            <a:r>
              <a:rPr lang="en-US" sz="1200" kern="1200" baseline="0" dirty="0">
                <a:solidFill>
                  <a:schemeClr val="tx1"/>
                </a:solidFill>
                <a:latin typeface="+mn-lt"/>
                <a:ea typeface="+mn-ea"/>
                <a:cs typeface="+mn-cs"/>
              </a:rPr>
              <a:t>facilities in a three-tier hierarchy: access, distribution, and core.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Closest to the end user is the access network . Typically, an access network is a</a:t>
            </a:r>
          </a:p>
          <a:p>
            <a:r>
              <a:rPr lang="en-US" sz="1200" kern="1200" baseline="0" dirty="0">
                <a:solidFill>
                  <a:schemeClr val="tx1"/>
                </a:solidFill>
                <a:latin typeface="+mn-lt"/>
                <a:ea typeface="+mn-ea"/>
                <a:cs typeface="+mn-cs"/>
              </a:rPr>
              <a:t>local-area network (LAN) or campus-wide network that consisting of LAN switches</a:t>
            </a:r>
          </a:p>
          <a:p>
            <a:r>
              <a:rPr lang="en-US" sz="1200" kern="1200" baseline="0" dirty="0">
                <a:solidFill>
                  <a:schemeClr val="tx1"/>
                </a:solidFill>
                <a:latin typeface="+mn-lt"/>
                <a:ea typeface="+mn-ea"/>
                <a:cs typeface="+mn-cs"/>
              </a:rPr>
              <a:t>(typically Ethernet switches) and, in larger LANs, IP routers that provide connectivity</a:t>
            </a:r>
          </a:p>
          <a:p>
            <a:r>
              <a:rPr lang="en-US" sz="1200" kern="1200" baseline="0" dirty="0">
                <a:solidFill>
                  <a:schemeClr val="tx1"/>
                </a:solidFill>
                <a:latin typeface="+mn-lt"/>
                <a:ea typeface="+mn-ea"/>
                <a:cs typeface="+mn-cs"/>
              </a:rPr>
              <a:t>among the switches. Layer 3 switches  (not shown) are also commonly used within</a:t>
            </a:r>
          </a:p>
          <a:p>
            <a:r>
              <a:rPr lang="en-US" sz="1200" kern="1200" baseline="0" dirty="0">
                <a:solidFill>
                  <a:schemeClr val="tx1"/>
                </a:solidFill>
                <a:latin typeface="+mn-lt"/>
                <a:ea typeface="+mn-ea"/>
                <a:cs typeface="+mn-cs"/>
              </a:rPr>
              <a:t>an LAN. The access network supports end user equipment, such as desktop and laptop</a:t>
            </a:r>
          </a:p>
          <a:p>
            <a:r>
              <a:rPr lang="en-US" sz="1200" kern="1200" baseline="0" dirty="0">
                <a:solidFill>
                  <a:schemeClr val="tx1"/>
                </a:solidFill>
                <a:latin typeface="+mn-lt"/>
                <a:ea typeface="+mn-ea"/>
                <a:cs typeface="+mn-cs"/>
              </a:rPr>
              <a:t>computers and mobile devices. The access network also supports local servers that</a:t>
            </a:r>
          </a:p>
          <a:p>
            <a:r>
              <a:rPr lang="en-US" sz="1200" kern="1200" baseline="0" dirty="0">
                <a:solidFill>
                  <a:schemeClr val="tx1"/>
                </a:solidFill>
                <a:latin typeface="+mn-lt"/>
                <a:ea typeface="+mn-ea"/>
                <a:cs typeface="+mn-cs"/>
              </a:rPr>
              <a:t>primarily or exclusively serve the users on the local access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or more access routers connect the local assets to the next higher level of the</a:t>
            </a:r>
          </a:p>
          <a:p>
            <a:r>
              <a:rPr lang="en-US" sz="1200" kern="1200" baseline="0" dirty="0">
                <a:solidFill>
                  <a:schemeClr val="tx1"/>
                </a:solidFill>
                <a:latin typeface="+mn-lt"/>
                <a:ea typeface="+mn-ea"/>
                <a:cs typeface="+mn-cs"/>
              </a:rPr>
              <a:t>hierarchy, the distribution network. This connection may be via the Internet or some</a:t>
            </a:r>
          </a:p>
          <a:p>
            <a:r>
              <a:rPr lang="en-US" sz="1200" kern="1200" baseline="0" dirty="0">
                <a:solidFill>
                  <a:schemeClr val="tx1"/>
                </a:solidFill>
                <a:latin typeface="+mn-lt"/>
                <a:ea typeface="+mn-ea"/>
                <a:cs typeface="+mn-cs"/>
              </a:rPr>
              <a:t>other public or private communications facility. Thus, as described in the preceding</a:t>
            </a:r>
          </a:p>
          <a:p>
            <a:r>
              <a:rPr lang="en-US" sz="1200" kern="1200" baseline="0" dirty="0">
                <a:solidFill>
                  <a:schemeClr val="tx1"/>
                </a:solidFill>
                <a:latin typeface="+mn-lt"/>
                <a:ea typeface="+mn-ea"/>
                <a:cs typeface="+mn-cs"/>
              </a:rPr>
              <a:t>subsection, these access routers function as edge routers that forward traffic into and</a:t>
            </a:r>
          </a:p>
          <a:p>
            <a:r>
              <a:rPr lang="en-US" sz="1200" kern="1200" baseline="0" dirty="0">
                <a:solidFill>
                  <a:schemeClr val="tx1"/>
                </a:solidFill>
                <a:latin typeface="+mn-lt"/>
                <a:ea typeface="+mn-ea"/>
                <a:cs typeface="+mn-cs"/>
              </a:rPr>
              <a:t>out of the access network. For a large local facility, there might be additional access</a:t>
            </a:r>
          </a:p>
          <a:p>
            <a:r>
              <a:rPr lang="en-US" sz="1200" kern="1200" baseline="0" dirty="0">
                <a:solidFill>
                  <a:schemeClr val="tx1"/>
                </a:solidFill>
                <a:latin typeface="+mn-lt"/>
                <a:ea typeface="+mn-ea"/>
                <a:cs typeface="+mn-cs"/>
              </a:rPr>
              <a:t>routers that provide internal routing but do not function as edge routers (not shown in</a:t>
            </a:r>
          </a:p>
          <a:p>
            <a:r>
              <a:rPr lang="en-US" sz="1200" kern="1200" baseline="0" dirty="0">
                <a:solidFill>
                  <a:schemeClr val="tx1"/>
                </a:solidFill>
                <a:latin typeface="+mn-lt"/>
                <a:ea typeface="+mn-ea"/>
                <a:cs typeface="+mn-cs"/>
              </a:rPr>
              <a:t>Figure 1.2).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distribution network  connects access networks with each other and with the</a:t>
            </a:r>
          </a:p>
          <a:p>
            <a:r>
              <a:rPr lang="en-US" sz="1200" kern="1200" baseline="0" dirty="0">
                <a:solidFill>
                  <a:schemeClr val="tx1"/>
                </a:solidFill>
                <a:latin typeface="+mn-lt"/>
                <a:ea typeface="+mn-ea"/>
                <a:cs typeface="+mn-cs"/>
              </a:rPr>
              <a:t>core network. An edge router in the distribution network connects to an edge router in</a:t>
            </a:r>
          </a:p>
          <a:p>
            <a:r>
              <a:rPr lang="en-US" sz="1200" kern="1200" baseline="0" dirty="0">
                <a:solidFill>
                  <a:schemeClr val="tx1"/>
                </a:solidFill>
                <a:latin typeface="+mn-lt"/>
                <a:ea typeface="+mn-ea"/>
                <a:cs typeface="+mn-cs"/>
              </a:rPr>
              <a:t>an access network to provide connectivity. The two routers are configured to recognize</a:t>
            </a:r>
          </a:p>
          <a:p>
            <a:r>
              <a:rPr lang="en-US" sz="1200" kern="1200" baseline="0" dirty="0">
                <a:solidFill>
                  <a:schemeClr val="tx1"/>
                </a:solidFill>
                <a:latin typeface="+mn-lt"/>
                <a:ea typeface="+mn-ea"/>
                <a:cs typeface="+mn-cs"/>
              </a:rPr>
              <a:t>each other and will generally exchange routing and connectivity information and,</a:t>
            </a:r>
          </a:p>
          <a:p>
            <a:r>
              <a:rPr lang="en-US" sz="1200" kern="1200" baseline="0" dirty="0">
                <a:solidFill>
                  <a:schemeClr val="tx1"/>
                </a:solidFill>
                <a:latin typeface="+mn-lt"/>
                <a:ea typeface="+mn-ea"/>
                <a:cs typeface="+mn-cs"/>
              </a:rPr>
              <a:t> typically, some traffic-related information. This cooperation between routers is referred</a:t>
            </a:r>
          </a:p>
          <a:p>
            <a:r>
              <a:rPr lang="en-US" sz="1200" kern="1200" baseline="0" dirty="0">
                <a:solidFill>
                  <a:schemeClr val="tx1"/>
                </a:solidFill>
                <a:latin typeface="+mn-lt"/>
                <a:ea typeface="+mn-ea"/>
                <a:cs typeface="+mn-cs"/>
              </a:rPr>
              <a:t>to as peering . The distribution network also serves to aggregate traffic destined for</a:t>
            </a:r>
          </a:p>
          <a:p>
            <a:r>
              <a:rPr lang="en-US" sz="1200" kern="1200" baseline="0" dirty="0">
                <a:solidFill>
                  <a:schemeClr val="tx1"/>
                </a:solidFill>
                <a:latin typeface="+mn-lt"/>
                <a:ea typeface="+mn-ea"/>
                <a:cs typeface="+mn-cs"/>
              </a:rPr>
              <a:t>the core router, which protects the core from high-density peering. That is, the use of</a:t>
            </a:r>
          </a:p>
          <a:p>
            <a:r>
              <a:rPr lang="en-US" sz="1200" kern="1200" baseline="0" dirty="0">
                <a:solidFill>
                  <a:schemeClr val="tx1"/>
                </a:solidFill>
                <a:latin typeface="+mn-lt"/>
                <a:ea typeface="+mn-ea"/>
                <a:cs typeface="+mn-cs"/>
              </a:rPr>
              <a:t>a distribution network limits the number of routers that establish peer relationships</a:t>
            </a:r>
          </a:p>
          <a:p>
            <a:r>
              <a:rPr lang="en-US" sz="1200" kern="1200" baseline="0" dirty="0">
                <a:solidFill>
                  <a:schemeClr val="tx1"/>
                </a:solidFill>
                <a:latin typeface="+mn-lt"/>
                <a:ea typeface="+mn-ea"/>
                <a:cs typeface="+mn-cs"/>
              </a:rPr>
              <a:t>with edge routers in the core, saving memory, processing, and transmission capacity.</a:t>
            </a:r>
          </a:p>
          <a:p>
            <a:r>
              <a:rPr lang="en-US" sz="1200" kern="1200" baseline="0" dirty="0">
                <a:solidFill>
                  <a:schemeClr val="tx1"/>
                </a:solidFill>
                <a:latin typeface="+mn-lt"/>
                <a:ea typeface="+mn-ea"/>
                <a:cs typeface="+mn-cs"/>
              </a:rPr>
              <a:t>A distribution network may also directly connect servers that are of use to multiple</a:t>
            </a:r>
          </a:p>
          <a:p>
            <a:r>
              <a:rPr lang="en-US" sz="1200" kern="1200" baseline="0" dirty="0">
                <a:solidFill>
                  <a:schemeClr val="tx1"/>
                </a:solidFill>
                <a:latin typeface="+mn-lt"/>
                <a:ea typeface="+mn-ea"/>
                <a:cs typeface="+mn-cs"/>
              </a:rPr>
              <a:t>access networks, such as database servers and network management servers.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Again, as with access networks, some of the distribution routers may be purely internal</a:t>
            </a:r>
          </a:p>
          <a:p>
            <a:r>
              <a:rPr lang="en-US" sz="1200" kern="1200" baseline="0" dirty="0">
                <a:solidFill>
                  <a:schemeClr val="tx1"/>
                </a:solidFill>
                <a:latin typeface="+mn-lt"/>
                <a:ea typeface="+mn-ea"/>
                <a:cs typeface="+mn-cs"/>
              </a:rPr>
              <a:t>and do not provide an edge router function.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core network , also referred to as a backbone network , connects</a:t>
            </a:r>
          </a:p>
          <a:p>
            <a:r>
              <a:rPr lang="en-US" sz="1200" kern="1200" baseline="0" dirty="0">
                <a:solidFill>
                  <a:schemeClr val="tx1"/>
                </a:solidFill>
                <a:latin typeface="+mn-lt"/>
                <a:ea typeface="+mn-ea"/>
                <a:cs typeface="+mn-cs"/>
              </a:rPr>
              <a:t>geographically dispersed distribution networks as well as providing access to other</a:t>
            </a:r>
          </a:p>
          <a:p>
            <a:r>
              <a:rPr lang="en-US" sz="1200" kern="1200" baseline="0" dirty="0">
                <a:solidFill>
                  <a:schemeClr val="tx1"/>
                </a:solidFill>
                <a:latin typeface="+mn-lt"/>
                <a:ea typeface="+mn-ea"/>
                <a:cs typeface="+mn-cs"/>
              </a:rPr>
              <a:t>networks that are not part of the enterprise network. Typically, the core network will</a:t>
            </a:r>
          </a:p>
          <a:p>
            <a:r>
              <a:rPr lang="en-US" sz="1200" kern="1200" baseline="0" dirty="0">
                <a:solidFill>
                  <a:schemeClr val="tx1"/>
                </a:solidFill>
                <a:latin typeface="+mn-lt"/>
                <a:ea typeface="+mn-ea"/>
                <a:cs typeface="+mn-cs"/>
              </a:rPr>
              <a:t>use very high performance routers, high-capacity transmission lines, and multiple</a:t>
            </a:r>
          </a:p>
          <a:p>
            <a:r>
              <a:rPr lang="en-US" sz="1200" kern="1200" baseline="0" dirty="0">
                <a:solidFill>
                  <a:schemeClr val="tx1"/>
                </a:solidFill>
                <a:latin typeface="+mn-lt"/>
                <a:ea typeface="+mn-ea"/>
                <a:cs typeface="+mn-cs"/>
              </a:rPr>
              <a:t>interconnected routers for increased redundancy and capacity. The core network</a:t>
            </a:r>
          </a:p>
          <a:p>
            <a:r>
              <a:rPr lang="en-US" sz="1200" kern="1200" baseline="0" dirty="0">
                <a:solidFill>
                  <a:schemeClr val="tx1"/>
                </a:solidFill>
                <a:latin typeface="+mn-lt"/>
                <a:ea typeface="+mn-ea"/>
                <a:cs typeface="+mn-cs"/>
              </a:rPr>
              <a:t>may also connect to high-performance, high-capacity servers, such as large database</a:t>
            </a:r>
          </a:p>
          <a:p>
            <a:r>
              <a:rPr lang="en-US" sz="1200" kern="1200" baseline="0" dirty="0">
                <a:solidFill>
                  <a:schemeClr val="tx1"/>
                </a:solidFill>
                <a:latin typeface="+mn-lt"/>
                <a:ea typeface="+mn-ea"/>
                <a:cs typeface="+mn-cs"/>
              </a:rPr>
              <a:t>servers and private cloud facilities. Some of the core routers may be purely internal,</a:t>
            </a:r>
          </a:p>
          <a:p>
            <a:r>
              <a:rPr lang="en-US" sz="1200" kern="1200" baseline="0" dirty="0">
                <a:solidFill>
                  <a:schemeClr val="tx1"/>
                </a:solidFill>
                <a:latin typeface="+mn-lt"/>
                <a:ea typeface="+mn-ea"/>
                <a:cs typeface="+mn-cs"/>
              </a:rPr>
              <a:t>providing redundancy and additional capacity without serving as edge routers.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hierarchical network architecture is an example of a good modular design. With</a:t>
            </a:r>
          </a:p>
          <a:p>
            <a:r>
              <a:rPr lang="en-US" sz="1200" kern="1200" baseline="0" dirty="0">
                <a:solidFill>
                  <a:schemeClr val="tx1"/>
                </a:solidFill>
                <a:latin typeface="+mn-lt"/>
                <a:ea typeface="+mn-ea"/>
                <a:cs typeface="+mn-cs"/>
              </a:rPr>
              <a:t>this design, the capacity, features, and functionality of network equipment (routers,</a:t>
            </a:r>
          </a:p>
          <a:p>
            <a:r>
              <a:rPr lang="en-US" sz="1200" kern="1200" baseline="0" dirty="0">
                <a:solidFill>
                  <a:schemeClr val="tx1"/>
                </a:solidFill>
                <a:latin typeface="+mn-lt"/>
                <a:ea typeface="+mn-ea"/>
                <a:cs typeface="+mn-cs"/>
              </a:rPr>
              <a:t>switches, network management servers) can be optimized for their position in the</a:t>
            </a:r>
          </a:p>
          <a:p>
            <a:r>
              <a:rPr lang="en-US" sz="1200" kern="1200" baseline="0" dirty="0">
                <a:solidFill>
                  <a:schemeClr val="tx1"/>
                </a:solidFill>
                <a:latin typeface="+mn-lt"/>
                <a:ea typeface="+mn-ea"/>
                <a:cs typeface="+mn-cs"/>
              </a:rPr>
              <a:t>hierarchy and the requirements at a given hierarchical level.</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5</a:t>
            </a:fld>
            <a:endParaRPr lang="en-US"/>
          </a:p>
        </p:txBody>
      </p:sp>
    </p:spTree>
    <p:extLst>
      <p:ext uri="{BB962C8B-B14F-4D97-AF65-F5344CB8AC3E}">
        <p14:creationId xmlns:p14="http://schemas.microsoft.com/office/powerpoint/2010/main" val="2465389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Ethernet is the predominant wired networking technology, used in homes, offices,</a:t>
            </a:r>
          </a:p>
          <a:p>
            <a:r>
              <a:rPr lang="en-US" sz="1200" kern="1200" baseline="0" dirty="0">
                <a:solidFill>
                  <a:schemeClr val="tx1"/>
                </a:solidFill>
                <a:latin typeface="+mn-lt"/>
                <a:ea typeface="+mn-ea"/>
                <a:cs typeface="+mn-cs"/>
              </a:rPr>
              <a:t>data centers, enterprises, and WANs. As Ethernet has evolved to support data rates</a:t>
            </a:r>
          </a:p>
          <a:p>
            <a:r>
              <a:rPr lang="en-US" sz="1200" kern="1200" baseline="0" dirty="0">
                <a:solidFill>
                  <a:schemeClr val="tx1"/>
                </a:solidFill>
                <a:latin typeface="+mn-lt"/>
                <a:ea typeface="+mn-ea"/>
                <a:cs typeface="+mn-cs"/>
              </a:rPr>
              <a:t>up to 100 </a:t>
            </a:r>
            <a:r>
              <a:rPr lang="en-US" sz="1200" kern="1200" baseline="0" dirty="0" err="1">
                <a:solidFill>
                  <a:schemeClr val="tx1"/>
                </a:solidFill>
                <a:latin typeface="+mn-lt"/>
                <a:ea typeface="+mn-ea"/>
                <a:cs typeface="+mn-cs"/>
              </a:rPr>
              <a:t>Gbps</a:t>
            </a:r>
            <a:r>
              <a:rPr lang="en-US" sz="1200" kern="1200" baseline="0" dirty="0">
                <a:solidFill>
                  <a:schemeClr val="tx1"/>
                </a:solidFill>
                <a:latin typeface="+mn-lt"/>
                <a:ea typeface="+mn-ea"/>
                <a:cs typeface="+mn-cs"/>
              </a:rPr>
              <a:t> and distances from a few meters to tens of kilometers, it has become</a:t>
            </a:r>
          </a:p>
          <a:p>
            <a:r>
              <a:rPr lang="en-US" sz="1200" kern="1200" baseline="0" dirty="0">
                <a:solidFill>
                  <a:schemeClr val="tx1"/>
                </a:solidFill>
                <a:latin typeface="+mn-lt"/>
                <a:ea typeface="+mn-ea"/>
                <a:cs typeface="+mn-cs"/>
              </a:rPr>
              <a:t>essential for supporting personal computers, workstations, servers, and massive data</a:t>
            </a:r>
          </a:p>
          <a:p>
            <a:r>
              <a:rPr lang="en-US" sz="1200" kern="1200" baseline="0" dirty="0">
                <a:solidFill>
                  <a:schemeClr val="tx1"/>
                </a:solidFill>
                <a:latin typeface="+mn-lt"/>
                <a:ea typeface="+mn-ea"/>
                <a:cs typeface="+mn-cs"/>
              </a:rPr>
              <a:t>storage devices in organizations large and small.</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6</a:t>
            </a:fld>
            <a:endParaRPr lang="en-US"/>
          </a:p>
        </p:txBody>
      </p:sp>
    </p:spTree>
    <p:extLst>
      <p:ext uri="{BB962C8B-B14F-4D97-AF65-F5344CB8AC3E}">
        <p14:creationId xmlns:p14="http://schemas.microsoft.com/office/powerpoint/2010/main" val="243990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Ethernet has long been used in the home to create a local network of computers with</a:t>
            </a:r>
          </a:p>
          <a:p>
            <a:r>
              <a:rPr lang="en-US" sz="1200" kern="1200" baseline="0" dirty="0">
                <a:solidFill>
                  <a:schemeClr val="tx1"/>
                </a:solidFill>
                <a:latin typeface="+mn-lt"/>
                <a:ea typeface="+mn-ea"/>
                <a:cs typeface="+mn-cs"/>
              </a:rPr>
              <a:t>access to the Internet via a broadband modem/router. With the increasing availability</a:t>
            </a:r>
          </a:p>
          <a:p>
            <a:r>
              <a:rPr lang="en-US" sz="1200" kern="1200" baseline="0" dirty="0">
                <a:solidFill>
                  <a:schemeClr val="tx1"/>
                </a:solidFill>
                <a:latin typeface="+mn-lt"/>
                <a:ea typeface="+mn-ea"/>
                <a:cs typeface="+mn-cs"/>
              </a:rPr>
              <a:t>of high-speed, low-cost Wi-Fi on computers, tablets, smartphones, modem/routers,</a:t>
            </a:r>
          </a:p>
          <a:p>
            <a:r>
              <a:rPr lang="en-US" sz="1200" kern="1200" baseline="0" dirty="0">
                <a:solidFill>
                  <a:schemeClr val="tx1"/>
                </a:solidFill>
                <a:latin typeface="+mn-lt"/>
                <a:ea typeface="+mn-ea"/>
                <a:cs typeface="+mn-cs"/>
              </a:rPr>
              <a:t>and other devices, home reliance on Ethernet has declined. Nevertheless almost all</a:t>
            </a:r>
          </a:p>
          <a:p>
            <a:r>
              <a:rPr lang="en-US" sz="1200" kern="1200" baseline="0" dirty="0">
                <a:solidFill>
                  <a:schemeClr val="tx1"/>
                </a:solidFill>
                <a:latin typeface="+mn-lt"/>
                <a:ea typeface="+mn-ea"/>
                <a:cs typeface="+mn-cs"/>
              </a:rPr>
              <a:t>home networking setups include some use of Ethernet.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recent extensions of Ethernet technology have enhanced and broadened the use</a:t>
            </a:r>
          </a:p>
          <a:p>
            <a:r>
              <a:rPr lang="en-US" sz="1200" kern="1200" baseline="0" dirty="0">
                <a:solidFill>
                  <a:schemeClr val="tx1"/>
                </a:solidFill>
                <a:latin typeface="+mn-lt"/>
                <a:ea typeface="+mn-ea"/>
                <a:cs typeface="+mn-cs"/>
              </a:rPr>
              <a:t>of Ethernet in the home: </a:t>
            </a:r>
            <a:r>
              <a:rPr lang="en-US" sz="1200" kern="1200" baseline="0" dirty="0" err="1">
                <a:solidFill>
                  <a:schemeClr val="tx1"/>
                </a:solidFill>
                <a:latin typeface="+mn-lt"/>
                <a:ea typeface="+mn-ea"/>
                <a:cs typeface="+mn-cs"/>
              </a:rPr>
              <a:t>powerline</a:t>
            </a:r>
            <a:r>
              <a:rPr lang="en-US" sz="1200" kern="1200" baseline="0" dirty="0">
                <a:solidFill>
                  <a:schemeClr val="tx1"/>
                </a:solidFill>
                <a:latin typeface="+mn-lt"/>
                <a:ea typeface="+mn-ea"/>
                <a:cs typeface="+mn-cs"/>
              </a:rPr>
              <a:t> carrier (PLC) and Power over Ethernet (</a:t>
            </a:r>
            <a:r>
              <a:rPr lang="en-US" sz="1200" kern="1200" baseline="0" dirty="0" err="1">
                <a:solidFill>
                  <a:schemeClr val="tx1"/>
                </a:solidFill>
                <a:latin typeface="+mn-lt"/>
                <a:ea typeface="+mn-ea"/>
                <a:cs typeface="+mn-cs"/>
              </a:rPr>
              <a:t>PoE</a:t>
            </a:r>
            <a:r>
              <a:rPr lang="en-US" sz="1200" kern="1200" baseline="0" dirty="0">
                <a:solidFill>
                  <a:schemeClr val="tx1"/>
                </a:solidFill>
                <a:latin typeface="+mn-lt"/>
                <a:ea typeface="+mn-ea"/>
                <a:cs typeface="+mn-cs"/>
              </a:rPr>
              <a:t>).</a:t>
            </a:r>
          </a:p>
          <a:p>
            <a:r>
              <a:rPr lang="en-US" sz="1200" kern="1200" baseline="0" dirty="0" err="1">
                <a:solidFill>
                  <a:schemeClr val="tx1"/>
                </a:solidFill>
                <a:latin typeface="+mn-lt"/>
                <a:ea typeface="+mn-ea"/>
                <a:cs typeface="+mn-cs"/>
              </a:rPr>
              <a:t>Powerline</a:t>
            </a:r>
            <a:r>
              <a:rPr lang="en-US" sz="1200" kern="1200" baseline="0" dirty="0">
                <a:solidFill>
                  <a:schemeClr val="tx1"/>
                </a:solidFill>
                <a:latin typeface="+mn-lt"/>
                <a:ea typeface="+mn-ea"/>
                <a:cs typeface="+mn-cs"/>
              </a:rPr>
              <a:t> modems take advantage of existing power lines and use the power wire</a:t>
            </a:r>
          </a:p>
          <a:p>
            <a:r>
              <a:rPr lang="en-US" sz="1200" kern="1200" baseline="0" dirty="0">
                <a:solidFill>
                  <a:schemeClr val="tx1"/>
                </a:solidFill>
                <a:latin typeface="+mn-lt"/>
                <a:ea typeface="+mn-ea"/>
                <a:cs typeface="+mn-cs"/>
              </a:rPr>
              <a:t>as a communication channel to transmit Ethernet packets on top of the power signal.</a:t>
            </a:r>
          </a:p>
          <a:p>
            <a:r>
              <a:rPr lang="en-US" sz="1200" kern="1200" baseline="0" dirty="0">
                <a:solidFill>
                  <a:schemeClr val="tx1"/>
                </a:solidFill>
                <a:latin typeface="+mn-lt"/>
                <a:ea typeface="+mn-ea"/>
                <a:cs typeface="+mn-cs"/>
              </a:rPr>
              <a:t>This makes it easy to include Ethernet-capable devices throughout the home into</a:t>
            </a:r>
          </a:p>
          <a:p>
            <a:r>
              <a:rPr lang="en-US" sz="1200" kern="1200" baseline="0" dirty="0">
                <a:solidFill>
                  <a:schemeClr val="tx1"/>
                </a:solidFill>
                <a:latin typeface="+mn-lt"/>
                <a:ea typeface="+mn-ea"/>
                <a:cs typeface="+mn-cs"/>
              </a:rPr>
              <a:t>the Ethernet network. </a:t>
            </a:r>
            <a:r>
              <a:rPr lang="en-US" sz="1200" kern="1200" baseline="0" dirty="0" err="1">
                <a:solidFill>
                  <a:schemeClr val="tx1"/>
                </a:solidFill>
                <a:latin typeface="+mn-lt"/>
                <a:ea typeface="+mn-ea"/>
                <a:cs typeface="+mn-cs"/>
              </a:rPr>
              <a:t>PoE</a:t>
            </a:r>
            <a:r>
              <a:rPr lang="en-US" sz="1200" kern="1200" baseline="0" dirty="0">
                <a:solidFill>
                  <a:schemeClr val="tx1"/>
                </a:solidFill>
                <a:latin typeface="+mn-lt"/>
                <a:ea typeface="+mn-ea"/>
                <a:cs typeface="+mn-cs"/>
              </a:rPr>
              <a:t> acts in a complementary fashion, distributing power over</a:t>
            </a:r>
          </a:p>
          <a:p>
            <a:r>
              <a:rPr lang="en-US" sz="1200" kern="1200" baseline="0" dirty="0">
                <a:solidFill>
                  <a:schemeClr val="tx1"/>
                </a:solidFill>
                <a:latin typeface="+mn-lt"/>
                <a:ea typeface="+mn-ea"/>
                <a:cs typeface="+mn-cs"/>
              </a:rPr>
              <a:t>the Ethernet data cable. </a:t>
            </a:r>
            <a:r>
              <a:rPr lang="en-US" sz="1200" kern="1200" baseline="0" dirty="0" err="1">
                <a:solidFill>
                  <a:schemeClr val="tx1"/>
                </a:solidFill>
                <a:latin typeface="+mn-lt"/>
                <a:ea typeface="+mn-ea"/>
                <a:cs typeface="+mn-cs"/>
              </a:rPr>
              <a:t>PoE</a:t>
            </a:r>
            <a:r>
              <a:rPr lang="en-US" sz="1200" kern="1200" baseline="0" dirty="0">
                <a:solidFill>
                  <a:schemeClr val="tx1"/>
                </a:solidFill>
                <a:latin typeface="+mn-lt"/>
                <a:ea typeface="+mn-ea"/>
                <a:cs typeface="+mn-cs"/>
              </a:rPr>
              <a:t> uses the existing Ethernet cables to distribute power to</a:t>
            </a:r>
          </a:p>
          <a:p>
            <a:r>
              <a:rPr lang="en-US" sz="1200" kern="1200" baseline="0" dirty="0">
                <a:solidFill>
                  <a:schemeClr val="tx1"/>
                </a:solidFill>
                <a:latin typeface="+mn-lt"/>
                <a:ea typeface="+mn-ea"/>
                <a:cs typeface="+mn-cs"/>
              </a:rPr>
              <a:t>devices on the network, thus simplifying the wiring for devices such as computers and</a:t>
            </a:r>
          </a:p>
          <a:p>
            <a:r>
              <a:rPr lang="en-US" sz="1200" kern="1200" baseline="0" dirty="0">
                <a:solidFill>
                  <a:schemeClr val="tx1"/>
                </a:solidFill>
                <a:latin typeface="+mn-lt"/>
                <a:ea typeface="+mn-ea"/>
                <a:cs typeface="+mn-cs"/>
              </a:rPr>
              <a:t>televisions.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all of these Ethernet options, Ethernet will retain a strong presence in home</a:t>
            </a:r>
          </a:p>
          <a:p>
            <a:r>
              <a:rPr lang="en-US" sz="1200" kern="1200" baseline="0" dirty="0">
                <a:solidFill>
                  <a:schemeClr val="tx1"/>
                </a:solidFill>
                <a:latin typeface="+mn-lt"/>
                <a:ea typeface="+mn-ea"/>
                <a:cs typeface="+mn-cs"/>
              </a:rPr>
              <a:t>networking, complementing the advantages of Wi-Fi.</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7</a:t>
            </a:fld>
            <a:endParaRPr lang="en-US"/>
          </a:p>
        </p:txBody>
      </p:sp>
    </p:spTree>
    <p:extLst>
      <p:ext uri="{BB962C8B-B14F-4D97-AF65-F5344CB8AC3E}">
        <p14:creationId xmlns:p14="http://schemas.microsoft.com/office/powerpoint/2010/main" val="213080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Ethernet has also long been the dominant network technology for wired local-area</a:t>
            </a:r>
          </a:p>
          <a:p>
            <a:r>
              <a:rPr lang="en-US" sz="1200" kern="1200" baseline="0" dirty="0">
                <a:solidFill>
                  <a:schemeClr val="tx1"/>
                </a:solidFill>
                <a:latin typeface="+mn-lt"/>
                <a:ea typeface="+mn-ea"/>
                <a:cs typeface="+mn-cs"/>
              </a:rPr>
              <a:t>networks (LANs) in the office environment. Early on there were some competitors,</a:t>
            </a:r>
          </a:p>
          <a:p>
            <a:r>
              <a:rPr lang="en-US" sz="1200" kern="1200" baseline="0" dirty="0">
                <a:solidFill>
                  <a:schemeClr val="tx1"/>
                </a:solidFill>
                <a:latin typeface="+mn-lt"/>
                <a:ea typeface="+mn-ea"/>
                <a:cs typeface="+mn-cs"/>
              </a:rPr>
              <a:t>such as IBM’s Token Ring LAN and the Fiber Distributed Data Interface (FDDI), but</a:t>
            </a:r>
          </a:p>
          <a:p>
            <a:r>
              <a:rPr lang="en-US" sz="1200" kern="1200" baseline="0" dirty="0">
                <a:solidFill>
                  <a:schemeClr val="tx1"/>
                </a:solidFill>
                <a:latin typeface="+mn-lt"/>
                <a:ea typeface="+mn-ea"/>
                <a:cs typeface="+mn-cs"/>
              </a:rPr>
              <a:t>the simplicity, performance, and wide availability of Ethernet hardware eventually</a:t>
            </a:r>
          </a:p>
          <a:p>
            <a:r>
              <a:rPr lang="en-US" sz="1200" kern="1200" baseline="0" dirty="0">
                <a:solidFill>
                  <a:schemeClr val="tx1"/>
                </a:solidFill>
                <a:latin typeface="+mn-lt"/>
                <a:ea typeface="+mn-ea"/>
                <a:cs typeface="+mn-cs"/>
              </a:rPr>
              <a:t>made Ethernet the winner. Today, as with home networks, the wired Ethernet</a:t>
            </a:r>
          </a:p>
          <a:p>
            <a:r>
              <a:rPr lang="en-US" sz="1200" kern="1200" baseline="0" dirty="0">
                <a:solidFill>
                  <a:schemeClr val="tx1"/>
                </a:solidFill>
                <a:latin typeface="+mn-lt"/>
                <a:ea typeface="+mn-ea"/>
                <a:cs typeface="+mn-cs"/>
              </a:rPr>
              <a:t>technology exists side by side with the wireless Wi-Fi technology. Much of the traffic</a:t>
            </a:r>
          </a:p>
          <a:p>
            <a:r>
              <a:rPr lang="en-US" sz="1200" kern="1200" baseline="0" dirty="0">
                <a:solidFill>
                  <a:schemeClr val="tx1"/>
                </a:solidFill>
                <a:latin typeface="+mn-lt"/>
                <a:ea typeface="+mn-ea"/>
                <a:cs typeface="+mn-cs"/>
              </a:rPr>
              <a:t>in a typical office environment now travels on Wi-Fi, particularly to support mobile</a:t>
            </a:r>
          </a:p>
          <a:p>
            <a:r>
              <a:rPr lang="en-US" sz="1200" kern="1200" baseline="0" dirty="0">
                <a:solidFill>
                  <a:schemeClr val="tx1"/>
                </a:solidFill>
                <a:latin typeface="+mn-lt"/>
                <a:ea typeface="+mn-ea"/>
                <a:cs typeface="+mn-cs"/>
              </a:rPr>
              <a:t>devices. Ethernet retains its popularity because it can support many devices at high</a:t>
            </a:r>
          </a:p>
          <a:p>
            <a:r>
              <a:rPr lang="en-US" sz="1200" kern="1200" baseline="0" dirty="0">
                <a:solidFill>
                  <a:schemeClr val="tx1"/>
                </a:solidFill>
                <a:latin typeface="+mn-lt"/>
                <a:ea typeface="+mn-ea"/>
                <a:cs typeface="+mn-cs"/>
              </a:rPr>
              <a:t>speeds, is not subject to interference, and provides a security advantage because it</a:t>
            </a:r>
          </a:p>
          <a:p>
            <a:r>
              <a:rPr lang="en-US" sz="1200" kern="1200" baseline="0" dirty="0">
                <a:solidFill>
                  <a:schemeClr val="tx1"/>
                </a:solidFill>
                <a:latin typeface="+mn-lt"/>
                <a:ea typeface="+mn-ea"/>
                <a:cs typeface="+mn-cs"/>
              </a:rPr>
              <a:t>is resistant to eavesdropping. Therefore, a combination of Ethernet and Wi-Fi is the</a:t>
            </a:r>
          </a:p>
          <a:p>
            <a:r>
              <a:rPr lang="en-US" sz="1200" kern="1200" baseline="0" dirty="0">
                <a:solidFill>
                  <a:schemeClr val="tx1"/>
                </a:solidFill>
                <a:latin typeface="+mn-lt"/>
                <a:ea typeface="+mn-ea"/>
                <a:cs typeface="+mn-cs"/>
              </a:rPr>
              <a:t>most common architecture.</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8</a:t>
            </a:fld>
            <a:endParaRPr lang="en-US"/>
          </a:p>
        </p:txBody>
      </p:sp>
    </p:spTree>
    <p:extLst>
      <p:ext uri="{BB962C8B-B14F-4D97-AF65-F5344CB8AC3E}">
        <p14:creationId xmlns:p14="http://schemas.microsoft.com/office/powerpoint/2010/main" val="67761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1.4 provides a simplified example of an enterprise LAN architecture. The</a:t>
            </a:r>
          </a:p>
          <a:p>
            <a:r>
              <a:rPr lang="en-US" sz="1200" kern="1200" baseline="0" dirty="0">
                <a:solidFill>
                  <a:schemeClr val="tx1"/>
                </a:solidFill>
                <a:latin typeface="+mn-lt"/>
                <a:ea typeface="+mn-ea"/>
                <a:cs typeface="+mn-cs"/>
              </a:rPr>
              <a:t>LAN connects to the Internet/WANs via a firewall. A hierarchical arrangement of</a:t>
            </a:r>
          </a:p>
          <a:p>
            <a:r>
              <a:rPr lang="en-US" sz="1200" kern="1200" baseline="0" dirty="0">
                <a:solidFill>
                  <a:schemeClr val="tx1"/>
                </a:solidFill>
                <a:latin typeface="+mn-lt"/>
                <a:ea typeface="+mn-ea"/>
                <a:cs typeface="+mn-cs"/>
              </a:rPr>
              <a:t>routers and switches provides the interconnection of servers, fixed user devices, and</a:t>
            </a:r>
          </a:p>
          <a:p>
            <a:r>
              <a:rPr lang="en-US" sz="1200" kern="1200" baseline="0" dirty="0">
                <a:solidFill>
                  <a:schemeClr val="tx1"/>
                </a:solidFill>
                <a:latin typeface="+mn-lt"/>
                <a:ea typeface="+mn-ea"/>
                <a:cs typeface="+mn-cs"/>
              </a:rPr>
              <a:t>wireless devices. Typically, wireless devices are only attached at the edge or bottom</a:t>
            </a:r>
          </a:p>
          <a:p>
            <a:r>
              <a:rPr lang="en-US" sz="1200" kern="1200" baseline="0" dirty="0">
                <a:solidFill>
                  <a:schemeClr val="tx1"/>
                </a:solidFill>
                <a:latin typeface="+mn-lt"/>
                <a:ea typeface="+mn-ea"/>
                <a:cs typeface="+mn-cs"/>
              </a:rPr>
              <a:t>of the hierarchical architecture; the rest of the campus infrastructure is all Ethernet.</a:t>
            </a:r>
          </a:p>
          <a:p>
            <a:r>
              <a:rPr lang="en-US" sz="1200" kern="1200" baseline="0" dirty="0">
                <a:solidFill>
                  <a:schemeClr val="tx1"/>
                </a:solidFill>
                <a:latin typeface="+mn-lt"/>
                <a:ea typeface="+mn-ea"/>
                <a:cs typeface="+mn-cs"/>
              </a:rPr>
              <a:t>There may also be an IP telephony server that provides call control functions (voice</a:t>
            </a:r>
          </a:p>
          <a:p>
            <a:r>
              <a:rPr lang="en-US" sz="1200" kern="1200" baseline="0" dirty="0">
                <a:solidFill>
                  <a:schemeClr val="tx1"/>
                </a:solidFill>
                <a:latin typeface="+mn-lt"/>
                <a:ea typeface="+mn-ea"/>
                <a:cs typeface="+mn-cs"/>
              </a:rPr>
              <a:t>switching) for the telephony operations in an enterprise network, with connectivity to</a:t>
            </a:r>
          </a:p>
          <a:p>
            <a:r>
              <a:rPr lang="en-US" sz="1200" kern="1200" baseline="0" dirty="0">
                <a:solidFill>
                  <a:schemeClr val="tx1"/>
                </a:solidFill>
                <a:latin typeface="+mn-lt"/>
                <a:ea typeface="+mn-ea"/>
                <a:cs typeface="+mn-cs"/>
              </a:rPr>
              <a:t>the public switched telephone network (PTSN).</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pPr/>
              <a:t>9</a:t>
            </a:fld>
            <a:endParaRPr lang="en-US"/>
          </a:p>
        </p:txBody>
      </p:sp>
    </p:spTree>
    <p:extLst>
      <p:ext uri="{BB962C8B-B14F-4D97-AF65-F5344CB8AC3E}">
        <p14:creationId xmlns:p14="http://schemas.microsoft.com/office/powerpoint/2010/main" val="3026899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8AF02B71-8991-4516-A01E-F1A9ACD28BDC}" type="slidenum">
              <a:rPr lang="en-US" smtClean="0"/>
              <a:pPr/>
              <a:t>‹nº›</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196F663E-5ED1-47B2-8DFB-BADDA486BF96}" type="datetimeFigureOut">
              <a:rPr lang="en-US" smtClean="0"/>
              <a:pPr/>
              <a:t>2/10/20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2302D936-1FD7-404B-9DB6-ED02548447EB}" type="datetimeFigureOut">
              <a:rPr lang="en-US" smtClean="0"/>
              <a:pPr/>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A4845-A08A-4DF4-8D99-E2E7B6D41C67}"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‹nº›</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302D936-1FD7-404B-9DB6-ED02548447EB}" type="datetimeFigureOut">
              <a:rPr lang="en-US" smtClean="0"/>
              <a:pPr/>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302D936-1FD7-404B-9DB6-ED02548447EB}" type="datetimeFigureOut">
              <a:rPr lang="en-US" smtClean="0"/>
              <a:pPr/>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302D936-1FD7-404B-9DB6-ED02548447EB}" type="datetimeFigureOut">
              <a:rPr lang="en-US" smtClean="0"/>
              <a:pPr/>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smtClean="0"/>
              <a:pPr/>
              <a:t>2/10/20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EBF5CD18-686B-47A9-AFD5-66CE5FA52A6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302D936-1FD7-404B-9DB6-ED02548447EB}" type="datetimeFigureOut">
              <a:rPr lang="en-US" smtClean="0"/>
              <a:pPr/>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DCFEE-0263-6443-81DA-3A4FFFAB40CD}" type="slidenum">
              <a:rPr lang="en-US" smtClean="0"/>
              <a:pPr/>
              <a:t>‹nº›</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‹nº›</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‹nº›</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2302D936-1FD7-404B-9DB6-ED02548447EB}" type="datetimeFigureOut">
              <a:rPr lang="en-US" smtClean="0"/>
              <a:pPr/>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DCFEE-0263-6443-81DA-3A4FFFAB40CD}" type="slidenum">
              <a:rPr lang="en-US" smtClean="0"/>
              <a:pPr/>
              <a:t>‹nº›</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302D936-1FD7-404B-9DB6-ED02548447EB}" type="datetimeFigureOut">
              <a:rPr lang="en-US" smtClean="0"/>
              <a:pPr/>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DCFEE-0263-6443-81DA-3A4FFFAB40CD}"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2302D936-1FD7-404B-9DB6-ED02548447EB}" type="datetimeFigureOut">
              <a:rPr lang="en-US" smtClean="0"/>
              <a:pPr/>
              <a:t>2/10/20</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3B5DCFEE-0263-6443-81DA-3A4FFFAB40CD}"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Foundations of Modern Networking</a:t>
            </a:r>
          </a:p>
        </p:txBody>
      </p:sp>
      <p:sp>
        <p:nvSpPr>
          <p:cNvPr id="122" name="Text Placeholder 121"/>
          <p:cNvSpPr>
            <a:spLocks noGrp="1"/>
          </p:cNvSpPr>
          <p:nvPr>
            <p:ph type="body" idx="1"/>
          </p:nvPr>
        </p:nvSpPr>
        <p:spPr>
          <a:xfrm>
            <a:off x="779463" y="3934874"/>
            <a:ext cx="7583487" cy="2143274"/>
          </a:xfrm>
        </p:spPr>
        <p:txBody>
          <a:bodyPr>
            <a:normAutofit/>
          </a:bodyPr>
          <a:lstStyle/>
          <a:p>
            <a:r>
              <a:rPr lang="en-US" dirty="0"/>
              <a:t>SDN, NFV, and Cloud</a:t>
            </a:r>
          </a:p>
          <a:p>
            <a:endParaRPr lang="en-US" dirty="0"/>
          </a:p>
          <a:p>
            <a:endParaRPr lang="en-US" dirty="0"/>
          </a:p>
          <a:p>
            <a:endParaRPr lang="en-US" dirty="0"/>
          </a:p>
          <a:p>
            <a:r>
              <a:rPr lang="en-US" dirty="0"/>
              <a:t>By:  William Stallings</a:t>
            </a:r>
          </a:p>
        </p:txBody>
      </p:sp>
      <p:sp>
        <p:nvSpPr>
          <p:cNvPr id="94" name="TextBox 93"/>
          <p:cNvSpPr txBox="1"/>
          <p:nvPr/>
        </p:nvSpPr>
        <p:spPr>
          <a:xfrm>
            <a:off x="2597225" y="4821845"/>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in the Enterprise</a:t>
            </a:r>
          </a:p>
        </p:txBody>
      </p:sp>
      <p:sp>
        <p:nvSpPr>
          <p:cNvPr id="3" name="Content Placeholder 2"/>
          <p:cNvSpPr>
            <a:spLocks noGrp="1"/>
          </p:cNvSpPr>
          <p:nvPr>
            <p:ph idx="1"/>
          </p:nvPr>
        </p:nvSpPr>
        <p:spPr/>
        <p:txBody>
          <a:bodyPr/>
          <a:lstStyle/>
          <a:p>
            <a:r>
              <a:rPr lang="en-US" dirty="0"/>
              <a:t>Tremendous advantage of Ethernet is that it is possible to scale the network, both in terms of distance and data rate with the same Ethernet protocol and associated quality</a:t>
            </a:r>
          </a:p>
          <a:p>
            <a:r>
              <a:rPr lang="en-US" dirty="0"/>
              <a:t>An enterprise can easily extend an Ethernet network using a mixture of cable types and Ethernet hardware</a:t>
            </a:r>
          </a:p>
          <a:p>
            <a:r>
              <a:rPr lang="en-US" dirty="0"/>
              <a:t>Because all the hardware and communications software conform to the same standard it is easy to mix different speeds and different vendor equipment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in the Data Center</a:t>
            </a:r>
          </a:p>
        </p:txBody>
      </p:sp>
      <p:sp>
        <p:nvSpPr>
          <p:cNvPr id="3" name="Content Placeholder 2"/>
          <p:cNvSpPr>
            <a:spLocks noGrp="1"/>
          </p:cNvSpPr>
          <p:nvPr>
            <p:ph idx="1"/>
          </p:nvPr>
        </p:nvSpPr>
        <p:spPr>
          <a:xfrm>
            <a:off x="779463" y="1828799"/>
            <a:ext cx="7583487" cy="4552969"/>
          </a:xfrm>
        </p:spPr>
        <p:txBody>
          <a:bodyPr>
            <a:normAutofit lnSpcReduction="10000"/>
          </a:bodyPr>
          <a:lstStyle/>
          <a:p>
            <a:r>
              <a:rPr lang="en-US" dirty="0"/>
              <a:t>Has come to dominate in the data center where very high data rates are needed to handle massive volumes of data among networked servers and storage units</a:t>
            </a:r>
          </a:p>
          <a:p>
            <a:r>
              <a:rPr lang="en-US" dirty="0"/>
              <a:t>For co-located servers and storage units, high-speed Ethernet fiber links and switches provided the needed networking infrastructure</a:t>
            </a:r>
          </a:p>
          <a:p>
            <a:r>
              <a:rPr lang="en-US" dirty="0"/>
              <a:t>Backplane Ethernet</a:t>
            </a:r>
          </a:p>
          <a:p>
            <a:pPr lvl="1"/>
            <a:r>
              <a:rPr lang="en-US" dirty="0"/>
              <a:t>Runs over copper jumper cables that can provide up to 100 </a:t>
            </a:r>
            <a:r>
              <a:rPr lang="en-US" dirty="0" err="1"/>
              <a:t>Gbps</a:t>
            </a:r>
            <a:r>
              <a:rPr lang="en-US" dirty="0"/>
              <a:t> over very short distances</a:t>
            </a:r>
          </a:p>
          <a:p>
            <a:pPr marL="282575" lvl="1" indent="-282575">
              <a:spcBef>
                <a:spcPts val="2000"/>
              </a:spcBef>
            </a:pPr>
            <a:r>
              <a:rPr lang="en-US" sz="2200" dirty="0"/>
              <a:t>Blade servers</a:t>
            </a:r>
          </a:p>
          <a:p>
            <a:pPr marL="565150" lvl="2">
              <a:spcBef>
                <a:spcPts val="2000"/>
              </a:spcBef>
            </a:pPr>
            <a:r>
              <a:rPr lang="en-US" dirty="0"/>
              <a:t>Multiple server modules housed in a single chassis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77" y="381000"/>
            <a:ext cx="8484948" cy="1044388"/>
          </a:xfrm>
        </p:spPr>
        <p:txBody>
          <a:bodyPr/>
          <a:lstStyle/>
          <a:p>
            <a:r>
              <a:rPr lang="en-US" dirty="0"/>
              <a:t>Ethernet for Wide-Area Networking</a:t>
            </a:r>
          </a:p>
        </p:txBody>
      </p:sp>
      <p:sp>
        <p:nvSpPr>
          <p:cNvPr id="3" name="Content Placeholder 2"/>
          <p:cNvSpPr>
            <a:spLocks noGrp="1"/>
          </p:cNvSpPr>
          <p:nvPr>
            <p:ph idx="1"/>
          </p:nvPr>
        </p:nvSpPr>
        <p:spPr>
          <a:xfrm>
            <a:off x="779463" y="1568761"/>
            <a:ext cx="7583487" cy="4780991"/>
          </a:xfrm>
        </p:spPr>
        <p:txBody>
          <a:bodyPr>
            <a:normAutofit lnSpcReduction="10000"/>
          </a:bodyPr>
          <a:lstStyle/>
          <a:p>
            <a:r>
              <a:rPr lang="en-US" dirty="0"/>
              <a:t>Until recently Ethernet was not a significant factor in wide-area networking</a:t>
            </a:r>
          </a:p>
          <a:p>
            <a:r>
              <a:rPr lang="en-US" dirty="0"/>
              <a:t>Gradually more telecommunications and network providers have switched to Ethernet from alternative schemes to support wide-area access</a:t>
            </a:r>
          </a:p>
          <a:p>
            <a:r>
              <a:rPr lang="en-US" dirty="0"/>
              <a:t>Other wide-area options</a:t>
            </a:r>
          </a:p>
          <a:p>
            <a:pPr lvl="1"/>
            <a:r>
              <a:rPr lang="en-US" dirty="0"/>
              <a:t>Dedicated T1 lines</a:t>
            </a:r>
          </a:p>
          <a:p>
            <a:pPr lvl="1"/>
            <a:r>
              <a:rPr lang="en-US" dirty="0"/>
              <a:t>Synchronous digital hierarchy (SDH) lines</a:t>
            </a:r>
          </a:p>
          <a:p>
            <a:pPr lvl="1"/>
            <a:r>
              <a:rPr lang="en-US" dirty="0"/>
              <a:t>Asynchronous Transfer Mode (ATM)</a:t>
            </a:r>
          </a:p>
          <a:p>
            <a:pPr marL="282575" lvl="1" indent="-282575">
              <a:spcBef>
                <a:spcPts val="2000"/>
              </a:spcBef>
            </a:pPr>
            <a:r>
              <a:rPr lang="en-US" sz="2162" dirty="0"/>
              <a:t>Carrier Ethernet</a:t>
            </a:r>
          </a:p>
          <a:p>
            <a:pPr marL="565150" lvl="2">
              <a:spcBef>
                <a:spcPts val="2000"/>
              </a:spcBef>
            </a:pPr>
            <a:r>
              <a:rPr lang="en-US" sz="1962" dirty="0"/>
              <a:t>One of the fastest-growing Ethernet technologies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a:t>
            </a:r>
          </a:p>
        </p:txBody>
      </p:sp>
      <p:graphicFrame>
        <p:nvGraphicFramePr>
          <p:cNvPr id="4" name="Content Placeholder 3"/>
          <p:cNvGraphicFramePr>
            <a:graphicFrameLocks noGrp="1"/>
          </p:cNvGraphicFramePr>
          <p:nvPr>
            <p:ph idx="1"/>
          </p:nvPr>
        </p:nvGraphicFramePr>
        <p:xfrm>
          <a:off x="779463" y="1828800"/>
          <a:ext cx="7583487" cy="4208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79463" y="0"/>
            <a:ext cx="7583487" cy="1044388"/>
          </a:xfrm>
        </p:spPr>
        <p:txBody>
          <a:bodyPr/>
          <a:lstStyle/>
          <a:p>
            <a:r>
              <a:rPr lang="en-US" dirty="0"/>
              <a:t>Ethernet Data Rates</a:t>
            </a:r>
          </a:p>
        </p:txBody>
      </p:sp>
      <p:sp>
        <p:nvSpPr>
          <p:cNvPr id="10" name="Content Placeholder 9"/>
          <p:cNvSpPr>
            <a:spLocks noGrp="1"/>
          </p:cNvSpPr>
          <p:nvPr>
            <p:ph idx="1"/>
          </p:nvPr>
        </p:nvSpPr>
        <p:spPr>
          <a:xfrm>
            <a:off x="779463" y="5564879"/>
            <a:ext cx="7583487" cy="839488"/>
          </a:xfrm>
        </p:spPr>
        <p:txBody>
          <a:bodyPr/>
          <a:lstStyle/>
          <a:p>
            <a:r>
              <a:rPr lang="en-US" dirty="0"/>
              <a:t>Currently Ethernet systems are available at speeds up to 100 </a:t>
            </a:r>
            <a:r>
              <a:rPr lang="en-US" dirty="0" err="1"/>
              <a:t>Gbps</a:t>
            </a:r>
            <a:endParaRPr lang="en-US" dirty="0"/>
          </a:p>
        </p:txBody>
      </p:sp>
      <p:graphicFrame>
        <p:nvGraphicFramePr>
          <p:cNvPr id="4" name="Diagram 3"/>
          <p:cNvGraphicFramePr/>
          <p:nvPr/>
        </p:nvGraphicFramePr>
        <p:xfrm>
          <a:off x="1098849" y="1284203"/>
          <a:ext cx="704976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9463" y="171227"/>
            <a:ext cx="7583487" cy="1044388"/>
          </a:xfrm>
        </p:spPr>
        <p:txBody>
          <a:bodyPr/>
          <a:lstStyle/>
          <a:p>
            <a:r>
              <a:rPr lang="en-US" dirty="0"/>
              <a:t>1-Gbps Ethernet</a:t>
            </a:r>
          </a:p>
        </p:txBody>
      </p:sp>
      <p:sp>
        <p:nvSpPr>
          <p:cNvPr id="5" name="Content Placeholder 4"/>
          <p:cNvSpPr>
            <a:spLocks noGrp="1"/>
          </p:cNvSpPr>
          <p:nvPr>
            <p:ph idx="1"/>
          </p:nvPr>
        </p:nvSpPr>
        <p:spPr>
          <a:xfrm>
            <a:off x="180091" y="1767806"/>
            <a:ext cx="2888126" cy="4481260"/>
          </a:xfrm>
        </p:spPr>
        <p:txBody>
          <a:bodyPr>
            <a:normAutofit lnSpcReduction="10000"/>
          </a:bodyPr>
          <a:lstStyle/>
          <a:p>
            <a:pPr>
              <a:buNone/>
            </a:pPr>
            <a:r>
              <a:rPr lang="en-US" b="1" dirty="0">
                <a:solidFill>
                  <a:schemeClr val="tx1"/>
                </a:solidFill>
              </a:rPr>
              <a:t>Centralized server farms</a:t>
            </a:r>
          </a:p>
          <a:p>
            <a:pPr lvl="1"/>
            <a:r>
              <a:rPr lang="en-US" dirty="0"/>
              <a:t>In many multimedia applications there is a need for client systems to be able to draw huge amounts of data from multiple centralized servers, called server farms</a:t>
            </a:r>
          </a:p>
        </p:txBody>
      </p:sp>
      <p:sp>
        <p:nvSpPr>
          <p:cNvPr id="6" name="Content Placeholder 4"/>
          <p:cNvSpPr txBox="1">
            <a:spLocks/>
          </p:cNvSpPr>
          <p:nvPr/>
        </p:nvSpPr>
        <p:spPr>
          <a:xfrm>
            <a:off x="5950913" y="1767806"/>
            <a:ext cx="2739989" cy="4823678"/>
          </a:xfrm>
          <a:prstGeom prst="rect">
            <a:avLst/>
          </a:prstGeom>
        </p:spPr>
        <p:txBody>
          <a:bodyPr vert="horz" lIns="91440" tIns="45720" rIns="91440" bIns="45720" rtlCol="0">
            <a:normAutofit fontScale="92500"/>
          </a:bodyPr>
          <a:lstStyle/>
          <a:p>
            <a:pPr marL="282575" marR="0" lvl="0" indent="-282575" algn="l" defTabSz="914400" rtl="0" eaLnBrk="1" fontAlgn="auto" latinLnBrk="0" hangingPunct="1">
              <a:lnSpc>
                <a:spcPct val="100000"/>
              </a:lnSpc>
              <a:spcBef>
                <a:spcPts val="2000"/>
              </a:spcBef>
              <a:spcAft>
                <a:spcPts val="0"/>
              </a:spcAft>
              <a:buClrTx/>
              <a:buSzTx/>
              <a:tabLst/>
              <a:defRPr/>
            </a:pPr>
            <a:r>
              <a:rPr kumimoji="0" lang="en-US" sz="2200" b="1" i="0" u="none" strike="noStrike" kern="1200" cap="none" spc="0" normalizeH="0" baseline="0" noProof="0" dirty="0">
                <a:ln>
                  <a:noFill/>
                </a:ln>
                <a:effectLst/>
                <a:uLnTx/>
                <a:uFillTx/>
                <a:latin typeface="+mn-lt"/>
                <a:ea typeface="+mn-ea"/>
                <a:cs typeface="+mn-cs"/>
              </a:rPr>
              <a:t>Power workgroups</a:t>
            </a:r>
          </a:p>
          <a:p>
            <a:pPr marL="577850" marR="0" lvl="1" indent="-295275" algn="l" defTabSz="914400" rtl="0" eaLnBrk="1" fontAlgn="auto" latinLnBrk="0" hangingPunct="1">
              <a:lnSpc>
                <a:spcPct val="100000"/>
              </a:lnSpc>
              <a:spcBef>
                <a:spcPts val="600"/>
              </a:spcBef>
              <a:spcAft>
                <a:spcPts val="0"/>
              </a:spcAft>
              <a:buClrTx/>
              <a:buSzTx/>
              <a:buFont typeface="Wingdings 2" pitchFamily="18" charset="2"/>
              <a:buChar char=""/>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These groups typically consist of a small number of cooperating users who need to exchange massive data files across the network</a:t>
            </a:r>
          </a:p>
          <a:p>
            <a:pPr marL="577850" marR="0" lvl="1" indent="-295275" algn="l" defTabSz="914400" rtl="0" eaLnBrk="1" fontAlgn="auto" latinLnBrk="0" hangingPunct="1">
              <a:lnSpc>
                <a:spcPct val="100000"/>
              </a:lnSpc>
              <a:spcBef>
                <a:spcPts val="600"/>
              </a:spcBef>
              <a:spcAft>
                <a:spcPts val="0"/>
              </a:spcAft>
              <a:buClrTx/>
              <a:buSzTx/>
              <a:buFont typeface="Wingdings 2" pitchFamily="18" charset="2"/>
              <a:buChar char=""/>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Example applications are software development and computer-aided design</a:t>
            </a:r>
          </a:p>
        </p:txBody>
      </p:sp>
      <p:sp>
        <p:nvSpPr>
          <p:cNvPr id="7" name="Content Placeholder 4"/>
          <p:cNvSpPr txBox="1">
            <a:spLocks/>
          </p:cNvSpPr>
          <p:nvPr/>
        </p:nvSpPr>
        <p:spPr>
          <a:xfrm>
            <a:off x="3249005" y="1767806"/>
            <a:ext cx="2701909" cy="4823678"/>
          </a:xfrm>
          <a:prstGeom prst="rect">
            <a:avLst/>
          </a:prstGeom>
        </p:spPr>
        <p:txBody>
          <a:bodyPr vert="horz" lIns="91440" tIns="45720" rIns="91440" bIns="45720" rtlCol="0">
            <a:normAutofit/>
          </a:bodyPr>
          <a:lstStyle/>
          <a:p>
            <a:pPr marL="282575" marR="0" lvl="0" indent="-282575" algn="l" defTabSz="914400" rtl="0" eaLnBrk="1" fontAlgn="auto" latinLnBrk="0" hangingPunct="1">
              <a:lnSpc>
                <a:spcPct val="100000"/>
              </a:lnSpc>
              <a:spcBef>
                <a:spcPts val="2000"/>
              </a:spcBef>
              <a:spcAft>
                <a:spcPts val="0"/>
              </a:spcAft>
              <a:buClrTx/>
              <a:buSzTx/>
              <a:tabLst/>
              <a:defRPr/>
            </a:pPr>
            <a:r>
              <a:rPr kumimoji="0" lang="en-US" sz="2200" b="1" i="0" u="none" strike="noStrike" kern="1200" cap="none" spc="0" normalizeH="0" baseline="0" noProof="0" dirty="0">
                <a:ln>
                  <a:noFill/>
                </a:ln>
                <a:effectLst/>
                <a:uLnTx/>
                <a:uFillTx/>
                <a:latin typeface="+mn-lt"/>
                <a:ea typeface="+mn-ea"/>
                <a:cs typeface="+mn-cs"/>
              </a:rPr>
              <a:t>High-speed local backbone</a:t>
            </a:r>
          </a:p>
          <a:p>
            <a:pPr marL="577850" marR="0" lvl="1" indent="-295275" algn="l" defTabSz="914400" rtl="0" eaLnBrk="1" fontAlgn="auto" latinLnBrk="0" hangingPunct="1">
              <a:lnSpc>
                <a:spcPct val="100000"/>
              </a:lnSpc>
              <a:spcBef>
                <a:spcPts val="600"/>
              </a:spcBef>
              <a:spcAft>
                <a:spcPts val="0"/>
              </a:spcAft>
              <a:buClrTx/>
              <a:buSzTx/>
              <a:buFont typeface="Wingdings 2" pitchFamily="18" charset="2"/>
              <a:buChar char=""/>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As processing demand grows, enterprises develop an architecture of multiple LANs interconnected with a high-speed backbone network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10-Gbps Ethernet</a:t>
            </a:r>
          </a:p>
        </p:txBody>
      </p:sp>
      <p:sp>
        <p:nvSpPr>
          <p:cNvPr id="5" name="Content Placeholder 4"/>
          <p:cNvSpPr>
            <a:spLocks noGrp="1"/>
          </p:cNvSpPr>
          <p:nvPr>
            <p:ph idx="1"/>
          </p:nvPr>
        </p:nvSpPr>
        <p:spPr>
          <a:xfrm>
            <a:off x="779463" y="1828800"/>
            <a:ext cx="7583487" cy="4435578"/>
          </a:xfrm>
        </p:spPr>
        <p:txBody>
          <a:bodyPr/>
          <a:lstStyle/>
          <a:p>
            <a:r>
              <a:rPr lang="en-US" dirty="0"/>
              <a:t>The principle driving requirement for 10-Gbps Ethernet was the increase in intranet and Internet traffic</a:t>
            </a:r>
          </a:p>
          <a:p>
            <a:r>
              <a:rPr lang="en-US" dirty="0"/>
              <a:t>Factors contributing to the explosive growth in both Internet and intranet traffic:</a:t>
            </a:r>
          </a:p>
          <a:p>
            <a:pPr lvl="1"/>
            <a:r>
              <a:rPr lang="en-US" dirty="0"/>
              <a:t>An increase in the number of network connections</a:t>
            </a:r>
          </a:p>
          <a:p>
            <a:pPr lvl="1"/>
            <a:r>
              <a:rPr lang="en-US" dirty="0"/>
              <a:t>An increase in the connection speed of each end-station</a:t>
            </a:r>
          </a:p>
          <a:p>
            <a:pPr lvl="1"/>
            <a:r>
              <a:rPr lang="en-US" dirty="0"/>
              <a:t>An increase in the deployment of bandwidth-intensive applications such as high-quality video</a:t>
            </a:r>
          </a:p>
          <a:p>
            <a:pPr lvl="1"/>
            <a:r>
              <a:rPr lang="en-US" dirty="0"/>
              <a:t>An increase in web hosting and application hosting traffic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100-Gbps Ethernet</a:t>
            </a:r>
          </a:p>
        </p:txBody>
      </p:sp>
      <p:sp>
        <p:nvSpPr>
          <p:cNvPr id="5" name="Content Placeholder 4"/>
          <p:cNvSpPr>
            <a:spLocks noGrp="1"/>
          </p:cNvSpPr>
          <p:nvPr>
            <p:ph idx="1"/>
          </p:nvPr>
        </p:nvSpPr>
        <p:spPr>
          <a:xfrm>
            <a:off x="779463" y="1771527"/>
            <a:ext cx="7583487" cy="4866366"/>
          </a:xfrm>
        </p:spPr>
        <p:txBody>
          <a:bodyPr>
            <a:normAutofit lnSpcReduction="10000"/>
          </a:bodyPr>
          <a:lstStyle/>
          <a:p>
            <a:r>
              <a:rPr lang="en-US" dirty="0"/>
              <a:t>Market drivers for 100-Gbps Ethernet</a:t>
            </a:r>
          </a:p>
          <a:p>
            <a:pPr lvl="1"/>
            <a:r>
              <a:rPr lang="en-US" dirty="0"/>
              <a:t>Data center/Internet media providers</a:t>
            </a:r>
          </a:p>
          <a:p>
            <a:pPr lvl="2"/>
            <a:r>
              <a:rPr lang="en-US" dirty="0"/>
              <a:t>To support the growth of Internet multimedia content and web applications, content providers have been expanding data centers</a:t>
            </a:r>
          </a:p>
          <a:p>
            <a:pPr lvl="1"/>
            <a:r>
              <a:rPr lang="en-US" dirty="0"/>
              <a:t>Metro video/service providers</a:t>
            </a:r>
          </a:p>
          <a:p>
            <a:pPr lvl="2"/>
            <a:r>
              <a:rPr lang="en-US" dirty="0"/>
              <a:t>Video on demand has been driving a new generation of 10-Gbps Ethernet</a:t>
            </a:r>
          </a:p>
          <a:p>
            <a:pPr lvl="1"/>
            <a:r>
              <a:rPr lang="en-US" dirty="0"/>
              <a:t>Enterprise LANs</a:t>
            </a:r>
          </a:p>
          <a:p>
            <a:pPr lvl="2"/>
            <a:r>
              <a:rPr lang="en-US" dirty="0"/>
              <a:t>Continuing growth in convergence of voice/video/data and in unified communications is driving up network switch demands</a:t>
            </a:r>
          </a:p>
          <a:p>
            <a:pPr lvl="1"/>
            <a:r>
              <a:rPr lang="en-US" dirty="0"/>
              <a:t>Internet exchanges/ISP core routing</a:t>
            </a:r>
          </a:p>
          <a:p>
            <a:pPr lvl="2"/>
            <a:r>
              <a:rPr lang="en-US" dirty="0"/>
              <a:t>With the massive amount of traffic flowing through these nodes, these installations are likely to be early adopters of 100-Gbps Ethernet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2" b="18182"/>
              <a:stretch>
                <a:fillRect/>
              </a:stretch>
            </p:blipFill>
          </mc:Choice>
          <mc:Fallback>
            <p:blipFill>
              <a:blip r:embed="rId4"/>
              <a:srcRect t="18182" b="18182"/>
              <a:stretch>
                <a:fillRect/>
              </a:stretch>
            </p:blipFill>
          </mc:Fallback>
        </mc:AlternateContent>
        <p:spPr>
          <a:xfrm>
            <a:off x="421672" y="-288140"/>
            <a:ext cx="8941492" cy="73635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Chapter 1</a:t>
            </a:r>
          </a:p>
        </p:txBody>
      </p:sp>
      <p:sp>
        <p:nvSpPr>
          <p:cNvPr id="10" name="Text Placeholder 9"/>
          <p:cNvSpPr>
            <a:spLocks noGrp="1"/>
          </p:cNvSpPr>
          <p:nvPr>
            <p:ph type="body" idx="1"/>
          </p:nvPr>
        </p:nvSpPr>
        <p:spPr/>
        <p:txBody>
          <a:bodyPr/>
          <a:lstStyle/>
          <a:p>
            <a:r>
              <a:rPr lang="en-US" dirty="0"/>
              <a:t>Elements of Modern Networking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25/50 </a:t>
            </a:r>
            <a:r>
              <a:rPr lang="en-US" dirty="0" err="1"/>
              <a:t>Gbps</a:t>
            </a:r>
            <a:endParaRPr lang="en-US" dirty="0"/>
          </a:p>
        </p:txBody>
      </p:sp>
      <p:sp>
        <p:nvSpPr>
          <p:cNvPr id="5" name="Content Placeholder 4"/>
          <p:cNvSpPr>
            <a:spLocks noGrp="1"/>
          </p:cNvSpPr>
          <p:nvPr>
            <p:ph idx="1"/>
          </p:nvPr>
        </p:nvSpPr>
        <p:spPr/>
        <p:txBody>
          <a:bodyPr/>
          <a:lstStyle/>
          <a:p>
            <a:r>
              <a:rPr lang="en-US" dirty="0"/>
              <a:t>25 Gigabit Ethernet Consortium </a:t>
            </a:r>
          </a:p>
          <a:p>
            <a:pPr lvl="1"/>
            <a:r>
              <a:rPr lang="en-US" dirty="0"/>
              <a:t>Includes Google and Microsoft</a:t>
            </a:r>
          </a:p>
          <a:p>
            <a:pPr lvl="1"/>
            <a:r>
              <a:rPr lang="en-US" dirty="0"/>
              <a:t>Objective is to support an industry standard, interoperable Ethernet specification that boosts the performance and slashes the interconnect cost per </a:t>
            </a:r>
            <a:r>
              <a:rPr lang="en-US" dirty="0" err="1"/>
              <a:t>Gbps</a:t>
            </a:r>
            <a:r>
              <a:rPr lang="en-US" dirty="0"/>
              <a:t> between the NIC and </a:t>
            </a:r>
            <a:r>
              <a:rPr lang="en-US" dirty="0" err="1"/>
              <a:t>ToR</a:t>
            </a:r>
            <a:r>
              <a:rPr lang="en-US" dirty="0"/>
              <a:t> switch</a:t>
            </a:r>
          </a:p>
          <a:p>
            <a:pPr lvl="1"/>
            <a:r>
              <a:rPr lang="en-US" dirty="0"/>
              <a:t>Prescribes a single-lane 25-Gbps Ethernet and dual-lane 50 </a:t>
            </a:r>
            <a:r>
              <a:rPr lang="en-US" dirty="0" err="1"/>
              <a:t>Gbps</a:t>
            </a:r>
            <a:r>
              <a:rPr lang="en-US" dirty="0"/>
              <a:t> Ethernet link protocol</a:t>
            </a:r>
          </a:p>
          <a:p>
            <a:pPr lvl="1"/>
            <a:r>
              <a:rPr lang="en-US" dirty="0"/>
              <a:t>IEEE 802.3 committee is at work developing the needed standards for 25 </a:t>
            </a:r>
            <a:r>
              <a:rPr lang="en-US" dirty="0" err="1"/>
              <a:t>Gbps</a:t>
            </a:r>
            <a:r>
              <a:rPr lang="en-US" dirty="0"/>
              <a:t> and may include 50 </a:t>
            </a:r>
            <a:r>
              <a:rPr lang="en-US" dirty="0" err="1"/>
              <a:t>Gbps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332" y="381000"/>
            <a:ext cx="3657600" cy="1044388"/>
          </a:xfrm>
        </p:spPr>
        <p:txBody>
          <a:bodyPr/>
          <a:lstStyle/>
          <a:p>
            <a:r>
              <a:rPr lang="en-US" sz="3200" dirty="0">
                <a:solidFill>
                  <a:srgbClr val="094364"/>
                </a:solidFill>
              </a:rPr>
              <a:t>400 </a:t>
            </a:r>
            <a:r>
              <a:rPr lang="en-US" sz="3200" dirty="0" err="1">
                <a:solidFill>
                  <a:srgbClr val="094364"/>
                </a:solidFill>
              </a:rPr>
              <a:t>Gbps</a:t>
            </a:r>
            <a:r>
              <a:rPr lang="en-US" sz="3200" dirty="0">
                <a:solidFill>
                  <a:srgbClr val="094364"/>
                </a:solidFill>
              </a:rPr>
              <a:t> Ethernet</a:t>
            </a:r>
          </a:p>
        </p:txBody>
      </p:sp>
      <p:sp>
        <p:nvSpPr>
          <p:cNvPr id="5" name="Content Placeholder 4"/>
          <p:cNvSpPr>
            <a:spLocks noGrp="1"/>
          </p:cNvSpPr>
          <p:nvPr>
            <p:ph sz="half" idx="1"/>
          </p:nvPr>
        </p:nvSpPr>
        <p:spPr>
          <a:xfrm>
            <a:off x="555332" y="1828800"/>
            <a:ext cx="3657600" cy="4219575"/>
          </a:xfrm>
        </p:spPr>
        <p:txBody>
          <a:bodyPr>
            <a:normAutofit lnSpcReduction="10000"/>
          </a:bodyPr>
          <a:lstStyle/>
          <a:p>
            <a:r>
              <a:rPr lang="en-US" dirty="0"/>
              <a:t>IEEE 802.3 is currently exploring technology options for producing a 400-Gbps Ethernet standard</a:t>
            </a:r>
          </a:p>
          <a:p>
            <a:r>
              <a:rPr lang="en-US" dirty="0"/>
              <a:t>No timetable is yet in place</a:t>
            </a:r>
          </a:p>
          <a:p>
            <a:r>
              <a:rPr lang="en-US" dirty="0"/>
              <a:t>1-Tbps (terabits per second, trillion per second) standard will eventually be produced</a:t>
            </a:r>
          </a:p>
        </p:txBody>
      </p:sp>
      <p:sp>
        <p:nvSpPr>
          <p:cNvPr id="9" name="Content Placeholder 8"/>
          <p:cNvSpPr>
            <a:spLocks noGrp="1"/>
          </p:cNvSpPr>
          <p:nvPr>
            <p:ph sz="half" idx="2"/>
          </p:nvPr>
        </p:nvSpPr>
        <p:spPr>
          <a:xfrm>
            <a:off x="4838141" y="1600778"/>
            <a:ext cx="3657600" cy="4973084"/>
          </a:xfrm>
        </p:spPr>
        <p:txBody>
          <a:bodyPr>
            <a:normAutofit lnSpcReduction="10000"/>
          </a:bodyPr>
          <a:lstStyle/>
          <a:p>
            <a:r>
              <a:rPr lang="en-US" dirty="0"/>
              <a:t>These lower  speeds are known as </a:t>
            </a:r>
            <a:r>
              <a:rPr lang="en-US" dirty="0" err="1"/>
              <a:t>Multirate</a:t>
            </a:r>
            <a:r>
              <a:rPr lang="en-US" dirty="0"/>
              <a:t> Gigabit BASE-T (MGBASE-T)</a:t>
            </a:r>
          </a:p>
          <a:p>
            <a:r>
              <a:rPr lang="en-US" dirty="0"/>
              <a:t>Currently the MGBASE-T Alliance is overseeing the development of these standards outside of IEEE</a:t>
            </a:r>
          </a:p>
          <a:p>
            <a:r>
              <a:rPr lang="en-US" dirty="0"/>
              <a:t>Mainly intended to support IEEE 802.11ac wireless traffic into a wired network</a:t>
            </a:r>
          </a:p>
          <a:p>
            <a:r>
              <a:rPr lang="en-US" dirty="0"/>
              <a:t>Gaining acceptance where more than 1 </a:t>
            </a:r>
            <a:r>
              <a:rPr lang="en-US" dirty="0" err="1"/>
              <a:t>Gbps</a:t>
            </a:r>
            <a:r>
              <a:rPr lang="en-US" dirty="0"/>
              <a:t> of throughput is needed (such as to support mobile users in the office environment)</a:t>
            </a:r>
          </a:p>
        </p:txBody>
      </p:sp>
      <p:sp>
        <p:nvSpPr>
          <p:cNvPr id="10" name="Title 3"/>
          <p:cNvSpPr txBox="1">
            <a:spLocks/>
          </p:cNvSpPr>
          <p:nvPr/>
        </p:nvSpPr>
        <p:spPr>
          <a:xfrm>
            <a:off x="4838141" y="533400"/>
            <a:ext cx="3934976" cy="891988"/>
          </a:xfrm>
          <a:prstGeom prst="rect">
            <a:avLst/>
          </a:prstGeom>
        </p:spPr>
        <p:txBody>
          <a:bodyPr vert="horz" lIns="91440" tIns="45720" rIns="91440" bIns="45720" rtlCol="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75000"/>
                  </a:schemeClr>
                </a:solidFill>
                <a:effectLst/>
                <a:uLnTx/>
                <a:uFillTx/>
                <a:latin typeface="+mj-lt"/>
                <a:ea typeface="+mj-ea"/>
                <a:cs typeface="+mj-cs"/>
              </a:rPr>
              <a:t>2.5/5 </a:t>
            </a:r>
            <a:r>
              <a:rPr kumimoji="0" lang="en-US" sz="3200" b="0" i="0" u="none" strike="noStrike" kern="1200" cap="none" spc="0" normalizeH="0" baseline="0" noProof="0" dirty="0" err="1">
                <a:ln>
                  <a:noFill/>
                </a:ln>
                <a:solidFill>
                  <a:schemeClr val="accent1">
                    <a:lumMod val="75000"/>
                  </a:schemeClr>
                </a:solidFill>
                <a:effectLst/>
                <a:uLnTx/>
                <a:uFillTx/>
                <a:latin typeface="+mj-lt"/>
                <a:ea typeface="+mj-ea"/>
                <a:cs typeface="+mj-cs"/>
              </a:rPr>
              <a:t>Gbps</a:t>
            </a:r>
            <a:r>
              <a:rPr kumimoji="0" lang="en-US" sz="3200" b="0" i="0" u="none" strike="noStrike" kern="1200" cap="none" spc="0" normalizeH="0" baseline="0" noProof="0" dirty="0">
                <a:ln>
                  <a:noFill/>
                </a:ln>
                <a:solidFill>
                  <a:schemeClr val="accent1">
                    <a:lumMod val="75000"/>
                  </a:schemeClr>
                </a:solidFill>
                <a:effectLst/>
                <a:uLnTx/>
                <a:uFillTx/>
                <a:latin typeface="+mj-lt"/>
                <a:ea typeface="+mj-ea"/>
                <a:cs typeface="+mj-cs"/>
              </a:rPr>
              <a:t> Ethernet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Wi-Fi</a:t>
            </a:r>
          </a:p>
        </p:txBody>
      </p:sp>
      <p:sp>
        <p:nvSpPr>
          <p:cNvPr id="9" name="Content Placeholder 8"/>
          <p:cNvSpPr>
            <a:spLocks noGrp="1"/>
          </p:cNvSpPr>
          <p:nvPr>
            <p:ph idx="1"/>
          </p:nvPr>
        </p:nvSpPr>
        <p:spPr/>
        <p:txBody>
          <a:bodyPr/>
          <a:lstStyle/>
          <a:p>
            <a:r>
              <a:rPr lang="en-US" dirty="0"/>
              <a:t>Standardized by IEEE 802.11</a:t>
            </a:r>
          </a:p>
          <a:p>
            <a:r>
              <a:rPr lang="en-US" dirty="0"/>
              <a:t>Has become the dominant technology for wireless LANs</a:t>
            </a:r>
          </a:p>
          <a:p>
            <a:r>
              <a:rPr lang="en-US" dirty="0"/>
              <a:t>First important use was in the home to replace Ethernet cabling for connecting desktop and laptop computers with each other and with the Internet</a:t>
            </a:r>
          </a:p>
          <a:p>
            <a:r>
              <a:rPr lang="en-US" dirty="0"/>
              <a:t>Provides a cost effective way to the Internet</a:t>
            </a:r>
          </a:p>
          <a:p>
            <a:r>
              <a:rPr lang="en-US" dirty="0"/>
              <a:t>Is essential to implementing the Internet of Things (</a:t>
            </a:r>
            <a:r>
              <a:rPr lang="en-US" dirty="0" err="1"/>
              <a:t>IoT</a:t>
            </a:r>
            <a:r>
              <a:rPr lang="en-US" dirty="0"/>
              <a:t>)</a:t>
            </a: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1B3861"/>
                </a:solidFill>
              </a:rPr>
              <a:t>Public Wi-Fi</a:t>
            </a:r>
          </a:p>
        </p:txBody>
      </p:sp>
      <p:graphicFrame>
        <p:nvGraphicFramePr>
          <p:cNvPr id="12" name="Content Placeholder 11"/>
          <p:cNvGraphicFramePr>
            <a:graphicFrameLocks noGrp="1"/>
          </p:cNvGraphicFramePr>
          <p:nvPr>
            <p:ph idx="1"/>
          </p:nvPr>
        </p:nvGraphicFramePr>
        <p:xfrm>
          <a:off x="779463" y="1828800"/>
          <a:ext cx="7583487" cy="4208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79463" y="0"/>
            <a:ext cx="7583487" cy="1044388"/>
          </a:xfrm>
        </p:spPr>
        <p:txBody>
          <a:bodyPr/>
          <a:lstStyle/>
          <a:p>
            <a:r>
              <a:rPr lang="en-US" dirty="0"/>
              <a:t>Enterprise Wi-Fi</a:t>
            </a:r>
          </a:p>
        </p:txBody>
      </p:sp>
      <p:sp>
        <p:nvSpPr>
          <p:cNvPr id="9" name="Content Placeholder 8"/>
          <p:cNvSpPr>
            <a:spLocks noGrp="1"/>
          </p:cNvSpPr>
          <p:nvPr>
            <p:ph idx="1"/>
          </p:nvPr>
        </p:nvSpPr>
        <p:spPr>
          <a:xfrm>
            <a:off x="779463" y="1323311"/>
            <a:ext cx="7583487" cy="5154504"/>
          </a:xfrm>
        </p:spPr>
        <p:txBody>
          <a:bodyPr>
            <a:normAutofit/>
          </a:bodyPr>
          <a:lstStyle/>
          <a:p>
            <a:r>
              <a:rPr lang="en-US" dirty="0"/>
              <a:t>Economic benefit of Wi-Fi is most clearly seen in the enterprise</a:t>
            </a:r>
          </a:p>
          <a:p>
            <a:r>
              <a:rPr lang="en-US" dirty="0"/>
              <a:t>Approximately half of all enterprise network traffic is via Wi-Fi rather then the traditional Ethernet</a:t>
            </a:r>
          </a:p>
          <a:p>
            <a:r>
              <a:rPr lang="en-US" dirty="0"/>
              <a:t>Two trends have driven the transition to a Wi-Fi centered enterprise:</a:t>
            </a:r>
          </a:p>
          <a:p>
            <a:pPr lvl="1"/>
            <a:r>
              <a:rPr lang="en-US" dirty="0"/>
              <a:t>Demand has increased with more and more employees preferring to use laptops, tablets, and smartphones to connect to the enterprise network</a:t>
            </a:r>
          </a:p>
          <a:p>
            <a:pPr lvl="1"/>
            <a:r>
              <a:rPr lang="en-US" dirty="0"/>
              <a:t>The arrival of Gigabit Ethernet allows the enterprise network to support high-speed connections to mobile devices simultaneously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779462" y="0"/>
            <a:ext cx="7583487" cy="1044388"/>
          </a:xfrm>
        </p:spPr>
        <p:txBody>
          <a:bodyPr/>
          <a:lstStyle/>
          <a:p>
            <a:r>
              <a:rPr lang="en-US" dirty="0"/>
              <a:t>Standards</a:t>
            </a:r>
          </a:p>
        </p:txBody>
      </p:sp>
      <p:sp>
        <p:nvSpPr>
          <p:cNvPr id="19" name="Content Placeholder 18"/>
          <p:cNvSpPr>
            <a:spLocks noGrp="1"/>
          </p:cNvSpPr>
          <p:nvPr>
            <p:ph sz="half" idx="1"/>
          </p:nvPr>
        </p:nvSpPr>
        <p:spPr>
          <a:xfrm>
            <a:off x="779462" y="1411251"/>
            <a:ext cx="7583488" cy="4778424"/>
          </a:xfrm>
        </p:spPr>
        <p:txBody>
          <a:bodyPr>
            <a:normAutofit/>
          </a:bodyPr>
          <a:lstStyle/>
          <a:p>
            <a:r>
              <a:rPr lang="en-US" dirty="0"/>
              <a:t>Interoperability is essential to the success of Wi-Fi</a:t>
            </a:r>
          </a:p>
          <a:p>
            <a:r>
              <a:rPr lang="en-US" dirty="0"/>
              <a:t>Wi-Fi enabled devices must be able to communicate with Wi-Fi access points regardless of the manufacturer of the device or access point</a:t>
            </a:r>
          </a:p>
          <a:p>
            <a:r>
              <a:rPr lang="en-US" dirty="0"/>
              <a:t>Interoperability is guaranteed by:</a:t>
            </a:r>
          </a:p>
          <a:p>
            <a:pPr lvl="1"/>
            <a:r>
              <a:rPr lang="en-US" dirty="0"/>
              <a:t>IEEE 802.11 wireless LAN committee develops the protocol and signaling standards</a:t>
            </a:r>
          </a:p>
          <a:p>
            <a:pPr lvl="1"/>
            <a:r>
              <a:rPr lang="en-US" dirty="0"/>
              <a:t>The Wi-Fi Alliance creates test suites to clarify interoperability for commercial products that conform to various IEEE 802.11 standards</a:t>
            </a:r>
          </a:p>
          <a:p>
            <a:pPr lvl="1"/>
            <a:r>
              <a:rPr lang="en-US" dirty="0"/>
              <a:t>The term </a:t>
            </a:r>
            <a:r>
              <a:rPr lang="en-US" i="1" dirty="0"/>
              <a:t>Wi-Fi </a:t>
            </a:r>
            <a:r>
              <a:rPr lang="en-US" dirty="0"/>
              <a:t>(wireless fidelity) is used for products certified by the Alliance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094364"/>
                </a:solidFill>
              </a:rPr>
              <a:t>Wi-Fi Data Rates</a:t>
            </a:r>
          </a:p>
        </p:txBody>
      </p:sp>
      <p:sp>
        <p:nvSpPr>
          <p:cNvPr id="6" name="Content Placeholder 5"/>
          <p:cNvSpPr>
            <a:spLocks noGrp="1"/>
          </p:cNvSpPr>
          <p:nvPr>
            <p:ph idx="1"/>
          </p:nvPr>
        </p:nvSpPr>
        <p:spPr/>
        <p:txBody>
          <a:bodyPr>
            <a:normAutofit lnSpcReduction="10000"/>
          </a:bodyPr>
          <a:lstStyle/>
          <a:p>
            <a:r>
              <a:rPr lang="en-US" dirty="0"/>
              <a:t>802.11 (1997): 2 Mbps (megabits per second, million bits per second)</a:t>
            </a:r>
          </a:p>
          <a:p>
            <a:r>
              <a:rPr lang="en-US" dirty="0"/>
              <a:t>802.11a (1999): 54 Mbps</a:t>
            </a:r>
          </a:p>
          <a:p>
            <a:r>
              <a:rPr lang="en-US" dirty="0"/>
              <a:t>802.11b (1999): 11 Mbps</a:t>
            </a:r>
          </a:p>
          <a:p>
            <a:r>
              <a:rPr lang="en-US" dirty="0"/>
              <a:t>802.11n (1999): 600 Mbps</a:t>
            </a:r>
          </a:p>
          <a:p>
            <a:r>
              <a:rPr lang="en-US" dirty="0"/>
              <a:t>802.11g (2003): 54 Mbps</a:t>
            </a:r>
          </a:p>
          <a:p>
            <a:r>
              <a:rPr lang="en-US" dirty="0"/>
              <a:t>802.11ad (2012): 6.76 </a:t>
            </a:r>
            <a:r>
              <a:rPr lang="en-US" dirty="0" err="1"/>
              <a:t>Gbps</a:t>
            </a:r>
            <a:r>
              <a:rPr lang="en-US" dirty="0"/>
              <a:t> (billion bits per second)</a:t>
            </a:r>
          </a:p>
          <a:p>
            <a:r>
              <a:rPr lang="en-US" dirty="0"/>
              <a:t>802.11ac (2014): 3.2 </a:t>
            </a:r>
            <a:r>
              <a:rPr lang="en-US" dirty="0" err="1"/>
              <a:t>Gbps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rgbClr val="094364"/>
                </a:solidFill>
              </a:rPr>
              <a:t>4G/5G Cellular</a:t>
            </a:r>
          </a:p>
        </p:txBody>
      </p:sp>
      <p:sp>
        <p:nvSpPr>
          <p:cNvPr id="8" name="Text Placeholder 7"/>
          <p:cNvSpPr>
            <a:spLocks noGrp="1"/>
          </p:cNvSpPr>
          <p:nvPr>
            <p:ph type="body" idx="1"/>
          </p:nvPr>
        </p:nvSpPr>
        <p:spPr/>
        <p:txBody>
          <a:bodyPr/>
          <a:lstStyle/>
          <a:p>
            <a:r>
              <a:rPr lang="en-US" dirty="0">
                <a:solidFill>
                  <a:srgbClr val="094364"/>
                </a:solidFill>
              </a:rPr>
              <a:t>First Generation</a:t>
            </a:r>
          </a:p>
        </p:txBody>
      </p:sp>
      <p:sp>
        <p:nvSpPr>
          <p:cNvPr id="9" name="Content Placeholder 8"/>
          <p:cNvSpPr>
            <a:spLocks noGrp="1"/>
          </p:cNvSpPr>
          <p:nvPr>
            <p:ph sz="half" idx="2"/>
          </p:nvPr>
        </p:nvSpPr>
        <p:spPr>
          <a:xfrm>
            <a:off x="992920" y="2362199"/>
            <a:ext cx="7171841" cy="3686175"/>
          </a:xfrm>
        </p:spPr>
        <p:txBody>
          <a:bodyPr>
            <a:normAutofit/>
          </a:bodyPr>
          <a:lstStyle/>
          <a:p>
            <a:r>
              <a:rPr lang="en-US" dirty="0"/>
              <a:t>Original cellular networks</a:t>
            </a:r>
          </a:p>
          <a:p>
            <a:r>
              <a:rPr lang="en-US" dirty="0"/>
              <a:t>Provided analog traffic channels and were designed to be an extension of the public switched telephone networks</a:t>
            </a:r>
          </a:p>
          <a:p>
            <a:r>
              <a:rPr lang="en-US" dirty="0"/>
              <a:t>Most widely deployed system was the Advance Mobile Phone Service (AMPS) developed by AT&amp;T</a:t>
            </a:r>
          </a:p>
          <a:p>
            <a:r>
              <a:rPr lang="en-US" dirty="0"/>
              <a:t>Voice transmission was purely analog and control signals were sent over a 10-kbps analog channel</a:t>
            </a:r>
          </a:p>
        </p:txBody>
      </p:sp>
      <p:sp>
        <p:nvSpPr>
          <p:cNvPr id="13" name="Text Placeholder 7"/>
          <p:cNvSpPr>
            <a:spLocks noGrp="1"/>
          </p:cNvSpPr>
          <p:nvPr>
            <p:ph type="body" idx="1"/>
          </p:nvPr>
        </p:nvSpPr>
        <p:spPr>
          <a:xfrm>
            <a:off x="4838141" y="1438835"/>
            <a:ext cx="3657600" cy="789828"/>
          </a:xfrm>
        </p:spPr>
        <p:txBody>
          <a:bodyPr/>
          <a:lstStyle/>
          <a:p>
            <a:r>
              <a:rPr lang="en-US" dirty="0">
                <a:solidFill>
                  <a:srgbClr val="094364"/>
                </a:solidFill>
              </a:rPr>
              <a:t>1G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94364"/>
                </a:solidFill>
              </a:rPr>
              <a:t>4G/5G Cellular</a:t>
            </a:r>
          </a:p>
        </p:txBody>
      </p:sp>
      <p:sp>
        <p:nvSpPr>
          <p:cNvPr id="5" name="Text Placeholder 4"/>
          <p:cNvSpPr>
            <a:spLocks noGrp="1"/>
          </p:cNvSpPr>
          <p:nvPr>
            <p:ph type="body" idx="1"/>
          </p:nvPr>
        </p:nvSpPr>
        <p:spPr/>
        <p:txBody>
          <a:bodyPr/>
          <a:lstStyle/>
          <a:p>
            <a:r>
              <a:rPr lang="en-US" dirty="0">
                <a:solidFill>
                  <a:srgbClr val="094364"/>
                </a:solidFill>
              </a:rPr>
              <a:t>Second Generation</a:t>
            </a:r>
          </a:p>
        </p:txBody>
      </p:sp>
      <p:sp>
        <p:nvSpPr>
          <p:cNvPr id="6" name="Content Placeholder 5"/>
          <p:cNvSpPr>
            <a:spLocks noGrp="1"/>
          </p:cNvSpPr>
          <p:nvPr>
            <p:ph sz="half" idx="2"/>
          </p:nvPr>
        </p:nvSpPr>
        <p:spPr>
          <a:xfrm>
            <a:off x="1047750" y="2500934"/>
            <a:ext cx="7315200" cy="3955538"/>
          </a:xfrm>
        </p:spPr>
        <p:txBody>
          <a:bodyPr>
            <a:normAutofit/>
          </a:bodyPr>
          <a:lstStyle/>
          <a:p>
            <a:r>
              <a:rPr lang="en-US" dirty="0"/>
              <a:t>Developed to provide:</a:t>
            </a:r>
          </a:p>
          <a:p>
            <a:pPr lvl="1"/>
            <a:r>
              <a:rPr lang="en-US" dirty="0"/>
              <a:t>Higher-quality signals</a:t>
            </a:r>
          </a:p>
          <a:p>
            <a:pPr lvl="1"/>
            <a:r>
              <a:rPr lang="en-US" dirty="0"/>
              <a:t>Higher data rates for support of digital services</a:t>
            </a:r>
          </a:p>
          <a:p>
            <a:pPr lvl="1"/>
            <a:r>
              <a:rPr lang="en-US" dirty="0"/>
              <a:t>Greater capacity</a:t>
            </a:r>
          </a:p>
          <a:p>
            <a:pPr marL="282575" lvl="1" indent="-282575">
              <a:spcBef>
                <a:spcPts val="2000"/>
              </a:spcBef>
            </a:pPr>
            <a:r>
              <a:rPr lang="en-US" sz="2000" dirty="0"/>
              <a:t>Key differences:</a:t>
            </a:r>
          </a:p>
          <a:p>
            <a:pPr lvl="1"/>
            <a:r>
              <a:rPr lang="en-US" sz="2000" dirty="0"/>
              <a:t>Di</a:t>
            </a:r>
            <a:r>
              <a:rPr lang="en-US" sz="1838" dirty="0"/>
              <a:t>gital traffic channels</a:t>
            </a:r>
          </a:p>
          <a:p>
            <a:pPr lvl="1"/>
            <a:r>
              <a:rPr lang="en-US" sz="1838" dirty="0"/>
              <a:t>Encryption</a:t>
            </a:r>
          </a:p>
          <a:p>
            <a:pPr lvl="1"/>
            <a:r>
              <a:rPr lang="en-US" sz="1838" dirty="0"/>
              <a:t>Error detection and correction</a:t>
            </a:r>
          </a:p>
          <a:p>
            <a:pPr lvl="1"/>
            <a:r>
              <a:rPr lang="en-US" sz="1838" dirty="0"/>
              <a:t>Channel access</a:t>
            </a:r>
          </a:p>
          <a:p>
            <a:pPr marL="565150" lvl="2">
              <a:spcBef>
                <a:spcPts val="2000"/>
              </a:spcBef>
            </a:pPr>
            <a:endParaRPr lang="en-US" sz="2000" dirty="0"/>
          </a:p>
        </p:txBody>
      </p:sp>
      <p:sp>
        <p:nvSpPr>
          <p:cNvPr id="7" name="Text Placeholder 6"/>
          <p:cNvSpPr>
            <a:spLocks noGrp="1"/>
          </p:cNvSpPr>
          <p:nvPr>
            <p:ph type="body" sz="quarter" idx="3"/>
          </p:nvPr>
        </p:nvSpPr>
        <p:spPr/>
        <p:txBody>
          <a:bodyPr/>
          <a:lstStyle/>
          <a:p>
            <a:r>
              <a:rPr lang="en-US" dirty="0">
                <a:solidFill>
                  <a:srgbClr val="094364"/>
                </a:solidFill>
              </a:rPr>
              <a:t>2G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94364"/>
                </a:solidFill>
              </a:rPr>
              <a:t>4G/5G Cellular</a:t>
            </a:r>
            <a:endParaRPr lang="en-US" dirty="0"/>
          </a:p>
        </p:txBody>
      </p:sp>
      <p:sp>
        <p:nvSpPr>
          <p:cNvPr id="5" name="Text Placeholder 4"/>
          <p:cNvSpPr>
            <a:spLocks noGrp="1"/>
          </p:cNvSpPr>
          <p:nvPr>
            <p:ph type="body" idx="1"/>
          </p:nvPr>
        </p:nvSpPr>
        <p:spPr/>
        <p:txBody>
          <a:bodyPr/>
          <a:lstStyle/>
          <a:p>
            <a:r>
              <a:rPr lang="en-US" dirty="0">
                <a:solidFill>
                  <a:srgbClr val="094364"/>
                </a:solidFill>
              </a:rPr>
              <a:t>Third Generation</a:t>
            </a:r>
          </a:p>
        </p:txBody>
      </p:sp>
      <p:sp>
        <p:nvSpPr>
          <p:cNvPr id="6" name="Content Placeholder 5"/>
          <p:cNvSpPr>
            <a:spLocks noGrp="1"/>
          </p:cNvSpPr>
          <p:nvPr>
            <p:ph sz="half" idx="2"/>
          </p:nvPr>
        </p:nvSpPr>
        <p:spPr>
          <a:xfrm>
            <a:off x="1065894" y="2652906"/>
            <a:ext cx="7278912" cy="3686175"/>
          </a:xfrm>
        </p:spPr>
        <p:txBody>
          <a:bodyPr/>
          <a:lstStyle/>
          <a:p>
            <a:r>
              <a:rPr lang="en-US" dirty="0"/>
              <a:t>Objective is to provide fairly high-speed wireless communication to support multimedia, data, and video in addition to voice</a:t>
            </a:r>
          </a:p>
          <a:p>
            <a:r>
              <a:rPr lang="en-US" dirty="0"/>
              <a:t>Share the following design features:</a:t>
            </a:r>
          </a:p>
          <a:p>
            <a:pPr lvl="1"/>
            <a:r>
              <a:rPr lang="en-US" dirty="0"/>
              <a:t>Bandwidth</a:t>
            </a:r>
          </a:p>
          <a:p>
            <a:pPr lvl="1"/>
            <a:r>
              <a:rPr lang="en-US" dirty="0"/>
              <a:t>Data rate</a:t>
            </a:r>
          </a:p>
          <a:p>
            <a:pPr lvl="1"/>
            <a:r>
              <a:rPr lang="en-US" dirty="0" err="1"/>
              <a:t>Multirate</a:t>
            </a:r>
            <a:r>
              <a:rPr lang="en-US" dirty="0"/>
              <a:t> </a:t>
            </a:r>
          </a:p>
        </p:txBody>
      </p:sp>
      <p:sp>
        <p:nvSpPr>
          <p:cNvPr id="7" name="Text Placeholder 6"/>
          <p:cNvSpPr>
            <a:spLocks noGrp="1"/>
          </p:cNvSpPr>
          <p:nvPr>
            <p:ph type="body" sz="quarter" idx="3"/>
          </p:nvPr>
        </p:nvSpPr>
        <p:spPr/>
        <p:txBody>
          <a:bodyPr/>
          <a:lstStyle/>
          <a:p>
            <a:r>
              <a:rPr lang="en-US" dirty="0">
                <a:solidFill>
                  <a:srgbClr val="094364"/>
                </a:solidFill>
              </a:rPr>
              <a:t>3G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1319" y="0"/>
            <a:ext cx="7583487" cy="1291294"/>
          </a:xfrm>
        </p:spPr>
        <p:txBody>
          <a:bodyPr/>
          <a:lstStyle/>
          <a:p>
            <a:pPr algn="ctr"/>
            <a:r>
              <a:rPr lang="en-US" dirty="0">
                <a:solidFill>
                  <a:srgbClr val="094364"/>
                </a:solidFill>
              </a:rPr>
              <a:t>4G/5G Cellular</a:t>
            </a:r>
            <a:endParaRPr lang="en-US" dirty="0"/>
          </a:p>
        </p:txBody>
      </p:sp>
      <p:sp>
        <p:nvSpPr>
          <p:cNvPr id="5" name="Text Placeholder 4"/>
          <p:cNvSpPr>
            <a:spLocks noGrp="1"/>
          </p:cNvSpPr>
          <p:nvPr>
            <p:ph type="body" idx="1"/>
          </p:nvPr>
        </p:nvSpPr>
        <p:spPr/>
        <p:txBody>
          <a:bodyPr/>
          <a:lstStyle/>
          <a:p>
            <a:r>
              <a:rPr lang="en-US" dirty="0">
                <a:solidFill>
                  <a:srgbClr val="094364"/>
                </a:solidFill>
              </a:rPr>
              <a:t>Fourth Generation</a:t>
            </a:r>
          </a:p>
        </p:txBody>
      </p:sp>
      <p:sp>
        <p:nvSpPr>
          <p:cNvPr id="6" name="Content Placeholder 5"/>
          <p:cNvSpPr>
            <a:spLocks noGrp="1"/>
          </p:cNvSpPr>
          <p:nvPr>
            <p:ph sz="half" idx="2"/>
          </p:nvPr>
        </p:nvSpPr>
        <p:spPr>
          <a:xfrm>
            <a:off x="761319" y="2465198"/>
            <a:ext cx="7798340" cy="4023289"/>
          </a:xfrm>
        </p:spPr>
        <p:txBody>
          <a:bodyPr>
            <a:normAutofit fontScale="85000" lnSpcReduction="20000"/>
          </a:bodyPr>
          <a:lstStyle/>
          <a:p>
            <a:r>
              <a:rPr lang="en-US" dirty="0"/>
              <a:t>Ultra-broadband Internet access for a variety of mobile devices, including laptops, smartphones, and tablets </a:t>
            </a:r>
          </a:p>
          <a:p>
            <a:r>
              <a:rPr lang="en-US" dirty="0"/>
              <a:t>4G networks support Mobile web access and high-bandwidth applications such as high definition mobile TV, mobile video conferencing, and gaming services</a:t>
            </a:r>
          </a:p>
          <a:p>
            <a:r>
              <a:rPr lang="en-US" dirty="0"/>
              <a:t>Designed to maximize bandwidth and throughput while also maximizing spectral efficiency</a:t>
            </a:r>
          </a:p>
          <a:p>
            <a:r>
              <a:rPr lang="en-US" dirty="0"/>
              <a:t>Have the following characteristics:</a:t>
            </a:r>
          </a:p>
          <a:p>
            <a:pPr lvl="1"/>
            <a:r>
              <a:rPr lang="en-US" dirty="0"/>
              <a:t>Based on an all-IP packet switched network</a:t>
            </a:r>
          </a:p>
          <a:p>
            <a:pPr lvl="1"/>
            <a:r>
              <a:rPr lang="en-US" dirty="0"/>
              <a:t>Support peak data rates </a:t>
            </a:r>
          </a:p>
          <a:p>
            <a:pPr lvl="1"/>
            <a:r>
              <a:rPr lang="en-US" dirty="0"/>
              <a:t>Dynamically share and use the network resources to support more simultaneous users per cell</a:t>
            </a:r>
          </a:p>
          <a:p>
            <a:pPr lvl="1"/>
            <a:r>
              <a:rPr lang="en-US" dirty="0"/>
              <a:t>Support smooth handovers across heterogeneous networks</a:t>
            </a:r>
          </a:p>
          <a:p>
            <a:pPr lvl="1"/>
            <a:r>
              <a:rPr lang="en-US" dirty="0"/>
              <a:t>Support high </a:t>
            </a:r>
            <a:r>
              <a:rPr lang="en-US" dirty="0" err="1"/>
              <a:t>QoS</a:t>
            </a:r>
            <a:r>
              <a:rPr lang="en-US" dirty="0"/>
              <a:t> for next-generation multimedia applications</a:t>
            </a:r>
          </a:p>
        </p:txBody>
      </p:sp>
      <p:sp>
        <p:nvSpPr>
          <p:cNvPr id="7" name="Text Placeholder 6"/>
          <p:cNvSpPr>
            <a:spLocks noGrp="1"/>
          </p:cNvSpPr>
          <p:nvPr>
            <p:ph type="body" sz="quarter" idx="3"/>
          </p:nvPr>
        </p:nvSpPr>
        <p:spPr/>
        <p:txBody>
          <a:bodyPr/>
          <a:lstStyle/>
          <a:p>
            <a:r>
              <a:rPr lang="en-US" dirty="0">
                <a:solidFill>
                  <a:srgbClr val="094364"/>
                </a:solidFill>
              </a:rPr>
              <a:t>4G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1319" y="0"/>
            <a:ext cx="7583487" cy="1291294"/>
          </a:xfrm>
        </p:spPr>
        <p:txBody>
          <a:bodyPr/>
          <a:lstStyle/>
          <a:p>
            <a:pPr algn="ctr"/>
            <a:r>
              <a:rPr lang="en-US" dirty="0">
                <a:solidFill>
                  <a:srgbClr val="094364"/>
                </a:solidFill>
              </a:rPr>
              <a:t>4G/5G Cellular</a:t>
            </a:r>
            <a:endParaRPr lang="en-US" dirty="0"/>
          </a:p>
        </p:txBody>
      </p:sp>
      <p:sp>
        <p:nvSpPr>
          <p:cNvPr id="5" name="Text Placeholder 4"/>
          <p:cNvSpPr>
            <a:spLocks noGrp="1"/>
          </p:cNvSpPr>
          <p:nvPr>
            <p:ph type="body" idx="1"/>
          </p:nvPr>
        </p:nvSpPr>
        <p:spPr/>
        <p:txBody>
          <a:bodyPr/>
          <a:lstStyle/>
          <a:p>
            <a:r>
              <a:rPr lang="en-US" dirty="0">
                <a:solidFill>
                  <a:srgbClr val="094364"/>
                </a:solidFill>
              </a:rPr>
              <a:t>Fifth Generation</a:t>
            </a:r>
          </a:p>
        </p:txBody>
      </p:sp>
      <p:sp>
        <p:nvSpPr>
          <p:cNvPr id="6" name="Content Placeholder 5"/>
          <p:cNvSpPr>
            <a:spLocks noGrp="1"/>
          </p:cNvSpPr>
          <p:nvPr>
            <p:ph sz="half" idx="2"/>
          </p:nvPr>
        </p:nvSpPr>
        <p:spPr>
          <a:xfrm>
            <a:off x="761319" y="2465198"/>
            <a:ext cx="7798340" cy="4023289"/>
          </a:xfrm>
        </p:spPr>
        <p:txBody>
          <a:bodyPr>
            <a:normAutofit lnSpcReduction="10000"/>
          </a:bodyPr>
          <a:lstStyle/>
          <a:p>
            <a:r>
              <a:rPr lang="en-US" dirty="0"/>
              <a:t>Still some years away</a:t>
            </a:r>
          </a:p>
          <a:p>
            <a:r>
              <a:rPr lang="en-US" dirty="0"/>
              <a:t>By 2020 the huge amounts of data traffic generated by tablets and smartphones will be augmented by an equally huge amount of traffic from the </a:t>
            </a:r>
            <a:r>
              <a:rPr lang="en-US" i="1" dirty="0"/>
              <a:t>Internet of Things (</a:t>
            </a:r>
            <a:r>
              <a:rPr lang="en-US" dirty="0"/>
              <a:t>which includes shoes, watches, appliances, cars, thermostats, door locks, and much more)</a:t>
            </a:r>
          </a:p>
          <a:p>
            <a:r>
              <a:rPr lang="en-US" dirty="0"/>
              <a:t>Focus will be on:</a:t>
            </a:r>
          </a:p>
          <a:p>
            <a:pPr lvl="1"/>
            <a:r>
              <a:rPr lang="en-US" dirty="0"/>
              <a:t>Building more intelligence into the network</a:t>
            </a:r>
          </a:p>
          <a:p>
            <a:pPr lvl="1"/>
            <a:r>
              <a:rPr lang="en-US" dirty="0"/>
              <a:t>Meeting service quality demands by dynamic use of priorities</a:t>
            </a:r>
          </a:p>
          <a:p>
            <a:pPr lvl="1"/>
            <a:r>
              <a:rPr lang="en-US" dirty="0"/>
              <a:t>Adaptive network reconfiguration</a:t>
            </a:r>
          </a:p>
          <a:p>
            <a:pPr lvl="1"/>
            <a:r>
              <a:rPr lang="en-US" dirty="0"/>
              <a:t>Other network management techniques</a:t>
            </a:r>
          </a:p>
        </p:txBody>
      </p:sp>
      <p:sp>
        <p:nvSpPr>
          <p:cNvPr id="7" name="Text Placeholder 6"/>
          <p:cNvSpPr>
            <a:spLocks noGrp="1"/>
          </p:cNvSpPr>
          <p:nvPr>
            <p:ph type="body" sz="quarter" idx="3"/>
          </p:nvPr>
        </p:nvSpPr>
        <p:spPr/>
        <p:txBody>
          <a:bodyPr/>
          <a:lstStyle/>
          <a:p>
            <a:r>
              <a:rPr lang="en-US" dirty="0">
                <a:solidFill>
                  <a:srgbClr val="094364"/>
                </a:solidFill>
              </a:rPr>
              <a:t>5G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Cloud Computing</a:t>
            </a:r>
          </a:p>
        </p:txBody>
      </p:sp>
      <p:sp>
        <p:nvSpPr>
          <p:cNvPr id="5" name="Content Placeholder 4"/>
          <p:cNvSpPr>
            <a:spLocks noGrp="1"/>
          </p:cNvSpPr>
          <p:nvPr>
            <p:ph idx="1"/>
          </p:nvPr>
        </p:nvSpPr>
        <p:spPr/>
        <p:txBody>
          <a:bodyPr>
            <a:normAutofit fontScale="92500" lnSpcReduction="10000"/>
          </a:bodyPr>
          <a:lstStyle/>
          <a:p>
            <a:r>
              <a:rPr lang="en-US" dirty="0"/>
              <a:t>First became available in the early 2000s</a:t>
            </a:r>
          </a:p>
          <a:p>
            <a:r>
              <a:rPr lang="en-US" dirty="0"/>
              <a:t>Particularly targeted at large enterprises</a:t>
            </a:r>
          </a:p>
          <a:p>
            <a:r>
              <a:rPr lang="en-US" dirty="0"/>
              <a:t>Has spread to small and medium-size businesses and recently to consumers</a:t>
            </a:r>
          </a:p>
          <a:p>
            <a:r>
              <a:rPr lang="en-US" dirty="0"/>
              <a:t>Apple’s </a:t>
            </a:r>
            <a:r>
              <a:rPr lang="en-US" dirty="0" err="1"/>
              <a:t>iCloud</a:t>
            </a:r>
            <a:r>
              <a:rPr lang="en-US" dirty="0"/>
              <a:t> was launched in 2012 and had 20 million users within a week of the launch</a:t>
            </a:r>
          </a:p>
          <a:p>
            <a:r>
              <a:rPr lang="en-US" dirty="0" err="1"/>
              <a:t>Evernote</a:t>
            </a:r>
            <a:r>
              <a:rPr lang="en-US" dirty="0"/>
              <a:t> launched in 2008 and approached 100 million users in less than six years</a:t>
            </a:r>
          </a:p>
          <a:p>
            <a:r>
              <a:rPr lang="en-US" dirty="0"/>
              <a:t>In 2014 Google announced that Google Drive had almost a quarter of a billion active users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Cloud Computing Concepts</a:t>
            </a:r>
          </a:p>
        </p:txBody>
      </p:sp>
      <p:sp>
        <p:nvSpPr>
          <p:cNvPr id="5" name="Content Placeholder 4"/>
          <p:cNvSpPr>
            <a:spLocks noGrp="1"/>
          </p:cNvSpPr>
          <p:nvPr>
            <p:ph idx="1"/>
          </p:nvPr>
        </p:nvSpPr>
        <p:spPr/>
        <p:txBody>
          <a:bodyPr/>
          <a:lstStyle/>
          <a:p>
            <a:r>
              <a:rPr lang="en-US" dirty="0"/>
              <a:t>The National Institute of Standards and Technology (NIST) defines the essential characteristics of cloud computing as:</a:t>
            </a:r>
          </a:p>
          <a:p>
            <a:pPr lvl="1"/>
            <a:r>
              <a:rPr lang="en-US" dirty="0"/>
              <a:t>Broad network access</a:t>
            </a:r>
          </a:p>
          <a:p>
            <a:pPr lvl="1"/>
            <a:r>
              <a:rPr lang="en-US" dirty="0"/>
              <a:t>Rapid elasticity</a:t>
            </a:r>
          </a:p>
          <a:p>
            <a:pPr lvl="1"/>
            <a:r>
              <a:rPr lang="en-US" dirty="0"/>
              <a:t>Measured service</a:t>
            </a:r>
          </a:p>
          <a:p>
            <a:pPr lvl="1"/>
            <a:r>
              <a:rPr lang="en-US" dirty="0"/>
              <a:t>On-demand self service</a:t>
            </a:r>
          </a:p>
          <a:p>
            <a:pPr lvl="1"/>
            <a:r>
              <a:rPr lang="en-US" dirty="0"/>
              <a:t>Resource pooling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0909" b="18182"/>
              <a:stretch>
                <a:fillRect/>
              </a:stretch>
            </p:blipFill>
          </mc:Choice>
          <mc:Fallback>
            <p:blipFill>
              <a:blip r:embed="rId4"/>
              <a:srcRect t="10909" b="18182"/>
              <a:stretch>
                <a:fillRect/>
              </a:stretch>
            </p:blipFill>
          </mc:Fallback>
        </mc:AlternateContent>
        <p:spPr>
          <a:xfrm>
            <a:off x="1033214" y="-213436"/>
            <a:ext cx="7705889" cy="70714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94364"/>
                </a:solidFill>
              </a:rPr>
              <a:t>Benefits of Cloud Computing</a:t>
            </a:r>
          </a:p>
        </p:txBody>
      </p:sp>
      <p:sp>
        <p:nvSpPr>
          <p:cNvPr id="5" name="Content Placeholder 4"/>
          <p:cNvSpPr>
            <a:spLocks noGrp="1"/>
          </p:cNvSpPr>
          <p:nvPr>
            <p:ph idx="1"/>
          </p:nvPr>
        </p:nvSpPr>
        <p:spPr/>
        <p:txBody>
          <a:bodyPr>
            <a:normAutofit/>
          </a:bodyPr>
          <a:lstStyle/>
          <a:p>
            <a:r>
              <a:rPr lang="en-US" dirty="0"/>
              <a:t>Cloud computing provides:</a:t>
            </a:r>
          </a:p>
          <a:p>
            <a:pPr lvl="1"/>
            <a:r>
              <a:rPr lang="en-US" dirty="0"/>
              <a:t>Economies of scale</a:t>
            </a:r>
          </a:p>
          <a:p>
            <a:pPr lvl="1"/>
            <a:r>
              <a:rPr lang="en-US" dirty="0"/>
              <a:t>Professional network management</a:t>
            </a:r>
          </a:p>
          <a:p>
            <a:pPr lvl="1"/>
            <a:r>
              <a:rPr lang="en-US" dirty="0"/>
              <a:t>Professional security management</a:t>
            </a:r>
          </a:p>
          <a:p>
            <a:pPr marL="282575" lvl="1" indent="-282575">
              <a:spcBef>
                <a:spcPts val="2000"/>
              </a:spcBef>
            </a:pPr>
            <a:r>
              <a:rPr lang="en-US" sz="2200" dirty="0"/>
              <a:t>Another big advantage of using cloud computing to store your data and share it with others is that the cloud provider takes care of security</a:t>
            </a:r>
          </a:p>
          <a:p>
            <a:pPr marL="1130300" lvl="4">
              <a:spcBef>
                <a:spcPts val="200"/>
              </a:spcBef>
            </a:pPr>
            <a:r>
              <a:rPr lang="en-US" dirty="0"/>
              <a:t>Unfortunately the customer isn’t always protected</a:t>
            </a:r>
          </a:p>
          <a:p>
            <a:pPr marL="1130300" lvl="4">
              <a:spcBef>
                <a:spcPts val="200"/>
              </a:spcBef>
            </a:pPr>
            <a:r>
              <a:rPr lang="en-US" dirty="0"/>
              <a:t>There have been a number of security failures among cloud providers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9463" y="353625"/>
            <a:ext cx="7583487" cy="1044388"/>
          </a:xfrm>
        </p:spPr>
        <p:txBody>
          <a:bodyPr/>
          <a:lstStyle/>
          <a:p>
            <a:r>
              <a:rPr lang="en-US" dirty="0">
                <a:solidFill>
                  <a:srgbClr val="094364"/>
                </a:solidFill>
              </a:rPr>
              <a:t>Cloud Networking</a:t>
            </a:r>
          </a:p>
        </p:txBody>
      </p:sp>
      <p:sp>
        <p:nvSpPr>
          <p:cNvPr id="5" name="Content Placeholder 4"/>
          <p:cNvSpPr>
            <a:spLocks noGrp="1"/>
          </p:cNvSpPr>
          <p:nvPr>
            <p:ph idx="1"/>
          </p:nvPr>
        </p:nvSpPr>
        <p:spPr>
          <a:xfrm>
            <a:off x="779463" y="1828799"/>
            <a:ext cx="7583487" cy="4499609"/>
          </a:xfrm>
        </p:spPr>
        <p:txBody>
          <a:bodyPr>
            <a:normAutofit fontScale="85000" lnSpcReduction="20000"/>
          </a:bodyPr>
          <a:lstStyle/>
          <a:p>
            <a:r>
              <a:rPr lang="en-US" dirty="0"/>
              <a:t>Refers to the networks and network management functionality that must be in place to enable cloud computing</a:t>
            </a:r>
          </a:p>
          <a:p>
            <a:pPr lvl="1"/>
            <a:r>
              <a:rPr lang="en-US" dirty="0"/>
              <a:t>Many cloud computing solutions rely on the Internet, but that is only a piece of the networking infrastructure</a:t>
            </a:r>
          </a:p>
          <a:p>
            <a:r>
              <a:rPr lang="en-US" dirty="0"/>
              <a:t>One example is the provisioning high-performance/high-reliability networking between the provider and subscriber</a:t>
            </a:r>
          </a:p>
          <a:p>
            <a:pPr lvl="1"/>
            <a:r>
              <a:rPr lang="en-US" dirty="0"/>
              <a:t>In this case, some or all of the traffic between an enterprise and the cloud bypasses the Internet and uses dedicated private network facilities owned or leased by the cloud service provider</a:t>
            </a:r>
          </a:p>
          <a:p>
            <a:r>
              <a:rPr lang="en-US" dirty="0"/>
              <a:t>More generally, cloud networking refers to the collection of network capabilities required to access a cloud, including:</a:t>
            </a:r>
          </a:p>
          <a:p>
            <a:pPr lvl="1"/>
            <a:r>
              <a:rPr lang="en-US" dirty="0"/>
              <a:t>Making use of specialized services over the Internet </a:t>
            </a:r>
          </a:p>
          <a:p>
            <a:pPr lvl="1"/>
            <a:r>
              <a:rPr lang="en-US" dirty="0"/>
              <a:t>Linking enterprise data centers to a cloud</a:t>
            </a:r>
          </a:p>
          <a:p>
            <a:pPr lvl="1"/>
            <a:r>
              <a:rPr lang="en-US" dirty="0"/>
              <a:t>Using firewalls and other network security devices at critical points to enforce access security policies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94364"/>
                </a:solidFill>
              </a:rPr>
              <a:t>Cloud Storage</a:t>
            </a:r>
          </a:p>
        </p:txBody>
      </p:sp>
      <p:sp>
        <p:nvSpPr>
          <p:cNvPr id="5" name="Content Placeholder 4"/>
          <p:cNvSpPr>
            <a:spLocks noGrp="1"/>
          </p:cNvSpPr>
          <p:nvPr>
            <p:ph idx="1"/>
          </p:nvPr>
        </p:nvSpPr>
        <p:spPr/>
        <p:txBody>
          <a:bodyPr/>
          <a:lstStyle/>
          <a:p>
            <a:r>
              <a:rPr lang="en-US" dirty="0"/>
              <a:t>Can be thought of as a subset of cloud computing</a:t>
            </a:r>
          </a:p>
          <a:p>
            <a:r>
              <a:rPr lang="en-US" dirty="0"/>
              <a:t>Consists of database storage and database applications hosted remotely on cloud servers</a:t>
            </a:r>
          </a:p>
          <a:p>
            <a:r>
              <a:rPr lang="en-US" dirty="0"/>
              <a:t>Enables small businesses and individual users to take advantage of data storage that scales with their needs and to take advantage of a variety of database applications without having to buy, maintain, and manage the storage assets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 Convergence</a:t>
            </a:r>
          </a:p>
        </p:txBody>
      </p:sp>
      <p:sp>
        <p:nvSpPr>
          <p:cNvPr id="5" name="Content Placeholder 4"/>
          <p:cNvSpPr>
            <a:spLocks noGrp="1"/>
          </p:cNvSpPr>
          <p:nvPr>
            <p:ph idx="1"/>
          </p:nvPr>
        </p:nvSpPr>
        <p:spPr>
          <a:xfrm>
            <a:off x="779463" y="1622121"/>
            <a:ext cx="7583487" cy="4866365"/>
          </a:xfrm>
        </p:spPr>
        <p:txBody>
          <a:bodyPr>
            <a:normAutofit fontScale="85000" lnSpcReduction="20000"/>
          </a:bodyPr>
          <a:lstStyle/>
          <a:p>
            <a:r>
              <a:rPr lang="en-US" dirty="0"/>
              <a:t>Refers to the merger of previously distinct telephony and information technologies and markets</a:t>
            </a:r>
          </a:p>
          <a:p>
            <a:r>
              <a:rPr lang="en-US" dirty="0"/>
              <a:t>You can think of this convergence in terms of a three-layer model of enterprise communications:</a:t>
            </a:r>
          </a:p>
          <a:p>
            <a:pPr lvl="1"/>
            <a:r>
              <a:rPr lang="en-US" dirty="0"/>
              <a:t>Application convergence</a:t>
            </a:r>
          </a:p>
          <a:p>
            <a:pPr lvl="2"/>
            <a:r>
              <a:rPr lang="en-US" dirty="0"/>
              <a:t>These are seen by the end users of a business</a:t>
            </a:r>
          </a:p>
          <a:p>
            <a:pPr lvl="2"/>
            <a:r>
              <a:rPr lang="en-US" dirty="0"/>
              <a:t>Convergence integrates communications applications with business applications</a:t>
            </a:r>
          </a:p>
          <a:p>
            <a:pPr lvl="1"/>
            <a:r>
              <a:rPr lang="en-US" dirty="0"/>
              <a:t>Enterprise services</a:t>
            </a:r>
          </a:p>
          <a:p>
            <a:pPr lvl="2"/>
            <a:r>
              <a:rPr lang="en-US" dirty="0"/>
              <a:t>At this level, the manager deals with the information network in terms of the services that must be available to ensure that users can take full advantage of the applications that they use</a:t>
            </a:r>
          </a:p>
          <a:p>
            <a:pPr lvl="1"/>
            <a:r>
              <a:rPr lang="en-US" dirty="0"/>
              <a:t>Infrastructure</a:t>
            </a:r>
          </a:p>
          <a:p>
            <a:pPr lvl="2"/>
            <a:r>
              <a:rPr lang="en-US" dirty="0"/>
              <a:t>The network and communications infrastructure consists of the communication links, LANs, WANs, and Internet connections available to the enterprise</a:t>
            </a:r>
          </a:p>
          <a:p>
            <a:pPr lvl="2"/>
            <a:r>
              <a:rPr lang="en-US" dirty="0"/>
              <a:t>A key aspect of convergence at this level is the ability to carry voice, image, and video over networks that were originally designed to carry data traffic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7273" b="10000"/>
              <a:stretch>
                <a:fillRect/>
              </a:stretch>
            </p:blipFill>
          </mc:Choice>
          <mc:Fallback>
            <p:blipFill>
              <a:blip r:embed="rId4"/>
              <a:srcRect t="27273" b="10000"/>
              <a:stretch>
                <a:fillRect/>
              </a:stretch>
            </p:blipFill>
          </mc:Fallback>
        </mc:AlternateContent>
        <p:spPr>
          <a:xfrm>
            <a:off x="0" y="0"/>
            <a:ext cx="844826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Unified Communications (UC)</a:t>
            </a:r>
          </a:p>
        </p:txBody>
      </p:sp>
      <p:sp>
        <p:nvSpPr>
          <p:cNvPr id="5" name="Content Placeholder 4"/>
          <p:cNvSpPr>
            <a:spLocks noGrp="1"/>
          </p:cNvSpPr>
          <p:nvPr>
            <p:ph idx="1"/>
          </p:nvPr>
        </p:nvSpPr>
        <p:spPr/>
        <p:txBody>
          <a:bodyPr/>
          <a:lstStyle/>
          <a:p>
            <a:r>
              <a:rPr lang="en-US" dirty="0"/>
              <a:t>Focuses on the integration of real-time communication services to optimize business processes</a:t>
            </a:r>
          </a:p>
          <a:p>
            <a:r>
              <a:rPr lang="en-US" dirty="0"/>
              <a:t>IP is the cornerstone on which UC systems are built</a:t>
            </a:r>
          </a:p>
          <a:p>
            <a:r>
              <a:rPr lang="en-US" dirty="0"/>
              <a:t>Key elements of UC include:</a:t>
            </a:r>
          </a:p>
          <a:p>
            <a:pPr lvl="1"/>
            <a:r>
              <a:rPr lang="en-US" dirty="0"/>
              <a:t>UC systems typically provide a unified user interface and consistent user experience across multiple devices and media</a:t>
            </a:r>
          </a:p>
          <a:p>
            <a:pPr lvl="1"/>
            <a:r>
              <a:rPr lang="en-US" dirty="0"/>
              <a:t>UC merges real-time communications services with non-real-time services and business process applications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7273" b="23636"/>
              <a:stretch>
                <a:fillRect/>
              </a:stretch>
            </p:blipFill>
          </mc:Choice>
          <mc:Fallback>
            <p:blipFill>
              <a:blip r:embed="rId4"/>
              <a:srcRect t="27273" b="23636"/>
              <a:stretch>
                <a:fillRect/>
              </a:stretch>
            </p:blipFill>
          </mc:Fallback>
        </mc:AlternateContent>
        <p:spPr>
          <a:xfrm>
            <a:off x="-333031" y="0"/>
            <a:ext cx="10028530" cy="637109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014267" y="3501822"/>
            <a:ext cx="7583487" cy="1044388"/>
          </a:xfrm>
        </p:spPr>
        <p:txBody>
          <a:bodyPr/>
          <a:lstStyle/>
          <a:p>
            <a:r>
              <a:rPr lang="en-US" dirty="0"/>
              <a:t>End of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1" b="9091"/>
              <a:stretch>
                <a:fillRect/>
              </a:stretch>
            </p:blipFill>
          </mc:Choice>
          <mc:Fallback>
            <p:blipFill>
              <a:blip r:embed="rId4"/>
              <a:srcRect t="9091" b="9091"/>
              <a:stretch>
                <a:fillRect/>
              </a:stretch>
            </p:blipFill>
          </mc:Fallback>
        </mc:AlternateContent>
        <p:spPr>
          <a:xfrm>
            <a:off x="1333499" y="149406"/>
            <a:ext cx="6335895" cy="67085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Ethernet</a:t>
            </a:r>
          </a:p>
        </p:txBody>
      </p:sp>
      <p:sp>
        <p:nvSpPr>
          <p:cNvPr id="5" name="Content Placeholder 4"/>
          <p:cNvSpPr>
            <a:spLocks noGrp="1"/>
          </p:cNvSpPr>
          <p:nvPr>
            <p:ph idx="1"/>
          </p:nvPr>
        </p:nvSpPr>
        <p:spPr/>
        <p:txBody>
          <a:bodyPr/>
          <a:lstStyle/>
          <a:p>
            <a:r>
              <a:rPr lang="en-US" dirty="0"/>
              <a:t>Predominant wired networking technology</a:t>
            </a:r>
          </a:p>
          <a:p>
            <a:r>
              <a:rPr lang="en-US" dirty="0"/>
              <a:t>Has evolved to support data rates up to 100Gbps</a:t>
            </a:r>
          </a:p>
          <a:p>
            <a:r>
              <a:rPr lang="en-US" dirty="0"/>
              <a:t>Supports distances from a few meters to tens of kilometers</a:t>
            </a:r>
          </a:p>
          <a:p>
            <a:r>
              <a:rPr lang="en-US" dirty="0"/>
              <a:t>Has become essential for supporting personal computers, workstations, servers, and massive data storage devices in organizations large and small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in the Home</a:t>
            </a:r>
          </a:p>
        </p:txBody>
      </p:sp>
      <p:sp>
        <p:nvSpPr>
          <p:cNvPr id="3" name="Content Placeholder 2"/>
          <p:cNvSpPr>
            <a:spLocks noGrp="1"/>
          </p:cNvSpPr>
          <p:nvPr>
            <p:ph idx="1"/>
          </p:nvPr>
        </p:nvSpPr>
        <p:spPr/>
        <p:txBody>
          <a:bodyPr/>
          <a:lstStyle/>
          <a:p>
            <a:r>
              <a:rPr lang="en-US" dirty="0"/>
              <a:t>Has been used to create a local network of computers with access to the Internet via a broadband modem/router</a:t>
            </a:r>
          </a:p>
          <a:p>
            <a:r>
              <a:rPr lang="en-US" dirty="0"/>
              <a:t>Has declined with increasing availability of high-speed, low-cost Wi-Fi</a:t>
            </a:r>
          </a:p>
          <a:p>
            <a:r>
              <a:rPr lang="en-US" dirty="0"/>
              <a:t>Two recent extensions of Ethernet technology have enhanced and broadened the use of Ethernet in the home</a:t>
            </a:r>
          </a:p>
          <a:p>
            <a:pPr lvl="1"/>
            <a:r>
              <a:rPr lang="en-US" dirty="0" err="1"/>
              <a:t>Powerline</a:t>
            </a:r>
            <a:r>
              <a:rPr lang="en-US" dirty="0"/>
              <a:t> carrier (PLC)</a:t>
            </a:r>
          </a:p>
          <a:p>
            <a:pPr lvl="1"/>
            <a:r>
              <a:rPr lang="en-US" dirty="0"/>
              <a:t>Power over Ethernet (</a:t>
            </a:r>
            <a:r>
              <a:rPr lang="en-US" dirty="0" err="1"/>
              <a:t>PoE</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03" y="-175487"/>
            <a:ext cx="7583487" cy="1044388"/>
          </a:xfrm>
        </p:spPr>
        <p:txBody>
          <a:bodyPr/>
          <a:lstStyle/>
          <a:p>
            <a:r>
              <a:rPr lang="en-US" dirty="0"/>
              <a:t>Ethernet in the Office</a:t>
            </a:r>
          </a:p>
        </p:txBody>
      </p:sp>
      <p:sp>
        <p:nvSpPr>
          <p:cNvPr id="3" name="Content Placeholder 2"/>
          <p:cNvSpPr>
            <a:spLocks noGrp="1"/>
          </p:cNvSpPr>
          <p:nvPr>
            <p:ph idx="1"/>
          </p:nvPr>
        </p:nvSpPr>
        <p:spPr>
          <a:xfrm>
            <a:off x="779464" y="1170051"/>
            <a:ext cx="3673018" cy="5122543"/>
          </a:xfrm>
        </p:spPr>
        <p:txBody>
          <a:bodyPr>
            <a:normAutofit/>
          </a:bodyPr>
          <a:lstStyle/>
          <a:p>
            <a:r>
              <a:rPr lang="en-US" dirty="0"/>
              <a:t>Has been the dominant network technology for wired local-area networks (LANs) in the office environment</a:t>
            </a:r>
          </a:p>
          <a:p>
            <a:r>
              <a:rPr lang="en-US" dirty="0"/>
              <a:t>Wired Ethernet technology exists side by side with the wireless Wi-Fi technology</a:t>
            </a:r>
          </a:p>
        </p:txBody>
      </p:sp>
      <p:graphicFrame>
        <p:nvGraphicFramePr>
          <p:cNvPr id="6" name="Diagram 5"/>
          <p:cNvGraphicFramePr/>
          <p:nvPr/>
        </p:nvGraphicFramePr>
        <p:xfrm>
          <a:off x="4737898" y="1055900"/>
          <a:ext cx="3852516" cy="5236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2727" b="16364"/>
              <a:stretch>
                <a:fillRect/>
              </a:stretch>
            </p:blipFill>
          </mc:Choice>
          <mc:Fallback>
            <p:blipFill>
              <a:blip r:embed="rId4"/>
              <a:srcRect t="12727" b="16364"/>
              <a:stretch>
                <a:fillRect/>
              </a:stretch>
            </p:blipFill>
          </mc:Fallback>
        </mc:AlternateContent>
        <p:spPr>
          <a:xfrm>
            <a:off x="1131591" y="149406"/>
            <a:ext cx="7310666" cy="6708594"/>
          </a:xfrm>
          <a:prstGeom prst="rect">
            <a:avLst/>
          </a:prstGeom>
        </p:spPr>
      </p:pic>
    </p:spTree>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7029</TotalTime>
  <Words>11694</Words>
  <Application>Microsoft Macintosh PowerPoint</Application>
  <PresentationFormat>Apresentação no Ecrã (4:3)</PresentationFormat>
  <Paragraphs>1101</Paragraphs>
  <Slides>42</Slides>
  <Notes>41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42</vt:i4>
      </vt:variant>
    </vt:vector>
  </HeadingPairs>
  <TitlesOfParts>
    <vt:vector size="47" baseType="lpstr">
      <vt:lpstr>Arial</vt:lpstr>
      <vt:lpstr>Calibri</vt:lpstr>
      <vt:lpstr>Trebuchet MS</vt:lpstr>
      <vt:lpstr>Wingdings 2</vt:lpstr>
      <vt:lpstr>Revolution</vt:lpstr>
      <vt:lpstr>Foundations of Modern Networking</vt:lpstr>
      <vt:lpstr>Chapter 1</vt:lpstr>
      <vt:lpstr>Apresentação do PowerPoint</vt:lpstr>
      <vt:lpstr>Apresentação do PowerPoint</vt:lpstr>
      <vt:lpstr>Apresentação do PowerPoint</vt:lpstr>
      <vt:lpstr>Ethernet</vt:lpstr>
      <vt:lpstr>Ethernet in the Home</vt:lpstr>
      <vt:lpstr>Ethernet in the Office</vt:lpstr>
      <vt:lpstr>Apresentação do PowerPoint</vt:lpstr>
      <vt:lpstr>Ethernet in the Enterprise</vt:lpstr>
      <vt:lpstr>Ethernet in the Data Center</vt:lpstr>
      <vt:lpstr>Ethernet for Wide-Area Networking</vt:lpstr>
      <vt:lpstr>Standards</vt:lpstr>
      <vt:lpstr>Ethernet Data Rates</vt:lpstr>
      <vt:lpstr>Apresentação do PowerPoint</vt:lpstr>
      <vt:lpstr>1-Gbps Ethernet</vt:lpstr>
      <vt:lpstr>10-Gbps Ethernet</vt:lpstr>
      <vt:lpstr>100-Gbps Ethernet</vt:lpstr>
      <vt:lpstr>Apresentação do PowerPoint</vt:lpstr>
      <vt:lpstr>25/50 Gbps</vt:lpstr>
      <vt:lpstr>400 Gbps Ethernet</vt:lpstr>
      <vt:lpstr>Wi-Fi</vt:lpstr>
      <vt:lpstr>Public Wi-Fi</vt:lpstr>
      <vt:lpstr>Enterprise Wi-Fi</vt:lpstr>
      <vt:lpstr>Standards</vt:lpstr>
      <vt:lpstr>Wi-Fi Data Rates</vt:lpstr>
      <vt:lpstr>4G/5G Cellular</vt:lpstr>
      <vt:lpstr>4G/5G Cellular</vt:lpstr>
      <vt:lpstr>4G/5G Cellular</vt:lpstr>
      <vt:lpstr>4G/5G Cellular</vt:lpstr>
      <vt:lpstr>4G/5G Cellular</vt:lpstr>
      <vt:lpstr>Cloud Computing</vt:lpstr>
      <vt:lpstr>Cloud Computing Concepts</vt:lpstr>
      <vt:lpstr>Apresentação do PowerPoint</vt:lpstr>
      <vt:lpstr>Benefits of Cloud Computing</vt:lpstr>
      <vt:lpstr>Cloud Networking</vt:lpstr>
      <vt:lpstr>Cloud Storage</vt:lpstr>
      <vt:lpstr>Network Convergence</vt:lpstr>
      <vt:lpstr>Apresentação do PowerPoint</vt:lpstr>
      <vt:lpstr>Unified Communications (UC)</vt:lpstr>
      <vt:lpstr>Apresentação do PowerPoint</vt:lpstr>
      <vt:lpstr>End of Chapter 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Modern Networking</dc:title>
  <dc:creator>Kevin McLaughlin</dc:creator>
  <cp:lastModifiedBy>Utilizador do Microsoft Office</cp:lastModifiedBy>
  <cp:revision>42</cp:revision>
  <dcterms:created xsi:type="dcterms:W3CDTF">2016-01-04T19:19:54Z</dcterms:created>
  <dcterms:modified xsi:type="dcterms:W3CDTF">2020-02-13T14:49:26Z</dcterms:modified>
</cp:coreProperties>
</file>