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8" r:id="rId1"/>
  </p:sldMasterIdLst>
  <p:notesMasterIdLst>
    <p:notesMasterId r:id="rId23"/>
  </p:notesMasterIdLst>
  <p:sldIdLst>
    <p:sldId id="256" r:id="rId2"/>
    <p:sldId id="257" r:id="rId3"/>
    <p:sldId id="258" r:id="rId4"/>
    <p:sldId id="303" r:id="rId5"/>
    <p:sldId id="312" r:id="rId6"/>
    <p:sldId id="259" r:id="rId7"/>
    <p:sldId id="262" r:id="rId8"/>
    <p:sldId id="260" r:id="rId9"/>
    <p:sldId id="263" r:id="rId10"/>
    <p:sldId id="265" r:id="rId11"/>
    <p:sldId id="264" r:id="rId12"/>
    <p:sldId id="267" r:id="rId13"/>
    <p:sldId id="313" r:id="rId14"/>
    <p:sldId id="266" r:id="rId15"/>
    <p:sldId id="314" r:id="rId16"/>
    <p:sldId id="315" r:id="rId17"/>
    <p:sldId id="268" r:id="rId18"/>
    <p:sldId id="269" r:id="rId19"/>
    <p:sldId id="261" r:id="rId20"/>
    <p:sldId id="270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0" autoAdjust="0"/>
    <p:restoredTop sz="83543" autoAdjust="0"/>
  </p:normalViewPr>
  <p:slideViewPr>
    <p:cSldViewPr snapToGrid="0" snapToObjects="1">
      <p:cViewPr varScale="1">
        <p:scale>
          <a:sx n="97" d="100"/>
          <a:sy n="97" d="100"/>
        </p:scale>
        <p:origin x="20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BE651E-9AA2-FC46-AFEA-2B5FBE766415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29FFE5-325D-5549-AEE5-43D683E7A2E6}">
      <dgm:prSet phldrT="[Text]"/>
      <dgm:spPr/>
      <dgm:t>
        <a:bodyPr/>
        <a:lstStyle/>
        <a:p>
          <a:r>
            <a:rPr lang="en-US" smtClean="0"/>
            <a:t>Adaptability</a:t>
          </a:r>
          <a:endParaRPr lang="en-US" dirty="0"/>
        </a:p>
      </dgm:t>
    </dgm:pt>
    <dgm:pt modelId="{EF03FCD3-42D9-AE40-AD90-21430F9081FD}" type="parTrans" cxnId="{93D052E3-8683-2246-8932-F6CF11768673}">
      <dgm:prSet/>
      <dgm:spPr/>
      <dgm:t>
        <a:bodyPr/>
        <a:lstStyle/>
        <a:p>
          <a:endParaRPr lang="en-US"/>
        </a:p>
      </dgm:t>
    </dgm:pt>
    <dgm:pt modelId="{18789E93-3EDF-FE42-A898-9023590227A5}" type="sibTrans" cxnId="{93D052E3-8683-2246-8932-F6CF11768673}">
      <dgm:prSet/>
      <dgm:spPr/>
      <dgm:t>
        <a:bodyPr/>
        <a:lstStyle/>
        <a:p>
          <a:endParaRPr lang="en-US"/>
        </a:p>
      </dgm:t>
    </dgm:pt>
    <dgm:pt modelId="{1478B622-C12F-FF4D-8C1A-EB8C0A515602}">
      <dgm:prSet/>
      <dgm:spPr>
        <a:solidFill>
          <a:schemeClr val="bg1"/>
        </a:solidFill>
      </dgm:spPr>
      <dgm:t>
        <a:bodyPr/>
        <a:lstStyle/>
        <a:p>
          <a:r>
            <a:rPr lang="en-US" smtClean="0"/>
            <a:t>Networks must adjust and respond dynamically, based on application needs, business policy, and network conditions</a:t>
          </a:r>
          <a:endParaRPr lang="en-US" dirty="0" smtClean="0"/>
        </a:p>
      </dgm:t>
    </dgm:pt>
    <dgm:pt modelId="{035A5384-89E0-884B-9AA1-AB6A7D1F4F73}" type="parTrans" cxnId="{04CA8EDD-A2B4-8442-B018-51548C0D3FC8}">
      <dgm:prSet/>
      <dgm:spPr/>
      <dgm:t>
        <a:bodyPr/>
        <a:lstStyle/>
        <a:p>
          <a:endParaRPr lang="en-US"/>
        </a:p>
      </dgm:t>
    </dgm:pt>
    <dgm:pt modelId="{A44A77A2-6BF6-E64C-88FC-364D9D73BF59}" type="sibTrans" cxnId="{04CA8EDD-A2B4-8442-B018-51548C0D3FC8}">
      <dgm:prSet/>
      <dgm:spPr/>
      <dgm:t>
        <a:bodyPr/>
        <a:lstStyle/>
        <a:p>
          <a:endParaRPr lang="en-US"/>
        </a:p>
      </dgm:t>
    </dgm:pt>
    <dgm:pt modelId="{D2B556C5-6B3D-FB4B-A8FF-C4A7F2972113}">
      <dgm:prSet/>
      <dgm:spPr/>
      <dgm:t>
        <a:bodyPr/>
        <a:lstStyle/>
        <a:p>
          <a:r>
            <a:rPr lang="en-US" smtClean="0"/>
            <a:t>Automation</a:t>
          </a:r>
          <a:endParaRPr lang="en-US" dirty="0" smtClean="0"/>
        </a:p>
      </dgm:t>
    </dgm:pt>
    <dgm:pt modelId="{C806B487-6EA2-2346-8283-935BD56293E8}" type="parTrans" cxnId="{41C4615A-BC02-7343-8F60-B0CB8B2FD3EA}">
      <dgm:prSet/>
      <dgm:spPr/>
      <dgm:t>
        <a:bodyPr/>
        <a:lstStyle/>
        <a:p>
          <a:endParaRPr lang="en-US"/>
        </a:p>
      </dgm:t>
    </dgm:pt>
    <dgm:pt modelId="{999161F8-DDD3-6A43-A2AF-D74DD033A984}" type="sibTrans" cxnId="{41C4615A-BC02-7343-8F60-B0CB8B2FD3EA}">
      <dgm:prSet/>
      <dgm:spPr/>
      <dgm:t>
        <a:bodyPr/>
        <a:lstStyle/>
        <a:p>
          <a:endParaRPr lang="en-US"/>
        </a:p>
      </dgm:t>
    </dgm:pt>
    <dgm:pt modelId="{738C3004-CB2C-FC4C-8AB3-A48901AE74F7}">
      <dgm:prSet/>
      <dgm:spPr>
        <a:solidFill>
          <a:schemeClr val="bg1"/>
        </a:solidFill>
      </dgm:spPr>
      <dgm:t>
        <a:bodyPr/>
        <a:lstStyle/>
        <a:p>
          <a:r>
            <a:rPr lang="en-US" smtClean="0"/>
            <a:t>Policy changes must be automatically propagated so that manual work and errors can be reduced</a:t>
          </a:r>
          <a:endParaRPr lang="en-US" dirty="0" smtClean="0"/>
        </a:p>
      </dgm:t>
    </dgm:pt>
    <dgm:pt modelId="{9C364E6F-207B-D24F-96AF-B8FF652AEB01}" type="parTrans" cxnId="{3506524F-1701-DC4E-B715-080E2A9286B4}">
      <dgm:prSet/>
      <dgm:spPr/>
      <dgm:t>
        <a:bodyPr/>
        <a:lstStyle/>
        <a:p>
          <a:endParaRPr lang="en-US"/>
        </a:p>
      </dgm:t>
    </dgm:pt>
    <dgm:pt modelId="{1E6D33CB-26C0-8D48-B8E2-4FD261B301E1}" type="sibTrans" cxnId="{3506524F-1701-DC4E-B715-080E2A9286B4}">
      <dgm:prSet/>
      <dgm:spPr/>
      <dgm:t>
        <a:bodyPr/>
        <a:lstStyle/>
        <a:p>
          <a:endParaRPr lang="en-US"/>
        </a:p>
      </dgm:t>
    </dgm:pt>
    <dgm:pt modelId="{790FF23C-1762-FB4A-A448-1CE015EE3D95}">
      <dgm:prSet/>
      <dgm:spPr/>
      <dgm:t>
        <a:bodyPr/>
        <a:lstStyle/>
        <a:p>
          <a:r>
            <a:rPr lang="en-US" smtClean="0"/>
            <a:t>Maintainability</a:t>
          </a:r>
          <a:endParaRPr lang="en-US" dirty="0" smtClean="0"/>
        </a:p>
      </dgm:t>
    </dgm:pt>
    <dgm:pt modelId="{5CA55626-DDD7-284D-8453-8FE5BA85DDFB}" type="parTrans" cxnId="{3F4C9092-3F0A-1E47-84ED-01FF7909C300}">
      <dgm:prSet/>
      <dgm:spPr/>
      <dgm:t>
        <a:bodyPr/>
        <a:lstStyle/>
        <a:p>
          <a:endParaRPr lang="en-US"/>
        </a:p>
      </dgm:t>
    </dgm:pt>
    <dgm:pt modelId="{80DB4DD5-1EA5-3648-8D39-B0E0DFFD4D53}" type="sibTrans" cxnId="{3F4C9092-3F0A-1E47-84ED-01FF7909C300}">
      <dgm:prSet/>
      <dgm:spPr/>
      <dgm:t>
        <a:bodyPr/>
        <a:lstStyle/>
        <a:p>
          <a:endParaRPr lang="en-US"/>
        </a:p>
      </dgm:t>
    </dgm:pt>
    <dgm:pt modelId="{B2555244-0926-4E45-9A3C-EED94C217EF2}">
      <dgm:prSet/>
      <dgm:spPr>
        <a:solidFill>
          <a:schemeClr val="bg1"/>
        </a:solidFill>
      </dgm:spPr>
      <dgm:t>
        <a:bodyPr/>
        <a:lstStyle/>
        <a:p>
          <a:r>
            <a:rPr lang="en-US" smtClean="0"/>
            <a:t>Introduction of new features and capabilities must be seamless with minimal disruption of operations</a:t>
          </a:r>
          <a:endParaRPr lang="en-US" dirty="0" smtClean="0"/>
        </a:p>
      </dgm:t>
    </dgm:pt>
    <dgm:pt modelId="{E0A2462F-2CB3-5B40-8C58-557D38E103D0}" type="parTrans" cxnId="{58A478F7-74F4-5449-86B5-BF9B6B17630A}">
      <dgm:prSet/>
      <dgm:spPr/>
      <dgm:t>
        <a:bodyPr/>
        <a:lstStyle/>
        <a:p>
          <a:endParaRPr lang="en-US"/>
        </a:p>
      </dgm:t>
    </dgm:pt>
    <dgm:pt modelId="{E89FD935-73AE-E642-A84C-148850072B48}" type="sibTrans" cxnId="{58A478F7-74F4-5449-86B5-BF9B6B17630A}">
      <dgm:prSet/>
      <dgm:spPr/>
      <dgm:t>
        <a:bodyPr/>
        <a:lstStyle/>
        <a:p>
          <a:endParaRPr lang="en-US"/>
        </a:p>
      </dgm:t>
    </dgm:pt>
    <dgm:pt modelId="{350DDE50-00DA-9D4E-BF52-0C9B7C2A3550}">
      <dgm:prSet/>
      <dgm:spPr/>
      <dgm:t>
        <a:bodyPr/>
        <a:lstStyle/>
        <a:p>
          <a:r>
            <a:rPr lang="en-US" smtClean="0"/>
            <a:t>Model management</a:t>
          </a:r>
          <a:endParaRPr lang="en-US" dirty="0" smtClean="0"/>
        </a:p>
      </dgm:t>
    </dgm:pt>
    <dgm:pt modelId="{0BA04FA7-6CA8-434D-B577-9BC2095F1981}" type="parTrans" cxnId="{6BFED5BE-7DCA-D044-BE57-22E950946FD2}">
      <dgm:prSet/>
      <dgm:spPr/>
      <dgm:t>
        <a:bodyPr/>
        <a:lstStyle/>
        <a:p>
          <a:endParaRPr lang="en-US"/>
        </a:p>
      </dgm:t>
    </dgm:pt>
    <dgm:pt modelId="{6BCDA2A7-8B2A-F74F-BAB0-60B99B28878E}" type="sibTrans" cxnId="{6BFED5BE-7DCA-D044-BE57-22E950946FD2}">
      <dgm:prSet/>
      <dgm:spPr/>
      <dgm:t>
        <a:bodyPr/>
        <a:lstStyle/>
        <a:p>
          <a:endParaRPr lang="en-US"/>
        </a:p>
      </dgm:t>
    </dgm:pt>
    <dgm:pt modelId="{C96B1B98-1325-0543-A9DC-A09DA169C903}">
      <dgm:prSet/>
      <dgm:spPr>
        <a:solidFill>
          <a:schemeClr val="bg1"/>
        </a:solidFill>
      </dgm:spPr>
      <dgm:t>
        <a:bodyPr/>
        <a:lstStyle/>
        <a:p>
          <a:r>
            <a:rPr lang="en-US" smtClean="0"/>
            <a:t>Network management software must allow management of the network at a model level, rather than implementing conceptual changes by reconfiguring individual network elements</a:t>
          </a:r>
          <a:endParaRPr lang="en-US" dirty="0" smtClean="0"/>
        </a:p>
      </dgm:t>
    </dgm:pt>
    <dgm:pt modelId="{2CAAFBB3-BC40-F942-8492-87895A56C06A}" type="parTrans" cxnId="{4F87DA66-EAEB-EF42-8D12-484DC71926C1}">
      <dgm:prSet/>
      <dgm:spPr/>
      <dgm:t>
        <a:bodyPr/>
        <a:lstStyle/>
        <a:p>
          <a:endParaRPr lang="en-US"/>
        </a:p>
      </dgm:t>
    </dgm:pt>
    <dgm:pt modelId="{7F9B1264-4BB9-9449-8D69-B965FB847A99}" type="sibTrans" cxnId="{4F87DA66-EAEB-EF42-8D12-484DC71926C1}">
      <dgm:prSet/>
      <dgm:spPr/>
      <dgm:t>
        <a:bodyPr/>
        <a:lstStyle/>
        <a:p>
          <a:endParaRPr lang="en-US"/>
        </a:p>
      </dgm:t>
    </dgm:pt>
    <dgm:pt modelId="{51E8127F-F4C8-4E4B-8BA1-3F52EEBF179B}">
      <dgm:prSet/>
      <dgm:spPr/>
      <dgm:t>
        <a:bodyPr/>
        <a:lstStyle/>
        <a:p>
          <a:r>
            <a:rPr lang="en-US" smtClean="0"/>
            <a:t>Mobility</a:t>
          </a:r>
          <a:endParaRPr lang="en-US" dirty="0" smtClean="0"/>
        </a:p>
      </dgm:t>
    </dgm:pt>
    <dgm:pt modelId="{24023812-FA03-B245-A2C2-873ED046691D}" type="parTrans" cxnId="{0D1DC6CF-8EEB-E844-89D2-647B3EE268F6}">
      <dgm:prSet/>
      <dgm:spPr/>
      <dgm:t>
        <a:bodyPr/>
        <a:lstStyle/>
        <a:p>
          <a:endParaRPr lang="en-US"/>
        </a:p>
      </dgm:t>
    </dgm:pt>
    <dgm:pt modelId="{266641D2-AB0E-F043-A31D-53BFAF40FCB3}" type="sibTrans" cxnId="{0D1DC6CF-8EEB-E844-89D2-647B3EE268F6}">
      <dgm:prSet/>
      <dgm:spPr/>
      <dgm:t>
        <a:bodyPr/>
        <a:lstStyle/>
        <a:p>
          <a:endParaRPr lang="en-US"/>
        </a:p>
      </dgm:t>
    </dgm:pt>
    <dgm:pt modelId="{CC54A5C5-8206-9542-BA0E-ED924A95E6C6}">
      <dgm:prSet/>
      <dgm:spPr>
        <a:solidFill>
          <a:schemeClr val="bg1"/>
        </a:solidFill>
      </dgm:spPr>
      <dgm:t>
        <a:bodyPr/>
        <a:lstStyle/>
        <a:p>
          <a:r>
            <a:rPr lang="en-US" smtClean="0"/>
            <a:t>Control functionality must accommodate mobility, including mobile user devices and virtual servers</a:t>
          </a:r>
          <a:endParaRPr lang="en-US" dirty="0" smtClean="0"/>
        </a:p>
      </dgm:t>
    </dgm:pt>
    <dgm:pt modelId="{2B975D1F-252F-814C-B05C-15AB3933D095}" type="parTrans" cxnId="{4EB359AA-2644-EE41-A776-3D9777995E56}">
      <dgm:prSet/>
      <dgm:spPr/>
      <dgm:t>
        <a:bodyPr/>
        <a:lstStyle/>
        <a:p>
          <a:endParaRPr lang="en-US"/>
        </a:p>
      </dgm:t>
    </dgm:pt>
    <dgm:pt modelId="{52A5F485-30A4-174F-B1E1-105CB1D84CF2}" type="sibTrans" cxnId="{4EB359AA-2644-EE41-A776-3D9777995E56}">
      <dgm:prSet/>
      <dgm:spPr/>
      <dgm:t>
        <a:bodyPr/>
        <a:lstStyle/>
        <a:p>
          <a:endParaRPr lang="en-US"/>
        </a:p>
      </dgm:t>
    </dgm:pt>
    <dgm:pt modelId="{408A282B-F3B8-0F45-ACF0-94A8A3B1B57F}">
      <dgm:prSet/>
      <dgm:spPr/>
      <dgm:t>
        <a:bodyPr/>
        <a:lstStyle/>
        <a:p>
          <a:r>
            <a:rPr lang="en-US" smtClean="0"/>
            <a:t>Integrated security</a:t>
          </a:r>
          <a:endParaRPr lang="en-US" dirty="0" smtClean="0"/>
        </a:p>
      </dgm:t>
    </dgm:pt>
    <dgm:pt modelId="{E67B5008-D021-C147-AAA3-FE9E7B9780AA}" type="parTrans" cxnId="{CF655C9B-21C6-B34C-A307-4D22004E990A}">
      <dgm:prSet/>
      <dgm:spPr/>
      <dgm:t>
        <a:bodyPr/>
        <a:lstStyle/>
        <a:p>
          <a:endParaRPr lang="en-US"/>
        </a:p>
      </dgm:t>
    </dgm:pt>
    <dgm:pt modelId="{BC1EF4A8-4375-1C48-ABD1-AA56B8793406}" type="sibTrans" cxnId="{CF655C9B-21C6-B34C-A307-4D22004E990A}">
      <dgm:prSet/>
      <dgm:spPr/>
      <dgm:t>
        <a:bodyPr/>
        <a:lstStyle/>
        <a:p>
          <a:endParaRPr lang="en-US"/>
        </a:p>
      </dgm:t>
    </dgm:pt>
    <dgm:pt modelId="{F0C6B8D7-5E94-6249-B03B-F3FB1AEE5ADD}">
      <dgm:prSet/>
      <dgm:spPr>
        <a:solidFill>
          <a:schemeClr val="bg1"/>
        </a:solidFill>
      </dgm:spPr>
      <dgm:t>
        <a:bodyPr/>
        <a:lstStyle/>
        <a:p>
          <a:r>
            <a:rPr lang="en-US" smtClean="0"/>
            <a:t>Network applications must integrate seamless security as a core service instead of as an add-on solution</a:t>
          </a:r>
          <a:endParaRPr lang="en-US" dirty="0" smtClean="0"/>
        </a:p>
      </dgm:t>
    </dgm:pt>
    <dgm:pt modelId="{68DBD2D5-98CD-1D46-BFEB-618FC44B3DE7}" type="parTrans" cxnId="{CF96ABE0-5B65-E54F-87C1-F4D4DC36ADAC}">
      <dgm:prSet/>
      <dgm:spPr/>
      <dgm:t>
        <a:bodyPr/>
        <a:lstStyle/>
        <a:p>
          <a:endParaRPr lang="en-US"/>
        </a:p>
      </dgm:t>
    </dgm:pt>
    <dgm:pt modelId="{093EF9D5-A2C1-3440-8AB7-606324A7F5DC}" type="sibTrans" cxnId="{CF96ABE0-5B65-E54F-87C1-F4D4DC36ADAC}">
      <dgm:prSet/>
      <dgm:spPr/>
      <dgm:t>
        <a:bodyPr/>
        <a:lstStyle/>
        <a:p>
          <a:endParaRPr lang="en-US"/>
        </a:p>
      </dgm:t>
    </dgm:pt>
    <dgm:pt modelId="{C0357A02-555B-F348-B370-8BE0CC63066B}">
      <dgm:prSet/>
      <dgm:spPr/>
      <dgm:t>
        <a:bodyPr/>
        <a:lstStyle/>
        <a:p>
          <a:r>
            <a:rPr lang="en-US" smtClean="0"/>
            <a:t>On-demand scaling</a:t>
          </a:r>
          <a:endParaRPr lang="en-US" dirty="0" smtClean="0"/>
        </a:p>
      </dgm:t>
    </dgm:pt>
    <dgm:pt modelId="{97563782-DE3E-5642-8838-5F20A4002592}" type="parTrans" cxnId="{59682C55-FC39-8840-84F8-1DAF79127E5B}">
      <dgm:prSet/>
      <dgm:spPr/>
      <dgm:t>
        <a:bodyPr/>
        <a:lstStyle/>
        <a:p>
          <a:endParaRPr lang="en-US"/>
        </a:p>
      </dgm:t>
    </dgm:pt>
    <dgm:pt modelId="{31575FCF-FBFF-D247-98A2-E97730F0271A}" type="sibTrans" cxnId="{59682C55-FC39-8840-84F8-1DAF79127E5B}">
      <dgm:prSet/>
      <dgm:spPr/>
      <dgm:t>
        <a:bodyPr/>
        <a:lstStyle/>
        <a:p>
          <a:endParaRPr lang="en-US"/>
        </a:p>
      </dgm:t>
    </dgm:pt>
    <dgm:pt modelId="{701DBA39-D177-8E41-91BD-50D960CA6863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Implementations must have the ability to scale up or scale down the network and its services to support on-demand requests</a:t>
          </a:r>
        </a:p>
      </dgm:t>
    </dgm:pt>
    <dgm:pt modelId="{21ABD195-1A72-BD4A-92E2-EB83100E5C46}" type="parTrans" cxnId="{18F05F53-0790-6745-B0D7-A3294AD95AF9}">
      <dgm:prSet/>
      <dgm:spPr/>
      <dgm:t>
        <a:bodyPr/>
        <a:lstStyle/>
        <a:p>
          <a:endParaRPr lang="en-US"/>
        </a:p>
      </dgm:t>
    </dgm:pt>
    <dgm:pt modelId="{FA9CBF29-0CA9-F241-86F4-2B100DF2CDEF}" type="sibTrans" cxnId="{18F05F53-0790-6745-B0D7-A3294AD95AF9}">
      <dgm:prSet/>
      <dgm:spPr/>
      <dgm:t>
        <a:bodyPr/>
        <a:lstStyle/>
        <a:p>
          <a:endParaRPr lang="en-US"/>
        </a:p>
      </dgm:t>
    </dgm:pt>
    <dgm:pt modelId="{1AD5C9E8-C5F4-5C4E-937D-10B3168EAD02}" type="pres">
      <dgm:prSet presAssocID="{ECBE651E-9AA2-FC46-AFEA-2B5FBE76641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AAF502-163D-A041-A5D2-36BD0FD8F005}" type="pres">
      <dgm:prSet presAssocID="{7729FFE5-325D-5549-AEE5-43D683E7A2E6}" presName="linNode" presStyleCnt="0"/>
      <dgm:spPr/>
    </dgm:pt>
    <dgm:pt modelId="{C87F1B5B-B72F-2548-8982-55A2924FBF44}" type="pres">
      <dgm:prSet presAssocID="{7729FFE5-325D-5549-AEE5-43D683E7A2E6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B31B3-39C8-8F4F-86FA-2CEE263D864B}" type="pres">
      <dgm:prSet presAssocID="{7729FFE5-325D-5549-AEE5-43D683E7A2E6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B41DB-F327-CD41-8793-08D6B94A133B}" type="pres">
      <dgm:prSet presAssocID="{18789E93-3EDF-FE42-A898-9023590227A5}" presName="sp" presStyleCnt="0"/>
      <dgm:spPr/>
    </dgm:pt>
    <dgm:pt modelId="{B98F7977-A86F-D745-B178-B3F490076107}" type="pres">
      <dgm:prSet presAssocID="{D2B556C5-6B3D-FB4B-A8FF-C4A7F2972113}" presName="linNode" presStyleCnt="0"/>
      <dgm:spPr/>
    </dgm:pt>
    <dgm:pt modelId="{9A56A047-7E86-2D46-82E3-26A067E85DFB}" type="pres">
      <dgm:prSet presAssocID="{D2B556C5-6B3D-FB4B-A8FF-C4A7F2972113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1E59B-F96B-FB45-A18E-CA78DB4740CD}" type="pres">
      <dgm:prSet presAssocID="{D2B556C5-6B3D-FB4B-A8FF-C4A7F2972113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E8FEE-3C91-CC49-AE20-83E980D02273}" type="pres">
      <dgm:prSet presAssocID="{999161F8-DDD3-6A43-A2AF-D74DD033A984}" presName="sp" presStyleCnt="0"/>
      <dgm:spPr/>
    </dgm:pt>
    <dgm:pt modelId="{BF437BDF-4DF3-8848-8D54-BB1CDE7ECEDD}" type="pres">
      <dgm:prSet presAssocID="{790FF23C-1762-FB4A-A448-1CE015EE3D95}" presName="linNode" presStyleCnt="0"/>
      <dgm:spPr/>
    </dgm:pt>
    <dgm:pt modelId="{248CD829-EFDD-E944-A6FA-3D2FD27A2D8F}" type="pres">
      <dgm:prSet presAssocID="{790FF23C-1762-FB4A-A448-1CE015EE3D95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4688A-8CDB-6546-8BF6-62F5101F6F47}" type="pres">
      <dgm:prSet presAssocID="{790FF23C-1762-FB4A-A448-1CE015EE3D95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45808-6B94-0041-9A79-9CCF01F13E1A}" type="pres">
      <dgm:prSet presAssocID="{80DB4DD5-1EA5-3648-8D39-B0E0DFFD4D53}" presName="sp" presStyleCnt="0"/>
      <dgm:spPr/>
    </dgm:pt>
    <dgm:pt modelId="{88D4B0B7-07D7-654C-B5B2-86106980FC62}" type="pres">
      <dgm:prSet presAssocID="{350DDE50-00DA-9D4E-BF52-0C9B7C2A3550}" presName="linNode" presStyleCnt="0"/>
      <dgm:spPr/>
    </dgm:pt>
    <dgm:pt modelId="{4B6A2FB0-EE08-E541-87F1-B6A62DEEF565}" type="pres">
      <dgm:prSet presAssocID="{350DDE50-00DA-9D4E-BF52-0C9B7C2A3550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FC46D-D28B-5049-A2E3-AD2A7D709800}" type="pres">
      <dgm:prSet presAssocID="{350DDE50-00DA-9D4E-BF52-0C9B7C2A3550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899E1-A526-6B4B-92F4-A5A4D9AD27E7}" type="pres">
      <dgm:prSet presAssocID="{6BCDA2A7-8B2A-F74F-BAB0-60B99B28878E}" presName="sp" presStyleCnt="0"/>
      <dgm:spPr/>
    </dgm:pt>
    <dgm:pt modelId="{10653388-3479-FA48-9FE1-386AAD7CF36F}" type="pres">
      <dgm:prSet presAssocID="{51E8127F-F4C8-4E4B-8BA1-3F52EEBF179B}" presName="linNode" presStyleCnt="0"/>
      <dgm:spPr/>
    </dgm:pt>
    <dgm:pt modelId="{544DD296-D2EC-3B40-A826-91E13EC9F9FA}" type="pres">
      <dgm:prSet presAssocID="{51E8127F-F4C8-4E4B-8BA1-3F52EEBF179B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E184D-9463-FE4F-BB63-DDD9B4150E7D}" type="pres">
      <dgm:prSet presAssocID="{51E8127F-F4C8-4E4B-8BA1-3F52EEBF179B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5CAE2-6ADE-BC40-9706-243AFF283E65}" type="pres">
      <dgm:prSet presAssocID="{266641D2-AB0E-F043-A31D-53BFAF40FCB3}" presName="sp" presStyleCnt="0"/>
      <dgm:spPr/>
    </dgm:pt>
    <dgm:pt modelId="{966C7AE0-9724-884C-ADF0-2A8AD1ABB89C}" type="pres">
      <dgm:prSet presAssocID="{408A282B-F3B8-0F45-ACF0-94A8A3B1B57F}" presName="linNode" presStyleCnt="0"/>
      <dgm:spPr/>
    </dgm:pt>
    <dgm:pt modelId="{4D096B8C-DC12-8D48-B515-C375FEA59099}" type="pres">
      <dgm:prSet presAssocID="{408A282B-F3B8-0F45-ACF0-94A8A3B1B57F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704F0-9BEC-5546-BB05-9F289E8013AE}" type="pres">
      <dgm:prSet presAssocID="{408A282B-F3B8-0F45-ACF0-94A8A3B1B57F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2DE743-A478-F74F-BC93-359B49A72C28}" type="pres">
      <dgm:prSet presAssocID="{BC1EF4A8-4375-1C48-ABD1-AA56B8793406}" presName="sp" presStyleCnt="0"/>
      <dgm:spPr/>
    </dgm:pt>
    <dgm:pt modelId="{16FB3DEA-741A-A74E-89D3-A81374AF6484}" type="pres">
      <dgm:prSet presAssocID="{C0357A02-555B-F348-B370-8BE0CC63066B}" presName="linNode" presStyleCnt="0"/>
      <dgm:spPr/>
    </dgm:pt>
    <dgm:pt modelId="{D0E60B84-3226-F94C-B830-8A802735F0BF}" type="pres">
      <dgm:prSet presAssocID="{C0357A02-555B-F348-B370-8BE0CC63066B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6650D-63C5-494B-8320-BDBC9EBFBE47}" type="pres">
      <dgm:prSet presAssocID="{C0357A02-555B-F348-B370-8BE0CC63066B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61401A-BF0D-A849-B21F-09427B788B99}" type="presOf" srcId="{C96B1B98-1325-0543-A9DC-A09DA169C903}" destId="{C30FC46D-D28B-5049-A2E3-AD2A7D709800}" srcOrd="0" destOrd="0" presId="urn:microsoft.com/office/officeart/2005/8/layout/vList5"/>
    <dgm:cxn modelId="{3917D25E-1FFA-6641-8EA2-713AB4C15D9D}" type="presOf" srcId="{738C3004-CB2C-FC4C-8AB3-A48901AE74F7}" destId="{EAA1E59B-F96B-FB45-A18E-CA78DB4740CD}" srcOrd="0" destOrd="0" presId="urn:microsoft.com/office/officeart/2005/8/layout/vList5"/>
    <dgm:cxn modelId="{7F343473-DF9A-4648-8925-7722D2FFD66A}" type="presOf" srcId="{701DBA39-D177-8E41-91BD-50D960CA6863}" destId="{3836650D-63C5-494B-8320-BDBC9EBFBE47}" srcOrd="0" destOrd="0" presId="urn:microsoft.com/office/officeart/2005/8/layout/vList5"/>
    <dgm:cxn modelId="{CF96ABE0-5B65-E54F-87C1-F4D4DC36ADAC}" srcId="{408A282B-F3B8-0F45-ACF0-94A8A3B1B57F}" destId="{F0C6B8D7-5E94-6249-B03B-F3FB1AEE5ADD}" srcOrd="0" destOrd="0" parTransId="{68DBD2D5-98CD-1D46-BFEB-618FC44B3DE7}" sibTransId="{093EF9D5-A2C1-3440-8AB7-606324A7F5DC}"/>
    <dgm:cxn modelId="{F43978C4-CA37-CB4D-AC57-35DD356DD4D8}" type="presOf" srcId="{C0357A02-555B-F348-B370-8BE0CC63066B}" destId="{D0E60B84-3226-F94C-B830-8A802735F0BF}" srcOrd="0" destOrd="0" presId="urn:microsoft.com/office/officeart/2005/8/layout/vList5"/>
    <dgm:cxn modelId="{8544446B-DFB2-2549-A226-18CB768CEE47}" type="presOf" srcId="{D2B556C5-6B3D-FB4B-A8FF-C4A7F2972113}" destId="{9A56A047-7E86-2D46-82E3-26A067E85DFB}" srcOrd="0" destOrd="0" presId="urn:microsoft.com/office/officeart/2005/8/layout/vList5"/>
    <dgm:cxn modelId="{F42D9270-4963-DE47-85AB-5A8E4D414C46}" type="presOf" srcId="{51E8127F-F4C8-4E4B-8BA1-3F52EEBF179B}" destId="{544DD296-D2EC-3B40-A826-91E13EC9F9FA}" srcOrd="0" destOrd="0" presId="urn:microsoft.com/office/officeart/2005/8/layout/vList5"/>
    <dgm:cxn modelId="{CF655C9B-21C6-B34C-A307-4D22004E990A}" srcId="{ECBE651E-9AA2-FC46-AFEA-2B5FBE766415}" destId="{408A282B-F3B8-0F45-ACF0-94A8A3B1B57F}" srcOrd="5" destOrd="0" parTransId="{E67B5008-D021-C147-AAA3-FE9E7B9780AA}" sibTransId="{BC1EF4A8-4375-1C48-ABD1-AA56B8793406}"/>
    <dgm:cxn modelId="{3506524F-1701-DC4E-B715-080E2A9286B4}" srcId="{D2B556C5-6B3D-FB4B-A8FF-C4A7F2972113}" destId="{738C3004-CB2C-FC4C-8AB3-A48901AE74F7}" srcOrd="0" destOrd="0" parTransId="{9C364E6F-207B-D24F-96AF-B8FF652AEB01}" sibTransId="{1E6D33CB-26C0-8D48-B8E2-4FD261B301E1}"/>
    <dgm:cxn modelId="{4C62335A-CCBC-E342-8470-3F39E03B41B7}" type="presOf" srcId="{B2555244-0926-4E45-9A3C-EED94C217EF2}" destId="{AC04688A-8CDB-6546-8BF6-62F5101F6F47}" srcOrd="0" destOrd="0" presId="urn:microsoft.com/office/officeart/2005/8/layout/vList5"/>
    <dgm:cxn modelId="{41C4615A-BC02-7343-8F60-B0CB8B2FD3EA}" srcId="{ECBE651E-9AA2-FC46-AFEA-2B5FBE766415}" destId="{D2B556C5-6B3D-FB4B-A8FF-C4A7F2972113}" srcOrd="1" destOrd="0" parTransId="{C806B487-6EA2-2346-8283-935BD56293E8}" sibTransId="{999161F8-DDD3-6A43-A2AF-D74DD033A984}"/>
    <dgm:cxn modelId="{18F05F53-0790-6745-B0D7-A3294AD95AF9}" srcId="{C0357A02-555B-F348-B370-8BE0CC63066B}" destId="{701DBA39-D177-8E41-91BD-50D960CA6863}" srcOrd="0" destOrd="0" parTransId="{21ABD195-1A72-BD4A-92E2-EB83100E5C46}" sibTransId="{FA9CBF29-0CA9-F241-86F4-2B100DF2CDEF}"/>
    <dgm:cxn modelId="{EBF5F19F-F5BB-7442-A6C3-1175590479BC}" type="presOf" srcId="{ECBE651E-9AA2-FC46-AFEA-2B5FBE766415}" destId="{1AD5C9E8-C5F4-5C4E-937D-10B3168EAD02}" srcOrd="0" destOrd="0" presId="urn:microsoft.com/office/officeart/2005/8/layout/vList5"/>
    <dgm:cxn modelId="{8827730D-AC34-294E-8F9F-7064D71125C4}" type="presOf" srcId="{408A282B-F3B8-0F45-ACF0-94A8A3B1B57F}" destId="{4D096B8C-DC12-8D48-B515-C375FEA59099}" srcOrd="0" destOrd="0" presId="urn:microsoft.com/office/officeart/2005/8/layout/vList5"/>
    <dgm:cxn modelId="{4EB359AA-2644-EE41-A776-3D9777995E56}" srcId="{51E8127F-F4C8-4E4B-8BA1-3F52EEBF179B}" destId="{CC54A5C5-8206-9542-BA0E-ED924A95E6C6}" srcOrd="0" destOrd="0" parTransId="{2B975D1F-252F-814C-B05C-15AB3933D095}" sibTransId="{52A5F485-30A4-174F-B1E1-105CB1D84CF2}"/>
    <dgm:cxn modelId="{7B191F19-C1AA-A64E-B587-AB576550446F}" type="presOf" srcId="{350DDE50-00DA-9D4E-BF52-0C9B7C2A3550}" destId="{4B6A2FB0-EE08-E541-87F1-B6A62DEEF565}" srcOrd="0" destOrd="0" presId="urn:microsoft.com/office/officeart/2005/8/layout/vList5"/>
    <dgm:cxn modelId="{0D1DC6CF-8EEB-E844-89D2-647B3EE268F6}" srcId="{ECBE651E-9AA2-FC46-AFEA-2B5FBE766415}" destId="{51E8127F-F4C8-4E4B-8BA1-3F52EEBF179B}" srcOrd="4" destOrd="0" parTransId="{24023812-FA03-B245-A2C2-873ED046691D}" sibTransId="{266641D2-AB0E-F043-A31D-53BFAF40FCB3}"/>
    <dgm:cxn modelId="{4F87DA66-EAEB-EF42-8D12-484DC71926C1}" srcId="{350DDE50-00DA-9D4E-BF52-0C9B7C2A3550}" destId="{C96B1B98-1325-0543-A9DC-A09DA169C903}" srcOrd="0" destOrd="0" parTransId="{2CAAFBB3-BC40-F942-8492-87895A56C06A}" sibTransId="{7F9B1264-4BB9-9449-8D69-B965FB847A99}"/>
    <dgm:cxn modelId="{E6F55500-9145-7F41-8724-370294240713}" type="presOf" srcId="{F0C6B8D7-5E94-6249-B03B-F3FB1AEE5ADD}" destId="{312704F0-9BEC-5546-BB05-9F289E8013AE}" srcOrd="0" destOrd="0" presId="urn:microsoft.com/office/officeart/2005/8/layout/vList5"/>
    <dgm:cxn modelId="{D81A7D22-B2BE-DB4C-9312-9047F07F31F3}" type="presOf" srcId="{7729FFE5-325D-5549-AEE5-43D683E7A2E6}" destId="{C87F1B5B-B72F-2548-8982-55A2924FBF44}" srcOrd="0" destOrd="0" presId="urn:microsoft.com/office/officeart/2005/8/layout/vList5"/>
    <dgm:cxn modelId="{5C8D0148-7261-2143-9A4B-AE616E9F43EE}" type="presOf" srcId="{CC54A5C5-8206-9542-BA0E-ED924A95E6C6}" destId="{7ACE184D-9463-FE4F-BB63-DDD9B4150E7D}" srcOrd="0" destOrd="0" presId="urn:microsoft.com/office/officeart/2005/8/layout/vList5"/>
    <dgm:cxn modelId="{93D052E3-8683-2246-8932-F6CF11768673}" srcId="{ECBE651E-9AA2-FC46-AFEA-2B5FBE766415}" destId="{7729FFE5-325D-5549-AEE5-43D683E7A2E6}" srcOrd="0" destOrd="0" parTransId="{EF03FCD3-42D9-AE40-AD90-21430F9081FD}" sibTransId="{18789E93-3EDF-FE42-A898-9023590227A5}"/>
    <dgm:cxn modelId="{6BFED5BE-7DCA-D044-BE57-22E950946FD2}" srcId="{ECBE651E-9AA2-FC46-AFEA-2B5FBE766415}" destId="{350DDE50-00DA-9D4E-BF52-0C9B7C2A3550}" srcOrd="3" destOrd="0" parTransId="{0BA04FA7-6CA8-434D-B577-9BC2095F1981}" sibTransId="{6BCDA2A7-8B2A-F74F-BAB0-60B99B28878E}"/>
    <dgm:cxn modelId="{29739D1B-18F9-C64B-97AE-4A8E17258185}" type="presOf" srcId="{1478B622-C12F-FF4D-8C1A-EB8C0A515602}" destId="{1C6B31B3-39C8-8F4F-86FA-2CEE263D864B}" srcOrd="0" destOrd="0" presId="urn:microsoft.com/office/officeart/2005/8/layout/vList5"/>
    <dgm:cxn modelId="{04CA8EDD-A2B4-8442-B018-51548C0D3FC8}" srcId="{7729FFE5-325D-5549-AEE5-43D683E7A2E6}" destId="{1478B622-C12F-FF4D-8C1A-EB8C0A515602}" srcOrd="0" destOrd="0" parTransId="{035A5384-89E0-884B-9AA1-AB6A7D1F4F73}" sibTransId="{A44A77A2-6BF6-E64C-88FC-364D9D73BF59}"/>
    <dgm:cxn modelId="{3F4C9092-3F0A-1E47-84ED-01FF7909C300}" srcId="{ECBE651E-9AA2-FC46-AFEA-2B5FBE766415}" destId="{790FF23C-1762-FB4A-A448-1CE015EE3D95}" srcOrd="2" destOrd="0" parTransId="{5CA55626-DDD7-284D-8453-8FE5BA85DDFB}" sibTransId="{80DB4DD5-1EA5-3648-8D39-B0E0DFFD4D53}"/>
    <dgm:cxn modelId="{59682C55-FC39-8840-84F8-1DAF79127E5B}" srcId="{ECBE651E-9AA2-FC46-AFEA-2B5FBE766415}" destId="{C0357A02-555B-F348-B370-8BE0CC63066B}" srcOrd="6" destOrd="0" parTransId="{97563782-DE3E-5642-8838-5F20A4002592}" sibTransId="{31575FCF-FBFF-D247-98A2-E97730F0271A}"/>
    <dgm:cxn modelId="{E88585E8-63BE-AA42-A104-B82796717B1E}" type="presOf" srcId="{790FF23C-1762-FB4A-A448-1CE015EE3D95}" destId="{248CD829-EFDD-E944-A6FA-3D2FD27A2D8F}" srcOrd="0" destOrd="0" presId="urn:microsoft.com/office/officeart/2005/8/layout/vList5"/>
    <dgm:cxn modelId="{58A478F7-74F4-5449-86B5-BF9B6B17630A}" srcId="{790FF23C-1762-FB4A-A448-1CE015EE3D95}" destId="{B2555244-0926-4E45-9A3C-EED94C217EF2}" srcOrd="0" destOrd="0" parTransId="{E0A2462F-2CB3-5B40-8C58-557D38E103D0}" sibTransId="{E89FD935-73AE-E642-A84C-148850072B48}"/>
    <dgm:cxn modelId="{6A20F8D8-70DE-A040-A117-3BFC4AD92A96}" type="presParOf" srcId="{1AD5C9E8-C5F4-5C4E-937D-10B3168EAD02}" destId="{7AAAF502-163D-A041-A5D2-36BD0FD8F005}" srcOrd="0" destOrd="0" presId="urn:microsoft.com/office/officeart/2005/8/layout/vList5"/>
    <dgm:cxn modelId="{2F9C778A-B712-FF4E-83E6-FE64D91F0DA6}" type="presParOf" srcId="{7AAAF502-163D-A041-A5D2-36BD0FD8F005}" destId="{C87F1B5B-B72F-2548-8982-55A2924FBF44}" srcOrd="0" destOrd="0" presId="urn:microsoft.com/office/officeart/2005/8/layout/vList5"/>
    <dgm:cxn modelId="{AB4DFB57-BF3D-0E42-8BFF-DA4A906BB19F}" type="presParOf" srcId="{7AAAF502-163D-A041-A5D2-36BD0FD8F005}" destId="{1C6B31B3-39C8-8F4F-86FA-2CEE263D864B}" srcOrd="1" destOrd="0" presId="urn:microsoft.com/office/officeart/2005/8/layout/vList5"/>
    <dgm:cxn modelId="{4FA91487-DF17-4B4E-99D7-DBB94E28DB75}" type="presParOf" srcId="{1AD5C9E8-C5F4-5C4E-937D-10B3168EAD02}" destId="{1A6B41DB-F327-CD41-8793-08D6B94A133B}" srcOrd="1" destOrd="0" presId="urn:microsoft.com/office/officeart/2005/8/layout/vList5"/>
    <dgm:cxn modelId="{C9C66DF3-29CB-6E49-9A0A-872FFE5F21F6}" type="presParOf" srcId="{1AD5C9E8-C5F4-5C4E-937D-10B3168EAD02}" destId="{B98F7977-A86F-D745-B178-B3F490076107}" srcOrd="2" destOrd="0" presId="urn:microsoft.com/office/officeart/2005/8/layout/vList5"/>
    <dgm:cxn modelId="{EEA024BF-AC0B-0D4B-AAF1-59D941D4580A}" type="presParOf" srcId="{B98F7977-A86F-D745-B178-B3F490076107}" destId="{9A56A047-7E86-2D46-82E3-26A067E85DFB}" srcOrd="0" destOrd="0" presId="urn:microsoft.com/office/officeart/2005/8/layout/vList5"/>
    <dgm:cxn modelId="{61D21A9A-6CFE-2D4D-B437-7F2DC3AD5186}" type="presParOf" srcId="{B98F7977-A86F-D745-B178-B3F490076107}" destId="{EAA1E59B-F96B-FB45-A18E-CA78DB4740CD}" srcOrd="1" destOrd="0" presId="urn:microsoft.com/office/officeart/2005/8/layout/vList5"/>
    <dgm:cxn modelId="{EB227494-E3C0-0F49-8881-E2B7FDB0FE4C}" type="presParOf" srcId="{1AD5C9E8-C5F4-5C4E-937D-10B3168EAD02}" destId="{AE9E8FEE-3C91-CC49-AE20-83E980D02273}" srcOrd="3" destOrd="0" presId="urn:microsoft.com/office/officeart/2005/8/layout/vList5"/>
    <dgm:cxn modelId="{216D5CCA-FF41-F347-B516-B40960937287}" type="presParOf" srcId="{1AD5C9E8-C5F4-5C4E-937D-10B3168EAD02}" destId="{BF437BDF-4DF3-8848-8D54-BB1CDE7ECEDD}" srcOrd="4" destOrd="0" presId="urn:microsoft.com/office/officeart/2005/8/layout/vList5"/>
    <dgm:cxn modelId="{6665F14A-B4D1-8642-8531-12FA20039402}" type="presParOf" srcId="{BF437BDF-4DF3-8848-8D54-BB1CDE7ECEDD}" destId="{248CD829-EFDD-E944-A6FA-3D2FD27A2D8F}" srcOrd="0" destOrd="0" presId="urn:microsoft.com/office/officeart/2005/8/layout/vList5"/>
    <dgm:cxn modelId="{86743989-905C-CE4C-9CE9-A41C51C04E2F}" type="presParOf" srcId="{BF437BDF-4DF3-8848-8D54-BB1CDE7ECEDD}" destId="{AC04688A-8CDB-6546-8BF6-62F5101F6F47}" srcOrd="1" destOrd="0" presId="urn:microsoft.com/office/officeart/2005/8/layout/vList5"/>
    <dgm:cxn modelId="{3F0AF62A-CDB1-4248-8D9C-600640A086A3}" type="presParOf" srcId="{1AD5C9E8-C5F4-5C4E-937D-10B3168EAD02}" destId="{89345808-6B94-0041-9A79-9CCF01F13E1A}" srcOrd="5" destOrd="0" presId="urn:microsoft.com/office/officeart/2005/8/layout/vList5"/>
    <dgm:cxn modelId="{FAF23D29-5152-1248-8FD0-6ED3A92DCCBF}" type="presParOf" srcId="{1AD5C9E8-C5F4-5C4E-937D-10B3168EAD02}" destId="{88D4B0B7-07D7-654C-B5B2-86106980FC62}" srcOrd="6" destOrd="0" presId="urn:microsoft.com/office/officeart/2005/8/layout/vList5"/>
    <dgm:cxn modelId="{F6EE11F4-B034-E342-AAB9-10EBEB8FF311}" type="presParOf" srcId="{88D4B0B7-07D7-654C-B5B2-86106980FC62}" destId="{4B6A2FB0-EE08-E541-87F1-B6A62DEEF565}" srcOrd="0" destOrd="0" presId="urn:microsoft.com/office/officeart/2005/8/layout/vList5"/>
    <dgm:cxn modelId="{B4189AC6-B9D0-3F4C-A7B7-7E32DE7D9BC9}" type="presParOf" srcId="{88D4B0B7-07D7-654C-B5B2-86106980FC62}" destId="{C30FC46D-D28B-5049-A2E3-AD2A7D709800}" srcOrd="1" destOrd="0" presId="urn:microsoft.com/office/officeart/2005/8/layout/vList5"/>
    <dgm:cxn modelId="{8EF7FE3D-FF3F-4D4D-9A53-8A69D1625D58}" type="presParOf" srcId="{1AD5C9E8-C5F4-5C4E-937D-10B3168EAD02}" destId="{61C899E1-A526-6B4B-92F4-A5A4D9AD27E7}" srcOrd="7" destOrd="0" presId="urn:microsoft.com/office/officeart/2005/8/layout/vList5"/>
    <dgm:cxn modelId="{1DDBD29E-8A33-F548-A569-A3130B30900B}" type="presParOf" srcId="{1AD5C9E8-C5F4-5C4E-937D-10B3168EAD02}" destId="{10653388-3479-FA48-9FE1-386AAD7CF36F}" srcOrd="8" destOrd="0" presId="urn:microsoft.com/office/officeart/2005/8/layout/vList5"/>
    <dgm:cxn modelId="{B5E25274-C323-634A-814D-23AB224C9163}" type="presParOf" srcId="{10653388-3479-FA48-9FE1-386AAD7CF36F}" destId="{544DD296-D2EC-3B40-A826-91E13EC9F9FA}" srcOrd="0" destOrd="0" presId="urn:microsoft.com/office/officeart/2005/8/layout/vList5"/>
    <dgm:cxn modelId="{209275B0-FD7E-C140-B0D9-F4BDF08CE9EC}" type="presParOf" srcId="{10653388-3479-FA48-9FE1-386AAD7CF36F}" destId="{7ACE184D-9463-FE4F-BB63-DDD9B4150E7D}" srcOrd="1" destOrd="0" presId="urn:microsoft.com/office/officeart/2005/8/layout/vList5"/>
    <dgm:cxn modelId="{1D6A1CA6-D8C9-2F4A-B652-AB675C69449E}" type="presParOf" srcId="{1AD5C9E8-C5F4-5C4E-937D-10B3168EAD02}" destId="{CDE5CAE2-6ADE-BC40-9706-243AFF283E65}" srcOrd="9" destOrd="0" presId="urn:microsoft.com/office/officeart/2005/8/layout/vList5"/>
    <dgm:cxn modelId="{9158503E-8C83-2144-8142-F90E52287CB1}" type="presParOf" srcId="{1AD5C9E8-C5F4-5C4E-937D-10B3168EAD02}" destId="{966C7AE0-9724-884C-ADF0-2A8AD1ABB89C}" srcOrd="10" destOrd="0" presId="urn:microsoft.com/office/officeart/2005/8/layout/vList5"/>
    <dgm:cxn modelId="{0AA26DDF-635E-C340-AD19-C3CA956CD6A6}" type="presParOf" srcId="{966C7AE0-9724-884C-ADF0-2A8AD1ABB89C}" destId="{4D096B8C-DC12-8D48-B515-C375FEA59099}" srcOrd="0" destOrd="0" presId="urn:microsoft.com/office/officeart/2005/8/layout/vList5"/>
    <dgm:cxn modelId="{6B572E4B-9521-814D-A092-E6F2BBCEB720}" type="presParOf" srcId="{966C7AE0-9724-884C-ADF0-2A8AD1ABB89C}" destId="{312704F0-9BEC-5546-BB05-9F289E8013AE}" srcOrd="1" destOrd="0" presId="urn:microsoft.com/office/officeart/2005/8/layout/vList5"/>
    <dgm:cxn modelId="{503DA0AB-586F-B44D-8844-01C90C89C111}" type="presParOf" srcId="{1AD5C9E8-C5F4-5C4E-937D-10B3168EAD02}" destId="{A82DE743-A478-F74F-BC93-359B49A72C28}" srcOrd="11" destOrd="0" presId="urn:microsoft.com/office/officeart/2005/8/layout/vList5"/>
    <dgm:cxn modelId="{84D7CBFE-95ED-0B41-86C6-926BD1417D20}" type="presParOf" srcId="{1AD5C9E8-C5F4-5C4E-937D-10B3168EAD02}" destId="{16FB3DEA-741A-A74E-89D3-A81374AF6484}" srcOrd="12" destOrd="0" presId="urn:microsoft.com/office/officeart/2005/8/layout/vList5"/>
    <dgm:cxn modelId="{080226E9-8802-CC4E-A247-7187B936A29D}" type="presParOf" srcId="{16FB3DEA-741A-A74E-89D3-A81374AF6484}" destId="{D0E60B84-3226-F94C-B830-8A802735F0BF}" srcOrd="0" destOrd="0" presId="urn:microsoft.com/office/officeart/2005/8/layout/vList5"/>
    <dgm:cxn modelId="{D8CDB6C2-0D3C-D348-B2BB-B926CAE956B8}" type="presParOf" srcId="{16FB3DEA-741A-A74E-89D3-A81374AF6484}" destId="{3836650D-63C5-494B-8320-BDBC9EBFBE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881EC-C646-5840-B736-8D3ACD235B75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71BED3-7E24-2145-ACE9-C530FC453AD2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/>
            <a:t>Interface to routing systems (I2RS)</a:t>
          </a:r>
          <a:endParaRPr lang="en-US" dirty="0"/>
        </a:p>
      </dgm:t>
    </dgm:pt>
    <dgm:pt modelId="{3F3FE631-98B8-7A49-8F7A-3279DF2F2505}" type="parTrans" cxnId="{E056F90D-C3D2-774D-84D5-519584863308}">
      <dgm:prSet/>
      <dgm:spPr/>
      <dgm:t>
        <a:bodyPr/>
        <a:lstStyle/>
        <a:p>
          <a:endParaRPr lang="en-US"/>
        </a:p>
      </dgm:t>
    </dgm:pt>
    <dgm:pt modelId="{A96F19D5-7137-CE41-9D3E-38288867D1A8}" type="sibTrans" cxnId="{E056F90D-C3D2-774D-84D5-519584863308}">
      <dgm:prSet/>
      <dgm:spPr/>
      <dgm:t>
        <a:bodyPr/>
        <a:lstStyle/>
        <a:p>
          <a:endParaRPr lang="en-US"/>
        </a:p>
      </dgm:t>
    </dgm:pt>
    <dgm:pt modelId="{6DD29012-4A41-3049-901A-0FCEEF87B415}">
      <dgm:prSet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Develop capabilities to interact with routers and routing protocols to apply routing policies</a:t>
          </a:r>
          <a:endParaRPr lang="en-US" dirty="0" smtClean="0">
            <a:solidFill>
              <a:schemeClr val="bg1"/>
            </a:solidFill>
          </a:endParaRPr>
        </a:p>
      </dgm:t>
    </dgm:pt>
    <dgm:pt modelId="{12CC2F90-65AA-5441-A392-88B47697B610}" type="parTrans" cxnId="{63264D36-CDD7-F641-83FD-8BF06DFC96AC}">
      <dgm:prSet/>
      <dgm:spPr/>
      <dgm:t>
        <a:bodyPr/>
        <a:lstStyle/>
        <a:p>
          <a:endParaRPr lang="en-US"/>
        </a:p>
      </dgm:t>
    </dgm:pt>
    <dgm:pt modelId="{C4C2D0FD-D92A-4C42-874F-9CD13670BBEB}" type="sibTrans" cxnId="{63264D36-CDD7-F641-83FD-8BF06DFC96AC}">
      <dgm:prSet/>
      <dgm:spPr/>
      <dgm:t>
        <a:bodyPr/>
        <a:lstStyle/>
        <a:p>
          <a:endParaRPr lang="en-US"/>
        </a:p>
      </dgm:t>
    </dgm:pt>
    <dgm:pt modelId="{46DF684C-503F-CD4A-A68D-84D332E98F2D}">
      <dgm:prSet/>
      <dgm:spPr>
        <a:solidFill>
          <a:schemeClr val="bg1"/>
        </a:solidFill>
      </dgm:spPr>
      <dgm:t>
        <a:bodyPr/>
        <a:lstStyle/>
        <a:p>
          <a:r>
            <a:rPr lang="en-US" smtClean="0"/>
            <a:t>Service function chaining</a:t>
          </a:r>
          <a:endParaRPr lang="en-US" dirty="0" smtClean="0"/>
        </a:p>
      </dgm:t>
    </dgm:pt>
    <dgm:pt modelId="{7A30977B-2A7D-3B4C-A25F-D50383902FDE}" type="parTrans" cxnId="{2BA41AE6-758D-3E46-9006-59E4DD1B56F0}">
      <dgm:prSet/>
      <dgm:spPr/>
      <dgm:t>
        <a:bodyPr/>
        <a:lstStyle/>
        <a:p>
          <a:endParaRPr lang="en-US"/>
        </a:p>
      </dgm:t>
    </dgm:pt>
    <dgm:pt modelId="{2FE11794-FCC7-C64C-8A73-738A304DC8AC}" type="sibTrans" cxnId="{2BA41AE6-758D-3E46-9006-59E4DD1B56F0}">
      <dgm:prSet/>
      <dgm:spPr/>
      <dgm:t>
        <a:bodyPr/>
        <a:lstStyle/>
        <a:p>
          <a:endParaRPr lang="en-US"/>
        </a:p>
      </dgm:t>
    </dgm:pt>
    <dgm:pt modelId="{5374F80A-B960-4843-882C-32515863D51D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Develop an architecture and capabilities for controllers to direct subsets of traffic across the network in such a way that each virtual service platform sees only the traffic it must work with</a:t>
          </a:r>
        </a:p>
      </dgm:t>
    </dgm:pt>
    <dgm:pt modelId="{81F818CC-7ED9-584E-A8ED-420A963FFAD3}" type="parTrans" cxnId="{B24D1F2B-3CBC-A44D-A75F-CCB28B943128}">
      <dgm:prSet/>
      <dgm:spPr/>
      <dgm:t>
        <a:bodyPr/>
        <a:lstStyle/>
        <a:p>
          <a:endParaRPr lang="en-US"/>
        </a:p>
      </dgm:t>
    </dgm:pt>
    <dgm:pt modelId="{099D4EB5-E056-3E46-84D3-05B449A8AA1D}" type="sibTrans" cxnId="{B24D1F2B-3CBC-A44D-A75F-CCB28B943128}">
      <dgm:prSet/>
      <dgm:spPr/>
      <dgm:t>
        <a:bodyPr/>
        <a:lstStyle/>
        <a:p>
          <a:endParaRPr lang="en-US"/>
        </a:p>
      </dgm:t>
    </dgm:pt>
    <dgm:pt modelId="{3D0C6A45-238C-854C-9D01-F88993CFFF55}" type="pres">
      <dgm:prSet presAssocID="{E66881EC-C646-5840-B736-8D3ACD235B7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223302-FEC8-3543-9D0D-05BEBCACD842}" type="pres">
      <dgm:prSet presAssocID="{2971BED3-7E24-2145-ACE9-C530FC453AD2}" presName="compNode" presStyleCnt="0"/>
      <dgm:spPr/>
    </dgm:pt>
    <dgm:pt modelId="{1CF039D7-44BB-4746-A269-AA5EA77B7657}" type="pres">
      <dgm:prSet presAssocID="{2971BED3-7E24-2145-ACE9-C530FC453AD2}" presName="aNode" presStyleLbl="bgShp" presStyleIdx="0" presStyleCnt="2"/>
      <dgm:spPr/>
      <dgm:t>
        <a:bodyPr/>
        <a:lstStyle/>
        <a:p>
          <a:endParaRPr lang="en-US"/>
        </a:p>
      </dgm:t>
    </dgm:pt>
    <dgm:pt modelId="{4669B055-1747-C74B-8157-542AC35FDF82}" type="pres">
      <dgm:prSet presAssocID="{2971BED3-7E24-2145-ACE9-C530FC453AD2}" presName="textNode" presStyleLbl="bgShp" presStyleIdx="0" presStyleCnt="2"/>
      <dgm:spPr/>
      <dgm:t>
        <a:bodyPr/>
        <a:lstStyle/>
        <a:p>
          <a:endParaRPr lang="en-US"/>
        </a:p>
      </dgm:t>
    </dgm:pt>
    <dgm:pt modelId="{AEDA1EE4-A242-2D4C-89FB-DEE77BA56A67}" type="pres">
      <dgm:prSet presAssocID="{2971BED3-7E24-2145-ACE9-C530FC453AD2}" presName="compChildNode" presStyleCnt="0"/>
      <dgm:spPr/>
    </dgm:pt>
    <dgm:pt modelId="{71C0960F-2F02-424D-9067-772748F475A9}" type="pres">
      <dgm:prSet presAssocID="{2971BED3-7E24-2145-ACE9-C530FC453AD2}" presName="theInnerList" presStyleCnt="0"/>
      <dgm:spPr/>
    </dgm:pt>
    <dgm:pt modelId="{66EDDA5A-6ECB-4345-8864-5A6B612A2733}" type="pres">
      <dgm:prSet presAssocID="{6DD29012-4A41-3049-901A-0FCEEF87B415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A5891-5371-544A-B9B6-DB0568644B2D}" type="pres">
      <dgm:prSet presAssocID="{2971BED3-7E24-2145-ACE9-C530FC453AD2}" presName="aSpace" presStyleCnt="0"/>
      <dgm:spPr/>
    </dgm:pt>
    <dgm:pt modelId="{14087D99-8D5B-684B-8772-0CEAB5B63676}" type="pres">
      <dgm:prSet presAssocID="{46DF684C-503F-CD4A-A68D-84D332E98F2D}" presName="compNode" presStyleCnt="0"/>
      <dgm:spPr/>
    </dgm:pt>
    <dgm:pt modelId="{5AC47D37-775D-424F-BB25-85CFA4EA9D2E}" type="pres">
      <dgm:prSet presAssocID="{46DF684C-503F-CD4A-A68D-84D332E98F2D}" presName="aNode" presStyleLbl="bgShp" presStyleIdx="1" presStyleCnt="2"/>
      <dgm:spPr/>
      <dgm:t>
        <a:bodyPr/>
        <a:lstStyle/>
        <a:p>
          <a:endParaRPr lang="en-US"/>
        </a:p>
      </dgm:t>
    </dgm:pt>
    <dgm:pt modelId="{2A70307E-BDA3-6E46-85B4-F37C8150FFA1}" type="pres">
      <dgm:prSet presAssocID="{46DF684C-503F-CD4A-A68D-84D332E98F2D}" presName="textNode" presStyleLbl="bgShp" presStyleIdx="1" presStyleCnt="2"/>
      <dgm:spPr/>
      <dgm:t>
        <a:bodyPr/>
        <a:lstStyle/>
        <a:p>
          <a:endParaRPr lang="en-US"/>
        </a:p>
      </dgm:t>
    </dgm:pt>
    <dgm:pt modelId="{2E74D04F-FA54-464B-BCC9-E01A9C5201BE}" type="pres">
      <dgm:prSet presAssocID="{46DF684C-503F-CD4A-A68D-84D332E98F2D}" presName="compChildNode" presStyleCnt="0"/>
      <dgm:spPr/>
    </dgm:pt>
    <dgm:pt modelId="{11A3C6F0-D9A5-AF43-B592-D70431578C5A}" type="pres">
      <dgm:prSet presAssocID="{46DF684C-503F-CD4A-A68D-84D332E98F2D}" presName="theInnerList" presStyleCnt="0"/>
      <dgm:spPr/>
    </dgm:pt>
    <dgm:pt modelId="{5EE877D4-2A5D-894E-A0F7-A51EF875ED7F}" type="pres">
      <dgm:prSet presAssocID="{5374F80A-B960-4843-882C-32515863D51D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56F90D-C3D2-774D-84D5-519584863308}" srcId="{E66881EC-C646-5840-B736-8D3ACD235B75}" destId="{2971BED3-7E24-2145-ACE9-C530FC453AD2}" srcOrd="0" destOrd="0" parTransId="{3F3FE631-98B8-7A49-8F7A-3279DF2F2505}" sibTransId="{A96F19D5-7137-CE41-9D3E-38288867D1A8}"/>
    <dgm:cxn modelId="{BB459C26-8A8E-9541-9376-F6856DCD0748}" type="presOf" srcId="{46DF684C-503F-CD4A-A68D-84D332E98F2D}" destId="{5AC47D37-775D-424F-BB25-85CFA4EA9D2E}" srcOrd="0" destOrd="0" presId="urn:microsoft.com/office/officeart/2005/8/layout/lProcess2"/>
    <dgm:cxn modelId="{B740833E-E5A8-AD42-91E6-325478A38FFF}" type="presOf" srcId="{5374F80A-B960-4843-882C-32515863D51D}" destId="{5EE877D4-2A5D-894E-A0F7-A51EF875ED7F}" srcOrd="0" destOrd="0" presId="urn:microsoft.com/office/officeart/2005/8/layout/lProcess2"/>
    <dgm:cxn modelId="{2BA41AE6-758D-3E46-9006-59E4DD1B56F0}" srcId="{E66881EC-C646-5840-B736-8D3ACD235B75}" destId="{46DF684C-503F-CD4A-A68D-84D332E98F2D}" srcOrd="1" destOrd="0" parTransId="{7A30977B-2A7D-3B4C-A25F-D50383902FDE}" sibTransId="{2FE11794-FCC7-C64C-8A73-738A304DC8AC}"/>
    <dgm:cxn modelId="{966B4AD2-FB31-284E-9F02-27F2EB8CA949}" type="presOf" srcId="{6DD29012-4A41-3049-901A-0FCEEF87B415}" destId="{66EDDA5A-6ECB-4345-8864-5A6B612A2733}" srcOrd="0" destOrd="0" presId="urn:microsoft.com/office/officeart/2005/8/layout/lProcess2"/>
    <dgm:cxn modelId="{B24D1F2B-3CBC-A44D-A75F-CCB28B943128}" srcId="{46DF684C-503F-CD4A-A68D-84D332E98F2D}" destId="{5374F80A-B960-4843-882C-32515863D51D}" srcOrd="0" destOrd="0" parTransId="{81F818CC-7ED9-584E-A8ED-420A963FFAD3}" sibTransId="{099D4EB5-E056-3E46-84D3-05B449A8AA1D}"/>
    <dgm:cxn modelId="{02299128-1379-8548-8A14-95296F19530C}" type="presOf" srcId="{E66881EC-C646-5840-B736-8D3ACD235B75}" destId="{3D0C6A45-238C-854C-9D01-F88993CFFF55}" srcOrd="0" destOrd="0" presId="urn:microsoft.com/office/officeart/2005/8/layout/lProcess2"/>
    <dgm:cxn modelId="{769E1C8C-3B99-B94B-BF5B-00DCACE6B26E}" type="presOf" srcId="{2971BED3-7E24-2145-ACE9-C530FC453AD2}" destId="{4669B055-1747-C74B-8157-542AC35FDF82}" srcOrd="1" destOrd="0" presId="urn:microsoft.com/office/officeart/2005/8/layout/lProcess2"/>
    <dgm:cxn modelId="{1D64CF3D-95CE-1043-A2E9-9C3638842702}" type="presOf" srcId="{2971BED3-7E24-2145-ACE9-C530FC453AD2}" destId="{1CF039D7-44BB-4746-A269-AA5EA77B7657}" srcOrd="0" destOrd="0" presId="urn:microsoft.com/office/officeart/2005/8/layout/lProcess2"/>
    <dgm:cxn modelId="{63264D36-CDD7-F641-83FD-8BF06DFC96AC}" srcId="{2971BED3-7E24-2145-ACE9-C530FC453AD2}" destId="{6DD29012-4A41-3049-901A-0FCEEF87B415}" srcOrd="0" destOrd="0" parTransId="{12CC2F90-65AA-5441-A392-88B47697B610}" sibTransId="{C4C2D0FD-D92A-4C42-874F-9CD13670BBEB}"/>
    <dgm:cxn modelId="{144F6E3E-0E02-5345-8F80-02F23D2421AB}" type="presOf" srcId="{46DF684C-503F-CD4A-A68D-84D332E98F2D}" destId="{2A70307E-BDA3-6E46-85B4-F37C8150FFA1}" srcOrd="1" destOrd="0" presId="urn:microsoft.com/office/officeart/2005/8/layout/lProcess2"/>
    <dgm:cxn modelId="{766EFB48-1D14-5548-9589-34990821749D}" type="presParOf" srcId="{3D0C6A45-238C-854C-9D01-F88993CFFF55}" destId="{6B223302-FEC8-3543-9D0D-05BEBCACD842}" srcOrd="0" destOrd="0" presId="urn:microsoft.com/office/officeart/2005/8/layout/lProcess2"/>
    <dgm:cxn modelId="{87462AB9-CB2B-D649-96FD-5638E2B76F4C}" type="presParOf" srcId="{6B223302-FEC8-3543-9D0D-05BEBCACD842}" destId="{1CF039D7-44BB-4746-A269-AA5EA77B7657}" srcOrd="0" destOrd="0" presId="urn:microsoft.com/office/officeart/2005/8/layout/lProcess2"/>
    <dgm:cxn modelId="{F1F04208-7EE4-8949-B359-0FA736A4874E}" type="presParOf" srcId="{6B223302-FEC8-3543-9D0D-05BEBCACD842}" destId="{4669B055-1747-C74B-8157-542AC35FDF82}" srcOrd="1" destOrd="0" presId="urn:microsoft.com/office/officeart/2005/8/layout/lProcess2"/>
    <dgm:cxn modelId="{88FEC7E6-C6E1-DB49-B76C-853D912F1514}" type="presParOf" srcId="{6B223302-FEC8-3543-9D0D-05BEBCACD842}" destId="{AEDA1EE4-A242-2D4C-89FB-DEE77BA56A67}" srcOrd="2" destOrd="0" presId="urn:microsoft.com/office/officeart/2005/8/layout/lProcess2"/>
    <dgm:cxn modelId="{F50D7067-ADE6-954F-97A9-945088F519F6}" type="presParOf" srcId="{AEDA1EE4-A242-2D4C-89FB-DEE77BA56A67}" destId="{71C0960F-2F02-424D-9067-772748F475A9}" srcOrd="0" destOrd="0" presId="urn:microsoft.com/office/officeart/2005/8/layout/lProcess2"/>
    <dgm:cxn modelId="{01F7E15F-8468-324A-A96C-A13906406D11}" type="presParOf" srcId="{71C0960F-2F02-424D-9067-772748F475A9}" destId="{66EDDA5A-6ECB-4345-8864-5A6B612A2733}" srcOrd="0" destOrd="0" presId="urn:microsoft.com/office/officeart/2005/8/layout/lProcess2"/>
    <dgm:cxn modelId="{A9AB66C7-5431-314B-A6E2-79DF3456CE41}" type="presParOf" srcId="{3D0C6A45-238C-854C-9D01-F88993CFFF55}" destId="{F72A5891-5371-544A-B9B6-DB0568644B2D}" srcOrd="1" destOrd="0" presId="urn:microsoft.com/office/officeart/2005/8/layout/lProcess2"/>
    <dgm:cxn modelId="{4E08D42C-DE9D-254E-8122-808E97DD95C8}" type="presParOf" srcId="{3D0C6A45-238C-854C-9D01-F88993CFFF55}" destId="{14087D99-8D5B-684B-8772-0CEAB5B63676}" srcOrd="2" destOrd="0" presId="urn:microsoft.com/office/officeart/2005/8/layout/lProcess2"/>
    <dgm:cxn modelId="{D56E3F7D-4F6A-044C-B95C-59EDEB68DB10}" type="presParOf" srcId="{14087D99-8D5B-684B-8772-0CEAB5B63676}" destId="{5AC47D37-775D-424F-BB25-85CFA4EA9D2E}" srcOrd="0" destOrd="0" presId="urn:microsoft.com/office/officeart/2005/8/layout/lProcess2"/>
    <dgm:cxn modelId="{2CC93E71-EF4F-DE4B-85BB-2542E72BA8CF}" type="presParOf" srcId="{14087D99-8D5B-684B-8772-0CEAB5B63676}" destId="{2A70307E-BDA3-6E46-85B4-F37C8150FFA1}" srcOrd="1" destOrd="0" presId="urn:microsoft.com/office/officeart/2005/8/layout/lProcess2"/>
    <dgm:cxn modelId="{2D728AF1-653D-5D43-86BF-FA01C9645C31}" type="presParOf" srcId="{14087D99-8D5B-684B-8772-0CEAB5B63676}" destId="{2E74D04F-FA54-464B-BCC9-E01A9C5201BE}" srcOrd="2" destOrd="0" presId="urn:microsoft.com/office/officeart/2005/8/layout/lProcess2"/>
    <dgm:cxn modelId="{7850AC90-3A7C-9740-B2B8-3E17C9670FDA}" type="presParOf" srcId="{2E74D04F-FA54-464B-BCC9-E01A9C5201BE}" destId="{11A3C6F0-D9A5-AF43-B592-D70431578C5A}" srcOrd="0" destOrd="0" presId="urn:microsoft.com/office/officeart/2005/8/layout/lProcess2"/>
    <dgm:cxn modelId="{3AA09EBA-4CA6-5E4B-AFDF-09E45AE2E179}" type="presParOf" srcId="{11A3C6F0-D9A5-AF43-B592-D70431578C5A}" destId="{5EE877D4-2A5D-894E-A0F7-A51EF875ED7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C83D1-1523-0F44-AFB3-FC2AE7E3D0A0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6DCF5-9F7B-7C45-9A84-598DA3C95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0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studying this chapter, you should be able to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Make a presentation justifying the position that traditional network architectures are inadequate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modern networking needs.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List and explain the key requirements for an SDN architecture.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Present an overview of an SDN architecture, to include explaining the significance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northbound and southbound APIs.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Summarize the work being done on SDN and NFV standardization by various organizations.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1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Unlike some technology areas, such as Wi-Fi, there is no single standards body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responsible for developing open standards  for SDN and NFV. Rather, there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and evolving collection of standards-developing organizations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industrial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consortia, and open development initiatives involved in creating standards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guidelines for SDN and NFV. Table 3.1 lists the main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other organizations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in the effort and the main outcomes so far produced. This section covers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most prominent efforts.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8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Internet Society, ITU-T, and ETSI are all making key contributions to the standardization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SDN and NFV.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number of standards-developing organizations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are looking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aspects of SDN. Perhaps the most active are two groups within the Internet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Society (ISOC): IETF and IRTF. ISOC is the coordinating committee for Internet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design, engineering, and management. Areas covered include the operation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itself and the standardization of protocols used by end systems on the Internet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interoperability. Various organizations under the ISOC are responsible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work of standards development and publication.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48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Internet Engineering Task Force (IETF) has working groups developing SDN-related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Interface to routing systems (I2RS):  Develop capabilities to interact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routers and routing protocols to apply routing policies.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Service function chaining : Develop an architecture and capabilities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controllers to direct subsets of traffic across the network in such a way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virtual service platform sees only the traffic it must work with.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07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Internet Research Task Force (IRTF) has published Software-Defined Networking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(SDN): Layers and Architecture Terminology  (RFC 7426, January 2015).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provides a concise reference that reflects current approaches regarding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SDN layer architecture. The Request For Comments (RFC)  also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useful discussion of the southbound API (Figure 3.3) and describes some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APIs, such as for I2RS.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IRTF also sponsors the Software Defined Networking Research Group (SDNRG).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group investigates SDN from various perspectives with the goal of identifying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approaches that can be defined, deployed, and used in the near term and identifying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 research challenges.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3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 International Telecommunication Union—Telecommunication Standardization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 (ITU-T) is a UN agency that issues standards, called recommendations,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telecommunications area. So far, their only published contribution to SDN is Recommendation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Y.3300 (Framework of Software-Defined Networking , June 2014).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addresses definitions, objectives, high-level capabilities, requirements,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high-level architecture of SDN. It provides a valuable framework for standards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ITU-T has established a Joint Coordination Activity on Software-Defined Networking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(JCA-SDN) and begun work on developing SDN-related standards.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ITU-T study groups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SGs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are involved in SDN-related activities: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SG 13 (Future networks, including cloud computing, mobile,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next-generation networks):  This is the lead study group of SDN in ITU-T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developed Y.3300. This group is studying SDN and virtualization aspects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next-generation networks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NGNs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SG 11 (Signaling requirements, protocols, and test specifications):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group is studying the framework for SDN signaling and how to apply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SDN technologies for IPv6.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SG 15 (Transport, access, and home): This group looks at optical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 networks, access networks, and home networks. The group is investigating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 aspects of SDN, aligned with the Open Network Foundation’s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SDN architecture.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SG 16 (Multimedia):  This group is evaluating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protocol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multimedia packet flows, and is studying virtual content delivery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72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ETSI is recognized by the European Union as a European Standards Organization.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this not-for-profit SDO has member organizations worldwide and its standards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international impact.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ETSI has taken the lead role in defining standards for NFV.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ETSI’s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Functions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Virtualisation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(NFV) Industry Specification Group (ISG) began work in January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2013 and produced a first set of specifications in January 2015. The 11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10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Consortia for open standards began to appear in the late 1980s. There was a growing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feeling within private-sector multinational companies that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acted too slowly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useful standards in the fast-paced world of technology. Recently,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consortia have become involved in the development of SDN and NFV standards.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mention here three of the most significant efforts.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far the most important consortium  involved in SDN standardization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Networking Foundation (ONF). ONF is an industry consortium dedicated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promotion and adoption of SDN through open standards development. Its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contribution to date is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protocol and API.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is the first standard interface specifically designed for SDN and is already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deployed in a variety of networks and networking products, both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and software based. The standard enables networks to evolve by giving logically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control software the power to modify the behavior of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 through a well-defined “forwarding instruction set.” Chapter 4 is devoted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protocol.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Open Data Center Alliance (ODCA) is a consortium of leading global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organizations dedicated to accelerating adoption of interoperable solutions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 for cloud computing. Through the development of usage models for SDN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NFV, ODCA is defining requirements for SDN and NFV cloud deployment.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Alliance for Telecommunications Industry Solutions (ATIS) is a membership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that provides the tools necessary for the industry to identify standards,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guidelines, and operating procedures that make the interoperability of existing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emerging telecommunications products and services possible. Although ATIS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accredited by ANSI, it is best viewed as a consortium rather than an SDO. So far,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ATIS has issued a document that identifies operational issues and opportunities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increasing programmability of the infrastructure using SDN and NFV.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47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OpenDaylight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open source software activity under the auspices of the Linux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foundation. Its member companies provide resources to develop an SDN controller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wide range of applications. Although the core membership consists of companies,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developers and users can also participate, so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OpenDaylight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more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nature of an open development initiative than a consortium. ODL also supports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programmability via southbound protocols, a bunch of programmable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services, a collection of northbound APIs, and a set of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OpenDaylight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composed of about 30 projects, and releases their outputs in simultaneous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manner. After its first release, Hydrogen, in February 2014, it successfully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delivered the second one, Helium, at the end of September 2014.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99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Open Platform for NFV is an open source project dedicated to acceleration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adoption of standardized NFV elements. OPNFV will establish a carrier-grade,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integrated, open source reference platform that industry peers will build together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 the evolution of NFV and to ensure consistency, performance, and interoperability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multiple open source components. Because multiple open source NFV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 blocks already exist, OPNFV will work with upstream projects to coordinate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 integration and testing while filling development gaps.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77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OpenStack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open source software project that aims to produce an open 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 operating system. It provides multitenant Infrastructure as a Service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aims to meets the needs of public and private clouds regardless of size, by being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implement and massively scalable. SDN technology is expected to contribute to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networking part, and to make the cloud operating system more efficient, flexible,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OpenStack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composed of a number of projects. One of them, Neutron, is dedicated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networking. It provides Network as a Service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to other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OpenStack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all SDN controllers have provided plug-ins for Neutron, and through them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 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OpenStack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other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OpenStack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services can build rich networking topologies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configure advanced network policies in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trends are driving network providers and users to reevaluate traditional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approaches to network architecture. These trends can be grouped under the categories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demand, supply, and traffic patterns.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was described in Chapter 2, “Requirements and Technology,” a number of trends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increasing the load on enterprise networks, the Internet, and other internets.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note are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Cloud computing:  There has been a dramatic shift by enterprises to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and private cloud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Big data: The processing of huge data sets requires massive parallel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 on thousands of servers, all of which require a degree of interconnection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each other. Therefore, there is a large and constantly growing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demand for network capacity within the data canter.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Mobile traffic: Employees are increasingly accessing enterprise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via mobile personal devices, such as smartphones, tablets,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notebooks. These devices support sophisticated apps that can consume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image and video traffic, placing new burdens on the enterprise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The Internet of Things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 Most “things”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generate modest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traffic, although there are exceptions, such as surveillance video cameras.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sheer number of such devices for some enterprises results in a significant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on the enterprise network.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the demand on networks is rising, so is the capacity of network technologies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absorb rising loads. In terms of transmission technology, Chapter 1, “Elements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 Networking,” established that the key enterprise wired and wireless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technologies, Ethernet and Wi-Fi respectively, are well into the gigabits per second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Gbps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range. Similarly, 4G and 5G cellular networks provide greater capacity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devices from remote employees who access the enterprise network via cellular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networks rather than Wi-Fi.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increase in the capacity of the network transmission technologies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matched by an increase in the performance of network devices, such as LAN switches,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routers, firewalls, intrusion detection system/intrusion prevention systems (IDS/IPS),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network monitoring and management systems. Year by year, these devices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larger, faster memories, enabling greater buffer capacity and faster buffer access,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 as faster processor speeds.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it were simply a matter of supply and demand, it would appear that today’s networks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able to cope with today’s data traffic. But as traffic patterns have changed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become more complex, traditional enterprise network architectures are increasingly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 suited to the demand.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 recently, and still common today, the typical enterprise network architecture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consisted of a local or campus-wide tree structure of Ethernet switches with routers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connecting large Ethernet LANs and connecting to the Internet and WAN facilities.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architecture is well suited to the client/server computing model that was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time dominant in the enterprise environment. With this model, interaction,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traffic, was mostly between one client and one server. In such an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networks could be laid out and configured with relatively static client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locations and relatively predictable traffic volumes between clients and servers.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developments have resulted in far more dynamic and complex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patterns within the enterprise data center, local and regional enterprise networks,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carrier networks. These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 Client/server applications typically access multiple databases and servers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communicate with each other, generating “horizontal” traffic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servers as well as “vertical” traffic between servers and clients.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Network convergence of voice, data, and video traffic creates unpredictable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 patterns, often of large multimedia data transfers.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Unified communications (UC) strategies involve heavy use of applications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 access to multiple servers.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The heavy use of mobile devices, including personal bring your own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(BYOD) policies, results in user access to corporate content and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any device anywhere any time. As illustrated previously in Figure 2.6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2, this mobile traffic is becoming an increasingly significant fraction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enterprise network traffic.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The widespread use of public clouds has shifted a significant amount of what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previously had been local traffic onto WANs for many enterprises, resulting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increased and often very unpredictable loads on enterprise routers.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 The now-common practice of application and database server virtualization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significantly increased the number of hosts requiring high-volume network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results in every-changing physical location of server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with the greater capacity of transmission schemes and the greater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network devices, traditional network architectures are increasingly inadequate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face of the growing complexity, variability, and high volume of the imposed load.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addition, as quality of service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quality of experience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imposed on the network are expanded as a result of the variety of applications,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 load must be handled in an increasingly sophisticated and agile fashion.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traditional internetworking approach is based on the TCP/IP protocol architecture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noteworthy characteristics of this approach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 Two-level end system addressing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Routing based on destination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 Distributed, autonomous control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Let’s look at each of these characteristics in turn.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traditional architecture relies heavily on the network interface identity.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layer of the TCP/IP model, devices attached to networks are identified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hardware-based identifiers, such as Ethernet MAC addresses. At the internetworking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including both the Internet and private internets, the architecture is a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networks. Each attached device has a physical layer identifier recognized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immediate network and a logical network identifier, its IP address, which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visibility.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design of TCP/IP uses this addressing scheme to support the networking of autonomous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networks, with distributed control. This architecture provides a high level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resilience and scales well in terms of adding new networks. Using IP and distributed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routing protocols, routes can be discovered and used throughout an internet.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transport-level protocols such as TCP, distributed and decentralized algorithms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to respond to congestion.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Traditionally, routing was based on each packet’s destination address.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datagram  approach, successive packets between a source and destination may follow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routes through the internet, as routers constantly seek to find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minimumdelay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 for each individual packet . More recently, to satisfy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requirements,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 are often treated in terms of flows  of packets. Packets associated with a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 have defined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characteristics, which affect the routing for the entire 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this distributed, autonomous approach developed when networks were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predominantly static and end systems predominantly of fixed location. Based on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characteristics, the Open Networking Foundation (ONF) cites four general limitations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traditional network architectures [ONF12]: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Static, complex architecture: To respond for demands such as differing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high and fluctuating traffic volumes, and security requirements,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networking technology has grown more complex and difficult to manage.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resulted in a number of independently defined protocols each of which addresses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portion of networking requirements. An example of the difficulty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presents is when devices are added or moved. The network management staff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use device-level management tools to make changes to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in multiple switches, routers, firewalls, web authentication portals,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so on. The updates include changes to access control lists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 settings,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settings in numerous devices, and other protocol-related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adjustments. Another example is the adjustment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parameters to meet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user requirements and traffic patterns. Manual procedures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to configure each vendor’s equipment on a per-application and even per-session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Inconsistent policies: To implement a network-wide security policy, staff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have to make configuration changes to thousands of devices and mechanisms.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large network, when a new virtual machine is activated, it can 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hours or even days to reconfigure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across the entire network.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Inability to scale: Demands on networks are growing rapidly, both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and variety. Adding more switches and transmission capacity,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involving multiple vendor equipment, is difficult because of the complex,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nature of the network. One strategy enterprises have used is to oversubscribe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links based on predicted traffic patterns. But with the increased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virtualization and the increasing variety of multimedia applications,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 patterns are unpredictable.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Vendor dependence: Given the nature of today’s traffic demands on networks,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enterprises and carriers need to deploy new capabilities and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rapidly in response to changing business needs and user demands. A lack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interfaces for network functions leaves the enterprises limited by the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slow product cycles of vendor equipment.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3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 narrative of Section 3.1, we are now in a position to detail the principal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for a modern networking approach. The Open Data Center Alliance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(ODCA) provides a useful, concise list of requirements, which include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[ODCA14]: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Adaptability: Networks must adjust and respond dynamically, based on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needs, business policy, and network conditions.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Automation: Policy changes must be automatically propagated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 work and errors can be reduced.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Maintainability. Introduction of new features and capabilities (software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upgrades, patches) must be seamless with minimal disruption of operations.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Model management: Network management software must allow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 of the network at a model level, rather than implementing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conceptual changes by reconfiguring individual network elements.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Mobility: Control functionality must accommodate mobility, including mobile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devices and virtual servers.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Integrated security: Network applications must integrate seamless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core service instead of as an add-on solution.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On-demand scaling: Implementations must have the ability to scale up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down the network and its services to support on-demand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7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analogy can be drawn between the way in which computing evolved from closed,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vertically integrated, proprietary systems into an open approach to computing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evolution coming with SDN (see Figure 3.1). In the early decades of computing,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vendors such as IBM and DEC provided a fully integrated product, with a proprietary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hardware, unique assembly language, unique operating system (OS),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bulk if not all of the application software. In this environment, customers, especially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customers, tended to be locked in to one vendor, dependent primarily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applications offered by that vendor. Migration to another vendor’s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resulted in major upheaval at the application level.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Today, the computing environment is characterized by extreme openness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 customer flexibility. The bulk of computing hardware consists of x86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x86-compatible processors for standalone systems and ARM processors for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This makes it easy to port operating systems implemented in C, C++, Java,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like. Even proprietary hardware architectures, such as IBM’s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zEnterprise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standardized compilers and programming environments and so can easily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open sources operating systems such as Linux. Therefore, applications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Linux or other open operating systems can easily be moved from one vendor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to another. Even proprietary systems such as Windows and Mac OS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 environments to make porting of applications an easy matter. It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 the development of virtual machines that can be moved from one server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across hardware platforms and operating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26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networking environment today faces some of the same limitations faced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pre-open era of computing. Here the issue is not developing applications that can run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multiple platforms. Rather, the difficulty is the lack of integration between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network infrastructure. As demonstrated in the preceding section, traditional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architectures are inadequate to meet the demands of the growing volume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variety of traffic.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concept behind SDN is to enable developers and network managers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have the same type of control over network equipment that they have had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x86 servers. As discussed in Section 2.6 in Chapter 2, the SDN approach splits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switching function between a data plane and a control plane that are on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 (see Figure 3.2). The data plane is simply responsible for forwarding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packets, whereas the control plane provides the “intelligence” in designing routes,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 priority and routing policy parameters to meet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to cope with the shifting traffic patterns. Open interfaces are defined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switching hardware presents a uniform interface regardless of the details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 implementation. Similarly, open interfaces are defined to enable networking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to communicate with the SDN controllers.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7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3.3 elaborates on the structure shown in Figure 2.15, showing more detail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SDN approach. The data plane consists of physical switches and virtual switches.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both cases, the switches are responsible for forwarding packets. The internal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 of buffers, priority parameters, and other data structures related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forwarding can be vendor dependent. However, each switch must implement a model,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abstraction, of packet forwarding that is uniform and open to the SDN controllers.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model is defined in terms of an open application programming interface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(API)  between the control plane and the data plane (southbound API). The most prominent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such an open API 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discussed in Chapter 4, “SDN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Plane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.” As Chapter 4 explains,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specification defines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a protocol between the control and data planes and an API by which the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plane can invoke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protocol.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SDN controllers can be implemented directly on a server or on a virtual server.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some other open API is used to control the switches in the data plane.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addition, controllers use information about capacity and demand obtained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networking equipment through which the traffic flows. SDN controllers also expose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northbound APIs, which allow developers and network managers to deploy a wide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range of off-the-shelf and custom-built network applications, many of which were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feasible before the advent of SDN. As yet there is no standardized northbound API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 a consensus on an open northbound API. A number of vendors offer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REpresentational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Transfer (REST)-based API to provide a programmable interface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SDN controller.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Also envisioned but not yet defined are horizontal APIs (east/westbound),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enable communication and cooperation among groups or federations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controllers to synchronize state for high availability.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application plane are a variety of applications that interact with SDN controllers.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SDN applications are programs that may use an abstract view of the network for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decision-making goals. These applications convey their network requirements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desired network behavior to the SDN controller via a northbound API. Examples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are energy-efficient networking, security monitoring, access control,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management.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it all together, the key characteristics of SDN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 The control plane is separated from the data plane. Data plane devices become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packet-forwarding devices (refer back to Figure 3.2).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The control plane is implemented in a centralized controller or set of coordinated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controllers. The SDN controller has a centralized view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or networks under its control. The controller is portable software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run on commodity servers and is capable of programming the forwarding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 based on a centralized view of the network.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Open interfaces are defined between the devices in the control plane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(controllers) and those in the data plane.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The network is programmable by applications running on top of the SDN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controllers. The SDN controllers present an abstract view of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to the applications.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4845-A08A-4DF4-8D99-E2E7B6D41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499-F5DE-4BE5-BB26-90CC428051F7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  <p:sldLayoutId id="2147484282" r:id="rId14"/>
    <p:sldLayoutId id="2147484283" r:id="rId15"/>
    <p:sldLayoutId id="2147484284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df"/><Relationship Id="rId7" Type="http://schemas.openxmlformats.org/officeDocument/2006/relationships/image" Target="../media/image19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7.pd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Foundations of Modern Networking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2143274"/>
          </a:xfrm>
        </p:spPr>
        <p:txBody>
          <a:bodyPr>
            <a:normAutofit/>
          </a:bodyPr>
          <a:lstStyle/>
          <a:p>
            <a:r>
              <a:rPr lang="en-US" dirty="0" smtClean="0"/>
              <a:t>SDN, NFV, </a:t>
            </a:r>
            <a:r>
              <a:rPr lang="en-US" dirty="0" err="1" smtClean="0"/>
              <a:t>QoE</a:t>
            </a:r>
            <a:r>
              <a:rPr lang="en-US" dirty="0" smtClean="0"/>
              <a:t>, </a:t>
            </a:r>
            <a:r>
              <a:rPr lang="en-US" dirty="0" err="1" smtClean="0"/>
              <a:t>IoT</a:t>
            </a:r>
            <a:r>
              <a:rPr lang="en-US" dirty="0" smtClean="0"/>
              <a:t>, and Cloud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By:  William Stallings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597225" y="48218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381000"/>
            <a:ext cx="8932332" cy="1044388"/>
          </a:xfrm>
        </p:spPr>
        <p:txBody>
          <a:bodyPr/>
          <a:lstStyle/>
          <a:p>
            <a:pPr algn="ctr"/>
            <a:r>
              <a:rPr lang="en-US" dirty="0" smtClean="0"/>
              <a:t>Characteristics of </a:t>
            </a:r>
            <a:br>
              <a:rPr lang="en-US" dirty="0" smtClean="0"/>
            </a:br>
            <a:r>
              <a:rPr lang="en-US" dirty="0" smtClean="0"/>
              <a:t>Software-Defined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17" y="1820333"/>
            <a:ext cx="7865533" cy="44661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control plane is separated from the data plane; data plane devices become simple packet-forwarding devices</a:t>
            </a:r>
          </a:p>
          <a:p>
            <a:r>
              <a:rPr lang="en-US" dirty="0" smtClean="0"/>
              <a:t>The control plane is implemented in a centralized controller or set of coordinated centralized controllers</a:t>
            </a:r>
          </a:p>
          <a:p>
            <a:pPr lvl="2"/>
            <a:r>
              <a:rPr lang="en-US" dirty="0" smtClean="0"/>
              <a:t>The SDN controller has a centralized view of the network or networks under its control</a:t>
            </a:r>
          </a:p>
          <a:p>
            <a:pPr lvl="2"/>
            <a:r>
              <a:rPr lang="en-US" dirty="0" smtClean="0"/>
              <a:t>The controller is portable software that can run on commodity servers and is capable of programming the forwarding devices based on a centralized view of the network</a:t>
            </a:r>
          </a:p>
          <a:p>
            <a:r>
              <a:rPr lang="en-US" dirty="0" smtClean="0"/>
              <a:t>Open interfaces are defined between the devices in the control plane (controllers) and those in the data plane</a:t>
            </a:r>
          </a:p>
          <a:p>
            <a:r>
              <a:rPr lang="en-US" dirty="0" smtClean="0"/>
              <a:t>The network is programmable by applications running on top of the SDN controllers; the SDN controllers present an abstract view of network resources to the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33127" y="453570"/>
            <a:ext cx="4574945" cy="5749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9684" y="3035956"/>
            <a:ext cx="35272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"/>
                <a:cs typeface="Times"/>
              </a:rPr>
              <a:t>Table 3.1 </a:t>
            </a:r>
          </a:p>
          <a:p>
            <a:pPr algn="ctr"/>
            <a:r>
              <a:rPr lang="en-US" sz="2800" b="1" dirty="0" smtClean="0">
                <a:latin typeface="Times"/>
                <a:cs typeface="Times"/>
              </a:rPr>
              <a:t>    </a:t>
            </a:r>
          </a:p>
          <a:p>
            <a:pPr algn="ctr"/>
            <a:r>
              <a:rPr lang="en-US" sz="2800" b="1" dirty="0" smtClean="0">
                <a:latin typeface="Times"/>
                <a:cs typeface="Times"/>
              </a:rPr>
              <a:t>SDN and NFV </a:t>
            </a:r>
          </a:p>
          <a:p>
            <a:pPr algn="ctr"/>
            <a:r>
              <a:rPr lang="en-US" sz="2800" b="1" dirty="0" smtClean="0">
                <a:latin typeface="Times"/>
                <a:cs typeface="Times"/>
              </a:rPr>
              <a:t>Standards </a:t>
            </a:r>
          </a:p>
          <a:p>
            <a:pPr algn="ctr"/>
            <a:r>
              <a:rPr lang="en-US" sz="2800" b="1" dirty="0" smtClean="0">
                <a:latin typeface="Times"/>
                <a:cs typeface="Times"/>
              </a:rPr>
              <a:t>Activities</a:t>
            </a:r>
            <a:r>
              <a:rPr lang="en-US" sz="2800" dirty="0" smtClean="0">
                <a:latin typeface="Times"/>
                <a:cs typeface="Times"/>
              </a:rPr>
              <a:t> </a:t>
            </a:r>
            <a:endParaRPr lang="en-US" sz="2800" dirty="0">
              <a:latin typeface="Times"/>
              <a:cs typeface="Time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837318" y="735857"/>
            <a:ext cx="4306682" cy="1510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4837318" y="605487"/>
            <a:ext cx="4306682" cy="260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69334"/>
            <a:ext cx="8974666" cy="85724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1B3861"/>
                </a:solidFill>
              </a:rPr>
              <a:t>Standards-Developing Organizations</a:t>
            </a:r>
            <a:endParaRPr lang="en-US" dirty="0">
              <a:solidFill>
                <a:srgbClr val="1B38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407583"/>
            <a:ext cx="8244417" cy="497418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Internet Society (ISOC)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The coordinating committee for Internet design, engineering, and management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Areas covered include the operation of the Internet itself and the standardization of protocols used by end systems on the Internet for interoperability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Various organizations under the ISOC are responsible for the actual work of standards development and publication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0256" y="167481"/>
            <a:ext cx="7583487" cy="119591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1B3861"/>
                </a:solidFill>
              </a:rPr>
              <a:t>Internet Engineering Task Force (IETF)</a:t>
            </a:r>
            <a:endParaRPr lang="en-US" dirty="0">
              <a:solidFill>
                <a:srgbClr val="1B38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55750"/>
            <a:ext cx="7583487" cy="725286"/>
          </a:xfrm>
        </p:spPr>
        <p:txBody>
          <a:bodyPr wrap="square">
            <a:noAutofit/>
          </a:bodyPr>
          <a:lstStyle/>
          <a:p>
            <a:pPr marL="282575" lvl="3"/>
            <a:r>
              <a:rPr lang="en-US" sz="2000" dirty="0" smtClean="0"/>
              <a:t>Has working groups developing SDN-related specifications in the following areas: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595956"/>
          <a:ext cx="6096000" cy="3688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0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1818" b="17273"/>
              <a:stretch>
                <a:fillRect/>
              </a:stretch>
            </p:blipFill>
          </mc:Choice>
          <mc:Fallback>
            <p:blipFill>
              <a:blip r:embed="rId4"/>
              <a:srcRect t="11818" b="17273"/>
              <a:stretch>
                <a:fillRect/>
              </a:stretch>
            </p:blipFill>
          </mc:Fallback>
        </mc:AlternateContent>
        <p:spPr>
          <a:xfrm>
            <a:off x="889162" y="-137583"/>
            <a:ext cx="7623414" cy="6995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120" y="4519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71968"/>
            <a:ext cx="8985249" cy="156845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1B3861"/>
                </a:solidFill>
              </a:rPr>
              <a:t>International Telecommunications Union – Telecommunication Standardization</a:t>
            </a:r>
            <a:br>
              <a:rPr lang="en-US" sz="3200" dirty="0" smtClean="0">
                <a:solidFill>
                  <a:srgbClr val="1B3861"/>
                </a:solidFill>
              </a:rPr>
            </a:br>
            <a:r>
              <a:rPr lang="en-US" sz="3200" dirty="0" smtClean="0">
                <a:solidFill>
                  <a:srgbClr val="1B3861"/>
                </a:solidFill>
              </a:rPr>
              <a:t>(ITU-T)</a:t>
            </a:r>
            <a:endParaRPr lang="en-US" sz="3200" dirty="0">
              <a:solidFill>
                <a:srgbClr val="1B38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1" y="1799167"/>
            <a:ext cx="7948082" cy="4497916"/>
          </a:xfrm>
        </p:spPr>
        <p:txBody>
          <a:bodyPr wrap="square">
            <a:noAutofit/>
          </a:bodyPr>
          <a:lstStyle/>
          <a:p>
            <a:pPr marL="282575" lvl="3"/>
            <a:r>
              <a:rPr lang="en-US" sz="2000" dirty="0" smtClean="0"/>
              <a:t>A UN agency that issues standards, called recommendations, in the telecommunications area</a:t>
            </a:r>
          </a:p>
          <a:p>
            <a:pPr marL="1654175" lvl="5"/>
            <a:r>
              <a:rPr lang="en-US" sz="1800" dirty="0" smtClean="0">
                <a:solidFill>
                  <a:schemeClr val="bg1"/>
                </a:solidFill>
              </a:rPr>
              <a:t>So far, their only published contribution to SDN is Recommendation Y.3300 (</a:t>
            </a:r>
            <a:r>
              <a:rPr lang="en-US" sz="1800" i="1" dirty="0" smtClean="0">
                <a:solidFill>
                  <a:schemeClr val="bg1"/>
                </a:solidFill>
              </a:rPr>
              <a:t>Framework of Software-Defined Networking, </a:t>
            </a:r>
            <a:r>
              <a:rPr lang="en-US" sz="1800" dirty="0" smtClean="0">
                <a:solidFill>
                  <a:schemeClr val="bg1"/>
                </a:solidFill>
              </a:rPr>
              <a:t>June 2014)</a:t>
            </a:r>
          </a:p>
          <a:p>
            <a:pPr marL="282575" lvl="3"/>
            <a:r>
              <a:rPr lang="en-US" sz="2000" dirty="0" smtClean="0"/>
              <a:t>Has established a Joint Coordination Activity on Software-Defined Networking (JCA-SDN) and began work on developing SDN-related activities</a:t>
            </a:r>
          </a:p>
          <a:p>
            <a:pPr marL="282575" lvl="3"/>
            <a:r>
              <a:rPr lang="en-US" sz="2000" dirty="0" smtClean="0">
                <a:solidFill>
                  <a:schemeClr val="bg1"/>
                </a:solidFill>
              </a:rPr>
              <a:t>Four ITU-T study groups are </a:t>
            </a:r>
            <a:r>
              <a:rPr lang="en-US" sz="2000" dirty="0" smtClean="0"/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nvolved in SDN-related activities:</a:t>
            </a:r>
          </a:p>
          <a:p>
            <a:pPr marL="1654175" lvl="5"/>
            <a:r>
              <a:rPr lang="en-US" sz="1800" dirty="0" smtClean="0">
                <a:solidFill>
                  <a:schemeClr val="bg1"/>
                </a:solidFill>
              </a:rPr>
              <a:t>SG 13 (Future networks, including cloud computing, mobile, and next-generation networks)</a:t>
            </a:r>
          </a:p>
          <a:p>
            <a:pPr marL="1654175" lvl="5"/>
            <a:r>
              <a:rPr lang="en-US" sz="1800" dirty="0" smtClean="0">
                <a:solidFill>
                  <a:schemeClr val="bg1"/>
                </a:solidFill>
              </a:rPr>
              <a:t>SG 11 (Signaling requirements, protocols, and test specifications</a:t>
            </a:r>
          </a:p>
          <a:p>
            <a:pPr marL="1654175" lvl="5"/>
            <a:r>
              <a:rPr lang="en-US" sz="1800" dirty="0" smtClean="0">
                <a:solidFill>
                  <a:schemeClr val="bg1"/>
                </a:solidFill>
              </a:rPr>
              <a:t>SG 15 (Transport, access, and home)</a:t>
            </a:r>
          </a:p>
          <a:p>
            <a:pPr marL="1654175" lvl="5"/>
            <a:r>
              <a:rPr lang="en-US" sz="1800" dirty="0" smtClean="0">
                <a:solidFill>
                  <a:schemeClr val="bg1"/>
                </a:solidFill>
              </a:rPr>
              <a:t>SG 16 (Multimedia)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" y="0"/>
            <a:ext cx="8964082" cy="130175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1B3861"/>
                </a:solidFill>
              </a:rPr>
              <a:t>European Telecommunications Standards Institute (ETSI)</a:t>
            </a:r>
            <a:endParaRPr lang="en-US" sz="3200" dirty="0">
              <a:solidFill>
                <a:srgbClr val="1B38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730437"/>
            <a:ext cx="7583487" cy="4450230"/>
          </a:xfrm>
        </p:spPr>
        <p:txBody>
          <a:bodyPr wrap="square">
            <a:noAutofit/>
          </a:bodyPr>
          <a:lstStyle/>
          <a:p>
            <a:pPr marL="282575" lvl="3"/>
            <a:r>
              <a:rPr lang="en-US" sz="2000" dirty="0" smtClean="0">
                <a:solidFill>
                  <a:schemeClr val="bg1"/>
                </a:solidFill>
              </a:rPr>
              <a:t>Recognized by th</a:t>
            </a:r>
            <a:r>
              <a:rPr lang="en-US" sz="2000" dirty="0" smtClean="0"/>
              <a:t>e European Union as a European Standards Organization</a:t>
            </a:r>
          </a:p>
          <a:p>
            <a:pPr marL="282575" lvl="3"/>
            <a:r>
              <a:rPr lang="en-US" sz="2000" dirty="0" smtClean="0">
                <a:solidFill>
                  <a:schemeClr val="bg1"/>
                </a:solidFill>
              </a:rPr>
              <a:t>Not-for-profit SDO has member organizations worldwide and its standards have international impact</a:t>
            </a:r>
          </a:p>
          <a:p>
            <a:pPr marL="282575" lvl="3"/>
            <a:r>
              <a:rPr lang="en-US" sz="2000" dirty="0" smtClean="0"/>
              <a:t>Has taken the lead role in defining standards for NFV</a:t>
            </a:r>
          </a:p>
          <a:p>
            <a:pPr marL="282575" lvl="3"/>
            <a:r>
              <a:rPr lang="en-US" sz="2000" dirty="0" err="1" smtClean="0">
                <a:solidFill>
                  <a:schemeClr val="bg1"/>
                </a:solidFill>
              </a:rPr>
              <a:t>ETSI’s</a:t>
            </a:r>
            <a:r>
              <a:rPr lang="en-US" sz="2000" dirty="0" smtClean="0">
                <a:solidFill>
                  <a:schemeClr val="bg1"/>
                </a:solidFill>
              </a:rPr>
              <a:t> Network Functions Virtualization (NFV) Industry Specification Group (ISG) began work in January 2013 and produced a first set of specifications in January 2015</a:t>
            </a:r>
          </a:p>
          <a:p>
            <a:pPr marL="282575" lvl="3"/>
            <a:r>
              <a:rPr lang="en-US" sz="2000" dirty="0" smtClean="0"/>
              <a:t>The 11 specifications include an </a:t>
            </a:r>
            <a:r>
              <a:rPr lang="en-US" sz="2000" dirty="0" err="1" smtClean="0"/>
              <a:t>NFV’s</a:t>
            </a:r>
            <a:r>
              <a:rPr lang="en-US" sz="2000" dirty="0" smtClean="0"/>
              <a:t> architecture, infrastructure, service quality metrics, management and orchestration, resiliency requirements, and security guidance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77" y="-141194"/>
            <a:ext cx="8484948" cy="1044388"/>
          </a:xfrm>
        </p:spPr>
        <p:txBody>
          <a:bodyPr/>
          <a:lstStyle/>
          <a:p>
            <a:r>
              <a:rPr lang="en-US" dirty="0" smtClean="0"/>
              <a:t>Industry Consortia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55" y="1077857"/>
            <a:ext cx="7919286" cy="5442646"/>
          </a:xfrm>
        </p:spPr>
        <p:txBody>
          <a:bodyPr>
            <a:normAutofit lnSpcReduction="10000"/>
          </a:bodyPr>
          <a:lstStyle/>
          <a:p>
            <a:r>
              <a:rPr lang="en-US" sz="1762" dirty="0" smtClean="0"/>
              <a:t>By far, the most important consortium involved in SDN standardization is the Open Networking Foundation (ONF)</a:t>
            </a:r>
          </a:p>
          <a:p>
            <a:pPr lvl="1"/>
            <a:r>
              <a:rPr lang="en-US" sz="1562" dirty="0" smtClean="0"/>
              <a:t>ONF is an industry consortium dedicated to the promotion and adoption of SDN through open standards development</a:t>
            </a:r>
          </a:p>
          <a:p>
            <a:pPr lvl="1"/>
            <a:r>
              <a:rPr lang="en-US" sz="1562" dirty="0" smtClean="0"/>
              <a:t>Most important contribution to date Is the </a:t>
            </a:r>
            <a:r>
              <a:rPr lang="en-US" sz="1562" dirty="0" err="1" smtClean="0"/>
              <a:t>OpenFlow</a:t>
            </a:r>
            <a:r>
              <a:rPr lang="en-US" sz="1562" dirty="0" smtClean="0"/>
              <a:t> protocol and API</a:t>
            </a:r>
          </a:p>
          <a:p>
            <a:pPr lvl="2"/>
            <a:r>
              <a:rPr lang="en-US" sz="1362" dirty="0" err="1" smtClean="0"/>
              <a:t>OpenFlow</a:t>
            </a:r>
            <a:r>
              <a:rPr lang="en-US" sz="1362" dirty="0" smtClean="0"/>
              <a:t> protocol is the first standard interface specifically designed for SDN</a:t>
            </a:r>
          </a:p>
          <a:p>
            <a:pPr lvl="2"/>
            <a:r>
              <a:rPr lang="en-US" sz="1362" dirty="0" smtClean="0"/>
              <a:t>Enables networks to evolve by giving logically centralized control software the power to modify the behavior of network devices through a well-defined “forwarding instruction set”</a:t>
            </a:r>
          </a:p>
          <a:p>
            <a:r>
              <a:rPr lang="en-US" sz="1762" dirty="0" smtClean="0"/>
              <a:t>Open Data Center Alliance (ODCA) is a consortium of leading global IT organizations dedicated to accelerating adoption of interoperable solutions and services for cloud computing</a:t>
            </a:r>
          </a:p>
          <a:p>
            <a:pPr lvl="1"/>
            <a:r>
              <a:rPr lang="en-US" sz="1562" dirty="0" smtClean="0"/>
              <a:t>Defining requirements for SDN and NFV cloud deployment through the development of usage models for SDN and NFV</a:t>
            </a:r>
          </a:p>
          <a:p>
            <a:r>
              <a:rPr lang="en-US" sz="1762" dirty="0" smtClean="0"/>
              <a:t>Alliance for Telecommunications Industry Solution (ATIS) is a membership organization that provides the tools necessary for the industry to identify standards, guidelines, and operating procedures that make the interoperability of existing and emerging telecommunications products and </a:t>
            </a:r>
            <a:r>
              <a:rPr lang="en-US" sz="1762" smtClean="0"/>
              <a:t>services possible</a:t>
            </a:r>
            <a:endParaRPr lang="en-US" sz="1762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OpenDaylight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 source software activity under the auspices of the Linux foundation</a:t>
            </a:r>
          </a:p>
          <a:p>
            <a:r>
              <a:rPr lang="en-US" dirty="0" smtClean="0"/>
              <a:t>Its member companies provide resources to develop an SDN controller for a wide range of applications</a:t>
            </a:r>
          </a:p>
          <a:p>
            <a:r>
              <a:rPr lang="en-US" dirty="0" smtClean="0"/>
              <a:t>Is more in the nature of an open development initiative than a consortium</a:t>
            </a:r>
          </a:p>
          <a:p>
            <a:r>
              <a:rPr lang="en-US" dirty="0" smtClean="0"/>
              <a:t>Also supports network programmability via southbound protocols, a bunch of programmable network services, a collection of northbound APIs, and a set of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Open Platform for NFV </a:t>
            </a:r>
            <a:br>
              <a:rPr lang="en-US" dirty="0" smtClean="0"/>
            </a:br>
            <a:r>
              <a:rPr lang="en-US" dirty="0" smtClean="0"/>
              <a:t>(OPNFV)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 source project dedicated to accelerating the adoption of standardized NFV elements</a:t>
            </a:r>
          </a:p>
          <a:p>
            <a:r>
              <a:rPr lang="en-US" dirty="0" smtClean="0"/>
              <a:t>Will establish a carrier-grade, integrated, open source reference platform that industry peers will build together to advance the evolution of NFV and to ensure consistency, performance, and interoperability among multiple open source components </a:t>
            </a:r>
          </a:p>
          <a:p>
            <a:r>
              <a:rPr lang="en-US" dirty="0" smtClean="0"/>
              <a:t>Will work with upstream projects to coordinate continuous integration and testing while filling development gaps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SDN:  Background and Motivation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an open source software project that aims to produce an open source cloud operating system</a:t>
            </a:r>
          </a:p>
          <a:p>
            <a:r>
              <a:rPr lang="en-US" dirty="0" smtClean="0"/>
              <a:t>Provides multitenant Infrastructure as a Service (</a:t>
            </a:r>
            <a:r>
              <a:rPr lang="en-US" dirty="0" err="1" smtClean="0"/>
              <a:t>IaaS</a:t>
            </a:r>
            <a:r>
              <a:rPr lang="en-US" dirty="0" smtClean="0"/>
              <a:t>) and aims to meet the needs of public and private clouds regardless of size, by being simple to implement and massively scalable</a:t>
            </a:r>
          </a:p>
          <a:p>
            <a:r>
              <a:rPr lang="en-US" dirty="0" smtClean="0"/>
              <a:t>SDN technology is expected to contribute to its networking part, and to make the cloud operating system more efficient, flexible, and reliable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014267" y="3501822"/>
            <a:ext cx="7583487" cy="1044388"/>
          </a:xfrm>
        </p:spPr>
        <p:txBody>
          <a:bodyPr/>
          <a:lstStyle/>
          <a:p>
            <a:r>
              <a:rPr lang="en-US" dirty="0" smtClean="0"/>
              <a:t>End of Chapter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94364"/>
                </a:solidFill>
              </a:rPr>
              <a:t>Evolving Network Requirements</a:t>
            </a:r>
            <a:endParaRPr lang="en-US" dirty="0">
              <a:solidFill>
                <a:srgbClr val="094364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number of trends are driving network providers and users to reevaluate traditional approaches to network architecture</a:t>
            </a:r>
          </a:p>
          <a:p>
            <a:pPr lvl="1"/>
            <a:r>
              <a:rPr lang="en-US" dirty="0" smtClean="0"/>
              <a:t>Demand is increasing</a:t>
            </a:r>
          </a:p>
          <a:p>
            <a:pPr lvl="2"/>
            <a:r>
              <a:rPr lang="en-US" dirty="0" smtClean="0"/>
              <a:t>Cloud computing</a:t>
            </a:r>
          </a:p>
          <a:p>
            <a:pPr lvl="2"/>
            <a:r>
              <a:rPr lang="en-US" dirty="0" smtClean="0"/>
              <a:t>Big data </a:t>
            </a:r>
          </a:p>
          <a:p>
            <a:pPr lvl="2"/>
            <a:r>
              <a:rPr lang="en-US" dirty="0" smtClean="0"/>
              <a:t>Mobile traffic</a:t>
            </a:r>
          </a:p>
          <a:p>
            <a:pPr lvl="2"/>
            <a:r>
              <a:rPr lang="en-US" dirty="0" smtClean="0"/>
              <a:t>The Internet of Things (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Supply is increasing</a:t>
            </a:r>
          </a:p>
          <a:p>
            <a:pPr lvl="1"/>
            <a:r>
              <a:rPr lang="en-US" dirty="0" smtClean="0"/>
              <a:t>Traffic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Network Architectures are Inadequate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</a:t>
            </a:r>
            <a:r>
              <a:rPr lang="en-US" dirty="0" err="1" smtClean="0"/>
              <a:t>QoS</a:t>
            </a:r>
            <a:r>
              <a:rPr lang="en-US" dirty="0" smtClean="0"/>
              <a:t> and </a:t>
            </a:r>
            <a:r>
              <a:rPr lang="en-US" dirty="0" err="1" smtClean="0"/>
              <a:t>QoE</a:t>
            </a:r>
            <a:r>
              <a:rPr lang="en-US" dirty="0" smtClean="0"/>
              <a:t> requirements imposed on the network are expanded as a result of the variety of applications, the traffic load must be handled in an increasingly sophisticated and agile fashion</a:t>
            </a:r>
          </a:p>
          <a:p>
            <a:r>
              <a:rPr lang="en-US" dirty="0" smtClean="0"/>
              <a:t>The traditional internetworking approach is based on the TCP/IP protocol architecture; characteristics of this approach are:</a:t>
            </a:r>
          </a:p>
          <a:p>
            <a:pPr lvl="1"/>
            <a:r>
              <a:rPr lang="en-US" dirty="0" smtClean="0"/>
              <a:t>Two-level end system addressing</a:t>
            </a:r>
          </a:p>
          <a:p>
            <a:pPr lvl="1"/>
            <a:r>
              <a:rPr lang="en-US" dirty="0" smtClean="0"/>
              <a:t>Routing based on destination</a:t>
            </a:r>
          </a:p>
          <a:p>
            <a:pPr lvl="1"/>
            <a:r>
              <a:rPr lang="en-US" dirty="0" smtClean="0"/>
              <a:t>Distributed, autonomous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Open Networking Foundation (ONF) cites four general limitations of traditional network architectures:</a:t>
            </a:r>
          </a:p>
          <a:p>
            <a:pPr lvl="1"/>
            <a:r>
              <a:rPr lang="en-US" dirty="0" smtClean="0"/>
              <a:t>Static, complex architecture</a:t>
            </a:r>
          </a:p>
          <a:p>
            <a:pPr lvl="1"/>
            <a:r>
              <a:rPr lang="en-US" dirty="0" smtClean="0"/>
              <a:t>Inconsistent policies</a:t>
            </a:r>
          </a:p>
          <a:p>
            <a:pPr lvl="1"/>
            <a:r>
              <a:rPr lang="en-US" dirty="0" smtClean="0"/>
              <a:t>Inability to scale</a:t>
            </a:r>
          </a:p>
          <a:p>
            <a:pPr lvl="1"/>
            <a:r>
              <a:rPr lang="en-US" dirty="0" smtClean="0"/>
              <a:t>Vendor dependence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9463" y="0"/>
            <a:ext cx="7583487" cy="104438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94364"/>
                </a:solidFill>
              </a:rPr>
              <a:t>The SDN Approach</a:t>
            </a:r>
            <a:endParaRPr lang="en-US" dirty="0">
              <a:solidFill>
                <a:srgbClr val="09436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508" y="1039481"/>
            <a:ext cx="8004704" cy="31432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B3861"/>
                </a:solidFill>
              </a:rPr>
              <a:t>Requirements:</a:t>
            </a:r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460514" y="1423589"/>
          <a:ext cx="8107843" cy="5126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909" b="23636"/>
              <a:stretch>
                <a:fillRect/>
              </a:stretch>
            </p:blipFill>
          </mc:Choice>
          <mc:Fallback>
            <p:blipFill>
              <a:blip r:embed="rId4"/>
              <a:srcRect t="20909" b="23636"/>
              <a:stretch>
                <a:fillRect/>
              </a:stretch>
            </p:blipFill>
          </mc:Fallback>
        </mc:AlternateContent>
        <p:spPr>
          <a:xfrm>
            <a:off x="-75757" y="0"/>
            <a:ext cx="9389090" cy="6738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0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000" b="25455"/>
              <a:stretch>
                <a:fillRect/>
              </a:stretch>
            </p:blipFill>
          </mc:Choice>
          <mc:Fallback>
            <p:blipFill>
              <a:blip r:embed="rId4"/>
              <a:srcRect t="20000" b="25455"/>
              <a:stretch>
                <a:fillRect/>
              </a:stretch>
            </p:blipFill>
          </mc:Fallback>
        </mc:AlternateContent>
        <p:spPr>
          <a:xfrm>
            <a:off x="-20789" y="254000"/>
            <a:ext cx="9355811" cy="660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0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1818" b="17273"/>
              <a:stretch>
                <a:fillRect/>
              </a:stretch>
            </p:blipFill>
          </mc:Choice>
          <mc:Fallback>
            <p:blipFill>
              <a:blip r:embed="rId4"/>
              <a:srcRect t="11818" b="17273"/>
              <a:stretch>
                <a:fillRect/>
              </a:stretch>
            </p:blipFill>
          </mc:Fallback>
        </mc:AlternateContent>
        <p:spPr>
          <a:xfrm>
            <a:off x="831455" y="-190500"/>
            <a:ext cx="7681127" cy="704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17771</TotalTime>
  <Words>5506</Words>
  <Application>Microsoft Office PowerPoint</Application>
  <PresentationFormat>On-screen Show (4:3)</PresentationFormat>
  <Paragraphs>545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</vt:lpstr>
      <vt:lpstr>Trebuchet MS</vt:lpstr>
      <vt:lpstr>Wingdings 2</vt:lpstr>
      <vt:lpstr>Revolution</vt:lpstr>
      <vt:lpstr>Foundations of Modern Networking</vt:lpstr>
      <vt:lpstr>Chapter 3</vt:lpstr>
      <vt:lpstr>Evolving Network Requirements</vt:lpstr>
      <vt:lpstr>Traditional Network Architectures are Inadequate</vt:lpstr>
      <vt:lpstr>Limitations</vt:lpstr>
      <vt:lpstr>The SDN Approach</vt:lpstr>
      <vt:lpstr>PowerPoint Presentation</vt:lpstr>
      <vt:lpstr>PowerPoint Presentation</vt:lpstr>
      <vt:lpstr>PowerPoint Presentation</vt:lpstr>
      <vt:lpstr>Characteristics of  Software-Defined Networking</vt:lpstr>
      <vt:lpstr>PowerPoint Presentation</vt:lpstr>
      <vt:lpstr>Standards-Developing Organizations</vt:lpstr>
      <vt:lpstr>Internet Engineering Task Force (IETF)</vt:lpstr>
      <vt:lpstr>PowerPoint Presentation</vt:lpstr>
      <vt:lpstr>International Telecommunications Union – Telecommunication Standardization (ITU-T)</vt:lpstr>
      <vt:lpstr>European Telecommunications Standards Institute (ETSI)</vt:lpstr>
      <vt:lpstr>Industry Consortia</vt:lpstr>
      <vt:lpstr>OpenDaylight</vt:lpstr>
      <vt:lpstr>Open Platform for NFV  (OPNFV)</vt:lpstr>
      <vt:lpstr>OpenStack</vt:lpstr>
      <vt:lpstr>End of Chapter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Modern Networking</dc:title>
  <dc:creator>Kevin McLaughlin</dc:creator>
  <cp:lastModifiedBy>Bartow, Brett</cp:lastModifiedBy>
  <cp:revision>83</cp:revision>
  <dcterms:created xsi:type="dcterms:W3CDTF">2016-01-04T23:58:29Z</dcterms:created>
  <dcterms:modified xsi:type="dcterms:W3CDTF">2016-01-05T19:16:07Z</dcterms:modified>
</cp:coreProperties>
</file>