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notesMasterIdLst>
    <p:notesMasterId r:id="rId19"/>
  </p:notesMasterIdLst>
  <p:sldIdLst>
    <p:sldId id="256" r:id="rId2"/>
    <p:sldId id="257" r:id="rId3"/>
    <p:sldId id="258" r:id="rId4"/>
    <p:sldId id="316" r:id="rId5"/>
    <p:sldId id="317" r:id="rId6"/>
    <p:sldId id="318" r:id="rId7"/>
    <p:sldId id="303" r:id="rId8"/>
    <p:sldId id="312" r:id="rId9"/>
    <p:sldId id="259" r:id="rId10"/>
    <p:sldId id="262" r:id="rId11"/>
    <p:sldId id="260" r:id="rId12"/>
    <p:sldId id="263" r:id="rId13"/>
    <p:sldId id="264" r:id="rId14"/>
    <p:sldId id="266" r:id="rId15"/>
    <p:sldId id="315" r:id="rId16"/>
    <p:sldId id="314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88945" autoAdjust="0"/>
  </p:normalViewPr>
  <p:slideViewPr>
    <p:cSldViewPr snapToGrid="0" snapToObjects="1">
      <p:cViewPr varScale="1">
        <p:scale>
          <a:sx n="103" d="100"/>
          <a:sy n="103" d="100"/>
        </p:scale>
        <p:origin x="18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114BD-03D3-6446-9D8C-B8899F04C9C4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749EF7-5196-CF4F-8B9E-030EC30FB6C9}">
      <dgm:prSet phldrT="[Tex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  <a:effectLst>
          <a:softEdge rad="101600"/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Controller to switch</a:t>
          </a:r>
          <a:endParaRPr lang="en-US" dirty="0">
            <a:solidFill>
              <a:schemeClr val="bg1"/>
            </a:solidFill>
          </a:endParaRPr>
        </a:p>
      </dgm:t>
    </dgm:pt>
    <dgm:pt modelId="{D230A34A-8D80-6143-826A-05B3CE56E0B1}" type="parTrans" cxnId="{75214BF3-376D-2F47-A32C-5EE6D2903003}">
      <dgm:prSet/>
      <dgm:spPr/>
      <dgm:t>
        <a:bodyPr/>
        <a:lstStyle/>
        <a:p>
          <a:endParaRPr lang="en-US"/>
        </a:p>
      </dgm:t>
    </dgm:pt>
    <dgm:pt modelId="{7C1F9C87-635B-DB47-923A-5FED9059C7D6}" type="sibTrans" cxnId="{75214BF3-376D-2F47-A32C-5EE6D2903003}">
      <dgm:prSet/>
      <dgm:spPr/>
      <dgm:t>
        <a:bodyPr/>
        <a:lstStyle/>
        <a:p>
          <a:endParaRPr lang="en-US"/>
        </a:p>
      </dgm:t>
    </dgm:pt>
    <dgm:pt modelId="{585C915E-0F22-EC43-BFDE-E29A5F60A667}">
      <dgm:prSet/>
      <dgm:spPr>
        <a:solidFill>
          <a:schemeClr val="accent1"/>
        </a:solidFill>
        <a:ln>
          <a:solidFill>
            <a:schemeClr val="bg1"/>
          </a:solidFill>
        </a:ln>
        <a:effectLst>
          <a:softEdge rad="101600"/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Asynchronous</a:t>
          </a:r>
          <a:endParaRPr lang="en-US" dirty="0" smtClean="0">
            <a:solidFill>
              <a:schemeClr val="bg1"/>
            </a:solidFill>
          </a:endParaRPr>
        </a:p>
      </dgm:t>
    </dgm:pt>
    <dgm:pt modelId="{B612CE5C-5847-A946-A3F7-4DD2A661721E}" type="parTrans" cxnId="{5AC23E3D-14DA-784E-9976-42517F94FDC1}">
      <dgm:prSet/>
      <dgm:spPr/>
      <dgm:t>
        <a:bodyPr/>
        <a:lstStyle/>
        <a:p>
          <a:endParaRPr lang="en-US"/>
        </a:p>
      </dgm:t>
    </dgm:pt>
    <dgm:pt modelId="{8052BF08-8449-ED4F-88AF-C348320643D8}" type="sibTrans" cxnId="{5AC23E3D-14DA-784E-9976-42517F94FDC1}">
      <dgm:prSet/>
      <dgm:spPr/>
      <dgm:t>
        <a:bodyPr/>
        <a:lstStyle/>
        <a:p>
          <a:endParaRPr lang="en-US"/>
        </a:p>
      </dgm:t>
    </dgm:pt>
    <dgm:pt modelId="{E6D6E227-4B74-FF48-912A-9206E6B04200}">
      <dgm:prSet/>
      <dgm:spPr>
        <a:solidFill>
          <a:schemeClr val="bg2">
            <a:lumMod val="75000"/>
          </a:schemeClr>
        </a:solidFill>
        <a:ln>
          <a:noFill/>
        </a:ln>
        <a:effectLst>
          <a:softEdge rad="101600"/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Symmetric</a:t>
          </a:r>
        </a:p>
      </dgm:t>
    </dgm:pt>
    <dgm:pt modelId="{7179FBEA-CA44-0542-AB46-27D251676CC9}" type="parTrans" cxnId="{DC283EF7-4FB6-0944-8E1A-57738A6EB41F}">
      <dgm:prSet/>
      <dgm:spPr/>
      <dgm:t>
        <a:bodyPr/>
        <a:lstStyle/>
        <a:p>
          <a:endParaRPr lang="en-US"/>
        </a:p>
      </dgm:t>
    </dgm:pt>
    <dgm:pt modelId="{657C611C-CE3E-904B-BEE2-BA4CD268C1A6}" type="sibTrans" cxnId="{DC283EF7-4FB6-0944-8E1A-57738A6EB41F}">
      <dgm:prSet/>
      <dgm:spPr/>
      <dgm:t>
        <a:bodyPr/>
        <a:lstStyle/>
        <a:p>
          <a:endParaRPr lang="en-US"/>
        </a:p>
      </dgm:t>
    </dgm:pt>
    <dgm:pt modelId="{B061C92C-8D6B-0844-A01E-2B30D47E2686}" type="pres">
      <dgm:prSet presAssocID="{9D4114BD-03D3-6446-9D8C-B8899F04C9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F962E-1BE4-6D40-A978-E8F2F94887CD}" type="pres">
      <dgm:prSet presAssocID="{51749EF7-5196-CF4F-8B9E-030EC30FB6C9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C282D-7192-3E48-A1F2-154BDBE9FDAF}" type="pres">
      <dgm:prSet presAssocID="{7C1F9C87-635B-DB47-923A-5FED9059C7D6}" presName="space" presStyleCnt="0"/>
      <dgm:spPr/>
    </dgm:pt>
    <dgm:pt modelId="{49900288-B196-624D-958D-4036BDE84FB7}" type="pres">
      <dgm:prSet presAssocID="{585C915E-0F22-EC43-BFDE-E29A5F60A667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7A7C3-13B8-9148-B6BB-794233762913}" type="pres">
      <dgm:prSet presAssocID="{8052BF08-8449-ED4F-88AF-C348320643D8}" presName="space" presStyleCnt="0"/>
      <dgm:spPr/>
    </dgm:pt>
    <dgm:pt modelId="{32AE9282-7C9C-8544-B0F2-E556CCADA89C}" type="pres">
      <dgm:prSet presAssocID="{E6D6E227-4B74-FF48-912A-9206E6B04200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4DE68-DFC7-0D45-B05A-56D0BA2988D7}" type="presOf" srcId="{585C915E-0F22-EC43-BFDE-E29A5F60A667}" destId="{49900288-B196-624D-958D-4036BDE84FB7}" srcOrd="0" destOrd="0" presId="urn:microsoft.com/office/officeart/2005/8/layout/venn3"/>
    <dgm:cxn modelId="{DC283EF7-4FB6-0944-8E1A-57738A6EB41F}" srcId="{9D4114BD-03D3-6446-9D8C-B8899F04C9C4}" destId="{E6D6E227-4B74-FF48-912A-9206E6B04200}" srcOrd="2" destOrd="0" parTransId="{7179FBEA-CA44-0542-AB46-27D251676CC9}" sibTransId="{657C611C-CE3E-904B-BEE2-BA4CD268C1A6}"/>
    <dgm:cxn modelId="{8A55B778-64B8-5C4F-89D1-8460BDD20D6C}" type="presOf" srcId="{51749EF7-5196-CF4F-8B9E-030EC30FB6C9}" destId="{C69F962E-1BE4-6D40-A978-E8F2F94887CD}" srcOrd="0" destOrd="0" presId="urn:microsoft.com/office/officeart/2005/8/layout/venn3"/>
    <dgm:cxn modelId="{560E602D-B67E-0E45-8896-2A35D9539083}" type="presOf" srcId="{9D4114BD-03D3-6446-9D8C-B8899F04C9C4}" destId="{B061C92C-8D6B-0844-A01E-2B30D47E2686}" srcOrd="0" destOrd="0" presId="urn:microsoft.com/office/officeart/2005/8/layout/venn3"/>
    <dgm:cxn modelId="{75214BF3-376D-2F47-A32C-5EE6D2903003}" srcId="{9D4114BD-03D3-6446-9D8C-B8899F04C9C4}" destId="{51749EF7-5196-CF4F-8B9E-030EC30FB6C9}" srcOrd="0" destOrd="0" parTransId="{D230A34A-8D80-6143-826A-05B3CE56E0B1}" sibTransId="{7C1F9C87-635B-DB47-923A-5FED9059C7D6}"/>
    <dgm:cxn modelId="{0CBB25DC-CF9E-ED49-8FC9-5C00CBABDF29}" type="presOf" srcId="{E6D6E227-4B74-FF48-912A-9206E6B04200}" destId="{32AE9282-7C9C-8544-B0F2-E556CCADA89C}" srcOrd="0" destOrd="0" presId="urn:microsoft.com/office/officeart/2005/8/layout/venn3"/>
    <dgm:cxn modelId="{5AC23E3D-14DA-784E-9976-42517F94FDC1}" srcId="{9D4114BD-03D3-6446-9D8C-B8899F04C9C4}" destId="{585C915E-0F22-EC43-BFDE-E29A5F60A667}" srcOrd="1" destOrd="0" parTransId="{B612CE5C-5847-A946-A3F7-4DD2A661721E}" sibTransId="{8052BF08-8449-ED4F-88AF-C348320643D8}"/>
    <dgm:cxn modelId="{D573E495-69CC-C04C-890F-0FB1B3E51AEC}" type="presParOf" srcId="{B061C92C-8D6B-0844-A01E-2B30D47E2686}" destId="{C69F962E-1BE4-6D40-A978-E8F2F94887CD}" srcOrd="0" destOrd="0" presId="urn:microsoft.com/office/officeart/2005/8/layout/venn3"/>
    <dgm:cxn modelId="{5FC993D9-A6ED-4546-AE93-E9F0850BF054}" type="presParOf" srcId="{B061C92C-8D6B-0844-A01E-2B30D47E2686}" destId="{59BC282D-7192-3E48-A1F2-154BDBE9FDAF}" srcOrd="1" destOrd="0" presId="urn:microsoft.com/office/officeart/2005/8/layout/venn3"/>
    <dgm:cxn modelId="{7F9F75F1-5BC3-5A4E-9E89-F16C93047569}" type="presParOf" srcId="{B061C92C-8D6B-0844-A01E-2B30D47E2686}" destId="{49900288-B196-624D-958D-4036BDE84FB7}" srcOrd="2" destOrd="0" presId="urn:microsoft.com/office/officeart/2005/8/layout/venn3"/>
    <dgm:cxn modelId="{71EA91BA-6FB2-BF49-82A8-E4D6FBC46B79}" type="presParOf" srcId="{B061C92C-8D6B-0844-A01E-2B30D47E2686}" destId="{CF47A7C3-13B8-9148-B6BB-794233762913}" srcOrd="3" destOrd="0" presId="urn:microsoft.com/office/officeart/2005/8/layout/venn3"/>
    <dgm:cxn modelId="{F1D12C54-76A3-5741-9D97-4F0726BFC7E4}" type="presParOf" srcId="{B061C92C-8D6B-0844-A01E-2B30D47E2686}" destId="{32AE9282-7C9C-8544-B0F2-E556CCADA89C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83D1-1523-0F44-AFB3-FC2AE7E3D0A0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DCF5-9F7B-7C45-9A84-598DA3C95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studying this chapter, you should be able to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Present an overview of the functions of the SDN data plane.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Understand the concept of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logical network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Describe and explain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flow table entry structure.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Summarize the operation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pipeline.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Explain the operation of the group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Understand the basic elements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4.1 of this chapter begins the detailed study of software-defined networking (SDN)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 of the data plane (Figure 4.1). The remainder of the chapter is devoted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widely used implementation of the SDN data plane.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both a specification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structure of data plane functionality and a protocol between SDN controllers and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Sections 4.2 and 4.3, respectively, examine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logical network device and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in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For the final table in the pipeline, forwarding to another flow table is not an option.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and when a packet is finally directed to an output port, the accumulated action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executed and then the packet is queued for output. Figure 4.7 illustrates the overall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ingress pipeline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egress processing is associated with a particular output port, then after a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directed to an output port at the completion of the ingress processing,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directed to the first flow table of the egress pipeline. Egress pipeline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 in the same fashion as for ingress processing, except that there is no group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processing at the end of the egress pipeline. Egress processing is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4.8.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0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use of multiple tables enables the nesting of flows, or put another way, the breaking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 of a single flow into a number of parallel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Figure 4.9 illustrates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property. In this example, an entry in Table 0 defines a flow consisting of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traversing the network from a specific source IP address to a specific destination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address. Once a least-cost route between these two endpoints is established, it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sense for all traffic between these two endpoints to follow that route,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hop on that route from this switch can be entered in Table 0. In Table 1,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entries for this flow can be defined for different transport layer protocols,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and UDP. For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same output port might be retained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follow the same route. However, TCP includes elaborate congestion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mechanisms not normally found with UDP, so it might be reasonable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 and UDP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differently in terms of quality of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 Any of the Table 1 entries could immediately route its respective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output port, but some or all of the entries may invoke Table 2, further dividing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figure shows that the TCP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could be divided on the basis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protocol running on top of TCP, such as Simple Mail Transfer Protocol (SMTP)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Transfer Protocol (FTP). Similarly, the UDP flow could be subdivided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 running on UDP, such as Simple Network Management Protocol (SNMP).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 also indicates other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Table 1 and 2, which may be used for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this example, it would be possible to define each of these fine-grained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Table 0. The use of multiple tables simplifies the processing in both the SDN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and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switch. Actions such as next hop that apply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aggregate flow can be defined once by the controller and examined and performed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by the switch. The addition of new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subflows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any level involves less setup.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the use of pipelined, multiple tables increases the efficiency of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operations, provides granular control, and enables the network to respond to real-time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at the application, user, and session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course of pipeline processing, a flow table may direct a flow of packets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 table rather than another flow table. The group table and group actions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represent a set of ports as a single entity for forwarding packets.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types of groups are provided to represent different forwarding abstractions,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multicasting and broadcasting.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group table consists of a number of rows, called group entries, consisting of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(refer back to part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Figure 4.5):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Group identifier:  A 32-bit unsigned integer uniquely identifying the group.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group  is defined as an entry in the group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Group type: To determine group semantics, as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Counters: Updated when packets are processed by a group.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Action buckets: An ordered list of action buckets, where each action bucket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a set of actions to execute and associated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group includes a set of one or more action buckets. Each bucket contains a 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actions. Unlike the action set associated with a flow table entry, which is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 that accumulate while the packet is processed by each flow table,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in a bucket is executed when a packet reaches a bucket. The action list is executed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sequence and generally ends with the Output action, which forwards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specified port. The action list may also end with the Group action, which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packet to another group. This enables the chaining of groups for more complex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group is designated as one of the types depicted in Figure 4.10: all, select, fast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Failover, and indirect.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all type  executes all the buckets in the group. Thus, each arriving packet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cloned. Typically, each bucket will designate a different output port,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incoming packet is then transmitted on multiple output ports. This group is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multicast or broadcast forwarding.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select type  executes one bucket in the group, based on a switch-computed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algorithm (for example, hash on some user-configured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simple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roundrobin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selection algorithm should implement equal load sharing or, optionally,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sharing based on bucket weights assigned by the SDN controller.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fast failover type  executes the first live bucket. Port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liveness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managed by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the scope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may have to do with routing algorithms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 control mechanisms. The buckets are evaluated in order, and the first live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 is selected. This group type enables the switch to change forwarding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a round trip to the controller.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three just-mentioned types all work with a single packet flow. The indirect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multiple packet flows (that is, multiple flow table entries) to point to a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identifier. This type provides for more efficient management by the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certain situations. For example, suppose that there are 100 flow entries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match value in the IPv4 destination address match field, but differ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match field, but all of them forward the packet to port X by including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X on the action list. We can instead replace this action with the action Group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GID, where GID is the ID of an indirect group entry that forwards the packet to 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 If the SDN controller needs to change from port X to port Y, it is not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all 100 flow table entries. All that is required is to update the group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describes message exchanges that take place between 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controller and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switch. Typically, the protocol is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top of TLS, providing a secure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enables the controller to perform add, update, and delete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 to the flow entries in the flow tables. It supports three types of messages (see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4.2):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Controller to switch:  These messages are initiated by the controller and,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cases, require a response from the switch. This class of messages enables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controller to manage the logical state of the switch, including its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details of flow and group table entries. Also included in this class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Packet-out message. This message is sent by the controller to a switch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that switch sends a packet to the controller and the controller decides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drop the packet but to direct it to a switch output port.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Asynchronous: These types of messages are sent without solicitation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controller. This class includes various status messages to the controller.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included is the Packet-in message, which may be used by the switch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a packet to the controller when there is no flow table match.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Symmetric: These messages are sent without solicitation from either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or the switch. They are simple yet helpful. Hello messages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sent back and forth between the controller and switch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 is first established. Echo request and reply messages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either the switch or controller to measure the latency or bandwidth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controller-switch connection or just verify that the device is up and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Experimenter message is used to stage features to be built in to future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4.2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Messages</a:t>
            </a:r>
            <a:r>
              <a:rPr lang="en-US" b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SDN data plane, referred to as the resource layer in ITU-T Y.3300 and also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infrastructure layer, is where network forwarding devices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transport and processing of data according to decisions made by the SDN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plane. The important characteristic of the network devices in an SDN network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devices perform a simple forwarding function, without embedded software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autonomous decisions.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4.2 illustrates the functions performed by the data plane network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(also called data plane network elements or switches). The principal functions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device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Control support function: Interacts with the SDN control layer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programmability via resource-control interfaces. The switch communicates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controller and the controller manages the switch via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Data forwarding function: Accepts incoming data flows from other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and end systems and forwards them along the data forwarding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paths that have been computed and established according to the rules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SDN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forwarding rules used by the network device are embodied in forwarding tables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 for given categories of packets what the next hop in the route should be.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simple forwarding of a packet, the network device can alter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 before forwarding, or discard the packet. As shown, arriving packets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an input queue, awaiting processing by the network device, and forwarded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are generally placed in an output queue, awaiting transmission.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network device in Figure 4.2 is shown with three I/O ports: one providing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 an SDN controller, and two for the input and output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 This is a simple example. The network device may have multiple ports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 with multiple SDN controllers, and may have more than two I/O 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packet flows into and out of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4.2 suggests the protocols supported by the network device. Data packet 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 of streams of IP packets. It may be necessary for the forwarding table to define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entries based on fields in upper-level protocol headers, such as TCP, UDP, or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transport or application protocol. The network device examines the IP header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possibly other headers in each packet and makes a forwarding decision.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important flow of traffic is via the southbound application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(API), consisting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data units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or some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southbound API protocol traffic.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turn the concept of SDN into practical implementation, two requirements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 There must be a common logical architecture in all switches, routers,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devices to be managed by an SDN controller. This logical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implemented in different ways on different vendor equipment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types of network devices, as long as the SDN controller sees a 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switch functionality.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A standard, secure protocol is needed between the SDN controller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requirements are addressed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both a protocol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SDN controllers and network devices and a specification of the logical structure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switch functionality.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defined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 Specification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published by the Open Networking Foundation (ONF).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covers the logical switch architecture defined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 is based on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 current at the time of this writing: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1.5.1, March 26, 2015.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4.3 indicates the main elements of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environment,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SDN controllers that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switches,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4.4 displays the main components of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switch. An SDN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communicates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-compatible switches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running over Transport Layer Security (TLS). Each switch connects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switches  and, possibly, to end-user devices that are the 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destinations of packet flows. On the switch side, the interface is known as 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 . These connections are via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ports.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 also connects the switch to the SDN controller.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defines three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ports: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Physical port:  Corresponds to a hardware interface of the switch.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an Ethernet switch, physical ports map one to one to the Ethernet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Logical port: Does not correspond directly to a hardware interface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switch. Logical ports are higher-level abstractions that may be defined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using non-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 (for example, link aggregation groups,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tunnels, loopback interfaces). Logical ports may include packet encapsulation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may map to various physical ports. The processing done by the logical 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implementation dependent and must be transparent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those ports must interact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processing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Reserved port: Defined by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specification. It specifies generic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forwarding actions such as sending to and receiving from the controller, flooding,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forwarding using non-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methods, such as “normal” switch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 defines three types of tables in the logical switch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flow table  matches incoming packets to a particular flow and specifies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functions are to be performed on the packets. There may be multiple flow tables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operate in a pipeline fashion, as explained subsequently. A flow table may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flow to a group table , which may trigger a variety of actions that affect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flows. A meter table  can trigger a variety of performance-related actions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flow. Meter tables are discussed in Chapter 10.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 protocol,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controller can add, update, and delete flow entries in tables, both reactively (in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to packets) and proactively.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building block of the logical switch architecture is the flow table 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that enters a switch passes through one of more flow tables. Each flow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a number of rows, called entries , consisting of seven components (see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of Figure 4.5), as defined in the list that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Match fields: Used to select packets that match the values in the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Priority: Relative priority of table entries. This is a 16-bit field with 0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lowest priority. In principle, there could be 216 = 64k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Counters: Updated for matching packets.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a variety of counters.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Instructions: Instructions to be performed if a match occurs.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Timeouts: Maximum amount of idle time before a flow is expired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switch. Each flow entry has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idle_timeout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hard_timeout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it. A nonzero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hard_timeout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causes the flow entry to be removed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given number of seconds, regardless of how many packets it has matched.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nonzero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idle_timeout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causes the flow entry to be removed when it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matched no packets in the given number of seconds.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Cookie:  64-bit opaque data value chosen by the controller. May be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controller to filter flow statistics, flow modification and flow deletion;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when processing packets.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Flags: Flags alter the way flow entries are managed; for example, the flag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OFPFF_SEND_FLOW_REM triggers flow removed messages for that flow entry.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match fields component of a table entry consists of the following required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part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Figure 4.5):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Ingress port:  The identifier of the port on this switch on which the packet arrived.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may be a physical port or a switch-defined virtual port. Required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ingress tables.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Egress port: The identifier of the egress port from action set. Required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egress tables.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Ethernet source and destination addresses: Each entry can be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 address,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bitmasked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for which only some of the address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checked, or a wildcard value (match any value).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Ethernet type field: Indicates type of the Ethernet packet payload.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IP: Version 4 or 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IPv4 or IPv6 source address, and destination address: Each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an exact address,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bitmasked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value, a subnet mask value, or a wildcard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TCP source and destination ports: Exact match or wildcard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UDP source and destination ports: Exact match or wildcard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4.1 lists the counters that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 an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switch includes one or more flow tables. If there is more than one flow table,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organized as a pipeline, with the tables labeled with increasing numbers starting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zero. The use of multiple tables in a pipeline, rather than a single flow 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SDN controller with considerable flexibility.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specification defines two stages of processing: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Ingress processing:  Ingress processing always happens, beginning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0, and uses the identity of the input port. Table 0 may be the only table,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case the ingress processing is simplified to the processing performed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single table, and there is no egress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Egress processing: Egress processing is the processing that happens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determination of the output port. It happens in the context of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port. This stage is optional. If it occurs, it may involve one or more tables.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separation of the two stages is indicated by the numerical identifier of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egress table. All tables with a number lower than the first egress table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ingress tables, and no table with a number higher than or equal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egress table can be used as an ingress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Pipeline processing always starts with ingress processing at the first flow table;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must be first matched against flow entries of flow Table 0. Other ingress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tables may be used depending on the outcome of the match in the first table.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outcome of ingress processing is to forward the packet to an output port,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switch may perform egress processing in the context of that output port.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packet is presented to a table for matching, the input consists of the packet,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of the ingress port, the associated metadata value, and the associated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set. For Table 0, the metadata value is blank and the action set is null. At each 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proceeds as follows (see Figure 4.6):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If there is a match on one or more entries, other than the table-miss entry,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defined to be with the highest-priority matching entry. As mentioned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preceding discussion, the priority is a component of a table entry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via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the priority is determined by the user or application invoking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OpenFlow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following steps may then be performed: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 Update any counters associated with this entry.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Execute any instructions associated with this entry. This may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the action set, updating the metadata value, and performing actions.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The packet is then forwarded to a flow table further down the pipeline,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 table, to the meter table, or directed to an output port.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 there is a match only on a table-miss entry, the table entry may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instructions, as with any other entry. In practice, the table-miss entry specifies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three actions: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 Send packet to controller. This will enable the controller to define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for this and similar packets, or decide to drop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Direct packet to another flow table farther down the pipeline.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Drop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If there is no match on any entry and there is no table-miss entry, the packet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DCF5-9F7B-7C45-9A84-598DA3C95F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302D936-1FD7-404B-9DB6-ED02548447EB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B5DCFEE-0263-6443-81DA-3A4FFFAB4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Foundations of Modern Networking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2143274"/>
          </a:xfrm>
        </p:spPr>
        <p:txBody>
          <a:bodyPr>
            <a:normAutofit/>
          </a:bodyPr>
          <a:lstStyle/>
          <a:p>
            <a:r>
              <a:rPr lang="en-US" dirty="0" smtClean="0"/>
              <a:t>SDN, NFV, </a:t>
            </a:r>
            <a:r>
              <a:rPr lang="en-US" dirty="0" err="1" smtClean="0"/>
              <a:t>QoE</a:t>
            </a:r>
            <a:r>
              <a:rPr lang="en-US" dirty="0" smtClean="0"/>
              <a:t>, </a:t>
            </a:r>
            <a:r>
              <a:rPr lang="en-US" dirty="0" err="1" smtClean="0"/>
              <a:t>IoT</a:t>
            </a:r>
            <a:r>
              <a:rPr lang="en-US" dirty="0" smtClean="0"/>
              <a:t>, and Cloud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 William Stallings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97225" y="48218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2727"/>
              <a:stretch>
                <a:fillRect/>
              </a:stretch>
            </p:blipFill>
          </mc:Choice>
          <mc:Fallback>
            <p:blipFill>
              <a:blip r:embed="rId4"/>
              <a:srcRect t="11818" b="12727"/>
              <a:stretch>
                <a:fillRect/>
              </a:stretch>
            </p:blipFill>
          </mc:Fallback>
        </mc:AlternateContent>
        <p:spPr>
          <a:xfrm>
            <a:off x="951427" y="-137583"/>
            <a:ext cx="7282405" cy="7111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9091"/>
              <a:stretch>
                <a:fillRect/>
              </a:stretch>
            </p:blipFill>
          </mc:Choice>
          <mc:Fallback>
            <p:blipFill>
              <a:blip r:embed="rId4"/>
              <a:srcRect t="11818" b="19091"/>
              <a:stretch>
                <a:fillRect/>
              </a:stretch>
            </p:blipFill>
          </mc:Fallback>
        </mc:AlternateContent>
        <p:spPr>
          <a:xfrm>
            <a:off x="1124849" y="0"/>
            <a:ext cx="7670037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37273"/>
              <a:stretch>
                <a:fillRect/>
              </a:stretch>
            </p:blipFill>
          </mc:Choice>
          <mc:Fallback>
            <p:blipFill>
              <a:blip r:embed="rId4"/>
              <a:srcRect t="25455" b="37273"/>
              <a:stretch>
                <a:fillRect/>
              </a:stretch>
            </p:blipFill>
          </mc:Fallback>
        </mc:AlternateContent>
        <p:spPr>
          <a:xfrm>
            <a:off x="-949107" y="977403"/>
            <a:ext cx="10304774" cy="497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0000" b="21818"/>
              <a:stretch>
                <a:fillRect/>
              </a:stretch>
            </p:blipFill>
          </mc:Choice>
          <mc:Fallback>
            <p:blipFill>
              <a:blip r:embed="rId4"/>
              <a:srcRect t="10000" b="21818"/>
              <a:stretch>
                <a:fillRect/>
              </a:stretch>
            </p:blipFill>
          </mc:Fallback>
        </mc:AlternateContent>
        <p:spPr>
          <a:xfrm>
            <a:off x="965175" y="0"/>
            <a:ext cx="7808409" cy="688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" y="-398639"/>
            <a:ext cx="8964082" cy="1301750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1B3861"/>
                </a:solidFill>
              </a:rPr>
              <a:t>OpenFlow</a:t>
            </a:r>
            <a:r>
              <a:rPr lang="en-US" sz="3200" dirty="0" smtClean="0">
                <a:solidFill>
                  <a:srgbClr val="1B3861"/>
                </a:solidFill>
              </a:rPr>
              <a:t> Protocol</a:t>
            </a:r>
            <a:endParaRPr lang="en-US" sz="3200" dirty="0">
              <a:solidFill>
                <a:srgbClr val="1B386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903111"/>
            <a:ext cx="7583487" cy="2841563"/>
          </a:xfrm>
        </p:spPr>
        <p:txBody>
          <a:bodyPr wrap="square">
            <a:noAutofit/>
          </a:bodyPr>
          <a:lstStyle/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</a:rPr>
              <a:t>OpenFlow</a:t>
            </a:r>
            <a:r>
              <a:rPr lang="en-US" sz="2000" dirty="0" smtClean="0">
                <a:solidFill>
                  <a:schemeClr val="bg1"/>
                </a:solidFill>
              </a:rPr>
              <a:t> protocol describes message exchanges tha</a:t>
            </a:r>
            <a:r>
              <a:rPr lang="en-US" sz="2000" dirty="0" smtClean="0"/>
              <a:t>t take place between an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controller and an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switch</a:t>
            </a:r>
          </a:p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Typically, the protocol is implemented on top of TLS, providing a secure </a:t>
            </a:r>
            <a:r>
              <a:rPr lang="en-US" sz="2000" dirty="0" err="1" smtClean="0">
                <a:solidFill>
                  <a:schemeClr val="bg1"/>
                </a:solidFill>
              </a:rPr>
              <a:t>OpenFlow</a:t>
            </a:r>
            <a:r>
              <a:rPr lang="en-US" sz="2000" dirty="0" smtClean="0">
                <a:solidFill>
                  <a:schemeClr val="bg1"/>
                </a:solidFill>
              </a:rPr>
              <a:t> channel</a:t>
            </a:r>
          </a:p>
          <a:p>
            <a:pPr marL="282575" lvl="3"/>
            <a:r>
              <a:rPr lang="en-US" sz="2000" dirty="0" smtClean="0"/>
              <a:t>The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protocol enables the controller to perform add, update, and delete actions to the flow entries in the flow tables</a:t>
            </a:r>
          </a:p>
          <a:p>
            <a:pPr marL="282575" lvl="3"/>
            <a:r>
              <a:rPr lang="en-US" sz="2000" dirty="0" smtClean="0">
                <a:solidFill>
                  <a:schemeClr val="bg1"/>
                </a:solidFill>
              </a:rPr>
              <a:t>It supports three types of messages: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30868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053872" y="127000"/>
          <a:ext cx="4889995" cy="655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Document" r:id="rId5" imgW="6083300" imgH="8153400" progId="Word.Document.12">
                  <p:embed/>
                </p:oleObj>
              </mc:Choice>
              <mc:Fallback>
                <p:oleObj name="Document" r:id="rId5" imgW="6083300" imgH="81534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72" y="127000"/>
                        <a:ext cx="4889995" cy="655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3867" y="1713555"/>
            <a:ext cx="32001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"/>
                <a:cs typeface="Times"/>
              </a:rPr>
              <a:t>Table 4.2   </a:t>
            </a:r>
          </a:p>
          <a:p>
            <a:pPr algn="ctr"/>
            <a:endParaRPr lang="en-US" sz="2400" b="1" dirty="0" smtClean="0">
              <a:latin typeface="Times"/>
              <a:cs typeface="Times"/>
            </a:endParaRPr>
          </a:p>
          <a:p>
            <a:pPr algn="ctr"/>
            <a:r>
              <a:rPr lang="en-US" sz="2400" b="1" dirty="0" err="1" smtClean="0">
                <a:latin typeface="Times"/>
                <a:cs typeface="Times"/>
              </a:rPr>
              <a:t>OpenFlow</a:t>
            </a:r>
            <a:r>
              <a:rPr lang="en-US" sz="2400" b="1" dirty="0" smtClean="0">
                <a:latin typeface="Times"/>
                <a:cs typeface="Times"/>
              </a:rPr>
              <a:t> Messages</a:t>
            </a:r>
            <a:r>
              <a:rPr lang="en-US" sz="2400" dirty="0" smtClean="0">
                <a:latin typeface="Times"/>
                <a:cs typeface="Times"/>
              </a:rPr>
              <a:t> </a:t>
            </a:r>
            <a:endParaRPr lang="en-US" sz="24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014267" y="3501822"/>
            <a:ext cx="7583487" cy="1044388"/>
          </a:xfrm>
        </p:spPr>
        <p:txBody>
          <a:bodyPr/>
          <a:lstStyle/>
          <a:p>
            <a:r>
              <a:rPr lang="en-US" dirty="0" smtClean="0"/>
              <a:t>End of 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 Data Plane and </a:t>
            </a:r>
            <a:r>
              <a:rPr lang="en-US" dirty="0" err="1" smtClean="0"/>
              <a:t>OpenFlow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7273"/>
              <a:stretch>
                <a:fillRect/>
              </a:stretch>
            </p:blipFill>
          </mc:Choice>
          <mc:Fallback>
            <p:blipFill>
              <a:blip r:embed="rId4"/>
              <a:srcRect t="11818" b="17273"/>
              <a:stretch>
                <a:fillRect/>
              </a:stretch>
            </p:blipFill>
          </mc:Fallback>
        </mc:AlternateContent>
        <p:spPr>
          <a:xfrm>
            <a:off x="1039132" y="0"/>
            <a:ext cx="747334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7273" b="31818"/>
              <a:stretch>
                <a:fillRect/>
              </a:stretch>
            </p:blipFill>
          </mc:Choice>
          <mc:Fallback>
            <p:blipFill>
              <a:blip r:embed="rId4"/>
              <a:srcRect t="17273" b="31818"/>
              <a:stretch>
                <a:fillRect/>
              </a:stretch>
            </p:blipFill>
          </mc:Fallback>
        </mc:AlternateContent>
        <p:spPr>
          <a:xfrm>
            <a:off x="-150834" y="0"/>
            <a:ext cx="9895172" cy="651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7" y="814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67" y="814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7273" b="29091"/>
              <a:stretch>
                <a:fillRect/>
              </a:stretch>
            </p:blipFill>
          </mc:Choice>
          <mc:Fallback>
            <p:blipFill>
              <a:blip r:embed="rId4"/>
              <a:srcRect t="7273" b="29091"/>
              <a:stretch>
                <a:fillRect/>
              </a:stretch>
            </p:blipFill>
          </mc:Fallback>
        </mc:AlternateContent>
        <p:spPr>
          <a:xfrm>
            <a:off x="166641" y="-195356"/>
            <a:ext cx="8564609" cy="7053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67" y="8149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24545"/>
              <a:stretch>
                <a:fillRect/>
              </a:stretch>
            </p:blipFill>
          </mc:Choice>
          <mc:Fallback>
            <p:blipFill>
              <a:blip r:embed="rId4"/>
              <a:srcRect t="18182" b="24545"/>
              <a:stretch>
                <a:fillRect/>
              </a:stretch>
            </p:blipFill>
          </mc:Fallback>
        </mc:AlternateContent>
        <p:spPr>
          <a:xfrm>
            <a:off x="-168957" y="0"/>
            <a:ext cx="9492874" cy="7035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5455" b="32727"/>
              <a:stretch>
                <a:fillRect/>
              </a:stretch>
            </p:blipFill>
          </mc:Choice>
          <mc:Fallback>
            <p:blipFill>
              <a:blip r:embed="rId4"/>
              <a:srcRect t="15455" b="32727"/>
              <a:stretch>
                <a:fillRect/>
              </a:stretch>
            </p:blipFill>
          </mc:Fallback>
        </mc:AlternateContent>
        <p:spPr>
          <a:xfrm>
            <a:off x="-175834" y="211667"/>
            <a:ext cx="9501014" cy="6371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843468" y="2336799"/>
            <a:ext cx="10717717" cy="3848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8000" y="889000"/>
            <a:ext cx="556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/>
                <a:cs typeface="Times"/>
              </a:rPr>
              <a:t>Table 4.1   Required </a:t>
            </a:r>
            <a:r>
              <a:rPr lang="en-US" sz="2400" b="1" dirty="0" err="1" smtClean="0">
                <a:latin typeface="Times"/>
                <a:cs typeface="Times"/>
              </a:rPr>
              <a:t>OpenFlow</a:t>
            </a:r>
            <a:r>
              <a:rPr lang="en-US" sz="2400" b="1" dirty="0" smtClean="0">
                <a:latin typeface="Times"/>
                <a:cs typeface="Times"/>
              </a:rPr>
              <a:t> Counters</a:t>
            </a:r>
            <a:endParaRPr lang="en-US" sz="24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463" y="0"/>
            <a:ext cx="7583487" cy="1044388"/>
          </a:xfrm>
        </p:spPr>
        <p:txBody>
          <a:bodyPr/>
          <a:lstStyle/>
          <a:p>
            <a:pPr algn="ctr"/>
            <a:r>
              <a:rPr lang="en-US" dirty="0" smtClean="0"/>
              <a:t>Flow Table Pipeline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switch includes one or more flow tables</a:t>
            </a:r>
          </a:p>
          <a:p>
            <a:pPr lvl="1"/>
            <a:r>
              <a:rPr lang="en-US" dirty="0" smtClean="0"/>
              <a:t>If there is more than one flow table, they are organized as a pipeline, with the tables labeled with increasing numbers starting with zero</a:t>
            </a:r>
          </a:p>
          <a:p>
            <a:pPr lvl="1"/>
            <a:r>
              <a:rPr lang="en-US" dirty="0" smtClean="0"/>
              <a:t>The use of multiple tables in a pipeline, rather than a single flow table, provides the SDN controller with considerable flexibility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OpenFlow</a:t>
            </a:r>
            <a:r>
              <a:rPr lang="en-US" dirty="0" smtClean="0"/>
              <a:t> specification defines two stages of processing:</a:t>
            </a:r>
          </a:p>
          <a:p>
            <a:pPr lvl="2"/>
            <a:r>
              <a:rPr lang="en-US" dirty="0" smtClean="0"/>
              <a:t>Ingress processing</a:t>
            </a:r>
          </a:p>
          <a:p>
            <a:pPr lvl="2"/>
            <a:r>
              <a:rPr lang="en-US" dirty="0" smtClean="0"/>
              <a:t>Egress processing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17876</TotalTime>
  <Words>4076</Words>
  <Application>Microsoft Office PowerPoint</Application>
  <PresentationFormat>On-screen Show (4:3)</PresentationFormat>
  <Paragraphs>405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</vt:lpstr>
      <vt:lpstr>Trebuchet MS</vt:lpstr>
      <vt:lpstr>Wingdings 2</vt:lpstr>
      <vt:lpstr>Revolution</vt:lpstr>
      <vt:lpstr>Document</vt:lpstr>
      <vt:lpstr>Foundations of Modern Networking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Table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OpenFlow Protocol</vt:lpstr>
      <vt:lpstr>PowerPoint Presentation</vt:lpstr>
      <vt:lpstr>End of Chapter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Modern Networking</dc:title>
  <dc:creator>Kevin McLaughlin</dc:creator>
  <cp:lastModifiedBy>Bartow, Brett</cp:lastModifiedBy>
  <cp:revision>93</cp:revision>
  <dcterms:created xsi:type="dcterms:W3CDTF">2016-01-05T00:46:02Z</dcterms:created>
  <dcterms:modified xsi:type="dcterms:W3CDTF">2016-01-05T19:15:40Z</dcterms:modified>
</cp:coreProperties>
</file>