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8" r:id="rId1"/>
  </p:sldMasterIdLst>
  <p:notesMasterIdLst>
    <p:notesMasterId r:id="rId42"/>
  </p:notesMasterIdLst>
  <p:sldIdLst>
    <p:sldId id="256" r:id="rId2"/>
    <p:sldId id="257" r:id="rId3"/>
    <p:sldId id="258" r:id="rId4"/>
    <p:sldId id="316" r:id="rId5"/>
    <p:sldId id="259" r:id="rId6"/>
    <p:sldId id="317" r:id="rId7"/>
    <p:sldId id="318" r:id="rId8"/>
    <p:sldId id="303" r:id="rId9"/>
    <p:sldId id="262" r:id="rId10"/>
    <p:sldId id="315" r:id="rId11"/>
    <p:sldId id="319" r:id="rId12"/>
    <p:sldId id="320" r:id="rId13"/>
    <p:sldId id="314" r:id="rId14"/>
    <p:sldId id="323" r:id="rId15"/>
    <p:sldId id="324" r:id="rId16"/>
    <p:sldId id="325" r:id="rId17"/>
    <p:sldId id="326" r:id="rId18"/>
    <p:sldId id="327" r:id="rId19"/>
    <p:sldId id="328" r:id="rId20"/>
    <p:sldId id="321" r:id="rId21"/>
    <p:sldId id="329" r:id="rId22"/>
    <p:sldId id="330" r:id="rId23"/>
    <p:sldId id="331" r:id="rId24"/>
    <p:sldId id="332" r:id="rId25"/>
    <p:sldId id="333" r:id="rId26"/>
    <p:sldId id="334" r:id="rId27"/>
    <p:sldId id="335" r:id="rId28"/>
    <p:sldId id="336" r:id="rId29"/>
    <p:sldId id="339" r:id="rId30"/>
    <p:sldId id="340" r:id="rId31"/>
    <p:sldId id="337" r:id="rId32"/>
    <p:sldId id="341" r:id="rId33"/>
    <p:sldId id="338" r:id="rId34"/>
    <p:sldId id="342" r:id="rId35"/>
    <p:sldId id="344" r:id="rId36"/>
    <p:sldId id="345" r:id="rId37"/>
    <p:sldId id="343" r:id="rId38"/>
    <p:sldId id="346" r:id="rId39"/>
    <p:sldId id="347" r:id="rId40"/>
    <p:sldId id="30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0" autoAdjust="0"/>
    <p:restoredTop sz="78518" autoAdjust="0"/>
  </p:normalViewPr>
  <p:slideViewPr>
    <p:cSldViewPr snapToGrid="0" snapToObjects="1">
      <p:cViewPr varScale="1">
        <p:scale>
          <a:sx n="91" d="100"/>
          <a:sy n="91" d="100"/>
        </p:scale>
        <p:origin x="22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91FF7-5D1B-BB4A-944E-6CF45C522CEC}"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E7CD3069-7DC4-B44E-8AB6-F2AC00F90ABE}">
      <dgm:prSet phldrT="[Text]"/>
      <dgm:spPr>
        <a:solidFill>
          <a:schemeClr val="tx2"/>
        </a:solidFill>
        <a:effectLst>
          <a:softEdge rad="63500"/>
        </a:effectLst>
      </dgm:spPr>
      <dgm:t>
        <a:bodyPr/>
        <a:lstStyle/>
        <a:p>
          <a:r>
            <a:rPr lang="en-US" dirty="0" err="1" smtClean="0"/>
            <a:t>OpenDaylight</a:t>
          </a:r>
          <a:endParaRPr lang="en-US" dirty="0"/>
        </a:p>
      </dgm:t>
    </dgm:pt>
    <dgm:pt modelId="{FCB16395-35F6-0C45-984F-79547CCDC4BB}" type="parTrans" cxnId="{2AC968D3-DE32-5147-940D-F1F2AC96C3E3}">
      <dgm:prSet/>
      <dgm:spPr/>
      <dgm:t>
        <a:bodyPr/>
        <a:lstStyle/>
        <a:p>
          <a:endParaRPr lang="en-US"/>
        </a:p>
      </dgm:t>
    </dgm:pt>
    <dgm:pt modelId="{C6A450AF-C61F-4147-BCA9-E1742E1EFE2F}" type="sibTrans" cxnId="{2AC968D3-DE32-5147-940D-F1F2AC96C3E3}">
      <dgm:prSet/>
      <dgm:spPr/>
      <dgm:t>
        <a:bodyPr/>
        <a:lstStyle/>
        <a:p>
          <a:endParaRPr lang="en-US"/>
        </a:p>
      </dgm:t>
    </dgm:pt>
    <dgm:pt modelId="{AA2B5268-4757-E642-8EB4-20EC71DCBFB8}">
      <dgm:prSet/>
      <dgm:spPr>
        <a:solidFill>
          <a:schemeClr val="tx2"/>
        </a:solidFill>
        <a:effectLst>
          <a:softEdge rad="63500"/>
        </a:effectLst>
      </dgm:spPr>
      <dgm:t>
        <a:bodyPr/>
        <a:lstStyle/>
        <a:p>
          <a:r>
            <a:rPr lang="en-US" dirty="0" smtClean="0"/>
            <a:t>Open Network Operating System (ONOS)</a:t>
          </a:r>
        </a:p>
      </dgm:t>
    </dgm:pt>
    <dgm:pt modelId="{28F5EEB7-F00E-9D42-BFFD-C74E3BD25EDC}" type="parTrans" cxnId="{65C35722-FD00-9442-B3B0-D53181EBD472}">
      <dgm:prSet/>
      <dgm:spPr/>
      <dgm:t>
        <a:bodyPr/>
        <a:lstStyle/>
        <a:p>
          <a:endParaRPr lang="en-US"/>
        </a:p>
      </dgm:t>
    </dgm:pt>
    <dgm:pt modelId="{F6AEEF6A-4EFD-E444-B7B1-D4E05DEB9313}" type="sibTrans" cxnId="{65C35722-FD00-9442-B3B0-D53181EBD472}">
      <dgm:prSet/>
      <dgm:spPr/>
      <dgm:t>
        <a:bodyPr/>
        <a:lstStyle/>
        <a:p>
          <a:endParaRPr lang="en-US"/>
        </a:p>
      </dgm:t>
    </dgm:pt>
    <dgm:pt modelId="{12F3DC72-0EF0-314B-9A0D-2A70DCBAF057}">
      <dgm:prSet/>
      <dgm:spPr>
        <a:solidFill>
          <a:schemeClr val="tx2"/>
        </a:solidFill>
        <a:effectLst>
          <a:softEdge rad="63500"/>
        </a:effectLst>
      </dgm:spPr>
      <dgm:t>
        <a:bodyPr/>
        <a:lstStyle/>
        <a:p>
          <a:r>
            <a:rPr lang="en-US" smtClean="0"/>
            <a:t>POX</a:t>
          </a:r>
          <a:endParaRPr lang="en-US" dirty="0" smtClean="0"/>
        </a:p>
      </dgm:t>
    </dgm:pt>
    <dgm:pt modelId="{E3351D93-6230-DA42-8AD2-9E1A0CD169D7}" type="parTrans" cxnId="{FC9197B4-C56E-2847-AD56-343A31F579D3}">
      <dgm:prSet/>
      <dgm:spPr/>
      <dgm:t>
        <a:bodyPr/>
        <a:lstStyle/>
        <a:p>
          <a:endParaRPr lang="en-US"/>
        </a:p>
      </dgm:t>
    </dgm:pt>
    <dgm:pt modelId="{EE4A96FC-3AEE-1949-90D4-F47D21D93154}" type="sibTrans" cxnId="{FC9197B4-C56E-2847-AD56-343A31F579D3}">
      <dgm:prSet/>
      <dgm:spPr/>
      <dgm:t>
        <a:bodyPr/>
        <a:lstStyle/>
        <a:p>
          <a:endParaRPr lang="en-US"/>
        </a:p>
      </dgm:t>
    </dgm:pt>
    <dgm:pt modelId="{728A224C-D1C1-0B40-BEA0-6254BE347ED0}">
      <dgm:prSet/>
      <dgm:spPr>
        <a:solidFill>
          <a:schemeClr val="tx2"/>
        </a:solidFill>
        <a:effectLst>
          <a:softEdge rad="63500"/>
        </a:effectLst>
      </dgm:spPr>
      <dgm:t>
        <a:bodyPr/>
        <a:lstStyle/>
        <a:p>
          <a:r>
            <a:rPr lang="en-US" smtClean="0"/>
            <a:t>Beacon</a:t>
          </a:r>
          <a:endParaRPr lang="en-US" dirty="0" smtClean="0"/>
        </a:p>
      </dgm:t>
    </dgm:pt>
    <dgm:pt modelId="{5644AD71-AE03-AB44-A4DA-634095491B44}" type="parTrans" cxnId="{913935C7-20A4-0F4F-BF94-CD38AC8199A8}">
      <dgm:prSet/>
      <dgm:spPr/>
      <dgm:t>
        <a:bodyPr/>
        <a:lstStyle/>
        <a:p>
          <a:endParaRPr lang="en-US"/>
        </a:p>
      </dgm:t>
    </dgm:pt>
    <dgm:pt modelId="{E7592F9F-7B29-9646-9B20-2B2291284959}" type="sibTrans" cxnId="{913935C7-20A4-0F4F-BF94-CD38AC8199A8}">
      <dgm:prSet/>
      <dgm:spPr/>
      <dgm:t>
        <a:bodyPr/>
        <a:lstStyle/>
        <a:p>
          <a:endParaRPr lang="en-US"/>
        </a:p>
      </dgm:t>
    </dgm:pt>
    <dgm:pt modelId="{0568FA9A-69D4-5646-AD1B-056767560D75}">
      <dgm:prSet/>
      <dgm:spPr>
        <a:solidFill>
          <a:schemeClr val="tx2"/>
        </a:solidFill>
        <a:effectLst>
          <a:softEdge rad="63500"/>
        </a:effectLst>
      </dgm:spPr>
      <dgm:t>
        <a:bodyPr/>
        <a:lstStyle/>
        <a:p>
          <a:r>
            <a:rPr lang="en-US" smtClean="0"/>
            <a:t>Floodlight</a:t>
          </a:r>
          <a:endParaRPr lang="en-US" dirty="0" smtClean="0"/>
        </a:p>
      </dgm:t>
    </dgm:pt>
    <dgm:pt modelId="{CE68244A-6C54-FD40-9D5D-320A972C64DE}" type="parTrans" cxnId="{49546CA7-B3F0-D945-939F-E0AD7CE4E2DC}">
      <dgm:prSet/>
      <dgm:spPr/>
      <dgm:t>
        <a:bodyPr/>
        <a:lstStyle/>
        <a:p>
          <a:endParaRPr lang="en-US"/>
        </a:p>
      </dgm:t>
    </dgm:pt>
    <dgm:pt modelId="{54FD4C57-381A-5D47-B2CC-983D841316C0}" type="sibTrans" cxnId="{49546CA7-B3F0-D945-939F-E0AD7CE4E2DC}">
      <dgm:prSet/>
      <dgm:spPr/>
      <dgm:t>
        <a:bodyPr/>
        <a:lstStyle/>
        <a:p>
          <a:endParaRPr lang="en-US"/>
        </a:p>
      </dgm:t>
    </dgm:pt>
    <dgm:pt modelId="{4FD0554D-3F93-6342-BF14-896B0FA8506C}">
      <dgm:prSet/>
      <dgm:spPr>
        <a:solidFill>
          <a:schemeClr val="tx2"/>
        </a:solidFill>
        <a:effectLst>
          <a:softEdge rad="63500"/>
        </a:effectLst>
      </dgm:spPr>
      <dgm:t>
        <a:bodyPr/>
        <a:lstStyle/>
        <a:p>
          <a:r>
            <a:rPr lang="en-US" smtClean="0"/>
            <a:t>Ryu</a:t>
          </a:r>
          <a:endParaRPr lang="en-US" dirty="0" smtClean="0"/>
        </a:p>
      </dgm:t>
    </dgm:pt>
    <dgm:pt modelId="{AD4472D9-FD7A-5B4A-846C-480D4BA3C334}" type="parTrans" cxnId="{8785242B-0228-A641-8515-9710FA067FDB}">
      <dgm:prSet/>
      <dgm:spPr/>
      <dgm:t>
        <a:bodyPr/>
        <a:lstStyle/>
        <a:p>
          <a:endParaRPr lang="en-US"/>
        </a:p>
      </dgm:t>
    </dgm:pt>
    <dgm:pt modelId="{8D1D7EE5-B159-3440-ABA0-75E2901EED90}" type="sibTrans" cxnId="{8785242B-0228-A641-8515-9710FA067FDB}">
      <dgm:prSet/>
      <dgm:spPr/>
      <dgm:t>
        <a:bodyPr/>
        <a:lstStyle/>
        <a:p>
          <a:endParaRPr lang="en-US"/>
        </a:p>
      </dgm:t>
    </dgm:pt>
    <dgm:pt modelId="{48F1F622-6125-ED4A-9E67-7DBFA4507F7B}">
      <dgm:prSet/>
      <dgm:spPr>
        <a:solidFill>
          <a:schemeClr val="tx2"/>
        </a:solidFill>
        <a:ln>
          <a:solidFill>
            <a:schemeClr val="bg1"/>
          </a:solidFill>
        </a:ln>
        <a:effectLst>
          <a:softEdge rad="63500"/>
        </a:effectLst>
      </dgm:spPr>
      <dgm:t>
        <a:bodyPr/>
        <a:lstStyle/>
        <a:p>
          <a:r>
            <a:rPr lang="en-US" dirty="0" err="1" smtClean="0"/>
            <a:t>Onix</a:t>
          </a:r>
          <a:endParaRPr lang="en-US" dirty="0"/>
        </a:p>
      </dgm:t>
    </dgm:pt>
    <dgm:pt modelId="{261BF31E-A160-F545-B6B2-1B804CBBDE05}" type="parTrans" cxnId="{1E34ECB8-58A9-374B-AF7E-1F36768E56EF}">
      <dgm:prSet/>
      <dgm:spPr/>
      <dgm:t>
        <a:bodyPr/>
        <a:lstStyle/>
        <a:p>
          <a:endParaRPr lang="en-US"/>
        </a:p>
      </dgm:t>
    </dgm:pt>
    <dgm:pt modelId="{03090FC1-75FE-0542-A79F-EC3275705844}" type="sibTrans" cxnId="{1E34ECB8-58A9-374B-AF7E-1F36768E56EF}">
      <dgm:prSet/>
      <dgm:spPr/>
      <dgm:t>
        <a:bodyPr/>
        <a:lstStyle/>
        <a:p>
          <a:endParaRPr lang="en-US"/>
        </a:p>
      </dgm:t>
    </dgm:pt>
    <dgm:pt modelId="{A10D0FEA-F216-7344-984B-345A8731481F}" type="pres">
      <dgm:prSet presAssocID="{E9391FF7-5D1B-BB4A-944E-6CF45C522CEC}" presName="diagram" presStyleCnt="0">
        <dgm:presLayoutVars>
          <dgm:dir/>
          <dgm:resizeHandles val="exact"/>
        </dgm:presLayoutVars>
      </dgm:prSet>
      <dgm:spPr/>
      <dgm:t>
        <a:bodyPr/>
        <a:lstStyle/>
        <a:p>
          <a:endParaRPr lang="en-US"/>
        </a:p>
      </dgm:t>
    </dgm:pt>
    <dgm:pt modelId="{BB00DCF5-DF05-CF43-8087-E8D07A8D2FB0}" type="pres">
      <dgm:prSet presAssocID="{E7CD3069-7DC4-B44E-8AB6-F2AC00F90ABE}" presName="node" presStyleLbl="node1" presStyleIdx="0" presStyleCnt="7">
        <dgm:presLayoutVars>
          <dgm:bulletEnabled val="1"/>
        </dgm:presLayoutVars>
      </dgm:prSet>
      <dgm:spPr/>
      <dgm:t>
        <a:bodyPr/>
        <a:lstStyle/>
        <a:p>
          <a:endParaRPr lang="en-US"/>
        </a:p>
      </dgm:t>
    </dgm:pt>
    <dgm:pt modelId="{4CDAF47D-9809-204E-A1BD-3EF19FAB280F}" type="pres">
      <dgm:prSet presAssocID="{C6A450AF-C61F-4147-BCA9-E1742E1EFE2F}" presName="sibTrans" presStyleCnt="0"/>
      <dgm:spPr/>
    </dgm:pt>
    <dgm:pt modelId="{AA1EA840-1D98-A542-9FD5-F299D98E8325}" type="pres">
      <dgm:prSet presAssocID="{AA2B5268-4757-E642-8EB4-20EC71DCBFB8}" presName="node" presStyleLbl="node1" presStyleIdx="1" presStyleCnt="7">
        <dgm:presLayoutVars>
          <dgm:bulletEnabled val="1"/>
        </dgm:presLayoutVars>
      </dgm:prSet>
      <dgm:spPr/>
      <dgm:t>
        <a:bodyPr/>
        <a:lstStyle/>
        <a:p>
          <a:endParaRPr lang="en-US"/>
        </a:p>
      </dgm:t>
    </dgm:pt>
    <dgm:pt modelId="{EBBFDD1E-EAEA-C440-B118-3CF51F6F5E22}" type="pres">
      <dgm:prSet presAssocID="{F6AEEF6A-4EFD-E444-B7B1-D4E05DEB9313}" presName="sibTrans" presStyleCnt="0"/>
      <dgm:spPr/>
    </dgm:pt>
    <dgm:pt modelId="{BB07BE04-F091-AE41-B897-A7CD7120D319}" type="pres">
      <dgm:prSet presAssocID="{12F3DC72-0EF0-314B-9A0D-2A70DCBAF057}" presName="node" presStyleLbl="node1" presStyleIdx="2" presStyleCnt="7">
        <dgm:presLayoutVars>
          <dgm:bulletEnabled val="1"/>
        </dgm:presLayoutVars>
      </dgm:prSet>
      <dgm:spPr/>
      <dgm:t>
        <a:bodyPr/>
        <a:lstStyle/>
        <a:p>
          <a:endParaRPr lang="en-US"/>
        </a:p>
      </dgm:t>
    </dgm:pt>
    <dgm:pt modelId="{9A829631-7A9E-534D-8F63-D537C866F8D9}" type="pres">
      <dgm:prSet presAssocID="{EE4A96FC-3AEE-1949-90D4-F47D21D93154}" presName="sibTrans" presStyleCnt="0"/>
      <dgm:spPr/>
    </dgm:pt>
    <dgm:pt modelId="{8FED5C50-1BAA-FE42-8AC2-B71B0B161EE1}" type="pres">
      <dgm:prSet presAssocID="{728A224C-D1C1-0B40-BEA0-6254BE347ED0}" presName="node" presStyleLbl="node1" presStyleIdx="3" presStyleCnt="7">
        <dgm:presLayoutVars>
          <dgm:bulletEnabled val="1"/>
        </dgm:presLayoutVars>
      </dgm:prSet>
      <dgm:spPr/>
      <dgm:t>
        <a:bodyPr/>
        <a:lstStyle/>
        <a:p>
          <a:endParaRPr lang="en-US"/>
        </a:p>
      </dgm:t>
    </dgm:pt>
    <dgm:pt modelId="{DBD2B4D0-D2EE-114C-92CF-F7E959B204F4}" type="pres">
      <dgm:prSet presAssocID="{E7592F9F-7B29-9646-9B20-2B2291284959}" presName="sibTrans" presStyleCnt="0"/>
      <dgm:spPr/>
    </dgm:pt>
    <dgm:pt modelId="{ECA984D4-3D79-C54B-91AD-F9DF11042BB1}" type="pres">
      <dgm:prSet presAssocID="{0568FA9A-69D4-5646-AD1B-056767560D75}" presName="node" presStyleLbl="node1" presStyleIdx="4" presStyleCnt="7">
        <dgm:presLayoutVars>
          <dgm:bulletEnabled val="1"/>
        </dgm:presLayoutVars>
      </dgm:prSet>
      <dgm:spPr/>
      <dgm:t>
        <a:bodyPr/>
        <a:lstStyle/>
        <a:p>
          <a:endParaRPr lang="en-US"/>
        </a:p>
      </dgm:t>
    </dgm:pt>
    <dgm:pt modelId="{BA7C1827-87E0-5643-9574-5E3A160AAA04}" type="pres">
      <dgm:prSet presAssocID="{54FD4C57-381A-5D47-B2CC-983D841316C0}" presName="sibTrans" presStyleCnt="0"/>
      <dgm:spPr/>
    </dgm:pt>
    <dgm:pt modelId="{6C6A799B-AD7D-474D-8817-BC5D19B2B9AA}" type="pres">
      <dgm:prSet presAssocID="{4FD0554D-3F93-6342-BF14-896B0FA8506C}" presName="node" presStyleLbl="node1" presStyleIdx="5" presStyleCnt="7">
        <dgm:presLayoutVars>
          <dgm:bulletEnabled val="1"/>
        </dgm:presLayoutVars>
      </dgm:prSet>
      <dgm:spPr/>
      <dgm:t>
        <a:bodyPr/>
        <a:lstStyle/>
        <a:p>
          <a:endParaRPr lang="en-US"/>
        </a:p>
      </dgm:t>
    </dgm:pt>
    <dgm:pt modelId="{702E7416-625C-8240-B60F-3D8E980525D9}" type="pres">
      <dgm:prSet presAssocID="{8D1D7EE5-B159-3440-ABA0-75E2901EED90}" presName="sibTrans" presStyleCnt="0"/>
      <dgm:spPr/>
    </dgm:pt>
    <dgm:pt modelId="{7970EAA9-A389-A340-AB62-7A02A17F75F7}" type="pres">
      <dgm:prSet presAssocID="{48F1F622-6125-ED4A-9E67-7DBFA4507F7B}" presName="node" presStyleLbl="node1" presStyleIdx="6" presStyleCnt="7">
        <dgm:presLayoutVars>
          <dgm:bulletEnabled val="1"/>
        </dgm:presLayoutVars>
      </dgm:prSet>
      <dgm:spPr/>
      <dgm:t>
        <a:bodyPr/>
        <a:lstStyle/>
        <a:p>
          <a:endParaRPr lang="en-US"/>
        </a:p>
      </dgm:t>
    </dgm:pt>
  </dgm:ptLst>
  <dgm:cxnLst>
    <dgm:cxn modelId="{B8690C58-C946-9F4F-9F57-738FB6305CED}" type="presOf" srcId="{E9391FF7-5D1B-BB4A-944E-6CF45C522CEC}" destId="{A10D0FEA-F216-7344-984B-345A8731481F}" srcOrd="0" destOrd="0" presId="urn:microsoft.com/office/officeart/2005/8/layout/default#1"/>
    <dgm:cxn modelId="{49546CA7-B3F0-D945-939F-E0AD7CE4E2DC}" srcId="{E9391FF7-5D1B-BB4A-944E-6CF45C522CEC}" destId="{0568FA9A-69D4-5646-AD1B-056767560D75}" srcOrd="4" destOrd="0" parTransId="{CE68244A-6C54-FD40-9D5D-320A972C64DE}" sibTransId="{54FD4C57-381A-5D47-B2CC-983D841316C0}"/>
    <dgm:cxn modelId="{65C35722-FD00-9442-B3B0-D53181EBD472}" srcId="{E9391FF7-5D1B-BB4A-944E-6CF45C522CEC}" destId="{AA2B5268-4757-E642-8EB4-20EC71DCBFB8}" srcOrd="1" destOrd="0" parTransId="{28F5EEB7-F00E-9D42-BFFD-C74E3BD25EDC}" sibTransId="{F6AEEF6A-4EFD-E444-B7B1-D4E05DEB9313}"/>
    <dgm:cxn modelId="{8757125C-D024-C647-87AE-5BAB8BEACBB7}" type="presOf" srcId="{728A224C-D1C1-0B40-BEA0-6254BE347ED0}" destId="{8FED5C50-1BAA-FE42-8AC2-B71B0B161EE1}" srcOrd="0" destOrd="0" presId="urn:microsoft.com/office/officeart/2005/8/layout/default#1"/>
    <dgm:cxn modelId="{DB0ACCF7-3382-7E45-A89F-00196491F72A}" type="presOf" srcId="{12F3DC72-0EF0-314B-9A0D-2A70DCBAF057}" destId="{BB07BE04-F091-AE41-B897-A7CD7120D319}" srcOrd="0" destOrd="0" presId="urn:microsoft.com/office/officeart/2005/8/layout/default#1"/>
    <dgm:cxn modelId="{913935C7-20A4-0F4F-BF94-CD38AC8199A8}" srcId="{E9391FF7-5D1B-BB4A-944E-6CF45C522CEC}" destId="{728A224C-D1C1-0B40-BEA0-6254BE347ED0}" srcOrd="3" destOrd="0" parTransId="{5644AD71-AE03-AB44-A4DA-634095491B44}" sibTransId="{E7592F9F-7B29-9646-9B20-2B2291284959}"/>
    <dgm:cxn modelId="{1E34ECB8-58A9-374B-AF7E-1F36768E56EF}" srcId="{E9391FF7-5D1B-BB4A-944E-6CF45C522CEC}" destId="{48F1F622-6125-ED4A-9E67-7DBFA4507F7B}" srcOrd="6" destOrd="0" parTransId="{261BF31E-A160-F545-B6B2-1B804CBBDE05}" sibTransId="{03090FC1-75FE-0542-A79F-EC3275705844}"/>
    <dgm:cxn modelId="{9C75004A-1D68-6548-BEE4-6C6B6516D5F7}" type="presOf" srcId="{4FD0554D-3F93-6342-BF14-896B0FA8506C}" destId="{6C6A799B-AD7D-474D-8817-BC5D19B2B9AA}" srcOrd="0" destOrd="0" presId="urn:microsoft.com/office/officeart/2005/8/layout/default#1"/>
    <dgm:cxn modelId="{555198A9-89BA-5D45-959A-47724233E396}" type="presOf" srcId="{E7CD3069-7DC4-B44E-8AB6-F2AC00F90ABE}" destId="{BB00DCF5-DF05-CF43-8087-E8D07A8D2FB0}" srcOrd="0" destOrd="0" presId="urn:microsoft.com/office/officeart/2005/8/layout/default#1"/>
    <dgm:cxn modelId="{8785242B-0228-A641-8515-9710FA067FDB}" srcId="{E9391FF7-5D1B-BB4A-944E-6CF45C522CEC}" destId="{4FD0554D-3F93-6342-BF14-896B0FA8506C}" srcOrd="5" destOrd="0" parTransId="{AD4472D9-FD7A-5B4A-846C-480D4BA3C334}" sibTransId="{8D1D7EE5-B159-3440-ABA0-75E2901EED90}"/>
    <dgm:cxn modelId="{084E2F01-91D5-C040-9E9A-1B9503C67671}" type="presOf" srcId="{48F1F622-6125-ED4A-9E67-7DBFA4507F7B}" destId="{7970EAA9-A389-A340-AB62-7A02A17F75F7}" srcOrd="0" destOrd="0" presId="urn:microsoft.com/office/officeart/2005/8/layout/default#1"/>
    <dgm:cxn modelId="{3960B8D4-83B2-C340-9FF7-3A4BC7409BDD}" type="presOf" srcId="{AA2B5268-4757-E642-8EB4-20EC71DCBFB8}" destId="{AA1EA840-1D98-A542-9FD5-F299D98E8325}" srcOrd="0" destOrd="0" presId="urn:microsoft.com/office/officeart/2005/8/layout/default#1"/>
    <dgm:cxn modelId="{FC9197B4-C56E-2847-AD56-343A31F579D3}" srcId="{E9391FF7-5D1B-BB4A-944E-6CF45C522CEC}" destId="{12F3DC72-0EF0-314B-9A0D-2A70DCBAF057}" srcOrd="2" destOrd="0" parTransId="{E3351D93-6230-DA42-8AD2-9E1A0CD169D7}" sibTransId="{EE4A96FC-3AEE-1949-90D4-F47D21D93154}"/>
    <dgm:cxn modelId="{8C5C73CD-7085-F44B-9BA3-A164DCD94FA6}" type="presOf" srcId="{0568FA9A-69D4-5646-AD1B-056767560D75}" destId="{ECA984D4-3D79-C54B-91AD-F9DF11042BB1}" srcOrd="0" destOrd="0" presId="urn:microsoft.com/office/officeart/2005/8/layout/default#1"/>
    <dgm:cxn modelId="{2AC968D3-DE32-5147-940D-F1F2AC96C3E3}" srcId="{E9391FF7-5D1B-BB4A-944E-6CF45C522CEC}" destId="{E7CD3069-7DC4-B44E-8AB6-F2AC00F90ABE}" srcOrd="0" destOrd="0" parTransId="{FCB16395-35F6-0C45-984F-79547CCDC4BB}" sibTransId="{C6A450AF-C61F-4147-BCA9-E1742E1EFE2F}"/>
    <dgm:cxn modelId="{DC0777FF-1F29-CE4E-BD6F-2DE34E130884}" type="presParOf" srcId="{A10D0FEA-F216-7344-984B-345A8731481F}" destId="{BB00DCF5-DF05-CF43-8087-E8D07A8D2FB0}" srcOrd="0" destOrd="0" presId="urn:microsoft.com/office/officeart/2005/8/layout/default#1"/>
    <dgm:cxn modelId="{D64DCF2B-CADC-3342-AFB8-2F2A97C6323B}" type="presParOf" srcId="{A10D0FEA-F216-7344-984B-345A8731481F}" destId="{4CDAF47D-9809-204E-A1BD-3EF19FAB280F}" srcOrd="1" destOrd="0" presId="urn:microsoft.com/office/officeart/2005/8/layout/default#1"/>
    <dgm:cxn modelId="{64844C93-AFE3-BE46-9EC2-C52E0416F185}" type="presParOf" srcId="{A10D0FEA-F216-7344-984B-345A8731481F}" destId="{AA1EA840-1D98-A542-9FD5-F299D98E8325}" srcOrd="2" destOrd="0" presId="urn:microsoft.com/office/officeart/2005/8/layout/default#1"/>
    <dgm:cxn modelId="{24B25CA8-E744-424D-AE98-FAA358BAF18B}" type="presParOf" srcId="{A10D0FEA-F216-7344-984B-345A8731481F}" destId="{EBBFDD1E-EAEA-C440-B118-3CF51F6F5E22}" srcOrd="3" destOrd="0" presId="urn:microsoft.com/office/officeart/2005/8/layout/default#1"/>
    <dgm:cxn modelId="{C2FAD8E4-7C06-E246-82A6-8D4712118A1C}" type="presParOf" srcId="{A10D0FEA-F216-7344-984B-345A8731481F}" destId="{BB07BE04-F091-AE41-B897-A7CD7120D319}" srcOrd="4" destOrd="0" presId="urn:microsoft.com/office/officeart/2005/8/layout/default#1"/>
    <dgm:cxn modelId="{E1B24DEF-B861-D74D-A498-037B4CA5D023}" type="presParOf" srcId="{A10D0FEA-F216-7344-984B-345A8731481F}" destId="{9A829631-7A9E-534D-8F63-D537C866F8D9}" srcOrd="5" destOrd="0" presId="urn:microsoft.com/office/officeart/2005/8/layout/default#1"/>
    <dgm:cxn modelId="{08428DBC-EEEA-B648-894D-BB3CA8782A3E}" type="presParOf" srcId="{A10D0FEA-F216-7344-984B-345A8731481F}" destId="{8FED5C50-1BAA-FE42-8AC2-B71B0B161EE1}" srcOrd="6" destOrd="0" presId="urn:microsoft.com/office/officeart/2005/8/layout/default#1"/>
    <dgm:cxn modelId="{4B56219E-AEB4-2745-BF4C-F213007FE891}" type="presParOf" srcId="{A10D0FEA-F216-7344-984B-345A8731481F}" destId="{DBD2B4D0-D2EE-114C-92CF-F7E959B204F4}" srcOrd="7" destOrd="0" presId="urn:microsoft.com/office/officeart/2005/8/layout/default#1"/>
    <dgm:cxn modelId="{66DB6C8D-B5E8-5845-9EB8-DE94EDA0DA52}" type="presParOf" srcId="{A10D0FEA-F216-7344-984B-345A8731481F}" destId="{ECA984D4-3D79-C54B-91AD-F9DF11042BB1}" srcOrd="8" destOrd="0" presId="urn:microsoft.com/office/officeart/2005/8/layout/default#1"/>
    <dgm:cxn modelId="{8445FC96-319D-0049-B9BA-C64138773CB3}" type="presParOf" srcId="{A10D0FEA-F216-7344-984B-345A8731481F}" destId="{BA7C1827-87E0-5643-9574-5E3A160AAA04}" srcOrd="9" destOrd="0" presId="urn:microsoft.com/office/officeart/2005/8/layout/default#1"/>
    <dgm:cxn modelId="{86D4ABB9-2130-7E48-BFE3-671368CDC6BB}" type="presParOf" srcId="{A10D0FEA-F216-7344-984B-345A8731481F}" destId="{6C6A799B-AD7D-474D-8817-BC5D19B2B9AA}" srcOrd="10" destOrd="0" presId="urn:microsoft.com/office/officeart/2005/8/layout/default#1"/>
    <dgm:cxn modelId="{53350417-495F-064F-9264-FB6490065D05}" type="presParOf" srcId="{A10D0FEA-F216-7344-984B-345A8731481F}" destId="{702E7416-625C-8240-B60F-3D8E980525D9}" srcOrd="11" destOrd="0" presId="urn:microsoft.com/office/officeart/2005/8/layout/default#1"/>
    <dgm:cxn modelId="{4B3A1487-E99D-8744-8CE6-73E7D6A0B32F}" type="presParOf" srcId="{A10D0FEA-F216-7344-984B-345A8731481F}" destId="{7970EAA9-A389-A340-AB62-7A02A17F75F7}"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E878C9-CA1F-974C-A371-DF9A2627AEA4}"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A8CCF51-00F3-1149-89C1-376907CFAF6E}">
      <dgm:prSet phldrT="[Text]"/>
      <dgm:spPr>
        <a:solidFill>
          <a:schemeClr val="bg1"/>
        </a:solidFill>
      </dgm:spPr>
      <dgm:t>
        <a:bodyPr/>
        <a:lstStyle/>
        <a:p>
          <a:r>
            <a:rPr lang="en-US" dirty="0" smtClean="0"/>
            <a:t>Neighbor acquisition</a:t>
          </a:r>
          <a:endParaRPr lang="en-US" dirty="0"/>
        </a:p>
      </dgm:t>
    </dgm:pt>
    <dgm:pt modelId="{9A31FE19-1F51-2742-BCCF-E11D0C1E41D8}" type="parTrans" cxnId="{C2F62C03-189F-3247-A652-F4C95DFF1C15}">
      <dgm:prSet/>
      <dgm:spPr/>
      <dgm:t>
        <a:bodyPr/>
        <a:lstStyle/>
        <a:p>
          <a:endParaRPr lang="en-US"/>
        </a:p>
      </dgm:t>
    </dgm:pt>
    <dgm:pt modelId="{5CD9DB6D-15BB-114A-A470-74478EF692D8}" type="sibTrans" cxnId="{C2F62C03-189F-3247-A652-F4C95DFF1C15}">
      <dgm:prSet/>
      <dgm:spPr/>
      <dgm:t>
        <a:bodyPr/>
        <a:lstStyle/>
        <a:p>
          <a:endParaRPr lang="en-US"/>
        </a:p>
      </dgm:t>
    </dgm:pt>
    <dgm:pt modelId="{A8015C37-55CB-D84C-87F7-43FC29341963}">
      <dgm:prSet/>
      <dgm:spPr>
        <a:ln>
          <a:solidFill>
            <a:schemeClr val="tx1"/>
          </a:solidFill>
        </a:ln>
      </dgm:spPr>
      <dgm:t>
        <a:bodyPr/>
        <a:lstStyle/>
        <a:p>
          <a:r>
            <a:rPr lang="en-US" dirty="0" smtClean="0"/>
            <a:t>The term </a:t>
          </a:r>
          <a:r>
            <a:rPr lang="en-US" i="1" dirty="0" smtClean="0"/>
            <a:t>neighbor</a:t>
          </a:r>
          <a:r>
            <a:rPr lang="en-US" dirty="0" smtClean="0"/>
            <a:t> refers to two routers that share the same network</a:t>
          </a:r>
        </a:p>
      </dgm:t>
    </dgm:pt>
    <dgm:pt modelId="{122BA15A-4C5F-2145-9C3B-3301480C8BE8}" type="parTrans" cxnId="{6DB43C0A-CF8B-F940-939A-48EAD54E1163}">
      <dgm:prSet/>
      <dgm:spPr/>
      <dgm:t>
        <a:bodyPr/>
        <a:lstStyle/>
        <a:p>
          <a:endParaRPr lang="en-US"/>
        </a:p>
      </dgm:t>
    </dgm:pt>
    <dgm:pt modelId="{13EE7F7D-5DF3-8A47-A150-C01588177B3D}" type="sibTrans" cxnId="{6DB43C0A-CF8B-F940-939A-48EAD54E1163}">
      <dgm:prSet/>
      <dgm:spPr/>
      <dgm:t>
        <a:bodyPr/>
        <a:lstStyle/>
        <a:p>
          <a:endParaRPr lang="en-US"/>
        </a:p>
      </dgm:t>
    </dgm:pt>
    <dgm:pt modelId="{ED259BFB-D2CF-7B45-96FA-CFF597C0FBC0}">
      <dgm:prSet/>
      <dgm:spPr>
        <a:ln>
          <a:solidFill>
            <a:schemeClr val="tx1"/>
          </a:solidFill>
        </a:ln>
      </dgm:spPr>
      <dgm:t>
        <a:bodyPr/>
        <a:lstStyle/>
        <a:p>
          <a:r>
            <a:rPr lang="en-US" smtClean="0"/>
            <a:t>Occurs when two neighboring routers in different autonomous systems agree to exchange routing information regularly</a:t>
          </a:r>
          <a:endParaRPr lang="en-US" dirty="0" smtClean="0"/>
        </a:p>
      </dgm:t>
    </dgm:pt>
    <dgm:pt modelId="{7B69BC6B-B38B-0347-8616-A8D5B171E92A}" type="parTrans" cxnId="{B1A6E0E5-0481-E842-A4A4-99CBCAB0E899}">
      <dgm:prSet/>
      <dgm:spPr/>
      <dgm:t>
        <a:bodyPr/>
        <a:lstStyle/>
        <a:p>
          <a:endParaRPr lang="en-US"/>
        </a:p>
      </dgm:t>
    </dgm:pt>
    <dgm:pt modelId="{6B60CDED-181E-704F-ADA5-FFD4478AB373}" type="sibTrans" cxnId="{B1A6E0E5-0481-E842-A4A4-99CBCAB0E899}">
      <dgm:prSet/>
      <dgm:spPr/>
      <dgm:t>
        <a:bodyPr/>
        <a:lstStyle/>
        <a:p>
          <a:endParaRPr lang="en-US"/>
        </a:p>
      </dgm:t>
    </dgm:pt>
    <dgm:pt modelId="{BEED4131-2F81-6D49-80BB-F9C081585CB1}">
      <dgm:prSet/>
      <dgm:spPr>
        <a:solidFill>
          <a:schemeClr val="bg1"/>
        </a:solidFill>
      </dgm:spPr>
      <dgm:t>
        <a:bodyPr/>
        <a:lstStyle/>
        <a:p>
          <a:r>
            <a:rPr lang="en-US" smtClean="0"/>
            <a:t>Neighbor reachability</a:t>
          </a:r>
          <a:endParaRPr lang="en-US" dirty="0" smtClean="0"/>
        </a:p>
      </dgm:t>
    </dgm:pt>
    <dgm:pt modelId="{C0724B2B-3A94-A744-AFB3-BED984275017}" type="parTrans" cxnId="{768AB97A-9DAF-E748-B879-4CD3AF6FC5D0}">
      <dgm:prSet/>
      <dgm:spPr/>
      <dgm:t>
        <a:bodyPr/>
        <a:lstStyle/>
        <a:p>
          <a:endParaRPr lang="en-US"/>
        </a:p>
      </dgm:t>
    </dgm:pt>
    <dgm:pt modelId="{F168BB8E-C6D1-1240-8BFD-5BD52E92BAE6}" type="sibTrans" cxnId="{768AB97A-9DAF-E748-B879-4CD3AF6FC5D0}">
      <dgm:prSet/>
      <dgm:spPr/>
      <dgm:t>
        <a:bodyPr/>
        <a:lstStyle/>
        <a:p>
          <a:endParaRPr lang="en-US"/>
        </a:p>
      </dgm:t>
    </dgm:pt>
    <dgm:pt modelId="{FF29E3AB-B0B9-1141-82B7-E4E7E590858B}">
      <dgm:prSet/>
      <dgm:spPr>
        <a:ln>
          <a:solidFill>
            <a:schemeClr val="tx1"/>
          </a:solidFill>
        </a:ln>
      </dgm:spPr>
      <dgm:t>
        <a:bodyPr/>
        <a:lstStyle/>
        <a:p>
          <a:r>
            <a:rPr lang="en-US" smtClean="0"/>
            <a:t>Once a neighbor relationship is established this procedure is used to maintain the relationship</a:t>
          </a:r>
          <a:endParaRPr lang="en-US" dirty="0" smtClean="0"/>
        </a:p>
      </dgm:t>
    </dgm:pt>
    <dgm:pt modelId="{243C709C-3DB3-FB4E-A3DF-D2E91D1B9A1D}" type="parTrans" cxnId="{FC2F8F5A-A8B0-2241-B010-118D5ED8C581}">
      <dgm:prSet/>
      <dgm:spPr/>
      <dgm:t>
        <a:bodyPr/>
        <a:lstStyle/>
        <a:p>
          <a:endParaRPr lang="en-US"/>
        </a:p>
      </dgm:t>
    </dgm:pt>
    <dgm:pt modelId="{6F9C4968-9E21-8846-BE86-7A2004B6B02D}" type="sibTrans" cxnId="{FC2F8F5A-A8B0-2241-B010-118D5ED8C581}">
      <dgm:prSet/>
      <dgm:spPr/>
      <dgm:t>
        <a:bodyPr/>
        <a:lstStyle/>
        <a:p>
          <a:endParaRPr lang="en-US"/>
        </a:p>
      </dgm:t>
    </dgm:pt>
    <dgm:pt modelId="{A1840A05-1384-A44A-B3B2-112575C5F774}">
      <dgm:prSet/>
      <dgm:spPr>
        <a:ln>
          <a:solidFill>
            <a:schemeClr val="tx1"/>
          </a:solidFill>
        </a:ln>
      </dgm:spPr>
      <dgm:t>
        <a:bodyPr/>
        <a:lstStyle/>
        <a:p>
          <a:r>
            <a:rPr lang="en-US" smtClean="0"/>
            <a:t>Each partner needs to be assured that the other partner still exists and is still engaged in the neighbor relationship</a:t>
          </a:r>
          <a:endParaRPr lang="en-US" dirty="0" smtClean="0"/>
        </a:p>
      </dgm:t>
    </dgm:pt>
    <dgm:pt modelId="{D937CC71-E56C-404A-9906-B3C1BF4E1DEE}" type="parTrans" cxnId="{B26CA9B3-97DC-3A4D-A086-E1C7C23B7AFF}">
      <dgm:prSet/>
      <dgm:spPr/>
      <dgm:t>
        <a:bodyPr/>
        <a:lstStyle/>
        <a:p>
          <a:endParaRPr lang="en-US"/>
        </a:p>
      </dgm:t>
    </dgm:pt>
    <dgm:pt modelId="{B9F1D40E-5957-3B49-A7E1-8C1ABEB68558}" type="sibTrans" cxnId="{B26CA9B3-97DC-3A4D-A086-E1C7C23B7AFF}">
      <dgm:prSet/>
      <dgm:spPr/>
      <dgm:t>
        <a:bodyPr/>
        <a:lstStyle/>
        <a:p>
          <a:endParaRPr lang="en-US"/>
        </a:p>
      </dgm:t>
    </dgm:pt>
    <dgm:pt modelId="{C82F3621-7ECD-5A47-B6CE-4971596E2622}">
      <dgm:prSet/>
      <dgm:spPr>
        <a:solidFill>
          <a:schemeClr val="bg1"/>
        </a:solidFill>
      </dgm:spPr>
      <dgm:t>
        <a:bodyPr/>
        <a:lstStyle/>
        <a:p>
          <a:r>
            <a:rPr lang="en-US" smtClean="0"/>
            <a:t>Network reachability</a:t>
          </a:r>
          <a:endParaRPr lang="en-US" dirty="0" smtClean="0"/>
        </a:p>
      </dgm:t>
    </dgm:pt>
    <dgm:pt modelId="{46D1F33C-720D-6146-80D9-16EC28800206}" type="parTrans" cxnId="{2A1D63EF-1A8D-C547-8171-2F3D26F10510}">
      <dgm:prSet/>
      <dgm:spPr/>
      <dgm:t>
        <a:bodyPr/>
        <a:lstStyle/>
        <a:p>
          <a:endParaRPr lang="en-US"/>
        </a:p>
      </dgm:t>
    </dgm:pt>
    <dgm:pt modelId="{6DFEF276-7674-BF48-8F37-5336F7879CFF}" type="sibTrans" cxnId="{2A1D63EF-1A8D-C547-8171-2F3D26F10510}">
      <dgm:prSet/>
      <dgm:spPr/>
      <dgm:t>
        <a:bodyPr/>
        <a:lstStyle/>
        <a:p>
          <a:endParaRPr lang="en-US"/>
        </a:p>
      </dgm:t>
    </dgm:pt>
    <dgm:pt modelId="{D8EEAE48-4279-FE49-8EED-1FA42EE7CF74}">
      <dgm:prSet/>
      <dgm:spPr>
        <a:ln>
          <a:solidFill>
            <a:schemeClr val="tx1"/>
          </a:solidFill>
        </a:ln>
      </dgm:spPr>
      <dgm:t>
        <a:bodyPr/>
        <a:lstStyle/>
        <a:p>
          <a:r>
            <a:rPr lang="en-US" dirty="0" smtClean="0"/>
            <a:t>Each router maintains a database of the networks that it can reach and the preferred route for reaching each network</a:t>
          </a:r>
        </a:p>
      </dgm:t>
    </dgm:pt>
    <dgm:pt modelId="{0C885AD9-22C0-A648-8028-E2EFA656054C}" type="parTrans" cxnId="{FB264C1B-2103-F341-8E2C-FBB94527204C}">
      <dgm:prSet/>
      <dgm:spPr/>
      <dgm:t>
        <a:bodyPr/>
        <a:lstStyle/>
        <a:p>
          <a:endParaRPr lang="en-US"/>
        </a:p>
      </dgm:t>
    </dgm:pt>
    <dgm:pt modelId="{BDF3CCF4-8ECC-5949-BAFB-B8EF5D16793C}" type="sibTrans" cxnId="{FB264C1B-2103-F341-8E2C-FBB94527204C}">
      <dgm:prSet/>
      <dgm:spPr/>
      <dgm:t>
        <a:bodyPr/>
        <a:lstStyle/>
        <a:p>
          <a:endParaRPr lang="en-US"/>
        </a:p>
      </dgm:t>
    </dgm:pt>
    <dgm:pt modelId="{27E19DC2-0DC7-6346-A79A-F7D786E4D832}">
      <dgm:prSet/>
      <dgm:spPr>
        <a:ln>
          <a:solidFill>
            <a:schemeClr val="tx1"/>
          </a:solidFill>
        </a:ln>
      </dgm:spPr>
      <dgm:t>
        <a:bodyPr/>
        <a:lstStyle/>
        <a:p>
          <a:r>
            <a:rPr lang="en-US" dirty="0" smtClean="0"/>
            <a:t>Whenever a change is made to this database, the router issues an Update message that is broadcast to all other routers for which it has a neighbor relationship</a:t>
          </a:r>
          <a:endParaRPr lang="en-US" dirty="0"/>
        </a:p>
      </dgm:t>
    </dgm:pt>
    <dgm:pt modelId="{C1275214-DF43-9F40-878B-F905335B2425}" type="parTrans" cxnId="{287ADE05-0F2F-7A4C-BC84-52554C9042FC}">
      <dgm:prSet/>
      <dgm:spPr/>
      <dgm:t>
        <a:bodyPr/>
        <a:lstStyle/>
        <a:p>
          <a:endParaRPr lang="en-US"/>
        </a:p>
      </dgm:t>
    </dgm:pt>
    <dgm:pt modelId="{38E54DD7-B64A-6548-9ECE-03B404AF1B57}" type="sibTrans" cxnId="{287ADE05-0F2F-7A4C-BC84-52554C9042FC}">
      <dgm:prSet/>
      <dgm:spPr/>
      <dgm:t>
        <a:bodyPr/>
        <a:lstStyle/>
        <a:p>
          <a:endParaRPr lang="en-US"/>
        </a:p>
      </dgm:t>
    </dgm:pt>
    <dgm:pt modelId="{CD28653E-1CB6-764A-B81C-2B94E2AB76F3}" type="pres">
      <dgm:prSet presAssocID="{19E878C9-CA1F-974C-A371-DF9A2627AEA4}" presName="theList" presStyleCnt="0">
        <dgm:presLayoutVars>
          <dgm:dir/>
          <dgm:animLvl val="lvl"/>
          <dgm:resizeHandles val="exact"/>
        </dgm:presLayoutVars>
      </dgm:prSet>
      <dgm:spPr/>
      <dgm:t>
        <a:bodyPr/>
        <a:lstStyle/>
        <a:p>
          <a:endParaRPr lang="en-US"/>
        </a:p>
      </dgm:t>
    </dgm:pt>
    <dgm:pt modelId="{92EC9373-D043-B74E-9F7B-AF34CFE49BC6}" type="pres">
      <dgm:prSet presAssocID="{EA8CCF51-00F3-1149-89C1-376907CFAF6E}" presName="compNode" presStyleCnt="0"/>
      <dgm:spPr/>
    </dgm:pt>
    <dgm:pt modelId="{7C98C2A2-DBEA-4447-83F2-EF743F4F6D85}" type="pres">
      <dgm:prSet presAssocID="{EA8CCF51-00F3-1149-89C1-376907CFAF6E}" presName="aNode" presStyleLbl="bgShp" presStyleIdx="0" presStyleCnt="3"/>
      <dgm:spPr/>
      <dgm:t>
        <a:bodyPr/>
        <a:lstStyle/>
        <a:p>
          <a:endParaRPr lang="en-US"/>
        </a:p>
      </dgm:t>
    </dgm:pt>
    <dgm:pt modelId="{0BC435F8-4C89-DE4C-9360-51C06784D70D}" type="pres">
      <dgm:prSet presAssocID="{EA8CCF51-00F3-1149-89C1-376907CFAF6E}" presName="textNode" presStyleLbl="bgShp" presStyleIdx="0" presStyleCnt="3"/>
      <dgm:spPr/>
      <dgm:t>
        <a:bodyPr/>
        <a:lstStyle/>
        <a:p>
          <a:endParaRPr lang="en-US"/>
        </a:p>
      </dgm:t>
    </dgm:pt>
    <dgm:pt modelId="{E8C8AC6C-3EA7-E84E-9634-AB7456AEE756}" type="pres">
      <dgm:prSet presAssocID="{EA8CCF51-00F3-1149-89C1-376907CFAF6E}" presName="compChildNode" presStyleCnt="0"/>
      <dgm:spPr/>
    </dgm:pt>
    <dgm:pt modelId="{649698CA-DD16-4048-ADA9-779A0A823E19}" type="pres">
      <dgm:prSet presAssocID="{EA8CCF51-00F3-1149-89C1-376907CFAF6E}" presName="theInnerList" presStyleCnt="0"/>
      <dgm:spPr/>
    </dgm:pt>
    <dgm:pt modelId="{08278E48-6783-8247-B719-571A13DE6341}" type="pres">
      <dgm:prSet presAssocID="{A8015C37-55CB-D84C-87F7-43FC29341963}" presName="childNode" presStyleLbl="node1" presStyleIdx="0" presStyleCnt="6">
        <dgm:presLayoutVars>
          <dgm:bulletEnabled val="1"/>
        </dgm:presLayoutVars>
      </dgm:prSet>
      <dgm:spPr/>
      <dgm:t>
        <a:bodyPr/>
        <a:lstStyle/>
        <a:p>
          <a:endParaRPr lang="en-US"/>
        </a:p>
      </dgm:t>
    </dgm:pt>
    <dgm:pt modelId="{8F174704-F9AA-A842-ABF0-D13D0A43BE62}" type="pres">
      <dgm:prSet presAssocID="{A8015C37-55CB-D84C-87F7-43FC29341963}" presName="aSpace2" presStyleCnt="0"/>
      <dgm:spPr/>
    </dgm:pt>
    <dgm:pt modelId="{3B268019-5B41-0944-9E10-5CD69E2D9D12}" type="pres">
      <dgm:prSet presAssocID="{ED259BFB-D2CF-7B45-96FA-CFF597C0FBC0}" presName="childNode" presStyleLbl="node1" presStyleIdx="1" presStyleCnt="6">
        <dgm:presLayoutVars>
          <dgm:bulletEnabled val="1"/>
        </dgm:presLayoutVars>
      </dgm:prSet>
      <dgm:spPr/>
      <dgm:t>
        <a:bodyPr/>
        <a:lstStyle/>
        <a:p>
          <a:endParaRPr lang="en-US"/>
        </a:p>
      </dgm:t>
    </dgm:pt>
    <dgm:pt modelId="{735FD816-9458-EB4F-8A5F-3C1FA6F922F5}" type="pres">
      <dgm:prSet presAssocID="{EA8CCF51-00F3-1149-89C1-376907CFAF6E}" presName="aSpace" presStyleCnt="0"/>
      <dgm:spPr/>
    </dgm:pt>
    <dgm:pt modelId="{D84F680B-06A8-8E4C-B115-90C811F7D4D5}" type="pres">
      <dgm:prSet presAssocID="{BEED4131-2F81-6D49-80BB-F9C081585CB1}" presName="compNode" presStyleCnt="0"/>
      <dgm:spPr/>
    </dgm:pt>
    <dgm:pt modelId="{7102EA11-770A-3F48-A28C-D4F80FB9CD31}" type="pres">
      <dgm:prSet presAssocID="{BEED4131-2F81-6D49-80BB-F9C081585CB1}" presName="aNode" presStyleLbl="bgShp" presStyleIdx="1" presStyleCnt="3"/>
      <dgm:spPr/>
      <dgm:t>
        <a:bodyPr/>
        <a:lstStyle/>
        <a:p>
          <a:endParaRPr lang="en-US"/>
        </a:p>
      </dgm:t>
    </dgm:pt>
    <dgm:pt modelId="{FFCBBDF6-D80A-BC46-812A-7725C5E3B41C}" type="pres">
      <dgm:prSet presAssocID="{BEED4131-2F81-6D49-80BB-F9C081585CB1}" presName="textNode" presStyleLbl="bgShp" presStyleIdx="1" presStyleCnt="3"/>
      <dgm:spPr/>
      <dgm:t>
        <a:bodyPr/>
        <a:lstStyle/>
        <a:p>
          <a:endParaRPr lang="en-US"/>
        </a:p>
      </dgm:t>
    </dgm:pt>
    <dgm:pt modelId="{60DC3EC3-E2BD-BD4A-9E92-7C8342CDDA28}" type="pres">
      <dgm:prSet presAssocID="{BEED4131-2F81-6D49-80BB-F9C081585CB1}" presName="compChildNode" presStyleCnt="0"/>
      <dgm:spPr/>
    </dgm:pt>
    <dgm:pt modelId="{069BBC70-4BAE-7C42-BE40-450AD74BFA75}" type="pres">
      <dgm:prSet presAssocID="{BEED4131-2F81-6D49-80BB-F9C081585CB1}" presName="theInnerList" presStyleCnt="0"/>
      <dgm:spPr/>
    </dgm:pt>
    <dgm:pt modelId="{1E63626E-6AC7-4046-A205-7504CDA103F7}" type="pres">
      <dgm:prSet presAssocID="{FF29E3AB-B0B9-1141-82B7-E4E7E590858B}" presName="childNode" presStyleLbl="node1" presStyleIdx="2" presStyleCnt="6">
        <dgm:presLayoutVars>
          <dgm:bulletEnabled val="1"/>
        </dgm:presLayoutVars>
      </dgm:prSet>
      <dgm:spPr/>
      <dgm:t>
        <a:bodyPr/>
        <a:lstStyle/>
        <a:p>
          <a:endParaRPr lang="en-US"/>
        </a:p>
      </dgm:t>
    </dgm:pt>
    <dgm:pt modelId="{DAED6209-7A1E-4142-B1BE-0C2516B23528}" type="pres">
      <dgm:prSet presAssocID="{FF29E3AB-B0B9-1141-82B7-E4E7E590858B}" presName="aSpace2" presStyleCnt="0"/>
      <dgm:spPr/>
    </dgm:pt>
    <dgm:pt modelId="{A33717B8-390E-F74B-9FD2-5795B989B05B}" type="pres">
      <dgm:prSet presAssocID="{A1840A05-1384-A44A-B3B2-112575C5F774}" presName="childNode" presStyleLbl="node1" presStyleIdx="3" presStyleCnt="6">
        <dgm:presLayoutVars>
          <dgm:bulletEnabled val="1"/>
        </dgm:presLayoutVars>
      </dgm:prSet>
      <dgm:spPr/>
      <dgm:t>
        <a:bodyPr/>
        <a:lstStyle/>
        <a:p>
          <a:endParaRPr lang="en-US"/>
        </a:p>
      </dgm:t>
    </dgm:pt>
    <dgm:pt modelId="{2FE7CD9B-09CF-1F4D-A88A-E0DCA5634A5D}" type="pres">
      <dgm:prSet presAssocID="{BEED4131-2F81-6D49-80BB-F9C081585CB1}" presName="aSpace" presStyleCnt="0"/>
      <dgm:spPr/>
    </dgm:pt>
    <dgm:pt modelId="{4A75BBAE-741B-0944-91BF-475F27E23C1D}" type="pres">
      <dgm:prSet presAssocID="{C82F3621-7ECD-5A47-B6CE-4971596E2622}" presName="compNode" presStyleCnt="0"/>
      <dgm:spPr/>
    </dgm:pt>
    <dgm:pt modelId="{ADCB3583-B8B4-8849-805F-EB33F63DE24F}" type="pres">
      <dgm:prSet presAssocID="{C82F3621-7ECD-5A47-B6CE-4971596E2622}" presName="aNode" presStyleLbl="bgShp" presStyleIdx="2" presStyleCnt="3"/>
      <dgm:spPr/>
      <dgm:t>
        <a:bodyPr/>
        <a:lstStyle/>
        <a:p>
          <a:endParaRPr lang="en-US"/>
        </a:p>
      </dgm:t>
    </dgm:pt>
    <dgm:pt modelId="{446EEBBC-F337-7145-A271-291F20A3919D}" type="pres">
      <dgm:prSet presAssocID="{C82F3621-7ECD-5A47-B6CE-4971596E2622}" presName="textNode" presStyleLbl="bgShp" presStyleIdx="2" presStyleCnt="3"/>
      <dgm:spPr/>
      <dgm:t>
        <a:bodyPr/>
        <a:lstStyle/>
        <a:p>
          <a:endParaRPr lang="en-US"/>
        </a:p>
      </dgm:t>
    </dgm:pt>
    <dgm:pt modelId="{04051DFF-25B1-B343-A349-E5AF90CC05B6}" type="pres">
      <dgm:prSet presAssocID="{C82F3621-7ECD-5A47-B6CE-4971596E2622}" presName="compChildNode" presStyleCnt="0"/>
      <dgm:spPr/>
    </dgm:pt>
    <dgm:pt modelId="{627B8456-F58D-AD45-9648-B384FD299E9F}" type="pres">
      <dgm:prSet presAssocID="{C82F3621-7ECD-5A47-B6CE-4971596E2622}" presName="theInnerList" presStyleCnt="0"/>
      <dgm:spPr/>
    </dgm:pt>
    <dgm:pt modelId="{969F7191-70AD-EE43-818C-8A70C89D16A3}" type="pres">
      <dgm:prSet presAssocID="{D8EEAE48-4279-FE49-8EED-1FA42EE7CF74}" presName="childNode" presStyleLbl="node1" presStyleIdx="4" presStyleCnt="6">
        <dgm:presLayoutVars>
          <dgm:bulletEnabled val="1"/>
        </dgm:presLayoutVars>
      </dgm:prSet>
      <dgm:spPr/>
      <dgm:t>
        <a:bodyPr/>
        <a:lstStyle/>
        <a:p>
          <a:endParaRPr lang="en-US"/>
        </a:p>
      </dgm:t>
    </dgm:pt>
    <dgm:pt modelId="{AD638AEA-41BC-9C46-8084-91986704A90F}" type="pres">
      <dgm:prSet presAssocID="{D8EEAE48-4279-FE49-8EED-1FA42EE7CF74}" presName="aSpace2" presStyleCnt="0"/>
      <dgm:spPr/>
    </dgm:pt>
    <dgm:pt modelId="{CDB9573D-8D02-B74A-A4F2-0DB3405F6F82}" type="pres">
      <dgm:prSet presAssocID="{27E19DC2-0DC7-6346-A79A-F7D786E4D832}" presName="childNode" presStyleLbl="node1" presStyleIdx="5" presStyleCnt="6">
        <dgm:presLayoutVars>
          <dgm:bulletEnabled val="1"/>
        </dgm:presLayoutVars>
      </dgm:prSet>
      <dgm:spPr/>
      <dgm:t>
        <a:bodyPr/>
        <a:lstStyle/>
        <a:p>
          <a:endParaRPr lang="en-US"/>
        </a:p>
      </dgm:t>
    </dgm:pt>
  </dgm:ptLst>
  <dgm:cxnLst>
    <dgm:cxn modelId="{15E712E3-9480-414D-995D-920EC4F7074E}" type="presOf" srcId="{A1840A05-1384-A44A-B3B2-112575C5F774}" destId="{A33717B8-390E-F74B-9FD2-5795B989B05B}" srcOrd="0" destOrd="0" presId="urn:microsoft.com/office/officeart/2005/8/layout/lProcess2"/>
    <dgm:cxn modelId="{05F8F35E-1C6B-D24D-AC13-CB7D75AAEC88}" type="presOf" srcId="{ED259BFB-D2CF-7B45-96FA-CFF597C0FBC0}" destId="{3B268019-5B41-0944-9E10-5CD69E2D9D12}" srcOrd="0" destOrd="0" presId="urn:microsoft.com/office/officeart/2005/8/layout/lProcess2"/>
    <dgm:cxn modelId="{FB264C1B-2103-F341-8E2C-FBB94527204C}" srcId="{C82F3621-7ECD-5A47-B6CE-4971596E2622}" destId="{D8EEAE48-4279-FE49-8EED-1FA42EE7CF74}" srcOrd="0" destOrd="0" parTransId="{0C885AD9-22C0-A648-8028-E2EFA656054C}" sibTransId="{BDF3CCF4-8ECC-5949-BAFB-B8EF5D16793C}"/>
    <dgm:cxn modelId="{6DB43C0A-CF8B-F940-939A-48EAD54E1163}" srcId="{EA8CCF51-00F3-1149-89C1-376907CFAF6E}" destId="{A8015C37-55CB-D84C-87F7-43FC29341963}" srcOrd="0" destOrd="0" parTransId="{122BA15A-4C5F-2145-9C3B-3301480C8BE8}" sibTransId="{13EE7F7D-5DF3-8A47-A150-C01588177B3D}"/>
    <dgm:cxn modelId="{0EE5BFED-77F5-8542-975D-9A7DCF15B54A}" type="presOf" srcId="{BEED4131-2F81-6D49-80BB-F9C081585CB1}" destId="{7102EA11-770A-3F48-A28C-D4F80FB9CD31}" srcOrd="0" destOrd="0" presId="urn:microsoft.com/office/officeart/2005/8/layout/lProcess2"/>
    <dgm:cxn modelId="{722010D7-4A11-D741-B4AC-F9E9485A8B40}" type="presOf" srcId="{EA8CCF51-00F3-1149-89C1-376907CFAF6E}" destId="{7C98C2A2-DBEA-4447-83F2-EF743F4F6D85}" srcOrd="0" destOrd="0" presId="urn:microsoft.com/office/officeart/2005/8/layout/lProcess2"/>
    <dgm:cxn modelId="{FAA3D1FC-0CC3-1448-8EB3-2BCFBC864B1D}" type="presOf" srcId="{C82F3621-7ECD-5A47-B6CE-4971596E2622}" destId="{446EEBBC-F337-7145-A271-291F20A3919D}" srcOrd="1" destOrd="0" presId="urn:microsoft.com/office/officeart/2005/8/layout/lProcess2"/>
    <dgm:cxn modelId="{5CC06E1A-19D0-7B4C-9888-C7067126E2EA}" type="presOf" srcId="{19E878C9-CA1F-974C-A371-DF9A2627AEA4}" destId="{CD28653E-1CB6-764A-B81C-2B94E2AB76F3}" srcOrd="0" destOrd="0" presId="urn:microsoft.com/office/officeart/2005/8/layout/lProcess2"/>
    <dgm:cxn modelId="{3DF67C89-F3FD-7E45-B1F9-075FF9C23F93}" type="presOf" srcId="{EA8CCF51-00F3-1149-89C1-376907CFAF6E}" destId="{0BC435F8-4C89-DE4C-9360-51C06784D70D}" srcOrd="1" destOrd="0" presId="urn:microsoft.com/office/officeart/2005/8/layout/lProcess2"/>
    <dgm:cxn modelId="{5268B704-C306-6440-9292-C774122592A1}" type="presOf" srcId="{D8EEAE48-4279-FE49-8EED-1FA42EE7CF74}" destId="{969F7191-70AD-EE43-818C-8A70C89D16A3}" srcOrd="0" destOrd="0" presId="urn:microsoft.com/office/officeart/2005/8/layout/lProcess2"/>
    <dgm:cxn modelId="{9CC1671A-CAA2-184A-8879-AF579CF148F8}" type="presOf" srcId="{C82F3621-7ECD-5A47-B6CE-4971596E2622}" destId="{ADCB3583-B8B4-8849-805F-EB33F63DE24F}" srcOrd="0" destOrd="0" presId="urn:microsoft.com/office/officeart/2005/8/layout/lProcess2"/>
    <dgm:cxn modelId="{287ADE05-0F2F-7A4C-BC84-52554C9042FC}" srcId="{C82F3621-7ECD-5A47-B6CE-4971596E2622}" destId="{27E19DC2-0DC7-6346-A79A-F7D786E4D832}" srcOrd="1" destOrd="0" parTransId="{C1275214-DF43-9F40-878B-F905335B2425}" sibTransId="{38E54DD7-B64A-6548-9ECE-03B404AF1B57}"/>
    <dgm:cxn modelId="{B1A6E0E5-0481-E842-A4A4-99CBCAB0E899}" srcId="{EA8CCF51-00F3-1149-89C1-376907CFAF6E}" destId="{ED259BFB-D2CF-7B45-96FA-CFF597C0FBC0}" srcOrd="1" destOrd="0" parTransId="{7B69BC6B-B38B-0347-8616-A8D5B171E92A}" sibTransId="{6B60CDED-181E-704F-ADA5-FFD4478AB373}"/>
    <dgm:cxn modelId="{926BE591-D518-9840-A755-0CE207313D45}" type="presOf" srcId="{27E19DC2-0DC7-6346-A79A-F7D786E4D832}" destId="{CDB9573D-8D02-B74A-A4F2-0DB3405F6F82}" srcOrd="0" destOrd="0" presId="urn:microsoft.com/office/officeart/2005/8/layout/lProcess2"/>
    <dgm:cxn modelId="{C2F62C03-189F-3247-A652-F4C95DFF1C15}" srcId="{19E878C9-CA1F-974C-A371-DF9A2627AEA4}" destId="{EA8CCF51-00F3-1149-89C1-376907CFAF6E}" srcOrd="0" destOrd="0" parTransId="{9A31FE19-1F51-2742-BCCF-E11D0C1E41D8}" sibTransId="{5CD9DB6D-15BB-114A-A470-74478EF692D8}"/>
    <dgm:cxn modelId="{FC2F8F5A-A8B0-2241-B010-118D5ED8C581}" srcId="{BEED4131-2F81-6D49-80BB-F9C081585CB1}" destId="{FF29E3AB-B0B9-1141-82B7-E4E7E590858B}" srcOrd="0" destOrd="0" parTransId="{243C709C-3DB3-FB4E-A3DF-D2E91D1B9A1D}" sibTransId="{6F9C4968-9E21-8846-BE86-7A2004B6B02D}"/>
    <dgm:cxn modelId="{3956090A-BD91-954E-9E30-79A6D550F009}" type="presOf" srcId="{A8015C37-55CB-D84C-87F7-43FC29341963}" destId="{08278E48-6783-8247-B719-571A13DE6341}" srcOrd="0" destOrd="0" presId="urn:microsoft.com/office/officeart/2005/8/layout/lProcess2"/>
    <dgm:cxn modelId="{8C338CB2-29C8-014A-9F9A-0D95D3607CCD}" type="presOf" srcId="{FF29E3AB-B0B9-1141-82B7-E4E7E590858B}" destId="{1E63626E-6AC7-4046-A205-7504CDA103F7}" srcOrd="0" destOrd="0" presId="urn:microsoft.com/office/officeart/2005/8/layout/lProcess2"/>
    <dgm:cxn modelId="{B26CA9B3-97DC-3A4D-A086-E1C7C23B7AFF}" srcId="{BEED4131-2F81-6D49-80BB-F9C081585CB1}" destId="{A1840A05-1384-A44A-B3B2-112575C5F774}" srcOrd="1" destOrd="0" parTransId="{D937CC71-E56C-404A-9906-B3C1BF4E1DEE}" sibTransId="{B9F1D40E-5957-3B49-A7E1-8C1ABEB68558}"/>
    <dgm:cxn modelId="{B4F0EBA7-B183-9F4F-B277-C86C3002C76E}" type="presOf" srcId="{BEED4131-2F81-6D49-80BB-F9C081585CB1}" destId="{FFCBBDF6-D80A-BC46-812A-7725C5E3B41C}" srcOrd="1" destOrd="0" presId="urn:microsoft.com/office/officeart/2005/8/layout/lProcess2"/>
    <dgm:cxn modelId="{2A1D63EF-1A8D-C547-8171-2F3D26F10510}" srcId="{19E878C9-CA1F-974C-A371-DF9A2627AEA4}" destId="{C82F3621-7ECD-5A47-B6CE-4971596E2622}" srcOrd="2" destOrd="0" parTransId="{46D1F33C-720D-6146-80D9-16EC28800206}" sibTransId="{6DFEF276-7674-BF48-8F37-5336F7879CFF}"/>
    <dgm:cxn modelId="{768AB97A-9DAF-E748-B879-4CD3AF6FC5D0}" srcId="{19E878C9-CA1F-974C-A371-DF9A2627AEA4}" destId="{BEED4131-2F81-6D49-80BB-F9C081585CB1}" srcOrd="1" destOrd="0" parTransId="{C0724B2B-3A94-A744-AFB3-BED984275017}" sibTransId="{F168BB8E-C6D1-1240-8BFD-5BD52E92BAE6}"/>
    <dgm:cxn modelId="{6930D13E-B344-AC41-84F8-1B06980EF72A}" type="presParOf" srcId="{CD28653E-1CB6-764A-B81C-2B94E2AB76F3}" destId="{92EC9373-D043-B74E-9F7B-AF34CFE49BC6}" srcOrd="0" destOrd="0" presId="urn:microsoft.com/office/officeart/2005/8/layout/lProcess2"/>
    <dgm:cxn modelId="{EAFD257D-4F4C-B84E-9474-86FB782E76BD}" type="presParOf" srcId="{92EC9373-D043-B74E-9F7B-AF34CFE49BC6}" destId="{7C98C2A2-DBEA-4447-83F2-EF743F4F6D85}" srcOrd="0" destOrd="0" presId="urn:microsoft.com/office/officeart/2005/8/layout/lProcess2"/>
    <dgm:cxn modelId="{FF3B37B7-BD16-AC41-8878-41B874E209D2}" type="presParOf" srcId="{92EC9373-D043-B74E-9F7B-AF34CFE49BC6}" destId="{0BC435F8-4C89-DE4C-9360-51C06784D70D}" srcOrd="1" destOrd="0" presId="urn:microsoft.com/office/officeart/2005/8/layout/lProcess2"/>
    <dgm:cxn modelId="{997EF98F-615A-D64F-BFE4-A48B2BB1893E}" type="presParOf" srcId="{92EC9373-D043-B74E-9F7B-AF34CFE49BC6}" destId="{E8C8AC6C-3EA7-E84E-9634-AB7456AEE756}" srcOrd="2" destOrd="0" presId="urn:microsoft.com/office/officeart/2005/8/layout/lProcess2"/>
    <dgm:cxn modelId="{03212F5F-5F3D-E94E-B78E-830FBCBE6ED0}" type="presParOf" srcId="{E8C8AC6C-3EA7-E84E-9634-AB7456AEE756}" destId="{649698CA-DD16-4048-ADA9-779A0A823E19}" srcOrd="0" destOrd="0" presId="urn:microsoft.com/office/officeart/2005/8/layout/lProcess2"/>
    <dgm:cxn modelId="{EC32D52A-8895-FD48-9CDE-5C81AAF8B48F}" type="presParOf" srcId="{649698CA-DD16-4048-ADA9-779A0A823E19}" destId="{08278E48-6783-8247-B719-571A13DE6341}" srcOrd="0" destOrd="0" presId="urn:microsoft.com/office/officeart/2005/8/layout/lProcess2"/>
    <dgm:cxn modelId="{AC44DEEB-AC79-A347-B07F-289ACFBD827B}" type="presParOf" srcId="{649698CA-DD16-4048-ADA9-779A0A823E19}" destId="{8F174704-F9AA-A842-ABF0-D13D0A43BE62}" srcOrd="1" destOrd="0" presId="urn:microsoft.com/office/officeart/2005/8/layout/lProcess2"/>
    <dgm:cxn modelId="{55E41C5E-1580-264C-A9A1-1458EF7A0A37}" type="presParOf" srcId="{649698CA-DD16-4048-ADA9-779A0A823E19}" destId="{3B268019-5B41-0944-9E10-5CD69E2D9D12}" srcOrd="2" destOrd="0" presId="urn:microsoft.com/office/officeart/2005/8/layout/lProcess2"/>
    <dgm:cxn modelId="{6E56D1D7-731C-6347-ADFC-83101F62C19E}" type="presParOf" srcId="{CD28653E-1CB6-764A-B81C-2B94E2AB76F3}" destId="{735FD816-9458-EB4F-8A5F-3C1FA6F922F5}" srcOrd="1" destOrd="0" presId="urn:microsoft.com/office/officeart/2005/8/layout/lProcess2"/>
    <dgm:cxn modelId="{4161545D-9BEB-2445-AA8E-B8C25302388F}" type="presParOf" srcId="{CD28653E-1CB6-764A-B81C-2B94E2AB76F3}" destId="{D84F680B-06A8-8E4C-B115-90C811F7D4D5}" srcOrd="2" destOrd="0" presId="urn:microsoft.com/office/officeart/2005/8/layout/lProcess2"/>
    <dgm:cxn modelId="{DC1E59FE-68F5-D740-A775-59D72C34284A}" type="presParOf" srcId="{D84F680B-06A8-8E4C-B115-90C811F7D4D5}" destId="{7102EA11-770A-3F48-A28C-D4F80FB9CD31}" srcOrd="0" destOrd="0" presId="urn:microsoft.com/office/officeart/2005/8/layout/lProcess2"/>
    <dgm:cxn modelId="{BC760A49-2A98-6A45-9BD6-55D4CD04999C}" type="presParOf" srcId="{D84F680B-06A8-8E4C-B115-90C811F7D4D5}" destId="{FFCBBDF6-D80A-BC46-812A-7725C5E3B41C}" srcOrd="1" destOrd="0" presId="urn:microsoft.com/office/officeart/2005/8/layout/lProcess2"/>
    <dgm:cxn modelId="{46902F23-2466-FF48-810F-B79129B5A389}" type="presParOf" srcId="{D84F680B-06A8-8E4C-B115-90C811F7D4D5}" destId="{60DC3EC3-E2BD-BD4A-9E92-7C8342CDDA28}" srcOrd="2" destOrd="0" presId="urn:microsoft.com/office/officeart/2005/8/layout/lProcess2"/>
    <dgm:cxn modelId="{D17979AF-0A7D-8545-BB4F-DB4CCF21E53B}" type="presParOf" srcId="{60DC3EC3-E2BD-BD4A-9E92-7C8342CDDA28}" destId="{069BBC70-4BAE-7C42-BE40-450AD74BFA75}" srcOrd="0" destOrd="0" presId="urn:microsoft.com/office/officeart/2005/8/layout/lProcess2"/>
    <dgm:cxn modelId="{989BACB3-F7D6-F84A-B8DE-AFABEBAB7F79}" type="presParOf" srcId="{069BBC70-4BAE-7C42-BE40-450AD74BFA75}" destId="{1E63626E-6AC7-4046-A205-7504CDA103F7}" srcOrd="0" destOrd="0" presId="urn:microsoft.com/office/officeart/2005/8/layout/lProcess2"/>
    <dgm:cxn modelId="{98FDF9F4-C7D1-DD4D-9957-DDC013012369}" type="presParOf" srcId="{069BBC70-4BAE-7C42-BE40-450AD74BFA75}" destId="{DAED6209-7A1E-4142-B1BE-0C2516B23528}" srcOrd="1" destOrd="0" presId="urn:microsoft.com/office/officeart/2005/8/layout/lProcess2"/>
    <dgm:cxn modelId="{B7669882-8BD4-AA4E-AF70-BDA82D022EB0}" type="presParOf" srcId="{069BBC70-4BAE-7C42-BE40-450AD74BFA75}" destId="{A33717B8-390E-F74B-9FD2-5795B989B05B}" srcOrd="2" destOrd="0" presId="urn:microsoft.com/office/officeart/2005/8/layout/lProcess2"/>
    <dgm:cxn modelId="{DC23FFEC-5849-A041-A82B-57D97E522C6B}" type="presParOf" srcId="{CD28653E-1CB6-764A-B81C-2B94E2AB76F3}" destId="{2FE7CD9B-09CF-1F4D-A88A-E0DCA5634A5D}" srcOrd="3" destOrd="0" presId="urn:microsoft.com/office/officeart/2005/8/layout/lProcess2"/>
    <dgm:cxn modelId="{67DF5360-272F-4A4B-808B-ACFAAE1DECBA}" type="presParOf" srcId="{CD28653E-1CB6-764A-B81C-2B94E2AB76F3}" destId="{4A75BBAE-741B-0944-91BF-475F27E23C1D}" srcOrd="4" destOrd="0" presId="urn:microsoft.com/office/officeart/2005/8/layout/lProcess2"/>
    <dgm:cxn modelId="{80B9F35D-252B-1F4E-B88C-E54041401533}" type="presParOf" srcId="{4A75BBAE-741B-0944-91BF-475F27E23C1D}" destId="{ADCB3583-B8B4-8849-805F-EB33F63DE24F}" srcOrd="0" destOrd="0" presId="urn:microsoft.com/office/officeart/2005/8/layout/lProcess2"/>
    <dgm:cxn modelId="{9D349E98-0E93-3541-8620-79A91134D3DC}" type="presParOf" srcId="{4A75BBAE-741B-0944-91BF-475F27E23C1D}" destId="{446EEBBC-F337-7145-A271-291F20A3919D}" srcOrd="1" destOrd="0" presId="urn:microsoft.com/office/officeart/2005/8/layout/lProcess2"/>
    <dgm:cxn modelId="{D1967199-C800-AC48-B595-9088C84C3BCE}" type="presParOf" srcId="{4A75BBAE-741B-0944-91BF-475F27E23C1D}" destId="{04051DFF-25B1-B343-A349-E5AF90CC05B6}" srcOrd="2" destOrd="0" presId="urn:microsoft.com/office/officeart/2005/8/layout/lProcess2"/>
    <dgm:cxn modelId="{C48D1C55-C486-FC47-B0E4-C4D218205C1F}" type="presParOf" srcId="{04051DFF-25B1-B343-A349-E5AF90CC05B6}" destId="{627B8456-F58D-AD45-9648-B384FD299E9F}" srcOrd="0" destOrd="0" presId="urn:microsoft.com/office/officeart/2005/8/layout/lProcess2"/>
    <dgm:cxn modelId="{C1C3DBE5-7323-6749-A87B-931D65FE79EA}" type="presParOf" srcId="{627B8456-F58D-AD45-9648-B384FD299E9F}" destId="{969F7191-70AD-EE43-818C-8A70C89D16A3}" srcOrd="0" destOrd="0" presId="urn:microsoft.com/office/officeart/2005/8/layout/lProcess2"/>
    <dgm:cxn modelId="{1EC34037-171C-1E45-B038-16112C115FD9}" type="presParOf" srcId="{627B8456-F58D-AD45-9648-B384FD299E9F}" destId="{AD638AEA-41BC-9C46-8084-91986704A90F}" srcOrd="1" destOrd="0" presId="urn:microsoft.com/office/officeart/2005/8/layout/lProcess2"/>
    <dgm:cxn modelId="{CC3294E4-E816-7245-A794-740F14EC3047}" type="presParOf" srcId="{627B8456-F58D-AD45-9648-B384FD299E9F}" destId="{CDB9573D-8D02-B74A-A4F2-0DB3405F6F82}"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10239-9404-DB4A-BA40-8D7D28257415}"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BA7C5D7-5D5B-D64B-9EDA-C2C747F8A018}">
      <dgm:prSet phldrT="[Text]"/>
      <dgm:spPr/>
      <dgm:t>
        <a:bodyPr/>
        <a:lstStyle/>
        <a:p>
          <a:r>
            <a:rPr lang="en-US" dirty="0" smtClean="0"/>
            <a:t>Interior router protocols (</a:t>
          </a:r>
          <a:r>
            <a:rPr lang="en-US" dirty="0" err="1" smtClean="0"/>
            <a:t>IRPs</a:t>
          </a:r>
          <a:r>
            <a:rPr lang="en-US" dirty="0" smtClean="0"/>
            <a:t>) that operate within an autonomous system (AS)</a:t>
          </a:r>
          <a:endParaRPr lang="en-US" dirty="0"/>
        </a:p>
      </dgm:t>
    </dgm:pt>
    <dgm:pt modelId="{2357E707-DD1A-E44C-BB45-B5E1401767DE}" type="parTrans" cxnId="{B69F954F-1A0D-9244-B2DF-A91492C860F1}">
      <dgm:prSet/>
      <dgm:spPr/>
      <dgm:t>
        <a:bodyPr/>
        <a:lstStyle/>
        <a:p>
          <a:endParaRPr lang="en-US"/>
        </a:p>
      </dgm:t>
    </dgm:pt>
    <dgm:pt modelId="{2013F520-FC50-C548-A679-A071D70FEDDA}" type="sibTrans" cxnId="{B69F954F-1A0D-9244-B2DF-A91492C860F1}">
      <dgm:prSet/>
      <dgm:spPr/>
      <dgm:t>
        <a:bodyPr/>
        <a:lstStyle/>
        <a:p>
          <a:endParaRPr lang="en-US"/>
        </a:p>
      </dgm:t>
    </dgm:pt>
    <dgm:pt modelId="{9D138C54-4067-5445-B59B-AC7BEED03A23}">
      <dgm:prSet/>
      <dgm:spPr/>
      <dgm:t>
        <a:bodyPr/>
        <a:lstStyle/>
        <a:p>
          <a:r>
            <a:rPr lang="en-US" dirty="0" smtClean="0"/>
            <a:t>Concerned with discovering the topology of routers within an AS and then determining the best route to each destination based on different metrics</a:t>
          </a:r>
        </a:p>
      </dgm:t>
    </dgm:pt>
    <dgm:pt modelId="{2EB41DC0-C31B-E845-A072-42AF46AD25A1}" type="parTrans" cxnId="{65EEA656-D9F6-E040-A8AC-78006DB5FB96}">
      <dgm:prSet/>
      <dgm:spPr/>
      <dgm:t>
        <a:bodyPr/>
        <a:lstStyle/>
        <a:p>
          <a:endParaRPr lang="en-US"/>
        </a:p>
      </dgm:t>
    </dgm:pt>
    <dgm:pt modelId="{8819AAFD-EDC9-F44D-9B52-2C313BDCA381}" type="sibTrans" cxnId="{65EEA656-D9F6-E040-A8AC-78006DB5FB96}">
      <dgm:prSet/>
      <dgm:spPr/>
      <dgm:t>
        <a:bodyPr/>
        <a:lstStyle/>
        <a:p>
          <a:endParaRPr lang="en-US"/>
        </a:p>
      </dgm:t>
    </dgm:pt>
    <dgm:pt modelId="{3A18AF40-5491-BC44-A498-54CD26976DB8}">
      <dgm:prSet/>
      <dgm:spPr/>
      <dgm:t>
        <a:bodyPr/>
        <a:lstStyle/>
        <a:p>
          <a:r>
            <a:rPr lang="en-US" smtClean="0"/>
            <a:t>Exterior router protocols (ERPs) that operate between autonomous systems</a:t>
          </a:r>
          <a:endParaRPr lang="en-US" dirty="0" smtClean="0"/>
        </a:p>
      </dgm:t>
    </dgm:pt>
    <dgm:pt modelId="{3EBBC46A-9145-3F41-934D-480984358E6F}" type="parTrans" cxnId="{9CE0FF4D-B21B-D945-A2CC-E9AF4EA39F8F}">
      <dgm:prSet/>
      <dgm:spPr/>
      <dgm:t>
        <a:bodyPr/>
        <a:lstStyle/>
        <a:p>
          <a:endParaRPr lang="en-US"/>
        </a:p>
      </dgm:t>
    </dgm:pt>
    <dgm:pt modelId="{14C2D5FC-F5E5-994E-AA88-D95D7E13FD17}" type="sibTrans" cxnId="{9CE0FF4D-B21B-D945-A2CC-E9AF4EA39F8F}">
      <dgm:prSet/>
      <dgm:spPr/>
      <dgm:t>
        <a:bodyPr/>
        <a:lstStyle/>
        <a:p>
          <a:endParaRPr lang="en-US"/>
        </a:p>
      </dgm:t>
    </dgm:pt>
    <dgm:pt modelId="{2F23673B-F630-9C45-A3B1-DA1B1BB4BCDE}">
      <dgm:prSet/>
      <dgm:spPr/>
      <dgm:t>
        <a:bodyPr/>
        <a:lstStyle/>
        <a:p>
          <a:r>
            <a:rPr lang="en-US" smtClean="0"/>
            <a:t>Need not collect as much detailed traffic information</a:t>
          </a:r>
          <a:endParaRPr lang="en-US" dirty="0" smtClean="0"/>
        </a:p>
      </dgm:t>
    </dgm:pt>
    <dgm:pt modelId="{D5494926-E77E-5E4C-B012-EB75C645425A}" type="parTrans" cxnId="{6BB6AF65-3181-7D49-865D-ABB39BA89C78}">
      <dgm:prSet/>
      <dgm:spPr/>
      <dgm:t>
        <a:bodyPr/>
        <a:lstStyle/>
        <a:p>
          <a:endParaRPr lang="en-US"/>
        </a:p>
      </dgm:t>
    </dgm:pt>
    <dgm:pt modelId="{EBD4D639-1776-164B-A02F-AB274D49EB53}" type="sibTrans" cxnId="{6BB6AF65-3181-7D49-865D-ABB39BA89C78}">
      <dgm:prSet/>
      <dgm:spPr/>
      <dgm:t>
        <a:bodyPr/>
        <a:lstStyle/>
        <a:p>
          <a:endParaRPr lang="en-US"/>
        </a:p>
      </dgm:t>
    </dgm:pt>
    <dgm:pt modelId="{C295BB25-FE1D-B946-9A88-E0D9D2CBBECF}">
      <dgm:prSet/>
      <dgm:spPr/>
      <dgm:t>
        <a:bodyPr/>
        <a:lstStyle/>
        <a:p>
          <a:r>
            <a:rPr lang="en-US" dirty="0" smtClean="0"/>
            <a:t>Primary concern is to determine </a:t>
          </a:r>
          <a:r>
            <a:rPr lang="en-US" dirty="0" err="1" smtClean="0"/>
            <a:t>reachability</a:t>
          </a:r>
          <a:r>
            <a:rPr lang="en-US" dirty="0" smtClean="0"/>
            <a:t> of networks and end systems outside of the AS  </a:t>
          </a:r>
        </a:p>
      </dgm:t>
    </dgm:pt>
    <dgm:pt modelId="{D049A525-391C-A34B-944B-CD46738E9A99}" type="parTrans" cxnId="{50D803CE-2087-6E42-A4EC-13831C90F379}">
      <dgm:prSet/>
      <dgm:spPr/>
      <dgm:t>
        <a:bodyPr/>
        <a:lstStyle/>
        <a:p>
          <a:endParaRPr lang="en-US"/>
        </a:p>
      </dgm:t>
    </dgm:pt>
    <dgm:pt modelId="{6FC67309-9096-034B-8750-28FA1D9A3CC2}" type="sibTrans" cxnId="{50D803CE-2087-6E42-A4EC-13831C90F379}">
      <dgm:prSet/>
      <dgm:spPr/>
      <dgm:t>
        <a:bodyPr/>
        <a:lstStyle/>
        <a:p>
          <a:endParaRPr lang="en-US"/>
        </a:p>
      </dgm:t>
    </dgm:pt>
    <dgm:pt modelId="{27EF0A19-C634-C64A-A673-17ACB3EF7981}" type="pres">
      <dgm:prSet presAssocID="{CC310239-9404-DB4A-BA40-8D7D28257415}" presName="Name0" presStyleCnt="0">
        <dgm:presLayoutVars>
          <dgm:dir/>
          <dgm:animLvl val="lvl"/>
          <dgm:resizeHandles val="exact"/>
        </dgm:presLayoutVars>
      </dgm:prSet>
      <dgm:spPr/>
      <dgm:t>
        <a:bodyPr/>
        <a:lstStyle/>
        <a:p>
          <a:endParaRPr lang="en-US"/>
        </a:p>
      </dgm:t>
    </dgm:pt>
    <dgm:pt modelId="{FC964AF4-F69C-3C4F-916B-A3491514B802}" type="pres">
      <dgm:prSet presAssocID="{CC310239-9404-DB4A-BA40-8D7D28257415}" presName="tSp" presStyleCnt="0"/>
      <dgm:spPr/>
    </dgm:pt>
    <dgm:pt modelId="{5E8521B0-DB7B-3A4A-95E0-43428965575A}" type="pres">
      <dgm:prSet presAssocID="{CC310239-9404-DB4A-BA40-8D7D28257415}" presName="bSp" presStyleCnt="0"/>
      <dgm:spPr/>
    </dgm:pt>
    <dgm:pt modelId="{08460615-43B7-EB47-8CA0-70D7327A7E14}" type="pres">
      <dgm:prSet presAssocID="{CC310239-9404-DB4A-BA40-8D7D28257415}" presName="process" presStyleCnt="0"/>
      <dgm:spPr/>
    </dgm:pt>
    <dgm:pt modelId="{32DEBF6C-75BF-4A4A-8103-B2CFC9744723}" type="pres">
      <dgm:prSet presAssocID="{ABA7C5D7-5D5B-D64B-9EDA-C2C747F8A018}" presName="composite1" presStyleCnt="0"/>
      <dgm:spPr/>
    </dgm:pt>
    <dgm:pt modelId="{64E9214F-945D-6647-B1F4-FF27C334C279}" type="pres">
      <dgm:prSet presAssocID="{ABA7C5D7-5D5B-D64B-9EDA-C2C747F8A018}" presName="dummyNode1" presStyleLbl="node1" presStyleIdx="0" presStyleCnt="2"/>
      <dgm:spPr/>
    </dgm:pt>
    <dgm:pt modelId="{E21D1B3D-29E3-B84A-AF6B-AAD14195B6C2}" type="pres">
      <dgm:prSet presAssocID="{ABA7C5D7-5D5B-D64B-9EDA-C2C747F8A018}" presName="childNode1" presStyleLbl="bgAcc1" presStyleIdx="0" presStyleCnt="2">
        <dgm:presLayoutVars>
          <dgm:bulletEnabled val="1"/>
        </dgm:presLayoutVars>
      </dgm:prSet>
      <dgm:spPr/>
      <dgm:t>
        <a:bodyPr/>
        <a:lstStyle/>
        <a:p>
          <a:endParaRPr lang="en-US"/>
        </a:p>
      </dgm:t>
    </dgm:pt>
    <dgm:pt modelId="{5B42C6F3-3663-6A47-B597-C7CD4D74A4D2}" type="pres">
      <dgm:prSet presAssocID="{ABA7C5D7-5D5B-D64B-9EDA-C2C747F8A018}" presName="childNode1tx" presStyleLbl="bgAcc1" presStyleIdx="0" presStyleCnt="2">
        <dgm:presLayoutVars>
          <dgm:bulletEnabled val="1"/>
        </dgm:presLayoutVars>
      </dgm:prSet>
      <dgm:spPr/>
      <dgm:t>
        <a:bodyPr/>
        <a:lstStyle/>
        <a:p>
          <a:endParaRPr lang="en-US"/>
        </a:p>
      </dgm:t>
    </dgm:pt>
    <dgm:pt modelId="{AD585AF0-530A-FC4C-9796-E6782EE1008C}" type="pres">
      <dgm:prSet presAssocID="{ABA7C5D7-5D5B-D64B-9EDA-C2C747F8A018}" presName="parentNode1" presStyleLbl="node1" presStyleIdx="0" presStyleCnt="2">
        <dgm:presLayoutVars>
          <dgm:chMax val="1"/>
          <dgm:bulletEnabled val="1"/>
        </dgm:presLayoutVars>
      </dgm:prSet>
      <dgm:spPr/>
      <dgm:t>
        <a:bodyPr/>
        <a:lstStyle/>
        <a:p>
          <a:endParaRPr lang="en-US"/>
        </a:p>
      </dgm:t>
    </dgm:pt>
    <dgm:pt modelId="{881AE3E6-0193-0B4F-A68D-8A5EA5F15581}" type="pres">
      <dgm:prSet presAssocID="{ABA7C5D7-5D5B-D64B-9EDA-C2C747F8A018}" presName="connSite1" presStyleCnt="0"/>
      <dgm:spPr/>
    </dgm:pt>
    <dgm:pt modelId="{D2605AAB-ACD7-A841-864C-AADBCAF9290C}" type="pres">
      <dgm:prSet presAssocID="{2013F520-FC50-C548-A679-A071D70FEDDA}" presName="Name9" presStyleLbl="sibTrans2D1" presStyleIdx="0" presStyleCnt="1" custLinFactNeighborX="34868" custLinFactNeighborY="-16526"/>
      <dgm:spPr/>
      <dgm:t>
        <a:bodyPr/>
        <a:lstStyle/>
        <a:p>
          <a:endParaRPr lang="en-US"/>
        </a:p>
      </dgm:t>
    </dgm:pt>
    <dgm:pt modelId="{35023A15-51A7-4C4E-82FE-E2707D43D243}" type="pres">
      <dgm:prSet presAssocID="{3A18AF40-5491-BC44-A498-54CD26976DB8}" presName="composite2" presStyleCnt="0"/>
      <dgm:spPr/>
    </dgm:pt>
    <dgm:pt modelId="{AD2931EB-6532-8D4A-9238-26FABDB10418}" type="pres">
      <dgm:prSet presAssocID="{3A18AF40-5491-BC44-A498-54CD26976DB8}" presName="dummyNode2" presStyleLbl="node1" presStyleIdx="0" presStyleCnt="2"/>
      <dgm:spPr/>
    </dgm:pt>
    <dgm:pt modelId="{D9787F46-E5EC-1A42-8CAB-67A782159557}" type="pres">
      <dgm:prSet presAssocID="{3A18AF40-5491-BC44-A498-54CD26976DB8}" presName="childNode2" presStyleLbl="bgAcc1" presStyleIdx="1" presStyleCnt="2">
        <dgm:presLayoutVars>
          <dgm:bulletEnabled val="1"/>
        </dgm:presLayoutVars>
      </dgm:prSet>
      <dgm:spPr/>
      <dgm:t>
        <a:bodyPr/>
        <a:lstStyle/>
        <a:p>
          <a:endParaRPr lang="en-US"/>
        </a:p>
      </dgm:t>
    </dgm:pt>
    <dgm:pt modelId="{7DF9092F-02A5-224B-B4F0-684E9C3E822F}" type="pres">
      <dgm:prSet presAssocID="{3A18AF40-5491-BC44-A498-54CD26976DB8}" presName="childNode2tx" presStyleLbl="bgAcc1" presStyleIdx="1" presStyleCnt="2">
        <dgm:presLayoutVars>
          <dgm:bulletEnabled val="1"/>
        </dgm:presLayoutVars>
      </dgm:prSet>
      <dgm:spPr/>
      <dgm:t>
        <a:bodyPr/>
        <a:lstStyle/>
        <a:p>
          <a:endParaRPr lang="en-US"/>
        </a:p>
      </dgm:t>
    </dgm:pt>
    <dgm:pt modelId="{445A027D-28BD-A349-9588-E64268B84F76}" type="pres">
      <dgm:prSet presAssocID="{3A18AF40-5491-BC44-A498-54CD26976DB8}" presName="parentNode2" presStyleLbl="node1" presStyleIdx="1" presStyleCnt="2">
        <dgm:presLayoutVars>
          <dgm:chMax val="0"/>
          <dgm:bulletEnabled val="1"/>
        </dgm:presLayoutVars>
      </dgm:prSet>
      <dgm:spPr/>
      <dgm:t>
        <a:bodyPr/>
        <a:lstStyle/>
        <a:p>
          <a:endParaRPr lang="en-US"/>
        </a:p>
      </dgm:t>
    </dgm:pt>
    <dgm:pt modelId="{CCD39162-AE9D-DC4C-94F7-8956CD7B8FAE}" type="pres">
      <dgm:prSet presAssocID="{3A18AF40-5491-BC44-A498-54CD26976DB8}" presName="connSite2" presStyleCnt="0"/>
      <dgm:spPr/>
    </dgm:pt>
  </dgm:ptLst>
  <dgm:cxnLst>
    <dgm:cxn modelId="{35E2DAAC-45EE-A74F-8434-0F316DF18D65}" type="presOf" srcId="{C295BB25-FE1D-B946-9A88-E0D9D2CBBECF}" destId="{7DF9092F-02A5-224B-B4F0-684E9C3E822F}" srcOrd="1" destOrd="1" presId="urn:microsoft.com/office/officeart/2005/8/layout/hProcess4"/>
    <dgm:cxn modelId="{6BB6AF65-3181-7D49-865D-ABB39BA89C78}" srcId="{3A18AF40-5491-BC44-A498-54CD26976DB8}" destId="{2F23673B-F630-9C45-A3B1-DA1B1BB4BCDE}" srcOrd="0" destOrd="0" parTransId="{D5494926-E77E-5E4C-B012-EB75C645425A}" sibTransId="{EBD4D639-1776-164B-A02F-AB274D49EB53}"/>
    <dgm:cxn modelId="{4486C9DA-D4BC-C041-8198-FA64BC3B6AA7}" type="presOf" srcId="{9D138C54-4067-5445-B59B-AC7BEED03A23}" destId="{5B42C6F3-3663-6A47-B597-C7CD4D74A4D2}" srcOrd="1" destOrd="0" presId="urn:microsoft.com/office/officeart/2005/8/layout/hProcess4"/>
    <dgm:cxn modelId="{228F7683-5AA3-9348-BFBB-CDFD36761D70}" type="presOf" srcId="{3A18AF40-5491-BC44-A498-54CD26976DB8}" destId="{445A027D-28BD-A349-9588-E64268B84F76}" srcOrd="0" destOrd="0" presId="urn:microsoft.com/office/officeart/2005/8/layout/hProcess4"/>
    <dgm:cxn modelId="{81AEFB84-71FB-AF4F-B55D-E610284EDB94}" type="presOf" srcId="{CC310239-9404-DB4A-BA40-8D7D28257415}" destId="{27EF0A19-C634-C64A-A673-17ACB3EF7981}" srcOrd="0" destOrd="0" presId="urn:microsoft.com/office/officeart/2005/8/layout/hProcess4"/>
    <dgm:cxn modelId="{65EEA656-D9F6-E040-A8AC-78006DB5FB96}" srcId="{ABA7C5D7-5D5B-D64B-9EDA-C2C747F8A018}" destId="{9D138C54-4067-5445-B59B-AC7BEED03A23}" srcOrd="0" destOrd="0" parTransId="{2EB41DC0-C31B-E845-A072-42AF46AD25A1}" sibTransId="{8819AAFD-EDC9-F44D-9B52-2C313BDCA381}"/>
    <dgm:cxn modelId="{1E3192EB-54A3-CA46-93A4-5D7D86CA69ED}" type="presOf" srcId="{ABA7C5D7-5D5B-D64B-9EDA-C2C747F8A018}" destId="{AD585AF0-530A-FC4C-9796-E6782EE1008C}" srcOrd="0" destOrd="0" presId="urn:microsoft.com/office/officeart/2005/8/layout/hProcess4"/>
    <dgm:cxn modelId="{B2D5045C-077B-B340-93BD-2CA9E27D1E5B}" type="presOf" srcId="{C295BB25-FE1D-B946-9A88-E0D9D2CBBECF}" destId="{D9787F46-E5EC-1A42-8CAB-67A782159557}" srcOrd="0" destOrd="1" presId="urn:microsoft.com/office/officeart/2005/8/layout/hProcess4"/>
    <dgm:cxn modelId="{95908863-A32D-D14F-AED9-078B5B65CE7A}" type="presOf" srcId="{2F23673B-F630-9C45-A3B1-DA1B1BB4BCDE}" destId="{D9787F46-E5EC-1A42-8CAB-67A782159557}" srcOrd="0" destOrd="0" presId="urn:microsoft.com/office/officeart/2005/8/layout/hProcess4"/>
    <dgm:cxn modelId="{257091FD-032F-4A43-A802-71D218FFC8CC}" type="presOf" srcId="{2013F520-FC50-C548-A679-A071D70FEDDA}" destId="{D2605AAB-ACD7-A841-864C-AADBCAF9290C}" srcOrd="0" destOrd="0" presId="urn:microsoft.com/office/officeart/2005/8/layout/hProcess4"/>
    <dgm:cxn modelId="{9CE0FF4D-B21B-D945-A2CC-E9AF4EA39F8F}" srcId="{CC310239-9404-DB4A-BA40-8D7D28257415}" destId="{3A18AF40-5491-BC44-A498-54CD26976DB8}" srcOrd="1" destOrd="0" parTransId="{3EBBC46A-9145-3F41-934D-480984358E6F}" sibTransId="{14C2D5FC-F5E5-994E-AA88-D95D7E13FD17}"/>
    <dgm:cxn modelId="{8E26C54E-B155-F246-8B94-4699D907F2F4}" type="presOf" srcId="{2F23673B-F630-9C45-A3B1-DA1B1BB4BCDE}" destId="{7DF9092F-02A5-224B-B4F0-684E9C3E822F}" srcOrd="1" destOrd="0" presId="urn:microsoft.com/office/officeart/2005/8/layout/hProcess4"/>
    <dgm:cxn modelId="{B69F954F-1A0D-9244-B2DF-A91492C860F1}" srcId="{CC310239-9404-DB4A-BA40-8D7D28257415}" destId="{ABA7C5D7-5D5B-D64B-9EDA-C2C747F8A018}" srcOrd="0" destOrd="0" parTransId="{2357E707-DD1A-E44C-BB45-B5E1401767DE}" sibTransId="{2013F520-FC50-C548-A679-A071D70FEDDA}"/>
    <dgm:cxn modelId="{50D803CE-2087-6E42-A4EC-13831C90F379}" srcId="{3A18AF40-5491-BC44-A498-54CD26976DB8}" destId="{C295BB25-FE1D-B946-9A88-E0D9D2CBBECF}" srcOrd="1" destOrd="0" parTransId="{D049A525-391C-A34B-944B-CD46738E9A99}" sibTransId="{6FC67309-9096-034B-8750-28FA1D9A3CC2}"/>
    <dgm:cxn modelId="{00DA87AB-FAF4-A94D-940C-17CAA915D157}" type="presOf" srcId="{9D138C54-4067-5445-B59B-AC7BEED03A23}" destId="{E21D1B3D-29E3-B84A-AF6B-AAD14195B6C2}" srcOrd="0" destOrd="0" presId="urn:microsoft.com/office/officeart/2005/8/layout/hProcess4"/>
    <dgm:cxn modelId="{CDB01437-BA6B-2A4A-8D37-36D65719849F}" type="presParOf" srcId="{27EF0A19-C634-C64A-A673-17ACB3EF7981}" destId="{FC964AF4-F69C-3C4F-916B-A3491514B802}" srcOrd="0" destOrd="0" presId="urn:microsoft.com/office/officeart/2005/8/layout/hProcess4"/>
    <dgm:cxn modelId="{52B69FE8-F3F3-C448-B5F7-72A9462AAA78}" type="presParOf" srcId="{27EF0A19-C634-C64A-A673-17ACB3EF7981}" destId="{5E8521B0-DB7B-3A4A-95E0-43428965575A}" srcOrd="1" destOrd="0" presId="urn:microsoft.com/office/officeart/2005/8/layout/hProcess4"/>
    <dgm:cxn modelId="{FEFC624F-85FC-504C-A69B-0A714297FF1C}" type="presParOf" srcId="{27EF0A19-C634-C64A-A673-17ACB3EF7981}" destId="{08460615-43B7-EB47-8CA0-70D7327A7E14}" srcOrd="2" destOrd="0" presId="urn:microsoft.com/office/officeart/2005/8/layout/hProcess4"/>
    <dgm:cxn modelId="{22E6FEB0-B389-C949-A9E3-495506AAC915}" type="presParOf" srcId="{08460615-43B7-EB47-8CA0-70D7327A7E14}" destId="{32DEBF6C-75BF-4A4A-8103-B2CFC9744723}" srcOrd="0" destOrd="0" presId="urn:microsoft.com/office/officeart/2005/8/layout/hProcess4"/>
    <dgm:cxn modelId="{F9FBAA24-B2A5-6D40-98C0-05270FFE4721}" type="presParOf" srcId="{32DEBF6C-75BF-4A4A-8103-B2CFC9744723}" destId="{64E9214F-945D-6647-B1F4-FF27C334C279}" srcOrd="0" destOrd="0" presId="urn:microsoft.com/office/officeart/2005/8/layout/hProcess4"/>
    <dgm:cxn modelId="{3C385492-42E1-EE42-8738-26497CCA91F7}" type="presParOf" srcId="{32DEBF6C-75BF-4A4A-8103-B2CFC9744723}" destId="{E21D1B3D-29E3-B84A-AF6B-AAD14195B6C2}" srcOrd="1" destOrd="0" presId="urn:microsoft.com/office/officeart/2005/8/layout/hProcess4"/>
    <dgm:cxn modelId="{6CF98E9F-A35D-F041-ACD7-E2B27FB34CA3}" type="presParOf" srcId="{32DEBF6C-75BF-4A4A-8103-B2CFC9744723}" destId="{5B42C6F3-3663-6A47-B597-C7CD4D74A4D2}" srcOrd="2" destOrd="0" presId="urn:microsoft.com/office/officeart/2005/8/layout/hProcess4"/>
    <dgm:cxn modelId="{E8A15D6F-471A-A947-B22C-F96A074947A0}" type="presParOf" srcId="{32DEBF6C-75BF-4A4A-8103-B2CFC9744723}" destId="{AD585AF0-530A-FC4C-9796-E6782EE1008C}" srcOrd="3" destOrd="0" presId="urn:microsoft.com/office/officeart/2005/8/layout/hProcess4"/>
    <dgm:cxn modelId="{2B764038-1C5E-E14B-948A-503BFFEFC591}" type="presParOf" srcId="{32DEBF6C-75BF-4A4A-8103-B2CFC9744723}" destId="{881AE3E6-0193-0B4F-A68D-8A5EA5F15581}" srcOrd="4" destOrd="0" presId="urn:microsoft.com/office/officeart/2005/8/layout/hProcess4"/>
    <dgm:cxn modelId="{0B6E8859-7ED4-BE49-9267-046A74E19172}" type="presParOf" srcId="{08460615-43B7-EB47-8CA0-70D7327A7E14}" destId="{D2605AAB-ACD7-A841-864C-AADBCAF9290C}" srcOrd="1" destOrd="0" presId="urn:microsoft.com/office/officeart/2005/8/layout/hProcess4"/>
    <dgm:cxn modelId="{6264E6C9-3273-6645-906E-AB58A723AA25}" type="presParOf" srcId="{08460615-43B7-EB47-8CA0-70D7327A7E14}" destId="{35023A15-51A7-4C4E-82FE-E2707D43D243}" srcOrd="2" destOrd="0" presId="urn:microsoft.com/office/officeart/2005/8/layout/hProcess4"/>
    <dgm:cxn modelId="{384408B9-CF5A-6846-BFF7-062BEB9F16AE}" type="presParOf" srcId="{35023A15-51A7-4C4E-82FE-E2707D43D243}" destId="{AD2931EB-6532-8D4A-9238-26FABDB10418}" srcOrd="0" destOrd="0" presId="urn:microsoft.com/office/officeart/2005/8/layout/hProcess4"/>
    <dgm:cxn modelId="{31849EA8-C595-834B-87AA-B0DDC5019123}" type="presParOf" srcId="{35023A15-51A7-4C4E-82FE-E2707D43D243}" destId="{D9787F46-E5EC-1A42-8CAB-67A782159557}" srcOrd="1" destOrd="0" presId="urn:microsoft.com/office/officeart/2005/8/layout/hProcess4"/>
    <dgm:cxn modelId="{FC4BD581-D9B4-6C40-AAA0-551D4125D07F}" type="presParOf" srcId="{35023A15-51A7-4C4E-82FE-E2707D43D243}" destId="{7DF9092F-02A5-224B-B4F0-684E9C3E822F}" srcOrd="2" destOrd="0" presId="urn:microsoft.com/office/officeart/2005/8/layout/hProcess4"/>
    <dgm:cxn modelId="{81B01454-4F68-564B-B615-B5B9E7128CF4}" type="presParOf" srcId="{35023A15-51A7-4C4E-82FE-E2707D43D243}" destId="{445A027D-28BD-A349-9588-E64268B84F76}" srcOrd="3" destOrd="0" presId="urn:microsoft.com/office/officeart/2005/8/layout/hProcess4"/>
    <dgm:cxn modelId="{B19BFF73-5CDE-A54F-9DFD-39488B7C3058}" type="presParOf" srcId="{35023A15-51A7-4C4E-82FE-E2707D43D243}" destId="{CCD39162-AE9D-DC4C-94F7-8956CD7B8FA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C5B435-5DD7-CD4D-AB95-5FDC20D8D388}"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873F7AE0-1AD3-B445-8CD0-28A67704391F}">
      <dgm:prSet phldrT="[Text]"/>
      <dgm:spPr>
        <a:ln>
          <a:solidFill>
            <a:schemeClr val="bg1"/>
          </a:solidFill>
        </a:ln>
      </dgm:spPr>
      <dgm:t>
        <a:bodyPr/>
        <a:lstStyle/>
        <a:p>
          <a:r>
            <a:rPr lang="en-US" dirty="0" smtClean="0"/>
            <a:t>1</a:t>
          </a:r>
          <a:endParaRPr lang="en-US" dirty="0"/>
        </a:p>
      </dgm:t>
    </dgm:pt>
    <dgm:pt modelId="{EEAFF050-0BD3-624E-8223-009F4843A2BB}" type="parTrans" cxnId="{71C10E44-1CAA-9047-9A65-731A3293E53B}">
      <dgm:prSet/>
      <dgm:spPr/>
      <dgm:t>
        <a:bodyPr/>
        <a:lstStyle/>
        <a:p>
          <a:endParaRPr lang="en-US"/>
        </a:p>
      </dgm:t>
    </dgm:pt>
    <dgm:pt modelId="{8AEF923F-A9D1-7849-B5C6-0E2D3E670005}" type="sibTrans" cxnId="{71C10E44-1CAA-9047-9A65-731A3293E53B}">
      <dgm:prSet/>
      <dgm:spPr/>
      <dgm:t>
        <a:bodyPr/>
        <a:lstStyle/>
        <a:p>
          <a:endParaRPr lang="en-US"/>
        </a:p>
      </dgm:t>
    </dgm:pt>
    <dgm:pt modelId="{D2A0B99C-0E5F-BA4A-8FC0-7CFBDEA250D5}">
      <dgm:prSet/>
      <dgm:spPr>
        <a:ln>
          <a:solidFill>
            <a:schemeClr val="bg1"/>
          </a:solidFill>
        </a:ln>
      </dgm:spPr>
      <dgm:t>
        <a:bodyPr/>
        <a:lstStyle/>
        <a:p>
          <a:r>
            <a:rPr lang="en-US" dirty="0" smtClean="0"/>
            <a:t>2</a:t>
          </a:r>
        </a:p>
      </dgm:t>
    </dgm:pt>
    <dgm:pt modelId="{DDC35CD5-DC9B-DF46-BA93-64155F78B7F0}" type="parTrans" cxnId="{D019F05A-8FC2-E342-9CB3-0A343510AD47}">
      <dgm:prSet/>
      <dgm:spPr/>
      <dgm:t>
        <a:bodyPr/>
        <a:lstStyle/>
        <a:p>
          <a:endParaRPr lang="en-US"/>
        </a:p>
      </dgm:t>
    </dgm:pt>
    <dgm:pt modelId="{539D65B4-9734-F845-85DA-16038A91E60A}" type="sibTrans" cxnId="{D019F05A-8FC2-E342-9CB3-0A343510AD47}">
      <dgm:prSet/>
      <dgm:spPr/>
      <dgm:t>
        <a:bodyPr/>
        <a:lstStyle/>
        <a:p>
          <a:endParaRPr lang="en-US"/>
        </a:p>
      </dgm:t>
    </dgm:pt>
    <dgm:pt modelId="{30ECACEC-A5B0-7D44-BF20-0F9640C52442}">
      <dgm:prSet/>
      <dgm:spPr>
        <a:ln>
          <a:solidFill>
            <a:schemeClr val="bg1"/>
          </a:solidFill>
        </a:ln>
      </dgm:spPr>
      <dgm:t>
        <a:bodyPr/>
        <a:lstStyle/>
        <a:p>
          <a:r>
            <a:rPr lang="en-US" dirty="0" smtClean="0"/>
            <a:t>3</a:t>
          </a:r>
        </a:p>
      </dgm:t>
    </dgm:pt>
    <dgm:pt modelId="{0340E9EF-90CD-1144-8B36-A0FA5AE018AD}" type="parTrans" cxnId="{E9F70648-44B5-E548-AE21-F02635701EFA}">
      <dgm:prSet/>
      <dgm:spPr/>
      <dgm:t>
        <a:bodyPr/>
        <a:lstStyle/>
        <a:p>
          <a:endParaRPr lang="en-US"/>
        </a:p>
      </dgm:t>
    </dgm:pt>
    <dgm:pt modelId="{9EF21026-EBBC-8744-8959-74DB88BCAADB}" type="sibTrans" cxnId="{E9F70648-44B5-E548-AE21-F02635701EFA}">
      <dgm:prSet/>
      <dgm:spPr/>
      <dgm:t>
        <a:bodyPr/>
        <a:lstStyle/>
        <a:p>
          <a:endParaRPr lang="en-US"/>
        </a:p>
      </dgm:t>
    </dgm:pt>
    <dgm:pt modelId="{6AF4F0A8-C051-454B-9F77-05DBA437CBB0}">
      <dgm:prSet/>
      <dgm:spPr>
        <a:ln>
          <a:solidFill>
            <a:schemeClr val="bg1"/>
          </a:solidFill>
        </a:ln>
      </dgm:spPr>
      <dgm:t>
        <a:bodyPr/>
        <a:lstStyle/>
        <a:p>
          <a:r>
            <a:rPr lang="en-US" dirty="0" smtClean="0"/>
            <a:t>4</a:t>
          </a:r>
        </a:p>
      </dgm:t>
    </dgm:pt>
    <dgm:pt modelId="{A60E1AEA-55CE-5041-9E34-5F050DA8F3B8}" type="parTrans" cxnId="{9993AAF5-04FB-5143-AB20-D7A207F6CCC5}">
      <dgm:prSet/>
      <dgm:spPr/>
      <dgm:t>
        <a:bodyPr/>
        <a:lstStyle/>
        <a:p>
          <a:endParaRPr lang="en-US"/>
        </a:p>
      </dgm:t>
    </dgm:pt>
    <dgm:pt modelId="{D3E32787-D9FB-334F-952E-0A9CDDEA2490}" type="sibTrans" cxnId="{9993AAF5-04FB-5143-AB20-D7A207F6CCC5}">
      <dgm:prSet/>
      <dgm:spPr/>
      <dgm:t>
        <a:bodyPr/>
        <a:lstStyle/>
        <a:p>
          <a:endParaRPr lang="en-US"/>
        </a:p>
      </dgm:t>
    </dgm:pt>
    <dgm:pt modelId="{9CF99D9A-340D-614A-A43D-3BE2B604AF47}">
      <dgm:prSet/>
      <dgm:spPr>
        <a:ln>
          <a:solidFill>
            <a:schemeClr val="bg1"/>
          </a:solidFill>
        </a:ln>
      </dgm:spPr>
      <dgm:t>
        <a:bodyPr/>
        <a:lstStyle/>
        <a:p>
          <a:r>
            <a:rPr lang="en-US" dirty="0" smtClean="0"/>
            <a:t>5</a:t>
          </a:r>
        </a:p>
      </dgm:t>
    </dgm:pt>
    <dgm:pt modelId="{B647BC73-8C38-F84D-8F20-52D7F5AC525F}" type="parTrans" cxnId="{92D63651-0F8C-F54B-B2F2-7E6940E920B9}">
      <dgm:prSet/>
      <dgm:spPr/>
      <dgm:t>
        <a:bodyPr/>
        <a:lstStyle/>
        <a:p>
          <a:endParaRPr lang="en-US"/>
        </a:p>
      </dgm:t>
    </dgm:pt>
    <dgm:pt modelId="{2CF7BAF4-90BC-0D4E-A6C9-5C9B9214E431}" type="sibTrans" cxnId="{92D63651-0F8C-F54B-B2F2-7E6940E920B9}">
      <dgm:prSet/>
      <dgm:spPr/>
      <dgm:t>
        <a:bodyPr/>
        <a:lstStyle/>
        <a:p>
          <a:endParaRPr lang="en-US"/>
        </a:p>
      </dgm:t>
    </dgm:pt>
    <dgm:pt modelId="{72DA0F8C-121A-F64D-B84F-3DCCF06D8868}">
      <dgm:prSet/>
      <dgm:spPr>
        <a:ln>
          <a:solidFill>
            <a:schemeClr val="bg1"/>
          </a:solidFill>
        </a:ln>
      </dgm:spPr>
      <dgm:t>
        <a:bodyPr/>
        <a:lstStyle/>
        <a:p>
          <a:r>
            <a:rPr lang="en-US" dirty="0" smtClean="0"/>
            <a:t>6</a:t>
          </a:r>
          <a:endParaRPr lang="en-US" dirty="0"/>
        </a:p>
      </dgm:t>
    </dgm:pt>
    <dgm:pt modelId="{FDE6FEBC-4C59-EA47-881E-BA47CA0764A0}" type="parTrans" cxnId="{C0D3BBB6-D471-ED49-A534-64EEF29EAF32}">
      <dgm:prSet/>
      <dgm:spPr/>
      <dgm:t>
        <a:bodyPr/>
        <a:lstStyle/>
        <a:p>
          <a:endParaRPr lang="en-US"/>
        </a:p>
      </dgm:t>
    </dgm:pt>
    <dgm:pt modelId="{6A215214-6CF2-E149-A3DC-425EE8927229}" type="sibTrans" cxnId="{C0D3BBB6-D471-ED49-A534-64EEF29EAF32}">
      <dgm:prSet/>
      <dgm:spPr/>
      <dgm:t>
        <a:bodyPr/>
        <a:lstStyle/>
        <a:p>
          <a:endParaRPr lang="en-US"/>
        </a:p>
      </dgm:t>
    </dgm:pt>
    <dgm:pt modelId="{8CDA14A5-25F4-B348-9680-5726C4C98427}">
      <dgm:prSet phldrT="[Text]"/>
      <dgm:spPr/>
      <dgm:t>
        <a:bodyPr/>
        <a:lstStyle/>
        <a:p>
          <a:r>
            <a:rPr lang="en-US" dirty="0" smtClean="0"/>
            <a:t>Client-server</a:t>
          </a:r>
          <a:endParaRPr lang="en-US" dirty="0"/>
        </a:p>
      </dgm:t>
    </dgm:pt>
    <dgm:pt modelId="{AC56C80A-A407-B645-81EE-9DB40C019C60}" type="parTrans" cxnId="{9A1D9753-9665-5945-AABC-2F9ED2C3E01C}">
      <dgm:prSet/>
      <dgm:spPr/>
      <dgm:t>
        <a:bodyPr/>
        <a:lstStyle/>
        <a:p>
          <a:endParaRPr lang="en-US"/>
        </a:p>
      </dgm:t>
    </dgm:pt>
    <dgm:pt modelId="{78122B10-948E-964D-9034-57A1CB873051}" type="sibTrans" cxnId="{9A1D9753-9665-5945-AABC-2F9ED2C3E01C}">
      <dgm:prSet/>
      <dgm:spPr/>
      <dgm:t>
        <a:bodyPr/>
        <a:lstStyle/>
        <a:p>
          <a:endParaRPr lang="en-US"/>
        </a:p>
      </dgm:t>
    </dgm:pt>
    <dgm:pt modelId="{F7EE08F3-5C2D-154C-97C8-C333CF215E14}">
      <dgm:prSet/>
      <dgm:spPr/>
      <dgm:t>
        <a:bodyPr/>
        <a:lstStyle/>
        <a:p>
          <a:r>
            <a:rPr lang="en-US" smtClean="0"/>
            <a:t>Stateless</a:t>
          </a:r>
          <a:endParaRPr lang="en-US" dirty="0" smtClean="0"/>
        </a:p>
      </dgm:t>
    </dgm:pt>
    <dgm:pt modelId="{3DD30F28-8E8A-9A4B-93BE-6F4DD06E831C}" type="parTrans" cxnId="{BA584247-8D3F-6E42-B6DD-D2EEF9AA173B}">
      <dgm:prSet/>
      <dgm:spPr/>
      <dgm:t>
        <a:bodyPr/>
        <a:lstStyle/>
        <a:p>
          <a:endParaRPr lang="en-US"/>
        </a:p>
      </dgm:t>
    </dgm:pt>
    <dgm:pt modelId="{B4C14F7A-9B0D-3A47-8A6D-D713FBBEC70A}" type="sibTrans" cxnId="{BA584247-8D3F-6E42-B6DD-D2EEF9AA173B}">
      <dgm:prSet/>
      <dgm:spPr/>
      <dgm:t>
        <a:bodyPr/>
        <a:lstStyle/>
        <a:p>
          <a:endParaRPr lang="en-US"/>
        </a:p>
      </dgm:t>
    </dgm:pt>
    <dgm:pt modelId="{4110F65B-AED4-174A-A4E1-A5C22257C6A3}">
      <dgm:prSet/>
      <dgm:spPr/>
      <dgm:t>
        <a:bodyPr/>
        <a:lstStyle/>
        <a:p>
          <a:r>
            <a:rPr lang="en-US" smtClean="0"/>
            <a:t>Cache</a:t>
          </a:r>
          <a:endParaRPr lang="en-US" dirty="0" smtClean="0"/>
        </a:p>
      </dgm:t>
    </dgm:pt>
    <dgm:pt modelId="{5C56E469-4CB4-7543-A045-7354583CDFBF}" type="parTrans" cxnId="{1DB8D8DE-5157-334D-981A-5A25814CA5CB}">
      <dgm:prSet/>
      <dgm:spPr/>
      <dgm:t>
        <a:bodyPr/>
        <a:lstStyle/>
        <a:p>
          <a:endParaRPr lang="en-US"/>
        </a:p>
      </dgm:t>
    </dgm:pt>
    <dgm:pt modelId="{C55FFB57-A820-9A42-8B6B-3A616DBCB310}" type="sibTrans" cxnId="{1DB8D8DE-5157-334D-981A-5A25814CA5CB}">
      <dgm:prSet/>
      <dgm:spPr/>
      <dgm:t>
        <a:bodyPr/>
        <a:lstStyle/>
        <a:p>
          <a:endParaRPr lang="en-US"/>
        </a:p>
      </dgm:t>
    </dgm:pt>
    <dgm:pt modelId="{41FF0970-7605-BF42-82DB-0788D49FBDD5}">
      <dgm:prSet/>
      <dgm:spPr/>
      <dgm:t>
        <a:bodyPr/>
        <a:lstStyle/>
        <a:p>
          <a:r>
            <a:rPr lang="en-US" smtClean="0"/>
            <a:t>Uniform </a:t>
          </a:r>
          <a:r>
            <a:rPr lang="en-US" dirty="0" smtClean="0"/>
            <a:t>interface</a:t>
          </a:r>
        </a:p>
      </dgm:t>
    </dgm:pt>
    <dgm:pt modelId="{8BA09B1F-C78E-BC4B-8FAD-76F30974AF47}" type="parTrans" cxnId="{0CAF7F8E-4A5C-3948-8404-03A222C14D8D}">
      <dgm:prSet/>
      <dgm:spPr/>
      <dgm:t>
        <a:bodyPr/>
        <a:lstStyle/>
        <a:p>
          <a:endParaRPr lang="en-US"/>
        </a:p>
      </dgm:t>
    </dgm:pt>
    <dgm:pt modelId="{01363ED0-5E45-1B44-BAEC-7CEFCCE8899B}" type="sibTrans" cxnId="{0CAF7F8E-4A5C-3948-8404-03A222C14D8D}">
      <dgm:prSet/>
      <dgm:spPr/>
      <dgm:t>
        <a:bodyPr/>
        <a:lstStyle/>
        <a:p>
          <a:endParaRPr lang="en-US"/>
        </a:p>
      </dgm:t>
    </dgm:pt>
    <dgm:pt modelId="{ECBD0EA5-D1AC-5C45-AB81-983DA4B9758B}">
      <dgm:prSet/>
      <dgm:spPr/>
      <dgm:t>
        <a:bodyPr/>
        <a:lstStyle/>
        <a:p>
          <a:r>
            <a:rPr lang="en-US" smtClean="0"/>
            <a:t>Layered </a:t>
          </a:r>
          <a:r>
            <a:rPr lang="en-US" dirty="0" smtClean="0"/>
            <a:t>system</a:t>
          </a:r>
        </a:p>
      </dgm:t>
    </dgm:pt>
    <dgm:pt modelId="{51BA9E27-6617-8449-8CB8-15C77CE15EBC}" type="parTrans" cxnId="{B947B700-F479-064A-B26B-28BE816B54A8}">
      <dgm:prSet/>
      <dgm:spPr/>
      <dgm:t>
        <a:bodyPr/>
        <a:lstStyle/>
        <a:p>
          <a:endParaRPr lang="en-US"/>
        </a:p>
      </dgm:t>
    </dgm:pt>
    <dgm:pt modelId="{79B28960-6EE7-8E43-BF56-B6208F8C5C29}" type="sibTrans" cxnId="{B947B700-F479-064A-B26B-28BE816B54A8}">
      <dgm:prSet/>
      <dgm:spPr/>
      <dgm:t>
        <a:bodyPr/>
        <a:lstStyle/>
        <a:p>
          <a:endParaRPr lang="en-US"/>
        </a:p>
      </dgm:t>
    </dgm:pt>
    <dgm:pt modelId="{14A3A235-1DCA-554A-98B5-74CFF94E576A}">
      <dgm:prSet/>
      <dgm:spPr/>
      <dgm:t>
        <a:bodyPr/>
        <a:lstStyle/>
        <a:p>
          <a:r>
            <a:rPr lang="en-US" smtClean="0"/>
            <a:t>Code </a:t>
          </a:r>
          <a:r>
            <a:rPr lang="en-US" dirty="0" smtClean="0"/>
            <a:t>on demand</a:t>
          </a:r>
          <a:endParaRPr lang="en-US" dirty="0"/>
        </a:p>
      </dgm:t>
    </dgm:pt>
    <dgm:pt modelId="{7ABDBE6D-7997-DE43-BC20-12E769D84031}" type="parTrans" cxnId="{151F3094-4FCE-914C-80AC-8F2571860722}">
      <dgm:prSet/>
      <dgm:spPr/>
      <dgm:t>
        <a:bodyPr/>
        <a:lstStyle/>
        <a:p>
          <a:endParaRPr lang="en-US"/>
        </a:p>
      </dgm:t>
    </dgm:pt>
    <dgm:pt modelId="{98C09F38-BC48-2A4C-99FC-C2866AE1322F}" type="sibTrans" cxnId="{151F3094-4FCE-914C-80AC-8F2571860722}">
      <dgm:prSet/>
      <dgm:spPr/>
      <dgm:t>
        <a:bodyPr/>
        <a:lstStyle/>
        <a:p>
          <a:endParaRPr lang="en-US"/>
        </a:p>
      </dgm:t>
    </dgm:pt>
    <dgm:pt modelId="{44E7BD51-766F-044F-AADE-F6573C19771E}" type="pres">
      <dgm:prSet presAssocID="{2EC5B435-5DD7-CD4D-AB95-5FDC20D8D388}" presName="linearFlow" presStyleCnt="0">
        <dgm:presLayoutVars>
          <dgm:dir/>
          <dgm:animLvl val="lvl"/>
          <dgm:resizeHandles val="exact"/>
        </dgm:presLayoutVars>
      </dgm:prSet>
      <dgm:spPr/>
      <dgm:t>
        <a:bodyPr/>
        <a:lstStyle/>
        <a:p>
          <a:endParaRPr lang="en-US"/>
        </a:p>
      </dgm:t>
    </dgm:pt>
    <dgm:pt modelId="{8E4A34B0-F49F-B146-B02E-960DA0BE2923}" type="pres">
      <dgm:prSet presAssocID="{873F7AE0-1AD3-B445-8CD0-28A67704391F}" presName="composite" presStyleCnt="0"/>
      <dgm:spPr/>
    </dgm:pt>
    <dgm:pt modelId="{6B4C702E-91B7-0340-A735-9194999A6A00}" type="pres">
      <dgm:prSet presAssocID="{873F7AE0-1AD3-B445-8CD0-28A67704391F}" presName="parentText" presStyleLbl="alignNode1" presStyleIdx="0" presStyleCnt="6">
        <dgm:presLayoutVars>
          <dgm:chMax val="1"/>
          <dgm:bulletEnabled val="1"/>
        </dgm:presLayoutVars>
      </dgm:prSet>
      <dgm:spPr/>
      <dgm:t>
        <a:bodyPr/>
        <a:lstStyle/>
        <a:p>
          <a:endParaRPr lang="en-US"/>
        </a:p>
      </dgm:t>
    </dgm:pt>
    <dgm:pt modelId="{AD90ED3B-CD49-004E-BDC5-FB52C7AD6D18}" type="pres">
      <dgm:prSet presAssocID="{873F7AE0-1AD3-B445-8CD0-28A67704391F}" presName="descendantText" presStyleLbl="alignAcc1" presStyleIdx="0" presStyleCnt="6">
        <dgm:presLayoutVars>
          <dgm:bulletEnabled val="1"/>
        </dgm:presLayoutVars>
      </dgm:prSet>
      <dgm:spPr/>
      <dgm:t>
        <a:bodyPr/>
        <a:lstStyle/>
        <a:p>
          <a:endParaRPr lang="en-US"/>
        </a:p>
      </dgm:t>
    </dgm:pt>
    <dgm:pt modelId="{5E7819A7-6839-DD41-A5F2-40692CB21369}" type="pres">
      <dgm:prSet presAssocID="{8AEF923F-A9D1-7849-B5C6-0E2D3E670005}" presName="sp" presStyleCnt="0"/>
      <dgm:spPr/>
    </dgm:pt>
    <dgm:pt modelId="{1BF0345B-4507-1149-837A-0FEC5CFFC904}" type="pres">
      <dgm:prSet presAssocID="{D2A0B99C-0E5F-BA4A-8FC0-7CFBDEA250D5}" presName="composite" presStyleCnt="0"/>
      <dgm:spPr/>
    </dgm:pt>
    <dgm:pt modelId="{44A336D5-6BD5-A645-B6BE-CA7955B95AC7}" type="pres">
      <dgm:prSet presAssocID="{D2A0B99C-0E5F-BA4A-8FC0-7CFBDEA250D5}" presName="parentText" presStyleLbl="alignNode1" presStyleIdx="1" presStyleCnt="6">
        <dgm:presLayoutVars>
          <dgm:chMax val="1"/>
          <dgm:bulletEnabled val="1"/>
        </dgm:presLayoutVars>
      </dgm:prSet>
      <dgm:spPr/>
      <dgm:t>
        <a:bodyPr/>
        <a:lstStyle/>
        <a:p>
          <a:endParaRPr lang="en-US"/>
        </a:p>
      </dgm:t>
    </dgm:pt>
    <dgm:pt modelId="{60EE33F6-8D50-F34A-8108-9ED7C20AF03E}" type="pres">
      <dgm:prSet presAssocID="{D2A0B99C-0E5F-BA4A-8FC0-7CFBDEA250D5}" presName="descendantText" presStyleLbl="alignAcc1" presStyleIdx="1" presStyleCnt="6">
        <dgm:presLayoutVars>
          <dgm:bulletEnabled val="1"/>
        </dgm:presLayoutVars>
      </dgm:prSet>
      <dgm:spPr/>
      <dgm:t>
        <a:bodyPr/>
        <a:lstStyle/>
        <a:p>
          <a:endParaRPr lang="en-US"/>
        </a:p>
      </dgm:t>
    </dgm:pt>
    <dgm:pt modelId="{CB4D2203-C773-394B-BC86-87F7C4BD17FF}" type="pres">
      <dgm:prSet presAssocID="{539D65B4-9734-F845-85DA-16038A91E60A}" presName="sp" presStyleCnt="0"/>
      <dgm:spPr/>
    </dgm:pt>
    <dgm:pt modelId="{3EB5B9F2-19C7-6847-BA49-659E3D629BF0}" type="pres">
      <dgm:prSet presAssocID="{30ECACEC-A5B0-7D44-BF20-0F9640C52442}" presName="composite" presStyleCnt="0"/>
      <dgm:spPr/>
    </dgm:pt>
    <dgm:pt modelId="{7D98658E-2B0B-A443-B255-96F3CA50718F}" type="pres">
      <dgm:prSet presAssocID="{30ECACEC-A5B0-7D44-BF20-0F9640C52442}" presName="parentText" presStyleLbl="alignNode1" presStyleIdx="2" presStyleCnt="6">
        <dgm:presLayoutVars>
          <dgm:chMax val="1"/>
          <dgm:bulletEnabled val="1"/>
        </dgm:presLayoutVars>
      </dgm:prSet>
      <dgm:spPr/>
      <dgm:t>
        <a:bodyPr/>
        <a:lstStyle/>
        <a:p>
          <a:endParaRPr lang="en-US"/>
        </a:p>
      </dgm:t>
    </dgm:pt>
    <dgm:pt modelId="{DBA2F1E8-D258-D74C-A2EE-6C51BAD15FA0}" type="pres">
      <dgm:prSet presAssocID="{30ECACEC-A5B0-7D44-BF20-0F9640C52442}" presName="descendantText" presStyleLbl="alignAcc1" presStyleIdx="2" presStyleCnt="6">
        <dgm:presLayoutVars>
          <dgm:bulletEnabled val="1"/>
        </dgm:presLayoutVars>
      </dgm:prSet>
      <dgm:spPr/>
      <dgm:t>
        <a:bodyPr/>
        <a:lstStyle/>
        <a:p>
          <a:endParaRPr lang="en-US"/>
        </a:p>
      </dgm:t>
    </dgm:pt>
    <dgm:pt modelId="{F150D03C-86DE-204B-967D-36E2CDDEBAA1}" type="pres">
      <dgm:prSet presAssocID="{9EF21026-EBBC-8744-8959-74DB88BCAADB}" presName="sp" presStyleCnt="0"/>
      <dgm:spPr/>
    </dgm:pt>
    <dgm:pt modelId="{004D4045-9584-464A-89E2-22B7A440863F}" type="pres">
      <dgm:prSet presAssocID="{6AF4F0A8-C051-454B-9F77-05DBA437CBB0}" presName="composite" presStyleCnt="0"/>
      <dgm:spPr/>
    </dgm:pt>
    <dgm:pt modelId="{F211A54A-0DE5-0640-9FB3-E3C6DB05E344}" type="pres">
      <dgm:prSet presAssocID="{6AF4F0A8-C051-454B-9F77-05DBA437CBB0}" presName="parentText" presStyleLbl="alignNode1" presStyleIdx="3" presStyleCnt="6">
        <dgm:presLayoutVars>
          <dgm:chMax val="1"/>
          <dgm:bulletEnabled val="1"/>
        </dgm:presLayoutVars>
      </dgm:prSet>
      <dgm:spPr/>
      <dgm:t>
        <a:bodyPr/>
        <a:lstStyle/>
        <a:p>
          <a:endParaRPr lang="en-US"/>
        </a:p>
      </dgm:t>
    </dgm:pt>
    <dgm:pt modelId="{AACCC700-577D-DB42-ADED-A1C40B6C4A2A}" type="pres">
      <dgm:prSet presAssocID="{6AF4F0A8-C051-454B-9F77-05DBA437CBB0}" presName="descendantText" presStyleLbl="alignAcc1" presStyleIdx="3" presStyleCnt="6">
        <dgm:presLayoutVars>
          <dgm:bulletEnabled val="1"/>
        </dgm:presLayoutVars>
      </dgm:prSet>
      <dgm:spPr/>
      <dgm:t>
        <a:bodyPr/>
        <a:lstStyle/>
        <a:p>
          <a:endParaRPr lang="en-US"/>
        </a:p>
      </dgm:t>
    </dgm:pt>
    <dgm:pt modelId="{C8AB7EE6-3D8E-7C4B-907C-4DE85D34B1FA}" type="pres">
      <dgm:prSet presAssocID="{D3E32787-D9FB-334F-952E-0A9CDDEA2490}" presName="sp" presStyleCnt="0"/>
      <dgm:spPr/>
    </dgm:pt>
    <dgm:pt modelId="{B62A66FC-7F1A-074C-ABA7-A74A3C517B37}" type="pres">
      <dgm:prSet presAssocID="{9CF99D9A-340D-614A-A43D-3BE2B604AF47}" presName="composite" presStyleCnt="0"/>
      <dgm:spPr/>
    </dgm:pt>
    <dgm:pt modelId="{09FD57F5-A317-8749-B7C3-070DFE77C2B9}" type="pres">
      <dgm:prSet presAssocID="{9CF99D9A-340D-614A-A43D-3BE2B604AF47}" presName="parentText" presStyleLbl="alignNode1" presStyleIdx="4" presStyleCnt="6">
        <dgm:presLayoutVars>
          <dgm:chMax val="1"/>
          <dgm:bulletEnabled val="1"/>
        </dgm:presLayoutVars>
      </dgm:prSet>
      <dgm:spPr/>
      <dgm:t>
        <a:bodyPr/>
        <a:lstStyle/>
        <a:p>
          <a:endParaRPr lang="en-US"/>
        </a:p>
      </dgm:t>
    </dgm:pt>
    <dgm:pt modelId="{7C977FBF-9343-FE46-878A-6BFDDF720249}" type="pres">
      <dgm:prSet presAssocID="{9CF99D9A-340D-614A-A43D-3BE2B604AF47}" presName="descendantText" presStyleLbl="alignAcc1" presStyleIdx="4" presStyleCnt="6">
        <dgm:presLayoutVars>
          <dgm:bulletEnabled val="1"/>
        </dgm:presLayoutVars>
      </dgm:prSet>
      <dgm:spPr/>
      <dgm:t>
        <a:bodyPr/>
        <a:lstStyle/>
        <a:p>
          <a:endParaRPr lang="en-US"/>
        </a:p>
      </dgm:t>
    </dgm:pt>
    <dgm:pt modelId="{5FBED86A-A51E-8749-B946-2BCBF8CD85AB}" type="pres">
      <dgm:prSet presAssocID="{2CF7BAF4-90BC-0D4E-A6C9-5C9B9214E431}" presName="sp" presStyleCnt="0"/>
      <dgm:spPr/>
    </dgm:pt>
    <dgm:pt modelId="{0C0437D7-0FF2-DF49-9B9C-732D1BC4FFA5}" type="pres">
      <dgm:prSet presAssocID="{72DA0F8C-121A-F64D-B84F-3DCCF06D8868}" presName="composite" presStyleCnt="0"/>
      <dgm:spPr/>
    </dgm:pt>
    <dgm:pt modelId="{1CBA33A7-6A08-A947-9810-69024FFEB45C}" type="pres">
      <dgm:prSet presAssocID="{72DA0F8C-121A-F64D-B84F-3DCCF06D8868}" presName="parentText" presStyleLbl="alignNode1" presStyleIdx="5" presStyleCnt="6">
        <dgm:presLayoutVars>
          <dgm:chMax val="1"/>
          <dgm:bulletEnabled val="1"/>
        </dgm:presLayoutVars>
      </dgm:prSet>
      <dgm:spPr/>
      <dgm:t>
        <a:bodyPr/>
        <a:lstStyle/>
        <a:p>
          <a:endParaRPr lang="en-US"/>
        </a:p>
      </dgm:t>
    </dgm:pt>
    <dgm:pt modelId="{39CBE402-556E-8F44-8F55-4B5173024400}" type="pres">
      <dgm:prSet presAssocID="{72DA0F8C-121A-F64D-B84F-3DCCF06D8868}" presName="descendantText" presStyleLbl="alignAcc1" presStyleIdx="5" presStyleCnt="6">
        <dgm:presLayoutVars>
          <dgm:bulletEnabled val="1"/>
        </dgm:presLayoutVars>
      </dgm:prSet>
      <dgm:spPr/>
      <dgm:t>
        <a:bodyPr/>
        <a:lstStyle/>
        <a:p>
          <a:endParaRPr lang="en-US"/>
        </a:p>
      </dgm:t>
    </dgm:pt>
  </dgm:ptLst>
  <dgm:cxnLst>
    <dgm:cxn modelId="{B268E7A7-29D8-D749-A994-4C2E633478F7}" type="presOf" srcId="{14A3A235-1DCA-554A-98B5-74CFF94E576A}" destId="{39CBE402-556E-8F44-8F55-4B5173024400}" srcOrd="0" destOrd="0" presId="urn:microsoft.com/office/officeart/2005/8/layout/chevron2"/>
    <dgm:cxn modelId="{AB898667-6A21-E74A-8BA2-3FBA2C013B3A}" type="presOf" srcId="{2EC5B435-5DD7-CD4D-AB95-5FDC20D8D388}" destId="{44E7BD51-766F-044F-AADE-F6573C19771E}" srcOrd="0" destOrd="0" presId="urn:microsoft.com/office/officeart/2005/8/layout/chevron2"/>
    <dgm:cxn modelId="{0CAF7F8E-4A5C-3948-8404-03A222C14D8D}" srcId="{6AF4F0A8-C051-454B-9F77-05DBA437CBB0}" destId="{41FF0970-7605-BF42-82DB-0788D49FBDD5}" srcOrd="0" destOrd="0" parTransId="{8BA09B1F-C78E-BC4B-8FAD-76F30974AF47}" sibTransId="{01363ED0-5E45-1B44-BAEC-7CEFCCE8899B}"/>
    <dgm:cxn modelId="{92D63651-0F8C-F54B-B2F2-7E6940E920B9}" srcId="{2EC5B435-5DD7-CD4D-AB95-5FDC20D8D388}" destId="{9CF99D9A-340D-614A-A43D-3BE2B604AF47}" srcOrd="4" destOrd="0" parTransId="{B647BC73-8C38-F84D-8F20-52D7F5AC525F}" sibTransId="{2CF7BAF4-90BC-0D4E-A6C9-5C9B9214E431}"/>
    <dgm:cxn modelId="{0F0D4C61-43F0-8144-BC7F-BDE208E8944C}" type="presOf" srcId="{873F7AE0-1AD3-B445-8CD0-28A67704391F}" destId="{6B4C702E-91B7-0340-A735-9194999A6A00}" srcOrd="0" destOrd="0" presId="urn:microsoft.com/office/officeart/2005/8/layout/chevron2"/>
    <dgm:cxn modelId="{67D46851-3721-E440-87B0-39B99D494780}" type="presOf" srcId="{72DA0F8C-121A-F64D-B84F-3DCCF06D8868}" destId="{1CBA33A7-6A08-A947-9810-69024FFEB45C}" srcOrd="0" destOrd="0" presId="urn:microsoft.com/office/officeart/2005/8/layout/chevron2"/>
    <dgm:cxn modelId="{C1B3EF16-0F77-6643-8A26-0D9984A14992}" type="presOf" srcId="{30ECACEC-A5B0-7D44-BF20-0F9640C52442}" destId="{7D98658E-2B0B-A443-B255-96F3CA50718F}" srcOrd="0" destOrd="0" presId="urn:microsoft.com/office/officeart/2005/8/layout/chevron2"/>
    <dgm:cxn modelId="{E1DF71BB-BCD8-C340-8D14-0F760AB1B6A4}" type="presOf" srcId="{9CF99D9A-340D-614A-A43D-3BE2B604AF47}" destId="{09FD57F5-A317-8749-B7C3-070DFE77C2B9}" srcOrd="0" destOrd="0" presId="urn:microsoft.com/office/officeart/2005/8/layout/chevron2"/>
    <dgm:cxn modelId="{AA954B3A-CE06-6643-9FD3-2A33F8067D0D}" type="presOf" srcId="{D2A0B99C-0E5F-BA4A-8FC0-7CFBDEA250D5}" destId="{44A336D5-6BD5-A645-B6BE-CA7955B95AC7}" srcOrd="0" destOrd="0" presId="urn:microsoft.com/office/officeart/2005/8/layout/chevron2"/>
    <dgm:cxn modelId="{1DB8D8DE-5157-334D-981A-5A25814CA5CB}" srcId="{30ECACEC-A5B0-7D44-BF20-0F9640C52442}" destId="{4110F65B-AED4-174A-A4E1-A5C22257C6A3}" srcOrd="0" destOrd="0" parTransId="{5C56E469-4CB4-7543-A045-7354583CDFBF}" sibTransId="{C55FFB57-A820-9A42-8B6B-3A616DBCB310}"/>
    <dgm:cxn modelId="{E9F70648-44B5-E548-AE21-F02635701EFA}" srcId="{2EC5B435-5DD7-CD4D-AB95-5FDC20D8D388}" destId="{30ECACEC-A5B0-7D44-BF20-0F9640C52442}" srcOrd="2" destOrd="0" parTransId="{0340E9EF-90CD-1144-8B36-A0FA5AE018AD}" sibTransId="{9EF21026-EBBC-8744-8959-74DB88BCAADB}"/>
    <dgm:cxn modelId="{BBBDC8B7-5C19-5843-81B8-A251E56FE898}" type="presOf" srcId="{41FF0970-7605-BF42-82DB-0788D49FBDD5}" destId="{AACCC700-577D-DB42-ADED-A1C40B6C4A2A}" srcOrd="0" destOrd="0" presId="urn:microsoft.com/office/officeart/2005/8/layout/chevron2"/>
    <dgm:cxn modelId="{C0D3BBB6-D471-ED49-A534-64EEF29EAF32}" srcId="{2EC5B435-5DD7-CD4D-AB95-5FDC20D8D388}" destId="{72DA0F8C-121A-F64D-B84F-3DCCF06D8868}" srcOrd="5" destOrd="0" parTransId="{FDE6FEBC-4C59-EA47-881E-BA47CA0764A0}" sibTransId="{6A215214-6CF2-E149-A3DC-425EE8927229}"/>
    <dgm:cxn modelId="{D019F05A-8FC2-E342-9CB3-0A343510AD47}" srcId="{2EC5B435-5DD7-CD4D-AB95-5FDC20D8D388}" destId="{D2A0B99C-0E5F-BA4A-8FC0-7CFBDEA250D5}" srcOrd="1" destOrd="0" parTransId="{DDC35CD5-DC9B-DF46-BA93-64155F78B7F0}" sibTransId="{539D65B4-9734-F845-85DA-16038A91E60A}"/>
    <dgm:cxn modelId="{9993AAF5-04FB-5143-AB20-D7A207F6CCC5}" srcId="{2EC5B435-5DD7-CD4D-AB95-5FDC20D8D388}" destId="{6AF4F0A8-C051-454B-9F77-05DBA437CBB0}" srcOrd="3" destOrd="0" parTransId="{A60E1AEA-55CE-5041-9E34-5F050DA8F3B8}" sibTransId="{D3E32787-D9FB-334F-952E-0A9CDDEA2490}"/>
    <dgm:cxn modelId="{B6E7AEC6-E0CD-1E4B-A731-69C3FED7637B}" type="presOf" srcId="{ECBD0EA5-D1AC-5C45-AB81-983DA4B9758B}" destId="{7C977FBF-9343-FE46-878A-6BFDDF720249}" srcOrd="0" destOrd="0" presId="urn:microsoft.com/office/officeart/2005/8/layout/chevron2"/>
    <dgm:cxn modelId="{151F3094-4FCE-914C-80AC-8F2571860722}" srcId="{72DA0F8C-121A-F64D-B84F-3DCCF06D8868}" destId="{14A3A235-1DCA-554A-98B5-74CFF94E576A}" srcOrd="0" destOrd="0" parTransId="{7ABDBE6D-7997-DE43-BC20-12E769D84031}" sibTransId="{98C09F38-BC48-2A4C-99FC-C2866AE1322F}"/>
    <dgm:cxn modelId="{BA584247-8D3F-6E42-B6DD-D2EEF9AA173B}" srcId="{D2A0B99C-0E5F-BA4A-8FC0-7CFBDEA250D5}" destId="{F7EE08F3-5C2D-154C-97C8-C333CF215E14}" srcOrd="0" destOrd="0" parTransId="{3DD30F28-8E8A-9A4B-93BE-6F4DD06E831C}" sibTransId="{B4C14F7A-9B0D-3A47-8A6D-D713FBBEC70A}"/>
    <dgm:cxn modelId="{1312BF78-9EF8-4245-A035-0C11CC5CC721}" type="presOf" srcId="{6AF4F0A8-C051-454B-9F77-05DBA437CBB0}" destId="{F211A54A-0DE5-0640-9FB3-E3C6DB05E344}" srcOrd="0" destOrd="0" presId="urn:microsoft.com/office/officeart/2005/8/layout/chevron2"/>
    <dgm:cxn modelId="{9A1D9753-9665-5945-AABC-2F9ED2C3E01C}" srcId="{873F7AE0-1AD3-B445-8CD0-28A67704391F}" destId="{8CDA14A5-25F4-B348-9680-5726C4C98427}" srcOrd="0" destOrd="0" parTransId="{AC56C80A-A407-B645-81EE-9DB40C019C60}" sibTransId="{78122B10-948E-964D-9034-57A1CB873051}"/>
    <dgm:cxn modelId="{2F1211A5-29F8-DC48-B082-0C6BF02F9124}" type="presOf" srcId="{8CDA14A5-25F4-B348-9680-5726C4C98427}" destId="{AD90ED3B-CD49-004E-BDC5-FB52C7AD6D18}" srcOrd="0" destOrd="0" presId="urn:microsoft.com/office/officeart/2005/8/layout/chevron2"/>
    <dgm:cxn modelId="{EBE8B7A1-6979-434B-A2ED-3929A8AEAB09}" type="presOf" srcId="{4110F65B-AED4-174A-A4E1-A5C22257C6A3}" destId="{DBA2F1E8-D258-D74C-A2EE-6C51BAD15FA0}" srcOrd="0" destOrd="0" presId="urn:microsoft.com/office/officeart/2005/8/layout/chevron2"/>
    <dgm:cxn modelId="{71C10E44-1CAA-9047-9A65-731A3293E53B}" srcId="{2EC5B435-5DD7-CD4D-AB95-5FDC20D8D388}" destId="{873F7AE0-1AD3-B445-8CD0-28A67704391F}" srcOrd="0" destOrd="0" parTransId="{EEAFF050-0BD3-624E-8223-009F4843A2BB}" sibTransId="{8AEF923F-A9D1-7849-B5C6-0E2D3E670005}"/>
    <dgm:cxn modelId="{B947B700-F479-064A-B26B-28BE816B54A8}" srcId="{9CF99D9A-340D-614A-A43D-3BE2B604AF47}" destId="{ECBD0EA5-D1AC-5C45-AB81-983DA4B9758B}" srcOrd="0" destOrd="0" parTransId="{51BA9E27-6617-8449-8CB8-15C77CE15EBC}" sibTransId="{79B28960-6EE7-8E43-BF56-B6208F8C5C29}"/>
    <dgm:cxn modelId="{9B574776-B7CA-FB4F-A293-BF0E69A50693}" type="presOf" srcId="{F7EE08F3-5C2D-154C-97C8-C333CF215E14}" destId="{60EE33F6-8D50-F34A-8108-9ED7C20AF03E}" srcOrd="0" destOrd="0" presId="urn:microsoft.com/office/officeart/2005/8/layout/chevron2"/>
    <dgm:cxn modelId="{AD075D65-274E-9A41-896A-AD59E4472C57}" type="presParOf" srcId="{44E7BD51-766F-044F-AADE-F6573C19771E}" destId="{8E4A34B0-F49F-B146-B02E-960DA0BE2923}" srcOrd="0" destOrd="0" presId="urn:microsoft.com/office/officeart/2005/8/layout/chevron2"/>
    <dgm:cxn modelId="{0CB5BA01-1F36-F44A-9414-6410848BA9A5}" type="presParOf" srcId="{8E4A34B0-F49F-B146-B02E-960DA0BE2923}" destId="{6B4C702E-91B7-0340-A735-9194999A6A00}" srcOrd="0" destOrd="0" presId="urn:microsoft.com/office/officeart/2005/8/layout/chevron2"/>
    <dgm:cxn modelId="{0628D2D1-366F-B541-B803-91097253A9D0}" type="presParOf" srcId="{8E4A34B0-F49F-B146-B02E-960DA0BE2923}" destId="{AD90ED3B-CD49-004E-BDC5-FB52C7AD6D18}" srcOrd="1" destOrd="0" presId="urn:microsoft.com/office/officeart/2005/8/layout/chevron2"/>
    <dgm:cxn modelId="{B6CD3604-4122-F043-B7F6-B0830046B32C}" type="presParOf" srcId="{44E7BD51-766F-044F-AADE-F6573C19771E}" destId="{5E7819A7-6839-DD41-A5F2-40692CB21369}" srcOrd="1" destOrd="0" presId="urn:microsoft.com/office/officeart/2005/8/layout/chevron2"/>
    <dgm:cxn modelId="{200665FE-E2B4-8645-B213-1E9145DD9E0C}" type="presParOf" srcId="{44E7BD51-766F-044F-AADE-F6573C19771E}" destId="{1BF0345B-4507-1149-837A-0FEC5CFFC904}" srcOrd="2" destOrd="0" presId="urn:microsoft.com/office/officeart/2005/8/layout/chevron2"/>
    <dgm:cxn modelId="{486D6BB0-8FA0-5A47-9A15-4CFB6F2CE241}" type="presParOf" srcId="{1BF0345B-4507-1149-837A-0FEC5CFFC904}" destId="{44A336D5-6BD5-A645-B6BE-CA7955B95AC7}" srcOrd="0" destOrd="0" presId="urn:microsoft.com/office/officeart/2005/8/layout/chevron2"/>
    <dgm:cxn modelId="{C5F2BBF7-147F-5C41-9CC2-7E40D668093B}" type="presParOf" srcId="{1BF0345B-4507-1149-837A-0FEC5CFFC904}" destId="{60EE33F6-8D50-F34A-8108-9ED7C20AF03E}" srcOrd="1" destOrd="0" presId="urn:microsoft.com/office/officeart/2005/8/layout/chevron2"/>
    <dgm:cxn modelId="{9638761F-F08B-F94E-BEA1-2AA4FA66D970}" type="presParOf" srcId="{44E7BD51-766F-044F-AADE-F6573C19771E}" destId="{CB4D2203-C773-394B-BC86-87F7C4BD17FF}" srcOrd="3" destOrd="0" presId="urn:microsoft.com/office/officeart/2005/8/layout/chevron2"/>
    <dgm:cxn modelId="{40E21B51-AEB3-FF4E-981E-87DAB4C4AAC2}" type="presParOf" srcId="{44E7BD51-766F-044F-AADE-F6573C19771E}" destId="{3EB5B9F2-19C7-6847-BA49-659E3D629BF0}" srcOrd="4" destOrd="0" presId="urn:microsoft.com/office/officeart/2005/8/layout/chevron2"/>
    <dgm:cxn modelId="{0FEDAF63-9676-664A-90C0-20743A5C8E3C}" type="presParOf" srcId="{3EB5B9F2-19C7-6847-BA49-659E3D629BF0}" destId="{7D98658E-2B0B-A443-B255-96F3CA50718F}" srcOrd="0" destOrd="0" presId="urn:microsoft.com/office/officeart/2005/8/layout/chevron2"/>
    <dgm:cxn modelId="{8AD19557-550F-CE41-B4BD-EA06D6915AF6}" type="presParOf" srcId="{3EB5B9F2-19C7-6847-BA49-659E3D629BF0}" destId="{DBA2F1E8-D258-D74C-A2EE-6C51BAD15FA0}" srcOrd="1" destOrd="0" presId="urn:microsoft.com/office/officeart/2005/8/layout/chevron2"/>
    <dgm:cxn modelId="{85311DCF-4163-1941-89BA-A05891F7B919}" type="presParOf" srcId="{44E7BD51-766F-044F-AADE-F6573C19771E}" destId="{F150D03C-86DE-204B-967D-36E2CDDEBAA1}" srcOrd="5" destOrd="0" presId="urn:microsoft.com/office/officeart/2005/8/layout/chevron2"/>
    <dgm:cxn modelId="{6F193AA0-598C-C343-A810-048831B7649E}" type="presParOf" srcId="{44E7BD51-766F-044F-AADE-F6573C19771E}" destId="{004D4045-9584-464A-89E2-22B7A440863F}" srcOrd="6" destOrd="0" presId="urn:microsoft.com/office/officeart/2005/8/layout/chevron2"/>
    <dgm:cxn modelId="{8BBB0369-FF66-CA48-8F49-44E79004153B}" type="presParOf" srcId="{004D4045-9584-464A-89E2-22B7A440863F}" destId="{F211A54A-0DE5-0640-9FB3-E3C6DB05E344}" srcOrd="0" destOrd="0" presId="urn:microsoft.com/office/officeart/2005/8/layout/chevron2"/>
    <dgm:cxn modelId="{720CD03D-7F62-D146-9B96-0883BF666051}" type="presParOf" srcId="{004D4045-9584-464A-89E2-22B7A440863F}" destId="{AACCC700-577D-DB42-ADED-A1C40B6C4A2A}" srcOrd="1" destOrd="0" presId="urn:microsoft.com/office/officeart/2005/8/layout/chevron2"/>
    <dgm:cxn modelId="{9283FE1A-9AD4-E34C-BF65-E0E4702479AD}" type="presParOf" srcId="{44E7BD51-766F-044F-AADE-F6573C19771E}" destId="{C8AB7EE6-3D8E-7C4B-907C-4DE85D34B1FA}" srcOrd="7" destOrd="0" presId="urn:microsoft.com/office/officeart/2005/8/layout/chevron2"/>
    <dgm:cxn modelId="{3F5F46F3-CA3B-C44F-9BEA-86280F748EA8}" type="presParOf" srcId="{44E7BD51-766F-044F-AADE-F6573C19771E}" destId="{B62A66FC-7F1A-074C-ABA7-A74A3C517B37}" srcOrd="8" destOrd="0" presId="urn:microsoft.com/office/officeart/2005/8/layout/chevron2"/>
    <dgm:cxn modelId="{D7528B3C-EF47-8F44-B53D-1311926DC977}" type="presParOf" srcId="{B62A66FC-7F1A-074C-ABA7-A74A3C517B37}" destId="{09FD57F5-A317-8749-B7C3-070DFE77C2B9}" srcOrd="0" destOrd="0" presId="urn:microsoft.com/office/officeart/2005/8/layout/chevron2"/>
    <dgm:cxn modelId="{4EF6338A-740D-7A4D-9F2B-245F7DC0AB83}" type="presParOf" srcId="{B62A66FC-7F1A-074C-ABA7-A74A3C517B37}" destId="{7C977FBF-9343-FE46-878A-6BFDDF720249}" srcOrd="1" destOrd="0" presId="urn:microsoft.com/office/officeart/2005/8/layout/chevron2"/>
    <dgm:cxn modelId="{1479A455-5B68-6642-8973-98950E71F455}" type="presParOf" srcId="{44E7BD51-766F-044F-AADE-F6573C19771E}" destId="{5FBED86A-A51E-8749-B946-2BCBF8CD85AB}" srcOrd="9" destOrd="0" presId="urn:microsoft.com/office/officeart/2005/8/layout/chevron2"/>
    <dgm:cxn modelId="{853C3415-E71F-BF4D-8110-803360E3F231}" type="presParOf" srcId="{44E7BD51-766F-044F-AADE-F6573C19771E}" destId="{0C0437D7-0FF2-DF49-9B9C-732D1BC4FFA5}" srcOrd="10" destOrd="0" presId="urn:microsoft.com/office/officeart/2005/8/layout/chevron2"/>
    <dgm:cxn modelId="{C273D3BC-EA78-B64C-B4D8-54B017CC97E5}" type="presParOf" srcId="{0C0437D7-0FF2-DF49-9B9C-732D1BC4FFA5}" destId="{1CBA33A7-6A08-A947-9810-69024FFEB45C}" srcOrd="0" destOrd="0" presId="urn:microsoft.com/office/officeart/2005/8/layout/chevron2"/>
    <dgm:cxn modelId="{D975737D-3CA8-CC4B-B157-EAC37677E57E}" type="presParOf" srcId="{0C0437D7-0FF2-DF49-9B9C-732D1BC4FFA5}" destId="{39CBE402-556E-8F44-8F55-4B517302440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059663-0EAD-4240-9A4B-A606F4C09667}"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D613BBD5-800B-4E4C-AF57-31B186F23C64}">
      <dgm:prSet/>
      <dgm:spPr/>
      <dgm:t>
        <a:bodyPr/>
        <a:lstStyle/>
        <a:p>
          <a:pPr rtl="0"/>
          <a:endParaRPr lang="en-US" dirty="0" smtClean="0"/>
        </a:p>
        <a:p>
          <a:pPr rtl="0"/>
          <a:endParaRPr lang="en-US" dirty="0" smtClean="0"/>
        </a:p>
        <a:p>
          <a:pPr rtl="0"/>
          <a:endParaRPr lang="en-US" dirty="0" smtClean="0"/>
        </a:p>
        <a:p>
          <a:pPr rtl="0"/>
          <a:endParaRPr lang="en-US" dirty="0"/>
        </a:p>
      </dgm:t>
    </dgm:pt>
    <dgm:pt modelId="{14D8D30E-69FA-B64F-8A45-35ACB672EE4E}" type="parTrans" cxnId="{8B16B988-DE03-3A45-B79A-3DE3DDF31465}">
      <dgm:prSet/>
      <dgm:spPr/>
      <dgm:t>
        <a:bodyPr/>
        <a:lstStyle/>
        <a:p>
          <a:endParaRPr lang="en-US"/>
        </a:p>
      </dgm:t>
    </dgm:pt>
    <dgm:pt modelId="{706852E7-6F53-EF40-97AE-8E7187F9F5A9}" type="sibTrans" cxnId="{8B16B988-DE03-3A45-B79A-3DE3DDF31465}">
      <dgm:prSet/>
      <dgm:spPr/>
      <dgm:t>
        <a:bodyPr/>
        <a:lstStyle/>
        <a:p>
          <a:endParaRPr lang="en-US"/>
        </a:p>
      </dgm:t>
    </dgm:pt>
    <dgm:pt modelId="{ACC04BB8-D699-BF4C-8CF4-58A00954AF07}">
      <dgm:prSet/>
      <dgm:spPr/>
      <dgm:t>
        <a:bodyPr/>
        <a:lstStyle/>
        <a:p>
          <a:pPr rtl="0"/>
          <a:r>
            <a:rPr lang="en-US" dirty="0" smtClean="0"/>
            <a:t>Client Server</a:t>
          </a:r>
          <a:endParaRPr lang="en-US" dirty="0"/>
        </a:p>
      </dgm:t>
    </dgm:pt>
    <dgm:pt modelId="{D1FB6A1E-203D-0745-A0D6-C06C50182973}" type="parTrans" cxnId="{7BF35EC3-58F6-D04C-BFD6-72ADEFCC2F87}">
      <dgm:prSet/>
      <dgm:spPr/>
      <dgm:t>
        <a:bodyPr/>
        <a:lstStyle/>
        <a:p>
          <a:endParaRPr lang="en-US"/>
        </a:p>
      </dgm:t>
    </dgm:pt>
    <dgm:pt modelId="{EC2F05F1-AFDF-A94F-BBBE-97C186B9F458}" type="sibTrans" cxnId="{7BF35EC3-58F6-D04C-BFD6-72ADEFCC2F87}">
      <dgm:prSet/>
      <dgm:spPr/>
      <dgm:t>
        <a:bodyPr/>
        <a:lstStyle/>
        <a:p>
          <a:endParaRPr lang="en-US"/>
        </a:p>
      </dgm:t>
    </dgm:pt>
    <dgm:pt modelId="{9B805252-6CC5-7549-ABC9-A16F1165F2AF}" type="pres">
      <dgm:prSet presAssocID="{BD059663-0EAD-4240-9A4B-A606F4C09667}" presName="linearFlow" presStyleCnt="0">
        <dgm:presLayoutVars>
          <dgm:dir/>
          <dgm:animLvl val="lvl"/>
          <dgm:resizeHandles val="exact"/>
        </dgm:presLayoutVars>
      </dgm:prSet>
      <dgm:spPr/>
      <dgm:t>
        <a:bodyPr/>
        <a:lstStyle/>
        <a:p>
          <a:endParaRPr lang="en-US"/>
        </a:p>
      </dgm:t>
    </dgm:pt>
    <dgm:pt modelId="{72357D02-3818-D54C-AC5C-C3ED3FF15266}" type="pres">
      <dgm:prSet presAssocID="{D613BBD5-800B-4E4C-AF57-31B186F23C64}" presName="composite" presStyleCnt="0"/>
      <dgm:spPr/>
    </dgm:pt>
    <dgm:pt modelId="{BBB244DC-38C7-D747-BCF6-7D11FA2B283C}" type="pres">
      <dgm:prSet presAssocID="{D613BBD5-800B-4E4C-AF57-31B186F23C64}" presName="parentText" presStyleLbl="alignNode1" presStyleIdx="0" presStyleCnt="1">
        <dgm:presLayoutVars>
          <dgm:chMax val="1"/>
          <dgm:bulletEnabled val="1"/>
        </dgm:presLayoutVars>
      </dgm:prSet>
      <dgm:spPr/>
      <dgm:t>
        <a:bodyPr/>
        <a:lstStyle/>
        <a:p>
          <a:endParaRPr lang="en-US"/>
        </a:p>
      </dgm:t>
    </dgm:pt>
    <dgm:pt modelId="{BDC5F9DB-B516-3141-A063-DD0F297CBBD9}" type="pres">
      <dgm:prSet presAssocID="{D613BBD5-800B-4E4C-AF57-31B186F23C64}" presName="descendantText" presStyleLbl="alignAcc1" presStyleIdx="0" presStyleCnt="1">
        <dgm:presLayoutVars>
          <dgm:bulletEnabled val="1"/>
        </dgm:presLayoutVars>
      </dgm:prSet>
      <dgm:spPr/>
      <dgm:t>
        <a:bodyPr/>
        <a:lstStyle/>
        <a:p>
          <a:endParaRPr lang="en-US"/>
        </a:p>
      </dgm:t>
    </dgm:pt>
  </dgm:ptLst>
  <dgm:cxnLst>
    <dgm:cxn modelId="{A8ADE5C2-B35F-E143-B299-E9195F9CA597}" type="presOf" srcId="{D613BBD5-800B-4E4C-AF57-31B186F23C64}" destId="{BBB244DC-38C7-D747-BCF6-7D11FA2B283C}" srcOrd="0" destOrd="0" presId="urn:microsoft.com/office/officeart/2005/8/layout/chevron2"/>
    <dgm:cxn modelId="{16393E73-2DEB-024D-9B77-084A7360F082}" type="presOf" srcId="{ACC04BB8-D699-BF4C-8CF4-58A00954AF07}" destId="{BDC5F9DB-B516-3141-A063-DD0F297CBBD9}" srcOrd="0" destOrd="0" presId="urn:microsoft.com/office/officeart/2005/8/layout/chevron2"/>
    <dgm:cxn modelId="{8B16B988-DE03-3A45-B79A-3DE3DDF31465}" srcId="{BD059663-0EAD-4240-9A4B-A606F4C09667}" destId="{D613BBD5-800B-4E4C-AF57-31B186F23C64}" srcOrd="0" destOrd="0" parTransId="{14D8D30E-69FA-B64F-8A45-35ACB672EE4E}" sibTransId="{706852E7-6F53-EF40-97AE-8E7187F9F5A9}"/>
    <dgm:cxn modelId="{7BF35EC3-58F6-D04C-BFD6-72ADEFCC2F87}" srcId="{D613BBD5-800B-4E4C-AF57-31B186F23C64}" destId="{ACC04BB8-D699-BF4C-8CF4-58A00954AF07}" srcOrd="0" destOrd="0" parTransId="{D1FB6A1E-203D-0745-A0D6-C06C50182973}" sibTransId="{EC2F05F1-AFDF-A94F-BBBE-97C186B9F458}"/>
    <dgm:cxn modelId="{B0B122AC-911C-9E4E-93C4-1B72D44FBD8A}" type="presOf" srcId="{BD059663-0EAD-4240-9A4B-A606F4C09667}" destId="{9B805252-6CC5-7549-ABC9-A16F1165F2AF}" srcOrd="0" destOrd="0" presId="urn:microsoft.com/office/officeart/2005/8/layout/chevron2"/>
    <dgm:cxn modelId="{20CA74CA-AA0E-424C-B8D0-DC07B89D1772}" type="presParOf" srcId="{9B805252-6CC5-7549-ABC9-A16F1165F2AF}" destId="{72357D02-3818-D54C-AC5C-C3ED3FF15266}" srcOrd="0" destOrd="0" presId="urn:microsoft.com/office/officeart/2005/8/layout/chevron2"/>
    <dgm:cxn modelId="{204EE08E-0DFC-DC47-B377-B390DA01C868}" type="presParOf" srcId="{72357D02-3818-D54C-AC5C-C3ED3FF15266}" destId="{BBB244DC-38C7-D747-BCF6-7D11FA2B283C}" srcOrd="0" destOrd="0" presId="urn:microsoft.com/office/officeart/2005/8/layout/chevron2"/>
    <dgm:cxn modelId="{814DED08-D9F2-3346-B3CB-8F284B683A1E}" type="presParOf" srcId="{72357D02-3818-D54C-AC5C-C3ED3FF15266}" destId="{BDC5F9DB-B516-3141-A063-DD0F297CBBD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40BDCD-2183-9549-8A27-A5210A9A270A}"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D6D815E8-FCFA-B54E-B1E9-C1AB596E8330}">
      <dgm:prSet/>
      <dgm:spPr/>
      <dgm:t>
        <a:bodyPr/>
        <a:lstStyle/>
        <a:p>
          <a:pPr rtl="0"/>
          <a:r>
            <a:rPr lang="en-US" dirty="0" smtClean="0"/>
            <a:t>2</a:t>
          </a:r>
          <a:endParaRPr lang="en-US" dirty="0"/>
        </a:p>
      </dgm:t>
    </dgm:pt>
    <dgm:pt modelId="{09201002-4632-1347-9F7A-BF88B4F21905}" type="parTrans" cxnId="{8510F614-2C48-1F40-ADE2-A2F4E8E28E77}">
      <dgm:prSet/>
      <dgm:spPr/>
      <dgm:t>
        <a:bodyPr/>
        <a:lstStyle/>
        <a:p>
          <a:endParaRPr lang="en-US"/>
        </a:p>
      </dgm:t>
    </dgm:pt>
    <dgm:pt modelId="{8FFAEDF3-3279-8C45-A5A5-8B9E495CAC63}" type="sibTrans" cxnId="{8510F614-2C48-1F40-ADE2-A2F4E8E28E77}">
      <dgm:prSet/>
      <dgm:spPr/>
      <dgm:t>
        <a:bodyPr/>
        <a:lstStyle/>
        <a:p>
          <a:endParaRPr lang="en-US"/>
        </a:p>
      </dgm:t>
    </dgm:pt>
    <dgm:pt modelId="{052307B3-FD3C-8D47-9C80-3A7FDFD0BAD5}">
      <dgm:prSet/>
      <dgm:spPr/>
      <dgm:t>
        <a:bodyPr/>
        <a:lstStyle/>
        <a:p>
          <a:pPr rtl="0"/>
          <a:r>
            <a:rPr lang="en-US" smtClean="0"/>
            <a:t>Stateless </a:t>
          </a:r>
          <a:r>
            <a:rPr lang="en-US" dirty="0" smtClean="0"/>
            <a:t>Constraint</a:t>
          </a:r>
          <a:endParaRPr lang="en-US" dirty="0"/>
        </a:p>
      </dgm:t>
    </dgm:pt>
    <dgm:pt modelId="{F3FE5AD7-0A3D-E449-A3A1-EFA0F69AB76B}" type="parTrans" cxnId="{FF0D64DD-0139-3C4B-B24D-1FD1CFFC58ED}">
      <dgm:prSet/>
      <dgm:spPr/>
      <dgm:t>
        <a:bodyPr/>
        <a:lstStyle/>
        <a:p>
          <a:endParaRPr lang="en-US"/>
        </a:p>
      </dgm:t>
    </dgm:pt>
    <dgm:pt modelId="{F4B93C7F-E9E3-7445-A55F-78298C59D229}" type="sibTrans" cxnId="{FF0D64DD-0139-3C4B-B24D-1FD1CFFC58ED}">
      <dgm:prSet/>
      <dgm:spPr/>
      <dgm:t>
        <a:bodyPr/>
        <a:lstStyle/>
        <a:p>
          <a:endParaRPr lang="en-US"/>
        </a:p>
      </dgm:t>
    </dgm:pt>
    <dgm:pt modelId="{B8F008C1-15E3-654A-848A-14806CD10E58}" type="pres">
      <dgm:prSet presAssocID="{7540BDCD-2183-9549-8A27-A5210A9A270A}" presName="linearFlow" presStyleCnt="0">
        <dgm:presLayoutVars>
          <dgm:dir/>
          <dgm:animLvl val="lvl"/>
          <dgm:resizeHandles val="exact"/>
        </dgm:presLayoutVars>
      </dgm:prSet>
      <dgm:spPr/>
      <dgm:t>
        <a:bodyPr/>
        <a:lstStyle/>
        <a:p>
          <a:endParaRPr lang="en-US"/>
        </a:p>
      </dgm:t>
    </dgm:pt>
    <dgm:pt modelId="{68FB99F8-E9F3-5B43-80F0-1B587844A8C1}" type="pres">
      <dgm:prSet presAssocID="{D6D815E8-FCFA-B54E-B1E9-C1AB596E8330}" presName="composite" presStyleCnt="0"/>
      <dgm:spPr/>
    </dgm:pt>
    <dgm:pt modelId="{B3F2E840-A9E4-E04A-9256-0B5013D13E34}" type="pres">
      <dgm:prSet presAssocID="{D6D815E8-FCFA-B54E-B1E9-C1AB596E8330}" presName="parentText" presStyleLbl="alignNode1" presStyleIdx="0" presStyleCnt="1">
        <dgm:presLayoutVars>
          <dgm:chMax val="1"/>
          <dgm:bulletEnabled val="1"/>
        </dgm:presLayoutVars>
      </dgm:prSet>
      <dgm:spPr/>
      <dgm:t>
        <a:bodyPr/>
        <a:lstStyle/>
        <a:p>
          <a:endParaRPr lang="en-US"/>
        </a:p>
      </dgm:t>
    </dgm:pt>
    <dgm:pt modelId="{E69B2062-CCCD-AA48-AB1B-0BBC86C1F5AF}" type="pres">
      <dgm:prSet presAssocID="{D6D815E8-FCFA-B54E-B1E9-C1AB596E8330}" presName="descendantText" presStyleLbl="alignAcc1" presStyleIdx="0" presStyleCnt="1">
        <dgm:presLayoutVars>
          <dgm:bulletEnabled val="1"/>
        </dgm:presLayoutVars>
      </dgm:prSet>
      <dgm:spPr/>
      <dgm:t>
        <a:bodyPr/>
        <a:lstStyle/>
        <a:p>
          <a:endParaRPr lang="en-US"/>
        </a:p>
      </dgm:t>
    </dgm:pt>
  </dgm:ptLst>
  <dgm:cxnLst>
    <dgm:cxn modelId="{8510F614-2C48-1F40-ADE2-A2F4E8E28E77}" srcId="{7540BDCD-2183-9549-8A27-A5210A9A270A}" destId="{D6D815E8-FCFA-B54E-B1E9-C1AB596E8330}" srcOrd="0" destOrd="0" parTransId="{09201002-4632-1347-9F7A-BF88B4F21905}" sibTransId="{8FFAEDF3-3279-8C45-A5A5-8B9E495CAC63}"/>
    <dgm:cxn modelId="{0C1AF810-51AB-0745-9A97-6364E485825C}" type="presOf" srcId="{052307B3-FD3C-8D47-9C80-3A7FDFD0BAD5}" destId="{E69B2062-CCCD-AA48-AB1B-0BBC86C1F5AF}" srcOrd="0" destOrd="0" presId="urn:microsoft.com/office/officeart/2005/8/layout/chevron2"/>
    <dgm:cxn modelId="{6E391C5D-41DD-054C-8285-E9DAA1FE6F33}" type="presOf" srcId="{D6D815E8-FCFA-B54E-B1E9-C1AB596E8330}" destId="{B3F2E840-A9E4-E04A-9256-0B5013D13E34}" srcOrd="0" destOrd="0" presId="urn:microsoft.com/office/officeart/2005/8/layout/chevron2"/>
    <dgm:cxn modelId="{E6F8FDC5-268E-3F40-9124-E55688DCD64D}" type="presOf" srcId="{7540BDCD-2183-9549-8A27-A5210A9A270A}" destId="{B8F008C1-15E3-654A-848A-14806CD10E58}" srcOrd="0" destOrd="0" presId="urn:microsoft.com/office/officeart/2005/8/layout/chevron2"/>
    <dgm:cxn modelId="{FF0D64DD-0139-3C4B-B24D-1FD1CFFC58ED}" srcId="{D6D815E8-FCFA-B54E-B1E9-C1AB596E8330}" destId="{052307B3-FD3C-8D47-9C80-3A7FDFD0BAD5}" srcOrd="0" destOrd="0" parTransId="{F3FE5AD7-0A3D-E449-A3A1-EFA0F69AB76B}" sibTransId="{F4B93C7F-E9E3-7445-A55F-78298C59D229}"/>
    <dgm:cxn modelId="{C48A68AD-EEBF-FD4C-B466-E71CFCEDEDD9}" type="presParOf" srcId="{B8F008C1-15E3-654A-848A-14806CD10E58}" destId="{68FB99F8-E9F3-5B43-80F0-1B587844A8C1}" srcOrd="0" destOrd="0" presId="urn:microsoft.com/office/officeart/2005/8/layout/chevron2"/>
    <dgm:cxn modelId="{47E960C2-197C-AF46-9D2F-7906E4D12D96}" type="presParOf" srcId="{68FB99F8-E9F3-5B43-80F0-1B587844A8C1}" destId="{B3F2E840-A9E4-E04A-9256-0B5013D13E34}" srcOrd="0" destOrd="0" presId="urn:microsoft.com/office/officeart/2005/8/layout/chevron2"/>
    <dgm:cxn modelId="{A19877CA-D102-174F-BFDC-D454C9A30702}" type="presParOf" srcId="{68FB99F8-E9F3-5B43-80F0-1B587844A8C1}" destId="{E69B2062-CCCD-AA48-AB1B-0BBC86C1F5A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BBC73F-D496-324C-BFB8-AE24505B8AF0}"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F4DDCD62-2582-724A-9DDD-EB39F518F7D1}">
      <dgm:prSet/>
      <dgm:spPr/>
      <dgm:t>
        <a:bodyPr/>
        <a:lstStyle/>
        <a:p>
          <a:pPr rtl="0"/>
          <a:r>
            <a:rPr lang="en-US" dirty="0" smtClean="0"/>
            <a:t>3</a:t>
          </a:r>
          <a:endParaRPr lang="en-US" dirty="0"/>
        </a:p>
      </dgm:t>
    </dgm:pt>
    <dgm:pt modelId="{F9EEF632-CD3F-4646-A5E9-361E343DF71E}" type="parTrans" cxnId="{FEFD2871-D11E-3647-8BB5-6927DF757E36}">
      <dgm:prSet/>
      <dgm:spPr/>
      <dgm:t>
        <a:bodyPr/>
        <a:lstStyle/>
        <a:p>
          <a:endParaRPr lang="en-US"/>
        </a:p>
      </dgm:t>
    </dgm:pt>
    <dgm:pt modelId="{BCF5F5EC-B5DC-4F4D-9D65-5D2C5D400751}" type="sibTrans" cxnId="{FEFD2871-D11E-3647-8BB5-6927DF757E36}">
      <dgm:prSet/>
      <dgm:spPr/>
      <dgm:t>
        <a:bodyPr/>
        <a:lstStyle/>
        <a:p>
          <a:endParaRPr lang="en-US"/>
        </a:p>
      </dgm:t>
    </dgm:pt>
    <dgm:pt modelId="{42CBD525-6C65-5842-A66F-8EE69228C2E3}">
      <dgm:prSet/>
      <dgm:spPr/>
      <dgm:t>
        <a:bodyPr/>
        <a:lstStyle/>
        <a:p>
          <a:pPr rtl="0"/>
          <a:r>
            <a:rPr lang="en-US" smtClean="0"/>
            <a:t>Cache </a:t>
          </a:r>
          <a:r>
            <a:rPr lang="en-US" dirty="0" smtClean="0"/>
            <a:t>Constraint</a:t>
          </a:r>
          <a:endParaRPr lang="en-US" dirty="0"/>
        </a:p>
      </dgm:t>
    </dgm:pt>
    <dgm:pt modelId="{DB9B323E-67BE-2F43-94C1-F4E10CF094F9}" type="parTrans" cxnId="{88C711F8-34C6-3F4F-ACF7-561F42262362}">
      <dgm:prSet/>
      <dgm:spPr/>
    </dgm:pt>
    <dgm:pt modelId="{B7D1173D-7ABC-9C4F-8EBD-DEFD987408CA}" type="sibTrans" cxnId="{88C711F8-34C6-3F4F-ACF7-561F42262362}">
      <dgm:prSet/>
      <dgm:spPr/>
    </dgm:pt>
    <dgm:pt modelId="{425004BD-05A9-3241-9865-14DCD9F9AC7C}" type="pres">
      <dgm:prSet presAssocID="{18BBC73F-D496-324C-BFB8-AE24505B8AF0}" presName="linearFlow" presStyleCnt="0">
        <dgm:presLayoutVars>
          <dgm:dir/>
          <dgm:animLvl val="lvl"/>
          <dgm:resizeHandles val="exact"/>
        </dgm:presLayoutVars>
      </dgm:prSet>
      <dgm:spPr/>
      <dgm:t>
        <a:bodyPr/>
        <a:lstStyle/>
        <a:p>
          <a:endParaRPr lang="en-US"/>
        </a:p>
      </dgm:t>
    </dgm:pt>
    <dgm:pt modelId="{C292EC97-BA56-B142-A094-437AFBE76D2E}" type="pres">
      <dgm:prSet presAssocID="{F4DDCD62-2582-724A-9DDD-EB39F518F7D1}" presName="composite" presStyleCnt="0"/>
      <dgm:spPr/>
    </dgm:pt>
    <dgm:pt modelId="{264EC8C4-AFEE-2C45-AC17-2303073B55BA}" type="pres">
      <dgm:prSet presAssocID="{F4DDCD62-2582-724A-9DDD-EB39F518F7D1}" presName="parentText" presStyleLbl="alignNode1" presStyleIdx="0" presStyleCnt="1">
        <dgm:presLayoutVars>
          <dgm:chMax val="1"/>
          <dgm:bulletEnabled val="1"/>
        </dgm:presLayoutVars>
      </dgm:prSet>
      <dgm:spPr/>
      <dgm:t>
        <a:bodyPr/>
        <a:lstStyle/>
        <a:p>
          <a:endParaRPr lang="en-US"/>
        </a:p>
      </dgm:t>
    </dgm:pt>
    <dgm:pt modelId="{7149B0CC-3091-5B4E-9F69-8473A5EC115B}" type="pres">
      <dgm:prSet presAssocID="{F4DDCD62-2582-724A-9DDD-EB39F518F7D1}" presName="descendantText" presStyleLbl="alignAcc1" presStyleIdx="0" presStyleCnt="1">
        <dgm:presLayoutVars>
          <dgm:bulletEnabled val="1"/>
        </dgm:presLayoutVars>
      </dgm:prSet>
      <dgm:spPr/>
      <dgm:t>
        <a:bodyPr/>
        <a:lstStyle/>
        <a:p>
          <a:endParaRPr lang="en-US"/>
        </a:p>
      </dgm:t>
    </dgm:pt>
  </dgm:ptLst>
  <dgm:cxnLst>
    <dgm:cxn modelId="{B749B4F8-A3F8-ED44-ACCE-6B55952F6D7F}" type="presOf" srcId="{F4DDCD62-2582-724A-9DDD-EB39F518F7D1}" destId="{264EC8C4-AFEE-2C45-AC17-2303073B55BA}" srcOrd="0" destOrd="0" presId="urn:microsoft.com/office/officeart/2005/8/layout/chevron2"/>
    <dgm:cxn modelId="{88C711F8-34C6-3F4F-ACF7-561F42262362}" srcId="{F4DDCD62-2582-724A-9DDD-EB39F518F7D1}" destId="{42CBD525-6C65-5842-A66F-8EE69228C2E3}" srcOrd="0" destOrd="0" parTransId="{DB9B323E-67BE-2F43-94C1-F4E10CF094F9}" sibTransId="{B7D1173D-7ABC-9C4F-8EBD-DEFD987408CA}"/>
    <dgm:cxn modelId="{FEFD2871-D11E-3647-8BB5-6927DF757E36}" srcId="{18BBC73F-D496-324C-BFB8-AE24505B8AF0}" destId="{F4DDCD62-2582-724A-9DDD-EB39F518F7D1}" srcOrd="0" destOrd="0" parTransId="{F9EEF632-CD3F-4646-A5E9-361E343DF71E}" sibTransId="{BCF5F5EC-B5DC-4F4D-9D65-5D2C5D400751}"/>
    <dgm:cxn modelId="{61BD6848-EF52-F045-9FEF-A87FED2D6C82}" type="presOf" srcId="{18BBC73F-D496-324C-BFB8-AE24505B8AF0}" destId="{425004BD-05A9-3241-9865-14DCD9F9AC7C}" srcOrd="0" destOrd="0" presId="urn:microsoft.com/office/officeart/2005/8/layout/chevron2"/>
    <dgm:cxn modelId="{BEDAA67A-1B17-2846-9EB0-8D1ED84EB89E}" type="presOf" srcId="{42CBD525-6C65-5842-A66F-8EE69228C2E3}" destId="{7149B0CC-3091-5B4E-9F69-8473A5EC115B}" srcOrd="0" destOrd="0" presId="urn:microsoft.com/office/officeart/2005/8/layout/chevron2"/>
    <dgm:cxn modelId="{0E65D59F-A917-BC49-A5C4-CE4A353EE5E7}" type="presParOf" srcId="{425004BD-05A9-3241-9865-14DCD9F9AC7C}" destId="{C292EC97-BA56-B142-A094-437AFBE76D2E}" srcOrd="0" destOrd="0" presId="urn:microsoft.com/office/officeart/2005/8/layout/chevron2"/>
    <dgm:cxn modelId="{DB73240D-7386-4A46-A329-2E23580E26E8}" type="presParOf" srcId="{C292EC97-BA56-B142-A094-437AFBE76D2E}" destId="{264EC8C4-AFEE-2C45-AC17-2303073B55BA}" srcOrd="0" destOrd="0" presId="urn:microsoft.com/office/officeart/2005/8/layout/chevron2"/>
    <dgm:cxn modelId="{A5A360FD-8BA4-EF4A-9C03-2EB34665B7CF}" type="presParOf" srcId="{C292EC97-BA56-B142-A094-437AFBE76D2E}" destId="{7149B0CC-3091-5B4E-9F69-8473A5EC115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DEC33B-91D6-2948-B90A-F4159302B172}"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0C189044-9B7A-F448-9363-A92CF4C5CD25}">
      <dgm:prSet/>
      <dgm:spPr/>
      <dgm:t>
        <a:bodyPr/>
        <a:lstStyle/>
        <a:p>
          <a:pPr rtl="0"/>
          <a:r>
            <a:rPr lang="en-US" dirty="0" smtClean="0"/>
            <a:t>4</a:t>
          </a:r>
          <a:endParaRPr lang="en-US" dirty="0"/>
        </a:p>
      </dgm:t>
    </dgm:pt>
    <dgm:pt modelId="{81C9FA08-DB37-5349-875B-2EA6B2A5295C}" type="parTrans" cxnId="{974C90D1-E1DE-A643-9B15-B659455E681B}">
      <dgm:prSet/>
      <dgm:spPr/>
      <dgm:t>
        <a:bodyPr/>
        <a:lstStyle/>
        <a:p>
          <a:endParaRPr lang="en-US"/>
        </a:p>
      </dgm:t>
    </dgm:pt>
    <dgm:pt modelId="{2849E98E-D6B4-DC42-B2D0-975AA8ADBC71}" type="sibTrans" cxnId="{974C90D1-E1DE-A643-9B15-B659455E681B}">
      <dgm:prSet/>
      <dgm:spPr/>
      <dgm:t>
        <a:bodyPr/>
        <a:lstStyle/>
        <a:p>
          <a:endParaRPr lang="en-US"/>
        </a:p>
      </dgm:t>
    </dgm:pt>
    <dgm:pt modelId="{B98AEB83-B6B8-1E40-8C7E-2138CCCC7A2F}">
      <dgm:prSet/>
      <dgm:spPr/>
      <dgm:t>
        <a:bodyPr/>
        <a:lstStyle/>
        <a:p>
          <a:pPr rtl="0"/>
          <a:r>
            <a:rPr lang="en-US" smtClean="0"/>
            <a:t>Uniform </a:t>
          </a:r>
          <a:r>
            <a:rPr lang="en-US" dirty="0" smtClean="0"/>
            <a:t>Interface Constraint</a:t>
          </a:r>
          <a:endParaRPr lang="en-US" dirty="0"/>
        </a:p>
      </dgm:t>
    </dgm:pt>
    <dgm:pt modelId="{F29235B2-C1C3-E84C-B734-F10BBFD06CAB}" type="parTrans" cxnId="{15BDA635-D19A-A54E-BFD8-6B5FCCCBF936}">
      <dgm:prSet/>
      <dgm:spPr/>
    </dgm:pt>
    <dgm:pt modelId="{664763B8-E790-9143-9A89-5DA06079509F}" type="sibTrans" cxnId="{15BDA635-D19A-A54E-BFD8-6B5FCCCBF936}">
      <dgm:prSet/>
      <dgm:spPr/>
    </dgm:pt>
    <dgm:pt modelId="{DDEEB5A2-428E-4845-90F9-174451FF125B}" type="pres">
      <dgm:prSet presAssocID="{10DEC33B-91D6-2948-B90A-F4159302B172}" presName="linearFlow" presStyleCnt="0">
        <dgm:presLayoutVars>
          <dgm:dir/>
          <dgm:animLvl val="lvl"/>
          <dgm:resizeHandles val="exact"/>
        </dgm:presLayoutVars>
      </dgm:prSet>
      <dgm:spPr/>
      <dgm:t>
        <a:bodyPr/>
        <a:lstStyle/>
        <a:p>
          <a:endParaRPr lang="en-US"/>
        </a:p>
      </dgm:t>
    </dgm:pt>
    <dgm:pt modelId="{B3B85723-3410-7442-90D7-D6D34E10B621}" type="pres">
      <dgm:prSet presAssocID="{0C189044-9B7A-F448-9363-A92CF4C5CD25}" presName="composite" presStyleCnt="0"/>
      <dgm:spPr/>
    </dgm:pt>
    <dgm:pt modelId="{62726521-9144-E24E-997B-0B055D66DB1A}" type="pres">
      <dgm:prSet presAssocID="{0C189044-9B7A-F448-9363-A92CF4C5CD25}" presName="parentText" presStyleLbl="alignNode1" presStyleIdx="0" presStyleCnt="1">
        <dgm:presLayoutVars>
          <dgm:chMax val="1"/>
          <dgm:bulletEnabled val="1"/>
        </dgm:presLayoutVars>
      </dgm:prSet>
      <dgm:spPr/>
      <dgm:t>
        <a:bodyPr/>
        <a:lstStyle/>
        <a:p>
          <a:endParaRPr lang="en-US"/>
        </a:p>
      </dgm:t>
    </dgm:pt>
    <dgm:pt modelId="{EAD38986-F775-4B48-A806-AA945AA66E7C}" type="pres">
      <dgm:prSet presAssocID="{0C189044-9B7A-F448-9363-A92CF4C5CD25}" presName="descendantText" presStyleLbl="alignAcc1" presStyleIdx="0" presStyleCnt="1">
        <dgm:presLayoutVars>
          <dgm:bulletEnabled val="1"/>
        </dgm:presLayoutVars>
      </dgm:prSet>
      <dgm:spPr/>
      <dgm:t>
        <a:bodyPr/>
        <a:lstStyle/>
        <a:p>
          <a:endParaRPr lang="en-US"/>
        </a:p>
      </dgm:t>
    </dgm:pt>
  </dgm:ptLst>
  <dgm:cxnLst>
    <dgm:cxn modelId="{0069B5D7-DC93-414C-9893-3FA7977812B6}" type="presOf" srcId="{0C189044-9B7A-F448-9363-A92CF4C5CD25}" destId="{62726521-9144-E24E-997B-0B055D66DB1A}" srcOrd="0" destOrd="0" presId="urn:microsoft.com/office/officeart/2005/8/layout/chevron2"/>
    <dgm:cxn modelId="{2156A9B3-0D4C-724B-978D-746DC67A0839}" type="presOf" srcId="{B98AEB83-B6B8-1E40-8C7E-2138CCCC7A2F}" destId="{EAD38986-F775-4B48-A806-AA945AA66E7C}" srcOrd="0" destOrd="0" presId="urn:microsoft.com/office/officeart/2005/8/layout/chevron2"/>
    <dgm:cxn modelId="{974C90D1-E1DE-A643-9B15-B659455E681B}" srcId="{10DEC33B-91D6-2948-B90A-F4159302B172}" destId="{0C189044-9B7A-F448-9363-A92CF4C5CD25}" srcOrd="0" destOrd="0" parTransId="{81C9FA08-DB37-5349-875B-2EA6B2A5295C}" sibTransId="{2849E98E-D6B4-DC42-B2D0-975AA8ADBC71}"/>
    <dgm:cxn modelId="{15BDA635-D19A-A54E-BFD8-6B5FCCCBF936}" srcId="{0C189044-9B7A-F448-9363-A92CF4C5CD25}" destId="{B98AEB83-B6B8-1E40-8C7E-2138CCCC7A2F}" srcOrd="0" destOrd="0" parTransId="{F29235B2-C1C3-E84C-B734-F10BBFD06CAB}" sibTransId="{664763B8-E790-9143-9A89-5DA06079509F}"/>
    <dgm:cxn modelId="{6CCC0DF3-1338-E549-97C2-5CAF2D354934}" type="presOf" srcId="{10DEC33B-91D6-2948-B90A-F4159302B172}" destId="{DDEEB5A2-428E-4845-90F9-174451FF125B}" srcOrd="0" destOrd="0" presId="urn:microsoft.com/office/officeart/2005/8/layout/chevron2"/>
    <dgm:cxn modelId="{F0390C1E-CA0E-F24E-B930-EE86A0AF5F34}" type="presParOf" srcId="{DDEEB5A2-428E-4845-90F9-174451FF125B}" destId="{B3B85723-3410-7442-90D7-D6D34E10B621}" srcOrd="0" destOrd="0" presId="urn:microsoft.com/office/officeart/2005/8/layout/chevron2"/>
    <dgm:cxn modelId="{49AB1EB2-7F9B-DD43-9722-233AE3CD8B6E}" type="presParOf" srcId="{B3B85723-3410-7442-90D7-D6D34E10B621}" destId="{62726521-9144-E24E-997B-0B055D66DB1A}" srcOrd="0" destOrd="0" presId="urn:microsoft.com/office/officeart/2005/8/layout/chevron2"/>
    <dgm:cxn modelId="{5CE5506B-21B7-EC48-8AFD-D26D206179D2}" type="presParOf" srcId="{B3B85723-3410-7442-90D7-D6D34E10B621}" destId="{EAD38986-F775-4B48-A806-AA945AA66E7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25F211-9A24-FA4E-AEA6-43A5437049A8}"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EEF3A911-E3C9-DD44-A6AC-6C3C26CA5731}">
      <dgm:prSet/>
      <dgm:spPr/>
      <dgm:t>
        <a:bodyPr/>
        <a:lstStyle/>
        <a:p>
          <a:pPr rtl="0"/>
          <a:r>
            <a:rPr lang="en-US" dirty="0" smtClean="0"/>
            <a:t>5</a:t>
          </a:r>
          <a:endParaRPr lang="en-US" dirty="0"/>
        </a:p>
      </dgm:t>
    </dgm:pt>
    <dgm:pt modelId="{BB38B3A2-B199-964E-998B-009D2E9782D2}" type="parTrans" cxnId="{B1B4E5AF-294C-7147-86A9-5DC6D36100E6}">
      <dgm:prSet/>
      <dgm:spPr/>
      <dgm:t>
        <a:bodyPr/>
        <a:lstStyle/>
        <a:p>
          <a:endParaRPr lang="en-US"/>
        </a:p>
      </dgm:t>
    </dgm:pt>
    <dgm:pt modelId="{F7CCAE44-C82D-8D4B-B9E0-D8B2A6236B12}" type="sibTrans" cxnId="{B1B4E5AF-294C-7147-86A9-5DC6D36100E6}">
      <dgm:prSet/>
      <dgm:spPr/>
      <dgm:t>
        <a:bodyPr/>
        <a:lstStyle/>
        <a:p>
          <a:endParaRPr lang="en-US"/>
        </a:p>
      </dgm:t>
    </dgm:pt>
    <dgm:pt modelId="{ECFCA6BF-557E-8B4F-8DC1-D6B107EFD9D3}">
      <dgm:prSet/>
      <dgm:spPr/>
      <dgm:t>
        <a:bodyPr/>
        <a:lstStyle/>
        <a:p>
          <a:pPr rtl="0"/>
          <a:r>
            <a:rPr lang="en-US" smtClean="0"/>
            <a:t>Layered </a:t>
          </a:r>
          <a:r>
            <a:rPr lang="en-US" dirty="0" smtClean="0"/>
            <a:t>System Constraint</a:t>
          </a:r>
          <a:endParaRPr lang="en-US" dirty="0"/>
        </a:p>
      </dgm:t>
    </dgm:pt>
    <dgm:pt modelId="{56898112-594F-2A40-86B6-97C5054ABBAC}" type="parTrans" cxnId="{C9B8A12B-F532-EC4B-84D5-078BAB713979}">
      <dgm:prSet/>
      <dgm:spPr/>
    </dgm:pt>
    <dgm:pt modelId="{9CEA354F-EEDF-AB4F-A373-B8DC00DC1B08}" type="sibTrans" cxnId="{C9B8A12B-F532-EC4B-84D5-078BAB713979}">
      <dgm:prSet/>
      <dgm:spPr/>
    </dgm:pt>
    <dgm:pt modelId="{F5291FC9-6FAE-FF4C-B401-27CE255E3B92}" type="pres">
      <dgm:prSet presAssocID="{0925F211-9A24-FA4E-AEA6-43A5437049A8}" presName="linearFlow" presStyleCnt="0">
        <dgm:presLayoutVars>
          <dgm:dir/>
          <dgm:animLvl val="lvl"/>
          <dgm:resizeHandles val="exact"/>
        </dgm:presLayoutVars>
      </dgm:prSet>
      <dgm:spPr/>
      <dgm:t>
        <a:bodyPr/>
        <a:lstStyle/>
        <a:p>
          <a:endParaRPr lang="en-US"/>
        </a:p>
      </dgm:t>
    </dgm:pt>
    <dgm:pt modelId="{F4735468-27EC-7543-9522-AA07E4B15E62}" type="pres">
      <dgm:prSet presAssocID="{EEF3A911-E3C9-DD44-A6AC-6C3C26CA5731}" presName="composite" presStyleCnt="0"/>
      <dgm:spPr/>
    </dgm:pt>
    <dgm:pt modelId="{82B35F85-B679-0B40-B0F4-255ED12D6597}" type="pres">
      <dgm:prSet presAssocID="{EEF3A911-E3C9-DD44-A6AC-6C3C26CA5731}" presName="parentText" presStyleLbl="alignNode1" presStyleIdx="0" presStyleCnt="1">
        <dgm:presLayoutVars>
          <dgm:chMax val="1"/>
          <dgm:bulletEnabled val="1"/>
        </dgm:presLayoutVars>
      </dgm:prSet>
      <dgm:spPr/>
      <dgm:t>
        <a:bodyPr/>
        <a:lstStyle/>
        <a:p>
          <a:endParaRPr lang="en-US"/>
        </a:p>
      </dgm:t>
    </dgm:pt>
    <dgm:pt modelId="{576A9AD4-A602-7542-AC9F-4E1139C93735}" type="pres">
      <dgm:prSet presAssocID="{EEF3A911-E3C9-DD44-A6AC-6C3C26CA5731}" presName="descendantText" presStyleLbl="alignAcc1" presStyleIdx="0" presStyleCnt="1">
        <dgm:presLayoutVars>
          <dgm:bulletEnabled val="1"/>
        </dgm:presLayoutVars>
      </dgm:prSet>
      <dgm:spPr/>
      <dgm:t>
        <a:bodyPr/>
        <a:lstStyle/>
        <a:p>
          <a:endParaRPr lang="en-US"/>
        </a:p>
      </dgm:t>
    </dgm:pt>
  </dgm:ptLst>
  <dgm:cxnLst>
    <dgm:cxn modelId="{35AE978A-368A-7C4E-82E1-26B19E917B0E}" type="presOf" srcId="{0925F211-9A24-FA4E-AEA6-43A5437049A8}" destId="{F5291FC9-6FAE-FF4C-B401-27CE255E3B92}" srcOrd="0" destOrd="0" presId="urn:microsoft.com/office/officeart/2005/8/layout/chevron2"/>
    <dgm:cxn modelId="{8655B511-B8E4-434A-9AB7-4DE974B8712E}" type="presOf" srcId="{ECFCA6BF-557E-8B4F-8DC1-D6B107EFD9D3}" destId="{576A9AD4-A602-7542-AC9F-4E1139C93735}" srcOrd="0" destOrd="0" presId="urn:microsoft.com/office/officeart/2005/8/layout/chevron2"/>
    <dgm:cxn modelId="{C9B8A12B-F532-EC4B-84D5-078BAB713979}" srcId="{EEF3A911-E3C9-DD44-A6AC-6C3C26CA5731}" destId="{ECFCA6BF-557E-8B4F-8DC1-D6B107EFD9D3}" srcOrd="0" destOrd="0" parTransId="{56898112-594F-2A40-86B6-97C5054ABBAC}" sibTransId="{9CEA354F-EEDF-AB4F-A373-B8DC00DC1B08}"/>
    <dgm:cxn modelId="{B1B4E5AF-294C-7147-86A9-5DC6D36100E6}" srcId="{0925F211-9A24-FA4E-AEA6-43A5437049A8}" destId="{EEF3A911-E3C9-DD44-A6AC-6C3C26CA5731}" srcOrd="0" destOrd="0" parTransId="{BB38B3A2-B199-964E-998B-009D2E9782D2}" sibTransId="{F7CCAE44-C82D-8D4B-B9E0-D8B2A6236B12}"/>
    <dgm:cxn modelId="{3A76D714-5D96-1A4A-9800-457581DF3DC9}" type="presOf" srcId="{EEF3A911-E3C9-DD44-A6AC-6C3C26CA5731}" destId="{82B35F85-B679-0B40-B0F4-255ED12D6597}" srcOrd="0" destOrd="0" presId="urn:microsoft.com/office/officeart/2005/8/layout/chevron2"/>
    <dgm:cxn modelId="{7C5F6F58-4470-364B-906D-B052ACE6E35E}" type="presParOf" srcId="{F5291FC9-6FAE-FF4C-B401-27CE255E3B92}" destId="{F4735468-27EC-7543-9522-AA07E4B15E62}" srcOrd="0" destOrd="0" presId="urn:microsoft.com/office/officeart/2005/8/layout/chevron2"/>
    <dgm:cxn modelId="{40972277-6BFC-C341-96E1-87087BACD9F0}" type="presParOf" srcId="{F4735468-27EC-7543-9522-AA07E4B15E62}" destId="{82B35F85-B679-0B40-B0F4-255ED12D6597}" srcOrd="0" destOrd="0" presId="urn:microsoft.com/office/officeart/2005/8/layout/chevron2"/>
    <dgm:cxn modelId="{8BD57BEB-5C06-C04A-B3C2-384B4762979B}" type="presParOf" srcId="{F4735468-27EC-7543-9522-AA07E4B15E62}" destId="{576A9AD4-A602-7542-AC9F-4E1139C9373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70964A-3E12-A748-8F8D-CF74D72512E4}"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92023519-D781-9B4F-954A-9829BDC6FE48}">
      <dgm:prSet/>
      <dgm:spPr/>
      <dgm:t>
        <a:bodyPr/>
        <a:lstStyle/>
        <a:p>
          <a:pPr rtl="0"/>
          <a:r>
            <a:rPr lang="en-US" dirty="0" smtClean="0"/>
            <a:t>6</a:t>
          </a:r>
          <a:endParaRPr lang="en-US" dirty="0"/>
        </a:p>
      </dgm:t>
    </dgm:pt>
    <dgm:pt modelId="{F91F4D4F-CFB9-5B46-BED9-E2B623585546}" type="parTrans" cxnId="{E47D41CC-6812-B141-88D3-F56F00A443B3}">
      <dgm:prSet/>
      <dgm:spPr/>
      <dgm:t>
        <a:bodyPr/>
        <a:lstStyle/>
        <a:p>
          <a:endParaRPr lang="en-US"/>
        </a:p>
      </dgm:t>
    </dgm:pt>
    <dgm:pt modelId="{3E0E842B-2C30-5E41-B586-FB8C92A4D2DC}" type="sibTrans" cxnId="{E47D41CC-6812-B141-88D3-F56F00A443B3}">
      <dgm:prSet/>
      <dgm:spPr/>
      <dgm:t>
        <a:bodyPr/>
        <a:lstStyle/>
        <a:p>
          <a:endParaRPr lang="en-US"/>
        </a:p>
      </dgm:t>
    </dgm:pt>
    <dgm:pt modelId="{9CAC4883-3152-0F40-BA8E-9264ED80CEC6}">
      <dgm:prSet/>
      <dgm:spPr/>
      <dgm:t>
        <a:bodyPr/>
        <a:lstStyle/>
        <a:p>
          <a:pPr rtl="0"/>
          <a:r>
            <a:rPr lang="en-US" smtClean="0"/>
            <a:t>Code</a:t>
          </a:r>
          <a:r>
            <a:rPr lang="en-US" dirty="0" smtClean="0"/>
            <a:t>-on-Demand Constraint</a:t>
          </a:r>
          <a:endParaRPr lang="en-US" dirty="0"/>
        </a:p>
      </dgm:t>
    </dgm:pt>
    <dgm:pt modelId="{567551DB-AE29-504A-BFA7-6AFFB4587FC0}" type="parTrans" cxnId="{038E1998-9133-7F41-9381-8916B704C6EF}">
      <dgm:prSet/>
      <dgm:spPr/>
      <dgm:t>
        <a:bodyPr/>
        <a:lstStyle/>
        <a:p>
          <a:endParaRPr lang="en-US"/>
        </a:p>
      </dgm:t>
    </dgm:pt>
    <dgm:pt modelId="{85F1C65F-8F84-1642-A8E6-AB15B3914F1F}" type="sibTrans" cxnId="{038E1998-9133-7F41-9381-8916B704C6EF}">
      <dgm:prSet/>
      <dgm:spPr/>
      <dgm:t>
        <a:bodyPr/>
        <a:lstStyle/>
        <a:p>
          <a:endParaRPr lang="en-US"/>
        </a:p>
      </dgm:t>
    </dgm:pt>
    <dgm:pt modelId="{A2D25906-F9F7-7641-A648-7FD9B1040A74}" type="pres">
      <dgm:prSet presAssocID="{CC70964A-3E12-A748-8F8D-CF74D72512E4}" presName="linearFlow" presStyleCnt="0">
        <dgm:presLayoutVars>
          <dgm:dir/>
          <dgm:animLvl val="lvl"/>
          <dgm:resizeHandles val="exact"/>
        </dgm:presLayoutVars>
      </dgm:prSet>
      <dgm:spPr/>
      <dgm:t>
        <a:bodyPr/>
        <a:lstStyle/>
        <a:p>
          <a:endParaRPr lang="en-US"/>
        </a:p>
      </dgm:t>
    </dgm:pt>
    <dgm:pt modelId="{B4193E41-7C7E-8449-9101-12571D315D02}" type="pres">
      <dgm:prSet presAssocID="{92023519-D781-9B4F-954A-9829BDC6FE48}" presName="composite" presStyleCnt="0"/>
      <dgm:spPr/>
    </dgm:pt>
    <dgm:pt modelId="{C83DEE30-57EE-6F4E-A368-32E6B82BF81C}" type="pres">
      <dgm:prSet presAssocID="{92023519-D781-9B4F-954A-9829BDC6FE48}" presName="parentText" presStyleLbl="alignNode1" presStyleIdx="0" presStyleCnt="1">
        <dgm:presLayoutVars>
          <dgm:chMax val="1"/>
          <dgm:bulletEnabled val="1"/>
        </dgm:presLayoutVars>
      </dgm:prSet>
      <dgm:spPr/>
      <dgm:t>
        <a:bodyPr/>
        <a:lstStyle/>
        <a:p>
          <a:endParaRPr lang="en-US"/>
        </a:p>
      </dgm:t>
    </dgm:pt>
    <dgm:pt modelId="{EFED3F8E-2290-074D-AD8C-0451D9A79280}" type="pres">
      <dgm:prSet presAssocID="{92023519-D781-9B4F-954A-9829BDC6FE48}" presName="descendantText" presStyleLbl="alignAcc1" presStyleIdx="0" presStyleCnt="1">
        <dgm:presLayoutVars>
          <dgm:bulletEnabled val="1"/>
        </dgm:presLayoutVars>
      </dgm:prSet>
      <dgm:spPr/>
      <dgm:t>
        <a:bodyPr/>
        <a:lstStyle/>
        <a:p>
          <a:endParaRPr lang="en-US"/>
        </a:p>
      </dgm:t>
    </dgm:pt>
  </dgm:ptLst>
  <dgm:cxnLst>
    <dgm:cxn modelId="{038E1998-9133-7F41-9381-8916B704C6EF}" srcId="{92023519-D781-9B4F-954A-9829BDC6FE48}" destId="{9CAC4883-3152-0F40-BA8E-9264ED80CEC6}" srcOrd="0" destOrd="0" parTransId="{567551DB-AE29-504A-BFA7-6AFFB4587FC0}" sibTransId="{85F1C65F-8F84-1642-A8E6-AB15B3914F1F}"/>
    <dgm:cxn modelId="{E47D41CC-6812-B141-88D3-F56F00A443B3}" srcId="{CC70964A-3E12-A748-8F8D-CF74D72512E4}" destId="{92023519-D781-9B4F-954A-9829BDC6FE48}" srcOrd="0" destOrd="0" parTransId="{F91F4D4F-CFB9-5B46-BED9-E2B623585546}" sibTransId="{3E0E842B-2C30-5E41-B586-FB8C92A4D2DC}"/>
    <dgm:cxn modelId="{D394AB58-B8D8-2E44-B76D-3BDB3DE3B952}" type="presOf" srcId="{9CAC4883-3152-0F40-BA8E-9264ED80CEC6}" destId="{EFED3F8E-2290-074D-AD8C-0451D9A79280}" srcOrd="0" destOrd="0" presId="urn:microsoft.com/office/officeart/2005/8/layout/chevron2"/>
    <dgm:cxn modelId="{3560B285-0FEA-764B-8C54-7F9352AE1F68}" type="presOf" srcId="{CC70964A-3E12-A748-8F8D-CF74D72512E4}" destId="{A2D25906-F9F7-7641-A648-7FD9B1040A74}" srcOrd="0" destOrd="0" presId="urn:microsoft.com/office/officeart/2005/8/layout/chevron2"/>
    <dgm:cxn modelId="{5173349F-04CD-DC47-AF17-2855E78407E7}" type="presOf" srcId="{92023519-D781-9B4F-954A-9829BDC6FE48}" destId="{C83DEE30-57EE-6F4E-A368-32E6B82BF81C}" srcOrd="0" destOrd="0" presId="urn:microsoft.com/office/officeart/2005/8/layout/chevron2"/>
    <dgm:cxn modelId="{D126C1BB-D738-DF4E-B5EA-4F2A8C8C4AFA}" type="presParOf" srcId="{A2D25906-F9F7-7641-A648-7FD9B1040A74}" destId="{B4193E41-7C7E-8449-9101-12571D315D02}" srcOrd="0" destOrd="0" presId="urn:microsoft.com/office/officeart/2005/8/layout/chevron2"/>
    <dgm:cxn modelId="{1E5F9F6E-1084-A34E-812D-0AAB01B43DE1}" type="presParOf" srcId="{B4193E41-7C7E-8449-9101-12571D315D02}" destId="{C83DEE30-57EE-6F4E-A368-32E6B82BF81C}" srcOrd="0" destOrd="0" presId="urn:microsoft.com/office/officeart/2005/8/layout/chevron2"/>
    <dgm:cxn modelId="{CC9A22EE-00C1-734D-BD2C-75D3B7CD6FB8}" type="presParOf" srcId="{B4193E41-7C7E-8449-9101-12571D315D02}" destId="{EFED3F8E-2290-074D-AD8C-0451D9A7928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C83D1-1523-0F44-AFB3-FC2AE7E3D0A0}" type="datetimeFigureOut">
              <a:rPr lang="en-US" smtClean="0"/>
              <a:pPr/>
              <a:t>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6DCF5-9F7B-7C45-9A84-598DA3C95F13}" type="slidenum">
              <a:rPr lang="en-US" smtClean="0"/>
              <a:pPr/>
              <a:t>‹#›</a:t>
            </a:fld>
            <a:endParaRPr lang="en-US"/>
          </a:p>
        </p:txBody>
      </p:sp>
    </p:spTree>
    <p:extLst>
      <p:ext uri="{BB962C8B-B14F-4D97-AF65-F5344CB8AC3E}">
        <p14:creationId xmlns:p14="http://schemas.microsoft.com/office/powerpoint/2010/main" val="34646998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After studying this chapter, you should be able to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List and explain the key functions of the SDN control plane.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Discuss the routing function in the SDN controller.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Understand the ITU-T Y.3300 layered SDN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Present an overview of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Present an overview of REST.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centralized and distributed SDN controller architectures.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Explain the role of BGP in an SDN network.</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2</a:t>
            </a:fld>
            <a:endParaRPr lang="en-US"/>
          </a:p>
        </p:txBody>
      </p:sp>
    </p:spTree>
    <p:extLst>
      <p:ext uri="{BB962C8B-B14F-4D97-AF65-F5344CB8AC3E}">
        <p14:creationId xmlns:p14="http://schemas.microsoft.com/office/powerpoint/2010/main" val="5632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Traditionally, the routing function is distributed among the routers in a network. Each</a:t>
            </a:r>
          </a:p>
          <a:p>
            <a:r>
              <a:rPr lang="en-US" sz="1200" kern="1200" baseline="0" dirty="0" smtClean="0">
                <a:solidFill>
                  <a:schemeClr val="tx1"/>
                </a:solidFill>
                <a:latin typeface="+mn-lt"/>
                <a:ea typeface="+mn-ea"/>
                <a:cs typeface="+mn-cs"/>
              </a:rPr>
              <a:t>router is responsible for building up an image of the topology of the network. For</a:t>
            </a:r>
          </a:p>
          <a:p>
            <a:r>
              <a:rPr lang="en-US" sz="1200" kern="1200" baseline="0" dirty="0" smtClean="0">
                <a:solidFill>
                  <a:schemeClr val="tx1"/>
                </a:solidFill>
                <a:latin typeface="+mn-lt"/>
                <a:ea typeface="+mn-ea"/>
                <a:cs typeface="+mn-cs"/>
              </a:rPr>
              <a:t>interior routing, each router as well must collect information about connectivity and</a:t>
            </a:r>
          </a:p>
          <a:p>
            <a:r>
              <a:rPr lang="en-US" sz="1200" kern="1200" baseline="0" dirty="0" smtClean="0">
                <a:solidFill>
                  <a:schemeClr val="tx1"/>
                </a:solidFill>
                <a:latin typeface="+mn-lt"/>
                <a:ea typeface="+mn-ea"/>
                <a:cs typeface="+mn-cs"/>
              </a:rPr>
              <a:t>delays and then calculate the preferred route for each IP destination address. However,</a:t>
            </a:r>
          </a:p>
          <a:p>
            <a:r>
              <a:rPr lang="en-US" sz="1200" kern="1200" baseline="0" dirty="0" smtClean="0">
                <a:solidFill>
                  <a:schemeClr val="tx1"/>
                </a:solidFill>
                <a:latin typeface="+mn-lt"/>
                <a:ea typeface="+mn-ea"/>
                <a:cs typeface="+mn-cs"/>
              </a:rPr>
              <a:t>in an SDN-controlled network, it makes sense to centralize the routing function within</a:t>
            </a:r>
          </a:p>
          <a:p>
            <a:r>
              <a:rPr lang="en-US" sz="1200" kern="1200" baseline="0" dirty="0" smtClean="0">
                <a:solidFill>
                  <a:schemeClr val="tx1"/>
                </a:solidFill>
                <a:latin typeface="+mn-lt"/>
                <a:ea typeface="+mn-ea"/>
                <a:cs typeface="+mn-cs"/>
              </a:rPr>
              <a:t>the SDN controller. The controller can develop a consistent view of the network state</a:t>
            </a:r>
          </a:p>
          <a:p>
            <a:r>
              <a:rPr lang="en-US" sz="1200" kern="1200" baseline="0" dirty="0" smtClean="0">
                <a:solidFill>
                  <a:schemeClr val="tx1"/>
                </a:solidFill>
                <a:latin typeface="+mn-lt"/>
                <a:ea typeface="+mn-ea"/>
                <a:cs typeface="+mn-cs"/>
              </a:rPr>
              <a:t>for calculating shortest paths, and can implement application-aware routing policies.</a:t>
            </a:r>
          </a:p>
          <a:p>
            <a:r>
              <a:rPr lang="en-US" sz="1200" kern="1200" baseline="0" dirty="0" smtClean="0">
                <a:solidFill>
                  <a:schemeClr val="tx1"/>
                </a:solidFill>
                <a:latin typeface="+mn-lt"/>
                <a:ea typeface="+mn-ea"/>
                <a:cs typeface="+mn-cs"/>
              </a:rPr>
              <a:t>The data plane switches are relieved of the processing and storage burden associated</a:t>
            </a:r>
          </a:p>
          <a:p>
            <a:r>
              <a:rPr lang="en-US" sz="1200" kern="1200" baseline="0" dirty="0" smtClean="0">
                <a:solidFill>
                  <a:schemeClr val="tx1"/>
                </a:solidFill>
                <a:latin typeface="+mn-lt"/>
                <a:ea typeface="+mn-ea"/>
                <a:cs typeface="+mn-cs"/>
              </a:rPr>
              <a:t>with routing, leading to improved performance.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11</a:t>
            </a:fld>
            <a:endParaRPr lang="en-US"/>
          </a:p>
        </p:txBody>
      </p:sp>
    </p:spTree>
    <p:extLst>
      <p:ext uri="{BB962C8B-B14F-4D97-AF65-F5344CB8AC3E}">
        <p14:creationId xmlns:p14="http://schemas.microsoft.com/office/powerpoint/2010/main" val="341120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centralized routing application performs two distinct functions: link discovery and</a:t>
            </a:r>
          </a:p>
          <a:p>
            <a:r>
              <a:rPr lang="en-US" sz="1200" kern="1200" baseline="0" dirty="0" smtClean="0">
                <a:solidFill>
                  <a:schemeClr val="tx1"/>
                </a:solidFill>
                <a:latin typeface="+mn-lt"/>
                <a:ea typeface="+mn-ea"/>
                <a:cs typeface="+mn-cs"/>
              </a:rPr>
              <a:t>topology manager.</a:t>
            </a:r>
          </a:p>
          <a:p>
            <a:r>
              <a:rPr lang="en-US" sz="1200" kern="1200" baseline="0" dirty="0" smtClean="0">
                <a:solidFill>
                  <a:schemeClr val="tx1"/>
                </a:solidFill>
                <a:latin typeface="+mn-lt"/>
                <a:ea typeface="+mn-ea"/>
                <a:cs typeface="+mn-cs"/>
              </a:rPr>
              <a:t> For link discovery , the routing function needs to be aware of links between data</a:t>
            </a:r>
          </a:p>
          <a:p>
            <a:r>
              <a:rPr lang="en-US" sz="1200" kern="1200" baseline="0" dirty="0" smtClean="0">
                <a:solidFill>
                  <a:schemeClr val="tx1"/>
                </a:solidFill>
                <a:latin typeface="+mn-lt"/>
                <a:ea typeface="+mn-ea"/>
                <a:cs typeface="+mn-cs"/>
              </a:rPr>
              <a:t>plane switches. Note that in the case of an internetwork, the links between routers are</a:t>
            </a:r>
          </a:p>
          <a:p>
            <a:r>
              <a:rPr lang="en-US" sz="1200" kern="1200" baseline="0" dirty="0" smtClean="0">
                <a:solidFill>
                  <a:schemeClr val="tx1"/>
                </a:solidFill>
                <a:latin typeface="+mn-lt"/>
                <a:ea typeface="+mn-ea"/>
                <a:cs typeface="+mn-cs"/>
              </a:rPr>
              <a:t>networks, whereas for Layer 2 switches, such as Ethernet switches, the links are direct</a:t>
            </a:r>
          </a:p>
          <a:p>
            <a:r>
              <a:rPr lang="en-US" sz="1200" kern="1200" baseline="0" dirty="0" smtClean="0">
                <a:solidFill>
                  <a:schemeClr val="tx1"/>
                </a:solidFill>
                <a:latin typeface="+mn-lt"/>
                <a:ea typeface="+mn-ea"/>
                <a:cs typeface="+mn-cs"/>
              </a:rPr>
              <a:t>physical links. In addition, link discovery must be performed between a router and</a:t>
            </a:r>
          </a:p>
          <a:p>
            <a:r>
              <a:rPr lang="en-US" sz="1200" kern="1200" baseline="0" dirty="0" smtClean="0">
                <a:solidFill>
                  <a:schemeClr val="tx1"/>
                </a:solidFill>
                <a:latin typeface="+mn-lt"/>
                <a:ea typeface="+mn-ea"/>
                <a:cs typeface="+mn-cs"/>
              </a:rPr>
              <a:t>a host system and between a router in the domain of this controller and a router in a</a:t>
            </a:r>
          </a:p>
          <a:p>
            <a:r>
              <a:rPr lang="en-US" sz="1200" kern="1200" baseline="0" dirty="0" smtClean="0">
                <a:solidFill>
                  <a:schemeClr val="tx1"/>
                </a:solidFill>
                <a:latin typeface="+mn-lt"/>
                <a:ea typeface="+mn-ea"/>
                <a:cs typeface="+mn-cs"/>
              </a:rPr>
              <a:t>neighboring domain. Discovery is triggered by unknown traffic entering the controller’s</a:t>
            </a:r>
          </a:p>
          <a:p>
            <a:r>
              <a:rPr lang="en-US" sz="1200" kern="1200" baseline="0" dirty="0" smtClean="0">
                <a:solidFill>
                  <a:schemeClr val="tx1"/>
                </a:solidFill>
                <a:latin typeface="+mn-lt"/>
                <a:ea typeface="+mn-ea"/>
                <a:cs typeface="+mn-cs"/>
              </a:rPr>
              <a:t>network domain either from an attached host or from a neighboring router.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topology manager  maintains the topology information for the network and</a:t>
            </a:r>
          </a:p>
          <a:p>
            <a:r>
              <a:rPr lang="en-US" sz="1200" kern="1200" baseline="0" dirty="0" smtClean="0">
                <a:solidFill>
                  <a:schemeClr val="tx1"/>
                </a:solidFill>
                <a:latin typeface="+mn-lt"/>
                <a:ea typeface="+mn-ea"/>
                <a:cs typeface="+mn-cs"/>
              </a:rPr>
              <a:t>calculates routes in the network. Route calculation involves determining the shortest</a:t>
            </a:r>
          </a:p>
          <a:p>
            <a:r>
              <a:rPr lang="en-US" sz="1200" kern="1200" baseline="0" dirty="0" smtClean="0">
                <a:solidFill>
                  <a:schemeClr val="tx1"/>
                </a:solidFill>
                <a:latin typeface="+mn-lt"/>
                <a:ea typeface="+mn-ea"/>
                <a:cs typeface="+mn-cs"/>
              </a:rPr>
              <a:t>path between two data plane nodes or between a data plane node and a host.</a:t>
            </a:r>
            <a:endParaRPr lang="en-US" dirty="0" smtClean="0"/>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12</a:t>
            </a:fld>
            <a:endParaRPr lang="en-US"/>
          </a:p>
        </p:txBody>
      </p:sp>
    </p:spTree>
    <p:extLst>
      <p:ext uri="{BB962C8B-B14F-4D97-AF65-F5344CB8AC3E}">
        <p14:creationId xmlns:p14="http://schemas.microsoft.com/office/powerpoint/2010/main" val="172877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proceeding to a discussion of an SDN controller design, it will be useful to</a:t>
            </a:r>
          </a:p>
          <a:p>
            <a:r>
              <a:rPr lang="en-US" sz="1200" kern="1200" baseline="0" dirty="0" smtClean="0">
                <a:solidFill>
                  <a:schemeClr val="tx1"/>
                </a:solidFill>
                <a:latin typeface="+mn-lt"/>
                <a:ea typeface="+mn-ea"/>
                <a:cs typeface="+mn-cs"/>
              </a:rPr>
              <a:t>look at the SDN high-level architecture defined in ITU-T Y.3300 (see Figure 5.6).</a:t>
            </a:r>
          </a:p>
          <a:p>
            <a:r>
              <a:rPr lang="en-US" sz="1200" kern="1200" baseline="0" dirty="0" smtClean="0">
                <a:solidFill>
                  <a:schemeClr val="tx1"/>
                </a:solidFill>
                <a:latin typeface="+mn-lt"/>
                <a:ea typeface="+mn-ea"/>
                <a:cs typeface="+mn-cs"/>
              </a:rPr>
              <a:t>As was depicted in Figure 3.3, the Y.3300 model consists of three layers, or planes:</a:t>
            </a:r>
          </a:p>
          <a:p>
            <a:r>
              <a:rPr lang="en-US" sz="1200" kern="1200" baseline="0" dirty="0" smtClean="0">
                <a:solidFill>
                  <a:schemeClr val="tx1"/>
                </a:solidFill>
                <a:latin typeface="+mn-lt"/>
                <a:ea typeface="+mn-ea"/>
                <a:cs typeface="+mn-cs"/>
              </a:rPr>
              <a:t>application, control, and resource. As defined in Y.3300, the application layer  is</a:t>
            </a:r>
          </a:p>
          <a:p>
            <a:r>
              <a:rPr lang="en-US" sz="1200" kern="1200" baseline="0" dirty="0" smtClean="0">
                <a:solidFill>
                  <a:schemeClr val="tx1"/>
                </a:solidFill>
                <a:latin typeface="+mn-lt"/>
                <a:ea typeface="+mn-ea"/>
                <a:cs typeface="+mn-cs"/>
              </a:rPr>
              <a:t>where SDN applications specify network services or business applications by defining</a:t>
            </a:r>
          </a:p>
          <a:p>
            <a:r>
              <a:rPr lang="en-US" sz="1200" kern="1200" baseline="0" dirty="0" smtClean="0">
                <a:solidFill>
                  <a:schemeClr val="tx1"/>
                </a:solidFill>
                <a:latin typeface="+mn-lt"/>
                <a:ea typeface="+mn-ea"/>
                <a:cs typeface="+mn-cs"/>
              </a:rPr>
              <a:t>a service-aware behavior of network resources. The applications interact with the SDN</a:t>
            </a:r>
          </a:p>
          <a:p>
            <a:r>
              <a:rPr lang="en-US" sz="1200" kern="1200" baseline="0" dirty="0" smtClean="0">
                <a:solidFill>
                  <a:schemeClr val="tx1"/>
                </a:solidFill>
                <a:latin typeface="+mn-lt"/>
                <a:ea typeface="+mn-ea"/>
                <a:cs typeface="+mn-cs"/>
              </a:rPr>
              <a:t>control layer via APIs that form an application-control interface. The applications</a:t>
            </a:r>
          </a:p>
          <a:p>
            <a:r>
              <a:rPr lang="en-US" sz="1200" kern="1200" baseline="0" dirty="0" smtClean="0">
                <a:solidFill>
                  <a:schemeClr val="tx1"/>
                </a:solidFill>
                <a:latin typeface="+mn-lt"/>
                <a:ea typeface="+mn-ea"/>
                <a:cs typeface="+mn-cs"/>
              </a:rPr>
              <a:t>make use of an abstracted view of the network resources provided by the SDN control</a:t>
            </a:r>
          </a:p>
          <a:p>
            <a:r>
              <a:rPr lang="en-US" sz="1200" kern="1200" baseline="0" dirty="0" smtClean="0">
                <a:solidFill>
                  <a:schemeClr val="tx1"/>
                </a:solidFill>
                <a:latin typeface="+mn-lt"/>
                <a:ea typeface="+mn-ea"/>
                <a:cs typeface="+mn-cs"/>
              </a:rPr>
              <a:t>layer by means of information and data models exposed via the APIs.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control layer provides a means to dynamically control the behavior of network</a:t>
            </a:r>
          </a:p>
          <a:p>
            <a:r>
              <a:rPr lang="en-US" sz="1200" kern="1200" baseline="0" dirty="0" smtClean="0">
                <a:solidFill>
                  <a:schemeClr val="tx1"/>
                </a:solidFill>
                <a:latin typeface="+mn-lt"/>
                <a:ea typeface="+mn-ea"/>
                <a:cs typeface="+mn-cs"/>
              </a:rPr>
              <a:t>resources, as instructed by the application layer. The control layer can be viewed as</a:t>
            </a:r>
          </a:p>
          <a:p>
            <a:r>
              <a:rPr lang="en-US" sz="1200" kern="1200" baseline="0" dirty="0" smtClean="0">
                <a:solidFill>
                  <a:schemeClr val="tx1"/>
                </a:solidFill>
                <a:latin typeface="+mn-lt"/>
                <a:ea typeface="+mn-ea"/>
                <a:cs typeface="+mn-cs"/>
              </a:rPr>
              <a:t>having the following </a:t>
            </a:r>
            <a:r>
              <a:rPr lang="en-US" sz="1200" kern="1200" baseline="0" dirty="0" err="1" smtClean="0">
                <a:solidFill>
                  <a:schemeClr val="tx1"/>
                </a:solidFill>
                <a:latin typeface="+mn-lt"/>
                <a:ea typeface="+mn-ea"/>
                <a:cs typeface="+mn-cs"/>
              </a:rPr>
              <a:t>sublayers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 support:  Provides an API for SDN applications to access network</a:t>
            </a:r>
          </a:p>
          <a:p>
            <a:r>
              <a:rPr lang="en-US" sz="1200" kern="1200" baseline="0" dirty="0" smtClean="0">
                <a:solidFill>
                  <a:schemeClr val="tx1"/>
                </a:solidFill>
                <a:latin typeface="+mn-lt"/>
                <a:ea typeface="+mn-ea"/>
                <a:cs typeface="+mn-cs"/>
              </a:rPr>
              <a:t>information and program application-specific network behavior.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Orchestration: Provides the automated control and management of network</a:t>
            </a:r>
          </a:p>
          <a:p>
            <a:r>
              <a:rPr lang="en-US" sz="1200" kern="1200" baseline="0" dirty="0" smtClean="0">
                <a:solidFill>
                  <a:schemeClr val="tx1"/>
                </a:solidFill>
                <a:latin typeface="+mn-lt"/>
                <a:ea typeface="+mn-ea"/>
                <a:cs typeface="+mn-cs"/>
              </a:rPr>
              <a:t>resources and coordination of requests from the application layer for network</a:t>
            </a:r>
          </a:p>
          <a:p>
            <a:r>
              <a:rPr lang="en-US" sz="1200" kern="1200" baseline="0" dirty="0" smtClean="0">
                <a:solidFill>
                  <a:schemeClr val="tx1"/>
                </a:solidFill>
                <a:latin typeface="+mn-lt"/>
                <a:ea typeface="+mn-ea"/>
                <a:cs typeface="+mn-cs"/>
              </a:rPr>
              <a:t>resources. Orchestration encompasses physical and virtual network topologies,</a:t>
            </a:r>
          </a:p>
          <a:p>
            <a:r>
              <a:rPr lang="en-US" sz="1200" kern="1200" baseline="0" dirty="0" smtClean="0">
                <a:solidFill>
                  <a:schemeClr val="tx1"/>
                </a:solidFill>
                <a:latin typeface="+mn-lt"/>
                <a:ea typeface="+mn-ea"/>
                <a:cs typeface="+mn-cs"/>
              </a:rPr>
              <a:t>network elements, traffic control, and other network-related aspects.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Abstraction:  Interacts with network resources, and provides an abstraction</a:t>
            </a:r>
          </a:p>
          <a:p>
            <a:r>
              <a:rPr lang="en-US" sz="1200" kern="1200" baseline="0" dirty="0" smtClean="0">
                <a:solidFill>
                  <a:schemeClr val="tx1"/>
                </a:solidFill>
                <a:latin typeface="+mn-lt"/>
                <a:ea typeface="+mn-ea"/>
                <a:cs typeface="+mn-cs"/>
              </a:rPr>
              <a:t>of the network resources, including network capabilities and characteristics,</a:t>
            </a:r>
          </a:p>
          <a:p>
            <a:r>
              <a:rPr lang="en-US" sz="1200" kern="1200" baseline="0" dirty="0" smtClean="0">
                <a:solidFill>
                  <a:schemeClr val="tx1"/>
                </a:solidFill>
                <a:latin typeface="+mn-lt"/>
                <a:ea typeface="+mn-ea"/>
                <a:cs typeface="+mn-cs"/>
              </a:rPr>
              <a:t>to support management and orchestration of physical and virtual network resources.</a:t>
            </a:r>
          </a:p>
          <a:p>
            <a:r>
              <a:rPr lang="en-US" sz="1200" kern="1200" baseline="0" dirty="0" smtClean="0">
                <a:solidFill>
                  <a:schemeClr val="tx1"/>
                </a:solidFill>
                <a:latin typeface="+mn-lt"/>
                <a:ea typeface="+mn-ea"/>
                <a:cs typeface="+mn-cs"/>
              </a:rPr>
              <a:t>Such abstraction relies upon standard information and data models</a:t>
            </a:r>
          </a:p>
          <a:p>
            <a:r>
              <a:rPr lang="en-US" sz="1200" kern="1200" baseline="0" dirty="0" smtClean="0">
                <a:solidFill>
                  <a:schemeClr val="tx1"/>
                </a:solidFill>
                <a:latin typeface="+mn-lt"/>
                <a:ea typeface="+mn-ea"/>
                <a:cs typeface="+mn-cs"/>
              </a:rPr>
              <a:t>and is independent of the underlying transport infrastructure.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resource layer  consists of an interconnected set of data plane forwarding</a:t>
            </a:r>
          </a:p>
          <a:p>
            <a:r>
              <a:rPr lang="en-US" sz="1200" kern="1200" baseline="0" dirty="0" smtClean="0">
                <a:solidFill>
                  <a:schemeClr val="tx1"/>
                </a:solidFill>
                <a:latin typeface="+mn-lt"/>
                <a:ea typeface="+mn-ea"/>
                <a:cs typeface="+mn-cs"/>
              </a:rPr>
              <a:t>elements (switches). Collectively, these switches perform the transport and processing</a:t>
            </a:r>
          </a:p>
          <a:p>
            <a:r>
              <a:rPr lang="en-US" sz="1200" kern="1200" baseline="0" dirty="0" smtClean="0">
                <a:solidFill>
                  <a:schemeClr val="tx1"/>
                </a:solidFill>
                <a:latin typeface="+mn-lt"/>
                <a:ea typeface="+mn-ea"/>
                <a:cs typeface="+mn-cs"/>
              </a:rPr>
              <a:t>of data packets according to decisions made by the SDN control layer and forwarded</a:t>
            </a:r>
          </a:p>
          <a:p>
            <a:r>
              <a:rPr lang="en-US" sz="1200" kern="1200" baseline="0" dirty="0" smtClean="0">
                <a:solidFill>
                  <a:schemeClr val="tx1"/>
                </a:solidFill>
                <a:latin typeface="+mn-lt"/>
                <a:ea typeface="+mn-ea"/>
                <a:cs typeface="+mn-cs"/>
              </a:rPr>
              <a:t>to the resource layer via the resource-control interface. Most of this control is on</a:t>
            </a:r>
          </a:p>
          <a:p>
            <a:r>
              <a:rPr lang="en-US" sz="1200" kern="1200" baseline="0" dirty="0" smtClean="0">
                <a:solidFill>
                  <a:schemeClr val="tx1"/>
                </a:solidFill>
                <a:latin typeface="+mn-lt"/>
                <a:ea typeface="+mn-ea"/>
                <a:cs typeface="+mn-cs"/>
              </a:rPr>
              <a:t>behalf of applications. However, the SDN control layer, on its own behalf, may</a:t>
            </a:r>
          </a:p>
          <a:p>
            <a:r>
              <a:rPr lang="en-US" sz="1200" kern="1200" baseline="0" dirty="0" smtClean="0">
                <a:solidFill>
                  <a:schemeClr val="tx1"/>
                </a:solidFill>
                <a:latin typeface="+mn-lt"/>
                <a:ea typeface="+mn-ea"/>
                <a:cs typeface="+mn-cs"/>
              </a:rPr>
              <a:t>execute control of the resource layer for the sake of performance (for example, traffic</a:t>
            </a:r>
          </a:p>
          <a:p>
            <a:r>
              <a:rPr lang="en-US" sz="1200" kern="1200" baseline="0" dirty="0" smtClean="0">
                <a:solidFill>
                  <a:schemeClr val="tx1"/>
                </a:solidFill>
                <a:latin typeface="+mn-lt"/>
                <a:ea typeface="+mn-ea"/>
                <a:cs typeface="+mn-cs"/>
              </a:rPr>
              <a:t>engineering). The resource layer can be viewed as having the following </a:t>
            </a:r>
            <a:r>
              <a:rPr lang="en-US" sz="1200" kern="1200" baseline="0" dirty="0" err="1" smtClean="0">
                <a:solidFill>
                  <a:schemeClr val="tx1"/>
                </a:solidFill>
                <a:latin typeface="+mn-lt"/>
                <a:ea typeface="+mn-ea"/>
                <a:cs typeface="+mn-cs"/>
              </a:rPr>
              <a:t>sublayers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Control support:  Supports programmability of resource-layer functions via</a:t>
            </a:r>
          </a:p>
          <a:p>
            <a:r>
              <a:rPr lang="en-US" sz="1200" kern="1200" baseline="0" dirty="0" smtClean="0">
                <a:solidFill>
                  <a:schemeClr val="tx1"/>
                </a:solidFill>
                <a:latin typeface="+mn-lt"/>
                <a:ea typeface="+mn-ea"/>
                <a:cs typeface="+mn-cs"/>
              </a:rPr>
              <a:t>the resource-control interface.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Data transport and processing:  Provides data forwarding and data routing</a:t>
            </a:r>
          </a:p>
          <a:p>
            <a:r>
              <a:rPr lang="en-US" sz="1200" kern="1200" baseline="0" dirty="0" smtClean="0">
                <a:solidFill>
                  <a:schemeClr val="tx1"/>
                </a:solidFill>
                <a:latin typeface="+mn-lt"/>
                <a:ea typeface="+mn-ea"/>
                <a:cs typeface="+mn-cs"/>
              </a:rPr>
              <a:t>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SDN design philosophy seeks to minimize the complexity and processing</a:t>
            </a:r>
          </a:p>
          <a:p>
            <a:r>
              <a:rPr lang="en-US" sz="1200" kern="1200" baseline="0" dirty="0" smtClean="0">
                <a:solidFill>
                  <a:schemeClr val="tx1"/>
                </a:solidFill>
                <a:latin typeface="+mn-lt"/>
                <a:ea typeface="+mn-ea"/>
                <a:cs typeface="+mn-cs"/>
              </a:rPr>
              <a:t>burden on the data switches. Accordingly, we can expect that many, if not most, of</a:t>
            </a:r>
          </a:p>
          <a:p>
            <a:r>
              <a:rPr lang="en-US" sz="1200" kern="1200" baseline="0" dirty="0" smtClean="0">
                <a:solidFill>
                  <a:schemeClr val="tx1"/>
                </a:solidFill>
                <a:latin typeface="+mn-lt"/>
                <a:ea typeface="+mn-ea"/>
                <a:cs typeface="+mn-cs"/>
              </a:rPr>
              <a:t>the commercial SDN switches will be equipped with a single southbound interface,</a:t>
            </a:r>
          </a:p>
          <a:p>
            <a:r>
              <a:rPr lang="en-US" sz="1200" kern="1200" baseline="0" dirty="0" smtClean="0">
                <a:solidFill>
                  <a:schemeClr val="tx1"/>
                </a:solidFill>
                <a:latin typeface="+mn-lt"/>
                <a:ea typeface="+mn-ea"/>
                <a:cs typeface="+mn-cs"/>
              </a:rPr>
              <a:t>such as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for simplicity of implementation and configuration. But different</a:t>
            </a:r>
          </a:p>
          <a:p>
            <a:r>
              <a:rPr lang="en-US" sz="1200" kern="1200" baseline="0" dirty="0" smtClean="0">
                <a:solidFill>
                  <a:schemeClr val="tx1"/>
                </a:solidFill>
                <a:latin typeface="+mn-lt"/>
                <a:ea typeface="+mn-ea"/>
                <a:cs typeface="+mn-cs"/>
              </a:rPr>
              <a:t>switches may support different southbound interfaces to the controller. Therefore, the</a:t>
            </a:r>
          </a:p>
          <a:p>
            <a:r>
              <a:rPr lang="en-US" sz="1200" kern="1200" baseline="0" dirty="0" smtClean="0">
                <a:solidFill>
                  <a:schemeClr val="tx1"/>
                </a:solidFill>
                <a:latin typeface="+mn-lt"/>
                <a:ea typeface="+mn-ea"/>
                <a:cs typeface="+mn-cs"/>
              </a:rPr>
              <a:t>SDN controller should support multiple protocols and interfaces to the data plane and</a:t>
            </a:r>
          </a:p>
          <a:p>
            <a:r>
              <a:rPr lang="en-US" sz="1200" kern="1200" baseline="0" dirty="0" smtClean="0">
                <a:solidFill>
                  <a:schemeClr val="tx1"/>
                </a:solidFill>
                <a:latin typeface="+mn-lt"/>
                <a:ea typeface="+mn-ea"/>
                <a:cs typeface="+mn-cs"/>
              </a:rPr>
              <a:t>be able to abstract all of these interfaces to a uniform network model to be used the</a:t>
            </a:r>
          </a:p>
          <a:p>
            <a:r>
              <a:rPr lang="en-US" sz="1200" kern="1200" baseline="0" dirty="0" smtClean="0">
                <a:solidFill>
                  <a:schemeClr val="tx1"/>
                </a:solidFill>
                <a:latin typeface="+mn-lt"/>
                <a:ea typeface="+mn-ea"/>
                <a:cs typeface="+mn-cs"/>
              </a:rPr>
              <a:t>application layer.</a:t>
            </a:r>
          </a:p>
        </p:txBody>
      </p:sp>
      <p:sp>
        <p:nvSpPr>
          <p:cNvPr id="4" name="Slide Number Placeholder 3"/>
          <p:cNvSpPr>
            <a:spLocks noGrp="1"/>
          </p:cNvSpPr>
          <p:nvPr>
            <p:ph type="sldNum" sz="quarter" idx="10"/>
          </p:nvPr>
        </p:nvSpPr>
        <p:spPr/>
        <p:txBody>
          <a:bodyPr/>
          <a:lstStyle/>
          <a:p>
            <a:fld id="{1DB6DCF5-9F7B-7C45-9A84-598DA3C95F13}" type="slidenum">
              <a:rPr lang="en-US" smtClean="0"/>
              <a:pPr/>
              <a:t>13</a:t>
            </a:fld>
            <a:endParaRPr lang="en-US"/>
          </a:p>
        </p:txBody>
      </p:sp>
    </p:spTree>
    <p:extLst>
      <p:ext uri="{BB962C8B-B14F-4D97-AF65-F5344CB8AC3E}">
        <p14:creationId xmlns:p14="http://schemas.microsoft.com/office/powerpoint/2010/main" val="12763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5.7 provides a top-level view of the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architecture. It consists of</a:t>
            </a:r>
          </a:p>
          <a:p>
            <a:r>
              <a:rPr lang="en-US" sz="1200" kern="1200" baseline="0" dirty="0" smtClean="0">
                <a:solidFill>
                  <a:schemeClr val="tx1"/>
                </a:solidFill>
                <a:latin typeface="+mn-lt"/>
                <a:ea typeface="+mn-ea"/>
                <a:cs typeface="+mn-cs"/>
              </a:rPr>
              <a:t>five logical layers, as further 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Network applications, orchestration, and services: Consists of business</a:t>
            </a:r>
          </a:p>
          <a:p>
            <a:r>
              <a:rPr lang="en-US" sz="1200" kern="1200" baseline="0" dirty="0" smtClean="0">
                <a:solidFill>
                  <a:schemeClr val="tx1"/>
                </a:solidFill>
                <a:latin typeface="+mn-lt"/>
                <a:ea typeface="+mn-ea"/>
                <a:cs typeface="+mn-cs"/>
              </a:rPr>
              <a:t>and network logic applications that control and monitor network behavior.</a:t>
            </a:r>
          </a:p>
          <a:p>
            <a:r>
              <a:rPr lang="en-US" sz="1200" kern="1200" baseline="0" dirty="0" smtClean="0">
                <a:solidFill>
                  <a:schemeClr val="tx1"/>
                </a:solidFill>
                <a:latin typeface="+mn-lt"/>
                <a:ea typeface="+mn-ea"/>
                <a:cs typeface="+mn-cs"/>
              </a:rPr>
              <a:t>These applications use the controller to gather network intelligence, run algorithms</a:t>
            </a:r>
          </a:p>
          <a:p>
            <a:r>
              <a:rPr lang="en-US" sz="1200" kern="1200" baseline="0" dirty="0" smtClean="0">
                <a:solidFill>
                  <a:schemeClr val="tx1"/>
                </a:solidFill>
                <a:latin typeface="+mn-lt"/>
                <a:ea typeface="+mn-ea"/>
                <a:cs typeface="+mn-cs"/>
              </a:rPr>
              <a:t>to perform analytics, and then use the controller to orchestrate the new</a:t>
            </a:r>
          </a:p>
          <a:p>
            <a:r>
              <a:rPr lang="en-US" sz="1200" kern="1200" baseline="0" dirty="0" smtClean="0">
                <a:solidFill>
                  <a:schemeClr val="tx1"/>
                </a:solidFill>
                <a:latin typeface="+mn-lt"/>
                <a:ea typeface="+mn-ea"/>
                <a:cs typeface="+mn-cs"/>
              </a:rPr>
              <a:t>rules, if any, throughout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APIs: A set of common interfaces to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controller functions.</a:t>
            </a:r>
          </a:p>
          <a:p>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supports the Open Service Gateway Initiative (</a:t>
            </a:r>
            <a:r>
              <a:rPr lang="en-US" sz="1200" kern="1200" baseline="0" dirty="0" err="1" smtClean="0">
                <a:solidFill>
                  <a:schemeClr val="tx1"/>
                </a:solidFill>
                <a:latin typeface="+mn-lt"/>
                <a:ea typeface="+mn-ea"/>
                <a:cs typeface="+mn-cs"/>
              </a:rPr>
              <a:t>OSGi</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framework and bidirectional REST for the northbound API. The </a:t>
            </a:r>
            <a:r>
              <a:rPr lang="en-US" sz="1200" kern="1200" baseline="0" dirty="0" err="1" smtClean="0">
                <a:solidFill>
                  <a:schemeClr val="tx1"/>
                </a:solidFill>
                <a:latin typeface="+mn-lt"/>
                <a:ea typeface="+mn-ea"/>
                <a:cs typeface="+mn-cs"/>
              </a:rPr>
              <a:t>OSGi</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framework is used for applications that will run in the same address space</a:t>
            </a:r>
          </a:p>
          <a:p>
            <a:r>
              <a:rPr lang="en-US" sz="1200" kern="1200" baseline="0" dirty="0" smtClean="0">
                <a:solidFill>
                  <a:schemeClr val="tx1"/>
                </a:solidFill>
                <a:latin typeface="+mn-lt"/>
                <a:ea typeface="+mn-ea"/>
                <a:cs typeface="+mn-cs"/>
              </a:rPr>
              <a:t>as the controller, while the REST (web-based) API is used for applications</a:t>
            </a:r>
          </a:p>
          <a:p>
            <a:r>
              <a:rPr lang="en-US" sz="1200" kern="1200" baseline="0" dirty="0" smtClean="0">
                <a:solidFill>
                  <a:schemeClr val="tx1"/>
                </a:solidFill>
                <a:latin typeface="+mn-lt"/>
                <a:ea typeface="+mn-ea"/>
                <a:cs typeface="+mn-cs"/>
              </a:rPr>
              <a:t>that do not run in the same address space (or even necessarily on the same</a:t>
            </a:r>
          </a:p>
          <a:p>
            <a:r>
              <a:rPr lang="en-US" sz="1200" kern="1200" baseline="0" dirty="0" smtClean="0">
                <a:solidFill>
                  <a:schemeClr val="tx1"/>
                </a:solidFill>
                <a:latin typeface="+mn-lt"/>
                <a:ea typeface="+mn-ea"/>
                <a:cs typeface="+mn-cs"/>
              </a:rPr>
              <a:t>machine) as the controller.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Controller functions and services: SDN control plane functions and</a:t>
            </a:r>
          </a:p>
          <a:p>
            <a:r>
              <a:rPr lang="en-US" sz="1200" kern="1200" baseline="0" dirty="0" smtClean="0">
                <a:solidFill>
                  <a:schemeClr val="tx1"/>
                </a:solidFill>
                <a:latin typeface="+mn-lt"/>
                <a:ea typeface="+mn-ea"/>
                <a:cs typeface="+mn-cs"/>
              </a:rPr>
              <a:t>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 abstraction layer (SAL): Provides a uniform view of data plane</a:t>
            </a:r>
          </a:p>
          <a:p>
            <a:r>
              <a:rPr lang="en-US" sz="1200" kern="1200" baseline="0" dirty="0" smtClean="0">
                <a:solidFill>
                  <a:schemeClr val="tx1"/>
                </a:solidFill>
                <a:latin typeface="+mn-lt"/>
                <a:ea typeface="+mn-ea"/>
                <a:cs typeface="+mn-cs"/>
              </a:rPr>
              <a:t>resources, so that control plane functions can be implemented independent of</a:t>
            </a:r>
          </a:p>
          <a:p>
            <a:r>
              <a:rPr lang="en-US" sz="1200" kern="1200" baseline="0" dirty="0" smtClean="0">
                <a:solidFill>
                  <a:schemeClr val="tx1"/>
                </a:solidFill>
                <a:latin typeface="+mn-lt"/>
                <a:ea typeface="+mn-ea"/>
                <a:cs typeface="+mn-cs"/>
              </a:rPr>
              <a:t>the specific southbound interface and protocol.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Southbound interfaces and protocols: Supports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other standard</a:t>
            </a:r>
          </a:p>
          <a:p>
            <a:r>
              <a:rPr lang="en-US" sz="1200" kern="1200" baseline="0" dirty="0" smtClean="0">
                <a:solidFill>
                  <a:schemeClr val="tx1"/>
                </a:solidFill>
                <a:latin typeface="+mn-lt"/>
                <a:ea typeface="+mn-ea"/>
                <a:cs typeface="+mn-cs"/>
              </a:rPr>
              <a:t>southbound protocols, and vendor-specific interfaces.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noteworthy aspects to the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architecture. First, Open-</a:t>
            </a:r>
          </a:p>
          <a:p>
            <a:r>
              <a:rPr lang="en-US" sz="1200" kern="1200" baseline="0" dirty="0" smtClean="0">
                <a:solidFill>
                  <a:schemeClr val="tx1"/>
                </a:solidFill>
                <a:latin typeface="+mn-lt"/>
                <a:ea typeface="+mn-ea"/>
                <a:cs typeface="+mn-cs"/>
              </a:rPr>
              <a:t>Daylight encompasses both control plane and application plane functionality. Thus,</a:t>
            </a:r>
          </a:p>
          <a:p>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is more than just an SDN controller implementation. This enables</a:t>
            </a:r>
          </a:p>
          <a:p>
            <a:r>
              <a:rPr lang="en-US" sz="1200" kern="1200" baseline="0" dirty="0" smtClean="0">
                <a:solidFill>
                  <a:schemeClr val="tx1"/>
                </a:solidFill>
                <a:latin typeface="+mn-lt"/>
                <a:ea typeface="+mn-ea"/>
                <a:cs typeface="+mn-cs"/>
              </a:rPr>
              <a:t>enterprise and telecommunications network managers to host open source software on</a:t>
            </a:r>
          </a:p>
          <a:p>
            <a:r>
              <a:rPr lang="en-US" sz="1200" kern="1200" baseline="0" dirty="0" smtClean="0">
                <a:solidFill>
                  <a:schemeClr val="tx1"/>
                </a:solidFill>
                <a:latin typeface="+mn-lt"/>
                <a:ea typeface="+mn-ea"/>
                <a:cs typeface="+mn-cs"/>
              </a:rPr>
              <a:t>their own servers to construct an SDN configuration. Vendors can use this software to</a:t>
            </a:r>
          </a:p>
          <a:p>
            <a:r>
              <a:rPr lang="en-US" sz="1200" kern="1200" baseline="0" dirty="0" smtClean="0">
                <a:solidFill>
                  <a:schemeClr val="tx1"/>
                </a:solidFill>
                <a:latin typeface="+mn-lt"/>
                <a:ea typeface="+mn-ea"/>
                <a:cs typeface="+mn-cs"/>
              </a:rPr>
              <a:t>create products with value-added additional application plane functions and services.</a:t>
            </a:r>
          </a:p>
        </p:txBody>
      </p:sp>
      <p:sp>
        <p:nvSpPr>
          <p:cNvPr id="4" name="Slide Number Placeholder 3"/>
          <p:cNvSpPr>
            <a:spLocks noGrp="1"/>
          </p:cNvSpPr>
          <p:nvPr>
            <p:ph type="sldNum" sz="quarter" idx="10"/>
          </p:nvPr>
        </p:nvSpPr>
        <p:spPr/>
        <p:txBody>
          <a:bodyPr/>
          <a:lstStyle/>
          <a:p>
            <a:fld id="{1DB6DCF5-9F7B-7C45-9A84-598DA3C95F13}" type="slidenum">
              <a:rPr lang="en-US" smtClean="0"/>
              <a:pPr/>
              <a:t>14</a:t>
            </a:fld>
            <a:endParaRPr lang="en-US"/>
          </a:p>
        </p:txBody>
      </p:sp>
    </p:spTree>
    <p:extLst>
      <p:ext uri="{BB962C8B-B14F-4D97-AF65-F5344CB8AC3E}">
        <p14:creationId xmlns:p14="http://schemas.microsoft.com/office/powerpoint/2010/main" val="254202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second significant aspect of the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design is that it is not tied to</a:t>
            </a:r>
          </a:p>
          <a:p>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or any other specific southbound interface. This provides greater flexibility</a:t>
            </a:r>
          </a:p>
          <a:p>
            <a:r>
              <a:rPr lang="en-US" sz="1200" kern="1200" baseline="0" dirty="0" smtClean="0">
                <a:solidFill>
                  <a:schemeClr val="tx1"/>
                </a:solidFill>
                <a:latin typeface="+mn-lt"/>
                <a:ea typeface="+mn-ea"/>
                <a:cs typeface="+mn-cs"/>
              </a:rPr>
              <a:t>in constructing SDN network configurations. The key element in this design is the</a:t>
            </a:r>
          </a:p>
          <a:p>
            <a:r>
              <a:rPr lang="en-US" sz="1200" kern="1200" baseline="0" dirty="0" smtClean="0">
                <a:solidFill>
                  <a:schemeClr val="tx1"/>
                </a:solidFill>
                <a:latin typeface="+mn-lt"/>
                <a:ea typeface="+mn-ea"/>
                <a:cs typeface="+mn-cs"/>
              </a:rPr>
              <a:t>SAL, which enables the controller to support multiple protocols on the southbound</a:t>
            </a:r>
          </a:p>
          <a:p>
            <a:r>
              <a:rPr lang="en-US" sz="1200" kern="1200" baseline="0" dirty="0" smtClean="0">
                <a:solidFill>
                  <a:schemeClr val="tx1"/>
                </a:solidFill>
                <a:latin typeface="+mn-lt"/>
                <a:ea typeface="+mn-ea"/>
                <a:cs typeface="+mn-cs"/>
              </a:rPr>
              <a:t>interface and provide consistent services for controller functions and for SDN applications.</a:t>
            </a:r>
          </a:p>
          <a:p>
            <a:r>
              <a:rPr lang="en-US" sz="1200" kern="1200" baseline="0" dirty="0" smtClean="0">
                <a:solidFill>
                  <a:schemeClr val="tx1"/>
                </a:solidFill>
                <a:latin typeface="+mn-lt"/>
                <a:ea typeface="+mn-ea"/>
                <a:cs typeface="+mn-cs"/>
              </a:rPr>
              <a:t>Figure 5.8 illustrates the operation of the SAL. The </a:t>
            </a:r>
            <a:r>
              <a:rPr lang="en-US" sz="1200" kern="1200" baseline="0" dirty="0" err="1" smtClean="0">
                <a:solidFill>
                  <a:schemeClr val="tx1"/>
                </a:solidFill>
                <a:latin typeface="+mn-lt"/>
                <a:ea typeface="+mn-ea"/>
                <a:cs typeface="+mn-cs"/>
              </a:rPr>
              <a:t>OSGi</a:t>
            </a:r>
            <a:r>
              <a:rPr lang="en-US" sz="1200" kern="1200" baseline="0" dirty="0" smtClean="0">
                <a:solidFill>
                  <a:schemeClr val="tx1"/>
                </a:solidFill>
                <a:latin typeface="+mn-lt"/>
                <a:ea typeface="+mn-ea"/>
                <a:cs typeface="+mn-cs"/>
              </a:rPr>
              <a:t> framework provides</a:t>
            </a:r>
          </a:p>
          <a:p>
            <a:r>
              <a:rPr lang="en-US" sz="1200" kern="1200" baseline="0" dirty="0" smtClean="0">
                <a:solidFill>
                  <a:schemeClr val="tx1"/>
                </a:solidFill>
                <a:latin typeface="+mn-lt"/>
                <a:ea typeface="+mn-ea"/>
                <a:cs typeface="+mn-cs"/>
              </a:rPr>
              <a:t>for dynamically linking plug-ins for the available southbound protocols. The capabilities</a:t>
            </a:r>
          </a:p>
          <a:p>
            <a:r>
              <a:rPr lang="en-US" sz="1200" kern="1200" baseline="0" dirty="0" smtClean="0">
                <a:solidFill>
                  <a:schemeClr val="tx1"/>
                </a:solidFill>
                <a:latin typeface="+mn-lt"/>
                <a:ea typeface="+mn-ea"/>
                <a:cs typeface="+mn-cs"/>
              </a:rPr>
              <a:t>of these protocols are abstracted to a collection of features that can be invoked by</a:t>
            </a:r>
          </a:p>
          <a:p>
            <a:r>
              <a:rPr lang="en-US" sz="1200" kern="1200" baseline="0" dirty="0" smtClean="0">
                <a:solidFill>
                  <a:schemeClr val="tx1"/>
                </a:solidFill>
                <a:latin typeface="+mn-lt"/>
                <a:ea typeface="+mn-ea"/>
                <a:cs typeface="+mn-cs"/>
              </a:rPr>
              <a:t>control plane services via a services manager in the SAL. The services manager maintains</a:t>
            </a:r>
          </a:p>
          <a:p>
            <a:r>
              <a:rPr lang="en-US" sz="1200" kern="1200" baseline="0" dirty="0" smtClean="0">
                <a:solidFill>
                  <a:schemeClr val="tx1"/>
                </a:solidFill>
                <a:latin typeface="+mn-lt"/>
                <a:ea typeface="+mn-ea"/>
                <a:cs typeface="+mn-cs"/>
              </a:rPr>
              <a:t>a registry that maps service requests to feature requests. Based on the service</a:t>
            </a:r>
          </a:p>
          <a:p>
            <a:r>
              <a:rPr lang="en-US" sz="1200" kern="1200" baseline="0" dirty="0" smtClean="0">
                <a:solidFill>
                  <a:schemeClr val="tx1"/>
                </a:solidFill>
                <a:latin typeface="+mn-lt"/>
                <a:ea typeface="+mn-ea"/>
                <a:cs typeface="+mn-cs"/>
              </a:rPr>
              <a:t>request, the SAL maps to the appropriate plug-in and thus uses </a:t>
            </a:r>
            <a:r>
              <a:rPr lang="en-US" sz="1200" kern="1200" baseline="0" dirty="0" err="1"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 he most appropriate</a:t>
            </a:r>
          </a:p>
          <a:p>
            <a:r>
              <a:rPr lang="en-US" sz="1200" kern="1200" baseline="0" dirty="0" smtClean="0">
                <a:solidFill>
                  <a:schemeClr val="tx1"/>
                </a:solidFill>
                <a:latin typeface="+mn-lt"/>
                <a:ea typeface="+mn-ea"/>
                <a:cs typeface="+mn-cs"/>
              </a:rPr>
              <a:t>southbound protocol to interact with a given network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emphasis in the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project is that the software suite be modular, pluggable,</a:t>
            </a:r>
          </a:p>
          <a:p>
            <a:r>
              <a:rPr lang="en-US" sz="1200" kern="1200" baseline="0" dirty="0" smtClean="0">
                <a:solidFill>
                  <a:schemeClr val="tx1"/>
                </a:solidFill>
                <a:latin typeface="+mn-lt"/>
                <a:ea typeface="+mn-ea"/>
                <a:cs typeface="+mn-cs"/>
              </a:rPr>
              <a:t>and flexible. All of the code is implemented in Java and is contained within its</a:t>
            </a:r>
          </a:p>
          <a:p>
            <a:r>
              <a:rPr lang="en-US" sz="1200" kern="1200" baseline="0" dirty="0" smtClean="0">
                <a:solidFill>
                  <a:schemeClr val="tx1"/>
                </a:solidFill>
                <a:latin typeface="+mn-lt"/>
                <a:ea typeface="+mn-ea"/>
                <a:cs typeface="+mn-cs"/>
              </a:rPr>
              <a:t>own Java Virtual Machine (JVM). As such, it can be deployed on any hardware and</a:t>
            </a:r>
          </a:p>
          <a:p>
            <a:r>
              <a:rPr lang="en-US" sz="1200" kern="1200" baseline="0" dirty="0" smtClean="0">
                <a:solidFill>
                  <a:schemeClr val="tx1"/>
                </a:solidFill>
                <a:latin typeface="+mn-lt"/>
                <a:ea typeface="+mn-ea"/>
                <a:cs typeface="+mn-cs"/>
              </a:rPr>
              <a:t>operating system platform that supports Java.</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15</a:t>
            </a:fld>
            <a:endParaRPr lang="en-US"/>
          </a:p>
        </p:txBody>
      </p:sp>
    </p:spTree>
    <p:extLst>
      <p:ext uri="{BB962C8B-B14F-4D97-AF65-F5344CB8AC3E}">
        <p14:creationId xmlns:p14="http://schemas.microsoft.com/office/powerpoint/2010/main" val="2219232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the time of this writing, the most recent release of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is the Helium</a:t>
            </a:r>
          </a:p>
          <a:p>
            <a:r>
              <a:rPr lang="en-US" sz="1200" kern="1200" baseline="0" dirty="0" smtClean="0">
                <a:solidFill>
                  <a:schemeClr val="tx1"/>
                </a:solidFill>
                <a:latin typeface="+mn-lt"/>
                <a:ea typeface="+mn-ea"/>
                <a:cs typeface="+mn-cs"/>
              </a:rPr>
              <a:t>release, illustrated in Figure 5.9. The controller platform (exclusive of applications,</a:t>
            </a:r>
          </a:p>
          <a:p>
            <a:r>
              <a:rPr lang="en-US" sz="1200" kern="1200" baseline="0" dirty="0" smtClean="0">
                <a:solidFill>
                  <a:schemeClr val="tx1"/>
                </a:solidFill>
                <a:latin typeface="+mn-lt"/>
                <a:ea typeface="+mn-ea"/>
                <a:cs typeface="+mn-cs"/>
              </a:rPr>
              <a:t>which may also run on the controller) consists of a growing collection of dynamically</a:t>
            </a:r>
          </a:p>
          <a:p>
            <a:r>
              <a:rPr lang="en-US" sz="1200" kern="1200" baseline="0" dirty="0" smtClean="0">
                <a:solidFill>
                  <a:schemeClr val="tx1"/>
                </a:solidFill>
                <a:latin typeface="+mn-lt"/>
                <a:ea typeface="+mn-ea"/>
                <a:cs typeface="+mn-cs"/>
              </a:rPr>
              <a:t>pluggable modules, each of which performs one or more SDN-related functions and</a:t>
            </a:r>
          </a:p>
          <a:p>
            <a:r>
              <a:rPr lang="en-US" sz="1200" kern="1200" baseline="0" dirty="0" smtClean="0">
                <a:solidFill>
                  <a:schemeClr val="tx1"/>
                </a:solidFill>
                <a:latin typeface="+mn-lt"/>
                <a:ea typeface="+mn-ea"/>
                <a:cs typeface="+mn-cs"/>
              </a:rPr>
              <a:t>services. Five modules are considered base network service functions, likely to be</a:t>
            </a:r>
          </a:p>
          <a:p>
            <a:r>
              <a:rPr lang="en-US" sz="1200" kern="1200" baseline="0" dirty="0" smtClean="0">
                <a:solidFill>
                  <a:schemeClr val="tx1"/>
                </a:solidFill>
                <a:latin typeface="+mn-lt"/>
                <a:ea typeface="+mn-ea"/>
                <a:cs typeface="+mn-cs"/>
              </a:rPr>
              <a:t>included in any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implementation, as 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Topology manager:  A service for learning the network layout by subscribing</a:t>
            </a:r>
          </a:p>
          <a:p>
            <a:r>
              <a:rPr lang="en-US" sz="1200" kern="1200" baseline="0" dirty="0" smtClean="0">
                <a:solidFill>
                  <a:schemeClr val="tx1"/>
                </a:solidFill>
                <a:latin typeface="+mn-lt"/>
                <a:ea typeface="+mn-ea"/>
                <a:cs typeface="+mn-cs"/>
              </a:rPr>
              <a:t>to events of node addition and removal and their interconnection. Applications</a:t>
            </a:r>
          </a:p>
          <a:p>
            <a:r>
              <a:rPr lang="en-US" sz="1200" kern="1200" baseline="0" dirty="0" smtClean="0">
                <a:solidFill>
                  <a:schemeClr val="tx1"/>
                </a:solidFill>
                <a:latin typeface="+mn-lt"/>
                <a:ea typeface="+mn-ea"/>
                <a:cs typeface="+mn-cs"/>
              </a:rPr>
              <a:t>requiring network view can use this service.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Statistics manager: Collects switch-related statistics, including flow</a:t>
            </a:r>
          </a:p>
          <a:p>
            <a:r>
              <a:rPr lang="en-US" sz="1200" kern="1200" baseline="0" dirty="0" smtClean="0">
                <a:solidFill>
                  <a:schemeClr val="tx1"/>
                </a:solidFill>
                <a:latin typeface="+mn-lt"/>
                <a:ea typeface="+mn-ea"/>
                <a:cs typeface="+mn-cs"/>
              </a:rPr>
              <a:t>statistics, node connector, and queue occupancy.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Switch manager: Holds the details of the data plane devices. As a switch</a:t>
            </a:r>
          </a:p>
          <a:p>
            <a:r>
              <a:rPr lang="en-US" sz="1200" kern="1200" baseline="0" dirty="0" smtClean="0">
                <a:solidFill>
                  <a:schemeClr val="tx1"/>
                </a:solidFill>
                <a:latin typeface="+mn-lt"/>
                <a:ea typeface="+mn-ea"/>
                <a:cs typeface="+mn-cs"/>
              </a:rPr>
              <a:t>is discovered, its attributes (for example, what switch/router it is, software</a:t>
            </a:r>
          </a:p>
          <a:p>
            <a:r>
              <a:rPr lang="en-US" sz="1200" kern="1200" baseline="0" dirty="0" smtClean="0">
                <a:solidFill>
                  <a:schemeClr val="tx1"/>
                </a:solidFill>
                <a:latin typeface="+mn-lt"/>
                <a:ea typeface="+mn-ea"/>
                <a:cs typeface="+mn-cs"/>
              </a:rPr>
              <a:t>version, capabilities) are stored in a database by the switch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Forwarding rules manager: Installs routes and tracks next-hop information.</a:t>
            </a:r>
          </a:p>
          <a:p>
            <a:r>
              <a:rPr lang="en-US" sz="1200" kern="1200" baseline="0" dirty="0" smtClean="0">
                <a:solidFill>
                  <a:schemeClr val="tx1"/>
                </a:solidFill>
                <a:latin typeface="+mn-lt"/>
                <a:ea typeface="+mn-ea"/>
                <a:cs typeface="+mn-cs"/>
              </a:rPr>
              <a:t>Works in conjunction with switch manager and topology manager to</a:t>
            </a:r>
          </a:p>
          <a:p>
            <a:r>
              <a:rPr lang="en-US" sz="1200" kern="1200" baseline="0" dirty="0" smtClean="0">
                <a:solidFill>
                  <a:schemeClr val="tx1"/>
                </a:solidFill>
                <a:latin typeface="+mn-lt"/>
                <a:ea typeface="+mn-ea"/>
                <a:cs typeface="+mn-cs"/>
              </a:rPr>
              <a:t>register and maintain network flow state. Applications using this need not have</a:t>
            </a:r>
          </a:p>
          <a:p>
            <a:r>
              <a:rPr lang="en-US" sz="1200" kern="1200" baseline="0" dirty="0" smtClean="0">
                <a:solidFill>
                  <a:schemeClr val="tx1"/>
                </a:solidFill>
                <a:latin typeface="+mn-lt"/>
                <a:ea typeface="+mn-ea"/>
                <a:cs typeface="+mn-cs"/>
              </a:rPr>
              <a:t>visibility of network device specifics.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Host tracker:  Tracks and maintains information about connected hosts.</a:t>
            </a:r>
          </a:p>
        </p:txBody>
      </p:sp>
      <p:sp>
        <p:nvSpPr>
          <p:cNvPr id="4" name="Slide Number Placeholder 3"/>
          <p:cNvSpPr>
            <a:spLocks noGrp="1"/>
          </p:cNvSpPr>
          <p:nvPr>
            <p:ph type="sldNum" sz="quarter" idx="10"/>
          </p:nvPr>
        </p:nvSpPr>
        <p:spPr/>
        <p:txBody>
          <a:bodyPr/>
          <a:lstStyle/>
          <a:p>
            <a:fld id="{1DB6DCF5-9F7B-7C45-9A84-598DA3C95F13}" type="slidenum">
              <a:rPr lang="en-US" smtClean="0"/>
              <a:pPr/>
              <a:t>16</a:t>
            </a:fld>
            <a:endParaRPr lang="en-US"/>
          </a:p>
        </p:txBody>
      </p:sp>
    </p:spTree>
    <p:extLst>
      <p:ext uri="{BB962C8B-B14F-4D97-AF65-F5344CB8AC3E}">
        <p14:creationId xmlns:p14="http://schemas.microsoft.com/office/powerpoint/2010/main" val="243579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To augment these base services, a number of other modules have been developed to</a:t>
            </a:r>
          </a:p>
          <a:p>
            <a:r>
              <a:rPr lang="en-US" sz="1200" kern="1200" baseline="0" dirty="0" smtClean="0">
                <a:solidFill>
                  <a:schemeClr val="tx1"/>
                </a:solidFill>
                <a:latin typeface="+mn-lt"/>
                <a:ea typeface="+mn-ea"/>
                <a:cs typeface="+mn-cs"/>
              </a:rPr>
              <a:t>enable implementation of more sophisticated and feature-rich controllers, as described</a:t>
            </a:r>
          </a:p>
          <a:p>
            <a:r>
              <a:rPr lang="en-US" sz="1200" kern="1200" baseline="0" dirty="0" smtClean="0">
                <a:solidFill>
                  <a:schemeClr val="tx1"/>
                </a:solidFill>
                <a:latin typeface="+mn-lt"/>
                <a:ea typeface="+mn-ea"/>
                <a:cs typeface="+mn-cs"/>
              </a:rPr>
              <a:t>in Table 5.1.</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17</a:t>
            </a:fld>
            <a:endParaRPr lang="en-US"/>
          </a:p>
        </p:txBody>
      </p:sp>
    </p:spTree>
    <p:extLst>
      <p:ext uri="{BB962C8B-B14F-4D97-AF65-F5344CB8AC3E}">
        <p14:creationId xmlns:p14="http://schemas.microsoft.com/office/powerpoint/2010/main" val="4855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18</a:t>
            </a:fld>
            <a:endParaRPr lang="en-US"/>
          </a:p>
        </p:txBody>
      </p:sp>
    </p:spTree>
    <p:extLst>
      <p:ext uri="{BB962C8B-B14F-4D97-AF65-F5344CB8AC3E}">
        <p14:creationId xmlns:p14="http://schemas.microsoft.com/office/powerpoint/2010/main" val="632824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19</a:t>
            </a:fld>
            <a:endParaRPr lang="en-US"/>
          </a:p>
        </p:txBody>
      </p:sp>
    </p:spTree>
    <p:extLst>
      <p:ext uri="{BB962C8B-B14F-4D97-AF65-F5344CB8AC3E}">
        <p14:creationId xmlns:p14="http://schemas.microsoft.com/office/powerpoint/2010/main" val="2737252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REpresentational</a:t>
            </a:r>
            <a:r>
              <a:rPr lang="en-US" sz="1200" kern="1200" baseline="0" dirty="0" smtClean="0">
                <a:solidFill>
                  <a:schemeClr val="tx1"/>
                </a:solidFill>
                <a:latin typeface="+mn-lt"/>
                <a:ea typeface="+mn-ea"/>
                <a:cs typeface="+mn-cs"/>
              </a:rPr>
              <a:t> State Transfer (REST) is an architectural style used to define</a:t>
            </a:r>
          </a:p>
          <a:p>
            <a:r>
              <a:rPr lang="en-US" sz="1200" kern="1200" baseline="0" dirty="0" smtClean="0">
                <a:solidFill>
                  <a:schemeClr val="tx1"/>
                </a:solidFill>
                <a:latin typeface="+mn-lt"/>
                <a:ea typeface="+mn-ea"/>
                <a:cs typeface="+mn-cs"/>
              </a:rPr>
              <a:t>APIs. This has become a standard way of constructing northbound APIs for SDN</a:t>
            </a:r>
          </a:p>
          <a:p>
            <a:r>
              <a:rPr lang="en-US" sz="1200" kern="1200" baseline="0" dirty="0" smtClean="0">
                <a:solidFill>
                  <a:schemeClr val="tx1"/>
                </a:solidFill>
                <a:latin typeface="+mn-lt"/>
                <a:ea typeface="+mn-ea"/>
                <a:cs typeface="+mn-cs"/>
              </a:rPr>
              <a:t>controllers. A REST API, or an API that is  </a:t>
            </a:r>
            <a:r>
              <a:rPr lang="en-US" sz="1200" kern="1200" baseline="0" dirty="0" err="1" smtClean="0">
                <a:solidFill>
                  <a:schemeClr val="tx1"/>
                </a:solidFill>
                <a:latin typeface="+mn-lt"/>
                <a:ea typeface="+mn-ea"/>
                <a:cs typeface="+mn-cs"/>
              </a:rPr>
              <a:t>RESTful</a:t>
            </a:r>
            <a:r>
              <a:rPr lang="en-US" sz="1200" kern="1200" baseline="0" dirty="0" smtClean="0">
                <a:solidFill>
                  <a:schemeClr val="tx1"/>
                </a:solidFill>
                <a:latin typeface="+mn-lt"/>
                <a:ea typeface="+mn-ea"/>
                <a:cs typeface="+mn-cs"/>
              </a:rPr>
              <a:t> (adheres to the constraints</a:t>
            </a:r>
          </a:p>
          <a:p>
            <a:r>
              <a:rPr lang="en-US" sz="1200" kern="1200" baseline="0" dirty="0" smtClean="0">
                <a:solidFill>
                  <a:schemeClr val="tx1"/>
                </a:solidFill>
                <a:latin typeface="+mn-lt"/>
                <a:ea typeface="+mn-ea"/>
                <a:cs typeface="+mn-cs"/>
              </a:rPr>
              <a:t>of REST) is not a protocol, language, or established standard. It is essentially six</a:t>
            </a:r>
          </a:p>
          <a:p>
            <a:r>
              <a:rPr lang="en-US" sz="1200" kern="1200" baseline="0" dirty="0" smtClean="0">
                <a:solidFill>
                  <a:schemeClr val="tx1"/>
                </a:solidFill>
                <a:latin typeface="+mn-lt"/>
                <a:ea typeface="+mn-ea"/>
                <a:cs typeface="+mn-cs"/>
              </a:rPr>
              <a:t>constraints that an API must follow to be </a:t>
            </a:r>
            <a:r>
              <a:rPr lang="en-US" sz="1200" kern="1200" baseline="0" dirty="0" err="1" smtClean="0">
                <a:solidFill>
                  <a:schemeClr val="tx1"/>
                </a:solidFill>
                <a:latin typeface="+mn-lt"/>
                <a:ea typeface="+mn-ea"/>
                <a:cs typeface="+mn-cs"/>
              </a:rPr>
              <a:t>RESTful</a:t>
            </a:r>
            <a:r>
              <a:rPr lang="en-US" sz="1200" kern="1200" baseline="0" dirty="0" smtClean="0">
                <a:solidFill>
                  <a:schemeClr val="tx1"/>
                </a:solidFill>
                <a:latin typeface="+mn-lt"/>
                <a:ea typeface="+mn-ea"/>
                <a:cs typeface="+mn-cs"/>
              </a:rPr>
              <a:t>. The objective of these constraints</a:t>
            </a:r>
          </a:p>
          <a:p>
            <a:r>
              <a:rPr lang="en-US" sz="1200" kern="1200" baseline="0" dirty="0" smtClean="0">
                <a:solidFill>
                  <a:schemeClr val="tx1"/>
                </a:solidFill>
                <a:latin typeface="+mn-lt"/>
                <a:ea typeface="+mn-ea"/>
                <a:cs typeface="+mn-cs"/>
              </a:rPr>
              <a:t>is to maximize the scalability and independence/interoperability of software</a:t>
            </a:r>
          </a:p>
          <a:p>
            <a:r>
              <a:rPr lang="en-US" sz="1200" kern="1200" baseline="0" dirty="0" smtClean="0">
                <a:solidFill>
                  <a:schemeClr val="tx1"/>
                </a:solidFill>
                <a:latin typeface="+mn-lt"/>
                <a:ea typeface="+mn-ea"/>
                <a:cs typeface="+mn-cs"/>
              </a:rPr>
              <a:t>interactions, and to provide for a simple means of constructing APIs.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20</a:t>
            </a:fld>
            <a:endParaRPr lang="en-US"/>
          </a:p>
        </p:txBody>
      </p:sp>
    </p:spTree>
    <p:extLst>
      <p:ext uri="{BB962C8B-B14F-4D97-AF65-F5344CB8AC3E}">
        <p14:creationId xmlns:p14="http://schemas.microsoft.com/office/powerpoint/2010/main" val="173979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This chapter continues our study of software-defined networking (SDN), focusing on the control</a:t>
            </a:r>
          </a:p>
          <a:p>
            <a:r>
              <a:rPr lang="en-US" sz="1200" kern="1200" baseline="0" dirty="0" smtClean="0">
                <a:solidFill>
                  <a:schemeClr val="tx1"/>
                </a:solidFill>
                <a:latin typeface="+mn-lt"/>
                <a:ea typeface="+mn-ea"/>
                <a:cs typeface="+mn-cs"/>
              </a:rPr>
              <a:t>plane (see Figure 5.1). Section 5.1 provides an overview of SDN control plane architecture, discussing</a:t>
            </a:r>
          </a:p>
          <a:p>
            <a:r>
              <a:rPr lang="en-US" sz="1200" kern="1200" baseline="0" dirty="0" smtClean="0">
                <a:solidFill>
                  <a:schemeClr val="tx1"/>
                </a:solidFill>
                <a:latin typeface="+mn-lt"/>
                <a:ea typeface="+mn-ea"/>
                <a:cs typeface="+mn-cs"/>
              </a:rPr>
              <a:t>the functions and interface capabilities of a typical SDN control plane implementation. Next, we</a:t>
            </a:r>
          </a:p>
          <a:p>
            <a:r>
              <a:rPr lang="en-US" sz="1200" kern="1200" baseline="0" dirty="0" smtClean="0">
                <a:solidFill>
                  <a:schemeClr val="tx1"/>
                </a:solidFill>
                <a:latin typeface="+mn-lt"/>
                <a:ea typeface="+mn-ea"/>
                <a:cs typeface="+mn-cs"/>
              </a:rPr>
              <a:t>summarize the ITU-T layered SDN model, which provides additional insight into the role of the control</a:t>
            </a:r>
          </a:p>
          <a:p>
            <a:r>
              <a:rPr lang="en-US" sz="1200" kern="1200" baseline="0" dirty="0" smtClean="0">
                <a:solidFill>
                  <a:schemeClr val="tx1"/>
                </a:solidFill>
                <a:latin typeface="+mn-lt"/>
                <a:ea typeface="+mn-ea"/>
                <a:cs typeface="+mn-cs"/>
              </a:rPr>
              <a:t>plane. This is followed by a description of one of the most significant open source SDN controller</a:t>
            </a:r>
          </a:p>
          <a:p>
            <a:r>
              <a:rPr lang="en-US" sz="1200" kern="1200" baseline="0" dirty="0" smtClean="0">
                <a:solidFill>
                  <a:schemeClr val="tx1"/>
                </a:solidFill>
                <a:latin typeface="+mn-lt"/>
                <a:ea typeface="+mn-ea"/>
                <a:cs typeface="+mn-cs"/>
              </a:rPr>
              <a:t>efforts, known as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Then Section 5.4 describes the REST northbound interface, which</a:t>
            </a:r>
          </a:p>
          <a:p>
            <a:r>
              <a:rPr lang="en-US" sz="1200" kern="1200" baseline="0" dirty="0" smtClean="0">
                <a:solidFill>
                  <a:schemeClr val="tx1"/>
                </a:solidFill>
                <a:latin typeface="+mn-lt"/>
                <a:ea typeface="+mn-ea"/>
                <a:cs typeface="+mn-cs"/>
              </a:rPr>
              <a:t>has become common in SDN implementations. Finally, Section 5.5 discusses issues relating to cooperation</a:t>
            </a:r>
          </a:p>
          <a:p>
            <a:r>
              <a:rPr lang="en-US" sz="1200" kern="1200" baseline="0" dirty="0" smtClean="0">
                <a:solidFill>
                  <a:schemeClr val="tx1"/>
                </a:solidFill>
                <a:latin typeface="+mn-lt"/>
                <a:ea typeface="+mn-ea"/>
                <a:cs typeface="+mn-cs"/>
              </a:rPr>
              <a:t>and coordination among multiple SDN controllers.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SDN control layer maps application layer service requests into specific commands</a:t>
            </a:r>
          </a:p>
          <a:p>
            <a:r>
              <a:rPr lang="en-US" sz="1200" kern="1200" baseline="0" dirty="0" smtClean="0">
                <a:solidFill>
                  <a:schemeClr val="tx1"/>
                </a:solidFill>
                <a:latin typeface="+mn-lt"/>
                <a:ea typeface="+mn-ea"/>
                <a:cs typeface="+mn-cs"/>
              </a:rPr>
              <a:t>and directives to data plane switches and supplies applications with information about</a:t>
            </a:r>
          </a:p>
          <a:p>
            <a:r>
              <a:rPr lang="en-US" sz="1200" kern="1200" baseline="0" dirty="0" smtClean="0">
                <a:solidFill>
                  <a:schemeClr val="tx1"/>
                </a:solidFill>
                <a:latin typeface="+mn-lt"/>
                <a:ea typeface="+mn-ea"/>
                <a:cs typeface="+mn-cs"/>
              </a:rPr>
              <a:t>data plane topology and activity. The control layer is implemented as a server or cooperating</a:t>
            </a:r>
          </a:p>
          <a:p>
            <a:r>
              <a:rPr lang="en-US" sz="1200" kern="1200" baseline="0" dirty="0" smtClean="0">
                <a:solidFill>
                  <a:schemeClr val="tx1"/>
                </a:solidFill>
                <a:latin typeface="+mn-lt"/>
                <a:ea typeface="+mn-ea"/>
                <a:cs typeface="+mn-cs"/>
              </a:rPr>
              <a:t>set of servers known as SDN controllers. This section provides an overview of</a:t>
            </a:r>
          </a:p>
          <a:p>
            <a:r>
              <a:rPr lang="en-US" sz="1200" kern="1200" baseline="0" dirty="0" smtClean="0">
                <a:solidFill>
                  <a:schemeClr val="tx1"/>
                </a:solidFill>
                <a:latin typeface="+mn-lt"/>
                <a:ea typeface="+mn-ea"/>
                <a:cs typeface="+mn-cs"/>
              </a:rPr>
              <a:t>control plane functionality. Later, we look at specific protocols and standards implemented</a:t>
            </a:r>
          </a:p>
          <a:p>
            <a:r>
              <a:rPr lang="en-US" sz="1200" kern="1200" baseline="0" dirty="0" smtClean="0">
                <a:solidFill>
                  <a:schemeClr val="tx1"/>
                </a:solidFill>
                <a:latin typeface="+mn-lt"/>
                <a:ea typeface="+mn-ea"/>
                <a:cs typeface="+mn-cs"/>
              </a:rPr>
              <a:t>within the control plane.</a:t>
            </a: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a:t>
            </a:fld>
            <a:endParaRPr lang="en-US"/>
          </a:p>
        </p:txBody>
      </p:sp>
    </p:spTree>
    <p:extLst>
      <p:ext uri="{BB962C8B-B14F-4D97-AF65-F5344CB8AC3E}">
        <p14:creationId xmlns:p14="http://schemas.microsoft.com/office/powerpoint/2010/main" val="3778225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REST assumes that the concepts of web-based access are used for interaction between</a:t>
            </a:r>
          </a:p>
          <a:p>
            <a:r>
              <a:rPr lang="en-US" sz="1200" kern="1200" baseline="0" dirty="0" smtClean="0">
                <a:solidFill>
                  <a:schemeClr val="tx1"/>
                </a:solidFill>
                <a:latin typeface="+mn-lt"/>
                <a:ea typeface="+mn-ea"/>
                <a:cs typeface="+mn-cs"/>
              </a:rPr>
              <a:t>the application and the service that are on either side of the API. REST does not</a:t>
            </a:r>
          </a:p>
          <a:p>
            <a:r>
              <a:rPr lang="en-US" sz="1200" kern="1200" baseline="0" dirty="0" smtClean="0">
                <a:solidFill>
                  <a:schemeClr val="tx1"/>
                </a:solidFill>
                <a:latin typeface="+mn-lt"/>
                <a:ea typeface="+mn-ea"/>
                <a:cs typeface="+mn-cs"/>
              </a:rPr>
              <a:t>define the specifics of the API but imposes constraints on the nature of the interaction</a:t>
            </a:r>
          </a:p>
          <a:p>
            <a:r>
              <a:rPr lang="en-US" sz="1200" kern="1200" baseline="0" dirty="0" smtClean="0">
                <a:solidFill>
                  <a:schemeClr val="tx1"/>
                </a:solidFill>
                <a:latin typeface="+mn-lt"/>
                <a:ea typeface="+mn-ea"/>
                <a:cs typeface="+mn-cs"/>
              </a:rPr>
              <a:t>between application and service. The six REST constraints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Client-server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Stateless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Uniform interface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Layered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Code on demand</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21</a:t>
            </a:fld>
            <a:endParaRPr lang="en-US"/>
          </a:p>
        </p:txBody>
      </p:sp>
    </p:spTree>
    <p:extLst>
      <p:ext uri="{BB962C8B-B14F-4D97-AF65-F5344CB8AC3E}">
        <p14:creationId xmlns:p14="http://schemas.microsoft.com/office/powerpoint/2010/main" val="634141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This simple constraint dictates that interaction between application and server is in</a:t>
            </a:r>
          </a:p>
          <a:p>
            <a:r>
              <a:rPr lang="en-US" sz="1200" kern="1200" baseline="0" dirty="0" smtClean="0">
                <a:solidFill>
                  <a:schemeClr val="tx1"/>
                </a:solidFill>
                <a:latin typeface="+mn-lt"/>
                <a:ea typeface="+mn-ea"/>
                <a:cs typeface="+mn-cs"/>
              </a:rPr>
              <a:t>the client-server request/response style. The principle defined for this constraint is</a:t>
            </a:r>
          </a:p>
          <a:p>
            <a:r>
              <a:rPr lang="en-US" sz="1200" kern="1200" baseline="0" dirty="0" smtClean="0">
                <a:solidFill>
                  <a:schemeClr val="tx1"/>
                </a:solidFill>
                <a:latin typeface="+mn-lt"/>
                <a:ea typeface="+mn-ea"/>
                <a:cs typeface="+mn-cs"/>
              </a:rPr>
              <a:t>the separation of user interface concerns from data storage concerns. This separation</a:t>
            </a:r>
          </a:p>
          <a:p>
            <a:r>
              <a:rPr lang="en-US" sz="1200" kern="1200" baseline="0" dirty="0" smtClean="0">
                <a:solidFill>
                  <a:schemeClr val="tx1"/>
                </a:solidFill>
                <a:latin typeface="+mn-lt"/>
                <a:ea typeface="+mn-ea"/>
                <a:cs typeface="+mn-cs"/>
              </a:rPr>
              <a:t>allows client and server components to evolve independently and supports the</a:t>
            </a:r>
          </a:p>
          <a:p>
            <a:r>
              <a:rPr lang="en-US" sz="1200" kern="1200" baseline="0" dirty="0" smtClean="0">
                <a:solidFill>
                  <a:schemeClr val="tx1"/>
                </a:solidFill>
                <a:latin typeface="+mn-lt"/>
                <a:ea typeface="+mn-ea"/>
                <a:cs typeface="+mn-cs"/>
              </a:rPr>
              <a:t>portability of server-side functions to multiple platforms.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22</a:t>
            </a:fld>
            <a:endParaRPr lang="en-US"/>
          </a:p>
        </p:txBody>
      </p:sp>
    </p:spTree>
    <p:extLst>
      <p:ext uri="{BB962C8B-B14F-4D97-AF65-F5344CB8AC3E}">
        <p14:creationId xmlns:p14="http://schemas.microsoft.com/office/powerpoint/2010/main" val="3413588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stateless constraint dictates that each request from a client to a server must contain</a:t>
            </a:r>
          </a:p>
          <a:p>
            <a:r>
              <a:rPr lang="en-US" sz="1200" kern="1200" baseline="0" dirty="0" smtClean="0">
                <a:solidFill>
                  <a:schemeClr val="tx1"/>
                </a:solidFill>
                <a:latin typeface="+mn-lt"/>
                <a:ea typeface="+mn-ea"/>
                <a:cs typeface="+mn-cs"/>
              </a:rPr>
              <a:t>all the information necessary to understand the request and cannot take advantage</a:t>
            </a:r>
          </a:p>
          <a:p>
            <a:r>
              <a:rPr lang="en-US" sz="1200" kern="1200" baseline="0" dirty="0" smtClean="0">
                <a:solidFill>
                  <a:schemeClr val="tx1"/>
                </a:solidFill>
                <a:latin typeface="+mn-lt"/>
                <a:ea typeface="+mn-ea"/>
                <a:cs typeface="+mn-cs"/>
              </a:rPr>
              <a:t>of any stored context on the server. Similarly, each response from the server must</a:t>
            </a:r>
          </a:p>
          <a:p>
            <a:r>
              <a:rPr lang="en-US" sz="1200" kern="1200" baseline="0" dirty="0" smtClean="0">
                <a:solidFill>
                  <a:schemeClr val="tx1"/>
                </a:solidFill>
                <a:latin typeface="+mn-lt"/>
                <a:ea typeface="+mn-ea"/>
                <a:cs typeface="+mn-cs"/>
              </a:rPr>
              <a:t>contain all the desired information for that request. One consequence is that any</a:t>
            </a:r>
          </a:p>
          <a:p>
            <a:r>
              <a:rPr lang="en-US" sz="1200" kern="1200" baseline="0" dirty="0" smtClean="0">
                <a:solidFill>
                  <a:schemeClr val="tx1"/>
                </a:solidFill>
                <a:latin typeface="+mn-lt"/>
                <a:ea typeface="+mn-ea"/>
                <a:cs typeface="+mn-cs"/>
              </a:rPr>
              <a:t>“memory” of a transaction is maintained in a session state kept entirely on the client.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server does not retain any record of the client state, the result is a more</a:t>
            </a:r>
          </a:p>
          <a:p>
            <a:r>
              <a:rPr lang="en-US" sz="1200" kern="1200" baseline="0" dirty="0" smtClean="0">
                <a:solidFill>
                  <a:schemeClr val="tx1"/>
                </a:solidFill>
                <a:latin typeface="+mn-lt"/>
                <a:ea typeface="+mn-ea"/>
                <a:cs typeface="+mn-cs"/>
              </a:rPr>
              <a:t>efficient SDN controller. Another consequence is that if the client and server reside on</a:t>
            </a:r>
          </a:p>
          <a:p>
            <a:r>
              <a:rPr lang="en-US" sz="1200" kern="1200" baseline="0" dirty="0" smtClean="0">
                <a:solidFill>
                  <a:schemeClr val="tx1"/>
                </a:solidFill>
                <a:latin typeface="+mn-lt"/>
                <a:ea typeface="+mn-ea"/>
                <a:cs typeface="+mn-cs"/>
              </a:rPr>
              <a:t>different machines, and therefore communicate via a protocol, that protocol need not</a:t>
            </a:r>
          </a:p>
          <a:p>
            <a:r>
              <a:rPr lang="en-US" sz="1200" kern="1200" baseline="0" dirty="0" smtClean="0">
                <a:solidFill>
                  <a:schemeClr val="tx1"/>
                </a:solidFill>
                <a:latin typeface="+mn-lt"/>
                <a:ea typeface="+mn-ea"/>
                <a:cs typeface="+mn-cs"/>
              </a:rPr>
              <a:t>be connection oriented.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REST typically runs over Hypertext Transfer Protocol (HTTP), which is a stateless</a:t>
            </a:r>
          </a:p>
          <a:p>
            <a:r>
              <a:rPr lang="en-US" sz="1200" kern="1200" baseline="0" dirty="0" smtClean="0">
                <a:solidFill>
                  <a:schemeClr val="tx1"/>
                </a:solidFill>
                <a:latin typeface="+mn-lt"/>
                <a:ea typeface="+mn-ea"/>
                <a:cs typeface="+mn-cs"/>
              </a:rPr>
              <a:t>protocol.</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23</a:t>
            </a:fld>
            <a:endParaRPr lang="en-US"/>
          </a:p>
        </p:txBody>
      </p:sp>
    </p:spTree>
    <p:extLst>
      <p:ext uri="{BB962C8B-B14F-4D97-AF65-F5344CB8AC3E}">
        <p14:creationId xmlns:p14="http://schemas.microsoft.com/office/powerpoint/2010/main" val="99881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cache constraint requires that the data within a response to a request be implicitly</a:t>
            </a:r>
          </a:p>
          <a:p>
            <a:r>
              <a:rPr lang="en-US" sz="1200" kern="1200" baseline="0" dirty="0" smtClean="0">
                <a:solidFill>
                  <a:schemeClr val="tx1"/>
                </a:solidFill>
                <a:latin typeface="+mn-lt"/>
                <a:ea typeface="+mn-ea"/>
                <a:cs typeface="+mn-cs"/>
              </a:rPr>
              <a:t>or explicitly labeled as cacheable or </a:t>
            </a:r>
            <a:r>
              <a:rPr lang="en-US" sz="1200" kern="1200" baseline="0" dirty="0" err="1" smtClean="0">
                <a:solidFill>
                  <a:schemeClr val="tx1"/>
                </a:solidFill>
                <a:latin typeface="+mn-lt"/>
                <a:ea typeface="+mn-ea"/>
                <a:cs typeface="+mn-cs"/>
              </a:rPr>
              <a:t>noncacheable</a:t>
            </a:r>
            <a:r>
              <a:rPr lang="en-US" sz="1200" kern="1200" baseline="0" dirty="0" smtClean="0">
                <a:solidFill>
                  <a:schemeClr val="tx1"/>
                </a:solidFill>
                <a:latin typeface="+mn-lt"/>
                <a:ea typeface="+mn-ea"/>
                <a:cs typeface="+mn-cs"/>
              </a:rPr>
              <a:t>. If a response is cacheable, then a</a:t>
            </a:r>
          </a:p>
          <a:p>
            <a:r>
              <a:rPr lang="en-US" sz="1200" kern="1200" baseline="0" dirty="0" smtClean="0">
                <a:solidFill>
                  <a:schemeClr val="tx1"/>
                </a:solidFill>
                <a:latin typeface="+mn-lt"/>
                <a:ea typeface="+mn-ea"/>
                <a:cs typeface="+mn-cs"/>
              </a:rPr>
              <a:t>client cache is given the right to reuse that response data for later, equivalent requests.</a:t>
            </a:r>
          </a:p>
          <a:p>
            <a:r>
              <a:rPr lang="en-US" sz="1200" kern="1200" baseline="0" dirty="0" smtClean="0">
                <a:solidFill>
                  <a:schemeClr val="tx1"/>
                </a:solidFill>
                <a:latin typeface="+mn-lt"/>
                <a:ea typeface="+mn-ea"/>
                <a:cs typeface="+mn-cs"/>
              </a:rPr>
              <a:t>That is, the client is given permission to remember this data because the data is not</a:t>
            </a:r>
          </a:p>
          <a:p>
            <a:r>
              <a:rPr lang="en-US" sz="1200" kern="1200" baseline="0" dirty="0" smtClean="0">
                <a:solidFill>
                  <a:schemeClr val="tx1"/>
                </a:solidFill>
                <a:latin typeface="+mn-lt"/>
                <a:ea typeface="+mn-ea"/>
                <a:cs typeface="+mn-cs"/>
              </a:rPr>
              <a:t>likely to change on the server side. Therefore, subsequent requests for the same data</a:t>
            </a:r>
          </a:p>
          <a:p>
            <a:r>
              <a:rPr lang="en-US" sz="1200" kern="1200" baseline="0" dirty="0" smtClean="0">
                <a:solidFill>
                  <a:schemeClr val="tx1"/>
                </a:solidFill>
                <a:latin typeface="+mn-lt"/>
                <a:ea typeface="+mn-ea"/>
                <a:cs typeface="+mn-cs"/>
              </a:rPr>
              <a:t>can be handled locally at the client, reducing communication overhead between client</a:t>
            </a:r>
          </a:p>
          <a:p>
            <a:r>
              <a:rPr lang="en-US" sz="1200" kern="1200" baseline="0" dirty="0" smtClean="0">
                <a:solidFill>
                  <a:schemeClr val="tx1"/>
                </a:solidFill>
                <a:latin typeface="+mn-lt"/>
                <a:ea typeface="+mn-ea"/>
                <a:cs typeface="+mn-cs"/>
              </a:rPr>
              <a:t>and server, and reducing the server’s processing burden.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24</a:t>
            </a:fld>
            <a:endParaRPr lang="en-US"/>
          </a:p>
        </p:txBody>
      </p:sp>
    </p:spTree>
    <p:extLst>
      <p:ext uri="{BB962C8B-B14F-4D97-AF65-F5344CB8AC3E}">
        <p14:creationId xmlns:p14="http://schemas.microsoft.com/office/powerpoint/2010/main" val="1128040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REST emphasizes a uniform interface between components, regardless of the specific</a:t>
            </a:r>
          </a:p>
          <a:p>
            <a:r>
              <a:rPr lang="en-US" sz="1200" kern="1200" baseline="0" dirty="0" smtClean="0">
                <a:solidFill>
                  <a:schemeClr val="tx1"/>
                </a:solidFill>
                <a:latin typeface="+mn-lt"/>
                <a:ea typeface="+mn-ea"/>
                <a:cs typeface="+mn-cs"/>
              </a:rPr>
              <a:t>client-server application API implemented using REST. This enables controller</a:t>
            </a:r>
          </a:p>
          <a:p>
            <a:r>
              <a:rPr lang="en-US" sz="1200" kern="1200" baseline="0" dirty="0" smtClean="0">
                <a:solidFill>
                  <a:schemeClr val="tx1"/>
                </a:solidFill>
                <a:latin typeface="+mn-lt"/>
                <a:ea typeface="+mn-ea"/>
                <a:cs typeface="+mn-cs"/>
              </a:rPr>
              <a:t>services to evolve independently and provides the ability for an SDN controller</a:t>
            </a:r>
          </a:p>
          <a:p>
            <a:r>
              <a:rPr lang="en-US" sz="1200" kern="1200" baseline="0" dirty="0" smtClean="0">
                <a:solidFill>
                  <a:schemeClr val="tx1"/>
                </a:solidFill>
                <a:latin typeface="+mn-lt"/>
                <a:ea typeface="+mn-ea"/>
                <a:cs typeface="+mn-cs"/>
              </a:rPr>
              <a:t>provider to use software components from various vendors to implement the controller.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obtain a uniform interface, REST defines four interface constraints: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Identification of resources:  Individual resources are identified using a resource</a:t>
            </a:r>
          </a:p>
          <a:p>
            <a:r>
              <a:rPr lang="en-US" sz="1200" kern="1200" baseline="0" dirty="0" smtClean="0">
                <a:solidFill>
                  <a:schemeClr val="tx1"/>
                </a:solidFill>
                <a:latin typeface="+mn-lt"/>
                <a:ea typeface="+mn-ea"/>
                <a:cs typeface="+mn-cs"/>
              </a:rPr>
              <a:t>identifier (for example, a URI).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Manipulation of resources through representations: Resources are</a:t>
            </a:r>
          </a:p>
          <a:p>
            <a:r>
              <a:rPr lang="en-US" sz="1200" kern="1200" baseline="0" dirty="0" smtClean="0">
                <a:solidFill>
                  <a:schemeClr val="tx1"/>
                </a:solidFill>
                <a:latin typeface="+mn-lt"/>
                <a:ea typeface="+mn-ea"/>
                <a:cs typeface="+mn-cs"/>
              </a:rPr>
              <a:t>represented in a format like JSON, XML, or HTML.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Self-descriptive messages: Each message has enough information to</a:t>
            </a:r>
          </a:p>
          <a:p>
            <a:r>
              <a:rPr lang="en-US" sz="1200" kern="1200" baseline="0" dirty="0" smtClean="0">
                <a:solidFill>
                  <a:schemeClr val="tx1"/>
                </a:solidFill>
                <a:latin typeface="+mn-lt"/>
                <a:ea typeface="+mn-ea"/>
                <a:cs typeface="+mn-cs"/>
              </a:rPr>
              <a:t>describe how the message is to be processed.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Hypermedia as the engine of the application state:  A client needs no</a:t>
            </a:r>
          </a:p>
          <a:p>
            <a:r>
              <a:rPr lang="en-US" sz="1200" kern="1200" baseline="0" dirty="0" smtClean="0">
                <a:solidFill>
                  <a:schemeClr val="tx1"/>
                </a:solidFill>
                <a:latin typeface="+mn-lt"/>
                <a:ea typeface="+mn-ea"/>
                <a:cs typeface="+mn-cs"/>
              </a:rPr>
              <a:t>prior knowledge of how to interact with a server, because the API is not fixed</a:t>
            </a:r>
          </a:p>
          <a:p>
            <a:r>
              <a:rPr lang="en-US" sz="1200" kern="1200" baseline="0" dirty="0" smtClean="0">
                <a:solidFill>
                  <a:schemeClr val="tx1"/>
                </a:solidFill>
                <a:latin typeface="+mn-lt"/>
                <a:ea typeface="+mn-ea"/>
                <a:cs typeface="+mn-cs"/>
              </a:rPr>
              <a:t>but dynamically provided by the 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REST style emphasizes that interactions between clients and services is</a:t>
            </a:r>
          </a:p>
          <a:p>
            <a:r>
              <a:rPr lang="en-US" sz="1200" kern="1200" baseline="0" dirty="0" smtClean="0">
                <a:solidFill>
                  <a:schemeClr val="tx1"/>
                </a:solidFill>
                <a:latin typeface="+mn-lt"/>
                <a:ea typeface="+mn-ea"/>
                <a:cs typeface="+mn-cs"/>
              </a:rPr>
              <a:t>enhanced by having a limited number of operations (verbs). Flexibility is provided</a:t>
            </a:r>
          </a:p>
          <a:p>
            <a:r>
              <a:rPr lang="en-US" sz="1200" kern="1200" baseline="0" dirty="0" smtClean="0">
                <a:solidFill>
                  <a:schemeClr val="tx1"/>
                </a:solidFill>
                <a:latin typeface="+mn-lt"/>
                <a:ea typeface="+mn-ea"/>
                <a:cs typeface="+mn-cs"/>
              </a:rPr>
              <a:t>by assigning resources (nouns) their own unique Uniform Resource Identifier</a:t>
            </a:r>
          </a:p>
          <a:p>
            <a:r>
              <a:rPr lang="en-US" sz="1200" kern="1200" baseline="0" dirty="0" smtClean="0">
                <a:solidFill>
                  <a:schemeClr val="tx1"/>
                </a:solidFill>
                <a:latin typeface="+mn-lt"/>
                <a:ea typeface="+mn-ea"/>
                <a:cs typeface="+mn-cs"/>
              </a:rPr>
              <a:t>(URI) . Because each verb has a specific meaning (GET, POST, PUT, and DELETE),</a:t>
            </a:r>
          </a:p>
          <a:p>
            <a:r>
              <a:rPr lang="en-US" sz="1200" kern="1200" baseline="0" dirty="0" smtClean="0">
                <a:solidFill>
                  <a:schemeClr val="tx1"/>
                </a:solidFill>
                <a:latin typeface="+mn-lt"/>
                <a:ea typeface="+mn-ea"/>
                <a:cs typeface="+mn-cs"/>
              </a:rPr>
              <a:t>REST avoids ambiguity.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benefit of this constraint, for an SDN environment is that different applications,</a:t>
            </a:r>
          </a:p>
          <a:p>
            <a:r>
              <a:rPr lang="en-US" sz="1200" kern="1200" baseline="0" dirty="0" smtClean="0">
                <a:solidFill>
                  <a:schemeClr val="tx1"/>
                </a:solidFill>
                <a:latin typeface="+mn-lt"/>
                <a:ea typeface="+mn-ea"/>
                <a:cs typeface="+mn-cs"/>
              </a:rPr>
              <a:t>perhaps written in different languages, can invoke the same controller service via a</a:t>
            </a:r>
          </a:p>
          <a:p>
            <a:r>
              <a:rPr lang="en-US" sz="1200" kern="1200" baseline="0" dirty="0" smtClean="0">
                <a:solidFill>
                  <a:schemeClr val="tx1"/>
                </a:solidFill>
                <a:latin typeface="+mn-lt"/>
                <a:ea typeface="+mn-ea"/>
                <a:cs typeface="+mn-cs"/>
              </a:rPr>
              <a:t>REST API.</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25</a:t>
            </a:fld>
            <a:endParaRPr lang="en-US"/>
          </a:p>
        </p:txBody>
      </p:sp>
    </p:spTree>
    <p:extLst>
      <p:ext uri="{BB962C8B-B14F-4D97-AF65-F5344CB8AC3E}">
        <p14:creationId xmlns:p14="http://schemas.microsoft.com/office/powerpoint/2010/main" val="3560137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layered system constraint simply means that a given function is organized in layers,</a:t>
            </a:r>
          </a:p>
          <a:p>
            <a:r>
              <a:rPr lang="en-US" sz="1200" kern="1200" baseline="0" dirty="0" smtClean="0">
                <a:solidFill>
                  <a:schemeClr val="tx1"/>
                </a:solidFill>
                <a:latin typeface="+mn-lt"/>
                <a:ea typeface="+mn-ea"/>
                <a:cs typeface="+mn-cs"/>
              </a:rPr>
              <a:t>with each layer only having direct interaction with the layers immediately above and</a:t>
            </a:r>
          </a:p>
          <a:p>
            <a:r>
              <a:rPr lang="en-US" sz="1200" kern="1200" baseline="0" dirty="0" smtClean="0">
                <a:solidFill>
                  <a:schemeClr val="tx1"/>
                </a:solidFill>
                <a:latin typeface="+mn-lt"/>
                <a:ea typeface="+mn-ea"/>
                <a:cs typeface="+mn-cs"/>
              </a:rPr>
              <a:t>below. This is a fairly standard architecture approach for protocol architectures, OS</a:t>
            </a:r>
          </a:p>
          <a:p>
            <a:r>
              <a:rPr lang="en-US" sz="1200" kern="1200" baseline="0" dirty="0" smtClean="0">
                <a:solidFill>
                  <a:schemeClr val="tx1"/>
                </a:solidFill>
                <a:latin typeface="+mn-lt"/>
                <a:ea typeface="+mn-ea"/>
                <a:cs typeface="+mn-cs"/>
              </a:rPr>
              <a:t>design, and system services design.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26</a:t>
            </a:fld>
            <a:endParaRPr lang="en-US"/>
          </a:p>
        </p:txBody>
      </p:sp>
    </p:spTree>
    <p:extLst>
      <p:ext uri="{BB962C8B-B14F-4D97-AF65-F5344CB8AC3E}">
        <p14:creationId xmlns:p14="http://schemas.microsoft.com/office/powerpoint/2010/main" val="4179578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REST allows client functionality to be extended by downloading and executing code</a:t>
            </a:r>
          </a:p>
          <a:p>
            <a:r>
              <a:rPr lang="en-US" sz="1200" kern="1200" baseline="0" dirty="0" smtClean="0">
                <a:solidFill>
                  <a:schemeClr val="tx1"/>
                </a:solidFill>
                <a:latin typeface="+mn-lt"/>
                <a:ea typeface="+mn-ea"/>
                <a:cs typeface="+mn-cs"/>
              </a:rPr>
              <a:t>in the form of applets or scripts. This simplifies clients by reducing the number of</a:t>
            </a:r>
          </a:p>
          <a:p>
            <a:r>
              <a:rPr lang="en-US" sz="1200" kern="1200" baseline="0" dirty="0" smtClean="0">
                <a:solidFill>
                  <a:schemeClr val="tx1"/>
                </a:solidFill>
                <a:latin typeface="+mn-lt"/>
                <a:ea typeface="+mn-ea"/>
                <a:cs typeface="+mn-cs"/>
              </a:rPr>
              <a:t>features required to be pre-implemented. Allowing features to be downloaded after</a:t>
            </a:r>
          </a:p>
          <a:p>
            <a:r>
              <a:rPr lang="en-US" sz="1200" kern="1200" baseline="0" dirty="0" smtClean="0">
                <a:solidFill>
                  <a:schemeClr val="tx1"/>
                </a:solidFill>
                <a:latin typeface="+mn-lt"/>
                <a:ea typeface="+mn-ea"/>
                <a:cs typeface="+mn-cs"/>
              </a:rPr>
              <a:t>deployment improves system extensibility.</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27</a:t>
            </a:fld>
            <a:endParaRPr lang="en-US"/>
          </a:p>
        </p:txBody>
      </p:sp>
    </p:spTree>
    <p:extLst>
      <p:ext uri="{BB962C8B-B14F-4D97-AF65-F5344CB8AC3E}">
        <p14:creationId xmlns:p14="http://schemas.microsoft.com/office/powerpoint/2010/main" val="1629207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5.2 lists all the API functions for retrieving switch statistics and parameters</a:t>
            </a:r>
          </a:p>
          <a:p>
            <a:r>
              <a:rPr lang="en-US" sz="1200" kern="1200" baseline="0" dirty="0" smtClean="0">
                <a:solidFill>
                  <a:schemeClr val="tx1"/>
                </a:solidFill>
                <a:latin typeface="+mn-lt"/>
                <a:ea typeface="+mn-ea"/>
                <a:cs typeface="+mn-cs"/>
              </a:rPr>
              <a:t>that use the GET message type. There are also several functions that use the POST</a:t>
            </a:r>
          </a:p>
          <a:p>
            <a:r>
              <a:rPr lang="en-US" sz="1200" kern="1200" baseline="0" dirty="0" smtClean="0">
                <a:solidFill>
                  <a:schemeClr val="tx1"/>
                </a:solidFill>
                <a:latin typeface="+mn-lt"/>
                <a:ea typeface="+mn-ea"/>
                <a:cs typeface="+mn-cs"/>
              </a:rPr>
              <a:t>message type, in which the request message body includes a list of parameters that</a:t>
            </a:r>
          </a:p>
          <a:p>
            <a:r>
              <a:rPr lang="en-US" sz="1200" kern="1200" baseline="0" dirty="0" smtClean="0">
                <a:solidFill>
                  <a:schemeClr val="tx1"/>
                </a:solidFill>
                <a:latin typeface="+mn-lt"/>
                <a:ea typeface="+mn-ea"/>
                <a:cs typeface="+mn-cs"/>
              </a:rPr>
              <a:t>must be matched.</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28</a:t>
            </a:fld>
            <a:endParaRPr lang="en-US"/>
          </a:p>
        </p:txBody>
      </p:sp>
    </p:spTree>
    <p:extLst>
      <p:ext uri="{BB962C8B-B14F-4D97-AF65-F5344CB8AC3E}">
        <p14:creationId xmlns:p14="http://schemas.microsoft.com/office/powerpoint/2010/main" val="322978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29</a:t>
            </a:fld>
            <a:endParaRPr lang="en-US"/>
          </a:p>
        </p:txBody>
      </p:sp>
    </p:spTree>
    <p:extLst>
      <p:ext uri="{BB962C8B-B14F-4D97-AF65-F5344CB8AC3E}">
        <p14:creationId xmlns:p14="http://schemas.microsoft.com/office/powerpoint/2010/main" val="3229263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key architectural design decision is whether a single centralized controller or</a:t>
            </a:r>
          </a:p>
          <a:p>
            <a:r>
              <a:rPr lang="en-US" sz="1200" kern="1200" baseline="0" dirty="0" smtClean="0">
                <a:solidFill>
                  <a:schemeClr val="tx1"/>
                </a:solidFill>
                <a:latin typeface="+mn-lt"/>
                <a:ea typeface="+mn-ea"/>
                <a:cs typeface="+mn-cs"/>
              </a:rPr>
              <a:t>a distributed set of controllers will be used to control the data plane switches. A</a:t>
            </a:r>
          </a:p>
          <a:p>
            <a:r>
              <a:rPr lang="en-US" sz="1200" kern="1200" baseline="0" dirty="0" smtClean="0">
                <a:solidFill>
                  <a:schemeClr val="tx1"/>
                </a:solidFill>
                <a:latin typeface="+mn-lt"/>
                <a:ea typeface="+mn-ea"/>
                <a:cs typeface="+mn-cs"/>
              </a:rPr>
              <a:t>centralized controller is a single server that manages all the data plane switches in the</a:t>
            </a:r>
          </a:p>
          <a:p>
            <a:r>
              <a:rPr lang="en-US" sz="1200" kern="1200" baseline="0" dirty="0" smtClean="0">
                <a:solidFill>
                  <a:schemeClr val="tx1"/>
                </a:solidFill>
                <a:latin typeface="+mn-lt"/>
                <a:ea typeface="+mn-ea"/>
                <a:cs typeface="+mn-cs"/>
              </a:rPr>
              <a:t>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large enterprise network, the deployment of a single controller to manage all</a:t>
            </a:r>
          </a:p>
          <a:p>
            <a:r>
              <a:rPr lang="en-US" sz="1200" kern="1200" baseline="0" dirty="0" smtClean="0">
                <a:solidFill>
                  <a:schemeClr val="tx1"/>
                </a:solidFill>
                <a:latin typeface="+mn-lt"/>
                <a:ea typeface="+mn-ea"/>
                <a:cs typeface="+mn-cs"/>
              </a:rPr>
              <a:t>network devices would prove unwieldy or undesirable. A more likely scenario is that</a:t>
            </a:r>
          </a:p>
          <a:p>
            <a:r>
              <a:rPr lang="en-US" sz="1200" kern="1200" baseline="0" dirty="0" smtClean="0">
                <a:solidFill>
                  <a:schemeClr val="tx1"/>
                </a:solidFill>
                <a:latin typeface="+mn-lt"/>
                <a:ea typeface="+mn-ea"/>
                <a:cs typeface="+mn-cs"/>
              </a:rPr>
              <a:t>the operator of a large enterprise or carrier network divides the whole network into</a:t>
            </a:r>
          </a:p>
          <a:p>
            <a:r>
              <a:rPr lang="en-US" sz="1200" kern="1200" baseline="0" dirty="0" smtClean="0">
                <a:solidFill>
                  <a:schemeClr val="tx1"/>
                </a:solidFill>
                <a:latin typeface="+mn-lt"/>
                <a:ea typeface="+mn-ea"/>
                <a:cs typeface="+mn-cs"/>
              </a:rPr>
              <a:t>a number of </a:t>
            </a:r>
            <a:r>
              <a:rPr lang="en-US" sz="1200" kern="1200" baseline="0" dirty="0" err="1" smtClean="0">
                <a:solidFill>
                  <a:schemeClr val="tx1"/>
                </a:solidFill>
                <a:latin typeface="+mn-lt"/>
                <a:ea typeface="+mn-ea"/>
                <a:cs typeface="+mn-cs"/>
              </a:rPr>
              <a:t>nonoverlapping</a:t>
            </a:r>
            <a:r>
              <a:rPr lang="en-US" sz="1200" kern="1200" baseline="0" dirty="0" smtClean="0">
                <a:solidFill>
                  <a:schemeClr val="tx1"/>
                </a:solidFill>
                <a:latin typeface="+mn-lt"/>
                <a:ea typeface="+mn-ea"/>
                <a:cs typeface="+mn-cs"/>
              </a:rPr>
              <a:t> SDN domains, also called SDN islands (Figure 5.10),</a:t>
            </a:r>
          </a:p>
          <a:p>
            <a:r>
              <a:rPr lang="en-US" sz="1200" kern="1200" baseline="0" dirty="0" smtClean="0">
                <a:solidFill>
                  <a:schemeClr val="tx1"/>
                </a:solidFill>
                <a:latin typeface="+mn-lt"/>
                <a:ea typeface="+mn-ea"/>
                <a:cs typeface="+mn-cs"/>
              </a:rPr>
              <a:t>managed by distributed controllers. Reasons for using SDN domains include those in</a:t>
            </a:r>
          </a:p>
          <a:p>
            <a:r>
              <a:rPr lang="en-US" sz="1200" kern="1200" baseline="0" dirty="0" smtClean="0">
                <a:solidFill>
                  <a:schemeClr val="tx1"/>
                </a:solidFill>
                <a:latin typeface="+mn-lt"/>
                <a:ea typeface="+mn-ea"/>
                <a:cs typeface="+mn-cs"/>
              </a:rPr>
              <a:t>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Scalability: The number of devices an SDN controller can feasibly manage</a:t>
            </a:r>
          </a:p>
          <a:p>
            <a:r>
              <a:rPr lang="en-US" sz="1200" kern="1200" baseline="0" dirty="0" smtClean="0">
                <a:solidFill>
                  <a:schemeClr val="tx1"/>
                </a:solidFill>
                <a:latin typeface="+mn-lt"/>
                <a:ea typeface="+mn-ea"/>
                <a:cs typeface="+mn-cs"/>
              </a:rPr>
              <a:t>is limited. Therefore, a reasonably large network may need to deploy multiple</a:t>
            </a:r>
          </a:p>
          <a:p>
            <a:r>
              <a:rPr lang="en-US" sz="1200" kern="1200" baseline="0" dirty="0" smtClean="0">
                <a:solidFill>
                  <a:schemeClr val="tx1"/>
                </a:solidFill>
                <a:latin typeface="+mn-lt"/>
                <a:ea typeface="+mn-ea"/>
                <a:cs typeface="+mn-cs"/>
              </a:rPr>
              <a:t>SDN controllers.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Reliability: The use of multiple controllers avoids the risk of a single point of</a:t>
            </a:r>
          </a:p>
          <a:p>
            <a:r>
              <a:rPr lang="en-US" sz="1200" kern="1200" baseline="0" dirty="0" smtClean="0">
                <a:solidFill>
                  <a:schemeClr val="tx1"/>
                </a:solidFill>
                <a:latin typeface="+mn-lt"/>
                <a:ea typeface="+mn-ea"/>
                <a:cs typeface="+mn-cs"/>
              </a:rPr>
              <a:t>failure.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Privacy: A carrier may choose to implement different privacy policies in</a:t>
            </a:r>
          </a:p>
          <a:p>
            <a:r>
              <a:rPr lang="en-US" sz="1200" kern="1200" baseline="0" dirty="0" smtClean="0">
                <a:solidFill>
                  <a:schemeClr val="tx1"/>
                </a:solidFill>
                <a:latin typeface="+mn-lt"/>
                <a:ea typeface="+mn-ea"/>
                <a:cs typeface="+mn-cs"/>
              </a:rPr>
              <a:t>different SDN domains. For example, an SDN domain may be dedicated to a</a:t>
            </a:r>
          </a:p>
          <a:p>
            <a:r>
              <a:rPr lang="en-US" sz="1200" kern="1200" baseline="0" dirty="0" smtClean="0">
                <a:solidFill>
                  <a:schemeClr val="tx1"/>
                </a:solidFill>
                <a:latin typeface="+mn-lt"/>
                <a:ea typeface="+mn-ea"/>
                <a:cs typeface="+mn-cs"/>
              </a:rPr>
              <a:t>set of customers who implement their own highly customized privacy policies,</a:t>
            </a:r>
          </a:p>
          <a:p>
            <a:r>
              <a:rPr lang="en-US" sz="1200" kern="1200" baseline="0" dirty="0" smtClean="0">
                <a:solidFill>
                  <a:schemeClr val="tx1"/>
                </a:solidFill>
                <a:latin typeface="+mn-lt"/>
                <a:ea typeface="+mn-ea"/>
                <a:cs typeface="+mn-cs"/>
              </a:rPr>
              <a:t>requiring that some networking information in this domain (for example,</a:t>
            </a:r>
          </a:p>
          <a:p>
            <a:r>
              <a:rPr lang="en-US" sz="1200" kern="1200" baseline="0" dirty="0" smtClean="0">
                <a:solidFill>
                  <a:schemeClr val="tx1"/>
                </a:solidFill>
                <a:latin typeface="+mn-lt"/>
                <a:ea typeface="+mn-ea"/>
                <a:cs typeface="+mn-cs"/>
              </a:rPr>
              <a:t>network topology) should not be disclosed to an external entity.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Incremental deployment: A carrier’s network may consist of portions of</a:t>
            </a:r>
          </a:p>
          <a:p>
            <a:r>
              <a:rPr lang="en-US" sz="1200" kern="1200" baseline="0" dirty="0" smtClean="0">
                <a:solidFill>
                  <a:schemeClr val="tx1"/>
                </a:solidFill>
                <a:latin typeface="+mn-lt"/>
                <a:ea typeface="+mn-ea"/>
                <a:cs typeface="+mn-cs"/>
              </a:rPr>
              <a:t>legacy and </a:t>
            </a:r>
            <a:r>
              <a:rPr lang="en-US" sz="1200" kern="1200" baseline="0" dirty="0" err="1" smtClean="0">
                <a:solidFill>
                  <a:schemeClr val="tx1"/>
                </a:solidFill>
                <a:latin typeface="+mn-lt"/>
                <a:ea typeface="+mn-ea"/>
                <a:cs typeface="+mn-cs"/>
              </a:rPr>
              <a:t>nonlegacy</a:t>
            </a:r>
            <a:r>
              <a:rPr lang="en-US" sz="1200" kern="1200" baseline="0" dirty="0" smtClean="0">
                <a:solidFill>
                  <a:schemeClr val="tx1"/>
                </a:solidFill>
                <a:latin typeface="+mn-lt"/>
                <a:ea typeface="+mn-ea"/>
                <a:cs typeface="+mn-cs"/>
              </a:rPr>
              <a:t> infrastructure. Dividing the network into multiple individually</a:t>
            </a:r>
          </a:p>
          <a:p>
            <a:r>
              <a:rPr lang="en-US" sz="1200" kern="1200" baseline="0" dirty="0" smtClean="0">
                <a:solidFill>
                  <a:schemeClr val="tx1"/>
                </a:solidFill>
                <a:latin typeface="+mn-lt"/>
                <a:ea typeface="+mn-ea"/>
                <a:cs typeface="+mn-cs"/>
              </a:rPr>
              <a:t>manageable SDN domains allows for flexible incremental deployment.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Distributed controllers may be collocated in a small area, or widely dispersed, or a</a:t>
            </a:r>
          </a:p>
          <a:p>
            <a:r>
              <a:rPr lang="en-US" sz="1200" kern="1200" baseline="0" dirty="0" smtClean="0">
                <a:solidFill>
                  <a:schemeClr val="tx1"/>
                </a:solidFill>
                <a:latin typeface="+mn-lt"/>
                <a:ea typeface="+mn-ea"/>
                <a:cs typeface="+mn-cs"/>
              </a:rPr>
              <a:t>combination of the two. Closely placed controllers offer high throughput and are</a:t>
            </a:r>
          </a:p>
          <a:p>
            <a:r>
              <a:rPr lang="en-US" sz="1200" kern="1200" baseline="0" dirty="0" smtClean="0">
                <a:solidFill>
                  <a:schemeClr val="tx1"/>
                </a:solidFill>
                <a:latin typeface="+mn-lt"/>
                <a:ea typeface="+mn-ea"/>
                <a:cs typeface="+mn-cs"/>
              </a:rPr>
              <a:t>appropriate for data centers, whereas dispersed controllers accommodate </a:t>
            </a:r>
            <a:r>
              <a:rPr lang="en-US" sz="1200" kern="1200" baseline="0" dirty="0" err="1" smtClean="0">
                <a:solidFill>
                  <a:schemeClr val="tx1"/>
                </a:solidFill>
                <a:latin typeface="+mn-lt"/>
                <a:ea typeface="+mn-ea"/>
                <a:cs typeface="+mn-cs"/>
              </a:rPr>
              <a:t>multilocation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networks.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Typically, controllers are distributed horizontally. That is, each controller governs</a:t>
            </a:r>
          </a:p>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nonoverlapping</a:t>
            </a:r>
            <a:r>
              <a:rPr lang="en-US" sz="1200" kern="1200" baseline="0" dirty="0" smtClean="0">
                <a:solidFill>
                  <a:schemeClr val="tx1"/>
                </a:solidFill>
                <a:latin typeface="+mn-lt"/>
                <a:ea typeface="+mn-ea"/>
                <a:cs typeface="+mn-cs"/>
              </a:rPr>
              <a:t> subset of the data plane switches. A vertical architecture is also</a:t>
            </a:r>
          </a:p>
          <a:p>
            <a:r>
              <a:rPr lang="en-US" sz="1200" kern="1200" baseline="0" dirty="0" smtClean="0">
                <a:solidFill>
                  <a:schemeClr val="tx1"/>
                </a:solidFill>
                <a:latin typeface="+mn-lt"/>
                <a:ea typeface="+mn-ea"/>
                <a:cs typeface="+mn-cs"/>
              </a:rPr>
              <a:t>possible, in which control tasks are distributed to different controllers depending on</a:t>
            </a:r>
          </a:p>
          <a:p>
            <a:r>
              <a:rPr lang="en-US" sz="1200" kern="1200" baseline="0" dirty="0" smtClean="0">
                <a:solidFill>
                  <a:schemeClr val="tx1"/>
                </a:solidFill>
                <a:latin typeface="+mn-lt"/>
                <a:ea typeface="+mn-ea"/>
                <a:cs typeface="+mn-cs"/>
              </a:rPr>
              <a:t>criteria such as network view and locality requirements.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distributed architecture, a protocol is needed for communication among the</a:t>
            </a:r>
          </a:p>
          <a:p>
            <a:r>
              <a:rPr lang="en-US" sz="1200" kern="1200" baseline="0" dirty="0" smtClean="0">
                <a:solidFill>
                  <a:schemeClr val="tx1"/>
                </a:solidFill>
                <a:latin typeface="+mn-lt"/>
                <a:ea typeface="+mn-ea"/>
                <a:cs typeface="+mn-cs"/>
              </a:rPr>
              <a:t>controllers. In principle, a proprietary protocol could be used for this purpose,</a:t>
            </a:r>
          </a:p>
          <a:p>
            <a:r>
              <a:rPr lang="en-US" sz="1200" kern="1200" baseline="0" dirty="0" smtClean="0">
                <a:solidFill>
                  <a:schemeClr val="tx1"/>
                </a:solidFill>
                <a:latin typeface="+mn-lt"/>
                <a:ea typeface="+mn-ea"/>
                <a:cs typeface="+mn-cs"/>
              </a:rPr>
              <a:t>although an open or standard protocol would clearly be preferable for purposes of</a:t>
            </a:r>
          </a:p>
          <a:p>
            <a:r>
              <a:rPr lang="en-US" sz="1200" kern="1200" baseline="0" dirty="0" smtClean="0">
                <a:solidFill>
                  <a:schemeClr val="tx1"/>
                </a:solidFill>
                <a:latin typeface="+mn-lt"/>
                <a:ea typeface="+mn-ea"/>
                <a:cs typeface="+mn-cs"/>
              </a:rPr>
              <a:t>interoperability.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functions associated with the east/westbound interface for a distributed architecture</a:t>
            </a:r>
          </a:p>
          <a:p>
            <a:r>
              <a:rPr lang="en-US" sz="1200" kern="1200" baseline="0" dirty="0" smtClean="0">
                <a:solidFill>
                  <a:schemeClr val="tx1"/>
                </a:solidFill>
                <a:latin typeface="+mn-lt"/>
                <a:ea typeface="+mn-ea"/>
                <a:cs typeface="+mn-cs"/>
              </a:rPr>
              <a:t>include maintaining either a partitioned or replicated database of network</a:t>
            </a:r>
          </a:p>
          <a:p>
            <a:r>
              <a:rPr lang="en-US" sz="1200" kern="1200" baseline="0" dirty="0" smtClean="0">
                <a:solidFill>
                  <a:schemeClr val="tx1"/>
                </a:solidFill>
                <a:latin typeface="+mn-lt"/>
                <a:ea typeface="+mn-ea"/>
                <a:cs typeface="+mn-cs"/>
              </a:rPr>
              <a:t>topology and parameters, and monitoring/notification functions. The latter function</a:t>
            </a:r>
          </a:p>
          <a:p>
            <a:r>
              <a:rPr lang="en-US" sz="1200" kern="1200" baseline="0" dirty="0" smtClean="0">
                <a:solidFill>
                  <a:schemeClr val="tx1"/>
                </a:solidFill>
                <a:latin typeface="+mn-lt"/>
                <a:ea typeface="+mn-ea"/>
                <a:cs typeface="+mn-cs"/>
              </a:rPr>
              <a:t>includes checking whether a controller is alive and coordinating changes in assignment</a:t>
            </a:r>
          </a:p>
          <a:p>
            <a:r>
              <a:rPr lang="en-US" sz="1200" kern="1200" baseline="0" dirty="0" smtClean="0">
                <a:solidFill>
                  <a:schemeClr val="tx1"/>
                </a:solidFill>
                <a:latin typeface="+mn-lt"/>
                <a:ea typeface="+mn-ea"/>
                <a:cs typeface="+mn-cs"/>
              </a:rPr>
              <a:t>of switches to controllers.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30</a:t>
            </a:fld>
            <a:endParaRPr lang="en-US"/>
          </a:p>
        </p:txBody>
      </p:sp>
    </p:spTree>
    <p:extLst>
      <p:ext uri="{BB962C8B-B14F-4D97-AF65-F5344CB8AC3E}">
        <p14:creationId xmlns:p14="http://schemas.microsoft.com/office/powerpoint/2010/main" val="65133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Figure 5.2 illustrates the functions performed by SDN controllers. The figure illustrates</a:t>
            </a:r>
          </a:p>
          <a:p>
            <a:r>
              <a:rPr lang="en-US" sz="1200" kern="1200" baseline="0" dirty="0" smtClean="0">
                <a:solidFill>
                  <a:schemeClr val="tx1"/>
                </a:solidFill>
                <a:latin typeface="+mn-lt"/>
                <a:ea typeface="+mn-ea"/>
                <a:cs typeface="+mn-cs"/>
              </a:rPr>
              <a:t>the essential functions that any controller should provide, as suggested in a</a:t>
            </a:r>
          </a:p>
          <a:p>
            <a:r>
              <a:rPr lang="en-US" sz="1200" kern="1200" baseline="0" dirty="0" smtClean="0">
                <a:solidFill>
                  <a:schemeClr val="tx1"/>
                </a:solidFill>
                <a:latin typeface="+mn-lt"/>
                <a:ea typeface="+mn-ea"/>
                <a:cs typeface="+mn-cs"/>
              </a:rPr>
              <a:t>paper by </a:t>
            </a:r>
            <a:r>
              <a:rPr lang="en-US" sz="1200" kern="1200" baseline="0" dirty="0" err="1" smtClean="0">
                <a:solidFill>
                  <a:schemeClr val="tx1"/>
                </a:solidFill>
                <a:latin typeface="+mn-lt"/>
                <a:ea typeface="+mn-ea"/>
                <a:cs typeface="+mn-cs"/>
              </a:rPr>
              <a:t>Kreutz</a:t>
            </a:r>
            <a:r>
              <a:rPr lang="en-US" sz="1200" kern="1200" baseline="0" dirty="0" smtClean="0">
                <a:solidFill>
                  <a:schemeClr val="tx1"/>
                </a:solidFill>
                <a:latin typeface="+mn-lt"/>
                <a:ea typeface="+mn-ea"/>
                <a:cs typeface="+mn-cs"/>
              </a:rPr>
              <a:t> [KREU15], which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Shortest path forwarding: Uses routing information collected from</a:t>
            </a:r>
          </a:p>
          <a:p>
            <a:r>
              <a:rPr lang="en-US" sz="1200" kern="1200" baseline="0" dirty="0" smtClean="0">
                <a:solidFill>
                  <a:schemeClr val="tx1"/>
                </a:solidFill>
                <a:latin typeface="+mn-lt"/>
                <a:ea typeface="+mn-ea"/>
                <a:cs typeface="+mn-cs"/>
              </a:rPr>
              <a:t>switches to establish preferred routes.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Notification manager: Receives, processes, and forwards to an application</a:t>
            </a:r>
          </a:p>
          <a:p>
            <a:r>
              <a:rPr lang="en-US" sz="1200" kern="1200" baseline="0" dirty="0" smtClean="0">
                <a:solidFill>
                  <a:schemeClr val="tx1"/>
                </a:solidFill>
                <a:latin typeface="+mn-lt"/>
                <a:ea typeface="+mn-ea"/>
                <a:cs typeface="+mn-cs"/>
              </a:rPr>
              <a:t>events, such as alarm notifications, security alarms, and state changes.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Security mechanisms: Provides isolation and security enforcement</a:t>
            </a:r>
          </a:p>
          <a:p>
            <a:r>
              <a:rPr lang="en-US" sz="1200" kern="1200" baseline="0" dirty="0" smtClean="0">
                <a:solidFill>
                  <a:schemeClr val="tx1"/>
                </a:solidFill>
                <a:latin typeface="+mn-lt"/>
                <a:ea typeface="+mn-ea"/>
                <a:cs typeface="+mn-cs"/>
              </a:rPr>
              <a:t>between applications and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Topology manager: Builds and maintains switch interconnection topology</a:t>
            </a:r>
          </a:p>
          <a:p>
            <a:r>
              <a:rPr lang="en-US" sz="1200" kern="1200" baseline="0" dirty="0" smtClean="0">
                <a:solidFill>
                  <a:schemeClr val="tx1"/>
                </a:solidFill>
                <a:latin typeface="+mn-lt"/>
                <a:ea typeface="+mn-ea"/>
                <a:cs typeface="+mn-cs"/>
              </a:rPr>
              <a:t>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Statistics manager: Collects data on traffic through the switches.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Device manager: Configures switch parameters and attributes and manages</a:t>
            </a:r>
          </a:p>
          <a:p>
            <a:r>
              <a:rPr lang="en-US" sz="1200" kern="1200" baseline="0" dirty="0" smtClean="0">
                <a:solidFill>
                  <a:schemeClr val="tx1"/>
                </a:solidFill>
                <a:latin typeface="+mn-lt"/>
                <a:ea typeface="+mn-ea"/>
                <a:cs typeface="+mn-cs"/>
              </a:rPr>
              <a:t>flow tables.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4</a:t>
            </a:fld>
            <a:endParaRPr lang="en-US"/>
          </a:p>
        </p:txBody>
      </p:sp>
    </p:spTree>
    <p:extLst>
      <p:ext uri="{BB962C8B-B14F-4D97-AF65-F5344CB8AC3E}">
        <p14:creationId xmlns:p14="http://schemas.microsoft.com/office/powerpoint/2010/main" val="1113996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Within a single domain, the controller function can be implemented on a </a:t>
            </a:r>
            <a:r>
              <a:rPr lang="en-US" sz="1200" kern="1200" baseline="0" dirty="0" err="1" smtClean="0">
                <a:solidFill>
                  <a:schemeClr val="tx1"/>
                </a:solidFill>
                <a:latin typeface="+mn-lt"/>
                <a:ea typeface="+mn-ea"/>
                <a:cs typeface="+mn-cs"/>
              </a:rPr>
              <a:t>highavailability</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(HA) cluster . Typically, there would be two or more nodes that share</a:t>
            </a:r>
          </a:p>
          <a:p>
            <a:r>
              <a:rPr lang="en-US" sz="1200" kern="1200" baseline="0" dirty="0" smtClean="0">
                <a:solidFill>
                  <a:schemeClr val="tx1"/>
                </a:solidFill>
                <a:latin typeface="+mn-lt"/>
                <a:ea typeface="+mn-ea"/>
                <a:cs typeface="+mn-cs"/>
              </a:rPr>
              <a:t>a single IP address that is used by external systems (both north and southbound)</a:t>
            </a:r>
          </a:p>
          <a:p>
            <a:r>
              <a:rPr lang="en-US" sz="1200" kern="1200" baseline="0" dirty="0" smtClean="0">
                <a:solidFill>
                  <a:schemeClr val="tx1"/>
                </a:solidFill>
                <a:latin typeface="+mn-lt"/>
                <a:ea typeface="+mn-ea"/>
                <a:cs typeface="+mn-cs"/>
              </a:rPr>
              <a:t>to access the cluster. An example is the IBM SDN for Virtual Environments</a:t>
            </a:r>
          </a:p>
          <a:p>
            <a:r>
              <a:rPr lang="en-US" sz="1200" kern="1200" baseline="0" dirty="0" smtClean="0">
                <a:solidFill>
                  <a:schemeClr val="tx1"/>
                </a:solidFill>
                <a:latin typeface="+mn-lt"/>
                <a:ea typeface="+mn-ea"/>
                <a:cs typeface="+mn-cs"/>
              </a:rPr>
              <a:t>product, which uses two nodes. Each node is considered a peer of the other node in</a:t>
            </a:r>
          </a:p>
          <a:p>
            <a:r>
              <a:rPr lang="en-US" sz="1200" kern="1200" baseline="0" dirty="0" smtClean="0">
                <a:solidFill>
                  <a:schemeClr val="tx1"/>
                </a:solidFill>
                <a:latin typeface="+mn-lt"/>
                <a:ea typeface="+mn-ea"/>
                <a:cs typeface="+mn-cs"/>
              </a:rPr>
              <a:t>the cluster for data replication and sharing of the external IP address. When HA is</a:t>
            </a:r>
          </a:p>
          <a:p>
            <a:r>
              <a:rPr lang="en-US" sz="1200" kern="1200" baseline="0" dirty="0" smtClean="0">
                <a:solidFill>
                  <a:schemeClr val="tx1"/>
                </a:solidFill>
                <a:latin typeface="+mn-lt"/>
                <a:ea typeface="+mn-ea"/>
                <a:cs typeface="+mn-cs"/>
              </a:rPr>
              <a:t>running, the primary node is responsible for answering all traffic that is sent to the</a:t>
            </a:r>
          </a:p>
          <a:p>
            <a:r>
              <a:rPr lang="en-US" sz="1200" kern="1200" baseline="0" dirty="0" smtClean="0">
                <a:solidFill>
                  <a:schemeClr val="tx1"/>
                </a:solidFill>
                <a:latin typeface="+mn-lt"/>
                <a:ea typeface="+mn-ea"/>
                <a:cs typeface="+mn-cs"/>
              </a:rPr>
              <a:t>cluster’s external IP address and holds a read/write copy of the configuration data.</a:t>
            </a:r>
          </a:p>
          <a:p>
            <a:r>
              <a:rPr lang="en-US" sz="1200" kern="1200" baseline="0" dirty="0" smtClean="0">
                <a:solidFill>
                  <a:schemeClr val="tx1"/>
                </a:solidFill>
                <a:latin typeface="+mn-lt"/>
                <a:ea typeface="+mn-ea"/>
                <a:cs typeface="+mn-cs"/>
              </a:rPr>
              <a:t>Meanwhile, the second node operates as a standby, with a read-only copy of the</a:t>
            </a:r>
          </a:p>
          <a:p>
            <a:r>
              <a:rPr lang="en-US" sz="1200" kern="1200" baseline="0" dirty="0" smtClean="0">
                <a:solidFill>
                  <a:schemeClr val="tx1"/>
                </a:solidFill>
                <a:latin typeface="+mn-lt"/>
                <a:ea typeface="+mn-ea"/>
                <a:cs typeface="+mn-cs"/>
              </a:rPr>
              <a:t>configuration data, which is kept current with the primary’s copy. The secondary</a:t>
            </a:r>
          </a:p>
          <a:p>
            <a:r>
              <a:rPr lang="en-US" sz="1200" kern="1200" baseline="0" dirty="0" smtClean="0">
                <a:solidFill>
                  <a:schemeClr val="tx1"/>
                </a:solidFill>
                <a:latin typeface="+mn-lt"/>
                <a:ea typeface="+mn-ea"/>
                <a:cs typeface="+mn-cs"/>
              </a:rPr>
              <a:t>node monitors the state of the external IP. If the secondary node determines that the</a:t>
            </a:r>
          </a:p>
          <a:p>
            <a:r>
              <a:rPr lang="en-US" sz="1200" kern="1200" baseline="0" dirty="0" smtClean="0">
                <a:solidFill>
                  <a:schemeClr val="tx1"/>
                </a:solidFill>
                <a:latin typeface="+mn-lt"/>
                <a:ea typeface="+mn-ea"/>
                <a:cs typeface="+mn-cs"/>
              </a:rPr>
              <a:t> primary node is no longer answering the external IP, it triggers a failover, changing</a:t>
            </a:r>
          </a:p>
          <a:p>
            <a:r>
              <a:rPr lang="en-US" sz="1200" kern="1200" baseline="0" dirty="0" smtClean="0">
                <a:solidFill>
                  <a:schemeClr val="tx1"/>
                </a:solidFill>
                <a:latin typeface="+mn-lt"/>
                <a:ea typeface="+mn-ea"/>
                <a:cs typeface="+mn-cs"/>
              </a:rPr>
              <a:t>its mode to that of primary node. It assumes the responsibility for answering the</a:t>
            </a:r>
          </a:p>
          <a:p>
            <a:r>
              <a:rPr lang="en-US" sz="1200" kern="1200" baseline="0" dirty="0" smtClean="0">
                <a:solidFill>
                  <a:schemeClr val="tx1"/>
                </a:solidFill>
                <a:latin typeface="+mn-lt"/>
                <a:ea typeface="+mn-ea"/>
                <a:cs typeface="+mn-cs"/>
              </a:rPr>
              <a:t>external IP and changes its copy of configuration data to be read/write. If the old</a:t>
            </a:r>
          </a:p>
          <a:p>
            <a:r>
              <a:rPr lang="en-US" sz="1200" kern="1200" baseline="0" dirty="0" smtClean="0">
                <a:solidFill>
                  <a:schemeClr val="tx1"/>
                </a:solidFill>
                <a:latin typeface="+mn-lt"/>
                <a:ea typeface="+mn-ea"/>
                <a:cs typeface="+mn-cs"/>
              </a:rPr>
              <a:t>primary reestablishes connectivity, there is an automatic recovery process trigger</a:t>
            </a:r>
          </a:p>
          <a:p>
            <a:r>
              <a:rPr lang="en-US" sz="1200" kern="1200" baseline="0" dirty="0" smtClean="0">
                <a:solidFill>
                  <a:schemeClr val="tx1"/>
                </a:solidFill>
                <a:latin typeface="+mn-lt"/>
                <a:ea typeface="+mn-ea"/>
                <a:cs typeface="+mn-cs"/>
              </a:rPr>
              <a:t>to convert the old primary to secondary status so that configuration changes that are</a:t>
            </a:r>
          </a:p>
          <a:p>
            <a:r>
              <a:rPr lang="en-US" sz="1200" kern="1200" baseline="0" dirty="0" smtClean="0">
                <a:solidFill>
                  <a:schemeClr val="tx1"/>
                </a:solidFill>
                <a:latin typeface="+mn-lt"/>
                <a:ea typeface="+mn-ea"/>
                <a:cs typeface="+mn-cs"/>
              </a:rPr>
              <a:t>made during the failover period are not lost.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ODL Helium has HA built in, and Cisco XNC and the Open Network controller have</a:t>
            </a:r>
          </a:p>
          <a:p>
            <a:r>
              <a:rPr lang="en-US" sz="1200" kern="1200" baseline="0" dirty="0" smtClean="0">
                <a:solidFill>
                  <a:schemeClr val="tx1"/>
                </a:solidFill>
                <a:latin typeface="+mn-lt"/>
                <a:ea typeface="+mn-ea"/>
                <a:cs typeface="+mn-cs"/>
              </a:rPr>
              <a:t>HA features (up to five in a cluster).</a:t>
            </a: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31</a:t>
            </a:fld>
            <a:endParaRPr lang="en-US"/>
          </a:p>
        </p:txBody>
      </p:sp>
    </p:spTree>
    <p:extLst>
      <p:ext uri="{BB962C8B-B14F-4D97-AF65-F5344CB8AC3E}">
        <p14:creationId xmlns:p14="http://schemas.microsoft.com/office/powerpoint/2010/main" val="2962198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distributed SDN architecture discussed in the preceding paragraphs refers to a</a:t>
            </a:r>
          </a:p>
          <a:p>
            <a:r>
              <a:rPr lang="en-US" sz="1200" kern="1200" baseline="0" dirty="0" smtClean="0">
                <a:solidFill>
                  <a:schemeClr val="tx1"/>
                </a:solidFill>
                <a:latin typeface="+mn-lt"/>
                <a:ea typeface="+mn-ea"/>
                <a:cs typeface="+mn-cs"/>
              </a:rPr>
              <a:t>system of SDN domains that are all part of a single enterprise network. The domains</a:t>
            </a:r>
          </a:p>
          <a:p>
            <a:r>
              <a:rPr lang="en-US" sz="1200" kern="1200" baseline="0" dirty="0" smtClean="0">
                <a:solidFill>
                  <a:schemeClr val="tx1"/>
                </a:solidFill>
                <a:latin typeface="+mn-lt"/>
                <a:ea typeface="+mn-ea"/>
                <a:cs typeface="+mn-cs"/>
              </a:rPr>
              <a:t>may be collocated or on separate sites. In either case, the management of all the data</a:t>
            </a:r>
          </a:p>
          <a:p>
            <a:r>
              <a:rPr lang="en-US" sz="1200" kern="1200" baseline="0" dirty="0" smtClean="0">
                <a:solidFill>
                  <a:schemeClr val="tx1"/>
                </a:solidFill>
                <a:latin typeface="+mn-lt"/>
                <a:ea typeface="+mn-ea"/>
                <a:cs typeface="+mn-cs"/>
              </a:rPr>
              <a:t>plane switches is under the control of a single network management function.</a:t>
            </a:r>
          </a:p>
          <a:p>
            <a:r>
              <a:rPr lang="en-US" sz="1200" kern="1200" baseline="0" dirty="0" smtClean="0">
                <a:solidFill>
                  <a:schemeClr val="tx1"/>
                </a:solidFill>
                <a:latin typeface="+mn-lt"/>
                <a:ea typeface="+mn-ea"/>
                <a:cs typeface="+mn-cs"/>
              </a:rPr>
              <a:t>It is also possible for SDN networks that are owned and managed by different organizations</a:t>
            </a:r>
          </a:p>
          <a:p>
            <a:r>
              <a:rPr lang="en-US" sz="1200" kern="1200" baseline="0" dirty="0" smtClean="0">
                <a:solidFill>
                  <a:schemeClr val="tx1"/>
                </a:solidFill>
                <a:latin typeface="+mn-lt"/>
                <a:ea typeface="+mn-ea"/>
                <a:cs typeface="+mn-cs"/>
              </a:rPr>
              <a:t>to cooperate using east/westbound protocols. Figure 5.11 is an example of the</a:t>
            </a:r>
          </a:p>
          <a:p>
            <a:r>
              <a:rPr lang="en-US" sz="1200" kern="1200" baseline="0" dirty="0" smtClean="0">
                <a:solidFill>
                  <a:schemeClr val="tx1"/>
                </a:solidFill>
                <a:latin typeface="+mn-lt"/>
                <a:ea typeface="+mn-ea"/>
                <a:cs typeface="+mn-cs"/>
              </a:rPr>
              <a:t>potential for inter-SDN controller cooperation.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configuration, we have a number of service subscribers to a data center network</a:t>
            </a:r>
          </a:p>
          <a:p>
            <a:r>
              <a:rPr lang="en-US" sz="1200" kern="1200" baseline="0" dirty="0" smtClean="0">
                <a:solidFill>
                  <a:schemeClr val="tx1"/>
                </a:solidFill>
                <a:latin typeface="+mn-lt"/>
                <a:ea typeface="+mn-ea"/>
                <a:cs typeface="+mn-cs"/>
              </a:rPr>
              <a:t>providing cloud-based services. Typically, as was illustrated previously in Figure 1.3,</a:t>
            </a:r>
          </a:p>
          <a:p>
            <a:r>
              <a:rPr lang="en-US" sz="1200" kern="1200" baseline="0" dirty="0" smtClean="0">
                <a:solidFill>
                  <a:schemeClr val="tx1"/>
                </a:solidFill>
                <a:latin typeface="+mn-lt"/>
                <a:ea typeface="+mn-ea"/>
                <a:cs typeface="+mn-cs"/>
              </a:rPr>
              <a:t>subscribers are connected to the service network through a hierarchy of access, distribution,</a:t>
            </a:r>
          </a:p>
          <a:p>
            <a:r>
              <a:rPr lang="en-US" sz="1200" kern="1200" baseline="0" dirty="0" smtClean="0">
                <a:solidFill>
                  <a:schemeClr val="tx1"/>
                </a:solidFill>
                <a:latin typeface="+mn-lt"/>
                <a:ea typeface="+mn-ea"/>
                <a:cs typeface="+mn-cs"/>
              </a:rPr>
              <a:t>and core networks. These intermediate networks may all be operated by the</a:t>
            </a:r>
          </a:p>
          <a:p>
            <a:r>
              <a:rPr lang="en-US" sz="1200" kern="1200" baseline="0" dirty="0" smtClean="0">
                <a:solidFill>
                  <a:schemeClr val="tx1"/>
                </a:solidFill>
                <a:latin typeface="+mn-lt"/>
                <a:ea typeface="+mn-ea"/>
                <a:cs typeface="+mn-cs"/>
              </a:rPr>
              <a:t>data center network, or they may involve other organizations. In the latter case, if</a:t>
            </a:r>
          </a:p>
          <a:p>
            <a:r>
              <a:rPr lang="en-US" sz="1200" kern="1200" baseline="0" dirty="0" smtClean="0">
                <a:solidFill>
                  <a:schemeClr val="tx1"/>
                </a:solidFill>
                <a:latin typeface="+mn-lt"/>
                <a:ea typeface="+mn-ea"/>
                <a:cs typeface="+mn-cs"/>
              </a:rPr>
              <a:t>all the networks implement SDN, they need to share common conventions for share</a:t>
            </a:r>
          </a:p>
          <a:p>
            <a:r>
              <a:rPr lang="en-US" sz="1200" kern="1200" baseline="0" dirty="0" smtClean="0">
                <a:solidFill>
                  <a:schemeClr val="tx1"/>
                </a:solidFill>
                <a:latin typeface="+mn-lt"/>
                <a:ea typeface="+mn-ea"/>
                <a:cs typeface="+mn-cs"/>
              </a:rPr>
              <a:t>control plane parameters, such as quality of service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policy information, and</a:t>
            </a:r>
          </a:p>
          <a:p>
            <a:r>
              <a:rPr lang="en-US" sz="1200" kern="1200" baseline="0" dirty="0" smtClean="0">
                <a:solidFill>
                  <a:schemeClr val="tx1"/>
                </a:solidFill>
                <a:latin typeface="+mn-lt"/>
                <a:ea typeface="+mn-ea"/>
                <a:cs typeface="+mn-cs"/>
              </a:rPr>
              <a:t>routing information.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32</a:t>
            </a:fld>
            <a:endParaRPr lang="en-US"/>
          </a:p>
        </p:txBody>
      </p:sp>
    </p:spTree>
    <p:extLst>
      <p:ext uri="{BB962C8B-B14F-4D97-AF65-F5344CB8AC3E}">
        <p14:creationId xmlns:p14="http://schemas.microsoft.com/office/powerpoint/2010/main" val="3865727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Before proceeding further with our discussion, it will be useful to provide an overview</a:t>
            </a:r>
          </a:p>
          <a:p>
            <a:r>
              <a:rPr lang="en-US" sz="1200" kern="1200" baseline="0" dirty="0" smtClean="0">
                <a:solidFill>
                  <a:schemeClr val="tx1"/>
                </a:solidFill>
                <a:latin typeface="+mn-lt"/>
                <a:ea typeface="+mn-ea"/>
                <a:cs typeface="+mn-cs"/>
              </a:rPr>
              <a:t>of the Border Gateway Protocol (BGP). BGP was developed for use in conjunction</a:t>
            </a:r>
          </a:p>
          <a:p>
            <a:r>
              <a:rPr lang="en-US" sz="1200" kern="1200" baseline="0" dirty="0" smtClean="0">
                <a:solidFill>
                  <a:schemeClr val="tx1"/>
                </a:solidFill>
                <a:latin typeface="+mn-lt"/>
                <a:ea typeface="+mn-ea"/>
                <a:cs typeface="+mn-cs"/>
              </a:rPr>
              <a:t>with internets that use the TCP/IP suite, although the concepts are applicable to any</a:t>
            </a:r>
          </a:p>
          <a:p>
            <a:r>
              <a:rPr lang="en-US" sz="1200" kern="1200" baseline="0" dirty="0" smtClean="0">
                <a:solidFill>
                  <a:schemeClr val="tx1"/>
                </a:solidFill>
                <a:latin typeface="+mn-lt"/>
                <a:ea typeface="+mn-ea"/>
                <a:cs typeface="+mn-cs"/>
              </a:rPr>
              <a:t>internet. BGP has become the preferred exterior router protocol (ERP)  for the</a:t>
            </a:r>
          </a:p>
          <a:p>
            <a:r>
              <a:rPr lang="en-US" sz="1200" kern="1200" baseline="0" dirty="0" smtClean="0">
                <a:solidFill>
                  <a:schemeClr val="tx1"/>
                </a:solidFill>
                <a:latin typeface="+mn-lt"/>
                <a:ea typeface="+mn-ea"/>
                <a:cs typeface="+mn-cs"/>
              </a:rPr>
              <a:t>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BGP enables routers, called gateways in the standard, in different autonomous systems</a:t>
            </a:r>
          </a:p>
          <a:p>
            <a:r>
              <a:rPr lang="en-US" sz="1200" kern="1200" baseline="0" dirty="0" smtClean="0">
                <a:solidFill>
                  <a:schemeClr val="tx1"/>
                </a:solidFill>
                <a:latin typeface="+mn-lt"/>
                <a:ea typeface="+mn-ea"/>
                <a:cs typeface="+mn-cs"/>
              </a:rPr>
              <a:t>to cooperate in the exchange of routing information. The protocol operates in terms</a:t>
            </a:r>
          </a:p>
          <a:p>
            <a:r>
              <a:rPr lang="en-US" sz="1200" kern="1200" baseline="0" dirty="0" smtClean="0">
                <a:solidFill>
                  <a:schemeClr val="tx1"/>
                </a:solidFill>
                <a:latin typeface="+mn-lt"/>
                <a:ea typeface="+mn-ea"/>
                <a:cs typeface="+mn-cs"/>
              </a:rPr>
              <a:t>of messages, which are sent over TCP connections. The current version of BGP is</a:t>
            </a:r>
          </a:p>
          <a:p>
            <a:r>
              <a:rPr lang="en-US" sz="1200" kern="1200" baseline="0" dirty="0" smtClean="0">
                <a:solidFill>
                  <a:schemeClr val="tx1"/>
                </a:solidFill>
                <a:latin typeface="+mn-lt"/>
                <a:ea typeface="+mn-ea"/>
                <a:cs typeface="+mn-cs"/>
              </a:rPr>
              <a:t>known as BGP-4.</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pPr/>
              <a:t>33</a:t>
            </a:fld>
            <a:endParaRPr lang="en-US"/>
          </a:p>
        </p:txBody>
      </p:sp>
    </p:spTree>
    <p:extLst>
      <p:ext uri="{BB962C8B-B14F-4D97-AF65-F5344CB8AC3E}">
        <p14:creationId xmlns:p14="http://schemas.microsoft.com/office/powerpoint/2010/main" val="597593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Three functional procedures are involved in BGP: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Neighbor acquisition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Neighbor reachability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Network reachability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routers are considered to be neighbors if they are attached to the same network</a:t>
            </a:r>
          </a:p>
          <a:p>
            <a:r>
              <a:rPr lang="en-US" sz="1200" kern="1200" baseline="0" dirty="0" smtClean="0">
                <a:solidFill>
                  <a:schemeClr val="tx1"/>
                </a:solidFill>
                <a:latin typeface="+mn-lt"/>
                <a:ea typeface="+mn-ea"/>
                <a:cs typeface="+mn-cs"/>
              </a:rPr>
              <a:t>or communication link. If they are attached to the same network, communication</a:t>
            </a:r>
          </a:p>
          <a:p>
            <a:r>
              <a:rPr lang="en-US" sz="1200" kern="1200" baseline="0" dirty="0" smtClean="0">
                <a:solidFill>
                  <a:schemeClr val="tx1"/>
                </a:solidFill>
                <a:latin typeface="+mn-lt"/>
                <a:ea typeface="+mn-ea"/>
                <a:cs typeface="+mn-cs"/>
              </a:rPr>
              <a:t>between the neighbor routers might require a path through other routers within the</a:t>
            </a:r>
          </a:p>
          <a:p>
            <a:r>
              <a:rPr lang="en-US" sz="1200" kern="1200" baseline="0" dirty="0" smtClean="0">
                <a:solidFill>
                  <a:schemeClr val="tx1"/>
                </a:solidFill>
                <a:latin typeface="+mn-lt"/>
                <a:ea typeface="+mn-ea"/>
                <a:cs typeface="+mn-cs"/>
              </a:rPr>
              <a:t>shared network. If the two routers are in different autonomous systems, they may</a:t>
            </a:r>
          </a:p>
          <a:p>
            <a:r>
              <a:rPr lang="en-US" sz="1200" kern="1200" baseline="0" dirty="0" smtClean="0">
                <a:solidFill>
                  <a:schemeClr val="tx1"/>
                </a:solidFill>
                <a:latin typeface="+mn-lt"/>
                <a:ea typeface="+mn-ea"/>
                <a:cs typeface="+mn-cs"/>
              </a:rPr>
              <a:t>want to exchange routing information. For this purpose, it is necessary first to perform</a:t>
            </a:r>
          </a:p>
          <a:p>
            <a:r>
              <a:rPr lang="en-US" sz="1200" kern="1200" baseline="0" dirty="0" smtClean="0">
                <a:solidFill>
                  <a:schemeClr val="tx1"/>
                </a:solidFill>
                <a:latin typeface="+mn-lt"/>
                <a:ea typeface="+mn-ea"/>
                <a:cs typeface="+mn-cs"/>
              </a:rPr>
              <a:t>neighbor acquisition . The term neighbor  refers to two routers that share the same</a:t>
            </a:r>
          </a:p>
          <a:p>
            <a:r>
              <a:rPr lang="en-US" sz="1200" kern="1200" baseline="0" dirty="0" smtClean="0">
                <a:solidFill>
                  <a:schemeClr val="tx1"/>
                </a:solidFill>
                <a:latin typeface="+mn-lt"/>
                <a:ea typeface="+mn-ea"/>
                <a:cs typeface="+mn-cs"/>
              </a:rPr>
              <a:t>network. In essence, neighbor acquisition occurs when two neighboring routers in</a:t>
            </a:r>
          </a:p>
          <a:p>
            <a:r>
              <a:rPr lang="en-US" sz="1200" kern="1200" baseline="0" dirty="0" smtClean="0">
                <a:solidFill>
                  <a:schemeClr val="tx1"/>
                </a:solidFill>
                <a:latin typeface="+mn-lt"/>
                <a:ea typeface="+mn-ea"/>
                <a:cs typeface="+mn-cs"/>
              </a:rPr>
              <a:t>different autonomous systems agree to exchange routing information regularly. A</a:t>
            </a:r>
          </a:p>
          <a:p>
            <a:r>
              <a:rPr lang="en-US" sz="1200" kern="1200" baseline="0" dirty="0" smtClean="0">
                <a:solidFill>
                  <a:schemeClr val="tx1"/>
                </a:solidFill>
                <a:latin typeface="+mn-lt"/>
                <a:ea typeface="+mn-ea"/>
                <a:cs typeface="+mn-cs"/>
              </a:rPr>
              <a:t>formal acquisition procedure is needed because one of the routers may not want to</a:t>
            </a:r>
          </a:p>
          <a:p>
            <a:r>
              <a:rPr lang="en-US" sz="1200" kern="1200" baseline="0" dirty="0" smtClean="0">
                <a:solidFill>
                  <a:schemeClr val="tx1"/>
                </a:solidFill>
                <a:latin typeface="+mn-lt"/>
                <a:ea typeface="+mn-ea"/>
                <a:cs typeface="+mn-cs"/>
              </a:rPr>
              <a:t>participate. For example, the router may be overburdened and may not want to be</a:t>
            </a:r>
          </a:p>
          <a:p>
            <a:r>
              <a:rPr lang="en-US" sz="1200" kern="1200" baseline="0" dirty="0" smtClean="0">
                <a:solidFill>
                  <a:schemeClr val="tx1"/>
                </a:solidFill>
                <a:latin typeface="+mn-lt"/>
                <a:ea typeface="+mn-ea"/>
                <a:cs typeface="+mn-cs"/>
              </a:rPr>
              <a:t>responsible for traffic coming in from outside the AS. In the neighbor acquisition</a:t>
            </a:r>
          </a:p>
          <a:p>
            <a:r>
              <a:rPr lang="en-US" sz="1200" kern="1200" baseline="0" dirty="0" smtClean="0">
                <a:solidFill>
                  <a:schemeClr val="tx1"/>
                </a:solidFill>
                <a:latin typeface="+mn-lt"/>
                <a:ea typeface="+mn-ea"/>
                <a:cs typeface="+mn-cs"/>
              </a:rPr>
              <a:t>process, one router sends a request message to the other, which may either accept</a:t>
            </a:r>
          </a:p>
          <a:p>
            <a:r>
              <a:rPr lang="en-US" sz="1200" kern="1200" baseline="0" dirty="0" smtClean="0">
                <a:solidFill>
                  <a:schemeClr val="tx1"/>
                </a:solidFill>
                <a:latin typeface="+mn-lt"/>
                <a:ea typeface="+mn-ea"/>
                <a:cs typeface="+mn-cs"/>
              </a:rPr>
              <a:t>or refuse the offer. The protocol does not address the issue of how one router knows</a:t>
            </a:r>
          </a:p>
          <a:p>
            <a:r>
              <a:rPr lang="en-US" sz="1200" kern="1200" baseline="0" dirty="0" smtClean="0">
                <a:solidFill>
                  <a:schemeClr val="tx1"/>
                </a:solidFill>
                <a:latin typeface="+mn-lt"/>
                <a:ea typeface="+mn-ea"/>
                <a:cs typeface="+mn-cs"/>
              </a:rPr>
              <a:t>the address or even the existence of another router, nor how it decides that it needs to</a:t>
            </a:r>
          </a:p>
          <a:p>
            <a:r>
              <a:rPr lang="en-US" sz="1200" kern="1200" baseline="0" dirty="0" smtClean="0">
                <a:solidFill>
                  <a:schemeClr val="tx1"/>
                </a:solidFill>
                <a:latin typeface="+mn-lt"/>
                <a:ea typeface="+mn-ea"/>
                <a:cs typeface="+mn-cs"/>
              </a:rPr>
              <a:t>exchange routing information with that particular router. These issues must be dealt</a:t>
            </a:r>
          </a:p>
          <a:p>
            <a:r>
              <a:rPr lang="en-US" sz="1200" kern="1200" baseline="0" dirty="0" smtClean="0">
                <a:solidFill>
                  <a:schemeClr val="tx1"/>
                </a:solidFill>
                <a:latin typeface="+mn-lt"/>
                <a:ea typeface="+mn-ea"/>
                <a:cs typeface="+mn-cs"/>
              </a:rPr>
              <a:t>with at configuration time or by active intervention of a network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perform neighbor acquisition, one router sends an Open message to another. If the</a:t>
            </a:r>
          </a:p>
          <a:p>
            <a:r>
              <a:rPr lang="en-US" sz="1200" kern="1200" baseline="0" dirty="0" smtClean="0">
                <a:solidFill>
                  <a:schemeClr val="tx1"/>
                </a:solidFill>
                <a:latin typeface="+mn-lt"/>
                <a:ea typeface="+mn-ea"/>
                <a:cs typeface="+mn-cs"/>
              </a:rPr>
              <a:t>target router accepts the request, it returns a </a:t>
            </a:r>
            <a:r>
              <a:rPr lang="en-US" sz="1200" kern="1200" baseline="0" dirty="0" err="1" smtClean="0">
                <a:solidFill>
                  <a:schemeClr val="tx1"/>
                </a:solidFill>
                <a:latin typeface="+mn-lt"/>
                <a:ea typeface="+mn-ea"/>
                <a:cs typeface="+mn-cs"/>
              </a:rPr>
              <a:t>Keepalive</a:t>
            </a:r>
            <a:r>
              <a:rPr lang="en-US" sz="1200" kern="1200" baseline="0" dirty="0" smtClean="0">
                <a:solidFill>
                  <a:schemeClr val="tx1"/>
                </a:solidFill>
                <a:latin typeface="+mn-lt"/>
                <a:ea typeface="+mn-ea"/>
                <a:cs typeface="+mn-cs"/>
              </a:rPr>
              <a:t> message in response.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Once a neighbor relationship is established, the neighbor reachability  procedure</a:t>
            </a:r>
          </a:p>
          <a:p>
            <a:r>
              <a:rPr lang="en-US" sz="1200" kern="1200" baseline="0" dirty="0" smtClean="0">
                <a:solidFill>
                  <a:schemeClr val="tx1"/>
                </a:solidFill>
                <a:latin typeface="+mn-lt"/>
                <a:ea typeface="+mn-ea"/>
                <a:cs typeface="+mn-cs"/>
              </a:rPr>
              <a:t>is used to maintain the relationship. Each partner needs to be assured that the other</a:t>
            </a:r>
          </a:p>
          <a:p>
            <a:r>
              <a:rPr lang="en-US" sz="1200" kern="1200" baseline="0" dirty="0" smtClean="0">
                <a:solidFill>
                  <a:schemeClr val="tx1"/>
                </a:solidFill>
                <a:latin typeface="+mn-lt"/>
                <a:ea typeface="+mn-ea"/>
                <a:cs typeface="+mn-cs"/>
              </a:rPr>
              <a:t>partner still exists and is still engaged in the neighbor relationship. For this purpose,</a:t>
            </a:r>
          </a:p>
          <a:p>
            <a:r>
              <a:rPr lang="en-US" sz="1200" kern="1200" baseline="0" dirty="0" smtClean="0">
                <a:solidFill>
                  <a:schemeClr val="tx1"/>
                </a:solidFill>
                <a:latin typeface="+mn-lt"/>
                <a:ea typeface="+mn-ea"/>
                <a:cs typeface="+mn-cs"/>
              </a:rPr>
              <a:t>the two routers periodically issue </a:t>
            </a:r>
            <a:r>
              <a:rPr lang="en-US" sz="1200" kern="1200" baseline="0" dirty="0" err="1" smtClean="0">
                <a:solidFill>
                  <a:schemeClr val="tx1"/>
                </a:solidFill>
                <a:latin typeface="+mn-lt"/>
                <a:ea typeface="+mn-ea"/>
                <a:cs typeface="+mn-cs"/>
              </a:rPr>
              <a:t>Keepalive</a:t>
            </a:r>
            <a:r>
              <a:rPr lang="en-US" sz="1200" kern="1200" baseline="0" dirty="0" smtClean="0">
                <a:solidFill>
                  <a:schemeClr val="tx1"/>
                </a:solidFill>
                <a:latin typeface="+mn-lt"/>
                <a:ea typeface="+mn-ea"/>
                <a:cs typeface="+mn-cs"/>
              </a:rPr>
              <a:t> messages to each other.</a:t>
            </a:r>
            <a:endParaRPr lang="en-US" dirty="0" smtClean="0"/>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34</a:t>
            </a:fld>
            <a:endParaRPr lang="en-US"/>
          </a:p>
        </p:txBody>
      </p:sp>
    </p:spTree>
    <p:extLst>
      <p:ext uri="{BB962C8B-B14F-4D97-AF65-F5344CB8AC3E}">
        <p14:creationId xmlns:p14="http://schemas.microsoft.com/office/powerpoint/2010/main" val="38894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routing outside a controller’s domain, the controller establishes a BGP connection</a:t>
            </a:r>
          </a:p>
          <a:p>
            <a:r>
              <a:rPr lang="en-US" sz="1200" kern="1200" baseline="0" dirty="0" smtClean="0">
                <a:solidFill>
                  <a:schemeClr val="tx1"/>
                </a:solidFill>
                <a:latin typeface="+mn-lt"/>
                <a:ea typeface="+mn-ea"/>
                <a:cs typeface="+mn-cs"/>
              </a:rPr>
              <a:t>with each neighboring router. Figure 5.12 illustrates a configuration with two SDN</a:t>
            </a:r>
          </a:p>
          <a:p>
            <a:r>
              <a:rPr lang="en-US" sz="1200" kern="1200" baseline="0" dirty="0" smtClean="0">
                <a:solidFill>
                  <a:schemeClr val="tx1"/>
                </a:solidFill>
                <a:latin typeface="+mn-lt"/>
                <a:ea typeface="+mn-ea"/>
                <a:cs typeface="+mn-cs"/>
              </a:rPr>
              <a:t>domains that are linked only through a non-SDN AS.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the non-SDN AS, OSPF is used for interior routing. OSPF is not needed in</a:t>
            </a:r>
          </a:p>
          <a:p>
            <a:r>
              <a:rPr lang="en-US" sz="1200" kern="1200" baseline="0" dirty="0" smtClean="0">
                <a:solidFill>
                  <a:schemeClr val="tx1"/>
                </a:solidFill>
                <a:latin typeface="+mn-lt"/>
                <a:ea typeface="+mn-ea"/>
                <a:cs typeface="+mn-cs"/>
              </a:rPr>
              <a:t>an SDN domain; rather, the necessary routing information is reported from each</a:t>
            </a:r>
          </a:p>
          <a:p>
            <a:r>
              <a:rPr lang="en-US" sz="1200" kern="1200" baseline="0" dirty="0" smtClean="0">
                <a:solidFill>
                  <a:schemeClr val="tx1"/>
                </a:solidFill>
                <a:latin typeface="+mn-lt"/>
                <a:ea typeface="+mn-ea"/>
                <a:cs typeface="+mn-cs"/>
              </a:rPr>
              <a:t>data plane switch to the centralized controller using a southbound protocol (in this</a:t>
            </a:r>
          </a:p>
          <a:p>
            <a:r>
              <a:rPr lang="en-US" sz="1200" kern="1200" baseline="0" dirty="0" smtClean="0">
                <a:solidFill>
                  <a:schemeClr val="tx1"/>
                </a:solidFill>
                <a:latin typeface="+mn-lt"/>
                <a:ea typeface="+mn-ea"/>
                <a:cs typeface="+mn-cs"/>
              </a:rPr>
              <a:t> case,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Between each SDN domain and the AS, BGP is used to exchange</a:t>
            </a:r>
          </a:p>
          <a:p>
            <a:r>
              <a:rPr lang="en-US" sz="1200" kern="1200" baseline="0" dirty="0" smtClean="0">
                <a:solidFill>
                  <a:schemeClr val="tx1"/>
                </a:solidFill>
                <a:latin typeface="+mn-lt"/>
                <a:ea typeface="+mn-ea"/>
                <a:cs typeface="+mn-cs"/>
              </a:rPr>
              <a:t>information, such as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Reachability update:  Exchange of reachability information facilitates inter-</a:t>
            </a:r>
          </a:p>
          <a:p>
            <a:r>
              <a:rPr lang="en-US" sz="1200" kern="1200" baseline="0" dirty="0" smtClean="0">
                <a:solidFill>
                  <a:schemeClr val="tx1"/>
                </a:solidFill>
                <a:latin typeface="+mn-lt"/>
                <a:ea typeface="+mn-ea"/>
                <a:cs typeface="+mn-cs"/>
              </a:rPr>
              <a:t>SDN domain routing. This allows a single flow to traverse multiple </a:t>
            </a:r>
            <a:r>
              <a:rPr lang="en-US" sz="1200" kern="1200" baseline="0" dirty="0" err="1" smtClean="0">
                <a:solidFill>
                  <a:schemeClr val="tx1"/>
                </a:solidFill>
                <a:latin typeface="+mn-lt"/>
                <a:ea typeface="+mn-ea"/>
                <a:cs typeface="+mn-cs"/>
              </a:rPr>
              <a:t>SDNs</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each controller can select the most appropriate path in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Flow setup, tear-down, and update requests: Controllers coordinate</a:t>
            </a:r>
          </a:p>
          <a:p>
            <a:r>
              <a:rPr lang="en-US" sz="1200" kern="1200" baseline="0" dirty="0" smtClean="0">
                <a:solidFill>
                  <a:schemeClr val="tx1"/>
                </a:solidFill>
                <a:latin typeface="+mn-lt"/>
                <a:ea typeface="+mn-ea"/>
                <a:cs typeface="+mn-cs"/>
              </a:rPr>
              <a:t>flow setup requests, which contain information such as path requirements,</a:t>
            </a:r>
          </a:p>
          <a:p>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and so on, across multiple SDN domains.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Capability Update:  Controllers exchange information on network-related</a:t>
            </a:r>
          </a:p>
          <a:p>
            <a:r>
              <a:rPr lang="en-US" sz="1200" kern="1200" baseline="0" dirty="0" smtClean="0">
                <a:solidFill>
                  <a:schemeClr val="tx1"/>
                </a:solidFill>
                <a:latin typeface="+mn-lt"/>
                <a:ea typeface="+mn-ea"/>
                <a:cs typeface="+mn-cs"/>
              </a:rPr>
              <a:t>capabilities such as bandwidth,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and so on, in addition to system and software</a:t>
            </a:r>
          </a:p>
          <a:p>
            <a:r>
              <a:rPr lang="en-US" sz="1200" kern="1200" baseline="0" dirty="0" smtClean="0">
                <a:solidFill>
                  <a:schemeClr val="tx1"/>
                </a:solidFill>
                <a:latin typeface="+mn-lt"/>
                <a:ea typeface="+mn-ea"/>
                <a:cs typeface="+mn-cs"/>
              </a:rPr>
              <a:t>capabilities available inside the domain.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Several additional points are worth observing with respect to Figure 5.12: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figure depicts each AS as a cloud containing interconnected routers and, in</a:t>
            </a:r>
          </a:p>
          <a:p>
            <a:r>
              <a:rPr lang="en-US" sz="1200" kern="1200" baseline="0" dirty="0" smtClean="0">
                <a:solidFill>
                  <a:schemeClr val="tx1"/>
                </a:solidFill>
                <a:latin typeface="+mn-lt"/>
                <a:ea typeface="+mn-ea"/>
                <a:cs typeface="+mn-cs"/>
              </a:rPr>
              <a:t>the case of an SDN domain, a controller. The cloud represents an internet, so</a:t>
            </a:r>
          </a:p>
          <a:p>
            <a:r>
              <a:rPr lang="en-US" sz="1200" kern="1200" baseline="0" dirty="0" smtClean="0">
                <a:solidFill>
                  <a:schemeClr val="tx1"/>
                </a:solidFill>
                <a:latin typeface="+mn-lt"/>
                <a:ea typeface="+mn-ea"/>
                <a:cs typeface="+mn-cs"/>
              </a:rPr>
              <a:t>that the connection between any two routers is a network within the internet.</a:t>
            </a:r>
          </a:p>
          <a:p>
            <a:r>
              <a:rPr lang="en-US" sz="1200" kern="1200" baseline="0" dirty="0" smtClean="0">
                <a:solidFill>
                  <a:schemeClr val="tx1"/>
                </a:solidFill>
                <a:latin typeface="+mn-lt"/>
                <a:ea typeface="+mn-ea"/>
                <a:cs typeface="+mn-cs"/>
              </a:rPr>
              <a:t>Similarly, the connection between two adjacent autonomous systems is a network,</a:t>
            </a:r>
          </a:p>
          <a:p>
            <a:r>
              <a:rPr lang="en-US" sz="1200" kern="1200" baseline="0" dirty="0" smtClean="0">
                <a:solidFill>
                  <a:schemeClr val="tx1"/>
                </a:solidFill>
                <a:latin typeface="+mn-lt"/>
                <a:ea typeface="+mn-ea"/>
                <a:cs typeface="+mn-cs"/>
              </a:rPr>
              <a:t>which may be part of one of the two adjacent autonomous systems, or a</a:t>
            </a:r>
          </a:p>
          <a:p>
            <a:r>
              <a:rPr lang="en-US" sz="1200" kern="1200" baseline="0" dirty="0" smtClean="0">
                <a:solidFill>
                  <a:schemeClr val="tx1"/>
                </a:solidFill>
                <a:latin typeface="+mn-lt"/>
                <a:ea typeface="+mn-ea"/>
                <a:cs typeface="+mn-cs"/>
              </a:rPr>
              <a:t>separate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For an SDN domain, the BGP function is implemented in the SDN controller</a:t>
            </a:r>
          </a:p>
          <a:p>
            <a:r>
              <a:rPr lang="en-US" sz="1200" kern="1200" baseline="0" dirty="0" smtClean="0">
                <a:solidFill>
                  <a:schemeClr val="tx1"/>
                </a:solidFill>
                <a:latin typeface="+mn-lt"/>
                <a:ea typeface="+mn-ea"/>
                <a:cs typeface="+mn-cs"/>
              </a:rPr>
              <a:t>rather than a data plane router. This is because the controller is responsible for</a:t>
            </a:r>
          </a:p>
          <a:p>
            <a:r>
              <a:rPr lang="en-US" sz="1200" kern="1200" baseline="0" dirty="0" smtClean="0">
                <a:solidFill>
                  <a:schemeClr val="tx1"/>
                </a:solidFill>
                <a:latin typeface="+mn-lt"/>
                <a:ea typeface="+mn-ea"/>
                <a:cs typeface="+mn-cs"/>
              </a:rPr>
              <a:t>managing the topology and making routing decisions.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figure shows a BGP connection between autonomous systems 1 and 3.</a:t>
            </a:r>
          </a:p>
          <a:p>
            <a:r>
              <a:rPr lang="en-US" sz="1200" kern="1200" baseline="0" dirty="0" smtClean="0">
                <a:solidFill>
                  <a:schemeClr val="tx1"/>
                </a:solidFill>
                <a:latin typeface="+mn-lt"/>
                <a:ea typeface="+mn-ea"/>
                <a:cs typeface="+mn-cs"/>
              </a:rPr>
              <a:t>It may be that these networks are not directly connected by a single network.</a:t>
            </a:r>
          </a:p>
          <a:p>
            <a:r>
              <a:rPr lang="en-US" sz="1200" kern="1200" baseline="0" dirty="0" smtClean="0">
                <a:solidFill>
                  <a:schemeClr val="tx1"/>
                </a:solidFill>
                <a:latin typeface="+mn-lt"/>
                <a:ea typeface="+mn-ea"/>
                <a:cs typeface="+mn-cs"/>
              </a:rPr>
              <a:t>However, if the two SDN domains are part of a single SDN system, or if they are</a:t>
            </a:r>
          </a:p>
          <a:p>
            <a:r>
              <a:rPr lang="en-US" sz="1200" kern="1200" baseline="0" dirty="0" smtClean="0">
                <a:solidFill>
                  <a:schemeClr val="tx1"/>
                </a:solidFill>
                <a:latin typeface="+mn-lt"/>
                <a:ea typeface="+mn-ea"/>
                <a:cs typeface="+mn-cs"/>
              </a:rPr>
              <a:t>federated, it may be desirable to exchange additional SDN-related information.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35</a:t>
            </a:fld>
            <a:endParaRPr lang="en-US"/>
          </a:p>
        </p:txBody>
      </p:sp>
    </p:spTree>
    <p:extLst>
      <p:ext uri="{BB962C8B-B14F-4D97-AF65-F5344CB8AC3E}">
        <p14:creationId xmlns:p14="http://schemas.microsoft.com/office/powerpoint/2010/main" val="859606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common practice for inter-AS interconnection is a best-effort interconnection</a:t>
            </a:r>
          </a:p>
          <a:p>
            <a:r>
              <a:rPr lang="en-US" sz="1200" kern="1200" baseline="0" dirty="0" smtClean="0">
                <a:solidFill>
                  <a:schemeClr val="tx1"/>
                </a:solidFill>
                <a:latin typeface="+mn-lt"/>
                <a:ea typeface="+mn-ea"/>
                <a:cs typeface="+mn-cs"/>
              </a:rPr>
              <a:t>only. That is, traffic forwarding between autonomous systems is without traffic class</a:t>
            </a:r>
          </a:p>
          <a:p>
            <a:r>
              <a:rPr lang="en-US" sz="1200" kern="1200" baseline="0" dirty="0" smtClean="0">
                <a:solidFill>
                  <a:schemeClr val="tx1"/>
                </a:solidFill>
                <a:latin typeface="+mn-lt"/>
                <a:ea typeface="+mn-ea"/>
                <a:cs typeface="+mn-cs"/>
              </a:rPr>
              <a:t>differentiation and without any forwarding guarantee. It is common for network</a:t>
            </a:r>
          </a:p>
          <a:p>
            <a:r>
              <a:rPr lang="en-US" sz="1200" kern="1200" baseline="0" dirty="0" smtClean="0">
                <a:solidFill>
                  <a:schemeClr val="tx1"/>
                </a:solidFill>
                <a:latin typeface="+mn-lt"/>
                <a:ea typeface="+mn-ea"/>
                <a:cs typeface="+mn-cs"/>
              </a:rPr>
              <a:t>providers to reset any IP packet traffic class markings to zero, the best-effort marking,</a:t>
            </a:r>
          </a:p>
          <a:p>
            <a:r>
              <a:rPr lang="en-US" sz="1200" kern="1200" baseline="0" dirty="0" smtClean="0">
                <a:solidFill>
                  <a:schemeClr val="tx1"/>
                </a:solidFill>
                <a:latin typeface="+mn-lt"/>
                <a:ea typeface="+mn-ea"/>
                <a:cs typeface="+mn-cs"/>
              </a:rPr>
              <a:t>at the AS ingress router, which eliminates any traffic differentiation. Some providers</a:t>
            </a:r>
          </a:p>
          <a:p>
            <a:r>
              <a:rPr lang="en-US" sz="1200" kern="1200" baseline="0" dirty="0" smtClean="0">
                <a:solidFill>
                  <a:schemeClr val="tx1"/>
                </a:solidFill>
                <a:latin typeface="+mn-lt"/>
                <a:ea typeface="+mn-ea"/>
                <a:cs typeface="+mn-cs"/>
              </a:rPr>
              <a:t>perform higher-layer classification at the ingress to guess the forwarding requirements</a:t>
            </a:r>
          </a:p>
          <a:p>
            <a:r>
              <a:rPr lang="en-US" sz="1200" kern="1200" baseline="0" dirty="0" smtClean="0">
                <a:solidFill>
                  <a:schemeClr val="tx1"/>
                </a:solidFill>
                <a:latin typeface="+mn-lt"/>
                <a:ea typeface="+mn-ea"/>
                <a:cs typeface="+mn-cs"/>
              </a:rPr>
              <a:t>and to match on their AS internal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forwarding policy. There is no standardized</a:t>
            </a:r>
          </a:p>
          <a:p>
            <a:r>
              <a:rPr lang="en-US" sz="1200" kern="1200" baseline="0" dirty="0" smtClean="0">
                <a:solidFill>
                  <a:schemeClr val="tx1"/>
                </a:solidFill>
                <a:latin typeface="+mn-lt"/>
                <a:ea typeface="+mn-ea"/>
                <a:cs typeface="+mn-cs"/>
              </a:rPr>
              <a:t>set of classes, no standardized marking (class encoding), and no standardized</a:t>
            </a:r>
          </a:p>
          <a:p>
            <a:r>
              <a:rPr lang="en-US" sz="1200" kern="1200" baseline="0" dirty="0" smtClean="0">
                <a:solidFill>
                  <a:schemeClr val="tx1"/>
                </a:solidFill>
                <a:latin typeface="+mn-lt"/>
                <a:ea typeface="+mn-ea"/>
                <a:cs typeface="+mn-cs"/>
              </a:rPr>
              <a:t>forwarding behavior, that cross-domain traffic could rely on. However RFC 4594</a:t>
            </a:r>
          </a:p>
          <a:p>
            <a:r>
              <a:rPr lang="en-US" sz="1200" kern="1200" baseline="0" dirty="0" smtClean="0">
                <a:solidFill>
                  <a:schemeClr val="tx1"/>
                </a:solidFill>
                <a:latin typeface="+mn-lt"/>
                <a:ea typeface="+mn-ea"/>
                <a:cs typeface="+mn-cs"/>
              </a:rPr>
              <a:t>(Configuration Guidelines for </a:t>
            </a:r>
            <a:r>
              <a:rPr lang="en-US" sz="1200" kern="1200" baseline="0" dirty="0" err="1" smtClean="0">
                <a:solidFill>
                  <a:schemeClr val="tx1"/>
                </a:solidFill>
                <a:latin typeface="+mn-lt"/>
                <a:ea typeface="+mn-ea"/>
                <a:cs typeface="+mn-cs"/>
              </a:rPr>
              <a:t>DiffServ</a:t>
            </a:r>
            <a:r>
              <a:rPr lang="en-US" sz="1200" kern="1200" baseline="0" dirty="0" smtClean="0">
                <a:solidFill>
                  <a:schemeClr val="tx1"/>
                </a:solidFill>
                <a:latin typeface="+mn-lt"/>
                <a:ea typeface="+mn-ea"/>
                <a:cs typeface="+mn-cs"/>
              </a:rPr>
              <a:t> Service Classes , August 2006) provides</a:t>
            </a:r>
          </a:p>
          <a:p>
            <a:r>
              <a:rPr lang="en-US" sz="1200" kern="1200" baseline="0" dirty="0" smtClean="0">
                <a:solidFill>
                  <a:schemeClr val="tx1"/>
                </a:solidFill>
                <a:latin typeface="+mn-lt"/>
                <a:ea typeface="+mn-ea"/>
                <a:cs typeface="+mn-cs"/>
              </a:rPr>
              <a:t> a set of “best practices” related to this parameters.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policy decisions are taken</a:t>
            </a:r>
          </a:p>
          <a:p>
            <a:r>
              <a:rPr lang="en-US" sz="1200" kern="1200" baseline="0" dirty="0" smtClean="0">
                <a:solidFill>
                  <a:schemeClr val="tx1"/>
                </a:solidFill>
                <a:latin typeface="+mn-lt"/>
                <a:ea typeface="+mn-ea"/>
                <a:cs typeface="+mn-cs"/>
              </a:rPr>
              <a:t>by network providers independently and in an uncoordinated fashion. This general</a:t>
            </a:r>
          </a:p>
          <a:p>
            <a:r>
              <a:rPr lang="en-US" sz="1200" kern="1200" baseline="0" dirty="0" smtClean="0">
                <a:solidFill>
                  <a:schemeClr val="tx1"/>
                </a:solidFill>
                <a:latin typeface="+mn-lt"/>
                <a:ea typeface="+mn-ea"/>
                <a:cs typeface="+mn-cs"/>
              </a:rPr>
              <a:t>statement does not cover existing individual agreements, which do offer quality-based</a:t>
            </a:r>
          </a:p>
          <a:p>
            <a:r>
              <a:rPr lang="en-US" sz="1200" kern="1200" baseline="0" dirty="0" smtClean="0">
                <a:solidFill>
                  <a:schemeClr val="tx1"/>
                </a:solidFill>
                <a:latin typeface="+mn-lt"/>
                <a:ea typeface="+mn-ea"/>
                <a:cs typeface="+mn-cs"/>
              </a:rPr>
              <a:t>interconnection with strict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guarantees. However, such service level agreement</a:t>
            </a:r>
          </a:p>
          <a:p>
            <a:r>
              <a:rPr lang="en-US" sz="1200" kern="1200" baseline="0" dirty="0" smtClean="0">
                <a:solidFill>
                  <a:schemeClr val="tx1"/>
                </a:solidFill>
                <a:latin typeface="+mn-lt"/>
                <a:ea typeface="+mn-ea"/>
                <a:cs typeface="+mn-cs"/>
              </a:rPr>
              <a:t>(SLA)-based agreements are of bilateral or multilateral nature and do not offer a</a:t>
            </a:r>
          </a:p>
          <a:p>
            <a:r>
              <a:rPr lang="en-US" sz="1200" kern="1200" baseline="0" dirty="0" smtClean="0">
                <a:solidFill>
                  <a:schemeClr val="tx1"/>
                </a:solidFill>
                <a:latin typeface="+mn-lt"/>
                <a:ea typeface="+mn-ea"/>
                <a:cs typeface="+mn-cs"/>
              </a:rPr>
              <a:t>means for a general “better than best effort” interconnection.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IETF is currently at work on a standardized scheme for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marking using BGP</a:t>
            </a:r>
          </a:p>
          <a:p>
            <a:r>
              <a:rPr lang="en-US" sz="1200" kern="1200" baseline="0" dirty="0" smtClean="0">
                <a:solidFill>
                  <a:schemeClr val="tx1"/>
                </a:solidFill>
                <a:latin typeface="+mn-lt"/>
                <a:ea typeface="+mn-ea"/>
                <a:cs typeface="+mn-cs"/>
              </a:rPr>
              <a:t>(BGP Extended Community for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Marking , draft-knoll-idr-qos-attribute-12, July</a:t>
            </a:r>
          </a:p>
          <a:p>
            <a:r>
              <a:rPr lang="en-US" sz="1200" kern="1200" baseline="0" dirty="0" smtClean="0">
                <a:solidFill>
                  <a:schemeClr val="tx1"/>
                </a:solidFill>
                <a:latin typeface="+mn-lt"/>
                <a:ea typeface="+mn-ea"/>
                <a:cs typeface="+mn-cs"/>
              </a:rPr>
              <a:t>10, 2015). Meanwhile, SDN providers have implemented their own capabilities using</a:t>
            </a:r>
          </a:p>
          <a:p>
            <a:r>
              <a:rPr lang="en-US" sz="1200" kern="1200" baseline="0" dirty="0" smtClean="0">
                <a:solidFill>
                  <a:schemeClr val="tx1"/>
                </a:solidFill>
                <a:latin typeface="+mn-lt"/>
                <a:ea typeface="+mn-ea"/>
                <a:cs typeface="+mn-cs"/>
              </a:rPr>
              <a:t>the extensible nature of BGP. In either case, the interaction between SDN controllers</a:t>
            </a:r>
          </a:p>
          <a:p>
            <a:r>
              <a:rPr lang="en-US" sz="1200" kern="1200" baseline="0" dirty="0" smtClean="0">
                <a:solidFill>
                  <a:schemeClr val="tx1"/>
                </a:solidFill>
                <a:latin typeface="+mn-lt"/>
                <a:ea typeface="+mn-ea"/>
                <a:cs typeface="+mn-cs"/>
              </a:rPr>
              <a:t>in different domains using BGP would involve the steps illustrated in Figure 5.13 and</a:t>
            </a:r>
          </a:p>
          <a:p>
            <a:r>
              <a:rPr lang="en-US" sz="1200" kern="1200" baseline="0" dirty="0" smtClean="0">
                <a:solidFill>
                  <a:schemeClr val="tx1"/>
                </a:solidFill>
                <a:latin typeface="+mn-lt"/>
                <a:ea typeface="+mn-ea"/>
                <a:cs typeface="+mn-cs"/>
              </a:rPr>
              <a:t>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1. The SDN controller must be configured with BGP capability and with information</a:t>
            </a:r>
          </a:p>
          <a:p>
            <a:r>
              <a:rPr lang="en-US" sz="1200" kern="1200" baseline="0" dirty="0" smtClean="0">
                <a:solidFill>
                  <a:schemeClr val="tx1"/>
                </a:solidFill>
                <a:latin typeface="+mn-lt"/>
                <a:ea typeface="+mn-ea"/>
                <a:cs typeface="+mn-cs"/>
              </a:rPr>
              <a:t>about the location of neighboring BGP entices.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2. BGP is triggered by a start or activation event within the controller.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3. The BGP entity in the controller attempts to establish a TCP connection with</a:t>
            </a:r>
          </a:p>
          <a:p>
            <a:r>
              <a:rPr lang="en-US" sz="1200" kern="1200" baseline="0" dirty="0" smtClean="0">
                <a:solidFill>
                  <a:schemeClr val="tx1"/>
                </a:solidFill>
                <a:latin typeface="+mn-lt"/>
                <a:ea typeface="+mn-ea"/>
                <a:cs typeface="+mn-cs"/>
              </a:rPr>
              <a:t>each neighboring BGP entity.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4. Once a TCP connection is established, the controller’s BGP entity exchanges</a:t>
            </a:r>
          </a:p>
          <a:p>
            <a:r>
              <a:rPr lang="en-US" sz="1200" kern="1200" baseline="0" dirty="0" smtClean="0">
                <a:solidFill>
                  <a:schemeClr val="tx1"/>
                </a:solidFill>
                <a:latin typeface="+mn-lt"/>
                <a:ea typeface="+mn-ea"/>
                <a:cs typeface="+mn-cs"/>
              </a:rPr>
              <a:t>Open messages with the neighbor. Capability information is exchanged with</a:t>
            </a:r>
          </a:p>
          <a:p>
            <a:r>
              <a:rPr lang="en-US" sz="1200" kern="1200" baseline="0" dirty="0" smtClean="0">
                <a:solidFill>
                  <a:schemeClr val="tx1"/>
                </a:solidFill>
                <a:latin typeface="+mn-lt"/>
                <a:ea typeface="+mn-ea"/>
                <a:cs typeface="+mn-cs"/>
              </a:rPr>
              <a:t>using the Open messages.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5. The exchange completes with the establishment of a BGP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6. Update messages are used to exchange NLRI (network layer reachability information),</a:t>
            </a:r>
          </a:p>
          <a:p>
            <a:r>
              <a:rPr lang="en-US" sz="1200" kern="1200" baseline="0" dirty="0" smtClean="0">
                <a:solidFill>
                  <a:schemeClr val="tx1"/>
                </a:solidFill>
                <a:latin typeface="+mn-lt"/>
                <a:ea typeface="+mn-ea"/>
                <a:cs typeface="+mn-cs"/>
              </a:rPr>
              <a:t>indicating what networks are reachable via this entity. Reachability</a:t>
            </a:r>
          </a:p>
          <a:p>
            <a:r>
              <a:rPr lang="en-US" sz="1200" kern="1200" baseline="0" dirty="0" smtClean="0">
                <a:solidFill>
                  <a:schemeClr val="tx1"/>
                </a:solidFill>
                <a:latin typeface="+mn-lt"/>
                <a:ea typeface="+mn-ea"/>
                <a:cs typeface="+mn-cs"/>
              </a:rPr>
              <a:t>information is used in the selection of the most appropriate data path between</a:t>
            </a:r>
          </a:p>
          <a:p>
            <a:r>
              <a:rPr lang="en-US" sz="1200" kern="1200" baseline="0" dirty="0" smtClean="0">
                <a:solidFill>
                  <a:schemeClr val="tx1"/>
                </a:solidFill>
                <a:latin typeface="+mn-lt"/>
                <a:ea typeface="+mn-ea"/>
                <a:cs typeface="+mn-cs"/>
              </a:rPr>
              <a:t>SDN controllers. Information obtained through NLRI parameter is used to</a:t>
            </a:r>
          </a:p>
          <a:p>
            <a:r>
              <a:rPr lang="en-US" sz="1200" kern="1200" baseline="0" dirty="0" smtClean="0">
                <a:solidFill>
                  <a:schemeClr val="tx1"/>
                </a:solidFill>
                <a:latin typeface="+mn-lt"/>
                <a:ea typeface="+mn-ea"/>
                <a:cs typeface="+mn-cs"/>
              </a:rPr>
              <a:t>update the controller’s Routing Information Base (RIB). This in turn enables the</a:t>
            </a:r>
          </a:p>
          <a:p>
            <a:r>
              <a:rPr lang="en-US" sz="1200" kern="1200" baseline="0" dirty="0" smtClean="0">
                <a:solidFill>
                  <a:schemeClr val="tx1"/>
                </a:solidFill>
                <a:latin typeface="+mn-lt"/>
                <a:ea typeface="+mn-ea"/>
                <a:cs typeface="+mn-cs"/>
              </a:rPr>
              <a:t>controller to set the appropriate flow information in the data plane switches.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7. The Update message can also be used to exchange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information, such as</a:t>
            </a:r>
          </a:p>
          <a:p>
            <a:r>
              <a:rPr lang="en-US" sz="1200" kern="1200" baseline="0" dirty="0" smtClean="0">
                <a:solidFill>
                  <a:schemeClr val="tx1"/>
                </a:solidFill>
                <a:latin typeface="+mn-lt"/>
                <a:ea typeface="+mn-ea"/>
                <a:cs typeface="+mn-cs"/>
              </a:rPr>
              <a:t>available capacity.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8. Route selection is done when more than one path is available based on BGP</a:t>
            </a:r>
          </a:p>
          <a:p>
            <a:r>
              <a:rPr lang="en-US" sz="1200" kern="1200" baseline="0" dirty="0" smtClean="0">
                <a:solidFill>
                  <a:schemeClr val="tx1"/>
                </a:solidFill>
                <a:latin typeface="+mn-lt"/>
                <a:ea typeface="+mn-ea"/>
                <a:cs typeface="+mn-cs"/>
              </a:rPr>
              <a:t>process decision. Once the path is established packets can traverse successfully</a:t>
            </a:r>
          </a:p>
          <a:p>
            <a:r>
              <a:rPr lang="en-US" sz="1200" kern="1200" baseline="0" dirty="0" smtClean="0">
                <a:solidFill>
                  <a:schemeClr val="tx1"/>
                </a:solidFill>
                <a:latin typeface="+mn-lt"/>
                <a:ea typeface="+mn-ea"/>
                <a:cs typeface="+mn-cs"/>
              </a:rPr>
              <a:t>between two SDN domains.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36</a:t>
            </a:fld>
            <a:endParaRPr lang="en-US"/>
          </a:p>
        </p:txBody>
      </p:sp>
    </p:spTree>
    <p:extLst>
      <p:ext uri="{BB962C8B-B14F-4D97-AF65-F5344CB8AC3E}">
        <p14:creationId xmlns:p14="http://schemas.microsoft.com/office/powerpoint/2010/main" val="4053212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IETF has developed a draft specification that defines common requirements to</a:t>
            </a:r>
          </a:p>
          <a:p>
            <a:r>
              <a:rPr lang="en-US" sz="1200" kern="1200" baseline="0" dirty="0" smtClean="0">
                <a:solidFill>
                  <a:schemeClr val="tx1"/>
                </a:solidFill>
                <a:latin typeface="+mn-lt"/>
                <a:ea typeface="+mn-ea"/>
                <a:cs typeface="+mn-cs"/>
              </a:rPr>
              <a:t>coordinate flow setup and exchange reachability information across multiple domains,</a:t>
            </a:r>
          </a:p>
          <a:p>
            <a:r>
              <a:rPr lang="en-US" sz="1200" kern="1200" baseline="0" dirty="0" smtClean="0">
                <a:solidFill>
                  <a:schemeClr val="tx1"/>
                </a:solidFill>
                <a:latin typeface="+mn-lt"/>
                <a:ea typeface="+mn-ea"/>
                <a:cs typeface="+mn-cs"/>
              </a:rPr>
              <a:t>referred to as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A Message Exchange Protocol for Software Defined</a:t>
            </a:r>
          </a:p>
          <a:p>
            <a:r>
              <a:rPr lang="en-US" sz="1200" kern="1200" baseline="0" dirty="0" smtClean="0">
                <a:solidFill>
                  <a:schemeClr val="tx1"/>
                </a:solidFill>
                <a:latin typeface="+mn-lt"/>
                <a:ea typeface="+mn-ea"/>
                <a:cs typeface="+mn-cs"/>
              </a:rPr>
              <a:t>Networks across Multiple Domains , draft-yin-sdn-sdni-00.txt, June 27, 2012). The</a:t>
            </a:r>
          </a:p>
          <a:p>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specification does not define an east/westbound SDN protocol but rather</a:t>
            </a:r>
          </a:p>
          <a:p>
            <a:r>
              <a:rPr lang="en-US" sz="1200" kern="1200" baseline="0" dirty="0" smtClean="0">
                <a:solidFill>
                  <a:schemeClr val="tx1"/>
                </a:solidFill>
                <a:latin typeface="+mn-lt"/>
                <a:ea typeface="+mn-ea"/>
                <a:cs typeface="+mn-cs"/>
              </a:rPr>
              <a:t>provides some of the basic principles to be used in developing such a protocol.</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functionality, as defined in the document, includes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Coordinate flow setup originated by applications, containing information such</a:t>
            </a:r>
          </a:p>
          <a:p>
            <a:r>
              <a:rPr lang="en-US" sz="1200" kern="1200" baseline="0" dirty="0" smtClean="0">
                <a:solidFill>
                  <a:schemeClr val="tx1"/>
                </a:solidFill>
                <a:latin typeface="+mn-lt"/>
                <a:ea typeface="+mn-ea"/>
                <a:cs typeface="+mn-cs"/>
              </a:rPr>
              <a:t>as path requirement,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and service level agreements across multiple SDN</a:t>
            </a:r>
          </a:p>
          <a:p>
            <a:r>
              <a:rPr lang="en-US" sz="1200" kern="1200" baseline="0" dirty="0" smtClean="0">
                <a:solidFill>
                  <a:schemeClr val="tx1"/>
                </a:solidFill>
                <a:latin typeface="+mn-lt"/>
                <a:ea typeface="+mn-ea"/>
                <a:cs typeface="+mn-cs"/>
              </a:rPr>
              <a:t>domains.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Exchange reachability information to facilitate inter-SDN routing. This will</a:t>
            </a:r>
          </a:p>
          <a:p>
            <a:r>
              <a:rPr lang="en-US" sz="1200" kern="1200" baseline="0" dirty="0" smtClean="0">
                <a:solidFill>
                  <a:schemeClr val="tx1"/>
                </a:solidFill>
                <a:latin typeface="+mn-lt"/>
                <a:ea typeface="+mn-ea"/>
                <a:cs typeface="+mn-cs"/>
              </a:rPr>
              <a:t>allow a single flow to traverse multiple </a:t>
            </a:r>
            <a:r>
              <a:rPr lang="en-US" sz="1200" kern="1200" baseline="0" dirty="0" err="1" smtClean="0">
                <a:solidFill>
                  <a:schemeClr val="tx1"/>
                </a:solidFill>
                <a:latin typeface="+mn-lt"/>
                <a:ea typeface="+mn-ea"/>
                <a:cs typeface="+mn-cs"/>
              </a:rPr>
              <a:t>SDNs</a:t>
            </a:r>
            <a:r>
              <a:rPr lang="en-US" sz="1200" kern="1200" baseline="0" dirty="0" smtClean="0">
                <a:solidFill>
                  <a:schemeClr val="tx1"/>
                </a:solidFill>
                <a:latin typeface="+mn-lt"/>
                <a:ea typeface="+mn-ea"/>
                <a:cs typeface="+mn-cs"/>
              </a:rPr>
              <a:t> and have each controller select</a:t>
            </a:r>
          </a:p>
          <a:p>
            <a:r>
              <a:rPr lang="en-US" sz="1200" kern="1200" baseline="0" dirty="0" smtClean="0">
                <a:solidFill>
                  <a:schemeClr val="tx1"/>
                </a:solidFill>
                <a:latin typeface="+mn-lt"/>
                <a:ea typeface="+mn-ea"/>
                <a:cs typeface="+mn-cs"/>
              </a:rPr>
              <a:t>the most appropriate path when multiple such paths are available.</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depends on the types of available resources and capabilities available and</a:t>
            </a:r>
          </a:p>
          <a:p>
            <a:r>
              <a:rPr lang="en-US" sz="1200" kern="1200" baseline="0" dirty="0" smtClean="0">
                <a:solidFill>
                  <a:schemeClr val="tx1"/>
                </a:solidFill>
                <a:latin typeface="+mn-lt"/>
                <a:ea typeface="+mn-ea"/>
                <a:cs typeface="+mn-cs"/>
              </a:rPr>
              <a:t>managed by the different controllers in each domain. Therefore, it is important to</a:t>
            </a:r>
          </a:p>
          <a:p>
            <a:r>
              <a:rPr lang="en-US" sz="1200" kern="1200" baseline="0" dirty="0" smtClean="0">
                <a:solidFill>
                  <a:schemeClr val="tx1"/>
                </a:solidFill>
                <a:latin typeface="+mn-lt"/>
                <a:ea typeface="+mn-ea"/>
                <a:cs typeface="+mn-cs"/>
              </a:rPr>
              <a:t>implement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in a descriptive and open manner so that new capabilities offered by</a:t>
            </a:r>
          </a:p>
          <a:p>
            <a:r>
              <a:rPr lang="en-US" sz="1200" kern="1200" baseline="0" dirty="0" smtClean="0">
                <a:solidFill>
                  <a:schemeClr val="tx1"/>
                </a:solidFill>
                <a:latin typeface="+mn-lt"/>
                <a:ea typeface="+mn-ea"/>
                <a:cs typeface="+mn-cs"/>
              </a:rPr>
              <a:t>different types of controllers will be supported. Because SDN in essence allows for</a:t>
            </a:r>
          </a:p>
          <a:p>
            <a:r>
              <a:rPr lang="en-US" sz="1200" kern="1200" baseline="0" dirty="0" smtClean="0">
                <a:solidFill>
                  <a:schemeClr val="tx1"/>
                </a:solidFill>
                <a:latin typeface="+mn-lt"/>
                <a:ea typeface="+mn-ea"/>
                <a:cs typeface="+mn-cs"/>
              </a:rPr>
              <a:t>innovation, it is important that data exchanged between controllers will be dynamic</a:t>
            </a:r>
          </a:p>
          <a:p>
            <a:r>
              <a:rPr lang="en-US" sz="1200" kern="1200" baseline="0" dirty="0" smtClean="0">
                <a:solidFill>
                  <a:schemeClr val="tx1"/>
                </a:solidFill>
                <a:latin typeface="+mn-lt"/>
                <a:ea typeface="+mn-ea"/>
                <a:cs typeface="+mn-cs"/>
              </a:rPr>
              <a:t>in nature; that is, there should be some metadata exchange that will allow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to</a:t>
            </a:r>
          </a:p>
          <a:p>
            <a:r>
              <a:rPr lang="en-US" sz="1200" kern="1200" baseline="0" dirty="0" smtClean="0">
                <a:solidFill>
                  <a:schemeClr val="tx1"/>
                </a:solidFill>
                <a:latin typeface="+mn-lt"/>
                <a:ea typeface="+mn-ea"/>
                <a:cs typeface="+mn-cs"/>
              </a:rPr>
              <a:t> exchange information about unknown capabilities.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message types for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tentatively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Reachability update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Flow setup/teardown/update request (including application capability</a:t>
            </a:r>
          </a:p>
          <a:p>
            <a:r>
              <a:rPr lang="en-US" sz="1200" kern="1200" baseline="0" dirty="0" smtClean="0">
                <a:solidFill>
                  <a:schemeClr val="tx1"/>
                </a:solidFill>
                <a:latin typeface="+mn-lt"/>
                <a:ea typeface="+mn-ea"/>
                <a:cs typeface="+mn-cs"/>
              </a:rPr>
              <a:t>requirement such as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data rate, latency, and so 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Capability update (including network-related capabilities, such as data rate and</a:t>
            </a:r>
          </a:p>
          <a:p>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and system and software capabilities available inside the domain)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37</a:t>
            </a:fld>
            <a:endParaRPr lang="en-US"/>
          </a:p>
        </p:txBody>
      </p:sp>
    </p:spTree>
    <p:extLst>
      <p:ext uri="{BB962C8B-B14F-4D97-AF65-F5344CB8AC3E}">
        <p14:creationId xmlns:p14="http://schemas.microsoft.com/office/powerpoint/2010/main" val="86331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Included in the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architecture is an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capability for connecting</a:t>
            </a:r>
          </a:p>
          <a:p>
            <a:r>
              <a:rPr lang="en-US" sz="1200" kern="1200" baseline="0" dirty="0" smtClean="0">
                <a:solidFill>
                  <a:schemeClr val="tx1"/>
                </a:solidFill>
                <a:latin typeface="+mn-lt"/>
                <a:ea typeface="+mn-ea"/>
                <a:cs typeface="+mn-cs"/>
              </a:rPr>
              <a:t>multiple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federated controllers in a network and sharing topology</a:t>
            </a:r>
          </a:p>
          <a:p>
            <a:r>
              <a:rPr lang="en-US" sz="1200" kern="1200" baseline="0" dirty="0" smtClean="0">
                <a:solidFill>
                  <a:schemeClr val="tx1"/>
                </a:solidFill>
                <a:latin typeface="+mn-lt"/>
                <a:ea typeface="+mn-ea"/>
                <a:cs typeface="+mn-cs"/>
              </a:rPr>
              <a:t>information among them. This capability appears to be compatible with the IETF</a:t>
            </a:r>
          </a:p>
          <a:p>
            <a:r>
              <a:rPr lang="en-US" sz="1200" kern="1200" baseline="0" dirty="0" smtClean="0">
                <a:solidFill>
                  <a:schemeClr val="tx1"/>
                </a:solidFill>
                <a:latin typeface="+mn-lt"/>
                <a:ea typeface="+mn-ea"/>
                <a:cs typeface="+mn-cs"/>
              </a:rPr>
              <a:t>specification for an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function. The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application deployable on an</a:t>
            </a:r>
          </a:p>
          <a:p>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controller consists of three components, as illustrated in Figure 5.14</a:t>
            </a:r>
          </a:p>
          <a:p>
            <a:r>
              <a:rPr lang="en-US" sz="1200" kern="1200" baseline="0" dirty="0" smtClean="0">
                <a:solidFill>
                  <a:schemeClr val="tx1"/>
                </a:solidFill>
                <a:latin typeface="+mn-lt"/>
                <a:ea typeface="+mn-ea"/>
                <a:cs typeface="+mn-cs"/>
              </a:rPr>
              <a:t>and 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Included in the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architecture is an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capability for connecting</a:t>
            </a:r>
          </a:p>
          <a:p>
            <a:r>
              <a:rPr lang="en-US" sz="1200" kern="1200" baseline="0" dirty="0" smtClean="0">
                <a:solidFill>
                  <a:schemeClr val="tx1"/>
                </a:solidFill>
                <a:latin typeface="+mn-lt"/>
                <a:ea typeface="+mn-ea"/>
                <a:cs typeface="+mn-cs"/>
              </a:rPr>
              <a:t>multiple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federated controllers in a network and sharing topology</a:t>
            </a:r>
          </a:p>
          <a:p>
            <a:r>
              <a:rPr lang="en-US" sz="1200" kern="1200" baseline="0" dirty="0" smtClean="0">
                <a:solidFill>
                  <a:schemeClr val="tx1"/>
                </a:solidFill>
                <a:latin typeface="+mn-lt"/>
                <a:ea typeface="+mn-ea"/>
                <a:cs typeface="+mn-cs"/>
              </a:rPr>
              <a:t>information among them. This capability appears to be compatible with the IETF</a:t>
            </a:r>
          </a:p>
          <a:p>
            <a:r>
              <a:rPr lang="en-US" sz="1200" kern="1200" baseline="0" dirty="0" smtClean="0">
                <a:solidFill>
                  <a:schemeClr val="tx1"/>
                </a:solidFill>
                <a:latin typeface="+mn-lt"/>
                <a:ea typeface="+mn-ea"/>
                <a:cs typeface="+mn-cs"/>
              </a:rPr>
              <a:t>specification for an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function. The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application deployable on an</a:t>
            </a:r>
          </a:p>
          <a:p>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controller consists of three components, as illustrated in Figure 5.14</a:t>
            </a:r>
          </a:p>
          <a:p>
            <a:r>
              <a:rPr lang="en-US" sz="1200" kern="1200" baseline="0" dirty="0" smtClean="0">
                <a:solidFill>
                  <a:schemeClr val="tx1"/>
                </a:solidFill>
                <a:latin typeface="+mn-lt"/>
                <a:ea typeface="+mn-ea"/>
                <a:cs typeface="+mn-cs"/>
              </a:rPr>
              <a:t>and 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REST API: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REST APIs fetch the aggregated information from</a:t>
            </a:r>
          </a:p>
          <a:p>
            <a:r>
              <a:rPr lang="en-US" sz="1200" kern="1200" baseline="0" dirty="0" smtClean="0">
                <a:solidFill>
                  <a:schemeClr val="tx1"/>
                </a:solidFill>
                <a:latin typeface="+mn-lt"/>
                <a:ea typeface="+mn-ea"/>
                <a:cs typeface="+mn-cs"/>
              </a:rPr>
              <a:t>the northbound plug-in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aggregator).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wrapper: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BGP wrapper is responsible for the sharing and collecting</a:t>
            </a:r>
          </a:p>
          <a:p>
            <a:r>
              <a:rPr lang="en-US" sz="1200" kern="1200" baseline="0" dirty="0" smtClean="0">
                <a:solidFill>
                  <a:schemeClr val="tx1"/>
                </a:solidFill>
                <a:latin typeface="+mn-lt"/>
                <a:ea typeface="+mn-ea"/>
                <a:cs typeface="+mn-cs"/>
              </a:rPr>
              <a:t>information to/from federated controllers.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38</a:t>
            </a:fld>
            <a:endParaRPr lang="en-US"/>
          </a:p>
        </p:txBody>
      </p:sp>
    </p:spTree>
    <p:extLst>
      <p:ext uri="{BB962C8B-B14F-4D97-AF65-F5344CB8AC3E}">
        <p14:creationId xmlns:p14="http://schemas.microsoft.com/office/powerpoint/2010/main" val="2248692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5.15 shows the interrelationship of the components, with a more detailed look</a:t>
            </a:r>
          </a:p>
          <a:p>
            <a:r>
              <a:rPr lang="en-US" sz="1200" kern="1200" baseline="0" dirty="0" smtClean="0">
                <a:solidFill>
                  <a:schemeClr val="tx1"/>
                </a:solidFill>
                <a:latin typeface="+mn-lt"/>
                <a:ea typeface="+mn-ea"/>
                <a:cs typeface="+mn-cs"/>
              </a:rPr>
              <a:t>at the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wrapper. The </a:t>
            </a:r>
            <a:r>
              <a:rPr lang="en-US" sz="1200" kern="1200" baseline="0" dirty="0" err="1" smtClean="0">
                <a:solidFill>
                  <a:schemeClr val="tx1"/>
                </a:solidFill>
                <a:latin typeface="+mn-lt"/>
                <a:ea typeface="+mn-ea"/>
                <a:cs typeface="+mn-cs"/>
              </a:rPr>
              <a:t>SDNi</a:t>
            </a:r>
            <a:r>
              <a:rPr lang="en-US" sz="1200" kern="1200" baseline="0" dirty="0" smtClean="0">
                <a:solidFill>
                  <a:schemeClr val="tx1"/>
                </a:solidFill>
                <a:latin typeface="+mn-lt"/>
                <a:ea typeface="+mn-ea"/>
                <a:cs typeface="+mn-cs"/>
              </a:rPr>
              <a:t> aggregator collects statistics and parameters from the</a:t>
            </a:r>
          </a:p>
          <a:p>
            <a:r>
              <a:rPr lang="en-US" sz="1200" kern="1200" baseline="0" dirty="0" smtClean="0">
                <a:solidFill>
                  <a:schemeClr val="tx1"/>
                </a:solidFill>
                <a:latin typeface="+mn-lt"/>
                <a:ea typeface="+mn-ea"/>
                <a:cs typeface="+mn-cs"/>
              </a:rPr>
              <a:t>base network service functions, on behalf of requests via the REST API. The heart</a:t>
            </a:r>
          </a:p>
          <a:p>
            <a:r>
              <a:rPr lang="en-US" sz="1200" kern="1200" baseline="0" dirty="0" smtClean="0">
                <a:solidFill>
                  <a:schemeClr val="tx1"/>
                </a:solidFill>
                <a:latin typeface="+mn-lt"/>
                <a:ea typeface="+mn-ea"/>
                <a:cs typeface="+mn-cs"/>
              </a:rPr>
              <a:t>of the wrapper is an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implementation of the Border Gateway Protocol</a:t>
            </a:r>
          </a:p>
          <a:p>
            <a:r>
              <a:rPr lang="en-US" sz="1200" kern="1200" baseline="0" dirty="0" smtClean="0">
                <a:solidFill>
                  <a:schemeClr val="tx1"/>
                </a:solidFill>
                <a:latin typeface="+mn-lt"/>
                <a:ea typeface="+mn-ea"/>
                <a:cs typeface="+mn-cs"/>
              </a:rPr>
              <a:t>(BGP). BGP is an ERP suitable for exchanging routing information between routers</a:t>
            </a:r>
          </a:p>
          <a:p>
            <a:r>
              <a:rPr lang="en-US" sz="1200" kern="1200" baseline="0" dirty="0" smtClean="0">
                <a:solidFill>
                  <a:schemeClr val="tx1"/>
                </a:solidFill>
                <a:latin typeface="+mn-lt"/>
                <a:ea typeface="+mn-ea"/>
                <a:cs typeface="+mn-cs"/>
              </a:rPr>
              <a:t>that connect SDN domains.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39</a:t>
            </a:fld>
            <a:endParaRPr lang="en-US"/>
          </a:p>
        </p:txBody>
      </p:sp>
    </p:spTree>
    <p:extLst>
      <p:ext uri="{BB962C8B-B14F-4D97-AF65-F5344CB8AC3E}">
        <p14:creationId xmlns:p14="http://schemas.microsoft.com/office/powerpoint/2010/main" val="375845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The functionality provided by the SDN controller can be viewed as a network</a:t>
            </a:r>
          </a:p>
          <a:p>
            <a:r>
              <a:rPr lang="en-US" sz="1200" kern="1200" baseline="0" dirty="0" smtClean="0">
                <a:solidFill>
                  <a:schemeClr val="tx1"/>
                </a:solidFill>
                <a:latin typeface="+mn-lt"/>
                <a:ea typeface="+mn-ea"/>
                <a:cs typeface="+mn-cs"/>
              </a:rPr>
              <a:t>operating system (NOS) . As with a conventional OS, an NOS provides essential</a:t>
            </a:r>
          </a:p>
          <a:p>
            <a:r>
              <a:rPr lang="en-US" sz="1200" kern="1200" baseline="0" dirty="0" smtClean="0">
                <a:solidFill>
                  <a:schemeClr val="tx1"/>
                </a:solidFill>
                <a:latin typeface="+mn-lt"/>
                <a:ea typeface="+mn-ea"/>
                <a:cs typeface="+mn-cs"/>
              </a:rPr>
              <a:t>services, common application programming interfaces (APIs), and an abstraction of</a:t>
            </a:r>
          </a:p>
          <a:p>
            <a:r>
              <a:rPr lang="en-US" sz="1200" kern="1200" baseline="0" dirty="0" smtClean="0">
                <a:solidFill>
                  <a:schemeClr val="tx1"/>
                </a:solidFill>
                <a:latin typeface="+mn-lt"/>
                <a:ea typeface="+mn-ea"/>
                <a:cs typeface="+mn-cs"/>
              </a:rPr>
              <a:t>lower-layer elements to developers. The functions of an SDN NOS, such as those in</a:t>
            </a:r>
          </a:p>
          <a:p>
            <a:r>
              <a:rPr lang="en-US" sz="1200" kern="1200" baseline="0" dirty="0" smtClean="0">
                <a:solidFill>
                  <a:schemeClr val="tx1"/>
                </a:solidFill>
                <a:latin typeface="+mn-lt"/>
                <a:ea typeface="+mn-ea"/>
                <a:cs typeface="+mn-cs"/>
              </a:rPr>
              <a:t>the preceding list, enable developers to define network policies and manage networks</a:t>
            </a:r>
          </a:p>
          <a:p>
            <a:r>
              <a:rPr lang="en-US" sz="1200" kern="1200" baseline="0" dirty="0" smtClean="0">
                <a:solidFill>
                  <a:schemeClr val="tx1"/>
                </a:solidFill>
                <a:latin typeface="+mn-lt"/>
                <a:ea typeface="+mn-ea"/>
                <a:cs typeface="+mn-cs"/>
              </a:rPr>
              <a:t>without concern for the details of the network device characteristics, which may</a:t>
            </a:r>
          </a:p>
          <a:p>
            <a:r>
              <a:rPr lang="en-US" sz="1200" kern="1200" baseline="0" dirty="0" smtClean="0">
                <a:solidFill>
                  <a:schemeClr val="tx1"/>
                </a:solidFill>
                <a:latin typeface="+mn-lt"/>
                <a:ea typeface="+mn-ea"/>
                <a:cs typeface="+mn-cs"/>
              </a:rPr>
              <a:t>be heterogeneous and dynamic. The northbound interface, discussed subsequently,</a:t>
            </a:r>
          </a:p>
          <a:p>
            <a:r>
              <a:rPr lang="en-US" sz="1200" kern="1200" baseline="0" dirty="0" smtClean="0">
                <a:solidFill>
                  <a:schemeClr val="tx1"/>
                </a:solidFill>
                <a:latin typeface="+mn-lt"/>
                <a:ea typeface="+mn-ea"/>
                <a:cs typeface="+mn-cs"/>
              </a:rPr>
              <a:t>provides a uniform means for application developers and network managers to access</a:t>
            </a:r>
          </a:p>
          <a:p>
            <a:r>
              <a:rPr lang="en-US" sz="1200" kern="1200" baseline="0" dirty="0" smtClean="0">
                <a:solidFill>
                  <a:schemeClr val="tx1"/>
                </a:solidFill>
                <a:latin typeface="+mn-lt"/>
                <a:ea typeface="+mn-ea"/>
                <a:cs typeface="+mn-cs"/>
              </a:rPr>
              <a:t>SDN service and perform network management tasks. Further, well-defined northbound</a:t>
            </a:r>
          </a:p>
          <a:p>
            <a:r>
              <a:rPr lang="en-US" sz="1200" kern="1200" baseline="0" dirty="0" smtClean="0">
                <a:solidFill>
                  <a:schemeClr val="tx1"/>
                </a:solidFill>
                <a:latin typeface="+mn-lt"/>
                <a:ea typeface="+mn-ea"/>
                <a:cs typeface="+mn-cs"/>
              </a:rPr>
              <a:t>interfaces enable developers to create software that is independent not only of</a:t>
            </a:r>
          </a:p>
          <a:p>
            <a:r>
              <a:rPr lang="en-US" sz="1200" kern="1200" baseline="0" dirty="0" smtClean="0">
                <a:solidFill>
                  <a:schemeClr val="tx1"/>
                </a:solidFill>
                <a:latin typeface="+mn-lt"/>
                <a:ea typeface="+mn-ea"/>
                <a:cs typeface="+mn-cs"/>
              </a:rPr>
              <a:t>data plane details but to a great extent usable with a variety of SDN controller servers.</a:t>
            </a: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5</a:t>
            </a:fld>
            <a:endParaRPr lang="en-US"/>
          </a:p>
        </p:txBody>
      </p:sp>
    </p:spTree>
    <p:extLst>
      <p:ext uri="{BB962C8B-B14F-4D97-AF65-F5344CB8AC3E}">
        <p14:creationId xmlns:p14="http://schemas.microsoft.com/office/powerpoint/2010/main" val="191564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A number of different initiatives, both commercial and open source, have resulted in</a:t>
            </a:r>
          </a:p>
          <a:p>
            <a:r>
              <a:rPr lang="en-US" sz="1200" kern="1200" baseline="0" dirty="0" smtClean="0">
                <a:solidFill>
                  <a:schemeClr val="tx1"/>
                </a:solidFill>
                <a:latin typeface="+mn-lt"/>
                <a:ea typeface="+mn-ea"/>
                <a:cs typeface="+mn-cs"/>
              </a:rPr>
              <a:t>SDN controller implementations. The following list describes a few prominent ones: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An open source platform for network programmability to enable</a:t>
            </a:r>
          </a:p>
          <a:p>
            <a:r>
              <a:rPr lang="en-US" sz="1200" kern="1200" baseline="0" dirty="0" smtClean="0">
                <a:solidFill>
                  <a:schemeClr val="tx1"/>
                </a:solidFill>
                <a:latin typeface="+mn-lt"/>
                <a:ea typeface="+mn-ea"/>
                <a:cs typeface="+mn-cs"/>
              </a:rPr>
              <a:t>SDN, written in Java. </a:t>
            </a:r>
            <a:r>
              <a:rPr lang="en-US" sz="1200" kern="1200" baseline="0" dirty="0" err="1" smtClean="0">
                <a:solidFill>
                  <a:schemeClr val="tx1"/>
                </a:solidFill>
                <a:latin typeface="+mn-lt"/>
                <a:ea typeface="+mn-ea"/>
                <a:cs typeface="+mn-cs"/>
              </a:rPr>
              <a:t>OpenDaylight</a:t>
            </a:r>
            <a:r>
              <a:rPr lang="en-US" sz="1200" kern="1200" baseline="0" dirty="0" smtClean="0">
                <a:solidFill>
                  <a:schemeClr val="tx1"/>
                </a:solidFill>
                <a:latin typeface="+mn-lt"/>
                <a:ea typeface="+mn-ea"/>
                <a:cs typeface="+mn-cs"/>
              </a:rPr>
              <a:t> was founded by Cisco and IBM, and</a:t>
            </a:r>
          </a:p>
          <a:p>
            <a:r>
              <a:rPr lang="en-US" sz="1200" kern="1200" baseline="0" dirty="0" smtClean="0">
                <a:solidFill>
                  <a:schemeClr val="tx1"/>
                </a:solidFill>
                <a:latin typeface="+mn-lt"/>
                <a:ea typeface="+mn-ea"/>
                <a:cs typeface="+mn-cs"/>
              </a:rPr>
              <a:t>its membership is heavily weighted toward network vendors. </a:t>
            </a:r>
            <a:r>
              <a:rPr lang="en-US" sz="1200" kern="1200" baseline="0" dirty="0" err="1" smtClean="0">
                <a:solidFill>
                  <a:schemeClr val="tx1"/>
                </a:solidFill>
                <a:latin typeface="+mn-lt"/>
                <a:ea typeface="+mn-ea"/>
                <a:cs typeface="+mn-cs"/>
              </a:rPr>
              <a:t>OpenDaylight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can be implemented as a single centralized controller, but enables controllers</a:t>
            </a:r>
          </a:p>
          <a:p>
            <a:r>
              <a:rPr lang="en-US" sz="1200" kern="1200" baseline="0" dirty="0" smtClean="0">
                <a:solidFill>
                  <a:schemeClr val="tx1"/>
                </a:solidFill>
                <a:latin typeface="+mn-lt"/>
                <a:ea typeface="+mn-ea"/>
                <a:cs typeface="+mn-cs"/>
              </a:rPr>
              <a:t>to be distributed where one or multiple instances may run on one or more clustered</a:t>
            </a:r>
          </a:p>
          <a:p>
            <a:r>
              <a:rPr lang="en-US" sz="1200" kern="1200" baseline="0" dirty="0" smtClean="0">
                <a:solidFill>
                  <a:schemeClr val="tx1"/>
                </a:solidFill>
                <a:latin typeface="+mn-lt"/>
                <a:ea typeface="+mn-ea"/>
                <a:cs typeface="+mn-cs"/>
              </a:rPr>
              <a:t>servers in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 Network Operating System (ONOS): An open source SDN NOS,</a:t>
            </a:r>
          </a:p>
          <a:p>
            <a:r>
              <a:rPr lang="en-US" sz="1200" kern="1200" baseline="0" dirty="0" smtClean="0">
                <a:solidFill>
                  <a:schemeClr val="tx1"/>
                </a:solidFill>
                <a:latin typeface="+mn-lt"/>
                <a:ea typeface="+mn-ea"/>
                <a:cs typeface="+mn-cs"/>
              </a:rPr>
              <a:t>initially released in 2014. It is a nonprofit effort funded and developed by</a:t>
            </a:r>
          </a:p>
          <a:p>
            <a:r>
              <a:rPr lang="en-US" sz="1200" kern="1200" baseline="0" dirty="0" smtClean="0">
                <a:solidFill>
                  <a:schemeClr val="tx1"/>
                </a:solidFill>
                <a:latin typeface="+mn-lt"/>
                <a:ea typeface="+mn-ea"/>
                <a:cs typeface="+mn-cs"/>
              </a:rPr>
              <a:t>a number of carriers, such as AT&amp;T and NTT, and other service providers.</a:t>
            </a:r>
          </a:p>
          <a:p>
            <a:r>
              <a:rPr lang="en-US" sz="1200" kern="1200" baseline="0" dirty="0" smtClean="0">
                <a:solidFill>
                  <a:schemeClr val="tx1"/>
                </a:solidFill>
                <a:latin typeface="+mn-lt"/>
                <a:ea typeface="+mn-ea"/>
                <a:cs typeface="+mn-cs"/>
              </a:rPr>
              <a:t>Significantly, ONOS is supported by the Open Networking Foundation,</a:t>
            </a:r>
          </a:p>
          <a:p>
            <a:r>
              <a:rPr lang="en-US" sz="1200" kern="1200" baseline="0" dirty="0" smtClean="0">
                <a:solidFill>
                  <a:schemeClr val="tx1"/>
                </a:solidFill>
                <a:latin typeface="+mn-lt"/>
                <a:ea typeface="+mn-ea"/>
                <a:cs typeface="+mn-cs"/>
              </a:rPr>
              <a:t>making it likely that ONOS will be a major factor in SDN deployment. ONOS</a:t>
            </a:r>
          </a:p>
          <a:p>
            <a:r>
              <a:rPr lang="en-US" sz="1200" kern="1200" baseline="0" dirty="0" smtClean="0">
                <a:solidFill>
                  <a:schemeClr val="tx1"/>
                </a:solidFill>
                <a:latin typeface="+mn-lt"/>
                <a:ea typeface="+mn-ea"/>
                <a:cs typeface="+mn-cs"/>
              </a:rPr>
              <a:t>is designed to be used as a distributed controller and provides abstractions for</a:t>
            </a:r>
          </a:p>
          <a:p>
            <a:r>
              <a:rPr lang="en-US" sz="1200" kern="1200" baseline="0" dirty="0" smtClean="0">
                <a:solidFill>
                  <a:schemeClr val="tx1"/>
                </a:solidFill>
                <a:latin typeface="+mn-lt"/>
                <a:ea typeface="+mn-ea"/>
                <a:cs typeface="+mn-cs"/>
              </a:rPr>
              <a:t>partitioning and distributing network state onto multiple distributed controllers.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POX: An open source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controller that has been implemented by a</a:t>
            </a:r>
          </a:p>
          <a:p>
            <a:r>
              <a:rPr lang="en-US" sz="1200" kern="1200" baseline="0" dirty="0" smtClean="0">
                <a:solidFill>
                  <a:schemeClr val="tx1"/>
                </a:solidFill>
                <a:latin typeface="+mn-lt"/>
                <a:ea typeface="+mn-ea"/>
                <a:cs typeface="+mn-cs"/>
              </a:rPr>
              <a:t>number of SDN developers and engineers. POX has a well written API and</a:t>
            </a:r>
          </a:p>
          <a:p>
            <a:r>
              <a:rPr lang="en-US" sz="1200" kern="1200" baseline="0" dirty="0" smtClean="0">
                <a:solidFill>
                  <a:schemeClr val="tx1"/>
                </a:solidFill>
                <a:latin typeface="+mn-lt"/>
                <a:ea typeface="+mn-ea"/>
                <a:cs typeface="+mn-cs"/>
              </a:rPr>
              <a:t>documentation. It also provides a web-based graphical user interface (GUI)</a:t>
            </a:r>
          </a:p>
          <a:p>
            <a:r>
              <a:rPr lang="en-US" sz="1200" kern="1200" baseline="0" dirty="0" smtClean="0">
                <a:solidFill>
                  <a:schemeClr val="tx1"/>
                </a:solidFill>
                <a:latin typeface="+mn-lt"/>
                <a:ea typeface="+mn-ea"/>
                <a:cs typeface="+mn-cs"/>
              </a:rPr>
              <a:t>and is written in Python, which typically shortens its experimental and developmental</a:t>
            </a:r>
          </a:p>
          <a:p>
            <a:r>
              <a:rPr lang="en-US" sz="1200" kern="1200" baseline="0" dirty="0" smtClean="0">
                <a:solidFill>
                  <a:schemeClr val="tx1"/>
                </a:solidFill>
                <a:latin typeface="+mn-lt"/>
                <a:ea typeface="+mn-ea"/>
                <a:cs typeface="+mn-cs"/>
              </a:rPr>
              <a:t>cycles compared to some other implementation languages, such as</a:t>
            </a:r>
          </a:p>
          <a:p>
            <a:r>
              <a:rPr lang="en-US" sz="1200" kern="1200" baseline="0" dirty="0" smtClean="0">
                <a:solidFill>
                  <a:schemeClr val="tx1"/>
                </a:solidFill>
                <a:latin typeface="+mn-lt"/>
                <a:ea typeface="+mn-ea"/>
                <a:cs typeface="+mn-cs"/>
              </a:rPr>
              <a: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Beacon: An open source package developed at Stanford. Written in Java and</a:t>
            </a:r>
          </a:p>
          <a:p>
            <a:r>
              <a:rPr lang="en-US" sz="1200" kern="1200" baseline="0" dirty="0" smtClean="0">
                <a:solidFill>
                  <a:schemeClr val="tx1"/>
                </a:solidFill>
                <a:latin typeface="+mn-lt"/>
                <a:ea typeface="+mn-ea"/>
                <a:cs typeface="+mn-cs"/>
              </a:rPr>
              <a:t>highly integrated into the Eclipse integrated development environment (IDE).</a:t>
            </a:r>
          </a:p>
          <a:p>
            <a:r>
              <a:rPr lang="en-US" sz="1200" kern="1200" baseline="0" dirty="0" smtClean="0">
                <a:solidFill>
                  <a:schemeClr val="tx1"/>
                </a:solidFill>
                <a:latin typeface="+mn-lt"/>
                <a:ea typeface="+mn-ea"/>
                <a:cs typeface="+mn-cs"/>
              </a:rPr>
              <a:t>Beacon was the first controller that made it possible for beginner programmers</a:t>
            </a:r>
          </a:p>
          <a:p>
            <a:r>
              <a:rPr lang="en-US" sz="1200" kern="1200" baseline="0" dirty="0" smtClean="0">
                <a:solidFill>
                  <a:schemeClr val="tx1"/>
                </a:solidFill>
                <a:latin typeface="+mn-lt"/>
                <a:ea typeface="+mn-ea"/>
                <a:cs typeface="+mn-cs"/>
              </a:rPr>
              <a:t>to work with and create a working SDN environment.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Floodlight: An open source package developed by Big Switch Networks.</a:t>
            </a:r>
          </a:p>
          <a:p>
            <a:r>
              <a:rPr lang="en-US" sz="1200" kern="1200" baseline="0" dirty="0" smtClean="0">
                <a:solidFill>
                  <a:schemeClr val="tx1"/>
                </a:solidFill>
                <a:latin typeface="+mn-lt"/>
                <a:ea typeface="+mn-ea"/>
                <a:cs typeface="+mn-cs"/>
              </a:rPr>
              <a:t>Although its beginning was based on Beacon, it was built using Apache Ant,</a:t>
            </a:r>
          </a:p>
          <a:p>
            <a:r>
              <a:rPr lang="en-US" sz="1200" kern="1200" baseline="0" dirty="0" smtClean="0">
                <a:solidFill>
                  <a:schemeClr val="tx1"/>
                </a:solidFill>
                <a:latin typeface="+mn-lt"/>
                <a:ea typeface="+mn-ea"/>
                <a:cs typeface="+mn-cs"/>
              </a:rPr>
              <a:t>which is a very popular software build tool that makes the development of</a:t>
            </a:r>
          </a:p>
          <a:p>
            <a:r>
              <a:rPr lang="en-US" sz="1200" kern="1200" baseline="0" dirty="0" smtClean="0">
                <a:solidFill>
                  <a:schemeClr val="tx1"/>
                </a:solidFill>
                <a:latin typeface="+mn-lt"/>
                <a:ea typeface="+mn-ea"/>
                <a:cs typeface="+mn-cs"/>
              </a:rPr>
              <a:t>Floodlight easier and more flexible. Floodlight has an active community and</a:t>
            </a:r>
          </a:p>
          <a:p>
            <a:r>
              <a:rPr lang="en-US" sz="1200" kern="1200" baseline="0" dirty="0" smtClean="0">
                <a:solidFill>
                  <a:schemeClr val="tx1"/>
                </a:solidFill>
                <a:latin typeface="+mn-lt"/>
                <a:ea typeface="+mn-ea"/>
                <a:cs typeface="+mn-cs"/>
              </a:rPr>
              <a:t>has a large number of features that can be added to create a system that best</a:t>
            </a:r>
          </a:p>
          <a:p>
            <a:r>
              <a:rPr lang="en-US" sz="1200" kern="1200" baseline="0" dirty="0" smtClean="0">
                <a:solidFill>
                  <a:schemeClr val="tx1"/>
                </a:solidFill>
                <a:latin typeface="+mn-lt"/>
                <a:ea typeface="+mn-ea"/>
                <a:cs typeface="+mn-cs"/>
              </a:rPr>
              <a:t>meets the requirements of a specific organization. Both a web-based and </a:t>
            </a:r>
            <a:r>
              <a:rPr lang="en-US" sz="1200" kern="1200" baseline="0" dirty="0" err="1" smtClean="0">
                <a:solidFill>
                  <a:schemeClr val="tx1"/>
                </a:solidFill>
                <a:latin typeface="+mn-lt"/>
                <a:ea typeface="+mn-ea"/>
                <a:cs typeface="+mn-cs"/>
              </a:rPr>
              <a:t>Javabased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GUI are available and most of its functionality is exposed through a</a:t>
            </a:r>
          </a:p>
          <a:p>
            <a:r>
              <a:rPr lang="en-US" sz="1200" kern="1200" baseline="0" dirty="0" smtClean="0">
                <a:solidFill>
                  <a:schemeClr val="tx1"/>
                </a:solidFill>
                <a:latin typeface="+mn-lt"/>
                <a:ea typeface="+mn-ea"/>
                <a:cs typeface="+mn-cs"/>
              </a:rPr>
              <a:t>REST API.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Ryu</a:t>
            </a:r>
            <a:r>
              <a:rPr lang="en-US" sz="1200" kern="1200" baseline="0" dirty="0" smtClean="0">
                <a:solidFill>
                  <a:schemeClr val="tx1"/>
                </a:solidFill>
                <a:latin typeface="+mn-lt"/>
                <a:ea typeface="+mn-ea"/>
                <a:cs typeface="+mn-cs"/>
              </a:rPr>
              <a:t>: An open source component-based SDN framework developed by NTT</a:t>
            </a:r>
          </a:p>
          <a:p>
            <a:r>
              <a:rPr lang="en-US" sz="1200" kern="1200" baseline="0" dirty="0" smtClean="0">
                <a:solidFill>
                  <a:schemeClr val="tx1"/>
                </a:solidFill>
                <a:latin typeface="+mn-lt"/>
                <a:ea typeface="+mn-ea"/>
                <a:cs typeface="+mn-cs"/>
              </a:rPr>
              <a:t>Labs. It is open sourced and fully developed in python.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Onix</a:t>
            </a:r>
            <a:r>
              <a:rPr lang="en-US" sz="1200" kern="1200" baseline="0" dirty="0" smtClean="0">
                <a:solidFill>
                  <a:schemeClr val="tx1"/>
                </a:solidFill>
                <a:latin typeface="+mn-lt"/>
                <a:ea typeface="+mn-ea"/>
                <a:cs typeface="+mn-cs"/>
              </a:rPr>
              <a:t>:  Another distributed controller, jointly developed by </a:t>
            </a:r>
            <a:r>
              <a:rPr lang="en-US" sz="1200" kern="1200" baseline="0" dirty="0" err="1" smtClean="0">
                <a:solidFill>
                  <a:schemeClr val="tx1"/>
                </a:solidFill>
                <a:latin typeface="+mn-lt"/>
                <a:ea typeface="+mn-ea"/>
                <a:cs typeface="+mn-cs"/>
              </a:rPr>
              <a:t>VMWare</a:t>
            </a:r>
            <a:r>
              <a:rPr lang="en-US" sz="1200" kern="1200" baseline="0" dirty="0" smtClean="0">
                <a:solidFill>
                  <a:schemeClr val="tx1"/>
                </a:solidFill>
                <a:latin typeface="+mn-lt"/>
                <a:ea typeface="+mn-ea"/>
                <a:cs typeface="+mn-cs"/>
              </a:rPr>
              <a:t>, Google,</a:t>
            </a:r>
          </a:p>
          <a:p>
            <a:r>
              <a:rPr lang="en-US" sz="1200" kern="1200" baseline="0" dirty="0" smtClean="0">
                <a:solidFill>
                  <a:schemeClr val="tx1"/>
                </a:solidFill>
                <a:latin typeface="+mn-lt"/>
                <a:ea typeface="+mn-ea"/>
                <a:cs typeface="+mn-cs"/>
              </a:rPr>
              <a:t>and NTT. </a:t>
            </a:r>
            <a:r>
              <a:rPr lang="en-US" sz="1200" kern="1200" baseline="0" dirty="0" err="1" smtClean="0">
                <a:solidFill>
                  <a:schemeClr val="tx1"/>
                </a:solidFill>
                <a:latin typeface="+mn-lt"/>
                <a:ea typeface="+mn-ea"/>
                <a:cs typeface="+mn-cs"/>
              </a:rPr>
              <a:t>Onix</a:t>
            </a:r>
            <a:r>
              <a:rPr lang="en-US" sz="1200" kern="1200" baseline="0" dirty="0" smtClean="0">
                <a:solidFill>
                  <a:schemeClr val="tx1"/>
                </a:solidFill>
                <a:latin typeface="+mn-lt"/>
                <a:ea typeface="+mn-ea"/>
                <a:cs typeface="+mn-cs"/>
              </a:rPr>
              <a:t> is a commercially available SDN controller.</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6</a:t>
            </a:fld>
            <a:endParaRPr lang="en-US"/>
          </a:p>
        </p:txBody>
      </p:sp>
    </p:spTree>
    <p:extLst>
      <p:ext uri="{BB962C8B-B14F-4D97-AF65-F5344CB8AC3E}">
        <p14:creationId xmlns:p14="http://schemas.microsoft.com/office/powerpoint/2010/main" val="142104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southbound interface provides the logical connection between the SDN controller</a:t>
            </a:r>
          </a:p>
          <a:p>
            <a:r>
              <a:rPr lang="en-US" sz="1200" kern="1200" baseline="0" dirty="0" smtClean="0">
                <a:solidFill>
                  <a:schemeClr val="tx1"/>
                </a:solidFill>
                <a:latin typeface="+mn-lt"/>
                <a:ea typeface="+mn-ea"/>
                <a:cs typeface="+mn-cs"/>
              </a:rPr>
              <a:t>and the data plane switches (see Figure 5.3). Some controller products and configurations</a:t>
            </a:r>
          </a:p>
          <a:p>
            <a:r>
              <a:rPr lang="en-US" sz="1200" kern="1200" baseline="0" dirty="0" smtClean="0">
                <a:solidFill>
                  <a:schemeClr val="tx1"/>
                </a:solidFill>
                <a:latin typeface="+mn-lt"/>
                <a:ea typeface="+mn-ea"/>
                <a:cs typeface="+mn-cs"/>
              </a:rPr>
              <a:t>support only a single southbound protocol. A more flexible approach is the use of</a:t>
            </a:r>
          </a:p>
          <a:p>
            <a:r>
              <a:rPr lang="en-US" sz="1200" kern="1200" baseline="0" dirty="0" smtClean="0">
                <a:solidFill>
                  <a:schemeClr val="tx1"/>
                </a:solidFill>
                <a:latin typeface="+mn-lt"/>
                <a:ea typeface="+mn-ea"/>
                <a:cs typeface="+mn-cs"/>
              </a:rPr>
              <a:t>a southbound abstraction layer that provides a common interface for the control plane</a:t>
            </a:r>
          </a:p>
          <a:p>
            <a:r>
              <a:rPr lang="en-US" sz="1200" kern="1200" baseline="0" dirty="0" smtClean="0">
                <a:solidFill>
                  <a:schemeClr val="tx1"/>
                </a:solidFill>
                <a:latin typeface="+mn-lt"/>
                <a:ea typeface="+mn-ea"/>
                <a:cs typeface="+mn-cs"/>
              </a:rPr>
              <a:t>functions while supporting multiple southbound APIs.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commonly implemented southbound API is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covered in some</a:t>
            </a:r>
          </a:p>
          <a:p>
            <a:r>
              <a:rPr lang="en-US" sz="1200" kern="1200" baseline="0" dirty="0" smtClean="0">
                <a:solidFill>
                  <a:schemeClr val="tx1"/>
                </a:solidFill>
                <a:latin typeface="+mn-lt"/>
                <a:ea typeface="+mn-ea"/>
                <a:cs typeface="+mn-cs"/>
              </a:rPr>
              <a:t>detail in Chapter 4, “SDN Data Plane and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Other southbound interfaces</a:t>
            </a:r>
          </a:p>
          <a:p>
            <a:r>
              <a:rPr lang="en-US" sz="1200" kern="1200" baseline="0" dirty="0" smtClean="0">
                <a:solidFill>
                  <a:schemeClr val="tx1"/>
                </a:solidFill>
                <a:latin typeface="+mn-lt"/>
                <a:ea typeface="+mn-ea"/>
                <a:cs typeface="+mn-cs"/>
              </a:rPr>
              <a:t>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 </a:t>
            </a:r>
            <a:r>
              <a:rPr lang="en-US" sz="1200" kern="1200" baseline="0" dirty="0" err="1" smtClean="0">
                <a:solidFill>
                  <a:schemeClr val="tx1"/>
                </a:solidFill>
                <a:latin typeface="+mn-lt"/>
                <a:ea typeface="+mn-ea"/>
                <a:cs typeface="+mn-cs"/>
              </a:rPr>
              <a:t>vSwitch</a:t>
            </a:r>
            <a:r>
              <a:rPr lang="en-US" sz="1200" kern="1200" baseline="0" dirty="0" smtClean="0">
                <a:solidFill>
                  <a:schemeClr val="tx1"/>
                </a:solidFill>
                <a:latin typeface="+mn-lt"/>
                <a:ea typeface="+mn-ea"/>
                <a:cs typeface="+mn-cs"/>
              </a:rPr>
              <a:t> Database Management Protocol (OVSDB):  Open</a:t>
            </a:r>
          </a:p>
          <a:p>
            <a:r>
              <a:rPr lang="en-US" sz="1200" kern="1200" baseline="0" dirty="0" err="1" smtClean="0">
                <a:solidFill>
                  <a:schemeClr val="tx1"/>
                </a:solidFill>
                <a:latin typeface="+mn-lt"/>
                <a:ea typeface="+mn-ea"/>
                <a:cs typeface="+mn-cs"/>
              </a:rPr>
              <a:t>vSwitch</a:t>
            </a:r>
            <a:r>
              <a:rPr lang="en-US" sz="1200" kern="1200" baseline="0" dirty="0" smtClean="0">
                <a:solidFill>
                  <a:schemeClr val="tx1"/>
                </a:solidFill>
                <a:latin typeface="+mn-lt"/>
                <a:ea typeface="+mn-ea"/>
                <a:cs typeface="+mn-cs"/>
              </a:rPr>
              <a:t> (OVS) an open source software project which implements virtual</a:t>
            </a:r>
          </a:p>
          <a:p>
            <a:r>
              <a:rPr lang="en-US" sz="1200" kern="1200" baseline="0" dirty="0" smtClean="0">
                <a:solidFill>
                  <a:schemeClr val="tx1"/>
                </a:solidFill>
                <a:latin typeface="+mn-lt"/>
                <a:ea typeface="+mn-ea"/>
                <a:cs typeface="+mn-cs"/>
              </a:rPr>
              <a:t>switching that is interoperable with almost all popular hypervisors. OVS uses</a:t>
            </a: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for message forwarding in the control plane for both virtual and</a:t>
            </a:r>
          </a:p>
          <a:p>
            <a:r>
              <a:rPr lang="en-US" sz="1200" kern="1200" baseline="0" dirty="0" smtClean="0">
                <a:solidFill>
                  <a:schemeClr val="tx1"/>
                </a:solidFill>
                <a:latin typeface="+mn-lt"/>
                <a:ea typeface="+mn-ea"/>
                <a:cs typeface="+mn-cs"/>
              </a:rPr>
              <a:t>physical ports. OVSDB is the protocol used to manage and configure OVS</a:t>
            </a:r>
          </a:p>
          <a:p>
            <a:r>
              <a:rPr lang="en-US" sz="1200" kern="1200" baseline="0" dirty="0" smtClean="0">
                <a:solidFill>
                  <a:schemeClr val="tx1"/>
                </a:solidFill>
                <a:latin typeface="+mn-lt"/>
                <a:ea typeface="+mn-ea"/>
                <a:cs typeface="+mn-cs"/>
              </a:rPr>
              <a:t>instances.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Forwarding and Control Element Separation (</a:t>
            </a:r>
            <a:r>
              <a:rPr lang="en-US" sz="1200" kern="1200" baseline="0" dirty="0" err="1" smtClean="0">
                <a:solidFill>
                  <a:schemeClr val="tx1"/>
                </a:solidFill>
                <a:latin typeface="+mn-lt"/>
                <a:ea typeface="+mn-ea"/>
                <a:cs typeface="+mn-cs"/>
              </a:rPr>
              <a:t>ForCES</a:t>
            </a:r>
            <a:r>
              <a:rPr lang="en-US" sz="1200" kern="1200" baseline="0" dirty="0" smtClean="0">
                <a:solidFill>
                  <a:schemeClr val="tx1"/>
                </a:solidFill>
                <a:latin typeface="+mn-lt"/>
                <a:ea typeface="+mn-ea"/>
                <a:cs typeface="+mn-cs"/>
              </a:rPr>
              <a:t>): An IETF</a:t>
            </a:r>
          </a:p>
          <a:p>
            <a:r>
              <a:rPr lang="en-US" sz="1200" kern="1200" baseline="0" dirty="0" smtClean="0">
                <a:solidFill>
                  <a:schemeClr val="tx1"/>
                </a:solidFill>
                <a:latin typeface="+mn-lt"/>
                <a:ea typeface="+mn-ea"/>
                <a:cs typeface="+mn-cs"/>
              </a:rPr>
              <a:t>effort that standardizes the interface between the control plane and the data</a:t>
            </a:r>
          </a:p>
          <a:p>
            <a:r>
              <a:rPr lang="en-US" sz="1200" kern="1200" baseline="0" dirty="0" smtClean="0">
                <a:solidFill>
                  <a:schemeClr val="tx1"/>
                </a:solidFill>
                <a:latin typeface="+mn-lt"/>
                <a:ea typeface="+mn-ea"/>
                <a:cs typeface="+mn-cs"/>
              </a:rPr>
              <a:t>plane for IP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Protocol Oblivious Forwarding (POF):  This is advertised as an enhancement</a:t>
            </a:r>
          </a:p>
          <a:p>
            <a:r>
              <a:rPr lang="en-US" sz="1200" kern="1200" baseline="0" dirty="0" smtClean="0">
                <a:solidFill>
                  <a:schemeClr val="tx1"/>
                </a:solidFill>
                <a:latin typeface="+mn-lt"/>
                <a:ea typeface="+mn-ea"/>
                <a:cs typeface="+mn-cs"/>
              </a:rPr>
              <a:t>to </a:t>
            </a:r>
            <a:r>
              <a:rPr lang="en-US" sz="1200" kern="1200" baseline="0" dirty="0" err="1" smtClean="0">
                <a:solidFill>
                  <a:schemeClr val="tx1"/>
                </a:solidFill>
                <a:latin typeface="+mn-lt"/>
                <a:ea typeface="+mn-ea"/>
                <a:cs typeface="+mn-cs"/>
              </a:rPr>
              <a:t>OpenFlow</a:t>
            </a:r>
            <a:r>
              <a:rPr lang="en-US" sz="1200" kern="1200" baseline="0" dirty="0" smtClean="0">
                <a:solidFill>
                  <a:schemeClr val="tx1"/>
                </a:solidFill>
                <a:latin typeface="+mn-lt"/>
                <a:ea typeface="+mn-ea"/>
                <a:cs typeface="+mn-cs"/>
              </a:rPr>
              <a:t> that simplifies the logic in the data plane to a very generic</a:t>
            </a:r>
          </a:p>
          <a:p>
            <a:r>
              <a:rPr lang="en-US" sz="1200" kern="1200" baseline="0" dirty="0" smtClean="0">
                <a:solidFill>
                  <a:schemeClr val="tx1"/>
                </a:solidFill>
                <a:latin typeface="+mn-lt"/>
                <a:ea typeface="+mn-ea"/>
                <a:cs typeface="+mn-cs"/>
              </a:rPr>
              <a:t>forwarding element that need not understand the protocol data unit (PDU)</a:t>
            </a:r>
          </a:p>
          <a:p>
            <a:r>
              <a:rPr lang="en-US" sz="1200" kern="1200" baseline="0" dirty="0" smtClean="0">
                <a:solidFill>
                  <a:schemeClr val="tx1"/>
                </a:solidFill>
                <a:latin typeface="+mn-lt"/>
                <a:ea typeface="+mn-ea"/>
                <a:cs typeface="+mn-cs"/>
              </a:rPr>
              <a:t>format in terms of fields at various protocol levels. Rather, matching is done</a:t>
            </a:r>
          </a:p>
          <a:p>
            <a:r>
              <a:rPr lang="en-US" sz="1200" kern="1200" baseline="0" dirty="0" smtClean="0">
                <a:solidFill>
                  <a:schemeClr val="tx1"/>
                </a:solidFill>
                <a:latin typeface="+mn-lt"/>
                <a:ea typeface="+mn-ea"/>
                <a:cs typeface="+mn-cs"/>
              </a:rPr>
              <a:t>by means of (offset, length) blocks within a packet. Intelligence about packet</a:t>
            </a:r>
          </a:p>
          <a:p>
            <a:r>
              <a:rPr lang="en-US" sz="1200" kern="1200" baseline="0" dirty="0" smtClean="0">
                <a:solidFill>
                  <a:schemeClr val="tx1"/>
                </a:solidFill>
                <a:latin typeface="+mn-lt"/>
                <a:ea typeface="+mn-ea"/>
                <a:cs typeface="+mn-cs"/>
              </a:rPr>
              <a:t>format resides at the control plane level.</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7</a:t>
            </a:fld>
            <a:endParaRPr lang="en-US"/>
          </a:p>
        </p:txBody>
      </p:sp>
    </p:spTree>
    <p:extLst>
      <p:ext uri="{BB962C8B-B14F-4D97-AF65-F5344CB8AC3E}">
        <p14:creationId xmlns:p14="http://schemas.microsoft.com/office/powerpoint/2010/main" val="75848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northbound interface enables applications to access control plane functions and</a:t>
            </a:r>
          </a:p>
          <a:p>
            <a:r>
              <a:rPr lang="en-US" sz="1200" kern="1200" baseline="0" dirty="0" smtClean="0">
                <a:solidFill>
                  <a:schemeClr val="tx1"/>
                </a:solidFill>
                <a:latin typeface="+mn-lt"/>
                <a:ea typeface="+mn-ea"/>
                <a:cs typeface="+mn-cs"/>
              </a:rPr>
              <a:t>services without needing to know the details of the underlying network switches. The</a:t>
            </a:r>
          </a:p>
          <a:p>
            <a:r>
              <a:rPr lang="en-US" sz="1200" kern="1200" baseline="0" dirty="0" smtClean="0">
                <a:solidFill>
                  <a:schemeClr val="tx1"/>
                </a:solidFill>
                <a:latin typeface="+mn-lt"/>
                <a:ea typeface="+mn-ea"/>
                <a:cs typeface="+mn-cs"/>
              </a:rPr>
              <a:t>northbound interface is more typically viewed as a software API rather than a protocol.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Unlike the southbound and eastbound/westbound interfaces, where a number of</a:t>
            </a:r>
          </a:p>
          <a:p>
            <a:r>
              <a:rPr lang="en-US" sz="1200" kern="1200" baseline="0" dirty="0" smtClean="0">
                <a:solidFill>
                  <a:schemeClr val="tx1"/>
                </a:solidFill>
                <a:latin typeface="+mn-lt"/>
                <a:ea typeface="+mn-ea"/>
                <a:cs typeface="+mn-cs"/>
              </a:rPr>
              <a:t>heterogeneous interfaces have been defined, there is no widely accepted standard for</a:t>
            </a:r>
          </a:p>
          <a:p>
            <a:r>
              <a:rPr lang="en-US" sz="1200" kern="1200" baseline="0" dirty="0" smtClean="0">
                <a:solidFill>
                  <a:schemeClr val="tx1"/>
                </a:solidFill>
                <a:latin typeface="+mn-lt"/>
                <a:ea typeface="+mn-ea"/>
                <a:cs typeface="+mn-cs"/>
              </a:rPr>
              <a:t>the northbound interface. The result has been that a number of unique APIs have</a:t>
            </a:r>
          </a:p>
          <a:p>
            <a:r>
              <a:rPr lang="en-US" sz="1200" kern="1200" baseline="0" dirty="0" smtClean="0">
                <a:solidFill>
                  <a:schemeClr val="tx1"/>
                </a:solidFill>
                <a:latin typeface="+mn-lt"/>
                <a:ea typeface="+mn-ea"/>
                <a:cs typeface="+mn-cs"/>
              </a:rPr>
              <a:t>been developed for various controllers, complicating the effort to develop SDN applications.</a:t>
            </a:r>
          </a:p>
          <a:p>
            <a:r>
              <a:rPr lang="en-US" sz="1200" kern="1200" baseline="0" dirty="0" smtClean="0">
                <a:solidFill>
                  <a:schemeClr val="tx1"/>
                </a:solidFill>
                <a:latin typeface="+mn-lt"/>
                <a:ea typeface="+mn-ea"/>
                <a:cs typeface="+mn-cs"/>
              </a:rPr>
              <a:t>To address this issue the Open Networking Foundation formed the Northbound</a:t>
            </a:r>
          </a:p>
          <a:p>
            <a:r>
              <a:rPr lang="en-US" sz="1200" kern="1200" baseline="0" dirty="0" smtClean="0">
                <a:solidFill>
                  <a:schemeClr val="tx1"/>
                </a:solidFill>
                <a:latin typeface="+mn-lt"/>
                <a:ea typeface="+mn-ea"/>
                <a:cs typeface="+mn-cs"/>
              </a:rPr>
              <a:t>Interface Working Group (NBI-WG) in 2013, with the objective of defining</a:t>
            </a:r>
          </a:p>
          <a:p>
            <a:r>
              <a:rPr lang="en-US" sz="1200" kern="1200" baseline="0" dirty="0" smtClean="0">
                <a:solidFill>
                  <a:schemeClr val="tx1"/>
                </a:solidFill>
                <a:latin typeface="+mn-lt"/>
                <a:ea typeface="+mn-ea"/>
                <a:cs typeface="+mn-cs"/>
              </a:rPr>
              <a:t>and standardizing a number of broadly useful northbound APIs. As of this writing, the</a:t>
            </a:r>
          </a:p>
          <a:p>
            <a:r>
              <a:rPr lang="en-US" sz="1200" kern="1200" baseline="0" dirty="0" smtClean="0">
                <a:solidFill>
                  <a:schemeClr val="tx1"/>
                </a:solidFill>
                <a:latin typeface="+mn-lt"/>
                <a:ea typeface="+mn-ea"/>
                <a:cs typeface="+mn-cs"/>
              </a:rPr>
              <a:t>working group has not issued any standards.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useful insight of the NBI-WG is that even in an individual SDN controller instance,</a:t>
            </a:r>
          </a:p>
          <a:p>
            <a:r>
              <a:rPr lang="en-US" sz="1200" kern="1200" baseline="0" dirty="0" smtClean="0">
                <a:solidFill>
                  <a:schemeClr val="tx1"/>
                </a:solidFill>
                <a:latin typeface="+mn-lt"/>
                <a:ea typeface="+mn-ea"/>
                <a:cs typeface="+mn-cs"/>
              </a:rPr>
              <a:t>APIs are needed at different “latitudes.” That is, some APIs may be “further north”</a:t>
            </a:r>
          </a:p>
          <a:p>
            <a:r>
              <a:rPr lang="en-US" sz="1200" kern="1200" baseline="0" dirty="0" smtClean="0">
                <a:solidFill>
                  <a:schemeClr val="tx1"/>
                </a:solidFill>
                <a:latin typeface="+mn-lt"/>
                <a:ea typeface="+mn-ea"/>
                <a:cs typeface="+mn-cs"/>
              </a:rPr>
              <a:t>than others, and access to one, several, or all of these different APIs could be a</a:t>
            </a:r>
          </a:p>
          <a:p>
            <a:r>
              <a:rPr lang="en-US" sz="1200" kern="1200" baseline="0" dirty="0" smtClean="0">
                <a:solidFill>
                  <a:schemeClr val="tx1"/>
                </a:solidFill>
                <a:latin typeface="+mn-lt"/>
                <a:ea typeface="+mn-ea"/>
                <a:cs typeface="+mn-cs"/>
              </a:rPr>
              <a:t>requirement for a given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5.4, from the NBI-WG charter document (October 2013), illustrates the concept</a:t>
            </a:r>
          </a:p>
          <a:p>
            <a:r>
              <a:rPr lang="en-US" sz="1200" kern="1200" baseline="0" dirty="0" smtClean="0">
                <a:solidFill>
                  <a:schemeClr val="tx1"/>
                </a:solidFill>
                <a:latin typeface="+mn-lt"/>
                <a:ea typeface="+mn-ea"/>
                <a:cs typeface="+mn-cs"/>
              </a:rPr>
              <a:t>of multiple API latitudes. For example, an application may need one or more APIs</a:t>
            </a:r>
          </a:p>
          <a:p>
            <a:r>
              <a:rPr lang="en-US" sz="1200" kern="1200" baseline="0" dirty="0" smtClean="0">
                <a:solidFill>
                  <a:schemeClr val="tx1"/>
                </a:solidFill>
                <a:latin typeface="+mn-lt"/>
                <a:ea typeface="+mn-ea"/>
                <a:cs typeface="+mn-cs"/>
              </a:rPr>
              <a:t>that directly expose the functionality of the controller, to manage a network domain,</a:t>
            </a:r>
          </a:p>
          <a:p>
            <a:r>
              <a:rPr lang="en-US" sz="1200" kern="1200" baseline="0" dirty="0" smtClean="0">
                <a:solidFill>
                  <a:schemeClr val="tx1"/>
                </a:solidFill>
                <a:latin typeface="+mn-lt"/>
                <a:ea typeface="+mn-ea"/>
                <a:cs typeface="+mn-cs"/>
              </a:rPr>
              <a:t>and use APIs that invoke analytic or reporting services residing on the controller.</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8</a:t>
            </a:fld>
            <a:endParaRPr lang="en-US"/>
          </a:p>
        </p:txBody>
      </p:sp>
    </p:spTree>
    <p:extLst>
      <p:ext uri="{BB962C8B-B14F-4D97-AF65-F5344CB8AC3E}">
        <p14:creationId xmlns:p14="http://schemas.microsoft.com/office/powerpoint/2010/main" val="8579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5.5 shows a simplified example of an architecture with multiple levels of northbound</a:t>
            </a:r>
          </a:p>
          <a:p>
            <a:r>
              <a:rPr lang="en-US" sz="1200" kern="1200" baseline="0" dirty="0" smtClean="0">
                <a:solidFill>
                  <a:schemeClr val="tx1"/>
                </a:solidFill>
                <a:latin typeface="+mn-lt"/>
                <a:ea typeface="+mn-ea"/>
                <a:cs typeface="+mn-cs"/>
              </a:rPr>
              <a:t>APIs, the levels of which are 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Base controller function APIs: These APIs expose the basic functions of</a:t>
            </a:r>
          </a:p>
          <a:p>
            <a:r>
              <a:rPr lang="en-US" sz="1200" kern="1200" baseline="0" dirty="0" smtClean="0">
                <a:solidFill>
                  <a:schemeClr val="tx1"/>
                </a:solidFill>
                <a:latin typeface="+mn-lt"/>
                <a:ea typeface="+mn-ea"/>
                <a:cs typeface="+mn-cs"/>
              </a:rPr>
              <a:t>the controller and are used by developers to create network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Network service APIs: These APIs expose network services to the north.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Northbound interface application APIs: These APIs expose application-related</a:t>
            </a:r>
          </a:p>
          <a:p>
            <a:r>
              <a:rPr lang="en-US" sz="1200" kern="1200" baseline="0" dirty="0" smtClean="0">
                <a:solidFill>
                  <a:schemeClr val="tx1"/>
                </a:solidFill>
                <a:latin typeface="+mn-lt"/>
                <a:ea typeface="+mn-ea"/>
                <a:cs typeface="+mn-cs"/>
              </a:rPr>
              <a:t>services that are built on top of network services.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9</a:t>
            </a:fld>
            <a:endParaRPr lang="en-US"/>
          </a:p>
        </p:txBody>
      </p:sp>
    </p:spTree>
    <p:extLst>
      <p:ext uri="{BB962C8B-B14F-4D97-AF65-F5344CB8AC3E}">
        <p14:creationId xmlns:p14="http://schemas.microsoft.com/office/powerpoint/2010/main" val="54389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As with any network or internet, an SDN network requires a routing function. In</a:t>
            </a:r>
          </a:p>
          <a:p>
            <a:r>
              <a:rPr lang="en-US" sz="1200" kern="1200" baseline="0" dirty="0" smtClean="0">
                <a:solidFill>
                  <a:schemeClr val="tx1"/>
                </a:solidFill>
                <a:latin typeface="+mn-lt"/>
                <a:ea typeface="+mn-ea"/>
                <a:cs typeface="+mn-cs"/>
              </a:rPr>
              <a:t>general terms, the routing function comprises a protocol for collecting information</a:t>
            </a:r>
          </a:p>
          <a:p>
            <a:r>
              <a:rPr lang="en-US" sz="1200" kern="1200" baseline="0" dirty="0" smtClean="0">
                <a:solidFill>
                  <a:schemeClr val="tx1"/>
                </a:solidFill>
                <a:latin typeface="+mn-lt"/>
                <a:ea typeface="+mn-ea"/>
                <a:cs typeface="+mn-cs"/>
              </a:rPr>
              <a:t>about the topology and traffic conditions of the network, and an algorithm for designing</a:t>
            </a:r>
          </a:p>
          <a:p>
            <a:r>
              <a:rPr lang="en-US" sz="1200" kern="1200" baseline="0" dirty="0" smtClean="0">
                <a:solidFill>
                  <a:schemeClr val="tx1"/>
                </a:solidFill>
                <a:latin typeface="+mn-lt"/>
                <a:ea typeface="+mn-ea"/>
                <a:cs typeface="+mn-cs"/>
              </a:rPr>
              <a:t>routes through the network. Recall from Chapter 2, “Requirements and Technology,”</a:t>
            </a:r>
          </a:p>
          <a:p>
            <a:r>
              <a:rPr lang="en-US" sz="1200" kern="1200" baseline="0" dirty="0" smtClean="0">
                <a:solidFill>
                  <a:schemeClr val="tx1"/>
                </a:solidFill>
                <a:latin typeface="+mn-lt"/>
                <a:ea typeface="+mn-ea"/>
                <a:cs typeface="+mn-cs"/>
              </a:rPr>
              <a:t>that there are two categories of routing protocols: interior router protocols (</a:t>
            </a:r>
            <a:r>
              <a:rPr lang="en-US" sz="1200" kern="1200" baseline="0" dirty="0" err="1" smtClean="0">
                <a:solidFill>
                  <a:schemeClr val="tx1"/>
                </a:solidFill>
                <a:latin typeface="+mn-lt"/>
                <a:ea typeface="+mn-ea"/>
                <a:cs typeface="+mn-cs"/>
              </a:rPr>
              <a:t>IRPs</a:t>
            </a:r>
            <a:r>
              <a:rPr lang="en-US" sz="1200" kern="1200" baseline="0" dirty="0" smtClean="0">
                <a:solidFill>
                  <a:schemeClr val="tx1"/>
                </a:solidFill>
                <a:latin typeface="+mn-lt"/>
                <a:ea typeface="+mn-ea"/>
                <a:cs typeface="+mn-cs"/>
              </a:rPr>
              <a:t>) that</a:t>
            </a:r>
          </a:p>
          <a:p>
            <a:r>
              <a:rPr lang="en-US" sz="1200" kern="1200" baseline="0" dirty="0" smtClean="0">
                <a:solidFill>
                  <a:schemeClr val="tx1"/>
                </a:solidFill>
                <a:latin typeface="+mn-lt"/>
                <a:ea typeface="+mn-ea"/>
                <a:cs typeface="+mn-cs"/>
              </a:rPr>
              <a:t>operate within an autonomous system (AS), and exterior router protocols (</a:t>
            </a:r>
            <a:r>
              <a:rPr lang="en-US" sz="1200" kern="1200" baseline="0" dirty="0" err="1" smtClean="0">
                <a:solidFill>
                  <a:schemeClr val="tx1"/>
                </a:solidFill>
                <a:latin typeface="+mn-lt"/>
                <a:ea typeface="+mn-ea"/>
                <a:cs typeface="+mn-cs"/>
              </a:rPr>
              <a:t>ERPs</a:t>
            </a:r>
            <a:r>
              <a:rPr lang="en-US" sz="1200" kern="1200" baseline="0" dirty="0" smtClean="0">
                <a:solidFill>
                  <a:schemeClr val="tx1"/>
                </a:solidFill>
                <a:latin typeface="+mn-lt"/>
                <a:ea typeface="+mn-ea"/>
                <a:cs typeface="+mn-cs"/>
              </a:rPr>
              <a:t>) that</a:t>
            </a:r>
          </a:p>
          <a:p>
            <a:r>
              <a:rPr lang="en-US" sz="1200" kern="1200" baseline="0" dirty="0" smtClean="0">
                <a:solidFill>
                  <a:schemeClr val="tx1"/>
                </a:solidFill>
                <a:latin typeface="+mn-lt"/>
                <a:ea typeface="+mn-ea"/>
                <a:cs typeface="+mn-cs"/>
              </a:rPr>
              <a:t>operate between autonomous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IRP is concerned with discovering the topology of routers within an AS and</a:t>
            </a:r>
          </a:p>
          <a:p>
            <a:r>
              <a:rPr lang="en-US" sz="1200" kern="1200" baseline="0" dirty="0" smtClean="0">
                <a:solidFill>
                  <a:schemeClr val="tx1"/>
                </a:solidFill>
                <a:latin typeface="+mn-lt"/>
                <a:ea typeface="+mn-ea"/>
                <a:cs typeface="+mn-cs"/>
              </a:rPr>
              <a:t>then determining the best route to each destination based on different metrics. Two</a:t>
            </a:r>
          </a:p>
          <a:p>
            <a:r>
              <a:rPr lang="en-US" sz="1200" kern="1200" baseline="0" dirty="0" smtClean="0">
                <a:solidFill>
                  <a:schemeClr val="tx1"/>
                </a:solidFill>
                <a:latin typeface="+mn-lt"/>
                <a:ea typeface="+mn-ea"/>
                <a:cs typeface="+mn-cs"/>
              </a:rPr>
              <a:t>widely used </a:t>
            </a:r>
            <a:r>
              <a:rPr lang="en-US" sz="1200" kern="1200" baseline="0" dirty="0" err="1" smtClean="0">
                <a:solidFill>
                  <a:schemeClr val="tx1"/>
                </a:solidFill>
                <a:latin typeface="+mn-lt"/>
                <a:ea typeface="+mn-ea"/>
                <a:cs typeface="+mn-cs"/>
              </a:rPr>
              <a:t>IRPs</a:t>
            </a:r>
            <a:r>
              <a:rPr lang="en-US" sz="1200" kern="1200" baseline="0" dirty="0" smtClean="0">
                <a:solidFill>
                  <a:schemeClr val="tx1"/>
                </a:solidFill>
                <a:latin typeface="+mn-lt"/>
                <a:ea typeface="+mn-ea"/>
                <a:cs typeface="+mn-cs"/>
              </a:rPr>
              <a:t> are Open Shortest Path First (OSPF) Protocol and Enhanced Interior</a:t>
            </a:r>
          </a:p>
          <a:p>
            <a:r>
              <a:rPr lang="en-US" sz="1200" kern="1200" baseline="0" dirty="0" smtClean="0">
                <a:solidFill>
                  <a:schemeClr val="tx1"/>
                </a:solidFill>
                <a:latin typeface="+mn-lt"/>
                <a:ea typeface="+mn-ea"/>
                <a:cs typeface="+mn-cs"/>
              </a:rPr>
              <a:t>Gateway Routing Protocol (EIGRP). An ERP need not collect as much detailed traffic</a:t>
            </a:r>
          </a:p>
          <a:p>
            <a:r>
              <a:rPr lang="en-US" sz="1200" kern="1200" baseline="0" dirty="0" smtClean="0">
                <a:solidFill>
                  <a:schemeClr val="tx1"/>
                </a:solidFill>
                <a:latin typeface="+mn-lt"/>
                <a:ea typeface="+mn-ea"/>
                <a:cs typeface="+mn-cs"/>
              </a:rPr>
              <a:t>information. Rather, the primary concern with an ERP is to determine reachability of</a:t>
            </a:r>
          </a:p>
          <a:p>
            <a:r>
              <a:rPr lang="en-US" sz="1200" kern="1200" baseline="0" dirty="0" smtClean="0">
                <a:solidFill>
                  <a:schemeClr val="tx1"/>
                </a:solidFill>
                <a:latin typeface="+mn-lt"/>
                <a:ea typeface="+mn-ea"/>
                <a:cs typeface="+mn-cs"/>
              </a:rPr>
              <a:t>networks and end systems outside of the AS. Therefore, the ERP is typically executed</a:t>
            </a:r>
          </a:p>
          <a:p>
            <a:r>
              <a:rPr lang="en-US" sz="1200" kern="1200" baseline="0" dirty="0" smtClean="0">
                <a:solidFill>
                  <a:schemeClr val="tx1"/>
                </a:solidFill>
                <a:latin typeface="+mn-lt"/>
                <a:ea typeface="+mn-ea"/>
                <a:cs typeface="+mn-cs"/>
              </a:rPr>
              <a:t>only in edge nodes that connect one AS to another. Border Gateway Protocol (BGP)</a:t>
            </a:r>
          </a:p>
          <a:p>
            <a:r>
              <a:rPr lang="en-US" sz="1200" kern="1200" baseline="0" dirty="0" smtClean="0">
                <a:solidFill>
                  <a:schemeClr val="tx1"/>
                </a:solidFill>
                <a:latin typeface="+mn-lt"/>
                <a:ea typeface="+mn-ea"/>
                <a:cs typeface="+mn-cs"/>
              </a:rPr>
              <a:t>is commonly used for the ERP.</a:t>
            </a:r>
          </a:p>
        </p:txBody>
      </p:sp>
      <p:sp>
        <p:nvSpPr>
          <p:cNvPr id="4" name="Slide Number Placeholder 3"/>
          <p:cNvSpPr>
            <a:spLocks noGrp="1"/>
          </p:cNvSpPr>
          <p:nvPr>
            <p:ph type="sldNum" sz="quarter" idx="10"/>
          </p:nvPr>
        </p:nvSpPr>
        <p:spPr/>
        <p:txBody>
          <a:bodyPr/>
          <a:lstStyle/>
          <a:p>
            <a:fld id="{1DB6DCF5-9F7B-7C45-9A84-598DA3C95F13}" type="slidenum">
              <a:rPr lang="en-US" smtClean="0"/>
              <a:pPr/>
              <a:t>10</a:t>
            </a:fld>
            <a:endParaRPr lang="en-US"/>
          </a:p>
        </p:txBody>
      </p:sp>
    </p:spTree>
    <p:extLst>
      <p:ext uri="{BB962C8B-B14F-4D97-AF65-F5344CB8AC3E}">
        <p14:creationId xmlns:p14="http://schemas.microsoft.com/office/powerpoint/2010/main" val="837067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2302D936-1FD7-404B-9DB6-ED02548447EB}" type="datetimeFigureOut">
              <a:rPr lang="en-US" smtClean="0"/>
              <a:pPr/>
              <a:t>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A4845-A08A-4DF4-8D99-E2E7B6D41C6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302D936-1FD7-404B-9DB6-ED02548447E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302D936-1FD7-404B-9DB6-ED02548447E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302D936-1FD7-404B-9DB6-ED02548447EB}" type="datetimeFigureOut">
              <a:rPr lang="en-US" smtClean="0"/>
              <a:pPr/>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smtClean="0"/>
              <a:pPr/>
              <a:t>1/5/2016</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EBF5CD18-686B-47A9-AFD5-66CE5FA52A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302D936-1FD7-404B-9DB6-ED02548447EB}" type="datetimeFigureOut">
              <a:rPr lang="en-US" smtClean="0"/>
              <a:pPr/>
              <a:t>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DCFEE-0263-6443-81DA-3A4FFFAB40CD}" type="slidenum">
              <a:rPr lang="en-US" smtClean="0"/>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302D936-1FD7-404B-9DB6-ED02548447EB}" type="datetimeFigureOut">
              <a:rPr lang="en-US" smtClean="0"/>
              <a:pPr/>
              <a:t>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DCFEE-0263-6443-81DA-3A4FFFAB40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2302D936-1FD7-404B-9DB6-ED02548447EB}" type="datetimeFigureOut">
              <a:rPr lang="en-US" smtClean="0"/>
              <a:pPr/>
              <a:t>1/5/2016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3B5DCFEE-0263-6443-81DA-3A4FFFAB40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47.pdf"/><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Foundations of Modern Networking</a:t>
            </a:r>
            <a:endParaRPr lang="en-US" dirty="0"/>
          </a:p>
        </p:txBody>
      </p:sp>
      <p:sp>
        <p:nvSpPr>
          <p:cNvPr id="122" name="Text Placeholder 121"/>
          <p:cNvSpPr>
            <a:spLocks noGrp="1"/>
          </p:cNvSpPr>
          <p:nvPr>
            <p:ph type="body" idx="1"/>
          </p:nvPr>
        </p:nvSpPr>
        <p:spPr>
          <a:xfrm>
            <a:off x="779463" y="3950354"/>
            <a:ext cx="7583487" cy="2143274"/>
          </a:xfrm>
        </p:spPr>
        <p:txBody>
          <a:bodyPr>
            <a:normAutofit/>
          </a:bodyPr>
          <a:lstStyle/>
          <a:p>
            <a:r>
              <a:rPr lang="en-US" dirty="0" smtClean="0"/>
              <a:t>SDN, NFV, </a:t>
            </a:r>
            <a:r>
              <a:rPr lang="en-US" dirty="0" err="1" smtClean="0"/>
              <a:t>QoE</a:t>
            </a:r>
            <a:r>
              <a:rPr lang="en-US" dirty="0" smtClean="0"/>
              <a:t>, </a:t>
            </a:r>
            <a:r>
              <a:rPr lang="en-US" dirty="0" err="1" smtClean="0"/>
              <a:t>IoT</a:t>
            </a:r>
            <a:r>
              <a:rPr lang="en-US" dirty="0" smtClean="0"/>
              <a:t>, and Cloud</a:t>
            </a:r>
          </a:p>
          <a:p>
            <a:endParaRPr lang="en-US" dirty="0" smtClean="0"/>
          </a:p>
          <a:p>
            <a:endParaRPr lang="en-US" dirty="0" smtClean="0"/>
          </a:p>
          <a:p>
            <a:endParaRPr lang="en-US" dirty="0" smtClean="0"/>
          </a:p>
          <a:p>
            <a:r>
              <a:rPr lang="en-US" dirty="0" smtClean="0"/>
              <a:t>By:  William Stallings</a:t>
            </a:r>
            <a:endParaRPr lang="en-US" dirty="0"/>
          </a:p>
        </p:txBody>
      </p:sp>
      <p:sp>
        <p:nvSpPr>
          <p:cNvPr id="94" name="TextBox 93"/>
          <p:cNvSpPr txBox="1"/>
          <p:nvPr/>
        </p:nvSpPr>
        <p:spPr>
          <a:xfrm>
            <a:off x="2597225" y="4821845"/>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 y="0"/>
            <a:ext cx="8964082" cy="878417"/>
          </a:xfrm>
        </p:spPr>
        <p:txBody>
          <a:bodyPr/>
          <a:lstStyle/>
          <a:p>
            <a:pPr algn="ctr"/>
            <a:r>
              <a:rPr lang="en-US" sz="3200" dirty="0" smtClean="0">
                <a:solidFill>
                  <a:srgbClr val="1B3861"/>
                </a:solidFill>
              </a:rPr>
              <a:t>Routing</a:t>
            </a:r>
            <a:endParaRPr lang="en-US" sz="3200" dirty="0">
              <a:solidFill>
                <a:srgbClr val="1B3861"/>
              </a:solidFill>
            </a:endParaRPr>
          </a:p>
        </p:txBody>
      </p:sp>
      <p:sp>
        <p:nvSpPr>
          <p:cNvPr id="3" name="Content Placeholder 2"/>
          <p:cNvSpPr>
            <a:spLocks noGrp="1"/>
          </p:cNvSpPr>
          <p:nvPr>
            <p:ph idx="1"/>
          </p:nvPr>
        </p:nvSpPr>
        <p:spPr>
          <a:xfrm>
            <a:off x="560917" y="878417"/>
            <a:ext cx="8043333" cy="1802695"/>
          </a:xfrm>
        </p:spPr>
        <p:txBody>
          <a:bodyPr wrap="square">
            <a:noAutofit/>
          </a:bodyPr>
          <a:lstStyle/>
          <a:p>
            <a:pPr marL="282575" lvl="3"/>
            <a:r>
              <a:rPr lang="en-US" sz="2000" dirty="0" smtClean="0"/>
              <a:t>The routing function comprises a protocol for collecting information about the topology and traffic conditions of the network, and an algorithm for designing routes through the network</a:t>
            </a:r>
          </a:p>
          <a:p>
            <a:pPr marL="282575" lvl="3"/>
            <a:r>
              <a:rPr lang="en-US" sz="2000" dirty="0" smtClean="0"/>
              <a:t>There are two categories of routing protocols:</a:t>
            </a:r>
          </a:p>
          <a:p>
            <a:pPr marL="282575" lvl="3"/>
            <a:endParaRPr lang="en-US" sz="2000" dirty="0" smtClean="0"/>
          </a:p>
          <a:p>
            <a:pPr marL="282575" lvl="3"/>
            <a:endParaRPr lang="en-US" sz="2000" dirty="0" smtClean="0">
              <a:solidFill>
                <a:schemeClr val="bg1"/>
              </a:solidFill>
            </a:endParaRPr>
          </a:p>
        </p:txBody>
      </p:sp>
      <p:graphicFrame>
        <p:nvGraphicFramePr>
          <p:cNvPr id="4" name="Diagram 3"/>
          <p:cNvGraphicFramePr/>
          <p:nvPr/>
        </p:nvGraphicFramePr>
        <p:xfrm>
          <a:off x="366888" y="2060222"/>
          <a:ext cx="8237362" cy="4430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t>
            </a:r>
            <a:endParaRPr lang="en-US" dirty="0"/>
          </a:p>
        </p:txBody>
      </p:sp>
      <p:sp>
        <p:nvSpPr>
          <p:cNvPr id="3" name="Content Placeholder 2"/>
          <p:cNvSpPr>
            <a:spLocks noGrp="1"/>
          </p:cNvSpPr>
          <p:nvPr>
            <p:ph idx="1"/>
          </p:nvPr>
        </p:nvSpPr>
        <p:spPr/>
        <p:txBody>
          <a:bodyPr>
            <a:normAutofit/>
          </a:bodyPr>
          <a:lstStyle/>
          <a:p>
            <a:r>
              <a:rPr lang="en-US" dirty="0" smtClean="0"/>
              <a:t>Traditionally the routing function is distributed among the routers in a network</a:t>
            </a:r>
          </a:p>
          <a:p>
            <a:r>
              <a:rPr lang="en-US" dirty="0" smtClean="0"/>
              <a:t>In an SDN controlled network, it makes sense to centralize the routing function within the SDN controller</a:t>
            </a:r>
          </a:p>
          <a:p>
            <a:r>
              <a:rPr lang="en-US" dirty="0" smtClean="0"/>
              <a:t>The controller can develop a consistent view of the network state for calculating shortest paths and can implement application aware routing policies</a:t>
            </a:r>
          </a:p>
          <a:p>
            <a:r>
              <a:rPr lang="en-US" dirty="0" smtClean="0"/>
              <a:t>The data plane switches are relieved of the processing and storage burden associated with routing, leading to improved performance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27000"/>
            <a:ext cx="7583487" cy="1044388"/>
          </a:xfrm>
        </p:spPr>
        <p:txBody>
          <a:bodyPr/>
          <a:lstStyle/>
          <a:p>
            <a:r>
              <a:rPr lang="en-US" dirty="0" smtClean="0"/>
              <a:t>Routing</a:t>
            </a:r>
            <a:endParaRPr lang="en-US" dirty="0"/>
          </a:p>
        </p:txBody>
      </p:sp>
      <p:sp>
        <p:nvSpPr>
          <p:cNvPr id="3" name="Content Placeholder 2"/>
          <p:cNvSpPr>
            <a:spLocks noGrp="1"/>
          </p:cNvSpPr>
          <p:nvPr>
            <p:ph idx="1"/>
          </p:nvPr>
        </p:nvSpPr>
        <p:spPr>
          <a:xfrm>
            <a:off x="779463" y="1439333"/>
            <a:ext cx="7583487" cy="4931834"/>
          </a:xfrm>
        </p:spPr>
        <p:txBody>
          <a:bodyPr>
            <a:normAutofit fontScale="92500" lnSpcReduction="10000"/>
          </a:bodyPr>
          <a:lstStyle/>
          <a:p>
            <a:r>
              <a:rPr lang="en-US" dirty="0" smtClean="0"/>
              <a:t>The centralized routing application performs two distinct functions:</a:t>
            </a:r>
          </a:p>
          <a:p>
            <a:pPr lvl="1"/>
            <a:r>
              <a:rPr lang="en-US" dirty="0" smtClean="0"/>
              <a:t>Link discovery</a:t>
            </a:r>
          </a:p>
          <a:p>
            <a:pPr lvl="3"/>
            <a:r>
              <a:rPr lang="en-US" dirty="0" smtClean="0"/>
              <a:t>The routing function needs to be aware of links between data plane switches</a:t>
            </a:r>
          </a:p>
          <a:p>
            <a:pPr lvl="3"/>
            <a:r>
              <a:rPr lang="en-US" dirty="0" smtClean="0"/>
              <a:t>Must be performed between a router and a host system and between a router in the domain of this controller and a router in a neighboring domain</a:t>
            </a:r>
          </a:p>
          <a:p>
            <a:pPr lvl="3"/>
            <a:r>
              <a:rPr lang="en-US" dirty="0" smtClean="0"/>
              <a:t>Discovery is triggered by unknown traffic entering the controller’s network domain either from an attached host or from a neighboring router</a:t>
            </a:r>
          </a:p>
          <a:p>
            <a:pPr lvl="1"/>
            <a:r>
              <a:rPr lang="en-US" dirty="0" smtClean="0"/>
              <a:t>Topology manager</a:t>
            </a:r>
          </a:p>
          <a:p>
            <a:pPr lvl="3"/>
            <a:r>
              <a:rPr lang="en-US" dirty="0" smtClean="0"/>
              <a:t>Maintains the topology information for the network and calculates routes in the network</a:t>
            </a:r>
          </a:p>
          <a:p>
            <a:pPr lvl="3"/>
            <a:r>
              <a:rPr lang="en-US" dirty="0" smtClean="0"/>
              <a:t>Route calculation involves determining the shortest path between two data plane nodes or between a data plane node and a host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29091"/>
              <a:stretch>
                <a:fillRect/>
              </a:stretch>
            </p:blipFill>
          </mc:Choice>
          <mc:Fallback>
            <p:blipFill>
              <a:blip r:embed="rId4"/>
              <a:srcRect t="20000" b="29091"/>
              <a:stretch>
                <a:fillRect/>
              </a:stretch>
            </p:blipFill>
          </mc:Fallback>
        </mc:AlternateContent>
        <p:spPr>
          <a:xfrm>
            <a:off x="-615608" y="190500"/>
            <a:ext cx="10120221" cy="66675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3636"/>
              <a:stretch>
                <a:fillRect/>
              </a:stretch>
            </p:blipFill>
          </mc:Choice>
          <mc:Fallback>
            <p:blipFill>
              <a:blip r:embed="rId4"/>
              <a:srcRect t="19091" b="23636"/>
              <a:stretch>
                <a:fillRect/>
              </a:stretch>
            </p:blipFill>
          </mc:Fallback>
        </mc:AlternateContent>
        <p:spPr>
          <a:xfrm>
            <a:off x="0" y="190500"/>
            <a:ext cx="9252881"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0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30000"/>
              <a:stretch>
                <a:fillRect/>
              </a:stretch>
            </p:blipFill>
          </mc:Choice>
          <mc:Fallback>
            <p:blipFill>
              <a:blip r:embed="rId4"/>
              <a:srcRect t="15455" b="30000"/>
              <a:stretch>
                <a:fillRect/>
              </a:stretch>
            </p:blipFill>
          </mc:Fallback>
        </mc:AlternateContent>
        <p:spPr>
          <a:xfrm>
            <a:off x="0" y="0"/>
            <a:ext cx="9514417" cy="67160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6364" b="20000"/>
              <a:stretch>
                <a:fillRect/>
              </a:stretch>
            </p:blipFill>
          </mc:Choice>
          <mc:Fallback>
            <p:blipFill>
              <a:blip r:embed="rId4"/>
              <a:srcRect t="16364" b="20000"/>
              <a:stretch>
                <a:fillRect/>
              </a:stretch>
            </p:blipFill>
          </mc:Fallback>
        </mc:AlternateContent>
        <p:spPr>
          <a:xfrm>
            <a:off x="320678" y="-253999"/>
            <a:ext cx="8636041" cy="71119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28160" y="841601"/>
            <a:ext cx="7152522" cy="5899303"/>
          </a:xfrm>
          <a:prstGeom prst="rect">
            <a:avLst/>
          </a:prstGeom>
        </p:spPr>
      </p:pic>
      <p:sp>
        <p:nvSpPr>
          <p:cNvPr id="9" name="TextBox 8"/>
          <p:cNvSpPr txBox="1"/>
          <p:nvPr/>
        </p:nvSpPr>
        <p:spPr>
          <a:xfrm>
            <a:off x="0" y="190500"/>
            <a:ext cx="9144000" cy="984885"/>
          </a:xfrm>
          <a:prstGeom prst="rect">
            <a:avLst/>
          </a:prstGeom>
          <a:noFill/>
        </p:spPr>
        <p:txBody>
          <a:bodyPr wrap="square" rtlCol="0">
            <a:spAutoFit/>
          </a:bodyPr>
          <a:lstStyle/>
          <a:p>
            <a:pPr algn="ctr"/>
            <a:r>
              <a:rPr lang="en-US" sz="2000" dirty="0" smtClean="0">
                <a:solidFill>
                  <a:schemeClr val="tx2"/>
                </a:solidFill>
                <a:latin typeface="Times"/>
                <a:cs typeface="Times"/>
              </a:rPr>
              <a:t>Table 5.1   </a:t>
            </a:r>
          </a:p>
          <a:p>
            <a:pPr algn="ctr"/>
            <a:r>
              <a:rPr lang="en-US" sz="2000" dirty="0" err="1" smtClean="0">
                <a:solidFill>
                  <a:schemeClr val="tx2"/>
                </a:solidFill>
                <a:latin typeface="Times"/>
                <a:cs typeface="Times"/>
              </a:rPr>
              <a:t>OpenDaylight</a:t>
            </a:r>
            <a:r>
              <a:rPr lang="en-US" sz="2000" dirty="0" smtClean="0">
                <a:solidFill>
                  <a:schemeClr val="tx2"/>
                </a:solidFill>
                <a:latin typeface="Times"/>
                <a:cs typeface="Times"/>
              </a:rPr>
              <a:t> Modules</a:t>
            </a:r>
          </a:p>
          <a:p>
            <a:pPr algn="ct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6459446" y="1459005"/>
            <a:ext cx="2684554" cy="1661993"/>
          </a:xfrm>
          <a:prstGeom prst="rect">
            <a:avLst/>
          </a:prstGeom>
          <a:noFill/>
        </p:spPr>
        <p:txBody>
          <a:bodyPr wrap="square" rtlCol="0">
            <a:spAutoFit/>
          </a:bodyPr>
          <a:lstStyle/>
          <a:p>
            <a:pPr algn="ctr"/>
            <a:r>
              <a:rPr lang="en-US" sz="2800" dirty="0" smtClean="0">
                <a:solidFill>
                  <a:schemeClr val="tx2"/>
                </a:solidFill>
              </a:rPr>
              <a:t>Table 5.1   </a:t>
            </a:r>
            <a:r>
              <a:rPr lang="en-US" sz="2800" dirty="0" err="1" smtClean="0">
                <a:solidFill>
                  <a:schemeClr val="tx2"/>
                </a:solidFill>
              </a:rPr>
              <a:t>OpenDaylight</a:t>
            </a:r>
            <a:r>
              <a:rPr lang="en-US" sz="2800" dirty="0" smtClean="0">
                <a:solidFill>
                  <a:schemeClr val="tx2"/>
                </a:solidFill>
              </a:rPr>
              <a:t> Modules</a:t>
            </a:r>
          </a:p>
          <a:p>
            <a:pPr algn="ctr"/>
            <a:endParaRPr lang="en-US"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15196"/>
            <a:ext cx="6420471" cy="68731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0" y="575220"/>
            <a:ext cx="9144000" cy="769441"/>
          </a:xfrm>
          <a:prstGeom prst="rect">
            <a:avLst/>
          </a:prstGeom>
          <a:noFill/>
        </p:spPr>
        <p:txBody>
          <a:bodyPr wrap="square" rtlCol="0">
            <a:spAutoFit/>
          </a:bodyPr>
          <a:lstStyle/>
          <a:p>
            <a:pPr algn="ctr"/>
            <a:r>
              <a:rPr lang="en-US" sz="2600" dirty="0" smtClean="0">
                <a:solidFill>
                  <a:schemeClr val="tx2"/>
                </a:solidFill>
              </a:rPr>
              <a:t>Table 5.1   </a:t>
            </a:r>
            <a:r>
              <a:rPr lang="en-US" sz="2600" dirty="0" err="1" smtClean="0">
                <a:solidFill>
                  <a:schemeClr val="tx2"/>
                </a:solidFill>
              </a:rPr>
              <a:t>OpenDaylight</a:t>
            </a:r>
            <a:r>
              <a:rPr lang="en-US" sz="2600" dirty="0" smtClean="0">
                <a:solidFill>
                  <a:schemeClr val="tx2"/>
                </a:solidFill>
              </a:rPr>
              <a:t> Modules</a:t>
            </a:r>
          </a:p>
          <a:p>
            <a:pPr algn="ctr"/>
            <a:endParaRPr lang="en-US"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32991" y="1809751"/>
            <a:ext cx="8878018" cy="40216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5</a:t>
            </a:r>
            <a:endParaRPr lang="en-US" dirty="0"/>
          </a:p>
        </p:txBody>
      </p:sp>
      <p:sp>
        <p:nvSpPr>
          <p:cNvPr id="10" name="Text Placeholder 9"/>
          <p:cNvSpPr>
            <a:spLocks noGrp="1"/>
          </p:cNvSpPr>
          <p:nvPr>
            <p:ph type="body" idx="1"/>
          </p:nvPr>
        </p:nvSpPr>
        <p:spPr/>
        <p:txBody>
          <a:bodyPr/>
          <a:lstStyle/>
          <a:p>
            <a:r>
              <a:rPr lang="en-US" dirty="0" smtClean="0"/>
              <a:t>SDN Control Plane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REpresentational</a:t>
            </a:r>
            <a:r>
              <a:rPr lang="en-US" dirty="0" smtClean="0"/>
              <a:t> State Transfer (REST)</a:t>
            </a:r>
            <a:endParaRPr lang="en-US" dirty="0"/>
          </a:p>
        </p:txBody>
      </p:sp>
      <p:sp>
        <p:nvSpPr>
          <p:cNvPr id="3" name="Content Placeholder 2"/>
          <p:cNvSpPr>
            <a:spLocks noGrp="1"/>
          </p:cNvSpPr>
          <p:nvPr>
            <p:ph idx="1"/>
          </p:nvPr>
        </p:nvSpPr>
        <p:spPr>
          <a:xfrm>
            <a:off x="779463" y="1828800"/>
            <a:ext cx="7583487" cy="4489450"/>
          </a:xfrm>
        </p:spPr>
        <p:txBody>
          <a:bodyPr>
            <a:normAutofit/>
          </a:bodyPr>
          <a:lstStyle/>
          <a:p>
            <a:r>
              <a:rPr lang="en-US" dirty="0" smtClean="0"/>
              <a:t>An architectural style used to define APIs</a:t>
            </a:r>
          </a:p>
          <a:p>
            <a:r>
              <a:rPr lang="en-US" dirty="0" smtClean="0"/>
              <a:t>This has become a standard way of constructing northbound APIs for SDN controllers</a:t>
            </a:r>
          </a:p>
          <a:p>
            <a:r>
              <a:rPr lang="en-US" dirty="0" smtClean="0"/>
              <a:t>A REST API, or an API that is </a:t>
            </a:r>
            <a:r>
              <a:rPr lang="en-US" dirty="0" err="1" smtClean="0"/>
              <a:t>RESTful</a:t>
            </a:r>
            <a:r>
              <a:rPr lang="en-US" dirty="0" smtClean="0"/>
              <a:t> is not a protocol, language, or established standard</a:t>
            </a:r>
          </a:p>
          <a:p>
            <a:r>
              <a:rPr lang="en-US" dirty="0" smtClean="0"/>
              <a:t>It is essentially six constraints that an API must follow to be </a:t>
            </a:r>
            <a:r>
              <a:rPr lang="en-US" dirty="0" err="1" smtClean="0"/>
              <a:t>RESTful</a:t>
            </a:r>
            <a:endParaRPr lang="en-US" dirty="0" smtClean="0"/>
          </a:p>
          <a:p>
            <a:pPr lvl="2"/>
            <a:r>
              <a:rPr lang="en-US" dirty="0" smtClean="0"/>
              <a:t>The objective of these constraints is to maximize the scalability and independence/interoperability of software interactions, and to provide for a simple means of constructing APIs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7583487" cy="1044388"/>
          </a:xfrm>
        </p:spPr>
        <p:txBody>
          <a:bodyPr/>
          <a:lstStyle/>
          <a:p>
            <a:pPr algn="ctr"/>
            <a:r>
              <a:rPr lang="en-US" dirty="0" smtClean="0">
                <a:solidFill>
                  <a:srgbClr val="1B3861"/>
                </a:solidFill>
              </a:rPr>
              <a:t>REST Constraints</a:t>
            </a:r>
            <a:endParaRPr lang="en-US" dirty="0">
              <a:solidFill>
                <a:srgbClr val="1B3861"/>
              </a:solidFill>
            </a:endParaRPr>
          </a:p>
        </p:txBody>
      </p:sp>
      <p:sp>
        <p:nvSpPr>
          <p:cNvPr id="3" name="Content Placeholder 2"/>
          <p:cNvSpPr>
            <a:spLocks noGrp="1"/>
          </p:cNvSpPr>
          <p:nvPr>
            <p:ph idx="1"/>
          </p:nvPr>
        </p:nvSpPr>
        <p:spPr>
          <a:xfrm>
            <a:off x="780256" y="1044388"/>
            <a:ext cx="7583487" cy="570089"/>
          </a:xfrm>
        </p:spPr>
        <p:txBody>
          <a:bodyPr/>
          <a:lstStyle/>
          <a:p>
            <a:r>
              <a:rPr lang="en-US" dirty="0" smtClean="0"/>
              <a:t>The six REST constraints are:</a:t>
            </a:r>
          </a:p>
        </p:txBody>
      </p:sp>
      <p:graphicFrame>
        <p:nvGraphicFramePr>
          <p:cNvPr id="4" name="Diagram 3"/>
          <p:cNvGraphicFramePr/>
          <p:nvPr/>
        </p:nvGraphicFramePr>
        <p:xfrm>
          <a:off x="1157111" y="1614476"/>
          <a:ext cx="6843889" cy="4425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79463" y="381000"/>
          <a:ext cx="7583487" cy="104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lstStyle/>
          <a:p>
            <a:r>
              <a:rPr lang="en-US" dirty="0" smtClean="0"/>
              <a:t>This simple constraint dictates that interaction between application and server is in the client-server request/response style</a:t>
            </a:r>
          </a:p>
          <a:p>
            <a:r>
              <a:rPr lang="en-US" dirty="0" smtClean="0"/>
              <a:t>The principle defined for this constraint is the separation of user interface concerns from data storage concerns</a:t>
            </a:r>
          </a:p>
          <a:p>
            <a:r>
              <a:rPr lang="en-US" dirty="0" smtClean="0"/>
              <a:t>This separation allows client and server components to evolve independently and supports the portability of server-side functions to multiple platforms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79463" y="282222"/>
          <a:ext cx="7583487" cy="104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779463" y="1502833"/>
            <a:ext cx="7583487" cy="4868334"/>
          </a:xfrm>
        </p:spPr>
        <p:txBody>
          <a:bodyPr>
            <a:normAutofit fontScale="92500" lnSpcReduction="10000"/>
          </a:bodyPr>
          <a:lstStyle/>
          <a:p>
            <a:r>
              <a:rPr lang="en-US" dirty="0" smtClean="0"/>
              <a:t>Dictates that each request from a client to a server must contain all the information necessary to understand the request and cannot take advantage of any stored context on the server</a:t>
            </a:r>
          </a:p>
          <a:p>
            <a:r>
              <a:rPr lang="en-US" dirty="0" smtClean="0"/>
              <a:t>Similarly, each response from the server must contain all the desired information for that request</a:t>
            </a:r>
          </a:p>
          <a:p>
            <a:r>
              <a:rPr lang="en-US" dirty="0" smtClean="0"/>
              <a:t>One consequence is that any memory of a transaction is maintained in a session state kept entirely on the client</a:t>
            </a:r>
          </a:p>
          <a:p>
            <a:r>
              <a:rPr lang="en-US" dirty="0" smtClean="0"/>
              <a:t>Another consequence is that if the client and server reside on different machines, and therefore communicate via a protocol, that protocol need not be connection oriented</a:t>
            </a:r>
          </a:p>
          <a:p>
            <a:r>
              <a:rPr lang="en-US" dirty="0" smtClean="0"/>
              <a:t>REST typically runs over Hypertext Transfer Protocol (HTTP), which is a stateless protocol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79463" y="381000"/>
          <a:ext cx="7583487" cy="104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lstStyle/>
          <a:p>
            <a:r>
              <a:rPr lang="en-US" dirty="0" smtClean="0"/>
              <a:t>Requires that the data within a response to a request be implicitly or explicitly labeled as cacheable or non-cacheable</a:t>
            </a:r>
          </a:p>
          <a:p>
            <a:r>
              <a:rPr lang="en-US" dirty="0" smtClean="0"/>
              <a:t>If a response is cacheable, then a client cache is given the right to reuse that response data for later, equivalent requests</a:t>
            </a:r>
          </a:p>
          <a:p>
            <a:r>
              <a:rPr lang="en-US" dirty="0" smtClean="0"/>
              <a:t>Therefore, subsequent requests for the same data can be handled locally at the client, reducing communication overhead between client and server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79463" y="381000"/>
          <a:ext cx="7583487" cy="104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779463" y="1828799"/>
            <a:ext cx="7583487" cy="4478867"/>
          </a:xfrm>
        </p:spPr>
        <p:txBody>
          <a:bodyPr>
            <a:normAutofit lnSpcReduction="10000"/>
          </a:bodyPr>
          <a:lstStyle/>
          <a:p>
            <a:r>
              <a:rPr lang="en-US" dirty="0" smtClean="0"/>
              <a:t>REST emphasizes a uniform interface between components, regardless of the specific client-server application API implemented using REST</a:t>
            </a:r>
          </a:p>
          <a:p>
            <a:r>
              <a:rPr lang="en-US" dirty="0" smtClean="0"/>
              <a:t>To obtain a uniform interface, REST defines four interface constraints:</a:t>
            </a:r>
          </a:p>
          <a:p>
            <a:pPr lvl="1"/>
            <a:r>
              <a:rPr lang="en-US" dirty="0" smtClean="0"/>
              <a:t>Identification of resources</a:t>
            </a:r>
          </a:p>
          <a:p>
            <a:pPr lvl="1"/>
            <a:r>
              <a:rPr lang="en-US" dirty="0" smtClean="0"/>
              <a:t>Manipulation of resources through representations</a:t>
            </a:r>
          </a:p>
          <a:p>
            <a:pPr lvl="1"/>
            <a:r>
              <a:rPr lang="en-US" dirty="0" smtClean="0"/>
              <a:t>Self-descriptive messages</a:t>
            </a:r>
          </a:p>
          <a:p>
            <a:pPr lvl="1"/>
            <a:r>
              <a:rPr lang="en-US" dirty="0" smtClean="0"/>
              <a:t>Hypermedia as the engine of the application state</a:t>
            </a:r>
          </a:p>
          <a:p>
            <a:pPr marL="282575" lvl="1" indent="-282575">
              <a:spcBef>
                <a:spcPts val="2000"/>
              </a:spcBef>
            </a:pPr>
            <a:r>
              <a:rPr lang="en-US" sz="2200" dirty="0" smtClean="0"/>
              <a:t>The benefit of this constraint, for an SDN environment is that different applications can invoke the same controller service via a REST API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79463" y="381000"/>
          <a:ext cx="7583487" cy="104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lstStyle/>
          <a:p>
            <a:r>
              <a:rPr lang="en-US" dirty="0" smtClean="0"/>
              <a:t>A given function is organized in layers, with each layer only having direct interaction with the layers immediately above and below</a:t>
            </a:r>
          </a:p>
          <a:p>
            <a:r>
              <a:rPr lang="en-US" dirty="0" smtClean="0"/>
              <a:t>This is a fairly standard architecture approach for protocol architectures, OS design, and system services design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779463" y="381000"/>
          <a:ext cx="7583487" cy="104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lstStyle/>
          <a:p>
            <a:r>
              <a:rPr lang="en-US" dirty="0" smtClean="0"/>
              <a:t>REST allows client functionality to be extended by downloading and executing code in the form of applets or scripts</a:t>
            </a:r>
          </a:p>
          <a:p>
            <a:r>
              <a:rPr lang="en-US" dirty="0" smtClean="0"/>
              <a:t>This simplifies clients by reducing the number of features required to be pre-implemented</a:t>
            </a:r>
          </a:p>
          <a:p>
            <a:r>
              <a:rPr lang="en-US" dirty="0" smtClean="0"/>
              <a:t>Allowing features to be downloaded after deployment improves system extensibility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5964232" cy="6997700"/>
          </a:xfrm>
          <a:prstGeom prst="rect">
            <a:avLst/>
          </a:prstGeom>
        </p:spPr>
      </p:pic>
      <p:sp>
        <p:nvSpPr>
          <p:cNvPr id="8" name="TextBox 7"/>
          <p:cNvSpPr txBox="1"/>
          <p:nvPr/>
        </p:nvSpPr>
        <p:spPr>
          <a:xfrm>
            <a:off x="6138333" y="1058333"/>
            <a:ext cx="3005667" cy="1846659"/>
          </a:xfrm>
          <a:prstGeom prst="rect">
            <a:avLst/>
          </a:prstGeom>
          <a:noFill/>
        </p:spPr>
        <p:txBody>
          <a:bodyPr wrap="square" rtlCol="0">
            <a:spAutoFit/>
          </a:bodyPr>
          <a:lstStyle/>
          <a:p>
            <a:pPr algn="ctr"/>
            <a:r>
              <a:rPr lang="en-US" sz="2000" b="1" dirty="0" smtClean="0"/>
              <a:t>Table 5.2 </a:t>
            </a:r>
          </a:p>
          <a:p>
            <a:pPr algn="ctr"/>
            <a:r>
              <a:rPr lang="en-US" b="1" dirty="0" smtClean="0"/>
              <a:t>  </a:t>
            </a:r>
          </a:p>
          <a:p>
            <a:pPr algn="ctr"/>
            <a:r>
              <a:rPr lang="en-US" dirty="0" err="1" smtClean="0"/>
              <a:t>Ryu</a:t>
            </a:r>
            <a:r>
              <a:rPr lang="en-US" dirty="0" smtClean="0"/>
              <a:t> REST APIs for Retrieving Switch and Updating Switch Statistics and Parameters </a:t>
            </a:r>
            <a:endParaRPr lang="en-US" dirty="0"/>
          </a:p>
        </p:txBody>
      </p:sp>
      <p:sp>
        <p:nvSpPr>
          <p:cNvPr id="9" name="TextBox 8"/>
          <p:cNvSpPr txBox="1"/>
          <p:nvPr/>
        </p:nvSpPr>
        <p:spPr>
          <a:xfrm>
            <a:off x="5964232" y="6124085"/>
            <a:ext cx="3179768" cy="553998"/>
          </a:xfrm>
          <a:prstGeom prst="rect">
            <a:avLst/>
          </a:prstGeom>
          <a:noFill/>
        </p:spPr>
        <p:txBody>
          <a:bodyPr wrap="square" rtlCol="0">
            <a:spAutoFit/>
          </a:bodyPr>
          <a:lstStyle/>
          <a:p>
            <a:r>
              <a:rPr lang="en-US" sz="1200" b="1" dirty="0" smtClean="0"/>
              <a:t>(a) Retrieve Switch Statistics using GET</a:t>
            </a:r>
            <a:endParaRPr lang="en-US" sz="1200"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0" y="199476"/>
            <a:ext cx="9144000" cy="1015663"/>
          </a:xfrm>
          <a:prstGeom prst="rect">
            <a:avLst/>
          </a:prstGeom>
          <a:noFill/>
        </p:spPr>
        <p:txBody>
          <a:bodyPr wrap="square" rtlCol="0">
            <a:spAutoFit/>
          </a:bodyPr>
          <a:lstStyle/>
          <a:p>
            <a:pPr algn="ctr"/>
            <a:r>
              <a:rPr lang="en-US" sz="2400" b="1" dirty="0" smtClean="0"/>
              <a:t>Table 5.2 </a:t>
            </a:r>
          </a:p>
          <a:p>
            <a:pPr algn="ctr"/>
            <a:r>
              <a:rPr lang="en-US" b="1" dirty="0" smtClean="0"/>
              <a:t>  </a:t>
            </a:r>
          </a:p>
          <a:p>
            <a:pPr algn="ctr"/>
            <a:r>
              <a:rPr lang="en-US" dirty="0" err="1" smtClean="0"/>
              <a:t>Ryu</a:t>
            </a:r>
            <a:r>
              <a:rPr lang="en-US" dirty="0" smtClean="0"/>
              <a:t> REST APIs for Retrieving Switch and Updating Switch Statistics and Parameters </a:t>
            </a:r>
            <a:endParaRPr lang="en-US" dirty="0"/>
          </a:p>
        </p:txBody>
      </p:sp>
      <p:sp>
        <p:nvSpPr>
          <p:cNvPr id="9" name="TextBox 8"/>
          <p:cNvSpPr txBox="1"/>
          <p:nvPr/>
        </p:nvSpPr>
        <p:spPr>
          <a:xfrm>
            <a:off x="0" y="6124085"/>
            <a:ext cx="9144000" cy="584776"/>
          </a:xfrm>
          <a:prstGeom prst="rect">
            <a:avLst/>
          </a:prstGeom>
          <a:noFill/>
        </p:spPr>
        <p:txBody>
          <a:bodyPr wrap="square" rtlCol="0">
            <a:spAutoFit/>
          </a:bodyPr>
          <a:lstStyle/>
          <a:p>
            <a:pPr algn="ctr"/>
            <a:r>
              <a:rPr lang="en-US" sz="1400" dirty="0" smtClean="0"/>
              <a:t>(</a:t>
            </a:r>
            <a:r>
              <a:rPr lang="en-US" sz="1400" dirty="0" err="1" smtClean="0"/>
              <a:t>b</a:t>
            </a:r>
            <a:r>
              <a:rPr lang="en-US" sz="1400" dirty="0" smtClean="0"/>
              <a:t>) Update Switch Statistics Filtered by Fields using POST</a:t>
            </a:r>
          </a:p>
          <a:p>
            <a:endParaRPr lang="en-US" dirty="0"/>
          </a:p>
        </p:txBody>
      </p:sp>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28433" y="1789568"/>
            <a:ext cx="8561567" cy="433451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65000"/>
          </a:schemeClr>
        </a:solidFill>
        <a:effectLst/>
      </p:bgPr>
    </p:bg>
    <p:spTree>
      <p:nvGrpSpPr>
        <p:cNvPr id="1" name=""/>
        <p:cNvGrpSpPr/>
        <p:nvPr/>
      </p:nvGrpSpPr>
      <p:grpSpPr>
        <a:xfrm>
          <a:off x="0" y="0"/>
          <a:ext cx="0" cy="0"/>
          <a:chOff x="0" y="0"/>
          <a:chExt cx="0" cy="0"/>
        </a:xfrm>
      </p:grpSpPr>
      <p:pic>
        <p:nvPicPr>
          <p:cNvPr id="9" name="Picture 8"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1818" b="17273"/>
              <a:stretch>
                <a:fillRect/>
              </a:stretch>
            </p:blipFill>
          </mc:Choice>
          <mc:Fallback>
            <p:blipFill>
              <a:blip r:embed="rId4"/>
              <a:srcRect t="11818" b="17273"/>
              <a:stretch>
                <a:fillRect/>
              </a:stretch>
            </p:blipFill>
          </mc:Fallback>
        </mc:AlternateContent>
        <p:spPr>
          <a:xfrm>
            <a:off x="850575" y="-157164"/>
            <a:ext cx="7425591" cy="6814081"/>
          </a:xfrm>
          <a:prstGeom prst="rect">
            <a:avLst/>
          </a:prstGeom>
        </p:spPr>
      </p:pic>
      <p:sp>
        <p:nvSpPr>
          <p:cNvPr id="10" name="TextBox 9"/>
          <p:cNvSpPr txBox="1"/>
          <p:nvPr/>
        </p:nvSpPr>
        <p:spPr>
          <a:xfrm>
            <a:off x="582083" y="5545667"/>
            <a:ext cx="184666" cy="369332"/>
          </a:xfrm>
          <a:prstGeom prst="rect">
            <a:avLst/>
          </a:prstGeom>
          <a:noFill/>
        </p:spPr>
        <p:txBody>
          <a:bodyPr wrap="none" rtlCol="0">
            <a:spAutoFit/>
          </a:bodyPr>
          <a:lstStyle/>
          <a:p>
            <a:endParaRPr lang="en-US" dirty="0"/>
          </a:p>
        </p:txBody>
      </p:sp>
      <p:sp>
        <p:nvSpPr>
          <p:cNvPr id="11" name="TextBox 10"/>
          <p:cNvSpPr txBox="1"/>
          <p:nvPr/>
        </p:nvSpPr>
        <p:spPr>
          <a:xfrm>
            <a:off x="624417" y="4540250"/>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5455" b="20909"/>
              <a:stretch>
                <a:fillRect/>
              </a:stretch>
            </p:blipFill>
          </mc:Choice>
          <mc:Fallback>
            <p:blipFill>
              <a:blip r:embed="rId4"/>
              <a:srcRect t="35455" b="20909"/>
              <a:stretch>
                <a:fillRect/>
              </a:stretch>
            </p:blipFill>
          </mc:Fallback>
        </mc:AlternateContent>
        <p:spPr>
          <a:xfrm>
            <a:off x="-267547" y="1111250"/>
            <a:ext cx="9559713" cy="539836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High-Availability Clusters</a:t>
            </a:r>
            <a:endParaRPr lang="en-US" dirty="0"/>
          </a:p>
        </p:txBody>
      </p:sp>
      <p:sp>
        <p:nvSpPr>
          <p:cNvPr id="3" name="Content Placeholder 2"/>
          <p:cNvSpPr>
            <a:spLocks noGrp="1"/>
          </p:cNvSpPr>
          <p:nvPr>
            <p:ph idx="1"/>
          </p:nvPr>
        </p:nvSpPr>
        <p:spPr>
          <a:xfrm>
            <a:off x="779463" y="1828800"/>
            <a:ext cx="7583487" cy="4552950"/>
          </a:xfrm>
        </p:spPr>
        <p:txBody>
          <a:bodyPr>
            <a:normAutofit fontScale="77500" lnSpcReduction="20000"/>
          </a:bodyPr>
          <a:lstStyle/>
          <a:p>
            <a:r>
              <a:rPr lang="en-US" dirty="0" smtClean="0"/>
              <a:t>The primary node is responsible for answering all traffic that is sent to the cluster’s external IP address and holds a read/write copy of the configuration data</a:t>
            </a:r>
          </a:p>
          <a:p>
            <a:r>
              <a:rPr lang="en-US" dirty="0" smtClean="0"/>
              <a:t>The second node operates as a standby, with a read-only copy of the configuration data, which is kept current with the primary’s copy</a:t>
            </a:r>
          </a:p>
          <a:p>
            <a:r>
              <a:rPr lang="en-US" dirty="0" smtClean="0"/>
              <a:t>The secondary node monitors the state of the external IP</a:t>
            </a:r>
          </a:p>
          <a:p>
            <a:r>
              <a:rPr lang="en-US" dirty="0" smtClean="0"/>
              <a:t>If the secondary node determines that the primary node is no longer answering the external IP, it triggers a failover, changing its mode to that of primary node</a:t>
            </a:r>
          </a:p>
          <a:p>
            <a:r>
              <a:rPr lang="en-US" dirty="0" smtClean="0"/>
              <a:t>It assumes the responsibility for answering the external IP and changes its copy of configuration data to be read/write</a:t>
            </a:r>
          </a:p>
          <a:p>
            <a:r>
              <a:rPr lang="en-US" dirty="0" smtClean="0"/>
              <a:t>If the old primary reestablishes connectivity, there is an automatic recovery process trigger to convert the old primary to secondary status so that configuration changes that are made during the failover period are not lost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5455" b="24545"/>
              <a:stretch>
                <a:fillRect/>
              </a:stretch>
            </p:blipFill>
          </mc:Choice>
          <mc:Fallback>
            <p:blipFill>
              <a:blip r:embed="rId4"/>
              <a:srcRect t="35455" b="24545"/>
              <a:stretch>
                <a:fillRect/>
              </a:stretch>
            </p:blipFill>
          </mc:Fallback>
        </mc:AlternateContent>
        <p:spPr>
          <a:xfrm>
            <a:off x="-234316" y="1386416"/>
            <a:ext cx="9378315" cy="485449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Border Gateway Protocol </a:t>
            </a:r>
            <a:br>
              <a:rPr lang="en-US" dirty="0" smtClean="0"/>
            </a:br>
            <a:r>
              <a:rPr lang="en-US" dirty="0" smtClean="0"/>
              <a:t>(BGP)</a:t>
            </a:r>
            <a:endParaRPr lang="en-US" dirty="0"/>
          </a:p>
        </p:txBody>
      </p:sp>
      <p:sp>
        <p:nvSpPr>
          <p:cNvPr id="3" name="Content Placeholder 2"/>
          <p:cNvSpPr>
            <a:spLocks noGrp="1"/>
          </p:cNvSpPr>
          <p:nvPr>
            <p:ph idx="1"/>
          </p:nvPr>
        </p:nvSpPr>
        <p:spPr/>
        <p:txBody>
          <a:bodyPr>
            <a:normAutofit lnSpcReduction="10000"/>
          </a:bodyPr>
          <a:lstStyle/>
          <a:p>
            <a:r>
              <a:rPr lang="en-US" dirty="0" smtClean="0"/>
              <a:t>Was developed for use in conjunction with internets that use the TCP/IP suite</a:t>
            </a:r>
          </a:p>
          <a:p>
            <a:r>
              <a:rPr lang="en-US" dirty="0" smtClean="0"/>
              <a:t>Has become the preferred exterior router protocol (ERP) for the Internet</a:t>
            </a:r>
          </a:p>
          <a:p>
            <a:r>
              <a:rPr lang="en-US" dirty="0" smtClean="0"/>
              <a:t>Enables routers, called gateways in the standard, in different autonomous systems to cooperate in the exchange or routing information</a:t>
            </a:r>
          </a:p>
          <a:p>
            <a:r>
              <a:rPr lang="en-US" dirty="0" smtClean="0"/>
              <a:t>The protocol operates in terms of messages, which are sent over TCP connections</a:t>
            </a:r>
          </a:p>
          <a:p>
            <a:r>
              <a:rPr lang="en-US" dirty="0" smtClean="0"/>
              <a:t>The current version of BGP is BGP-4</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7583487" cy="1044388"/>
          </a:xfrm>
        </p:spPr>
        <p:txBody>
          <a:bodyPr/>
          <a:lstStyle/>
          <a:p>
            <a:pPr algn="ctr"/>
            <a:r>
              <a:rPr lang="en-US" dirty="0" smtClean="0"/>
              <a:t>BGP</a:t>
            </a:r>
            <a:endParaRPr lang="en-US" dirty="0"/>
          </a:p>
        </p:txBody>
      </p:sp>
      <p:sp>
        <p:nvSpPr>
          <p:cNvPr id="3" name="Content Placeholder 2"/>
          <p:cNvSpPr>
            <a:spLocks noGrp="1"/>
          </p:cNvSpPr>
          <p:nvPr>
            <p:ph idx="1"/>
          </p:nvPr>
        </p:nvSpPr>
        <p:spPr>
          <a:xfrm>
            <a:off x="949590" y="1044388"/>
            <a:ext cx="7583487" cy="511529"/>
          </a:xfrm>
        </p:spPr>
        <p:txBody>
          <a:bodyPr>
            <a:normAutofit/>
          </a:bodyPr>
          <a:lstStyle/>
          <a:p>
            <a:r>
              <a:rPr lang="en-US" dirty="0" smtClean="0"/>
              <a:t>Three functional procedures are involved in BGP:</a:t>
            </a:r>
          </a:p>
        </p:txBody>
      </p:sp>
      <p:graphicFrame>
        <p:nvGraphicFramePr>
          <p:cNvPr id="4" name="Diagram 3"/>
          <p:cNvGraphicFramePr/>
          <p:nvPr/>
        </p:nvGraphicFramePr>
        <p:xfrm>
          <a:off x="606778" y="1555916"/>
          <a:ext cx="7926299" cy="4935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1" b="10909"/>
              <a:stretch>
                <a:fillRect/>
              </a:stretch>
            </p:blipFill>
          </mc:Choice>
          <mc:Fallback>
            <p:blipFill>
              <a:blip r:embed="rId4"/>
              <a:srcRect t="9091" b="10909"/>
              <a:stretch>
                <a:fillRect/>
              </a:stretch>
            </p:blipFill>
          </mc:Fallback>
        </mc:AlternateContent>
        <p:spPr>
          <a:xfrm>
            <a:off x="1199691" y="-19020"/>
            <a:ext cx="6642559" cy="687702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14545"/>
              <a:stretch>
                <a:fillRect/>
              </a:stretch>
            </p:blipFill>
          </mc:Choice>
          <mc:Fallback>
            <p:blipFill>
              <a:blip r:embed="rId4"/>
              <a:srcRect t="20909" b="14545"/>
              <a:stretch>
                <a:fillRect/>
              </a:stretch>
            </p:blipFill>
          </mc:Fallback>
        </mc:AlternateContent>
        <p:spPr>
          <a:xfrm>
            <a:off x="343219" y="0"/>
            <a:ext cx="8345698" cy="697106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IETF </a:t>
            </a:r>
            <a:r>
              <a:rPr lang="en-US" dirty="0" err="1" smtClean="0"/>
              <a:t>SDNi</a:t>
            </a:r>
            <a:endParaRPr lang="en-US" dirty="0"/>
          </a:p>
        </p:txBody>
      </p:sp>
      <p:sp>
        <p:nvSpPr>
          <p:cNvPr id="3" name="Content Placeholder 2"/>
          <p:cNvSpPr>
            <a:spLocks noGrp="1"/>
          </p:cNvSpPr>
          <p:nvPr>
            <p:ph idx="1"/>
          </p:nvPr>
        </p:nvSpPr>
        <p:spPr>
          <a:xfrm>
            <a:off x="779463" y="1828799"/>
            <a:ext cx="7583487" cy="4468283"/>
          </a:xfrm>
        </p:spPr>
        <p:txBody>
          <a:bodyPr/>
          <a:lstStyle/>
          <a:p>
            <a:r>
              <a:rPr lang="en-US" dirty="0" smtClean="0"/>
              <a:t>A draft specification that defines common requirements to coordinate flow setup and exchange reachability information across multiple domains</a:t>
            </a:r>
          </a:p>
          <a:p>
            <a:r>
              <a:rPr lang="en-US" dirty="0" err="1" smtClean="0"/>
              <a:t>SDNi</a:t>
            </a:r>
            <a:r>
              <a:rPr lang="en-US" dirty="0" smtClean="0"/>
              <a:t> functionality, as defined in the document, includes:</a:t>
            </a:r>
          </a:p>
          <a:p>
            <a:pPr lvl="2"/>
            <a:r>
              <a:rPr lang="en-US" dirty="0" smtClean="0"/>
              <a:t>Coordinate flow setup originated by application, containing information such as path requirement, </a:t>
            </a:r>
            <a:r>
              <a:rPr lang="en-US" dirty="0" err="1" smtClean="0"/>
              <a:t>QoS</a:t>
            </a:r>
            <a:r>
              <a:rPr lang="en-US" dirty="0" smtClean="0"/>
              <a:t>, and service level agreements across multiple SDN domains</a:t>
            </a:r>
          </a:p>
          <a:p>
            <a:pPr lvl="2"/>
            <a:r>
              <a:rPr lang="en-US" dirty="0" smtClean="0"/>
              <a:t>Exchange reachability information to facilitate inter-SDN routing; this will allow a single flow to traverse multiple </a:t>
            </a:r>
            <a:r>
              <a:rPr lang="en-US" dirty="0" err="1" smtClean="0"/>
              <a:t>SDNs</a:t>
            </a:r>
            <a:r>
              <a:rPr lang="en-US" dirty="0" smtClean="0"/>
              <a:t> and have each controller select the most appropriate path when multiple such paths are available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20000"/>
              <a:stretch>
                <a:fillRect/>
              </a:stretch>
            </p:blipFill>
          </mc:Choice>
          <mc:Fallback>
            <p:blipFill>
              <a:blip r:embed="rId4"/>
              <a:srcRect t="25455" b="20000"/>
              <a:stretch>
                <a:fillRect/>
              </a:stretch>
            </p:blipFill>
          </mc:Fallback>
        </mc:AlternateContent>
        <p:spPr>
          <a:xfrm>
            <a:off x="-250983" y="211667"/>
            <a:ext cx="9733650" cy="687073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7273" b="18182"/>
              <a:stretch>
                <a:fillRect/>
              </a:stretch>
            </p:blipFill>
          </mc:Choice>
          <mc:Fallback>
            <p:blipFill>
              <a:blip r:embed="rId4"/>
              <a:srcRect t="17273" b="18182"/>
              <a:stretch>
                <a:fillRect/>
              </a:stretch>
            </p:blipFill>
          </mc:Fallback>
        </mc:AlternateContent>
        <p:spPr>
          <a:xfrm>
            <a:off x="444500" y="-173585"/>
            <a:ext cx="8466667" cy="707212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46667" y="814917"/>
            <a:ext cx="184666" cy="369332"/>
          </a:xfrm>
          <a:prstGeom prst="rect">
            <a:avLst/>
          </a:prstGeom>
          <a:noFill/>
        </p:spPr>
        <p:txBody>
          <a:bodyPr wrap="none" rtlCol="0">
            <a:spAutoFit/>
          </a:bodyPr>
          <a:lstStyle/>
          <a:p>
            <a:endParaRPr lang="en-US" dirty="0"/>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4545" b="35455"/>
              <a:stretch>
                <a:fillRect/>
              </a:stretch>
            </p:blipFill>
          </mc:Choice>
          <mc:Fallback>
            <p:blipFill>
              <a:blip r:embed="rId4"/>
              <a:srcRect t="14545" b="35455"/>
              <a:stretch>
                <a:fillRect/>
              </a:stretch>
            </p:blipFill>
          </mc:Fallback>
        </mc:AlternateContent>
        <p:spPr>
          <a:xfrm>
            <a:off x="0" y="579253"/>
            <a:ext cx="9229407" cy="597183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014267" y="3501822"/>
            <a:ext cx="7583487" cy="1044388"/>
          </a:xfrm>
        </p:spPr>
        <p:txBody>
          <a:bodyPr/>
          <a:lstStyle/>
          <a:p>
            <a:r>
              <a:rPr lang="en-US" dirty="0" smtClean="0"/>
              <a:t>End of </a:t>
            </a:r>
            <a:r>
              <a:rPr lang="en-US" smtClean="0"/>
              <a:t>Chapter 5</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53695"/>
            <a:ext cx="8953499" cy="1044388"/>
          </a:xfrm>
        </p:spPr>
        <p:txBody>
          <a:bodyPr/>
          <a:lstStyle/>
          <a:p>
            <a:pPr algn="ctr"/>
            <a:r>
              <a:rPr lang="en-US" dirty="0" smtClean="0"/>
              <a:t>Network Operating System </a:t>
            </a:r>
            <a:br>
              <a:rPr lang="en-US" dirty="0" smtClean="0"/>
            </a:br>
            <a:r>
              <a:rPr lang="en-US" dirty="0" smtClean="0"/>
              <a:t>(NOS)</a:t>
            </a:r>
            <a:endParaRPr lang="en-US" dirty="0"/>
          </a:p>
        </p:txBody>
      </p:sp>
      <p:sp>
        <p:nvSpPr>
          <p:cNvPr id="5" name="Content Placeholder 4"/>
          <p:cNvSpPr>
            <a:spLocks noGrp="1"/>
          </p:cNvSpPr>
          <p:nvPr>
            <p:ph idx="1"/>
          </p:nvPr>
        </p:nvSpPr>
        <p:spPr>
          <a:xfrm>
            <a:off x="779463" y="1598083"/>
            <a:ext cx="7583487" cy="4208930"/>
          </a:xfrm>
        </p:spPr>
        <p:txBody>
          <a:bodyPr>
            <a:normAutofit/>
          </a:bodyPr>
          <a:lstStyle/>
          <a:p>
            <a:pPr lvl="2"/>
            <a:endParaRPr lang="en-US" dirty="0" smtClean="0"/>
          </a:p>
          <a:p>
            <a:r>
              <a:rPr lang="en-US" dirty="0" smtClean="0"/>
              <a:t>The functionality provided by the SDN controller can be viewed as a network operating system </a:t>
            </a:r>
          </a:p>
          <a:p>
            <a:r>
              <a:rPr lang="en-US" dirty="0" smtClean="0"/>
              <a:t>A NOS provides essential services, common application programming interfaces (APIs), and an abstraction of lower-layer elements to developers</a:t>
            </a:r>
          </a:p>
          <a:p>
            <a:r>
              <a:rPr lang="en-US" dirty="0" smtClean="0"/>
              <a:t>The functions of an SDN NOS enable developers to define network policies and manage networks without concern for the details of the network device characteristics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46667" y="814917"/>
            <a:ext cx="184666" cy="369332"/>
          </a:xfrm>
          <a:prstGeom prst="rect">
            <a:avLst/>
          </a:prstGeom>
          <a:noFill/>
        </p:spPr>
        <p:txBody>
          <a:bodyPr wrap="none" rtlCol="0">
            <a:spAutoFit/>
          </a:bodyPr>
          <a:lstStyle/>
          <a:p>
            <a:endParaRPr lang="en-US" dirty="0"/>
          </a:p>
        </p:txBody>
      </p:sp>
      <p:sp>
        <p:nvSpPr>
          <p:cNvPr id="7" name="Content Placeholder 6"/>
          <p:cNvSpPr>
            <a:spLocks noGrp="1"/>
          </p:cNvSpPr>
          <p:nvPr>
            <p:ph idx="1"/>
          </p:nvPr>
        </p:nvSpPr>
        <p:spPr>
          <a:xfrm>
            <a:off x="765352" y="377474"/>
            <a:ext cx="7583487" cy="1174750"/>
          </a:xfrm>
        </p:spPr>
        <p:txBody>
          <a:bodyPr/>
          <a:lstStyle/>
          <a:p>
            <a:r>
              <a:rPr lang="en-US" dirty="0" smtClean="0"/>
              <a:t>A number of different initiatives, both commercial and open source, have resulted in SDN controller implementations:</a:t>
            </a:r>
          </a:p>
        </p:txBody>
      </p:sp>
      <p:graphicFrame>
        <p:nvGraphicFramePr>
          <p:cNvPr id="6" name="Diagram 5"/>
          <p:cNvGraphicFramePr/>
          <p:nvPr/>
        </p:nvGraphicFramePr>
        <p:xfrm>
          <a:off x="663222" y="1961444"/>
          <a:ext cx="7859889" cy="4219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46667" y="814917"/>
            <a:ext cx="184666" cy="369332"/>
          </a:xfrm>
          <a:prstGeom prst="rect">
            <a:avLst/>
          </a:prstGeom>
          <a:noFill/>
        </p:spPr>
        <p:txBody>
          <a:bodyPr wrap="none" rtlCol="0">
            <a:spAutoFit/>
          </a:bodyPr>
          <a:lstStyle/>
          <a:p>
            <a:endParaRPr lang="en-US" dirty="0"/>
          </a:p>
        </p:txBody>
      </p:sp>
      <p:pic>
        <p:nvPicPr>
          <p:cNvPr id="7" name="Picture 6"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0909" b="18182"/>
              <a:stretch>
                <a:fillRect/>
              </a:stretch>
            </p:blipFill>
          </mc:Choice>
          <mc:Fallback>
            <p:blipFill>
              <a:blip r:embed="rId4"/>
              <a:srcRect t="10909" b="18182"/>
              <a:stretch>
                <a:fillRect/>
              </a:stretch>
            </p:blipFill>
          </mc:Fallback>
        </mc:AlternateContent>
        <p:spPr>
          <a:xfrm>
            <a:off x="846667" y="0"/>
            <a:ext cx="747345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18182"/>
              <a:stretch>
                <a:fillRect/>
              </a:stretch>
            </p:blipFill>
          </mc:Choice>
          <mc:Fallback>
            <p:blipFill>
              <a:blip r:embed="rId4"/>
              <a:srcRect t="20000" b="18182"/>
              <a:stretch>
                <a:fillRect/>
              </a:stretch>
            </p:blipFill>
          </mc:Fallback>
        </mc:AlternateContent>
        <p:spPr>
          <a:xfrm>
            <a:off x="363745" y="1"/>
            <a:ext cx="8572395" cy="6858000"/>
          </a:xfrm>
          <a:prstGeom prst="rect">
            <a:avLst/>
          </a:prstGeom>
          <a:solidFill>
            <a:schemeClr val="bg2">
              <a:lumMod val="20000"/>
              <a:lumOff val="80000"/>
            </a:schemeClr>
          </a:solid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77000"/>
          </a:schemeClr>
        </a:solidFill>
        <a:effectLst/>
      </p:bgPr>
    </p:bg>
    <p:spTree>
      <p:nvGrpSpPr>
        <p:cNvPr id="1" name=""/>
        <p:cNvGrpSpPr/>
        <p:nvPr/>
      </p:nvGrpSpPr>
      <p:grpSpPr>
        <a:xfrm>
          <a:off x="0" y="0"/>
          <a:ext cx="0" cy="0"/>
          <a:chOff x="0" y="0"/>
          <a:chExt cx="0" cy="0"/>
        </a:xfrm>
      </p:grpSpPr>
      <p:pic>
        <p:nvPicPr>
          <p:cNvPr id="8" name="Picture 7"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4545" b="24545"/>
              <a:stretch>
                <a:fillRect/>
              </a:stretch>
            </p:blipFill>
          </mc:Choice>
          <mc:Fallback>
            <p:blipFill>
              <a:blip r:embed="rId4"/>
              <a:srcRect t="14545" b="24545"/>
              <a:stretch>
                <a:fillRect/>
              </a:stretch>
            </p:blipFill>
          </mc:Fallback>
        </mc:AlternateContent>
        <p:spPr>
          <a:xfrm>
            <a:off x="328633" y="127000"/>
            <a:ext cx="8815367" cy="694847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19390</TotalTime>
  <Words>8590</Words>
  <Application>Microsoft Office PowerPoint</Application>
  <PresentationFormat>On-screen Show (4:3)</PresentationFormat>
  <Paragraphs>873</Paragraphs>
  <Slides>40</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vt:lpstr>
      <vt:lpstr>Trebuchet MS</vt:lpstr>
      <vt:lpstr>Wingdings 2</vt:lpstr>
      <vt:lpstr>Revolution</vt:lpstr>
      <vt:lpstr>Foundations of Modern Networking</vt:lpstr>
      <vt:lpstr>Chapter 5</vt:lpstr>
      <vt:lpstr>PowerPoint Presentation</vt:lpstr>
      <vt:lpstr>PowerPoint Presentation</vt:lpstr>
      <vt:lpstr>Network Operating System  (NOS)</vt:lpstr>
      <vt:lpstr>PowerPoint Presentation</vt:lpstr>
      <vt:lpstr>PowerPoint Presentation</vt:lpstr>
      <vt:lpstr>PowerPoint Presentation</vt:lpstr>
      <vt:lpstr>PowerPoint Presentation</vt:lpstr>
      <vt:lpstr>Routing</vt:lpstr>
      <vt:lpstr>Routing </vt:lpstr>
      <vt:lpstr>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REpresentational State Transfer (REST)</vt:lpstr>
      <vt:lpstr>REST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High-Availability Clusters</vt:lpstr>
      <vt:lpstr>PowerPoint Presentation</vt:lpstr>
      <vt:lpstr>Border Gateway Protocol  (BGP)</vt:lpstr>
      <vt:lpstr>BGP</vt:lpstr>
      <vt:lpstr>PowerPoint Presentation</vt:lpstr>
      <vt:lpstr>PowerPoint Presentation</vt:lpstr>
      <vt:lpstr>IETF SDNi</vt:lpstr>
      <vt:lpstr>PowerPoint Presentation</vt:lpstr>
      <vt:lpstr>PowerPoint Presentation</vt:lpstr>
      <vt:lpstr>End of Chapter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Modern Networking</dc:title>
  <dc:creator>Kevin McLaughlin</dc:creator>
  <cp:lastModifiedBy>Bartow, Brett</cp:lastModifiedBy>
  <cp:revision>117</cp:revision>
  <dcterms:created xsi:type="dcterms:W3CDTF">2016-01-05T00:59:39Z</dcterms:created>
  <dcterms:modified xsi:type="dcterms:W3CDTF">2016-01-05T19:12:36Z</dcterms:modified>
</cp:coreProperties>
</file>