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273" r:id="rId3"/>
    <p:sldId id="274" r:id="rId4"/>
    <p:sldId id="275" r:id="rId5"/>
    <p:sldId id="266" r:id="rId6"/>
    <p:sldId id="276" r:id="rId7"/>
    <p:sldId id="268" r:id="rId8"/>
    <p:sldId id="277" r:id="rId9"/>
    <p:sldId id="278" r:id="rId10"/>
    <p:sldId id="269" r:id="rId11"/>
    <p:sldId id="270" r:id="rId12"/>
    <p:sldId id="272" r:id="rId13"/>
    <p:sldId id="279" r:id="rId14"/>
    <p:sldId id="280" r:id="rId15"/>
    <p:sldId id="281" r:id="rId16"/>
    <p:sldId id="285" r:id="rId17"/>
    <p:sldId id="282" r:id="rId18"/>
    <p:sldId id="283" r:id="rId19"/>
    <p:sldId id="267" r:id="rId20"/>
    <p:sldId id="286" r:id="rId21"/>
    <p:sldId id="287" r:id="rId22"/>
    <p:sldId id="288" r:id="rId23"/>
    <p:sldId id="271" r:id="rId24"/>
  </p:sldIdLst>
  <p:sldSz cx="12192000" cy="6858000"/>
  <p:notesSz cx="6858000" cy="9144000"/>
  <p:custShowLst>
    <p:custShow name="Apresentação personalizada 1" id="0">
      <p:sldLst>
        <p:sld r:id="rId2"/>
        <p:sld r:id="rId6"/>
        <p:sld r:id="rId8"/>
        <p:sld r:id="rId11"/>
        <p:sld r:id="rId12"/>
        <p:sld r:id="rId13"/>
      </p:sldLst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29A"/>
    <a:srgbClr val="23D366"/>
    <a:srgbClr val="FFFF66"/>
    <a:srgbClr val="F30B3D"/>
    <a:srgbClr val="994BC5"/>
    <a:srgbClr val="23D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82740" autoAdjust="0"/>
  </p:normalViewPr>
  <p:slideViewPr>
    <p:cSldViewPr snapToGrid="0">
      <p:cViewPr varScale="1">
        <p:scale>
          <a:sx n="60" d="100"/>
          <a:sy n="60" d="100"/>
        </p:scale>
        <p:origin x="-10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031373031496071"/>
          <c:y val="0.16726180073438723"/>
          <c:w val="0.30281126968503935"/>
          <c:h val="0.757738203879293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7030A0"/>
                    </a:solidFill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Plan1!$A$2:$A$9</c:f>
              <c:numCache>
                <c:formatCode>General</c:formatCode>
                <c:ptCount val="8"/>
              </c:numCache>
            </c:numRef>
          </c:cat>
          <c:val>
            <c:numRef>
              <c:f>Plan1!$B$2:$B$9</c:f>
              <c:numCache>
                <c:formatCode>0%</c:formatCode>
                <c:ptCount val="8"/>
                <c:pt idx="0">
                  <c:v>0.03</c:v>
                </c:pt>
                <c:pt idx="1">
                  <c:v>0.03</c:v>
                </c:pt>
                <c:pt idx="2">
                  <c:v>0.04</c:v>
                </c:pt>
                <c:pt idx="3">
                  <c:v>0.05</c:v>
                </c:pt>
                <c:pt idx="4">
                  <c:v>0.1</c:v>
                </c:pt>
                <c:pt idx="5">
                  <c:v>0.15</c:v>
                </c:pt>
                <c:pt idx="6">
                  <c:v>0.2</c:v>
                </c:pt>
                <c:pt idx="7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020928"/>
        <c:axId val="34824768"/>
      </c:barChart>
      <c:catAx>
        <c:axId val="49020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4824768"/>
        <c:crosses val="autoZero"/>
        <c:auto val="1"/>
        <c:lblAlgn val="ctr"/>
        <c:lblOffset val="100"/>
        <c:noMultiLvlLbl val="0"/>
      </c:catAx>
      <c:valAx>
        <c:axId val="348247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49020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0.34991</cdr:x>
      <cdr:y>0.24615</cdr:y>
    </cdr:from>
    <cdr:to>
      <cdr:x>0.66875</cdr:x>
      <cdr:y>0.30313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2844079" y="1333791"/>
          <a:ext cx="2591521" cy="308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200" b="1" dirty="0" smtClean="0">
              <a:solidFill>
                <a:srgbClr val="7030A0"/>
              </a:solidFill>
            </a:rPr>
            <a:t>Cadê o bom senso?</a:t>
          </a:r>
          <a:endParaRPr lang="pt-BR" sz="1200" b="1" dirty="0">
            <a:solidFill>
              <a:srgbClr val="7030A0"/>
            </a:solidFill>
          </a:endParaRPr>
        </a:p>
      </cdr:txBody>
    </cdr:sp>
  </cdr:relSizeAnchor>
  <cdr:relSizeAnchor xmlns:cdr="http://schemas.openxmlformats.org/drawingml/2006/chartDrawing">
    <cdr:from>
      <cdr:x>0.34991</cdr:x>
      <cdr:y>0.14771</cdr:y>
    </cdr:from>
    <cdr:to>
      <cdr:x>0.66875</cdr:x>
      <cdr:y>0.20469</cdr:y>
    </cdr:to>
    <cdr:sp macro="" textlink="">
      <cdr:nvSpPr>
        <cdr:cNvPr id="3" name="CaixaDeTexto 1"/>
        <cdr:cNvSpPr txBox="1"/>
      </cdr:nvSpPr>
      <cdr:spPr>
        <a:xfrm xmlns:a="http://schemas.openxmlformats.org/drawingml/2006/main">
          <a:off x="2844079" y="800391"/>
          <a:ext cx="2591521" cy="308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b="1" dirty="0" smtClean="0">
              <a:solidFill>
                <a:srgbClr val="7030A0"/>
              </a:solidFill>
            </a:rPr>
            <a:t>Chuta que é macumba!</a:t>
          </a:r>
          <a:endParaRPr lang="pt-BR" sz="1200" b="1" dirty="0">
            <a:solidFill>
              <a:srgbClr val="7030A0"/>
            </a:solidFill>
          </a:endParaRPr>
        </a:p>
      </cdr:txBody>
    </cdr:sp>
  </cdr:relSizeAnchor>
  <cdr:relSizeAnchor xmlns:cdr="http://schemas.openxmlformats.org/drawingml/2006/chartDrawing">
    <cdr:from>
      <cdr:x>0.34991</cdr:x>
      <cdr:y>0.34224</cdr:y>
    </cdr:from>
    <cdr:to>
      <cdr:x>0.66875</cdr:x>
      <cdr:y>0.39922</cdr:y>
    </cdr:to>
    <cdr:sp macro="" textlink="">
      <cdr:nvSpPr>
        <cdr:cNvPr id="4" name="CaixaDeTexto 1"/>
        <cdr:cNvSpPr txBox="1"/>
      </cdr:nvSpPr>
      <cdr:spPr>
        <a:xfrm xmlns:a="http://schemas.openxmlformats.org/drawingml/2006/main">
          <a:off x="2844079" y="1854491"/>
          <a:ext cx="2591521" cy="308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b="1" dirty="0" smtClean="0">
              <a:solidFill>
                <a:srgbClr val="7030A0"/>
              </a:solidFill>
            </a:rPr>
            <a:t>Errou feio, errou rude!</a:t>
          </a:r>
          <a:endParaRPr lang="pt-BR" sz="1200" b="1" dirty="0">
            <a:solidFill>
              <a:srgbClr val="7030A0"/>
            </a:solidFill>
          </a:endParaRPr>
        </a:p>
      </cdr:txBody>
    </cdr:sp>
  </cdr:relSizeAnchor>
  <cdr:relSizeAnchor xmlns:cdr="http://schemas.openxmlformats.org/drawingml/2006/chartDrawing">
    <cdr:from>
      <cdr:x>0.34939</cdr:x>
      <cdr:y>0.43356</cdr:y>
    </cdr:from>
    <cdr:to>
      <cdr:x>0.66823</cdr:x>
      <cdr:y>0.49053</cdr:y>
    </cdr:to>
    <cdr:sp macro="" textlink="">
      <cdr:nvSpPr>
        <cdr:cNvPr id="5" name="CaixaDeTexto 1"/>
        <cdr:cNvSpPr txBox="1"/>
      </cdr:nvSpPr>
      <cdr:spPr>
        <a:xfrm xmlns:a="http://schemas.openxmlformats.org/drawingml/2006/main">
          <a:off x="2839864" y="2349294"/>
          <a:ext cx="2591521" cy="308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b="1" dirty="0" smtClean="0">
              <a:solidFill>
                <a:srgbClr val="7030A0"/>
              </a:solidFill>
            </a:rPr>
            <a:t>Sem proporção!</a:t>
          </a:r>
          <a:endParaRPr lang="pt-BR" sz="1200" b="1" dirty="0">
            <a:solidFill>
              <a:srgbClr val="7030A0"/>
            </a:solidFill>
          </a:endParaRPr>
        </a:p>
      </cdr:txBody>
    </cdr:sp>
  </cdr:relSizeAnchor>
  <cdr:relSizeAnchor xmlns:cdr="http://schemas.openxmlformats.org/drawingml/2006/chartDrawing">
    <cdr:from>
      <cdr:x>0.34991</cdr:x>
      <cdr:y>0.61719</cdr:y>
    </cdr:from>
    <cdr:to>
      <cdr:x>0.66875</cdr:x>
      <cdr:y>0.67417</cdr:y>
    </cdr:to>
    <cdr:sp macro="" textlink="">
      <cdr:nvSpPr>
        <cdr:cNvPr id="6" name="CaixaDeTexto 1"/>
        <cdr:cNvSpPr txBox="1"/>
      </cdr:nvSpPr>
      <cdr:spPr>
        <a:xfrm xmlns:a="http://schemas.openxmlformats.org/drawingml/2006/main">
          <a:off x="2844079" y="3344334"/>
          <a:ext cx="2591521" cy="308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b="1" dirty="0" smtClean="0">
              <a:solidFill>
                <a:srgbClr val="7030A0"/>
              </a:solidFill>
            </a:rPr>
            <a:t>Excesso de informação</a:t>
          </a:r>
          <a:endParaRPr lang="pt-BR" sz="1200" b="1" dirty="0">
            <a:solidFill>
              <a:srgbClr val="7030A0"/>
            </a:solidFill>
          </a:endParaRPr>
        </a:p>
      </cdr:txBody>
    </cdr:sp>
  </cdr:relSizeAnchor>
  <cdr:relSizeAnchor xmlns:cdr="http://schemas.openxmlformats.org/drawingml/2006/chartDrawing">
    <cdr:from>
      <cdr:x>0.34991</cdr:x>
      <cdr:y>0.52813</cdr:y>
    </cdr:from>
    <cdr:to>
      <cdr:x>0.66875</cdr:x>
      <cdr:y>0.5851</cdr:y>
    </cdr:to>
    <cdr:sp macro="" textlink="">
      <cdr:nvSpPr>
        <cdr:cNvPr id="7" name="CaixaDeTexto 1"/>
        <cdr:cNvSpPr txBox="1"/>
      </cdr:nvSpPr>
      <cdr:spPr>
        <a:xfrm xmlns:a="http://schemas.openxmlformats.org/drawingml/2006/main">
          <a:off x="2844079" y="2861734"/>
          <a:ext cx="2591521" cy="308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b="1" dirty="0" smtClean="0">
              <a:solidFill>
                <a:srgbClr val="7030A0"/>
              </a:solidFill>
            </a:rPr>
            <a:t>Ousou e arrasou!</a:t>
          </a:r>
          <a:endParaRPr lang="pt-BR" sz="1200" b="1" dirty="0">
            <a:solidFill>
              <a:srgbClr val="7030A0"/>
            </a:solidFill>
          </a:endParaRPr>
        </a:p>
      </cdr:txBody>
    </cdr:sp>
  </cdr:relSizeAnchor>
  <cdr:relSizeAnchor xmlns:cdr="http://schemas.openxmlformats.org/drawingml/2006/chartDrawing">
    <cdr:from>
      <cdr:x>0.34991</cdr:x>
      <cdr:y>0.70859</cdr:y>
    </cdr:from>
    <cdr:to>
      <cdr:x>0.66875</cdr:x>
      <cdr:y>0.76557</cdr:y>
    </cdr:to>
    <cdr:sp macro="" textlink="">
      <cdr:nvSpPr>
        <cdr:cNvPr id="8" name="CaixaDeTexto 1"/>
        <cdr:cNvSpPr txBox="1"/>
      </cdr:nvSpPr>
      <cdr:spPr>
        <a:xfrm xmlns:a="http://schemas.openxmlformats.org/drawingml/2006/main">
          <a:off x="2844079" y="3839634"/>
          <a:ext cx="2591521" cy="308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b="1" dirty="0" smtClean="0">
              <a:solidFill>
                <a:srgbClr val="7030A0"/>
              </a:solidFill>
            </a:rPr>
            <a:t>Não usaria, mas...</a:t>
          </a:r>
          <a:endParaRPr lang="pt-BR" sz="1200" b="1" dirty="0">
            <a:solidFill>
              <a:srgbClr val="7030A0"/>
            </a:solidFill>
          </a:endParaRPr>
        </a:p>
      </cdr:txBody>
    </cdr:sp>
  </cdr:relSizeAnchor>
  <cdr:relSizeAnchor xmlns:cdr="http://schemas.openxmlformats.org/drawingml/2006/chartDrawing">
    <cdr:from>
      <cdr:x>0.34991</cdr:x>
      <cdr:y>0.79766</cdr:y>
    </cdr:from>
    <cdr:to>
      <cdr:x>0.66875</cdr:x>
      <cdr:y>0.85463</cdr:y>
    </cdr:to>
    <cdr:sp macro="" textlink="">
      <cdr:nvSpPr>
        <cdr:cNvPr id="9" name="CaixaDeTexto 1"/>
        <cdr:cNvSpPr txBox="1"/>
      </cdr:nvSpPr>
      <cdr:spPr>
        <a:xfrm xmlns:a="http://schemas.openxmlformats.org/drawingml/2006/main">
          <a:off x="2844079" y="4322234"/>
          <a:ext cx="2591521" cy="308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b="1" dirty="0" smtClean="0">
              <a:solidFill>
                <a:srgbClr val="7030A0"/>
              </a:solidFill>
            </a:rPr>
            <a:t>Criando tendências!</a:t>
          </a:r>
          <a:endParaRPr lang="pt-BR" sz="1200" b="1" dirty="0">
            <a:solidFill>
              <a:srgbClr val="7030A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DB777-7BD4-41BE-A91E-410D8BBD13E2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D144B-6D1B-450A-BA30-2F60AD8F2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9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ANDROID APPS PAGE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4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MAIN PAGE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GOOD</a:t>
            </a:r>
            <a:r>
              <a:rPr lang="pt-BR" b="1" baseline="0" dirty="0" smtClean="0"/>
              <a:t> COMMENTS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LÓGICA</a:t>
            </a:r>
            <a:r>
              <a:rPr lang="pt-BR" dirty="0" smtClean="0"/>
              <a:t>: ( 12 objetos</a:t>
            </a:r>
            <a:r>
              <a:rPr lang="pt-BR" baseline="0" dirty="0" smtClean="0"/>
              <a:t> interativos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dirty="0" smtClean="0"/>
              <a:t>Apertar botão de pular, volta a </a:t>
            </a:r>
            <a:r>
              <a:rPr lang="pt-BR" b="1" baseline="0" dirty="0" smtClean="0"/>
              <a:t>MAIN PAGE</a:t>
            </a:r>
            <a:r>
              <a:rPr lang="pt-BR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="0" baseline="0" dirty="0" smtClean="0"/>
              <a:t>Apertar botão </a:t>
            </a:r>
            <a:r>
              <a:rPr lang="pt-BR" b="0" baseline="0" dirty="0" err="1" smtClean="0"/>
              <a:t>check</a:t>
            </a:r>
            <a:r>
              <a:rPr lang="pt-BR" b="0" baseline="0" dirty="0" smtClean="0"/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="0" baseline="0" dirty="0" smtClean="0"/>
              <a:t>Ao selecionar um comentário, volta a </a:t>
            </a:r>
            <a:r>
              <a:rPr lang="pt-BR" b="1" baseline="0" dirty="0" smtClean="0"/>
              <a:t>MAIN PAGE</a:t>
            </a:r>
            <a:r>
              <a:rPr lang="pt-BR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="0" baseline="0" dirty="0" smtClean="0"/>
              <a:t>Ao não selecionar um comentário, aparece mensagem de alerta.</a:t>
            </a:r>
            <a:endParaRPr lang="pt-BR" b="1" baseline="0" dirty="0" smtClean="0"/>
          </a:p>
          <a:p>
            <a:endParaRPr lang="pt-BR" b="0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553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MAIN PAGE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8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BATTLE </a:t>
            </a:r>
            <a:r>
              <a:rPr lang="pt-BR" b="1" dirty="0" smtClean="0"/>
              <a:t>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LÓGICA</a:t>
            </a:r>
            <a:r>
              <a:rPr lang="pt-BR" dirty="0" smtClean="0"/>
              <a:t>: ( 6 objetos</a:t>
            </a:r>
            <a:r>
              <a:rPr lang="pt-BR" baseline="0" dirty="0" smtClean="0"/>
              <a:t> interativos )</a:t>
            </a:r>
          </a:p>
          <a:p>
            <a:pPr marL="228600" indent="-228600">
              <a:buAutoNum type="arabicParenR"/>
            </a:pPr>
            <a:r>
              <a:rPr lang="pt-BR" b="0" dirty="0" smtClean="0"/>
              <a:t>Clicar</a:t>
            </a:r>
            <a:r>
              <a:rPr lang="pt-BR" b="0" baseline="0" dirty="0" smtClean="0"/>
              <a:t> no botão da logo, nada acontece.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Clicar no ícone do perfil, vai para a </a:t>
            </a:r>
            <a:r>
              <a:rPr lang="pt-BR" b="1" baseline="0" dirty="0" smtClean="0"/>
              <a:t>PROFILE PAGE.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Clicar na foto vai para a </a:t>
            </a:r>
            <a:r>
              <a:rPr lang="pt-BR" b="1" baseline="0" dirty="0" smtClean="0"/>
              <a:t>EXPAND PAGE</a:t>
            </a:r>
            <a:r>
              <a:rPr lang="pt-BR" b="0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Clicar no ícone da </a:t>
            </a:r>
            <a:r>
              <a:rPr lang="pt-BR" b="0" baseline="0" dirty="0" err="1" smtClean="0"/>
              <a:t>polaroid</a:t>
            </a:r>
            <a:r>
              <a:rPr lang="pt-BR" b="0" baseline="0" dirty="0" smtClean="0"/>
              <a:t>, vai para a </a:t>
            </a:r>
            <a:r>
              <a:rPr lang="pt-BR" b="1" baseline="0" dirty="0" smtClean="0"/>
              <a:t>MAIN PAGE</a:t>
            </a:r>
            <a:r>
              <a:rPr lang="pt-BR" b="0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Clicar no ícone da batalha, nada acontece.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Rolou a página para a esquerda vota na foto esquerda.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="0" baseline="0" dirty="0" smtClean="0"/>
              <a:t>Rolou a página para a direita vota na foto direita.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8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BATTLE PAGE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85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PROFILE </a:t>
            </a:r>
            <a:r>
              <a:rPr lang="pt-BR" b="1" dirty="0" smtClean="0"/>
              <a:t>PAGE </a:t>
            </a:r>
            <a:r>
              <a:rPr lang="pt-BR" b="1" dirty="0" smtClean="0"/>
              <a:t>– UPLOADS</a:t>
            </a:r>
          </a:p>
          <a:p>
            <a:pPr marL="228600" indent="-228600">
              <a:buAutoNum type="arabicParenR"/>
            </a:pPr>
            <a:r>
              <a:rPr lang="pt-BR" b="1" baseline="0" dirty="0" smtClean="0"/>
              <a:t>Clicar na logo vai para a </a:t>
            </a:r>
            <a:r>
              <a:rPr lang="pt-BR" b="1" baseline="0" dirty="0" err="1" smtClean="0"/>
              <a:t>main</a:t>
            </a:r>
            <a:r>
              <a:rPr lang="pt-BR" b="1" baseline="0" dirty="0" smtClean="0"/>
              <a:t> </a:t>
            </a:r>
            <a:r>
              <a:rPr lang="pt-BR" b="1" baseline="0" dirty="0" err="1" smtClean="0"/>
              <a:t>page</a:t>
            </a:r>
            <a:endParaRPr lang="pt-BR" b="1" baseline="0" dirty="0" smtClean="0"/>
          </a:p>
          <a:p>
            <a:pPr marL="228600" indent="-228600">
              <a:buAutoNum type="arabicParenR"/>
            </a:pPr>
            <a:r>
              <a:rPr lang="pt-BR" b="1" baseline="0" dirty="0" smtClean="0"/>
              <a:t>Clicar nas fotos expande as fotos</a:t>
            </a:r>
          </a:p>
          <a:p>
            <a:pPr marL="228600" indent="-228600">
              <a:buAutoNum type="arabicParenR"/>
            </a:pPr>
            <a:r>
              <a:rPr lang="pt-BR" b="1" baseline="0" dirty="0" smtClean="0"/>
              <a:t>Clicar na engrenagem vai para a settings </a:t>
            </a:r>
            <a:r>
              <a:rPr lang="pt-BR" b="1" baseline="0" dirty="0" err="1" smtClean="0"/>
              <a:t>page</a:t>
            </a:r>
            <a:endParaRPr lang="pt-BR" b="1" dirty="0" smtClean="0"/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85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SETTINGS PAGE</a:t>
            </a:r>
          </a:p>
          <a:p>
            <a:endParaRPr lang="pt-BR" b="1" dirty="0" smtClean="0"/>
          </a:p>
          <a:p>
            <a:pPr marL="228600" indent="-228600">
              <a:buAutoNum type="arabicParenR"/>
            </a:pPr>
            <a:r>
              <a:rPr lang="pt-BR" b="0" dirty="0" smtClean="0"/>
              <a:t>Clicar em “Alterar dados cadastrais”, vai para </a:t>
            </a:r>
            <a:r>
              <a:rPr lang="pt-BR" b="1" dirty="0" smtClean="0"/>
              <a:t>1º</a:t>
            </a:r>
            <a:r>
              <a:rPr lang="pt-BR" b="1" baseline="0" dirty="0" smtClean="0"/>
              <a:t> ACESSO – INFORMAÇÕES</a:t>
            </a:r>
            <a:r>
              <a:rPr lang="pt-BR" b="0" baseline="0" dirty="0" smtClean="0"/>
              <a:t>.</a:t>
            </a:r>
            <a:endParaRPr lang="pt-BR" b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="0" dirty="0" smtClean="0"/>
              <a:t>Clicar em “Alterar estilos de interesse”, vai para </a:t>
            </a:r>
            <a:r>
              <a:rPr lang="pt-BR" b="1" dirty="0" smtClean="0"/>
              <a:t>1º ACESSO – ESTILOS DE INTERESSE</a:t>
            </a:r>
            <a:r>
              <a:rPr lang="pt-BR" b="0" dirty="0" smtClean="0"/>
              <a:t>.</a:t>
            </a:r>
          </a:p>
          <a:p>
            <a:pPr marL="228600" indent="-228600">
              <a:buAutoNum type="arabicParenR"/>
            </a:pPr>
            <a:r>
              <a:rPr lang="pt-BR" b="0" dirty="0" smtClean="0"/>
              <a:t>Clicar em “Fale Conosco”</a:t>
            </a:r>
            <a:r>
              <a:rPr lang="pt-BR" b="0" baseline="0" dirty="0" smtClean="0"/>
              <a:t> , </a:t>
            </a:r>
            <a:r>
              <a:rPr lang="pt-BR" b="1" baseline="0" dirty="0" smtClean="0"/>
              <a:t>TO DO</a:t>
            </a:r>
            <a:r>
              <a:rPr lang="pt-BR" b="0" baseline="0" dirty="0" smtClean="0"/>
              <a:t>.</a:t>
            </a:r>
            <a:endParaRPr lang="pt-BR" b="0" dirty="0" smtClean="0"/>
          </a:p>
          <a:p>
            <a:pPr marL="228600" indent="-228600">
              <a:buAutoNum type="arabicParenR"/>
            </a:pPr>
            <a:r>
              <a:rPr lang="pt-BR" b="0" dirty="0" smtClean="0"/>
              <a:t>Clicar em “Termos</a:t>
            </a:r>
            <a:r>
              <a:rPr lang="pt-BR" b="0" baseline="0" dirty="0" smtClean="0"/>
              <a:t> e privacidade”, </a:t>
            </a:r>
            <a:r>
              <a:rPr lang="pt-BR" b="1" baseline="0" dirty="0" smtClean="0"/>
              <a:t>TO DO</a:t>
            </a:r>
            <a:r>
              <a:rPr lang="pt-BR" b="0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Clicar em “Desativar conta”, </a:t>
            </a:r>
            <a:r>
              <a:rPr lang="pt-BR" b="0" baseline="0" dirty="0" err="1" smtClean="0"/>
              <a:t>dasativa</a:t>
            </a:r>
            <a:r>
              <a:rPr lang="pt-BR" b="0" baseline="0" dirty="0" smtClean="0"/>
              <a:t> a conta e vai para </a:t>
            </a:r>
            <a:r>
              <a:rPr lang="pt-BR" b="1" dirty="0" smtClean="0"/>
              <a:t>LOGIN PAGE.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Clicar em “Sair”, sai do </a:t>
            </a:r>
            <a:r>
              <a:rPr lang="pt-BR" b="0" baseline="0" dirty="0" err="1" smtClean="0"/>
              <a:t>app</a:t>
            </a:r>
            <a:r>
              <a:rPr lang="pt-BR" b="0" baseline="0" dirty="0" smtClean="0"/>
              <a:t> e vai para </a:t>
            </a:r>
            <a:r>
              <a:rPr lang="pt-BR" b="1" dirty="0" smtClean="0"/>
              <a:t>LOGIN PAGE.</a:t>
            </a:r>
            <a:endParaRPr lang="pt-BR" b="0" baseline="0" dirty="0" smtClean="0"/>
          </a:p>
          <a:p>
            <a:pPr marL="228600" indent="-228600">
              <a:buAutoNum type="arabicParenR"/>
            </a:pPr>
            <a:r>
              <a:rPr lang="pt-BR" b="0" baseline="0" dirty="0" smtClean="0"/>
              <a:t>Clicar fora do menu, </a:t>
            </a:r>
            <a:r>
              <a:rPr lang="pt-BR" b="0" baseline="0" dirty="0" err="1" smtClean="0"/>
              <a:t>dasativa</a:t>
            </a:r>
            <a:r>
              <a:rPr lang="pt-BR" b="0" baseline="0" dirty="0" smtClean="0"/>
              <a:t> o menu.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8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PROFILE PAGE – PINS</a:t>
            </a:r>
          </a:p>
          <a:p>
            <a:endParaRPr lang="pt-BR" b="1" dirty="0" smtClean="0"/>
          </a:p>
          <a:p>
            <a:pPr marL="228600" indent="-228600">
              <a:buAutoNum type="arabicParenR"/>
            </a:pPr>
            <a:r>
              <a:rPr lang="pt-BR" b="1" baseline="0" dirty="0" smtClean="0"/>
              <a:t>Clicar na logo vai para a </a:t>
            </a:r>
            <a:r>
              <a:rPr lang="pt-BR" b="1" baseline="0" dirty="0" err="1" smtClean="0"/>
              <a:t>main</a:t>
            </a:r>
            <a:r>
              <a:rPr lang="pt-BR" b="1" baseline="0" dirty="0" smtClean="0"/>
              <a:t> </a:t>
            </a:r>
            <a:r>
              <a:rPr lang="pt-BR" b="1" baseline="0" dirty="0" err="1" smtClean="0"/>
              <a:t>page</a:t>
            </a:r>
            <a:endParaRPr lang="pt-BR" b="1" baseline="0" dirty="0" smtClean="0"/>
          </a:p>
          <a:p>
            <a:pPr marL="228600" indent="-228600">
              <a:buAutoNum type="arabicParenR"/>
            </a:pPr>
            <a:r>
              <a:rPr lang="pt-BR" b="1" baseline="0" dirty="0" smtClean="0"/>
              <a:t>Clicar no painel abre as fotos do painel</a:t>
            </a:r>
          </a:p>
          <a:p>
            <a:pPr marL="228600" indent="-228600">
              <a:buAutoNum type="arabicParenR"/>
            </a:pPr>
            <a:r>
              <a:rPr lang="pt-BR" b="1" baseline="0" dirty="0" smtClean="0"/>
              <a:t>Clicar na engrenagem vai para a settings </a:t>
            </a:r>
            <a:r>
              <a:rPr lang="pt-BR" b="1" baseline="0" dirty="0" err="1" smtClean="0"/>
              <a:t>page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85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PROFILE PAGE </a:t>
            </a:r>
            <a:r>
              <a:rPr lang="pt-BR" b="1" dirty="0" smtClean="0"/>
              <a:t>- RESULTS</a:t>
            </a:r>
          </a:p>
          <a:p>
            <a:endParaRPr lang="pt-BR" b="1" dirty="0" smtClean="0"/>
          </a:p>
          <a:p>
            <a:pPr marL="228600" indent="-228600">
              <a:buAutoNum type="arabicParenR"/>
            </a:pPr>
            <a:r>
              <a:rPr lang="pt-BR" b="1" baseline="0" dirty="0" smtClean="0"/>
              <a:t>Clicar na logo vai para a </a:t>
            </a:r>
            <a:r>
              <a:rPr lang="pt-BR" b="1" baseline="0" dirty="0" err="1" smtClean="0"/>
              <a:t>main</a:t>
            </a:r>
            <a:r>
              <a:rPr lang="pt-BR" b="1" baseline="0" dirty="0" smtClean="0"/>
              <a:t> </a:t>
            </a:r>
            <a:r>
              <a:rPr lang="pt-BR" b="1" baseline="0" dirty="0" err="1" smtClean="0"/>
              <a:t>page</a:t>
            </a:r>
            <a:endParaRPr lang="pt-BR" b="1" baseline="0" dirty="0" smtClean="0"/>
          </a:p>
          <a:p>
            <a:pPr marL="228600" indent="-228600">
              <a:buAutoNum type="arabicParenR"/>
            </a:pPr>
            <a:r>
              <a:rPr lang="pt-BR" b="1" baseline="0" dirty="0" smtClean="0"/>
              <a:t>Clicar no painel abre as fotos do painel</a:t>
            </a:r>
          </a:p>
          <a:p>
            <a:pPr marL="228600" indent="-228600">
              <a:buAutoNum type="arabicParenR"/>
            </a:pPr>
            <a:r>
              <a:rPr lang="pt-BR" b="1" baseline="0" dirty="0" smtClean="0"/>
              <a:t>Clicar na engrenagem vai para a settings </a:t>
            </a:r>
            <a:r>
              <a:rPr lang="pt-BR" b="1" baseline="0" dirty="0" err="1" smtClean="0"/>
              <a:t>page</a:t>
            </a:r>
            <a:endParaRPr lang="pt-BR" b="1" baseline="0" dirty="0" smtClean="0"/>
          </a:p>
          <a:p>
            <a:pPr marL="228600" indent="-228600">
              <a:buAutoNum type="arabicParenR"/>
            </a:pPr>
            <a:r>
              <a:rPr lang="pt-BR" b="1" baseline="0" dirty="0" smtClean="0"/>
              <a:t>Clicar na batalha aparece os resultados de batalhas</a:t>
            </a:r>
            <a:endParaRPr lang="pt-BR" b="1" dirty="0" smtClean="0"/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85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EXPAND 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LÓGICA</a:t>
            </a:r>
            <a:r>
              <a:rPr lang="pt-BR" dirty="0" smtClean="0"/>
              <a:t>: ( 4 objetos</a:t>
            </a:r>
            <a:r>
              <a:rPr lang="pt-BR" baseline="0" dirty="0" smtClean="0"/>
              <a:t> interativos )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59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LOGIN PAGE</a:t>
            </a:r>
          </a:p>
          <a:p>
            <a:r>
              <a:rPr lang="pt-BR" b="1" dirty="0" smtClean="0"/>
              <a:t>LÓGICA</a:t>
            </a:r>
            <a:r>
              <a:rPr lang="pt-BR" dirty="0" smtClean="0"/>
              <a:t>: ( 6 objetos</a:t>
            </a:r>
            <a:r>
              <a:rPr lang="pt-BR" baseline="0" dirty="0" smtClean="0"/>
              <a:t> interativos )</a:t>
            </a:r>
            <a:endParaRPr lang="pt-BR" dirty="0" smtClean="0"/>
          </a:p>
          <a:p>
            <a:pPr marL="228600" indent="-228600">
              <a:buAutoNum type="arabicParenR"/>
            </a:pPr>
            <a:r>
              <a:rPr lang="pt-BR" dirty="0" smtClean="0"/>
              <a:t>Escrever log</a:t>
            </a:r>
            <a:r>
              <a:rPr lang="pt-BR" baseline="0" dirty="0" smtClean="0"/>
              <a:t> in e senha e clicar em entrar. OBS: O botão entrar só habilita quando insere log in e senha.</a:t>
            </a:r>
          </a:p>
          <a:p>
            <a:pPr marL="685800" lvl="1" indent="-228600">
              <a:buAutoNum type="arabicParenR"/>
            </a:pPr>
            <a:r>
              <a:rPr lang="pt-BR" baseline="0" dirty="0" smtClean="0"/>
              <a:t>Dados corretos, entra.</a:t>
            </a:r>
          </a:p>
          <a:p>
            <a:pPr marL="1143000" lvl="2" indent="-228600">
              <a:buAutoNum type="arabicParenR"/>
            </a:pPr>
            <a:r>
              <a:rPr lang="pt-BR" baseline="0" dirty="0" smtClean="0"/>
              <a:t>Primeiro acesso, vai para a página de </a:t>
            </a:r>
            <a:r>
              <a:rPr lang="pt-BR" b="1" baseline="0" dirty="0" smtClean="0"/>
              <a:t>1º ACESSO</a:t>
            </a:r>
            <a:r>
              <a:rPr lang="pt-BR" baseline="0" dirty="0" smtClean="0"/>
              <a:t>.</a:t>
            </a:r>
          </a:p>
          <a:p>
            <a:pPr marL="1143000" lvl="2" indent="-228600">
              <a:buAutoNum type="arabicParenR"/>
            </a:pPr>
            <a:r>
              <a:rPr lang="pt-BR" baseline="0" dirty="0" smtClean="0"/>
              <a:t>Se não, </a:t>
            </a:r>
            <a:r>
              <a:rPr lang="pt-BR" b="1" baseline="0" dirty="0" smtClean="0"/>
              <a:t>MAIN PAGE</a:t>
            </a:r>
            <a:r>
              <a:rPr lang="pt-BR" baseline="0" dirty="0" smtClean="0"/>
              <a:t>.</a:t>
            </a:r>
          </a:p>
          <a:p>
            <a:pPr marL="685800" lvl="1" indent="-228600">
              <a:buAutoNum type="arabicParenR"/>
            </a:pPr>
            <a:r>
              <a:rPr lang="pt-BR" baseline="0" dirty="0" smtClean="0"/>
              <a:t>Dados errados, surge mensagem de alerta.</a:t>
            </a:r>
          </a:p>
          <a:p>
            <a:r>
              <a:rPr lang="pt-BR" baseline="0" dirty="0" smtClean="0"/>
              <a:t>2) Clicar em Esqueceu dados, </a:t>
            </a:r>
            <a:r>
              <a:rPr lang="pt-BR" b="0" baseline="0" dirty="0" smtClean="0"/>
              <a:t>aparece um pop-up perguntando se quer que envie e-mail para enviar log in e reconfigurar senha </a:t>
            </a:r>
            <a:r>
              <a:rPr lang="pt-BR" b="1" baseline="0" dirty="0" smtClean="0"/>
              <a:t>.</a:t>
            </a:r>
          </a:p>
          <a:p>
            <a:pPr marL="0" indent="0">
              <a:buNone/>
            </a:pPr>
            <a:r>
              <a:rPr lang="pt-BR" baseline="0" dirty="0" smtClean="0"/>
              <a:t>3) Clicar em entrar com o </a:t>
            </a:r>
            <a:r>
              <a:rPr lang="pt-BR" baseline="0" dirty="0" err="1" smtClean="0"/>
              <a:t>facebook</a:t>
            </a:r>
            <a:r>
              <a:rPr lang="pt-BR" baseline="0" dirty="0" smtClean="0"/>
              <a:t>.</a:t>
            </a:r>
          </a:p>
          <a:p>
            <a:pPr marL="685800" lvl="1" indent="-228600">
              <a:buAutoNum type="arabicParenR"/>
            </a:pPr>
            <a:r>
              <a:rPr lang="pt-BR" baseline="0" dirty="0" smtClean="0"/>
              <a:t>Já está com o aplicativo do </a:t>
            </a:r>
            <a:r>
              <a:rPr lang="pt-BR" baseline="0" dirty="0" err="1" smtClean="0"/>
              <a:t>facebook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logado</a:t>
            </a:r>
            <a:r>
              <a:rPr lang="pt-BR" baseline="0" dirty="0" smtClean="0"/>
              <a:t>, neste caso entra direto.</a:t>
            </a:r>
          </a:p>
          <a:p>
            <a:pPr marL="1143000" lvl="2" indent="-228600">
              <a:buAutoNum type="arabicParenR"/>
            </a:pPr>
            <a:r>
              <a:rPr lang="pt-BR" baseline="0" dirty="0" smtClean="0"/>
              <a:t>Primeiro acesso, vai para a página de </a:t>
            </a:r>
            <a:r>
              <a:rPr lang="pt-BR" b="1" baseline="0" dirty="0" smtClean="0"/>
              <a:t>1º ACESSO</a:t>
            </a:r>
            <a:r>
              <a:rPr lang="pt-BR" baseline="0" dirty="0" smtClean="0"/>
              <a:t>.</a:t>
            </a:r>
          </a:p>
          <a:p>
            <a:pPr marL="1143000" lvl="2" indent="-228600">
              <a:buAutoNum type="arabicParenR"/>
            </a:pPr>
            <a:r>
              <a:rPr lang="pt-BR" baseline="0" dirty="0" smtClean="0"/>
              <a:t>Se não, </a:t>
            </a:r>
            <a:r>
              <a:rPr lang="pt-BR" b="1" baseline="0" dirty="0" smtClean="0"/>
              <a:t>MAIN PAGE</a:t>
            </a:r>
            <a:r>
              <a:rPr lang="pt-BR" baseline="0" dirty="0" smtClean="0"/>
              <a:t>.</a:t>
            </a:r>
          </a:p>
          <a:p>
            <a:pPr marL="685800" lvl="1" indent="-228600">
              <a:buAutoNum type="arabicParenR"/>
            </a:pPr>
            <a:r>
              <a:rPr lang="pt-BR" baseline="0" dirty="0" smtClean="0"/>
              <a:t>Não está com o aplicativo </a:t>
            </a:r>
            <a:r>
              <a:rPr lang="pt-BR" baseline="0" dirty="0" err="1" smtClean="0"/>
              <a:t>logado</a:t>
            </a:r>
            <a:r>
              <a:rPr lang="pt-BR" baseline="0" dirty="0" smtClean="0"/>
              <a:t>, neste caso aparece a página de log in do </a:t>
            </a:r>
            <a:r>
              <a:rPr lang="pt-BR" baseline="0" dirty="0" err="1" smtClean="0"/>
              <a:t>facebook</a:t>
            </a:r>
            <a:r>
              <a:rPr lang="pt-BR" baseline="0" dirty="0" smtClean="0"/>
              <a:t>, a pessoa faz o </a:t>
            </a:r>
            <a:r>
              <a:rPr lang="pt-BR" baseline="0" dirty="0" err="1" smtClean="0"/>
              <a:t>login</a:t>
            </a:r>
            <a:r>
              <a:rPr lang="pt-BR" baseline="0" dirty="0" smtClean="0"/>
              <a:t> e volta para 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4) Clicar no cadastre-se, vai para a página de </a:t>
            </a:r>
            <a:r>
              <a:rPr lang="pt-BR" b="1" baseline="0" dirty="0" smtClean="0"/>
              <a:t>CADASTRO</a:t>
            </a:r>
            <a:r>
              <a:rPr lang="pt-BR" baseline="0" dirty="0" smtClean="0"/>
              <a:t>.</a:t>
            </a:r>
            <a:endParaRPr lang="pt-BR" b="0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214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EXPAND 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LÓGICA</a:t>
            </a:r>
            <a:r>
              <a:rPr lang="pt-BR" dirty="0" smtClean="0"/>
              <a:t>: ( 4 objetos</a:t>
            </a:r>
            <a:r>
              <a:rPr lang="pt-BR" baseline="0" dirty="0" smtClean="0"/>
              <a:t> interativos )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595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EXPAND 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LÓGICA</a:t>
            </a:r>
            <a:r>
              <a:rPr lang="pt-BR" dirty="0" smtClean="0"/>
              <a:t>: ( 4 objetos</a:t>
            </a:r>
            <a:r>
              <a:rPr lang="pt-BR" baseline="0" dirty="0" smtClean="0"/>
              <a:t> interativos )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595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EXPAND 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LÓGICA</a:t>
            </a:r>
            <a:r>
              <a:rPr lang="pt-BR" dirty="0" smtClean="0"/>
              <a:t>: ( 4 objetos</a:t>
            </a:r>
            <a:r>
              <a:rPr lang="pt-BR" baseline="0" dirty="0" smtClean="0"/>
              <a:t> interativos )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595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EXPAND PAGE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7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1º</a:t>
            </a:r>
            <a:r>
              <a:rPr lang="pt-BR" b="1" baseline="0" dirty="0" smtClean="0"/>
              <a:t> ACESSO-INFORMAÇÕES</a:t>
            </a:r>
            <a:endParaRPr lang="pt-BR" b="1" dirty="0" smtClean="0"/>
          </a:p>
          <a:p>
            <a:r>
              <a:rPr lang="pt-BR" b="1" dirty="0" smtClean="0"/>
              <a:t>LÓGICA</a:t>
            </a:r>
            <a:r>
              <a:rPr lang="pt-BR" dirty="0" smtClean="0"/>
              <a:t>: ( 9 objetos</a:t>
            </a:r>
            <a:r>
              <a:rPr lang="pt-BR" baseline="0" dirty="0" smtClean="0"/>
              <a:t> interativos )</a:t>
            </a:r>
            <a:endParaRPr lang="pt-BR" dirty="0" smtClean="0"/>
          </a:p>
          <a:p>
            <a:pPr marL="228600" indent="-228600">
              <a:buAutoNum type="arabicParenR"/>
            </a:pPr>
            <a:r>
              <a:rPr lang="pt-BR" dirty="0" smtClean="0"/>
              <a:t>Apertar no botão</a:t>
            </a:r>
          </a:p>
          <a:p>
            <a:pPr marL="685800" lvl="1" indent="-228600">
              <a:buAutoNum type="arabicParenR"/>
            </a:pPr>
            <a:r>
              <a:rPr lang="pt-BR" dirty="0" smtClean="0"/>
              <a:t>Sem preencher todos os campos devidamente,</a:t>
            </a:r>
            <a:r>
              <a:rPr lang="pt-BR" baseline="0" dirty="0" smtClean="0"/>
              <a:t> aparece mensagem de alerta.</a:t>
            </a:r>
            <a:r>
              <a:rPr lang="pt-BR" dirty="0" smtClean="0"/>
              <a:t> </a:t>
            </a:r>
          </a:p>
          <a:p>
            <a:pPr marL="685800" lvl="1" indent="-228600">
              <a:buAutoNum type="arabicParenR"/>
            </a:pPr>
            <a:r>
              <a:rPr lang="pt-BR" baseline="0" dirty="0" smtClean="0"/>
              <a:t>Ao preencher todos os campos devidamente vai para </a:t>
            </a:r>
            <a:r>
              <a:rPr lang="pt-BR" b="1" baseline="0" dirty="0" smtClean="0"/>
              <a:t>1º ACESSO-ESTILOS  DE INTERESSE</a:t>
            </a:r>
          </a:p>
          <a:p>
            <a:r>
              <a:rPr lang="pt-BR" baseline="0" dirty="0" smtClean="0"/>
              <a:t>2) Log in já existente, mensagem de alerta, mensagem de alerta.</a:t>
            </a:r>
            <a:endParaRPr lang="pt-BR" b="1" baseline="0" dirty="0" smtClean="0"/>
          </a:p>
          <a:p>
            <a:pPr marL="0" indent="0">
              <a:buNone/>
            </a:pPr>
            <a:r>
              <a:rPr lang="pt-BR" baseline="0" dirty="0" smtClean="0"/>
              <a:t>3) e-mail já cadastrado, mensagem de alerta.</a:t>
            </a:r>
          </a:p>
          <a:p>
            <a:pPr marL="0" indent="0">
              <a:buNone/>
            </a:pPr>
            <a:r>
              <a:rPr lang="pt-BR" baseline="0" dirty="0" smtClean="0"/>
              <a:t>4) Confirmação de e-mail não correspondente, mensagem de alerta.</a:t>
            </a:r>
          </a:p>
          <a:p>
            <a:pPr marL="0" indent="0">
              <a:buNone/>
            </a:pPr>
            <a:r>
              <a:rPr lang="pt-BR" baseline="0" dirty="0" smtClean="0"/>
              <a:t>5) Senha não cumpre exigências, mensagem de alerta.</a:t>
            </a:r>
          </a:p>
          <a:p>
            <a:pPr marL="0" indent="0">
              <a:buNone/>
            </a:pPr>
            <a:r>
              <a:rPr lang="pt-BR" baseline="0" dirty="0" smtClean="0"/>
              <a:t>6) Confirmação de senha não correspondente, mensagem de alerta.</a:t>
            </a:r>
            <a:endParaRPr lang="pt-BR" b="0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21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1º</a:t>
            </a:r>
            <a:r>
              <a:rPr lang="pt-BR" b="1" baseline="0" dirty="0" smtClean="0"/>
              <a:t> ACESSO-ESTILOS DE INTERESSE</a:t>
            </a:r>
            <a:endParaRPr lang="pt-BR" b="1" dirty="0" smtClean="0"/>
          </a:p>
          <a:p>
            <a:r>
              <a:rPr lang="pt-BR" b="1" dirty="0" smtClean="0"/>
              <a:t>LÓGICA</a:t>
            </a:r>
            <a:r>
              <a:rPr lang="pt-BR" dirty="0" smtClean="0"/>
              <a:t>: ( 18 objetos</a:t>
            </a:r>
            <a:r>
              <a:rPr lang="pt-BR" baseline="0" dirty="0" smtClean="0"/>
              <a:t> interativos )</a:t>
            </a:r>
          </a:p>
          <a:p>
            <a:endParaRPr lang="pt-BR" baseline="0" dirty="0" smtClean="0"/>
          </a:p>
          <a:p>
            <a:pPr marL="228600" indent="-228600">
              <a:buAutoNum type="arabicParenR"/>
            </a:pPr>
            <a:r>
              <a:rPr lang="pt-BR" baseline="0" dirty="0" smtClean="0"/>
              <a:t>Clicar em pular, aparece alerta dizendo que todos os estilos serão considerados do seu interesse para que o usuário confirme a opção.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Apertar o botão de </a:t>
            </a:r>
            <a:r>
              <a:rPr lang="pt-BR" baseline="0" dirty="0" err="1" smtClean="0"/>
              <a:t>check</a:t>
            </a:r>
            <a:r>
              <a:rPr lang="pt-BR" baseline="0" dirty="0" smtClean="0"/>
              <a:t>:</a:t>
            </a:r>
          </a:p>
          <a:p>
            <a:pPr marL="685800" lvl="1" indent="-228600">
              <a:buAutoNum type="arabicParenR"/>
            </a:pPr>
            <a:r>
              <a:rPr lang="pt-BR" baseline="0" dirty="0" smtClean="0"/>
              <a:t>Sem ter escolhido nenhum estilo, aparece mensagem de alerta.</a:t>
            </a:r>
          </a:p>
          <a:p>
            <a:pPr marL="457200" lvl="1" indent="0">
              <a:buNone/>
            </a:pPr>
            <a:r>
              <a:rPr lang="pt-BR" baseline="0" dirty="0" smtClean="0"/>
              <a:t>2) Tendo escolhido pelo menos um estilo, vai para a </a:t>
            </a:r>
            <a:r>
              <a:rPr lang="pt-BR" b="1" baseline="0" dirty="0" smtClean="0"/>
              <a:t>MAIN PAGE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21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MAIN PAGE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LÓGICA</a:t>
            </a:r>
            <a:r>
              <a:rPr lang="pt-BR" dirty="0" smtClean="0"/>
              <a:t>: ( 10 objetos</a:t>
            </a:r>
            <a:r>
              <a:rPr lang="pt-BR" baseline="0" dirty="0" smtClean="0"/>
              <a:t> interativos )</a:t>
            </a:r>
          </a:p>
          <a:p>
            <a:pPr marL="228600" indent="-228600">
              <a:buAutoNum type="arabicParenR"/>
            </a:pPr>
            <a:r>
              <a:rPr lang="pt-BR" b="0" dirty="0" smtClean="0"/>
              <a:t>Clicar</a:t>
            </a:r>
            <a:r>
              <a:rPr lang="pt-BR" b="0" baseline="0" dirty="0" smtClean="0"/>
              <a:t> no botão da logo, nada acontece.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Clicar no ícone do perfil, vai para a </a:t>
            </a:r>
            <a:r>
              <a:rPr lang="pt-BR" b="1" baseline="0" dirty="0" smtClean="0"/>
              <a:t>PROFILE PAGE.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Clicar na foto vai para a </a:t>
            </a:r>
            <a:r>
              <a:rPr lang="pt-BR" b="1" baseline="0" dirty="0" smtClean="0"/>
              <a:t>EXPAND PAGE</a:t>
            </a:r>
            <a:r>
              <a:rPr lang="pt-BR" b="0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Clicar no ícone da </a:t>
            </a:r>
            <a:r>
              <a:rPr lang="pt-BR" b="0" baseline="0" dirty="0" err="1" smtClean="0"/>
              <a:t>polaroid</a:t>
            </a:r>
            <a:r>
              <a:rPr lang="pt-BR" b="0" baseline="0" dirty="0" smtClean="0"/>
              <a:t>, nada ocorre.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Clicar no ícone da batalha, vai para a </a:t>
            </a:r>
            <a:r>
              <a:rPr lang="pt-BR" b="1" baseline="0" dirty="0" smtClean="0"/>
              <a:t>BATTLE PAGE</a:t>
            </a:r>
            <a:r>
              <a:rPr lang="pt-BR" b="0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pt-BR" b="0" baseline="0" dirty="0" smtClean="0"/>
              <a:t>Apertou tomate ou rolou a página para a esquerda, aparece </a:t>
            </a:r>
            <a:r>
              <a:rPr lang="pt-BR" b="0" baseline="0" dirty="0" err="1" smtClean="0"/>
              <a:t>gif</a:t>
            </a:r>
            <a:r>
              <a:rPr lang="pt-BR" b="0" baseline="0" dirty="0" smtClean="0"/>
              <a:t> de tomate na foto e vai para </a:t>
            </a:r>
            <a:r>
              <a:rPr lang="pt-BR" b="1" baseline="0" dirty="0" smtClean="0"/>
              <a:t>VOTAÇÃO</a:t>
            </a:r>
            <a:r>
              <a:rPr lang="pt-BR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="0" baseline="0" dirty="0" smtClean="0"/>
              <a:t>Apertou o ícone da estrela ou rolou a página para a direita, aparece </a:t>
            </a:r>
            <a:r>
              <a:rPr lang="pt-BR" b="0" baseline="0" dirty="0" err="1" smtClean="0"/>
              <a:t>gif</a:t>
            </a:r>
            <a:r>
              <a:rPr lang="pt-BR" b="0" baseline="0" dirty="0" smtClean="0"/>
              <a:t> de estrelas na foto e vai para </a:t>
            </a:r>
            <a:r>
              <a:rPr lang="pt-BR" b="1" baseline="0" dirty="0" smtClean="0"/>
              <a:t>VOTAÇÃO</a:t>
            </a:r>
            <a:r>
              <a:rPr lang="pt-BR" b="0" baseline="0" dirty="0" smtClean="0"/>
              <a:t>.</a:t>
            </a:r>
            <a:endParaRPr lang="pt-BR" b="1" baseline="0" dirty="0" smtClean="0"/>
          </a:p>
          <a:p>
            <a:pPr marL="228600" indent="-228600">
              <a:buAutoNum type="arabicParenR"/>
            </a:pPr>
            <a:r>
              <a:rPr lang="pt-BR" b="0" baseline="0" dirty="0" smtClean="0"/>
              <a:t>Apertou o ícone de pin, </a:t>
            </a:r>
            <a:r>
              <a:rPr lang="pt-BR" b="0" baseline="0" dirty="0" smtClean="0"/>
              <a:t>abre a janela de escolher painel.</a:t>
            </a:r>
            <a:endParaRPr lang="pt-BR" b="0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449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VOTAÇÃO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LÓGICA</a:t>
            </a:r>
            <a:r>
              <a:rPr lang="pt-BR" dirty="0" smtClean="0"/>
              <a:t>: ( 3 objetos</a:t>
            </a:r>
            <a:r>
              <a:rPr lang="pt-BR" baseline="0" dirty="0" smtClean="0"/>
              <a:t> interativos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dirty="0" smtClean="0"/>
              <a:t>Clicou em “Denunciar”, </a:t>
            </a:r>
            <a:r>
              <a:rPr lang="pt-BR" b="0" baseline="0" dirty="0" smtClean="0"/>
              <a:t>aparece a pop-up que está desenhada ao lado</a:t>
            </a:r>
            <a:r>
              <a:rPr lang="pt-BR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dirty="0" smtClean="0"/>
              <a:t>Clicou em “Comentar’, Vai para </a:t>
            </a:r>
            <a:r>
              <a:rPr lang="pt-BR" b="1" baseline="0" dirty="0" smtClean="0"/>
              <a:t>BAD COMMENT</a:t>
            </a:r>
            <a:r>
              <a:rPr lang="pt-BR" baseline="0" dirty="0" smtClean="0"/>
              <a:t> ou </a:t>
            </a:r>
            <a:r>
              <a:rPr lang="pt-BR" b="1" baseline="0" dirty="0" smtClean="0"/>
              <a:t>GOOD COMMENT</a:t>
            </a:r>
            <a:r>
              <a:rPr lang="pt-BR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dirty="0" smtClean="0"/>
              <a:t>Passou a foto vai para </a:t>
            </a:r>
            <a:r>
              <a:rPr lang="pt-BR" b="1" baseline="0" dirty="0" smtClean="0"/>
              <a:t>MAIN PAGE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44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BAD COMMENTS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LÓGICA</a:t>
            </a:r>
            <a:r>
              <a:rPr lang="pt-BR" dirty="0" smtClean="0"/>
              <a:t>: ( 12 objetos</a:t>
            </a:r>
            <a:r>
              <a:rPr lang="pt-BR" baseline="0" dirty="0" smtClean="0"/>
              <a:t> interativos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dirty="0" smtClean="0"/>
              <a:t>Apertar botão de pular, volta a </a:t>
            </a:r>
            <a:r>
              <a:rPr lang="pt-BR" b="1" baseline="0" dirty="0" smtClean="0"/>
              <a:t>MAIN PAGE</a:t>
            </a:r>
            <a:r>
              <a:rPr lang="pt-BR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="0" baseline="0" dirty="0" smtClean="0"/>
              <a:t>Apertar botão </a:t>
            </a:r>
            <a:r>
              <a:rPr lang="pt-BR" b="0" baseline="0" dirty="0" err="1" smtClean="0"/>
              <a:t>check</a:t>
            </a:r>
            <a:r>
              <a:rPr lang="pt-BR" b="0" baseline="0" dirty="0" smtClean="0"/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="0" baseline="0" dirty="0" smtClean="0"/>
              <a:t>Ao selecionar um comentário, volta a </a:t>
            </a:r>
            <a:r>
              <a:rPr lang="pt-BR" b="1" baseline="0" dirty="0" smtClean="0"/>
              <a:t>MAIN PAGE</a:t>
            </a:r>
            <a:r>
              <a:rPr lang="pt-BR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="0" baseline="0" dirty="0" smtClean="0"/>
              <a:t>Ao não selecionar um comentário, aparece mensagem de alerta.</a:t>
            </a:r>
            <a:endParaRPr lang="pt-BR" b="1" baseline="0" dirty="0" smtClean="0"/>
          </a:p>
          <a:p>
            <a:endParaRPr lang="pt-BR" b="1" dirty="0" smtClean="0"/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5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COMMNENTS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LÓGICA</a:t>
            </a:r>
            <a:r>
              <a:rPr lang="pt-BR" dirty="0" smtClean="0"/>
              <a:t>: ( 10 objetos</a:t>
            </a:r>
            <a:r>
              <a:rPr lang="pt-BR" baseline="0" dirty="0" smtClean="0"/>
              <a:t> interativos 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dirty="0" smtClean="0"/>
              <a:t>Clicou em “Comentar’, Vai para </a:t>
            </a:r>
            <a:r>
              <a:rPr lang="pt-BR" b="1" baseline="0" dirty="0" smtClean="0"/>
              <a:t>GRAPHICS</a:t>
            </a:r>
            <a:r>
              <a:rPr lang="pt-BR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dirty="0" smtClean="0"/>
              <a:t>Passou a foto vai para </a:t>
            </a:r>
            <a:r>
              <a:rPr lang="pt-BR" b="1" baseline="0" dirty="0" smtClean="0"/>
              <a:t>MAIN PAGE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449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b="1" dirty="0" smtClean="0"/>
              <a:t>GRAPHICS</a:t>
            </a:r>
            <a:endParaRPr lang="pt-B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LÓGICA</a:t>
            </a:r>
            <a:r>
              <a:rPr lang="pt-BR" dirty="0" smtClean="0"/>
              <a:t>: ( 1 objetos</a:t>
            </a:r>
            <a:r>
              <a:rPr lang="pt-BR" baseline="0" dirty="0" smtClean="0"/>
              <a:t> interativos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dirty="0" smtClean="0"/>
              <a:t>Apertar botão de VOLTAR, volta a </a:t>
            </a:r>
            <a:r>
              <a:rPr lang="pt-BR" b="1" baseline="0" dirty="0" smtClean="0"/>
              <a:t>MAIN PAGE</a:t>
            </a:r>
            <a:r>
              <a:rPr lang="pt-BR" b="0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D144B-6D1B-450A-BA30-2F60AD8F26B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5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10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2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50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5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5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63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0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73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76756-7D52-45DE-A8DA-A07CBB31409C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05E2-D3B0-4FE8-8132-E57BABD53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0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.jpg"/><Relationship Id="rId9" Type="http://schemas.openxmlformats.org/officeDocument/2006/relationships/image" Target="../media/image27.jp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.jpg"/><Relationship Id="rId9" Type="http://schemas.openxmlformats.org/officeDocument/2006/relationships/image" Target="../media/image27.jpg"/><Relationship Id="rId1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2.png"/><Relationship Id="rId4" Type="http://schemas.openxmlformats.org/officeDocument/2006/relationships/image" Target="../media/image1.jpg"/><Relationship Id="rId9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microsoft.com/office/2007/relationships/hdphoto" Target="../media/hdphoto3.wdp"/><Relationship Id="rId5" Type="http://schemas.openxmlformats.org/officeDocument/2006/relationships/image" Target="../media/image29.png"/><Relationship Id="rId10" Type="http://schemas.openxmlformats.org/officeDocument/2006/relationships/image" Target="../media/image34.jpeg"/><Relationship Id="rId4" Type="http://schemas.openxmlformats.org/officeDocument/2006/relationships/image" Target="../media/image1.jp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9.jpg"/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11.jpg"/><Relationship Id="rId5" Type="http://schemas.openxmlformats.org/officeDocument/2006/relationships/image" Target="../media/image20.png"/><Relationship Id="rId15" Type="http://schemas.openxmlformats.org/officeDocument/2006/relationships/image" Target="../media/image41.jpg"/><Relationship Id="rId10" Type="http://schemas.openxmlformats.org/officeDocument/2006/relationships/image" Target="../media/image37.jpeg"/><Relationship Id="rId4" Type="http://schemas.openxmlformats.org/officeDocument/2006/relationships/image" Target="../media/image1.jpg"/><Relationship Id="rId9" Type="http://schemas.openxmlformats.org/officeDocument/2006/relationships/image" Target="../media/image36.jpeg"/><Relationship Id="rId14" Type="http://schemas.openxmlformats.org/officeDocument/2006/relationships/image" Target="../media/image4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9.jpg"/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11.jpg"/><Relationship Id="rId5" Type="http://schemas.openxmlformats.org/officeDocument/2006/relationships/image" Target="../media/image20.png"/><Relationship Id="rId15" Type="http://schemas.openxmlformats.org/officeDocument/2006/relationships/image" Target="../media/image41.jpg"/><Relationship Id="rId10" Type="http://schemas.openxmlformats.org/officeDocument/2006/relationships/image" Target="../media/image37.jpeg"/><Relationship Id="rId4" Type="http://schemas.openxmlformats.org/officeDocument/2006/relationships/image" Target="../media/image1.jpg"/><Relationship Id="rId9" Type="http://schemas.openxmlformats.org/officeDocument/2006/relationships/image" Target="../media/image36.jpeg"/><Relationship Id="rId1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31.jpg"/><Relationship Id="rId5" Type="http://schemas.openxmlformats.org/officeDocument/2006/relationships/image" Target="../media/image20.png"/><Relationship Id="rId10" Type="http://schemas.openxmlformats.org/officeDocument/2006/relationships/image" Target="../media/image39.jpg"/><Relationship Id="rId4" Type="http://schemas.openxmlformats.org/officeDocument/2006/relationships/image" Target="../media/image1.jpg"/><Relationship Id="rId9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2.png"/><Relationship Id="rId7" Type="http://schemas.openxmlformats.org/officeDocument/2006/relationships/image" Target="../media/image44.jpe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39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6.png"/><Relationship Id="rId5" Type="http://schemas.openxmlformats.org/officeDocument/2006/relationships/image" Target="../media/image13.png"/><Relationship Id="rId10" Type="http://schemas.openxmlformats.org/officeDocument/2006/relationships/image" Target="../media/image45.png"/><Relationship Id="rId4" Type="http://schemas.openxmlformats.org/officeDocument/2006/relationships/image" Target="../media/image27.jp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4.png"/><Relationship Id="rId5" Type="http://schemas.microsoft.com/office/2007/relationships/hdphoto" Target="../media/hdphoto4.wdp"/><Relationship Id="rId10" Type="http://schemas.openxmlformats.org/officeDocument/2006/relationships/image" Target="../media/image23.png"/><Relationship Id="rId4" Type="http://schemas.openxmlformats.org/officeDocument/2006/relationships/image" Target="../media/image48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4.png"/><Relationship Id="rId5" Type="http://schemas.microsoft.com/office/2007/relationships/hdphoto" Target="../media/hdphoto4.wdp"/><Relationship Id="rId10" Type="http://schemas.openxmlformats.org/officeDocument/2006/relationships/image" Target="../media/image23.png"/><Relationship Id="rId4" Type="http://schemas.openxmlformats.org/officeDocument/2006/relationships/image" Target="../media/image48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49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21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1.jp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slide" Target="slide5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3036000" y="369000"/>
            <a:ext cx="6120000" cy="6120000"/>
            <a:chOff x="4740952" y="605762"/>
            <a:chExt cx="6120000" cy="6120000"/>
          </a:xfrm>
        </p:grpSpPr>
        <p:sp>
          <p:nvSpPr>
            <p:cNvPr id="27" name="Retângulo 26"/>
            <p:cNvSpPr/>
            <p:nvPr/>
          </p:nvSpPr>
          <p:spPr>
            <a:xfrm>
              <a:off x="6294717" y="1085249"/>
              <a:ext cx="3012469" cy="4860000"/>
            </a:xfrm>
            <a:prstGeom prst="rect">
              <a:avLst/>
            </a:prstGeom>
            <a:blipFill dpi="0" rotWithShape="1">
              <a:blip r:embed="rId3">
                <a:alphaModFix amt="58000"/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4740952" y="605762"/>
              <a:ext cx="6120000" cy="6120000"/>
              <a:chOff x="4740952" y="605762"/>
              <a:chExt cx="6120000" cy="6120000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952" y="605762"/>
                <a:ext cx="6120000" cy="6120000"/>
              </a:xfrm>
              <a:prstGeom prst="rect">
                <a:avLst/>
              </a:prstGeom>
            </p:spPr>
          </p:pic>
          <p:pic>
            <p:nvPicPr>
              <p:cNvPr id="12" name="Imagem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3241" y="2945762"/>
                <a:ext cx="1856552" cy="14400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65" y="848486"/>
            <a:ext cx="3012469" cy="48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triggerEvt type="onClick" time="4253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55" y="376320"/>
            <a:ext cx="6120000" cy="612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589765" y="875320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74" y="1210619"/>
            <a:ext cx="3649163" cy="4009191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87" y="4247735"/>
            <a:ext cx="540000" cy="5400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92" y="4337735"/>
            <a:ext cx="360000" cy="360000"/>
          </a:xfrm>
          <a:prstGeom prst="rect">
            <a:avLst/>
          </a:prstGeom>
        </p:spPr>
      </p:pic>
      <p:pic>
        <p:nvPicPr>
          <p:cNvPr id="19" name="Imagem 18">
            <a:hlinkClick r:id="rId8" action="ppaction://hlinksldjump"/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" b="30661"/>
          <a:stretch/>
        </p:blipFill>
        <p:spPr>
          <a:xfrm>
            <a:off x="4876599" y="1683042"/>
            <a:ext cx="2461846" cy="245809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13" y="4353639"/>
            <a:ext cx="360000" cy="36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32" y="5064903"/>
            <a:ext cx="432000" cy="432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55" y="4935742"/>
            <a:ext cx="1990588" cy="720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7" y="832414"/>
            <a:ext cx="575068" cy="57600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15" y="977651"/>
            <a:ext cx="38833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0" h="0"/>
            <a:extrusionClr>
              <a:srgbClr val="76329A"/>
            </a:extrusionClr>
          </a:sp3d>
        </p:spPr>
      </p:pic>
      <p:sp>
        <p:nvSpPr>
          <p:cNvPr id="27" name="Retângulo 26"/>
          <p:cNvSpPr/>
          <p:nvPr/>
        </p:nvSpPr>
        <p:spPr>
          <a:xfrm>
            <a:off x="4589765" y="873887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6502400" y="5181600"/>
            <a:ext cx="939800" cy="368300"/>
          </a:xfrm>
          <a:prstGeom prst="roundRect">
            <a:avLst/>
          </a:prstGeom>
          <a:noFill/>
          <a:ln>
            <a:solidFill>
              <a:srgbClr val="76329A"/>
            </a:solidFill>
          </a:ln>
          <a:scene3d>
            <a:camera prst="orthographicFront"/>
            <a:lightRig rig="threePt" dir="t"/>
          </a:scene3d>
          <a:sp3d extrusionH="76200" contourW="44450">
            <a:bevelB/>
            <a:extrusionClr>
              <a:srgbClr val="76329A"/>
            </a:extrusionClr>
            <a:contourClr>
              <a:srgbClr val="76329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509392" y="5181600"/>
            <a:ext cx="9258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b="1" spc="150" dirty="0" smtClean="0">
                <a:ln w="11430"/>
                <a:solidFill>
                  <a:srgbClr val="F30B3D"/>
                </a:solidFill>
                <a:latin typeface="Gloucester MT Extra Condensed" pitchFamily="18" charset="0"/>
              </a:rPr>
              <a:t>PULAR</a:t>
            </a:r>
            <a:endParaRPr lang="pt-BR" b="1" spc="150" dirty="0">
              <a:ln w="11430"/>
              <a:solidFill>
                <a:srgbClr val="F30B3D"/>
              </a:solidFill>
              <a:latin typeface="Gloucester MT Extra Condensed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737100" y="990600"/>
            <a:ext cx="27051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COMENTÁRIOS</a:t>
            </a:r>
            <a:endParaRPr lang="pt-BR" dirty="0"/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Criando tendências..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Harmonia é a palavra!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Ousou e arrasou!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Não usaria, mas..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Uaaaallll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!!!!!!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 empresta???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Invejaaaa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!!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Onde você comprou?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Aquele item dá um toque especial!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Clean!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6902200" y="4460750"/>
            <a:ext cx="540000" cy="540000"/>
            <a:chOff x="5819650" y="4626386"/>
            <a:chExt cx="540000" cy="540000"/>
          </a:xfrm>
        </p:grpSpPr>
        <p:sp>
          <p:nvSpPr>
            <p:cNvPr id="6" name="Elipse 5"/>
            <p:cNvSpPr/>
            <p:nvPr/>
          </p:nvSpPr>
          <p:spPr>
            <a:xfrm>
              <a:off x="5819650" y="4626386"/>
              <a:ext cx="540000" cy="540000"/>
            </a:xfrm>
            <a:prstGeom prst="ellipse">
              <a:avLst/>
            </a:prstGeom>
            <a:solidFill>
              <a:srgbClr val="F30B3D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615" y="4718586"/>
              <a:ext cx="35207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12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589765" y="875320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74" y="1210619"/>
            <a:ext cx="3649163" cy="4009191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87" y="4247735"/>
            <a:ext cx="540000" cy="5400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92" y="4337735"/>
            <a:ext cx="360000" cy="360000"/>
          </a:xfrm>
          <a:prstGeom prst="rect">
            <a:avLst/>
          </a:prstGeom>
        </p:spPr>
      </p:pic>
      <p:pic>
        <p:nvPicPr>
          <p:cNvPr id="19" name="Imagem 18">
            <a:hlinkClick r:id="rId8" action="ppaction://hlinksldjump"/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" b="30661"/>
          <a:stretch/>
        </p:blipFill>
        <p:spPr>
          <a:xfrm>
            <a:off x="4876599" y="1683042"/>
            <a:ext cx="2461846" cy="245809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13" y="4353639"/>
            <a:ext cx="360000" cy="36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32" y="5064903"/>
            <a:ext cx="432000" cy="432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55" y="4935742"/>
            <a:ext cx="1990588" cy="720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7" y="832414"/>
            <a:ext cx="575068" cy="576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7"/>
          <a:stretch/>
        </p:blipFill>
        <p:spPr>
          <a:xfrm>
            <a:off x="4876600" y="1675713"/>
            <a:ext cx="2461846" cy="247336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15" y="977651"/>
            <a:ext cx="38833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54" y="363388"/>
            <a:ext cx="6120000" cy="612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589765" y="875320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38" y="5064903"/>
            <a:ext cx="432000" cy="432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54" y="4935742"/>
            <a:ext cx="1990589" cy="720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7" y="832414"/>
            <a:ext cx="575068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71" y="1957387"/>
            <a:ext cx="1440000" cy="2318644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482"/>
          <a:stretch/>
        </p:blipFill>
        <p:spPr>
          <a:xfrm>
            <a:off x="6142189" y="1957631"/>
            <a:ext cx="1440000" cy="2318400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3" name="Multiplicar 22"/>
          <p:cNvSpPr/>
          <p:nvPr/>
        </p:nvSpPr>
        <p:spPr>
          <a:xfrm>
            <a:off x="5812933" y="2564259"/>
            <a:ext cx="615248" cy="1104900"/>
          </a:xfrm>
          <a:prstGeom prst="mathMultiply">
            <a:avLst/>
          </a:prstGeom>
          <a:solidFill>
            <a:srgbClr val="FF0000"/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15" y="977651"/>
            <a:ext cx="38833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5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54" y="363388"/>
            <a:ext cx="6120000" cy="612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589765" y="875320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38" y="5064903"/>
            <a:ext cx="432000" cy="432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54" y="4935742"/>
            <a:ext cx="1990589" cy="720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7" y="832414"/>
            <a:ext cx="575068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71" y="1957387"/>
            <a:ext cx="1440000" cy="2318644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6482"/>
          <a:stretch/>
        </p:blipFill>
        <p:spPr>
          <a:xfrm>
            <a:off x="6142189" y="1957631"/>
            <a:ext cx="1440000" cy="2318400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5" name="Retângulo 14"/>
          <p:cNvSpPr/>
          <p:nvPr/>
        </p:nvSpPr>
        <p:spPr>
          <a:xfrm>
            <a:off x="6175961" y="2567094"/>
            <a:ext cx="14316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45 </a:t>
            </a:r>
          </a:p>
          <a:p>
            <a:pPr algn="ctr"/>
            <a:r>
              <a:rPr lang="pt-BR" sz="32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(45</a:t>
            </a:r>
            <a:r>
              <a:rPr lang="pt-BR" sz="32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%)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628991" y="2554394"/>
            <a:ext cx="14316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</a:t>
            </a:r>
            <a:r>
              <a:rPr lang="pt-BR" sz="32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 </a:t>
            </a:r>
          </a:p>
          <a:p>
            <a:pPr algn="ctr"/>
            <a:r>
              <a:rPr lang="pt-BR" sz="32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(55</a:t>
            </a:r>
            <a:r>
              <a:rPr lang="pt-BR" sz="3200" b="1" dirty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%)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15" y="977651"/>
            <a:ext cx="38833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0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54" y="363388"/>
            <a:ext cx="6120000" cy="612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602465" y="875320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7" y="832414"/>
            <a:ext cx="575068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9" b="28182"/>
          <a:stretch/>
        </p:blipFill>
        <p:spPr>
          <a:xfrm>
            <a:off x="6281799" y="1408414"/>
            <a:ext cx="1253151" cy="126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ixaDeTexto 9"/>
          <p:cNvSpPr txBox="1"/>
          <p:nvPr/>
        </p:nvSpPr>
        <p:spPr>
          <a:xfrm>
            <a:off x="4699000" y="1520567"/>
            <a:ext cx="158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Chiquita</a:t>
            </a:r>
          </a:p>
          <a:p>
            <a:r>
              <a:rPr lang="pt-BR" sz="2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Bacana</a:t>
            </a:r>
            <a:endParaRPr lang="pt-BR" sz="2400" b="1" dirty="0">
              <a:ln w="18000">
                <a:noFill/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43140" y="3162300"/>
            <a:ext cx="2946394" cy="25730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edondar Retângulo no Mesmo Canto Lateral 12"/>
          <p:cNvSpPr/>
          <p:nvPr/>
        </p:nvSpPr>
        <p:spPr>
          <a:xfrm>
            <a:off x="4635500" y="2768600"/>
            <a:ext cx="972000" cy="39370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edondar Retângulo no Mesmo Canto Lateral 18"/>
          <p:cNvSpPr/>
          <p:nvPr/>
        </p:nvSpPr>
        <p:spPr>
          <a:xfrm>
            <a:off x="5626100" y="2768600"/>
            <a:ext cx="972000" cy="393700"/>
          </a:xfrm>
          <a:prstGeom prst="round2SameRect">
            <a:avLst/>
          </a:prstGeom>
          <a:solidFill>
            <a:srgbClr val="76329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/>
        </p:nvSpPr>
        <p:spPr>
          <a:xfrm>
            <a:off x="6611634" y="2768600"/>
            <a:ext cx="972000" cy="393700"/>
          </a:xfrm>
          <a:prstGeom prst="round2SameRect">
            <a:avLst/>
          </a:prstGeom>
          <a:solidFill>
            <a:srgbClr val="76329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699000" y="2768600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Uploads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652400" y="2796173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Pins</a:t>
            </a:r>
            <a:endParaRPr lang="pt-B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643384" y="2796173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pt-B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r="-815" b="33924"/>
          <a:stretch/>
        </p:blipFill>
        <p:spPr>
          <a:xfrm>
            <a:off x="4598611" y="3225801"/>
            <a:ext cx="1008000" cy="10028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5" b="42047"/>
          <a:stretch/>
        </p:blipFill>
        <p:spPr>
          <a:xfrm>
            <a:off x="5597221" y="3221454"/>
            <a:ext cx="1008000" cy="103735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66"/>
          <a:stretch/>
        </p:blipFill>
        <p:spPr>
          <a:xfrm>
            <a:off x="6575634" y="3225801"/>
            <a:ext cx="1008000" cy="99528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63"/>
          <a:stretch/>
        </p:blipFill>
        <p:spPr>
          <a:xfrm>
            <a:off x="4589765" y="4228610"/>
            <a:ext cx="1008000" cy="100379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33"/>
          <a:stretch/>
        </p:blipFill>
        <p:spPr>
          <a:xfrm>
            <a:off x="5590100" y="4228611"/>
            <a:ext cx="1008000" cy="100379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6" r="25273" b="34409"/>
          <a:stretch/>
        </p:blipFill>
        <p:spPr>
          <a:xfrm>
            <a:off x="6605221" y="4233404"/>
            <a:ext cx="1008000" cy="99899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598611" y="5232401"/>
            <a:ext cx="1008000" cy="51996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57"/>
          <a:stretch/>
        </p:blipFill>
        <p:spPr>
          <a:xfrm>
            <a:off x="5602650" y="5213308"/>
            <a:ext cx="1008000" cy="53905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63"/>
          <a:stretch/>
        </p:blipFill>
        <p:spPr>
          <a:xfrm>
            <a:off x="6594234" y="5213308"/>
            <a:ext cx="1008000" cy="522012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50" y="94041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54" y="363388"/>
            <a:ext cx="6120000" cy="612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602465" y="875320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7" y="832414"/>
            <a:ext cx="575068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9" b="28182"/>
          <a:stretch/>
        </p:blipFill>
        <p:spPr>
          <a:xfrm>
            <a:off x="6281799" y="1408414"/>
            <a:ext cx="1253151" cy="126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ixaDeTexto 9"/>
          <p:cNvSpPr txBox="1"/>
          <p:nvPr/>
        </p:nvSpPr>
        <p:spPr>
          <a:xfrm>
            <a:off x="4699000" y="1520567"/>
            <a:ext cx="158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Chiquita</a:t>
            </a:r>
          </a:p>
          <a:p>
            <a:r>
              <a:rPr lang="pt-BR" sz="2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Bacana</a:t>
            </a:r>
            <a:endParaRPr lang="pt-BR" sz="2400" b="1" dirty="0">
              <a:ln w="18000">
                <a:noFill/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43140" y="3162300"/>
            <a:ext cx="2946394" cy="25730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edondar Retângulo no Mesmo Canto Lateral 12"/>
          <p:cNvSpPr/>
          <p:nvPr/>
        </p:nvSpPr>
        <p:spPr>
          <a:xfrm>
            <a:off x="4635500" y="2768600"/>
            <a:ext cx="972000" cy="39370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edondar Retângulo no Mesmo Canto Lateral 18"/>
          <p:cNvSpPr/>
          <p:nvPr/>
        </p:nvSpPr>
        <p:spPr>
          <a:xfrm>
            <a:off x="5626100" y="2768600"/>
            <a:ext cx="972000" cy="393700"/>
          </a:xfrm>
          <a:prstGeom prst="round2SameRect">
            <a:avLst/>
          </a:prstGeom>
          <a:solidFill>
            <a:srgbClr val="76329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/>
        </p:nvSpPr>
        <p:spPr>
          <a:xfrm>
            <a:off x="6611634" y="2768600"/>
            <a:ext cx="972000" cy="393700"/>
          </a:xfrm>
          <a:prstGeom prst="round2SameRect">
            <a:avLst/>
          </a:prstGeom>
          <a:solidFill>
            <a:srgbClr val="76329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699000" y="2768600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Uploads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652400" y="2796173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Pins</a:t>
            </a:r>
            <a:endParaRPr lang="pt-B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643384" y="2796173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pt-B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r="-815" b="33924"/>
          <a:stretch/>
        </p:blipFill>
        <p:spPr>
          <a:xfrm>
            <a:off x="4598611" y="3225801"/>
            <a:ext cx="1008000" cy="10028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5" b="42047"/>
          <a:stretch/>
        </p:blipFill>
        <p:spPr>
          <a:xfrm>
            <a:off x="5597221" y="3221454"/>
            <a:ext cx="1008000" cy="103735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66"/>
          <a:stretch/>
        </p:blipFill>
        <p:spPr>
          <a:xfrm>
            <a:off x="6575634" y="3225801"/>
            <a:ext cx="1008000" cy="99528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63"/>
          <a:stretch/>
        </p:blipFill>
        <p:spPr>
          <a:xfrm>
            <a:off x="4589765" y="4228610"/>
            <a:ext cx="1008000" cy="100379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33"/>
          <a:stretch/>
        </p:blipFill>
        <p:spPr>
          <a:xfrm>
            <a:off x="5590100" y="4228611"/>
            <a:ext cx="1008000" cy="100379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6" r="25273" b="34409"/>
          <a:stretch/>
        </p:blipFill>
        <p:spPr>
          <a:xfrm>
            <a:off x="6605221" y="4233404"/>
            <a:ext cx="1008000" cy="99899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598611" y="5232401"/>
            <a:ext cx="1008000" cy="51996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57"/>
          <a:stretch/>
        </p:blipFill>
        <p:spPr>
          <a:xfrm>
            <a:off x="5602650" y="5213308"/>
            <a:ext cx="1008000" cy="53905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63"/>
          <a:stretch/>
        </p:blipFill>
        <p:spPr>
          <a:xfrm>
            <a:off x="6594234" y="5213308"/>
            <a:ext cx="1008000" cy="522012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50" y="940414"/>
            <a:ext cx="360000" cy="360000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5391882" y="944188"/>
            <a:ext cx="2193868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08000" rIns="144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Alterar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dados cadastrais</a:t>
            </a:r>
          </a:p>
          <a:p>
            <a:pPr>
              <a:lnSpc>
                <a:spcPct val="200000"/>
              </a:lnSpc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Alterar estilos de interesse</a:t>
            </a:r>
          </a:p>
          <a:p>
            <a:pPr>
              <a:lnSpc>
                <a:spcPct val="200000"/>
              </a:lnSpc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Fale Conosco</a:t>
            </a:r>
          </a:p>
          <a:p>
            <a:pPr>
              <a:lnSpc>
                <a:spcPct val="200000"/>
              </a:lnSpc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Termos e privacidade</a:t>
            </a:r>
          </a:p>
          <a:p>
            <a:pPr>
              <a:lnSpc>
                <a:spcPct val="200000"/>
              </a:lnSpc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Desativar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</a:t>
            </a:r>
          </a:p>
          <a:p>
            <a:pPr>
              <a:lnSpc>
                <a:spcPct val="200000"/>
              </a:lnSpc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Sair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54" y="363388"/>
            <a:ext cx="6120000" cy="612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602465" y="875320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7" y="832414"/>
            <a:ext cx="575068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9" b="28182"/>
          <a:stretch/>
        </p:blipFill>
        <p:spPr>
          <a:xfrm>
            <a:off x="6281799" y="1408414"/>
            <a:ext cx="1253151" cy="126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ixaDeTexto 9"/>
          <p:cNvSpPr txBox="1"/>
          <p:nvPr/>
        </p:nvSpPr>
        <p:spPr>
          <a:xfrm>
            <a:off x="4699000" y="1520567"/>
            <a:ext cx="158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Chiquita</a:t>
            </a:r>
          </a:p>
          <a:p>
            <a:r>
              <a:rPr lang="pt-BR" sz="2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Bacana</a:t>
            </a:r>
            <a:endParaRPr lang="pt-BR" sz="2400" b="1" dirty="0">
              <a:ln w="18000">
                <a:noFill/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43140" y="3162300"/>
            <a:ext cx="2946394" cy="25730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edondar Retângulo no Mesmo Canto Lateral 12"/>
          <p:cNvSpPr/>
          <p:nvPr/>
        </p:nvSpPr>
        <p:spPr>
          <a:xfrm>
            <a:off x="4622800" y="2768600"/>
            <a:ext cx="972000" cy="393700"/>
          </a:xfrm>
          <a:prstGeom prst="round2SameRect">
            <a:avLst/>
          </a:prstGeom>
          <a:solidFill>
            <a:srgbClr val="76329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edondar Retângulo no Mesmo Canto Lateral 18"/>
          <p:cNvSpPr/>
          <p:nvPr/>
        </p:nvSpPr>
        <p:spPr>
          <a:xfrm>
            <a:off x="5626100" y="2768600"/>
            <a:ext cx="972000" cy="39370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/>
        </p:nvSpPr>
        <p:spPr>
          <a:xfrm>
            <a:off x="6611634" y="2768600"/>
            <a:ext cx="972000" cy="393700"/>
          </a:xfrm>
          <a:prstGeom prst="round2SameRect">
            <a:avLst/>
          </a:prstGeom>
          <a:solidFill>
            <a:srgbClr val="76329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648361" y="2796173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Uploads</a:t>
            </a:r>
            <a:endParaRPr lang="pt-B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639850" y="2796173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Pins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643384" y="2796173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pt-B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9" y="3162299"/>
            <a:ext cx="1671700" cy="181145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53" y="3162300"/>
            <a:ext cx="1671699" cy="1811449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92"/>
          <a:stretch/>
        </p:blipFill>
        <p:spPr>
          <a:xfrm>
            <a:off x="4654549" y="4974374"/>
            <a:ext cx="1671700" cy="760946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92"/>
          <a:stretch/>
        </p:blipFill>
        <p:spPr>
          <a:xfrm>
            <a:off x="6022553" y="4974374"/>
            <a:ext cx="1671700" cy="76094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799856" y="4457700"/>
            <a:ext cx="122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esta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214491" y="4457700"/>
            <a:ext cx="122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Trabalho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01"/>
          <a:stretch/>
        </p:blipFill>
        <p:spPr>
          <a:xfrm>
            <a:off x="4849638" y="3378200"/>
            <a:ext cx="1122536" cy="11223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r="13535"/>
          <a:stretch/>
        </p:blipFill>
        <p:spPr>
          <a:xfrm>
            <a:off x="6259069" y="3378200"/>
            <a:ext cx="1134000" cy="11045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95"/>
          <a:stretch/>
        </p:blipFill>
        <p:spPr>
          <a:xfrm>
            <a:off x="4893816" y="5180449"/>
            <a:ext cx="1111123" cy="5548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12"/>
          <a:stretch/>
        </p:blipFill>
        <p:spPr>
          <a:xfrm>
            <a:off x="6259558" y="5180449"/>
            <a:ext cx="1134000" cy="55487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50" y="94041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1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54" y="363388"/>
            <a:ext cx="6120000" cy="612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602465" y="875320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7" y="832414"/>
            <a:ext cx="575068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9" b="28182"/>
          <a:stretch/>
        </p:blipFill>
        <p:spPr>
          <a:xfrm>
            <a:off x="6281799" y="1408414"/>
            <a:ext cx="1253151" cy="126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ixaDeTexto 9"/>
          <p:cNvSpPr txBox="1"/>
          <p:nvPr/>
        </p:nvSpPr>
        <p:spPr>
          <a:xfrm>
            <a:off x="4699000" y="1520567"/>
            <a:ext cx="158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Chiquita</a:t>
            </a:r>
          </a:p>
          <a:p>
            <a:r>
              <a:rPr lang="pt-BR" sz="2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Bacana</a:t>
            </a:r>
            <a:endParaRPr lang="pt-BR" sz="2400" b="1" dirty="0">
              <a:ln w="18000">
                <a:noFill/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43140" y="3162300"/>
            <a:ext cx="2946394" cy="25730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edondar Retângulo no Mesmo Canto Lateral 12"/>
          <p:cNvSpPr/>
          <p:nvPr/>
        </p:nvSpPr>
        <p:spPr>
          <a:xfrm>
            <a:off x="4622800" y="2768600"/>
            <a:ext cx="972000" cy="393700"/>
          </a:xfrm>
          <a:prstGeom prst="round2SameRect">
            <a:avLst/>
          </a:prstGeom>
          <a:solidFill>
            <a:srgbClr val="76329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edondar Retângulo no Mesmo Canto Lateral 18"/>
          <p:cNvSpPr/>
          <p:nvPr/>
        </p:nvSpPr>
        <p:spPr>
          <a:xfrm>
            <a:off x="6617534" y="2764423"/>
            <a:ext cx="972000" cy="39370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/>
        </p:nvSpPr>
        <p:spPr>
          <a:xfrm>
            <a:off x="5622699" y="2766427"/>
            <a:ext cx="972000" cy="393700"/>
          </a:xfrm>
          <a:prstGeom prst="round2SameRect">
            <a:avLst/>
          </a:prstGeom>
          <a:solidFill>
            <a:srgbClr val="76329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648361" y="2796173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Uploads</a:t>
            </a:r>
            <a:endParaRPr lang="pt-B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654449" y="2791996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Pins</a:t>
            </a:r>
            <a:endParaRPr lang="pt-B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649284" y="2791996"/>
            <a:ext cx="90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01"/>
          <a:stretch/>
        </p:blipFill>
        <p:spPr>
          <a:xfrm>
            <a:off x="4699001" y="3305321"/>
            <a:ext cx="663532" cy="6634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r="13535"/>
          <a:stretch/>
        </p:blipFill>
        <p:spPr>
          <a:xfrm>
            <a:off x="4704706" y="4046537"/>
            <a:ext cx="657826" cy="6407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95"/>
          <a:stretch/>
        </p:blipFill>
        <p:spPr>
          <a:xfrm>
            <a:off x="4704706" y="4745386"/>
            <a:ext cx="657827" cy="3285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32" y="5230003"/>
            <a:ext cx="432000" cy="4320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55" y="5088142"/>
            <a:ext cx="1990588" cy="720000"/>
          </a:xfrm>
          <a:prstGeom prst="rect">
            <a:avLst/>
          </a:prstGeom>
        </p:spPr>
      </p:pic>
      <p:sp>
        <p:nvSpPr>
          <p:cNvPr id="14" name="Estrela de 5 pontas 13"/>
          <p:cNvSpPr/>
          <p:nvPr/>
        </p:nvSpPr>
        <p:spPr>
          <a:xfrm>
            <a:off x="5410279" y="3278630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trela de 5 pontas 31"/>
          <p:cNvSpPr/>
          <p:nvPr/>
        </p:nvSpPr>
        <p:spPr>
          <a:xfrm>
            <a:off x="5845480" y="3278630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strela de 5 pontas 36"/>
          <p:cNvSpPr/>
          <p:nvPr/>
        </p:nvSpPr>
        <p:spPr>
          <a:xfrm>
            <a:off x="6278115" y="3278630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strela de 5 pontas 37"/>
          <p:cNvSpPr/>
          <p:nvPr/>
        </p:nvSpPr>
        <p:spPr>
          <a:xfrm>
            <a:off x="6700084" y="3278630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 de 5 pontas 38"/>
          <p:cNvSpPr/>
          <p:nvPr/>
        </p:nvSpPr>
        <p:spPr>
          <a:xfrm>
            <a:off x="7128934" y="3278630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 de 5 pontas 39"/>
          <p:cNvSpPr/>
          <p:nvPr/>
        </p:nvSpPr>
        <p:spPr>
          <a:xfrm>
            <a:off x="5410279" y="4706992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 de 5 pontas 40"/>
          <p:cNvSpPr/>
          <p:nvPr/>
        </p:nvSpPr>
        <p:spPr>
          <a:xfrm>
            <a:off x="5845480" y="4706992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 de 5 pontas 41"/>
          <p:cNvSpPr/>
          <p:nvPr/>
        </p:nvSpPr>
        <p:spPr>
          <a:xfrm>
            <a:off x="6278115" y="4706992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strela de 5 pontas 42"/>
          <p:cNvSpPr/>
          <p:nvPr/>
        </p:nvSpPr>
        <p:spPr>
          <a:xfrm>
            <a:off x="6700084" y="4706992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strela de 5 pontas 43"/>
          <p:cNvSpPr/>
          <p:nvPr/>
        </p:nvSpPr>
        <p:spPr>
          <a:xfrm>
            <a:off x="7128934" y="4706992"/>
            <a:ext cx="364819" cy="361212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763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strela de 5 pontas 44"/>
          <p:cNvSpPr/>
          <p:nvPr/>
        </p:nvSpPr>
        <p:spPr>
          <a:xfrm>
            <a:off x="5410279" y="3995792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strela de 5 pontas 45"/>
          <p:cNvSpPr/>
          <p:nvPr/>
        </p:nvSpPr>
        <p:spPr>
          <a:xfrm>
            <a:off x="5845480" y="3995792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trela de 5 pontas 46"/>
          <p:cNvSpPr/>
          <p:nvPr/>
        </p:nvSpPr>
        <p:spPr>
          <a:xfrm>
            <a:off x="6278115" y="3995792"/>
            <a:ext cx="364819" cy="361212"/>
          </a:xfrm>
          <a:prstGeom prst="star5">
            <a:avLst/>
          </a:prstGeom>
          <a:solidFill>
            <a:srgbClr val="FFFF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strela de 5 pontas 47"/>
          <p:cNvSpPr/>
          <p:nvPr/>
        </p:nvSpPr>
        <p:spPr>
          <a:xfrm>
            <a:off x="6700084" y="3995792"/>
            <a:ext cx="364819" cy="361212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763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strela de 5 pontas 48"/>
          <p:cNvSpPr/>
          <p:nvPr/>
        </p:nvSpPr>
        <p:spPr>
          <a:xfrm>
            <a:off x="7128934" y="3995792"/>
            <a:ext cx="364819" cy="361212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763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50" y="94041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66" y="870743"/>
            <a:ext cx="2992235" cy="48600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02" y="5161735"/>
            <a:ext cx="540000" cy="5400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07" y="5251735"/>
            <a:ext cx="360000" cy="360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28" y="5267639"/>
            <a:ext cx="360000" cy="360000"/>
          </a:xfrm>
          <a:prstGeom prst="rect">
            <a:avLst/>
          </a:prstGeom>
        </p:spPr>
      </p:pic>
      <p:pic>
        <p:nvPicPr>
          <p:cNvPr id="33" name="Imagem 3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9" y="999157"/>
            <a:ext cx="432000" cy="432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07" y="1371330"/>
            <a:ext cx="378836" cy="36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89" y="2240376"/>
            <a:ext cx="378836" cy="36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70" y="1298796"/>
            <a:ext cx="378836" cy="36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13" y="2948514"/>
            <a:ext cx="378836" cy="36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64" y="3114156"/>
            <a:ext cx="378836" cy="36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31" y="3294156"/>
            <a:ext cx="378836" cy="36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25" y="1560172"/>
            <a:ext cx="265185" cy="252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91" y="1074396"/>
            <a:ext cx="265185" cy="252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58" y="2063730"/>
            <a:ext cx="265185" cy="252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56" y="2069442"/>
            <a:ext cx="265185" cy="2520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556" y="3474156"/>
            <a:ext cx="265185" cy="252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117" y="2474376"/>
            <a:ext cx="265185" cy="252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00" y="1658796"/>
            <a:ext cx="265185" cy="252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32" y="1943442"/>
            <a:ext cx="265185" cy="252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50" y="1731330"/>
            <a:ext cx="151534" cy="1440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50" y="1883730"/>
            <a:ext cx="151534" cy="1440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07" y="1050538"/>
            <a:ext cx="151534" cy="144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07" y="1763442"/>
            <a:ext cx="151534" cy="144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89" y="3402156"/>
            <a:ext cx="151534" cy="1440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96" y="3038620"/>
            <a:ext cx="151534" cy="144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37" y="3852002"/>
            <a:ext cx="378836" cy="360000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58" y="3627602"/>
            <a:ext cx="265185" cy="25200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23" y="4622648"/>
            <a:ext cx="265185" cy="25200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67" y="4212002"/>
            <a:ext cx="265185" cy="25200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299" y="4496648"/>
            <a:ext cx="265185" cy="2520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74" y="3603744"/>
            <a:ext cx="151534" cy="14400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74" y="4316648"/>
            <a:ext cx="151534" cy="14400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3" y="2364314"/>
            <a:ext cx="378836" cy="360000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56" y="2889956"/>
            <a:ext cx="265185" cy="25200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89" y="2817956"/>
            <a:ext cx="151534" cy="14400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13" y="3977214"/>
            <a:ext cx="378836" cy="36000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31" y="4322856"/>
            <a:ext cx="378836" cy="360000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956" y="4502856"/>
            <a:ext cx="265185" cy="252000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89" y="4430856"/>
            <a:ext cx="151534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41" y="369000"/>
            <a:ext cx="6120000" cy="61200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627865" y="848487"/>
            <a:ext cx="3012469" cy="4896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869333" y="4658727"/>
            <a:ext cx="2541817" cy="393700"/>
          </a:xfrm>
          <a:prstGeom prst="roundRect">
            <a:avLst/>
          </a:prstGeom>
          <a:solidFill>
            <a:srgbClr val="994BC5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89" y="1172300"/>
            <a:ext cx="1469711" cy="10248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826000" y="2383700"/>
            <a:ext cx="2514600" cy="36933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rgbClr val="994BC5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6329A"/>
                </a:solidFill>
              </a:rPr>
              <a:t>Log in ou e-mail</a:t>
            </a:r>
            <a:endParaRPr lang="pt-BR" dirty="0">
              <a:solidFill>
                <a:srgbClr val="76329A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838700" y="2905432"/>
            <a:ext cx="2514600" cy="36933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rgbClr val="994BC5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6329A"/>
                </a:solidFill>
              </a:rPr>
              <a:t>Senha</a:t>
            </a:r>
            <a:endParaRPr lang="pt-BR" dirty="0">
              <a:solidFill>
                <a:srgbClr val="76329A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4699000" y="4419600"/>
            <a:ext cx="1104900" cy="0"/>
          </a:xfrm>
          <a:prstGeom prst="line">
            <a:avLst/>
          </a:prstGeom>
          <a:ln>
            <a:solidFill>
              <a:srgbClr val="7632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395150" y="4419600"/>
            <a:ext cx="1104900" cy="0"/>
          </a:xfrm>
          <a:prstGeom prst="line">
            <a:avLst/>
          </a:prstGeom>
          <a:ln>
            <a:solidFill>
              <a:srgbClr val="7632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905500" y="4254500"/>
            <a:ext cx="59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76329A"/>
                </a:solidFill>
              </a:rPr>
              <a:t>OU</a:t>
            </a:r>
            <a:endParaRPr lang="pt-BR" sz="1400" dirty="0">
              <a:solidFill>
                <a:srgbClr val="76329A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5464489" y="3454400"/>
            <a:ext cx="1266511" cy="393700"/>
          </a:xfrm>
          <a:prstGeom prst="roundRect">
            <a:avLst/>
          </a:prstGeom>
          <a:solidFill>
            <a:srgbClr val="994BC5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464489" y="3479800"/>
            <a:ext cx="126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Entrar</a:t>
            </a:r>
            <a:endParaRPr lang="pt-B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35500" y="3898900"/>
            <a:ext cx="296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76329A"/>
                </a:solidFill>
                <a:latin typeface="Arial" pitchFamily="34" charset="0"/>
                <a:cs typeface="Arial" pitchFamily="34" charset="0"/>
              </a:rPr>
              <a:t>Esqueceu seus dados de log in?</a:t>
            </a:r>
            <a:endParaRPr lang="pt-BR" sz="1200" dirty="0">
              <a:solidFill>
                <a:srgbClr val="76329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89" y="4686300"/>
            <a:ext cx="360000" cy="36000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286690" y="4686300"/>
            <a:ext cx="212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76329A"/>
                </a:solidFill>
              </a:rPr>
              <a:t>Entrar com o Facebook</a:t>
            </a:r>
            <a:endParaRPr lang="pt-BR" sz="1600" b="1" dirty="0">
              <a:solidFill>
                <a:srgbClr val="76329A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635500" y="5257800"/>
            <a:ext cx="2966734" cy="0"/>
          </a:xfrm>
          <a:prstGeom prst="line">
            <a:avLst/>
          </a:prstGeom>
          <a:ln>
            <a:solidFill>
              <a:srgbClr val="7632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660900" y="5360888"/>
            <a:ext cx="297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76329A"/>
                </a:solidFill>
                <a:latin typeface="Arial" pitchFamily="34" charset="0"/>
                <a:cs typeface="Arial" pitchFamily="34" charset="0"/>
              </a:rPr>
              <a:t>Não tem uma conta? </a:t>
            </a:r>
            <a:r>
              <a:rPr lang="pt-BR" sz="1200" b="1" dirty="0" smtClean="0">
                <a:solidFill>
                  <a:srgbClr val="76329A"/>
                </a:solidFill>
                <a:latin typeface="Arial" pitchFamily="34" charset="0"/>
                <a:cs typeface="Arial" pitchFamily="34" charset="0"/>
              </a:rPr>
              <a:t>Cadastre-se</a:t>
            </a:r>
            <a:r>
              <a:rPr lang="pt-BR" sz="1200" dirty="0" smtClean="0">
                <a:solidFill>
                  <a:srgbClr val="76329A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1200" dirty="0">
              <a:solidFill>
                <a:srgbClr val="76329A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000"/>
    </mc:Choice>
    <mc:Fallback xmlns="">
      <p:transition spd="slow" advTm="4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triggerEvt type="onClick" time="4253" objId="2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66" y="870743"/>
            <a:ext cx="2992235" cy="4860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28" y="5267639"/>
            <a:ext cx="360000" cy="360000"/>
          </a:xfrm>
          <a:prstGeom prst="rect">
            <a:avLst/>
          </a:prstGeom>
        </p:spPr>
      </p:pic>
      <p:pic>
        <p:nvPicPr>
          <p:cNvPr id="33" name="Imagem 3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9" y="999157"/>
            <a:ext cx="432000" cy="43200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5452947" y="2647780"/>
            <a:ext cx="1286105" cy="1052291"/>
            <a:chOff x="9584870" y="3153971"/>
            <a:chExt cx="1286105" cy="1052291"/>
          </a:xfrm>
        </p:grpSpPr>
        <p:sp>
          <p:nvSpPr>
            <p:cNvPr id="12" name="CaixaDeTexto 11"/>
            <p:cNvSpPr txBox="1"/>
            <p:nvPr/>
          </p:nvSpPr>
          <p:spPr>
            <a:xfrm>
              <a:off x="9591862" y="3836930"/>
              <a:ext cx="12721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pt-BR" b="1" spc="150" dirty="0" smtClean="0">
                  <a:ln w="11430"/>
                  <a:solidFill>
                    <a:srgbClr val="F30B3D"/>
                  </a:solidFill>
                  <a:latin typeface="Gloucester MT Extra Condensed" pitchFamily="18" charset="0"/>
                </a:rPr>
                <a:t>COMENTAR</a:t>
              </a:r>
              <a:endParaRPr lang="pt-BR" b="1" spc="150" dirty="0">
                <a:ln w="11430"/>
                <a:solidFill>
                  <a:srgbClr val="F30B3D"/>
                </a:solidFill>
                <a:latin typeface="Gloucester MT Extra Condensed" pitchFamily="18" charset="0"/>
              </a:endParaRPr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9591862" y="3836930"/>
              <a:ext cx="1279113" cy="368300"/>
            </a:xfrm>
            <a:prstGeom prst="roundRect">
              <a:avLst/>
            </a:prstGeom>
            <a:noFill/>
            <a:ln>
              <a:solidFill>
                <a:srgbClr val="76329A"/>
              </a:solidFill>
            </a:ln>
            <a:scene3d>
              <a:camera prst="orthographicFront"/>
              <a:lightRig rig="threePt" dir="t"/>
            </a:scene3d>
            <a:sp3d extrusionH="76200" contourW="44450">
              <a:bevelB/>
              <a:extrusionClr>
                <a:srgbClr val="76329A"/>
              </a:extrusionClr>
              <a:contourClr>
                <a:srgbClr val="76329A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9584870" y="3153971"/>
              <a:ext cx="12721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pt-BR" b="1" spc="150" dirty="0" smtClean="0">
                  <a:ln w="11430"/>
                  <a:solidFill>
                    <a:srgbClr val="F30B3D"/>
                  </a:solidFill>
                  <a:latin typeface="Gloucester MT Extra Condensed" pitchFamily="18" charset="0"/>
                </a:rPr>
                <a:t>DENUNCIAR</a:t>
              </a:r>
              <a:endParaRPr lang="pt-BR" b="1" spc="150" dirty="0">
                <a:ln w="11430"/>
                <a:solidFill>
                  <a:srgbClr val="F30B3D"/>
                </a:solidFill>
                <a:latin typeface="Gloucester MT Extra Condensed" pitchFamily="18" charset="0"/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9584870" y="3153971"/>
              <a:ext cx="1279113" cy="368300"/>
            </a:xfrm>
            <a:prstGeom prst="roundRect">
              <a:avLst/>
            </a:prstGeom>
            <a:noFill/>
            <a:ln>
              <a:solidFill>
                <a:srgbClr val="76329A"/>
              </a:solidFill>
            </a:ln>
            <a:scene3d>
              <a:camera prst="orthographicFront"/>
              <a:lightRig rig="threePt" dir="t"/>
            </a:scene3d>
            <a:sp3d extrusionH="76200" contourW="44450">
              <a:bevelB/>
              <a:extrusionClr>
                <a:srgbClr val="76329A"/>
              </a:extrusionClr>
              <a:contourClr>
                <a:srgbClr val="76329A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4916456" y="5179206"/>
            <a:ext cx="124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115 (</a:t>
            </a:r>
            <a:r>
              <a:rPr lang="pt-BR" sz="1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95%)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85" y="5153095"/>
            <a:ext cx="360000" cy="360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85" y="5490038"/>
            <a:ext cx="216000" cy="21600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4925985" y="5444148"/>
            <a:ext cx="80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6 (5%)</a:t>
            </a:r>
            <a:endParaRPr lang="pt-BR" sz="1400" b="1" dirty="0">
              <a:ln w="18000">
                <a:noFill/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81" y="528073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66" y="870743"/>
            <a:ext cx="2992235" cy="4860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28" y="5267639"/>
            <a:ext cx="360000" cy="360000"/>
          </a:xfrm>
          <a:prstGeom prst="rect">
            <a:avLst/>
          </a:prstGeom>
        </p:spPr>
      </p:pic>
      <p:pic>
        <p:nvPicPr>
          <p:cNvPr id="33" name="Imagem 3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9" y="999157"/>
            <a:ext cx="432000" cy="4320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916456" y="5179206"/>
            <a:ext cx="124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115 (</a:t>
            </a:r>
            <a:r>
              <a:rPr lang="pt-BR" sz="1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95%)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85" y="5153095"/>
            <a:ext cx="360000" cy="360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85" y="5490038"/>
            <a:ext cx="216000" cy="21600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4925985" y="5444148"/>
            <a:ext cx="80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6 (5%)</a:t>
            </a:r>
            <a:endParaRPr lang="pt-BR" sz="1400" b="1" dirty="0">
              <a:ln w="18000">
                <a:noFill/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81" y="5280739"/>
            <a:ext cx="720000" cy="7200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077650" y="2996168"/>
            <a:ext cx="19927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b="1" spc="150" dirty="0" smtClean="0">
                <a:ln w="11430"/>
                <a:solidFill>
                  <a:srgbClr val="F30B3D"/>
                </a:solidFill>
                <a:latin typeface="Gloucester MT Extra Condensed" pitchFamily="18" charset="0"/>
              </a:rPr>
              <a:t>VER COMENTÁRIOS</a:t>
            </a:r>
            <a:endParaRPr lang="pt-BR" b="1" spc="150" dirty="0">
              <a:ln w="11430"/>
              <a:solidFill>
                <a:srgbClr val="F30B3D"/>
              </a:solidFill>
              <a:latin typeface="Gloucester MT Extra Condensed" pitchFamily="18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077650" y="2996168"/>
            <a:ext cx="2003699" cy="368300"/>
          </a:xfrm>
          <a:prstGeom prst="roundRect">
            <a:avLst/>
          </a:prstGeom>
          <a:noFill/>
          <a:ln>
            <a:solidFill>
              <a:srgbClr val="76329A"/>
            </a:solidFill>
          </a:ln>
          <a:scene3d>
            <a:camera prst="orthographicFront"/>
            <a:lightRig rig="threePt" dir="t"/>
          </a:scene3d>
          <a:sp3d extrusionH="76200" contourW="44450">
            <a:bevelB/>
            <a:extrusionClr>
              <a:srgbClr val="76329A"/>
            </a:extrusionClr>
            <a:contourClr>
              <a:srgbClr val="76329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5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66" y="870743"/>
            <a:ext cx="2992235" cy="4860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28" y="5267639"/>
            <a:ext cx="360000" cy="360000"/>
          </a:xfrm>
          <a:prstGeom prst="rect">
            <a:avLst/>
          </a:prstGeom>
        </p:spPr>
      </p:pic>
      <p:pic>
        <p:nvPicPr>
          <p:cNvPr id="33" name="Imagem 3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9" y="999157"/>
            <a:ext cx="432000" cy="4320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916456" y="5179206"/>
            <a:ext cx="124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115 (</a:t>
            </a:r>
            <a:r>
              <a:rPr lang="pt-BR" sz="1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95%)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85" y="5153095"/>
            <a:ext cx="360000" cy="360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85" y="5490038"/>
            <a:ext cx="216000" cy="21600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4925985" y="5444148"/>
            <a:ext cx="80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6 (5%)</a:t>
            </a:r>
            <a:endParaRPr lang="pt-BR" sz="1400" b="1" dirty="0">
              <a:ln w="18000">
                <a:noFill/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81" y="5280739"/>
            <a:ext cx="720000" cy="7200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601966" y="3036498"/>
            <a:ext cx="2992235" cy="2700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08000" rIns="144000" rtlCol="0">
            <a:spAutoFit/>
          </a:bodyPr>
          <a:lstStyle/>
          <a:p>
            <a:pPr>
              <a:lnSpc>
                <a:spcPct val="200000"/>
              </a:lnSpc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60079" y="3036498"/>
            <a:ext cx="281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Escolher Painel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        Criar Painel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Trabalho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Festa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Academia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09257" y="3429000"/>
            <a:ext cx="2992235" cy="5040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569118" y="3213615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rgbClr val="76329A"/>
                </a:solidFill>
              </a:rPr>
              <a:t>+</a:t>
            </a:r>
            <a:endParaRPr lang="pt-BR" sz="5400" b="1" dirty="0">
              <a:solidFill>
                <a:srgbClr val="763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8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72" y="863600"/>
            <a:ext cx="2952000" cy="4869656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02" y="5161735"/>
            <a:ext cx="540000" cy="5400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07" y="5251735"/>
            <a:ext cx="360000" cy="360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28" y="5267639"/>
            <a:ext cx="360000" cy="360000"/>
          </a:xfrm>
          <a:prstGeom prst="rect">
            <a:avLst/>
          </a:prstGeom>
        </p:spPr>
      </p:pic>
      <p:pic>
        <p:nvPicPr>
          <p:cNvPr id="33" name="Imagem 3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9" y="99915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41" y="369000"/>
            <a:ext cx="6120000" cy="61200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627865" y="848487"/>
            <a:ext cx="3012469" cy="4896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09" y="993579"/>
            <a:ext cx="1562915" cy="54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99000" y="1625600"/>
            <a:ext cx="290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76329A"/>
                </a:solidFill>
              </a:rPr>
              <a:t>INFORMAÇÕES	1 de 2                  </a:t>
            </a:r>
            <a:endParaRPr lang="pt-BR" b="1" dirty="0">
              <a:solidFill>
                <a:srgbClr val="76329A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37824" y="1872019"/>
            <a:ext cx="290323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dirty="0" smtClean="0">
                <a:solidFill>
                  <a:srgbClr val="76329A"/>
                </a:solidFill>
              </a:rPr>
              <a:t>Nome:</a:t>
            </a: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76329A"/>
                </a:solidFill>
              </a:rPr>
              <a:t>Sexo:</a:t>
            </a: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76329A"/>
                </a:solidFill>
              </a:rPr>
              <a:t>Data de nascimento:</a:t>
            </a: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76329A"/>
                </a:solidFill>
              </a:rPr>
              <a:t>Log in:</a:t>
            </a: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76329A"/>
                </a:solidFill>
              </a:rPr>
              <a:t>E-mail:</a:t>
            </a: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76329A"/>
                </a:solidFill>
              </a:rPr>
              <a:t>Confirmação de e-mail:</a:t>
            </a:r>
          </a:p>
          <a:p>
            <a:pPr>
              <a:lnSpc>
                <a:spcPct val="150000"/>
              </a:lnSpc>
            </a:pPr>
            <a:endParaRPr lang="pt-BR" sz="1400" dirty="0" smtClean="0">
              <a:solidFill>
                <a:srgbClr val="76329A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76329A"/>
                </a:solidFill>
              </a:rPr>
              <a:t>Senha:</a:t>
            </a: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76329A"/>
                </a:solidFill>
              </a:rPr>
              <a:t>Confirmação de Senha:</a:t>
            </a:r>
          </a:p>
          <a:p>
            <a:endParaRPr lang="pt-BR" dirty="0" smtClean="0"/>
          </a:p>
        </p:txBody>
      </p:sp>
      <p:sp>
        <p:nvSpPr>
          <p:cNvPr id="21" name="CaixaDeTexto 20"/>
          <p:cNvSpPr txBox="1"/>
          <p:nvPr/>
        </p:nvSpPr>
        <p:spPr>
          <a:xfrm>
            <a:off x="5270499" y="2007632"/>
            <a:ext cx="2270559" cy="28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rgbClr val="994BC5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76329A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92095" y="2687340"/>
            <a:ext cx="1267258" cy="28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rgbClr val="994BC5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6329A"/>
                </a:solidFill>
              </a:rPr>
              <a:t> </a:t>
            </a:r>
            <a:r>
              <a:rPr lang="pt-BR" dirty="0" smtClean="0">
                <a:solidFill>
                  <a:srgbClr val="76329A"/>
                </a:solidFill>
              </a:rPr>
              <a:t>    /      /</a:t>
            </a:r>
            <a:endParaRPr lang="pt-BR" dirty="0">
              <a:solidFill>
                <a:srgbClr val="76329A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235809" y="2438400"/>
            <a:ext cx="180000" cy="18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6405778" y="2438400"/>
            <a:ext cx="180000" cy="18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5403109" y="2374511"/>
            <a:ext cx="329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76329A"/>
                </a:solidFill>
              </a:rPr>
              <a:t>feminino             masculino</a:t>
            </a:r>
            <a:endParaRPr lang="pt-BR" sz="1400" dirty="0">
              <a:solidFill>
                <a:srgbClr val="76329A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288794" y="3025020"/>
            <a:ext cx="2270559" cy="28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rgbClr val="994BC5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76329A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83199" y="3361200"/>
            <a:ext cx="2270559" cy="28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rgbClr val="994BC5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76329A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24400" y="3950732"/>
            <a:ext cx="2816658" cy="28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rgbClr val="994BC5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76329A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70499" y="4292361"/>
            <a:ext cx="2270559" cy="28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rgbClr val="994BC5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76329A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724401" y="4918761"/>
            <a:ext cx="2816658" cy="28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rgbClr val="994BC5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76329A"/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7161799" y="5327177"/>
            <a:ext cx="360000" cy="360000"/>
            <a:chOff x="5819650" y="4626386"/>
            <a:chExt cx="540000" cy="540000"/>
          </a:xfrm>
        </p:grpSpPr>
        <p:sp>
          <p:nvSpPr>
            <p:cNvPr id="23" name="Elipse 22"/>
            <p:cNvSpPr/>
            <p:nvPr/>
          </p:nvSpPr>
          <p:spPr>
            <a:xfrm>
              <a:off x="5819650" y="4626386"/>
              <a:ext cx="540000" cy="540000"/>
            </a:xfrm>
            <a:prstGeom prst="ellipse">
              <a:avLst/>
            </a:prstGeom>
            <a:solidFill>
              <a:srgbClr val="F30B3D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615" y="4718586"/>
              <a:ext cx="35207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187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000"/>
    </mc:Choice>
    <mc:Fallback xmlns="">
      <p:transition spd="slow" advTm="4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triggerEvt type="onClick" time="4253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41" y="369000"/>
            <a:ext cx="6120000" cy="61200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589765" y="848487"/>
            <a:ext cx="3012469" cy="4896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09" y="993579"/>
            <a:ext cx="1562915" cy="54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89765" y="1625600"/>
            <a:ext cx="3144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76329A"/>
                </a:solidFill>
              </a:rPr>
              <a:t>ESTILOS DE INTERESSE</a:t>
            </a:r>
            <a:r>
              <a:rPr lang="pt-BR" sz="1600" b="1" dirty="0">
                <a:solidFill>
                  <a:srgbClr val="76329A"/>
                </a:solidFill>
              </a:rPr>
              <a:t> </a:t>
            </a:r>
            <a:r>
              <a:rPr lang="pt-BR" sz="1600" b="1" dirty="0" smtClean="0">
                <a:solidFill>
                  <a:srgbClr val="76329A"/>
                </a:solidFill>
              </a:rPr>
              <a:t>          2 de 2                  </a:t>
            </a:r>
            <a:endParaRPr lang="pt-BR" sz="1600" b="1" dirty="0">
              <a:solidFill>
                <a:srgbClr val="76329A"/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7161799" y="5327177"/>
            <a:ext cx="360000" cy="360000"/>
            <a:chOff x="5819650" y="4626386"/>
            <a:chExt cx="540000" cy="540000"/>
          </a:xfrm>
        </p:grpSpPr>
        <p:sp>
          <p:nvSpPr>
            <p:cNvPr id="23" name="Elipse 22"/>
            <p:cNvSpPr/>
            <p:nvPr/>
          </p:nvSpPr>
          <p:spPr>
            <a:xfrm>
              <a:off x="5819650" y="4626386"/>
              <a:ext cx="540000" cy="540000"/>
            </a:xfrm>
            <a:prstGeom prst="ellipse">
              <a:avLst/>
            </a:prstGeom>
            <a:solidFill>
              <a:srgbClr val="F30B3D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615" y="4718586"/>
              <a:ext cx="352070" cy="360000"/>
            </a:xfrm>
            <a:prstGeom prst="rect">
              <a:avLst/>
            </a:prstGeom>
          </p:spPr>
        </p:pic>
      </p:grpSp>
      <p:sp>
        <p:nvSpPr>
          <p:cNvPr id="25" name="Retângulo de cantos arredondados 24"/>
          <p:cNvSpPr/>
          <p:nvPr/>
        </p:nvSpPr>
        <p:spPr>
          <a:xfrm>
            <a:off x="4717408" y="5317845"/>
            <a:ext cx="939800" cy="368300"/>
          </a:xfrm>
          <a:prstGeom prst="roundRect">
            <a:avLst/>
          </a:prstGeom>
          <a:noFill/>
          <a:ln>
            <a:solidFill>
              <a:srgbClr val="76329A"/>
            </a:solidFill>
          </a:ln>
          <a:scene3d>
            <a:camera prst="orthographicFront"/>
            <a:lightRig rig="threePt" dir="t"/>
          </a:scene3d>
          <a:sp3d extrusionH="76200" contourW="44450">
            <a:bevelB/>
            <a:extrusionClr>
              <a:srgbClr val="76329A"/>
            </a:extrusionClr>
            <a:contourClr>
              <a:srgbClr val="76329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4724400" y="5317845"/>
            <a:ext cx="9258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b="1" spc="150" dirty="0" smtClean="0">
                <a:ln w="11430"/>
                <a:solidFill>
                  <a:srgbClr val="F30B3D"/>
                </a:solidFill>
                <a:latin typeface="Gloucester MT Extra Condensed" pitchFamily="18" charset="0"/>
              </a:rPr>
              <a:t>PULAR</a:t>
            </a:r>
            <a:endParaRPr lang="pt-BR" b="1" spc="150" dirty="0">
              <a:ln w="11430"/>
              <a:solidFill>
                <a:srgbClr val="F30B3D"/>
              </a:solidFill>
              <a:latin typeface="Gloucester MT Extra Condensed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0" y="205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680000" y="241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4680000" y="277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4680000" y="385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680000" y="313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4680000" y="349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680000" y="421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680000" y="457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6120000" y="205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120000" y="313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6120000" y="241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6120000" y="277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120000" y="385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6120000" y="34938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120000" y="421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120000" y="4578400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834600" y="2027654"/>
            <a:ext cx="12359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50"/>
              </a:spcAft>
            </a:pPr>
            <a:r>
              <a:rPr lang="pt-BR" sz="1400" dirty="0" smtClean="0">
                <a:solidFill>
                  <a:srgbClr val="76329A"/>
                </a:solidFill>
              </a:rPr>
              <a:t>Punk</a:t>
            </a:r>
          </a:p>
          <a:p>
            <a:pPr>
              <a:spcAft>
                <a:spcPts val="1050"/>
              </a:spcAft>
            </a:pPr>
            <a:r>
              <a:rPr lang="pt-BR" sz="1400" dirty="0" smtClean="0">
                <a:solidFill>
                  <a:srgbClr val="76329A"/>
                </a:solidFill>
              </a:rPr>
              <a:t>Boho</a:t>
            </a:r>
          </a:p>
          <a:p>
            <a:pPr>
              <a:spcAft>
                <a:spcPts val="1050"/>
              </a:spcAft>
            </a:pPr>
            <a:r>
              <a:rPr lang="pt-BR" sz="1400" dirty="0" smtClean="0">
                <a:solidFill>
                  <a:srgbClr val="76329A"/>
                </a:solidFill>
              </a:rPr>
              <a:t>Clássico</a:t>
            </a:r>
          </a:p>
          <a:p>
            <a:pPr>
              <a:spcAft>
                <a:spcPts val="1050"/>
              </a:spcAft>
            </a:pPr>
            <a:r>
              <a:rPr lang="pt-BR" sz="1400" dirty="0" smtClean="0">
                <a:solidFill>
                  <a:srgbClr val="76329A"/>
                </a:solidFill>
              </a:rPr>
              <a:t>Cool</a:t>
            </a:r>
          </a:p>
          <a:p>
            <a:pPr>
              <a:spcAft>
                <a:spcPts val="1050"/>
              </a:spcAft>
            </a:pPr>
            <a:r>
              <a:rPr lang="pt-BR" sz="1400" dirty="0" smtClean="0">
                <a:solidFill>
                  <a:srgbClr val="76329A"/>
                </a:solidFill>
              </a:rPr>
              <a:t>Glam</a:t>
            </a:r>
          </a:p>
          <a:p>
            <a:pPr>
              <a:spcAft>
                <a:spcPts val="1050"/>
              </a:spcAft>
            </a:pPr>
            <a:r>
              <a:rPr lang="pt-BR" sz="1400" dirty="0" smtClean="0">
                <a:solidFill>
                  <a:srgbClr val="76329A"/>
                </a:solidFill>
              </a:rPr>
              <a:t>Ladylike</a:t>
            </a:r>
          </a:p>
          <a:p>
            <a:pPr>
              <a:spcAft>
                <a:spcPts val="1050"/>
              </a:spcAft>
            </a:pPr>
            <a:r>
              <a:rPr lang="pt-BR" sz="1400" dirty="0" smtClean="0">
                <a:solidFill>
                  <a:srgbClr val="76329A"/>
                </a:solidFill>
              </a:rPr>
              <a:t>Hippie chic</a:t>
            </a:r>
            <a:endParaRPr lang="pt-BR" sz="1400" dirty="0">
              <a:solidFill>
                <a:srgbClr val="76329A"/>
              </a:solidFill>
            </a:endParaRPr>
          </a:p>
          <a:p>
            <a:pPr>
              <a:spcAft>
                <a:spcPts val="1050"/>
              </a:spcAft>
            </a:pPr>
            <a:r>
              <a:rPr lang="pt-BR" sz="1400" dirty="0" smtClean="0">
                <a:solidFill>
                  <a:srgbClr val="76329A"/>
                </a:solidFill>
              </a:rPr>
              <a:t>Rocker</a:t>
            </a:r>
            <a:endParaRPr lang="pt-BR" sz="1400" dirty="0">
              <a:solidFill>
                <a:srgbClr val="76329A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97342" y="2030695"/>
            <a:ext cx="1676400" cy="286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50"/>
              </a:spcAft>
            </a:pPr>
            <a:r>
              <a:rPr lang="pt-BR" sz="1400" dirty="0">
                <a:solidFill>
                  <a:srgbClr val="76329A"/>
                </a:solidFill>
              </a:rPr>
              <a:t>Sexy</a:t>
            </a:r>
          </a:p>
          <a:p>
            <a:pPr>
              <a:spcAft>
                <a:spcPts val="1050"/>
              </a:spcAft>
            </a:pPr>
            <a:r>
              <a:rPr lang="pt-BR" sz="1400" dirty="0">
                <a:solidFill>
                  <a:srgbClr val="76329A"/>
                </a:solidFill>
              </a:rPr>
              <a:t>Geek</a:t>
            </a:r>
          </a:p>
          <a:p>
            <a:pPr>
              <a:spcAft>
                <a:spcPts val="1050"/>
              </a:spcAft>
            </a:pPr>
            <a:r>
              <a:rPr lang="pt-BR" sz="1400" dirty="0" smtClean="0">
                <a:solidFill>
                  <a:srgbClr val="76329A"/>
                </a:solidFill>
              </a:rPr>
              <a:t>Retrô/vinagre</a:t>
            </a:r>
            <a:endParaRPr lang="pt-BR" sz="1400" dirty="0">
              <a:solidFill>
                <a:srgbClr val="76329A"/>
              </a:solidFill>
            </a:endParaRPr>
          </a:p>
          <a:p>
            <a:pPr>
              <a:spcAft>
                <a:spcPts val="1050"/>
              </a:spcAft>
            </a:pPr>
            <a:r>
              <a:rPr lang="pt-BR" sz="1400" dirty="0">
                <a:solidFill>
                  <a:srgbClr val="76329A"/>
                </a:solidFill>
              </a:rPr>
              <a:t>Activewear</a:t>
            </a:r>
          </a:p>
          <a:p>
            <a:pPr>
              <a:spcAft>
                <a:spcPts val="1050"/>
              </a:spcAft>
            </a:pPr>
            <a:r>
              <a:rPr lang="pt-BR" sz="1400" dirty="0">
                <a:solidFill>
                  <a:srgbClr val="76329A"/>
                </a:solidFill>
              </a:rPr>
              <a:t>Casual</a:t>
            </a:r>
          </a:p>
          <a:p>
            <a:pPr>
              <a:spcAft>
                <a:spcPts val="1050"/>
              </a:spcAft>
            </a:pPr>
            <a:r>
              <a:rPr lang="pt-BR" sz="1400" dirty="0">
                <a:solidFill>
                  <a:srgbClr val="76329A"/>
                </a:solidFill>
              </a:rPr>
              <a:t>Romântico</a:t>
            </a:r>
          </a:p>
          <a:p>
            <a:pPr>
              <a:spcAft>
                <a:spcPts val="1050"/>
              </a:spcAft>
            </a:pPr>
            <a:r>
              <a:rPr lang="pt-BR" sz="1400" dirty="0">
                <a:solidFill>
                  <a:srgbClr val="76329A"/>
                </a:solidFill>
              </a:rPr>
              <a:t>Gótico</a:t>
            </a:r>
          </a:p>
          <a:p>
            <a:pPr>
              <a:spcAft>
                <a:spcPts val="1050"/>
              </a:spcAft>
            </a:pPr>
            <a:r>
              <a:rPr lang="pt-BR" sz="1400" dirty="0" smtClean="0">
                <a:solidFill>
                  <a:srgbClr val="76329A"/>
                </a:solidFill>
              </a:rPr>
              <a:t>Praia</a:t>
            </a:r>
            <a:endParaRPr lang="pt-BR" sz="1400" dirty="0">
              <a:solidFill>
                <a:srgbClr val="76329A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680000" y="4838079"/>
            <a:ext cx="292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solidFill>
                  <a:srgbClr val="76329A"/>
                </a:solidFill>
              </a:rPr>
              <a:t>Ao pular esta etapa, todos os estilos serão considerados do seu interesse.</a:t>
            </a:r>
            <a:endParaRPr lang="pt-BR" sz="1200" dirty="0">
              <a:solidFill>
                <a:srgbClr val="763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3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000"/>
    </mc:Choice>
    <mc:Fallback xmlns="">
      <p:transition spd="slow" advTm="4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triggerEvt type="onClick" time="4253" objId="2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589765" y="875320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74" y="1210619"/>
            <a:ext cx="3649163" cy="4009191"/>
          </a:xfrm>
          <a:prstGeom prst="rect">
            <a:avLst/>
          </a:prstGeom>
        </p:spPr>
      </p:pic>
      <p:pic>
        <p:nvPicPr>
          <p:cNvPr id="2" name="Imagem 1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" b="32756"/>
          <a:stretch/>
        </p:blipFill>
        <p:spPr>
          <a:xfrm>
            <a:off x="4866815" y="1662434"/>
            <a:ext cx="2488728" cy="252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15" y="977651"/>
            <a:ext cx="388333" cy="360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87" y="4247735"/>
            <a:ext cx="540000" cy="5400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92" y="4337735"/>
            <a:ext cx="360000" cy="360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13" y="4353639"/>
            <a:ext cx="360000" cy="36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32" y="5064903"/>
            <a:ext cx="432000" cy="432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55" y="4935742"/>
            <a:ext cx="1990588" cy="7200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1" y="1984174"/>
            <a:ext cx="826783" cy="88398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86" y="2091599"/>
            <a:ext cx="1218602" cy="145456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88" y="3039680"/>
            <a:ext cx="875299" cy="93585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7" y="832414"/>
            <a:ext cx="57506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589765" y="875320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74" y="1210619"/>
            <a:ext cx="3649163" cy="4009191"/>
          </a:xfrm>
          <a:prstGeom prst="rect">
            <a:avLst/>
          </a:prstGeom>
        </p:spPr>
      </p:pic>
      <p:pic>
        <p:nvPicPr>
          <p:cNvPr id="2" name="Imagem 1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0" b="32756"/>
          <a:stretch/>
        </p:blipFill>
        <p:spPr>
          <a:xfrm>
            <a:off x="4866815" y="1662434"/>
            <a:ext cx="2488728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32" y="5064903"/>
            <a:ext cx="432000" cy="432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55" y="4935742"/>
            <a:ext cx="1990588" cy="720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7" y="832414"/>
            <a:ext cx="575068" cy="576000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5452947" y="2330280"/>
            <a:ext cx="1286105" cy="1052291"/>
            <a:chOff x="9584870" y="3153971"/>
            <a:chExt cx="1286105" cy="1052291"/>
          </a:xfrm>
        </p:grpSpPr>
        <p:sp>
          <p:nvSpPr>
            <p:cNvPr id="29" name="CaixaDeTexto 28"/>
            <p:cNvSpPr txBox="1"/>
            <p:nvPr/>
          </p:nvSpPr>
          <p:spPr>
            <a:xfrm>
              <a:off x="9591862" y="3836930"/>
              <a:ext cx="12721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pt-BR" b="1" spc="150" dirty="0" smtClean="0">
                  <a:ln w="11430"/>
                  <a:solidFill>
                    <a:srgbClr val="F30B3D"/>
                  </a:solidFill>
                  <a:latin typeface="Gloucester MT Extra Condensed" pitchFamily="18" charset="0"/>
                </a:rPr>
                <a:t>COMENTAR</a:t>
              </a:r>
              <a:endParaRPr lang="pt-BR" b="1" spc="150" dirty="0">
                <a:ln w="11430"/>
                <a:solidFill>
                  <a:srgbClr val="F30B3D"/>
                </a:solidFill>
                <a:latin typeface="Gloucester MT Extra Condensed" pitchFamily="18" charset="0"/>
              </a:endParaRPr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9591862" y="3836930"/>
              <a:ext cx="1279113" cy="368300"/>
            </a:xfrm>
            <a:prstGeom prst="roundRect">
              <a:avLst/>
            </a:prstGeom>
            <a:noFill/>
            <a:ln>
              <a:solidFill>
                <a:srgbClr val="76329A"/>
              </a:solidFill>
            </a:ln>
            <a:scene3d>
              <a:camera prst="orthographicFront"/>
              <a:lightRig rig="threePt" dir="t"/>
            </a:scene3d>
            <a:sp3d extrusionH="76200" contourW="44450">
              <a:bevelB/>
              <a:extrusionClr>
                <a:srgbClr val="76329A"/>
              </a:extrusionClr>
              <a:contourClr>
                <a:srgbClr val="76329A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584870" y="3153971"/>
              <a:ext cx="12721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pt-BR" b="1" spc="150" dirty="0" smtClean="0">
                  <a:ln w="11430"/>
                  <a:solidFill>
                    <a:srgbClr val="F30B3D"/>
                  </a:solidFill>
                  <a:latin typeface="Gloucester MT Extra Condensed" pitchFamily="18" charset="0"/>
                </a:rPr>
                <a:t>DENUNCIAR</a:t>
              </a:r>
              <a:endParaRPr lang="pt-BR" b="1" spc="150" dirty="0">
                <a:ln w="11430"/>
                <a:solidFill>
                  <a:srgbClr val="F30B3D"/>
                </a:solidFill>
                <a:latin typeface="Gloucester MT Extra Condensed" pitchFamily="18" charset="0"/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9584870" y="3153971"/>
              <a:ext cx="1279113" cy="368300"/>
            </a:xfrm>
            <a:prstGeom prst="roundRect">
              <a:avLst/>
            </a:prstGeom>
            <a:noFill/>
            <a:ln>
              <a:solidFill>
                <a:srgbClr val="76329A"/>
              </a:solidFill>
            </a:ln>
            <a:scene3d>
              <a:camera prst="orthographicFront"/>
              <a:lightRig rig="threePt" dir="t"/>
            </a:scene3d>
            <a:sp3d extrusionH="76200" contourW="44450">
              <a:bevelB/>
              <a:extrusionClr>
                <a:srgbClr val="76329A"/>
              </a:extrusionClr>
              <a:contourClr>
                <a:srgbClr val="76329A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15" y="977651"/>
            <a:ext cx="388333" cy="360000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8858982" y="838594"/>
            <a:ext cx="2304318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08000" rIns="144000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Gostaria de denunciar esta imagem? Por que?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Não se trata de um look.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Acho que este conteúdo não deveria estar aqui.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Não gostei.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8947882" y="1562100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8947882" y="1968500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947882" y="260463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974382" y="3047205"/>
            <a:ext cx="881918" cy="336015"/>
          </a:xfrm>
          <a:prstGeom prst="roundRect">
            <a:avLst/>
          </a:prstGeom>
          <a:noFill/>
          <a:ln w="53975">
            <a:solidFill>
              <a:srgbClr val="763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0167082" y="3047206"/>
            <a:ext cx="881918" cy="336015"/>
          </a:xfrm>
          <a:prstGeom prst="roundRect">
            <a:avLst/>
          </a:prstGeom>
          <a:noFill/>
          <a:ln w="53975">
            <a:solidFill>
              <a:srgbClr val="763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9006132" y="3018909"/>
            <a:ext cx="81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spc="150" dirty="0">
                <a:ln w="11430"/>
                <a:solidFill>
                  <a:srgbClr val="F30B3D"/>
                </a:solidFill>
                <a:latin typeface="Gloucester MT Extra Condensed" pitchFamily="18" charset="0"/>
              </a:rPr>
              <a:t>SAIR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0198832" y="3018909"/>
            <a:ext cx="81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spc="150" dirty="0" smtClean="0">
                <a:ln w="11430"/>
                <a:solidFill>
                  <a:srgbClr val="F30B3D"/>
                </a:solidFill>
                <a:latin typeface="Gloucester MT Extra Condensed" pitchFamily="18" charset="0"/>
              </a:rPr>
              <a:t>ENVIAR</a:t>
            </a:r>
            <a:endParaRPr lang="pt-BR" b="1" spc="150" dirty="0">
              <a:ln w="11430"/>
              <a:solidFill>
                <a:srgbClr val="F30B3D"/>
              </a:solidFill>
              <a:latin typeface="Gloucester MT Extra Condensed" pitchFamily="18" charset="0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13" y="4353639"/>
            <a:ext cx="360000" cy="360000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4916456" y="4252106"/>
            <a:ext cx="124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115 (</a:t>
            </a:r>
            <a:r>
              <a:rPr lang="pt-BR" sz="1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95%)</a:t>
            </a: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85" y="4225995"/>
            <a:ext cx="360000" cy="36000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85" y="4562938"/>
            <a:ext cx="216000" cy="216000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4925985" y="4517048"/>
            <a:ext cx="80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6 (5%)</a:t>
            </a:r>
            <a:endParaRPr lang="pt-BR" sz="1400" b="1" dirty="0">
              <a:ln w="18000">
                <a:noFill/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81" y="435363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0" h="0"/>
            <a:extrusionClr>
              <a:srgbClr val="76329A"/>
            </a:extrusionClr>
          </a:sp3d>
        </p:spPr>
      </p:pic>
      <p:sp>
        <p:nvSpPr>
          <p:cNvPr id="27" name="Retângulo 26"/>
          <p:cNvSpPr/>
          <p:nvPr/>
        </p:nvSpPr>
        <p:spPr>
          <a:xfrm>
            <a:off x="4589765" y="873887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6502400" y="5181600"/>
            <a:ext cx="939800" cy="368300"/>
          </a:xfrm>
          <a:prstGeom prst="roundRect">
            <a:avLst/>
          </a:prstGeom>
          <a:noFill/>
          <a:ln>
            <a:solidFill>
              <a:srgbClr val="76329A"/>
            </a:solidFill>
          </a:ln>
          <a:scene3d>
            <a:camera prst="orthographicFront"/>
            <a:lightRig rig="threePt" dir="t"/>
          </a:scene3d>
          <a:sp3d extrusionH="76200" contourW="44450">
            <a:bevelB/>
            <a:extrusionClr>
              <a:srgbClr val="76329A"/>
            </a:extrusionClr>
            <a:contourClr>
              <a:srgbClr val="76329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509392" y="5181600"/>
            <a:ext cx="9258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b="1" spc="150" dirty="0" smtClean="0">
                <a:ln w="11430"/>
                <a:solidFill>
                  <a:srgbClr val="F30B3D"/>
                </a:solidFill>
                <a:latin typeface="Gloucester MT Extra Condensed" pitchFamily="18" charset="0"/>
              </a:rPr>
              <a:t>PULAR</a:t>
            </a:r>
            <a:endParaRPr lang="pt-BR" b="1" spc="150" dirty="0">
              <a:ln w="11430"/>
              <a:solidFill>
                <a:srgbClr val="F30B3D"/>
              </a:solidFill>
              <a:latin typeface="Gloucester MT Extra Condensed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737100" y="990600"/>
            <a:ext cx="27051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COMENTÁRIOS</a:t>
            </a:r>
            <a:endParaRPr lang="pt-BR" dirty="0"/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Chuta que é macumba!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Excesso de informação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 item destoando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Cadê o bom senso?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Tá muito normal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Não curti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Não te favoreceu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Errou feio, errou rude!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Faltou pano</a:t>
            </a:r>
          </a:p>
          <a:p>
            <a:pPr marL="285750" indent="-285750">
              <a:spcBef>
                <a:spcPts val="300"/>
              </a:spcBef>
              <a:buClr>
                <a:schemeClr val="tx1"/>
              </a:buClr>
              <a:buSzPct val="137000"/>
              <a:buFont typeface="Courier New" pitchFamily="49" charset="0"/>
              <a:buChar char="o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Sem proporção!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6902200" y="4405144"/>
            <a:ext cx="540000" cy="540000"/>
            <a:chOff x="5819650" y="4626386"/>
            <a:chExt cx="540000" cy="540000"/>
          </a:xfrm>
        </p:grpSpPr>
        <p:sp>
          <p:nvSpPr>
            <p:cNvPr id="6" name="Elipse 5"/>
            <p:cNvSpPr/>
            <p:nvPr/>
          </p:nvSpPr>
          <p:spPr>
            <a:xfrm>
              <a:off x="5819650" y="4626386"/>
              <a:ext cx="540000" cy="540000"/>
            </a:xfrm>
            <a:prstGeom prst="ellipse">
              <a:avLst/>
            </a:prstGeom>
            <a:solidFill>
              <a:srgbClr val="F30B3D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615" y="4718586"/>
              <a:ext cx="35207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43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589765" y="875320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74" y="1210619"/>
            <a:ext cx="3649163" cy="4009191"/>
          </a:xfrm>
          <a:prstGeom prst="rect">
            <a:avLst/>
          </a:prstGeom>
        </p:spPr>
      </p:pic>
      <p:pic>
        <p:nvPicPr>
          <p:cNvPr id="2" name="Imagem 1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0" b="32756"/>
          <a:stretch/>
        </p:blipFill>
        <p:spPr>
          <a:xfrm>
            <a:off x="4866815" y="1662434"/>
            <a:ext cx="2488728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13" y="4353639"/>
            <a:ext cx="360000" cy="36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32" y="5064903"/>
            <a:ext cx="432000" cy="432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55" y="4935742"/>
            <a:ext cx="1990588" cy="720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7" y="832414"/>
            <a:ext cx="575068" cy="576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916456" y="4252106"/>
            <a:ext cx="124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115 (</a:t>
            </a:r>
            <a:r>
              <a:rPr lang="pt-BR" sz="1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95%)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85" y="4225995"/>
            <a:ext cx="360000" cy="3600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85" y="4562938"/>
            <a:ext cx="216000" cy="2160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5115750" y="2716768"/>
            <a:ext cx="19927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b="1" spc="150" dirty="0" smtClean="0">
                <a:ln w="11430"/>
                <a:solidFill>
                  <a:srgbClr val="F30B3D"/>
                </a:solidFill>
                <a:latin typeface="Gloucester MT Extra Condensed" pitchFamily="18" charset="0"/>
              </a:rPr>
              <a:t>VER COMENTÁRIOS</a:t>
            </a:r>
            <a:endParaRPr lang="pt-BR" b="1" spc="150" dirty="0">
              <a:ln w="11430"/>
              <a:solidFill>
                <a:srgbClr val="F30B3D"/>
              </a:solidFill>
              <a:latin typeface="Gloucester MT Extra Condensed" pitchFamily="18" charset="0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115750" y="2716768"/>
            <a:ext cx="2003699" cy="368300"/>
          </a:xfrm>
          <a:prstGeom prst="roundRect">
            <a:avLst/>
          </a:prstGeom>
          <a:noFill/>
          <a:ln>
            <a:solidFill>
              <a:srgbClr val="76329A"/>
            </a:solidFill>
          </a:ln>
          <a:scene3d>
            <a:camera prst="orthographicFront"/>
            <a:lightRig rig="threePt" dir="t"/>
          </a:scene3d>
          <a:sp3d extrusionH="76200" contourW="44450">
            <a:bevelB/>
            <a:extrusionClr>
              <a:srgbClr val="76329A"/>
            </a:extrusionClr>
            <a:contourClr>
              <a:srgbClr val="76329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15" y="977651"/>
            <a:ext cx="388333" cy="360000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4925985" y="4517048"/>
            <a:ext cx="80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6 (5%)</a:t>
            </a:r>
            <a:endParaRPr lang="pt-BR" sz="1400" b="1" dirty="0">
              <a:ln w="18000">
                <a:noFill/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81" y="435363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0" h="0"/>
            <a:extrusionClr>
              <a:srgbClr val="76329A"/>
            </a:extrusionClr>
          </a:sp3d>
        </p:spPr>
      </p:pic>
      <p:sp>
        <p:nvSpPr>
          <p:cNvPr id="27" name="Retângulo 26"/>
          <p:cNvSpPr/>
          <p:nvPr/>
        </p:nvSpPr>
        <p:spPr>
          <a:xfrm>
            <a:off x="4589765" y="873887"/>
            <a:ext cx="3012469" cy="4860000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9" y="999157"/>
            <a:ext cx="432000" cy="432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232400" y="999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7030A0"/>
                </a:solidFill>
              </a:rPr>
              <a:t>TOP 8 COMENTÁRIOS</a:t>
            </a:r>
            <a:endParaRPr lang="pt-BR" b="1" dirty="0">
              <a:solidFill>
                <a:srgbClr val="7030A0"/>
              </a:solidFill>
            </a:endParaRPr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41990218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7470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</TotalTime>
  <Words>1314</Words>
  <Application>Microsoft Office PowerPoint</Application>
  <PresentationFormat>Personalizar</PresentationFormat>
  <Paragraphs>282</Paragraphs>
  <Slides>23</Slides>
  <Notes>23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  <vt:variant>
        <vt:lpstr>Apresentações personalizadas</vt:lpstr>
      </vt:variant>
      <vt:variant>
        <vt:i4>1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personalizada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Luana Montandon</dc:creator>
  <cp:lastModifiedBy>Luana Montandon</cp:lastModifiedBy>
  <cp:revision>101</cp:revision>
  <dcterms:created xsi:type="dcterms:W3CDTF">2015-12-06T18:26:53Z</dcterms:created>
  <dcterms:modified xsi:type="dcterms:W3CDTF">2016-01-05T22:58:07Z</dcterms:modified>
</cp:coreProperties>
</file>