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9" d="100"/>
          <a:sy n="89" d="100"/>
        </p:scale>
        <p:origin x="451"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5/1/2021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cmedeling@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Battle of the Neighborhoods</a:t>
            </a:r>
            <a:endParaRPr lang="en-US" dirty="0"/>
          </a:p>
        </p:txBody>
      </p:sp>
      <p:sp>
        <p:nvSpPr>
          <p:cNvPr id="3" name="Subtitle 2"/>
          <p:cNvSpPr>
            <a:spLocks noGrp="1"/>
          </p:cNvSpPr>
          <p:nvPr>
            <p:ph type="subTitle" idx="1"/>
          </p:nvPr>
        </p:nvSpPr>
        <p:spPr/>
        <p:txBody>
          <a:bodyPr/>
          <a:lstStyle/>
          <a:p>
            <a:r>
              <a:rPr lang="en-US" dirty="0" smtClean="0"/>
              <a:t>Name: Carl-Michael Edeling</a:t>
            </a:r>
          </a:p>
          <a:p>
            <a:r>
              <a:rPr lang="en-US" dirty="0" smtClean="0"/>
              <a:t>Email: </a:t>
            </a:r>
            <a:r>
              <a:rPr lang="en-US" dirty="0" smtClean="0">
                <a:hlinkClick r:id="rId2"/>
              </a:rPr>
              <a:t>cmedeling@gmail.com</a:t>
            </a:r>
            <a:endParaRPr lang="en-US" dirty="0" smtClean="0"/>
          </a:p>
          <a:p>
            <a:endParaRPr lang="en-US" dirty="0" smtClean="0"/>
          </a:p>
          <a:p>
            <a:endParaRPr lang="en-US" dirty="0"/>
          </a:p>
        </p:txBody>
      </p:sp>
    </p:spTree>
    <p:extLst>
      <p:ext uri="{BB962C8B-B14F-4D97-AF65-F5344CB8AC3E}">
        <p14:creationId xmlns:p14="http://schemas.microsoft.com/office/powerpoint/2010/main" val="401026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Description</a:t>
            </a:r>
            <a:endParaRPr lang="en-US" dirty="0"/>
          </a:p>
        </p:txBody>
      </p:sp>
      <p:sp>
        <p:nvSpPr>
          <p:cNvPr id="3" name="Text Placeholder 2"/>
          <p:cNvSpPr>
            <a:spLocks noGrp="1"/>
          </p:cNvSpPr>
          <p:nvPr>
            <p:ph type="body" idx="1"/>
          </p:nvPr>
        </p:nvSpPr>
        <p:spPr/>
        <p:txBody>
          <a:bodyPr/>
          <a:lstStyle/>
          <a:p>
            <a:r>
              <a:rPr lang="en-US" dirty="0"/>
              <a:t>An Italian Restaurant is looking to open another branch due to their continued success. It is located in Sandton, Johannesburg, South Africa, and is looking to open the second branch in a neighborhood similar to Sandton.</a:t>
            </a:r>
          </a:p>
          <a:p>
            <a:endParaRPr lang="en-US" dirty="0"/>
          </a:p>
        </p:txBody>
      </p:sp>
    </p:spTree>
    <p:extLst>
      <p:ext uri="{BB962C8B-B14F-4D97-AF65-F5344CB8AC3E}">
        <p14:creationId xmlns:p14="http://schemas.microsoft.com/office/powerpoint/2010/main" val="3072530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Acquisition and Manipulation</a:t>
            </a:r>
            <a:endParaRPr lang="en-US" dirty="0"/>
          </a:p>
        </p:txBody>
      </p:sp>
      <p:sp>
        <p:nvSpPr>
          <p:cNvPr id="3" name="Text Placeholder 2"/>
          <p:cNvSpPr>
            <a:spLocks noGrp="1"/>
          </p:cNvSpPr>
          <p:nvPr>
            <p:ph type="body" idx="1"/>
          </p:nvPr>
        </p:nvSpPr>
        <p:spPr>
          <a:xfrm>
            <a:off x="684211" y="2919211"/>
            <a:ext cx="8893377" cy="3075189"/>
          </a:xfrm>
        </p:spPr>
        <p:txBody>
          <a:bodyPr>
            <a:normAutofit fontScale="92500" lnSpcReduction="10000"/>
          </a:bodyPr>
          <a:lstStyle/>
          <a:p>
            <a:r>
              <a:rPr lang="en-US" dirty="0" smtClean="0"/>
              <a:t>Venue data was acquired using the Four Square API, and the weather data was acquired using the </a:t>
            </a:r>
            <a:r>
              <a:rPr lang="en-US" dirty="0" err="1" smtClean="0"/>
              <a:t>WeatherBit</a:t>
            </a:r>
            <a:r>
              <a:rPr lang="en-US" dirty="0" smtClean="0"/>
              <a:t> API.</a:t>
            </a:r>
          </a:p>
          <a:p>
            <a:r>
              <a:rPr lang="en-US" dirty="0" smtClean="0"/>
              <a:t>The venue data was refined to include the suburb names, along with the frequency of venue categories.</a:t>
            </a:r>
          </a:p>
          <a:p>
            <a:r>
              <a:rPr lang="en-US" dirty="0" smtClean="0"/>
              <a:t>The weather data was taken for each suburb, but due to the limited data accessibility from the API license key, it only allowed for 500 calls per day with historical range of 4 years.  </a:t>
            </a:r>
          </a:p>
          <a:p>
            <a:r>
              <a:rPr lang="en-US" dirty="0" smtClean="0"/>
              <a:t>The total number of data points per subject for each measure was 8.  2 per year for 4 years.</a:t>
            </a:r>
            <a:endParaRPr lang="en-US" dirty="0"/>
          </a:p>
          <a:p>
            <a:endParaRPr lang="en-US" dirty="0"/>
          </a:p>
        </p:txBody>
      </p:sp>
    </p:spTree>
    <p:extLst>
      <p:ext uri="{BB962C8B-B14F-4D97-AF65-F5344CB8AC3E}">
        <p14:creationId xmlns:p14="http://schemas.microsoft.com/office/powerpoint/2010/main" val="3797835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3" name="Text Placeholder 2"/>
          <p:cNvSpPr>
            <a:spLocks noGrp="1"/>
          </p:cNvSpPr>
          <p:nvPr>
            <p:ph type="body" idx="1"/>
          </p:nvPr>
        </p:nvSpPr>
        <p:spPr>
          <a:xfrm>
            <a:off x="684211" y="2919211"/>
            <a:ext cx="8893377" cy="3075189"/>
          </a:xfrm>
        </p:spPr>
        <p:txBody>
          <a:bodyPr>
            <a:normAutofit/>
          </a:bodyPr>
          <a:lstStyle/>
          <a:p>
            <a:r>
              <a:rPr lang="en-US" dirty="0" smtClean="0"/>
              <a:t>Because the problem involved comparing suburbs and grouping them based on similarity, it was decided to use the unsupervised k-Means Clustering algorithm.  </a:t>
            </a:r>
          </a:p>
          <a:p>
            <a:r>
              <a:rPr lang="en-US" dirty="0" smtClean="0"/>
              <a:t>The optimal number of clusters to use was determined by identifying the “elbow-point” on the plot of Inertia vs. Number of Clusters.</a:t>
            </a:r>
            <a:endParaRPr lang="en-US" dirty="0"/>
          </a:p>
          <a:p>
            <a:endParaRPr lang="en-US" dirty="0"/>
          </a:p>
        </p:txBody>
      </p:sp>
    </p:spTree>
    <p:extLst>
      <p:ext uri="{BB962C8B-B14F-4D97-AF65-F5344CB8AC3E}">
        <p14:creationId xmlns:p14="http://schemas.microsoft.com/office/powerpoint/2010/main" val="2460930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240406"/>
            <a:ext cx="3917838" cy="1170904"/>
          </a:xfrm>
        </p:spPr>
        <p:txBody>
          <a:bodyPr/>
          <a:lstStyle/>
          <a:p>
            <a:r>
              <a:rPr lang="en-US" dirty="0" smtClean="0"/>
              <a:t>Results</a:t>
            </a:r>
            <a:endParaRPr lang="en-US" dirty="0"/>
          </a:p>
        </p:txBody>
      </p:sp>
      <p:sp>
        <p:nvSpPr>
          <p:cNvPr id="3" name="Text Placeholder 2"/>
          <p:cNvSpPr>
            <a:spLocks noGrp="1"/>
          </p:cNvSpPr>
          <p:nvPr>
            <p:ph type="body" idx="1"/>
          </p:nvPr>
        </p:nvSpPr>
        <p:spPr>
          <a:xfrm>
            <a:off x="2504426" y="4847820"/>
            <a:ext cx="5999924" cy="2335370"/>
          </a:xfrm>
        </p:spPr>
        <p:txBody>
          <a:bodyPr>
            <a:normAutofit/>
          </a:bodyPr>
          <a:lstStyle/>
          <a:p>
            <a:r>
              <a:rPr lang="en-US" dirty="0" smtClean="0"/>
              <a:t>2 k-Means models were generated:</a:t>
            </a:r>
          </a:p>
          <a:p>
            <a:pPr marL="457200" indent="-457200">
              <a:buAutoNum type="arabicParenR"/>
            </a:pPr>
            <a:r>
              <a:rPr lang="en-US" dirty="0" smtClean="0"/>
              <a:t>Using only the venue data</a:t>
            </a:r>
          </a:p>
          <a:p>
            <a:pPr marL="457200" indent="-457200">
              <a:buAutoNum type="arabicParenR"/>
            </a:pPr>
            <a:r>
              <a:rPr lang="en-US" dirty="0" smtClean="0"/>
              <a:t>Using both venue data and weather data</a:t>
            </a:r>
          </a:p>
          <a:p>
            <a:endParaRPr lang="en-US" dirty="0"/>
          </a:p>
          <a:p>
            <a:endParaRPr lang="en-US" dirty="0"/>
          </a:p>
        </p:txBody>
      </p:sp>
      <p:pic>
        <p:nvPicPr>
          <p:cNvPr id="4" name="Picture 3"/>
          <p:cNvPicPr/>
          <p:nvPr/>
        </p:nvPicPr>
        <p:blipFill>
          <a:blip r:embed="rId2"/>
          <a:stretch>
            <a:fillRect/>
          </a:stretch>
        </p:blipFill>
        <p:spPr>
          <a:xfrm>
            <a:off x="444669" y="1411310"/>
            <a:ext cx="4668243" cy="3014729"/>
          </a:xfrm>
          <a:prstGeom prst="rect">
            <a:avLst/>
          </a:prstGeom>
        </p:spPr>
      </p:pic>
      <p:pic>
        <p:nvPicPr>
          <p:cNvPr id="5" name="Picture 4"/>
          <p:cNvPicPr/>
          <p:nvPr/>
        </p:nvPicPr>
        <p:blipFill>
          <a:blip r:embed="rId3"/>
          <a:stretch>
            <a:fillRect/>
          </a:stretch>
        </p:blipFill>
        <p:spPr>
          <a:xfrm>
            <a:off x="6169539" y="1411310"/>
            <a:ext cx="4597199" cy="3014729"/>
          </a:xfrm>
          <a:prstGeom prst="rect">
            <a:avLst/>
          </a:prstGeom>
        </p:spPr>
      </p:pic>
      <p:sp>
        <p:nvSpPr>
          <p:cNvPr id="6" name="TextBox 5"/>
          <p:cNvSpPr txBox="1"/>
          <p:nvPr/>
        </p:nvSpPr>
        <p:spPr>
          <a:xfrm>
            <a:off x="1292180" y="4426039"/>
            <a:ext cx="3232597" cy="369332"/>
          </a:xfrm>
          <a:prstGeom prst="rect">
            <a:avLst/>
          </a:prstGeom>
          <a:noFill/>
        </p:spPr>
        <p:txBody>
          <a:bodyPr wrap="square" rtlCol="0">
            <a:spAutoFit/>
          </a:bodyPr>
          <a:lstStyle/>
          <a:p>
            <a:r>
              <a:rPr lang="en-US" dirty="0" smtClean="0"/>
              <a:t>Clustering – Venue Data</a:t>
            </a:r>
            <a:endParaRPr lang="en-US" dirty="0"/>
          </a:p>
        </p:txBody>
      </p:sp>
      <p:sp>
        <p:nvSpPr>
          <p:cNvPr id="7" name="TextBox 6"/>
          <p:cNvSpPr txBox="1"/>
          <p:nvPr/>
        </p:nvSpPr>
        <p:spPr>
          <a:xfrm>
            <a:off x="5960423" y="4426039"/>
            <a:ext cx="5656321" cy="369332"/>
          </a:xfrm>
          <a:prstGeom prst="rect">
            <a:avLst/>
          </a:prstGeom>
          <a:noFill/>
        </p:spPr>
        <p:txBody>
          <a:bodyPr wrap="square" rtlCol="0">
            <a:spAutoFit/>
          </a:bodyPr>
          <a:lstStyle/>
          <a:p>
            <a:r>
              <a:rPr lang="en-US" dirty="0" smtClean="0"/>
              <a:t>Clustering – Venue Data and Weather Data</a:t>
            </a:r>
            <a:endParaRPr lang="en-US" dirty="0"/>
          </a:p>
        </p:txBody>
      </p:sp>
    </p:spTree>
    <p:extLst>
      <p:ext uri="{BB962C8B-B14F-4D97-AF65-F5344CB8AC3E}">
        <p14:creationId xmlns:p14="http://schemas.microsoft.com/office/powerpoint/2010/main" val="1989801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Text Placeholder 2"/>
          <p:cNvSpPr>
            <a:spLocks noGrp="1"/>
          </p:cNvSpPr>
          <p:nvPr>
            <p:ph type="body" idx="1"/>
          </p:nvPr>
        </p:nvSpPr>
        <p:spPr>
          <a:xfrm>
            <a:off x="684211" y="2919211"/>
            <a:ext cx="8893377" cy="3075189"/>
          </a:xfrm>
        </p:spPr>
        <p:txBody>
          <a:bodyPr>
            <a:normAutofit/>
          </a:bodyPr>
          <a:lstStyle/>
          <a:p>
            <a:r>
              <a:rPr lang="en-US" dirty="0" smtClean="0"/>
              <a:t>The best results were obtained using only the venue data, which showed 3 suburbs to be similar to Sandton: Illovo, Hyde Park, </a:t>
            </a:r>
            <a:r>
              <a:rPr lang="en-US" dirty="0" err="1" smtClean="0"/>
              <a:t>Sandhurst</a:t>
            </a:r>
            <a:r>
              <a:rPr lang="en-US" dirty="0" smtClean="0"/>
              <a:t>.</a:t>
            </a:r>
          </a:p>
          <a:p>
            <a:r>
              <a:rPr lang="en-US" dirty="0" smtClean="0"/>
              <a:t>It was decided that the weather data skewed the results too much, resulting in 20 suburbs similar to Sandton.</a:t>
            </a:r>
            <a:endParaRPr lang="en-US" dirty="0"/>
          </a:p>
          <a:p>
            <a:endParaRPr lang="en-US" dirty="0"/>
          </a:p>
        </p:txBody>
      </p:sp>
    </p:spTree>
    <p:extLst>
      <p:ext uri="{BB962C8B-B14F-4D97-AF65-F5344CB8AC3E}">
        <p14:creationId xmlns:p14="http://schemas.microsoft.com/office/powerpoint/2010/main" val="1868661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Text Placeholder 2"/>
          <p:cNvSpPr>
            <a:spLocks noGrp="1"/>
          </p:cNvSpPr>
          <p:nvPr>
            <p:ph type="body" idx="1"/>
          </p:nvPr>
        </p:nvSpPr>
        <p:spPr>
          <a:xfrm>
            <a:off x="684211" y="2919211"/>
            <a:ext cx="8893377" cy="3075189"/>
          </a:xfrm>
        </p:spPr>
        <p:txBody>
          <a:bodyPr>
            <a:normAutofit lnSpcReduction="10000"/>
          </a:bodyPr>
          <a:lstStyle/>
          <a:p>
            <a:r>
              <a:rPr lang="en-US" dirty="0" smtClean="0"/>
              <a:t>The best results were obtained using only the venue data.  This however is insufficient to confidently say if the selected suburbs would be an appropriate location to open a second Italian Restaurant.</a:t>
            </a:r>
          </a:p>
          <a:p>
            <a:r>
              <a:rPr lang="en-US" dirty="0" smtClean="0"/>
              <a:t>It is recommended that more data be collected, such as:</a:t>
            </a:r>
          </a:p>
          <a:p>
            <a:pPr marL="457200" indent="-457200">
              <a:buAutoNum type="arabicParenR"/>
            </a:pPr>
            <a:r>
              <a:rPr lang="en-US" dirty="0" smtClean="0"/>
              <a:t>Economic Data</a:t>
            </a:r>
          </a:p>
          <a:p>
            <a:pPr marL="457200" indent="-457200">
              <a:buAutoNum type="arabicParenR"/>
            </a:pPr>
            <a:r>
              <a:rPr lang="en-US" dirty="0" smtClean="0"/>
              <a:t>Demographic Data</a:t>
            </a:r>
          </a:p>
          <a:p>
            <a:pPr marL="457200" indent="-457200">
              <a:buAutoNum type="arabicParenR"/>
            </a:pPr>
            <a:r>
              <a:rPr lang="en-US" dirty="0" smtClean="0"/>
              <a:t>Traffic Data</a:t>
            </a:r>
          </a:p>
          <a:p>
            <a:r>
              <a:rPr lang="en-US" dirty="0" smtClean="0"/>
              <a:t>These datasets were not included due to financial and time limitations.</a:t>
            </a:r>
            <a:endParaRPr lang="en-US" dirty="0"/>
          </a:p>
          <a:p>
            <a:endParaRPr lang="en-US" dirty="0"/>
          </a:p>
        </p:txBody>
      </p:sp>
    </p:spTree>
    <p:extLst>
      <p:ext uri="{BB962C8B-B14F-4D97-AF65-F5344CB8AC3E}">
        <p14:creationId xmlns:p14="http://schemas.microsoft.com/office/powerpoint/2010/main" val="340105027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16</TotalTime>
  <Words>353</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Wingdings 3</vt:lpstr>
      <vt:lpstr>Slice</vt:lpstr>
      <vt:lpstr>Battle of the Neighborhoods</vt:lpstr>
      <vt:lpstr>Problem Description</vt:lpstr>
      <vt:lpstr>Data Acquisition and Manipulation</vt:lpstr>
      <vt:lpstr>Data Analysis</vt:lpstr>
      <vt:lpstr>Results</vt:lpstr>
      <vt:lpstr>Results</vt:lpstr>
      <vt:lpstr>Conclusions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the Neighborhoods</dc:title>
  <dc:creator>Microsoft account</dc:creator>
  <cp:lastModifiedBy>Microsoft account</cp:lastModifiedBy>
  <cp:revision>2</cp:revision>
  <dcterms:created xsi:type="dcterms:W3CDTF">2021-05-01T10:06:20Z</dcterms:created>
  <dcterms:modified xsi:type="dcterms:W3CDTF">2021-05-01T10:22:53Z</dcterms:modified>
</cp:coreProperties>
</file>